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434" r:id="rId3"/>
    <p:sldId id="427" r:id="rId4"/>
    <p:sldId id="436" r:id="rId5"/>
    <p:sldId id="385" r:id="rId6"/>
    <p:sldId id="438" r:id="rId7"/>
    <p:sldId id="440" r:id="rId8"/>
    <p:sldId id="402" r:id="rId9"/>
    <p:sldId id="405" r:id="rId10"/>
    <p:sldId id="411" r:id="rId11"/>
    <p:sldId id="429" r:id="rId12"/>
    <p:sldId id="425" r:id="rId13"/>
    <p:sldId id="422" r:id="rId14"/>
    <p:sldId id="441" r:id="rId15"/>
    <p:sldId id="442" r:id="rId16"/>
    <p:sldId id="381" r:id="rId17"/>
    <p:sldId id="431" r:id="rId18"/>
    <p:sldId id="432" r:id="rId19"/>
    <p:sldId id="443" r:id="rId20"/>
    <p:sldId id="410" r:id="rId21"/>
    <p:sldId id="412" r:id="rId22"/>
    <p:sldId id="413" r:id="rId23"/>
    <p:sldId id="415" r:id="rId24"/>
    <p:sldId id="433" r:id="rId25"/>
    <p:sldId id="4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BCEFC35-0F94-47E3-B1C4-41F9873B4D2D}">
          <p14:sldIdLst>
            <p14:sldId id="256"/>
            <p14:sldId id="434"/>
            <p14:sldId id="427"/>
            <p14:sldId id="436"/>
            <p14:sldId id="385"/>
            <p14:sldId id="438"/>
            <p14:sldId id="440"/>
            <p14:sldId id="402"/>
            <p14:sldId id="405"/>
            <p14:sldId id="411"/>
            <p14:sldId id="429"/>
            <p14:sldId id="425"/>
            <p14:sldId id="422"/>
            <p14:sldId id="441"/>
            <p14:sldId id="442"/>
            <p14:sldId id="381"/>
          </p14:sldIdLst>
        </p14:section>
        <p14:section name="Hidden" id="{36F72CD9-18A3-471A-977B-7808D1F03811}">
          <p14:sldIdLst>
            <p14:sldId id="431"/>
            <p14:sldId id="432"/>
            <p14:sldId id="443"/>
            <p14:sldId id="410"/>
            <p14:sldId id="412"/>
            <p14:sldId id="413"/>
            <p14:sldId id="415"/>
            <p14:sldId id="433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vio Risso" initials="FR" lastIdx="1" clrIdx="0">
    <p:extLst>
      <p:ext uri="{19B8F6BF-5375-455C-9EA6-DF929625EA0E}">
        <p15:presenceInfo xmlns:p15="http://schemas.microsoft.com/office/powerpoint/2012/main" userId="Fulvio Riss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7"/>
    <a:srgbClr val="707071"/>
    <a:srgbClr val="E0F1F9"/>
    <a:srgbClr val="71C2FF"/>
    <a:srgbClr val="B9EDFF"/>
    <a:srgbClr val="00B050"/>
    <a:srgbClr val="E1E5FF"/>
    <a:srgbClr val="CDD3FF"/>
    <a:srgbClr val="FFFF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1071" autoAdjust="0"/>
  </p:normalViewPr>
  <p:slideViewPr>
    <p:cSldViewPr>
      <p:cViewPr varScale="1">
        <p:scale>
          <a:sx n="70" d="100"/>
          <a:sy n="70" d="100"/>
        </p:scale>
        <p:origin x="182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3" d="100"/>
        <a:sy n="133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2FB9A-55FF-4424-BF04-204140058C2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0F38-AB81-4EFA-87F5-A23661CC32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application runs a DRAGON instance</a:t>
            </a:r>
          </a:p>
          <a:p>
            <a:pPr lvl="1"/>
            <a:r>
              <a:rPr lang="en-US" b="1" dirty="0"/>
              <a:t>Orchestration Phase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Runs an </a:t>
            </a:r>
            <a:r>
              <a:rPr lang="en-US" b="1" dirty="0"/>
              <a:t>embedding routine</a:t>
            </a:r>
            <a:r>
              <a:rPr lang="en-US" dirty="0"/>
              <a:t> to find an optimal resource assignment for the application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score</a:t>
            </a:r>
            <a:r>
              <a:rPr lang="en-US" dirty="0"/>
              <a:t> is generated for the new assignment</a:t>
            </a:r>
            <a:endParaRPr lang="en-US" b="1" dirty="0"/>
          </a:p>
          <a:p>
            <a:pPr lvl="2"/>
            <a:r>
              <a:rPr lang="en-US" dirty="0"/>
              <a:t>DRAGON uses latest known scores to perform an </a:t>
            </a:r>
            <a:r>
              <a:rPr lang="en-US" b="1" dirty="0"/>
              <a:t>election routine </a:t>
            </a:r>
          </a:p>
          <a:p>
            <a:pPr lvl="2"/>
            <a:r>
              <a:rPr lang="en-US" dirty="0"/>
              <a:t>Steps above are repeated until an eligible assignment (if any) is found</a:t>
            </a:r>
          </a:p>
          <a:p>
            <a:pPr lvl="1"/>
            <a:r>
              <a:rPr lang="en-US" b="1" dirty="0"/>
              <a:t>Agreement Phase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Known scores are exchanged and updated until there is consensus on the election result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DOPO embedding routine:</a:t>
            </a:r>
          </a:p>
          <a:p>
            <a:r>
              <a:rPr lang="en-US" dirty="0"/>
              <a:t>At this point, the goal of DRAGON is to evaluate which application benefits more from the resources it demanded. </a:t>
            </a:r>
          </a:p>
          <a:p>
            <a:r>
              <a:rPr lang="en-US" dirty="0"/>
              <a:t>To this aim, a score is generated for each pool of resources needed on each node ….</a:t>
            </a:r>
          </a:p>
          <a:p>
            <a:r>
              <a:rPr lang="en-US" dirty="0"/>
              <a:t>[…] The election routine works similarly to a distributed auction process, but […]. This routine give precedence to highest known scores, taking also into account the amount of demanded resources.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2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Parameter space</a:t>
            </a:r>
          </a:p>
          <a:p>
            <a:pPr lvl="1"/>
            <a:r>
              <a:rPr lang="en-US" dirty="0"/>
              <a:t>Up to 20 concurrent </a:t>
            </a:r>
            <a:r>
              <a:rPr lang="en-US" b="1" dirty="0"/>
              <a:t>applications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starts deployment at the same time</a:t>
            </a:r>
          </a:p>
          <a:p>
            <a:pPr lvl="1"/>
            <a:r>
              <a:rPr lang="en-US" dirty="0"/>
              <a:t>4 hosting </a:t>
            </a:r>
            <a:r>
              <a:rPr lang="en-US" b="1" dirty="0"/>
              <a:t>nodes</a:t>
            </a:r>
          </a:p>
          <a:p>
            <a:pPr lvl="2"/>
            <a:r>
              <a:rPr lang="en-US" dirty="0"/>
              <a:t>Providing three different </a:t>
            </a:r>
            <a:r>
              <a:rPr lang="en-US" b="1" dirty="0"/>
              <a:t>resources</a:t>
            </a:r>
            <a:r>
              <a:rPr lang="en-US" dirty="0"/>
              <a:t> (CPU, storage, bandwidth)</a:t>
            </a:r>
          </a:p>
          <a:p>
            <a:pPr lvl="1"/>
            <a:r>
              <a:rPr lang="en-US" dirty="0"/>
              <a:t>average of 3 components per application</a:t>
            </a:r>
          </a:p>
          <a:p>
            <a:pPr lvl="2"/>
            <a:r>
              <a:rPr lang="en-US" dirty="0"/>
              <a:t>≈8 applications saturate the resources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11,2x14,59</a:t>
            </a:r>
          </a:p>
          <a:p>
            <a:r>
              <a:rPr lang="en-US" dirty="0"/>
              <a:t>5,3 ; 3,12</a:t>
            </a:r>
          </a:p>
          <a:p>
            <a:r>
              <a:rPr lang="en-US" dirty="0"/>
              <a:t>14,59 – 5,3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8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identified an utility function that maximizes the benefits of each application, seeking a Pareto optimal.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Edge computing: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all’edge</a:t>
            </a:r>
            <a:r>
              <a:rPr lang="en-US" dirty="0"/>
              <a:t>,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applicazioni</a:t>
            </a:r>
            <a:endParaRPr lang="en-US" dirty="0"/>
          </a:p>
          <a:p>
            <a:r>
              <a:rPr lang="en-US" dirty="0"/>
              <a:t>Edge Servers deployed at the network borders</a:t>
            </a:r>
          </a:p>
          <a:p>
            <a:pPr lvl="1"/>
            <a:r>
              <a:rPr lang="en-US" dirty="0"/>
              <a:t>Storage and Computing facilities distributed across the network</a:t>
            </a:r>
          </a:p>
          <a:p>
            <a:pPr lvl="1"/>
            <a:r>
              <a:rPr lang="en-US" dirty="0"/>
              <a:t>Low latency towards end users (and larger bandwidth)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Edge computing: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all’edge</a:t>
            </a:r>
            <a:r>
              <a:rPr lang="en-US" dirty="0"/>
              <a:t>,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applicazioni</a:t>
            </a:r>
            <a:endParaRPr lang="en-US" dirty="0"/>
          </a:p>
          <a:p>
            <a:r>
              <a:rPr lang="en-US" b="1" dirty="0"/>
              <a:t>Service Providers</a:t>
            </a:r>
            <a:r>
              <a:rPr lang="en-US" dirty="0"/>
              <a:t> may supply a large variety of new </a:t>
            </a:r>
            <a:r>
              <a:rPr lang="en-US" b="1" dirty="0"/>
              <a:t>applications</a:t>
            </a:r>
          </a:p>
          <a:p>
            <a:pPr lvl="1"/>
            <a:r>
              <a:rPr lang="en-US" dirty="0"/>
              <a:t>Heterogeneous application over the same </a:t>
            </a:r>
            <a:r>
              <a:rPr lang="en-US" b="1" dirty="0"/>
              <a:t>infrastructure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Nel cloud </a:t>
            </a:r>
            <a:r>
              <a:rPr lang="en-US" dirty="0" err="1"/>
              <a:t>abbiamo</a:t>
            </a:r>
            <a:r>
              <a:rPr lang="en-US" dirty="0"/>
              <a:t> un </a:t>
            </a:r>
            <a:r>
              <a:rPr lang="en-US" dirty="0" err="1"/>
              <a:t>orchestratore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prende</a:t>
            </a:r>
            <a:r>
              <a:rPr lang="en-US" dirty="0"/>
              <a:t> le </a:t>
            </a:r>
            <a:r>
              <a:rPr lang="en-US" dirty="0" err="1"/>
              <a:t>decisioni</a:t>
            </a:r>
            <a:r>
              <a:rPr lang="en-US" dirty="0"/>
              <a:t>: one-size fits-all</a:t>
            </a:r>
          </a:p>
          <a:p>
            <a:r>
              <a:rPr lang="en-US" dirty="0"/>
              <a:t>To dynamically allocate </a:t>
            </a:r>
            <a:r>
              <a:rPr lang="en-US" b="1" dirty="0"/>
              <a:t>slices</a:t>
            </a:r>
            <a:r>
              <a:rPr lang="en-US" dirty="0"/>
              <a:t>, an </a:t>
            </a:r>
            <a:r>
              <a:rPr lang="en-US" b="1" dirty="0"/>
              <a:t>Orchestrator </a:t>
            </a:r>
            <a:r>
              <a:rPr lang="en-US" dirty="0"/>
              <a:t>is often employed</a:t>
            </a:r>
          </a:p>
          <a:p>
            <a:pPr lvl="1"/>
            <a:r>
              <a:rPr lang="en-US" dirty="0"/>
              <a:t>For every application, it decides:</a:t>
            </a:r>
          </a:p>
          <a:p>
            <a:pPr marL="914366" lvl="2" indent="-228600">
              <a:buFont typeface="+mj-lt"/>
              <a:buAutoNum type="arabicPeriod"/>
            </a:pPr>
            <a:r>
              <a:rPr lang="en-US" dirty="0"/>
              <a:t>Where to </a:t>
            </a:r>
            <a:r>
              <a:rPr lang="en-US" b="1" dirty="0"/>
              <a:t>place</a:t>
            </a:r>
            <a:r>
              <a:rPr lang="en-US" dirty="0"/>
              <a:t> application components</a:t>
            </a:r>
          </a:p>
          <a:p>
            <a:pPr marL="914366" lvl="2" indent="-228600">
              <a:buFont typeface="+mj-lt"/>
              <a:buAutoNum type="arabicPeriod"/>
            </a:pPr>
            <a:r>
              <a:rPr lang="en-US" dirty="0"/>
              <a:t>How much </a:t>
            </a:r>
            <a:r>
              <a:rPr lang="en-US" b="1" dirty="0"/>
              <a:t>resources to assign</a:t>
            </a:r>
            <a:r>
              <a:rPr lang="en-US" dirty="0"/>
              <a:t> to each of them</a:t>
            </a:r>
          </a:p>
          <a:p>
            <a:pPr marL="914366" lvl="2" indent="-228600">
              <a:buFont typeface="+mj-lt"/>
              <a:buAutoNum type="arabicPeriod"/>
            </a:pPr>
            <a:r>
              <a:rPr lang="en-US" dirty="0"/>
              <a:t>Metrics/events signaling that application needs a </a:t>
            </a:r>
            <a:r>
              <a:rPr lang="en-US" b="1" dirty="0"/>
              <a:t>rescheduling</a:t>
            </a:r>
          </a:p>
          <a:p>
            <a:pPr lvl="1"/>
            <a:r>
              <a:rPr lang="en-US" dirty="0"/>
              <a:t>Usually exploits a </a:t>
            </a:r>
            <a:r>
              <a:rPr lang="en-US" b="1" i="1" dirty="0"/>
              <a:t>one-size fits-all</a:t>
            </a:r>
            <a:r>
              <a:rPr lang="en-US" dirty="0"/>
              <a:t> policy</a:t>
            </a:r>
          </a:p>
          <a:p>
            <a:pPr lvl="2"/>
            <a:r>
              <a:rPr lang="en-US" dirty="0"/>
              <a:t>E.g., energy saving, latency minimization, number of used nodes, etc.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All’edge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non è </a:t>
            </a:r>
            <a:r>
              <a:rPr lang="en-US" dirty="0" err="1"/>
              <a:t>praticabile</a:t>
            </a:r>
            <a:r>
              <a:rPr lang="en-US" dirty="0"/>
              <a:t>, </a:t>
            </a:r>
            <a:r>
              <a:rPr lang="en-US" dirty="0" err="1"/>
              <a:t>ogni</a:t>
            </a:r>
            <a:r>
              <a:rPr lang="en-US" dirty="0"/>
              <a:t> app ha </a:t>
            </a:r>
            <a:r>
              <a:rPr lang="en-US" dirty="0" err="1"/>
              <a:t>necessità</a:t>
            </a:r>
            <a:r>
              <a:rPr lang="en-US" dirty="0"/>
              <a:t> </a:t>
            </a:r>
            <a:r>
              <a:rPr lang="en-US" dirty="0" err="1"/>
              <a:t>completamente</a:t>
            </a:r>
            <a:r>
              <a:rPr lang="en-US" dirty="0"/>
              <a:t> diverse. </a:t>
            </a:r>
            <a:r>
              <a:rPr lang="en-US" dirty="0" err="1"/>
              <a:t>Ogni</a:t>
            </a:r>
            <a:r>
              <a:rPr lang="en-US" dirty="0"/>
              <a:t> app ha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propri</a:t>
            </a:r>
            <a:r>
              <a:rPr lang="en-US" dirty="0"/>
              <a:t> </a:t>
            </a:r>
            <a:r>
              <a:rPr lang="en-US" dirty="0" err="1"/>
              <a:t>algoritmi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3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 serve un </a:t>
            </a:r>
            <a:r>
              <a:rPr lang="en-US" dirty="0" err="1"/>
              <a:t>modo</a:t>
            </a:r>
            <a:r>
              <a:rPr lang="en-US" dirty="0"/>
              <a:t> per far </a:t>
            </a:r>
            <a:r>
              <a:rPr lang="en-US" dirty="0" err="1"/>
              <a:t>coesistere</a:t>
            </a:r>
            <a:r>
              <a:rPr lang="en-US" dirty="0"/>
              <a:t> </a:t>
            </a:r>
            <a:r>
              <a:rPr lang="en-US" dirty="0" err="1"/>
              <a:t>queste</a:t>
            </a:r>
            <a:r>
              <a:rPr lang="en-US" dirty="0"/>
              <a:t> app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di deployment,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infrastruttura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ottimale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5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 serve un modo per far </a:t>
            </a:r>
            <a:r>
              <a:rPr lang="en-US" dirty="0" err="1"/>
              <a:t>coesistere</a:t>
            </a:r>
            <a:r>
              <a:rPr lang="en-US" dirty="0"/>
              <a:t> </a:t>
            </a:r>
            <a:r>
              <a:rPr lang="en-US" dirty="0" err="1"/>
              <a:t>queste</a:t>
            </a:r>
            <a:r>
              <a:rPr lang="en-US" dirty="0"/>
              <a:t> app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di deployment,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infrastruttura</a:t>
            </a:r>
            <a:r>
              <a:rPr lang="en-US" dirty="0"/>
              <a:t> in modo </a:t>
            </a:r>
            <a:r>
              <a:rPr lang="en-US" dirty="0" err="1"/>
              <a:t>ottimale</a:t>
            </a:r>
            <a:endParaRPr lang="en-US" dirty="0"/>
          </a:p>
          <a:p>
            <a:r>
              <a:rPr lang="en-US" dirty="0"/>
              <a:t>Allow each application to adopt </a:t>
            </a:r>
            <a:r>
              <a:rPr lang="en-US" b="1" dirty="0"/>
              <a:t>its own deployment</a:t>
            </a:r>
            <a:r>
              <a:rPr lang="en-US" dirty="0"/>
              <a:t> strategy/algorithm</a:t>
            </a:r>
          </a:p>
          <a:p>
            <a:pPr lvl="1"/>
            <a:r>
              <a:rPr lang="it-IT" dirty="0"/>
              <a:t>N</a:t>
            </a:r>
            <a:r>
              <a:rPr lang="en-US" dirty="0"/>
              <a:t>o centralized decision entity</a:t>
            </a:r>
          </a:p>
          <a:p>
            <a:r>
              <a:rPr lang="en-US" dirty="0"/>
              <a:t>Prevent greedy applications from consuming all resource</a:t>
            </a:r>
          </a:p>
          <a:p>
            <a:r>
              <a:rPr lang="en-US" dirty="0"/>
              <a:t>Avoid </a:t>
            </a:r>
            <a:r>
              <a:rPr lang="en-US" b="1" dirty="0"/>
              <a:t>violation</a:t>
            </a:r>
            <a:r>
              <a:rPr lang="en-US" dirty="0"/>
              <a:t> of infrastructure feasibility constraints</a:t>
            </a:r>
          </a:p>
          <a:p>
            <a:r>
              <a:rPr lang="en-US" dirty="0"/>
              <a:t>Preserve the global </a:t>
            </a:r>
            <a:r>
              <a:rPr lang="en-US" b="1" dirty="0"/>
              <a:t>optimality</a:t>
            </a:r>
            <a:r>
              <a:rPr lang="en-US" dirty="0"/>
              <a:t> of the resulting placement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Modello</a:t>
            </a:r>
            <a:r>
              <a:rPr lang="en-US" dirty="0"/>
              <a:t> del </a:t>
            </a:r>
            <a:r>
              <a:rPr lang="en-US" dirty="0" err="1"/>
              <a:t>problema</a:t>
            </a:r>
            <a:r>
              <a:rPr lang="en-US" dirty="0"/>
              <a:t>: </a:t>
            </a:r>
            <a:r>
              <a:rPr lang="en-US" dirty="0" err="1"/>
              <a:t>applicazioni</a:t>
            </a:r>
            <a:r>
              <a:rPr lang="en-US" dirty="0"/>
              <a:t>, </a:t>
            </a:r>
            <a:r>
              <a:rPr lang="en-US" dirty="0" err="1"/>
              <a:t>servizi</a:t>
            </a:r>
            <a:r>
              <a:rPr lang="en-US" dirty="0"/>
              <a:t>, </a:t>
            </a:r>
            <a:r>
              <a:rPr lang="en-US" dirty="0" err="1"/>
              <a:t>funzioni</a:t>
            </a:r>
            <a:endParaRPr lang="en-US" dirty="0"/>
          </a:p>
          <a:p>
            <a:r>
              <a:rPr lang="en-US" b="1" dirty="0"/>
              <a:t>Application</a:t>
            </a:r>
            <a:r>
              <a:rPr lang="en-US" dirty="0"/>
              <a:t>: composed by a (multi)set of </a:t>
            </a:r>
            <a:r>
              <a:rPr lang="en-US" i="1" dirty="0"/>
              <a:t>components</a:t>
            </a:r>
          </a:p>
          <a:p>
            <a:pPr lvl="1"/>
            <a:r>
              <a:rPr lang="en-US" i="1" dirty="0"/>
              <a:t>N</a:t>
            </a:r>
            <a:r>
              <a:rPr lang="en-US" i="1" baseline="-25000" dirty="0"/>
              <a:t>a</a:t>
            </a:r>
            <a:r>
              <a:rPr lang="en-US" dirty="0"/>
              <a:t> concurrent application simultaneously deployed on the same infrastructure</a:t>
            </a:r>
          </a:p>
          <a:p>
            <a:r>
              <a:rPr lang="en-US" b="1" dirty="0"/>
              <a:t>Components</a:t>
            </a:r>
            <a:r>
              <a:rPr lang="en-US" dirty="0"/>
              <a:t>: abstract instance of a small-scope functionality</a:t>
            </a:r>
          </a:p>
          <a:p>
            <a:pPr lvl="1"/>
            <a:r>
              <a:rPr lang="en-US" i="1" dirty="0"/>
              <a:t>N</a:t>
            </a:r>
            <a:r>
              <a:rPr lang="en-US" i="1" baseline="-25000" dirty="0"/>
              <a:t>s</a:t>
            </a:r>
            <a:r>
              <a:rPr lang="en-US" dirty="0"/>
              <a:t> different components (e.g., video transcoder, content cache, load balancer).</a:t>
            </a:r>
          </a:p>
          <a:p>
            <a:r>
              <a:rPr lang="en-US" b="1" dirty="0"/>
              <a:t>Function</a:t>
            </a:r>
            <a:r>
              <a:rPr lang="en-US" dirty="0"/>
              <a:t>: is the implementation for a given component</a:t>
            </a:r>
          </a:p>
          <a:p>
            <a:pPr lvl="1"/>
            <a:r>
              <a:rPr lang="en-US" dirty="0"/>
              <a:t>Each may require different resources and provide different QoS</a:t>
            </a:r>
          </a:p>
          <a:p>
            <a:pPr lvl="1"/>
            <a:r>
              <a:rPr lang="en-US" i="1" dirty="0" err="1"/>
              <a:t>N</a:t>
            </a:r>
            <a:r>
              <a:rPr lang="en-US" i="1" baseline="-25000" dirty="0" err="1"/>
              <a:t>f</a:t>
            </a:r>
            <a:r>
              <a:rPr lang="en-US" baseline="-25000" dirty="0"/>
              <a:t> </a:t>
            </a:r>
            <a:r>
              <a:rPr lang="en-US" dirty="0"/>
              <a:t>functions provided by the infrastructure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nodi</a:t>
                </a:r>
                <a:r>
                  <a:rPr lang="en-US" dirty="0"/>
                  <a:t> Edge, </a:t>
                </a:r>
                <a:r>
                  <a:rPr lang="en-US" dirty="0" err="1"/>
                  <a:t>risorse</a:t>
                </a:r>
                <a:endParaRPr lang="en-US" dirty="0"/>
              </a:p>
              <a:p>
                <a:r>
                  <a:rPr lang="en-US" b="1" dirty="0"/>
                  <a:t>Hosting node</a:t>
                </a:r>
                <a:r>
                  <a:rPr lang="en-US" dirty="0"/>
                  <a:t>: provides an amount resources </a:t>
                </a:r>
              </a:p>
              <a:p>
                <a:pPr lvl="1"/>
                <a:r>
                  <a:rPr lang="en-US" i="1" dirty="0" err="1"/>
                  <a:t>N</a:t>
                </a:r>
                <a:r>
                  <a:rPr lang="en-US" i="1" baseline="-25000" dirty="0" err="1"/>
                  <a:t>ʋ</a:t>
                </a:r>
                <a:r>
                  <a:rPr lang="en-US" dirty="0"/>
                  <a:t> hosting nodes compose the shared infrastructure</a:t>
                </a:r>
              </a:p>
              <a:p>
                <a:r>
                  <a:rPr lang="en-US" b="1" dirty="0"/>
                  <a:t>Resource</a:t>
                </a:r>
                <a:r>
                  <a:rPr lang="en-US" dirty="0"/>
                  <a:t>: provided by hosting nodes, consumed by functions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l-GR" i="1" baseline="-25000" dirty="0"/>
                  <a:t>ρ</a:t>
                </a:r>
                <a:r>
                  <a:rPr lang="en-US" dirty="0"/>
                  <a:t> different types (e.g., CPU, storage, memory, network bandwidth)</a:t>
                </a:r>
              </a:p>
              <a:p>
                <a:pPr lvl="1"/>
                <a:r>
                  <a:rPr lang="el-GR" b="1" i="1" dirty="0"/>
                  <a:t>ρ</a:t>
                </a:r>
                <a:r>
                  <a:rPr lang="it-IT" i="1" baseline="-25000" dirty="0"/>
                  <a:t>n</a:t>
                </a:r>
                <a:r>
                  <a:rPr lang="it-IT" dirty="0"/>
                  <a:t> </a:t>
                </a:r>
                <a:r>
                  <a:rPr lang="en-US" dirty="0"/>
                  <a:t>is</a:t>
                </a:r>
                <a:r>
                  <a:rPr lang="it-IT" dirty="0"/>
                  <a:t> the</a:t>
                </a:r>
                <a:r>
                  <a:rPr lang="en-US" dirty="0"/>
                  <a:t> amount of resources available on node </a:t>
                </a:r>
                <a:r>
                  <a:rPr lang="it-IT" i="1" dirty="0"/>
                  <a:t>n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i="1" dirty="0"/>
                  <a:t>N</a:t>
                </a:r>
                <a:r>
                  <a:rPr lang="en-US" i="1" baseline="-25000" dirty="0"/>
                  <a:t>ʋ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nodi</a:t>
                </a:r>
                <a:r>
                  <a:rPr lang="en-US" dirty="0"/>
                  <a:t> Edge, </a:t>
                </a:r>
                <a:r>
                  <a:rPr lang="en-US" dirty="0" err="1"/>
                  <a:t>risorse</a:t>
                </a:r>
                <a:endParaRPr lang="en-US" dirty="0"/>
              </a:p>
              <a:p>
                <a:r>
                  <a:rPr lang="en-US" b="1" dirty="0"/>
                  <a:t>Hosting node</a:t>
                </a:r>
                <a:r>
                  <a:rPr lang="en-US" dirty="0"/>
                  <a:t>: provides an amount resources </a:t>
                </a:r>
              </a:p>
              <a:p>
                <a:pPr lvl="1"/>
                <a:r>
                  <a:rPr lang="en-US" i="1" dirty="0" err="1"/>
                  <a:t>N</a:t>
                </a:r>
                <a:r>
                  <a:rPr lang="en-US" i="1" baseline="-25000" dirty="0" err="1"/>
                  <a:t>ʋ</a:t>
                </a:r>
                <a:r>
                  <a:rPr lang="en-US" dirty="0"/>
                  <a:t> hosting nodes compose the shared infrastructure</a:t>
                </a:r>
              </a:p>
              <a:p>
                <a:r>
                  <a:rPr lang="en-US" b="1" dirty="0"/>
                  <a:t>Resource</a:t>
                </a:r>
                <a:r>
                  <a:rPr lang="en-US" dirty="0"/>
                  <a:t>: provided by hosting nodes, consumed by functions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l-GR" i="1" baseline="-25000" dirty="0"/>
                  <a:t>ρ</a:t>
                </a:r>
                <a:r>
                  <a:rPr lang="en-US" dirty="0"/>
                  <a:t> different types (e.g., CPU, storage, memory, network bandwidth)</a:t>
                </a:r>
              </a:p>
              <a:p>
                <a:pPr lvl="1"/>
                <a:r>
                  <a:rPr lang="el-GR" b="1" i="1" dirty="0"/>
                  <a:t>ρ</a:t>
                </a:r>
                <a:r>
                  <a:rPr lang="it-IT" i="1" baseline="-25000" dirty="0"/>
                  <a:t>n</a:t>
                </a:r>
                <a:r>
                  <a:rPr lang="it-IT" dirty="0"/>
                  <a:t> </a:t>
                </a:r>
                <a:r>
                  <a:rPr lang="en-US" dirty="0"/>
                  <a:t>is</a:t>
                </a:r>
                <a:r>
                  <a:rPr lang="it-IT" dirty="0"/>
                  <a:t> the</a:t>
                </a:r>
                <a:r>
                  <a:rPr lang="en-US" dirty="0"/>
                  <a:t> amount of resources available on node </a:t>
                </a:r>
                <a:r>
                  <a:rPr lang="it-IT" i="1" dirty="0"/>
                  <a:t>n</a:t>
                </a:r>
                <a:r>
                  <a:rPr lang="it-IT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∈</a:t>
                </a:r>
                <a:r>
                  <a:rPr lang="en-US" baseline="-25000" dirty="0"/>
                  <a:t> </a:t>
                </a:r>
                <a:r>
                  <a:rPr lang="en-US" i="1" dirty="0"/>
                  <a:t>N</a:t>
                </a:r>
                <a:r>
                  <a:rPr lang="en-US" i="1" baseline="-25000" dirty="0"/>
                  <a:t>ʋ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0F38-AB81-4EFA-87F5-A23661CC3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4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2" y="1208881"/>
            <a:ext cx="8228012" cy="45243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F32F00F-C858-4F6C-A888-37EB9B80B4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202" y="908720"/>
            <a:ext cx="822801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318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196983"/>
            <a:ext cx="4037012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7725" y="1196983"/>
            <a:ext cx="4038600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4DF8028-1994-4FE9-8B11-A78ADB4B0DE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202" y="908720"/>
            <a:ext cx="822801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789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65DE4CB-B9C3-40A8-AAA1-7DAC786EA6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202" y="908720"/>
            <a:ext cx="822801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97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9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13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74638"/>
            <a:ext cx="8228013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83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6367115"/>
            <a:ext cx="9144000" cy="490895"/>
          </a:xfrm>
          <a:prstGeom prst="rect">
            <a:avLst/>
          </a:prstGeom>
          <a:solidFill>
            <a:srgbClr val="75BB9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351"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1588"/>
            <a:ext cx="9144000" cy="212264"/>
          </a:xfrm>
          <a:prstGeom prst="rect">
            <a:avLst/>
          </a:prstGeom>
          <a:solidFill>
            <a:srgbClr val="75BB9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351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20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algn="ctr">
              <a:spcBef>
                <a:spcPts val="611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685766" algn="l"/>
                <a:tab pos="1371532" algn="l"/>
                <a:tab pos="2057298" algn="l"/>
                <a:tab pos="2743062" algn="l"/>
                <a:tab pos="3428829" algn="l"/>
                <a:tab pos="4114594" algn="l"/>
                <a:tab pos="4800360" algn="l"/>
                <a:tab pos="5486126" algn="l"/>
                <a:tab pos="6171892" algn="l"/>
                <a:tab pos="6857658" algn="l"/>
                <a:tab pos="7543422" algn="l"/>
              </a:tabLst>
              <a:defRPr/>
            </a:pPr>
            <a:r>
              <a:rPr lang="en-US" sz="900" noProof="0" dirty="0">
                <a:solidFill>
                  <a:srgbClr val="FFFFFF"/>
                </a:solidFill>
                <a:latin typeface="Verdana" pitchFamily="34" charset="0"/>
              </a:rPr>
              <a:t>A Distributed Orchestration Algorithm for Edge Computing Resources with Guarantees, Gabriele Castellano – INFOCOM 2019, Paris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380288" y="6525344"/>
            <a:ext cx="1439862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algn="r">
              <a:spcBef>
                <a:spcPts val="611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685766" algn="l"/>
                <a:tab pos="1371532" algn="l"/>
                <a:tab pos="2057298" algn="l"/>
                <a:tab pos="2743062" algn="l"/>
                <a:tab pos="3428829" algn="l"/>
                <a:tab pos="4114594" algn="l"/>
                <a:tab pos="4800360" algn="l"/>
                <a:tab pos="5486126" algn="l"/>
                <a:tab pos="6171892" algn="l"/>
                <a:tab pos="6857658" algn="l"/>
                <a:tab pos="7543422" algn="l"/>
              </a:tabLst>
              <a:defRPr/>
            </a:pPr>
            <a:fld id="{6713C1EB-ECF3-4B7C-ABE5-0C94F59DBDD0}" type="slidenum">
              <a:rPr lang="it-IT" sz="975" smtClean="0">
                <a:solidFill>
                  <a:srgbClr val="FFFFFF"/>
                </a:solidFill>
                <a:latin typeface="Verdana" pitchFamily="34" charset="0"/>
              </a:rPr>
              <a:pPr algn="r">
                <a:spcBef>
                  <a:spcPts val="611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685766" algn="l"/>
                  <a:tab pos="1371532" algn="l"/>
                  <a:tab pos="2057298" algn="l"/>
                  <a:tab pos="2743062" algn="l"/>
                  <a:tab pos="3428829" algn="l"/>
                  <a:tab pos="4114594" algn="l"/>
                  <a:tab pos="4800360" algn="l"/>
                  <a:tab pos="5486126" algn="l"/>
                  <a:tab pos="6171892" algn="l"/>
                  <a:tab pos="6857658" algn="l"/>
                  <a:tab pos="7543422" algn="l"/>
                </a:tabLst>
                <a:defRPr/>
              </a:pPr>
              <a:t>‹N›</a:t>
            </a:fld>
            <a:endParaRPr lang="it-IT" sz="975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F7C680-0605-463E-986C-16B5147970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1550"/>
            <a:ext cx="1728192" cy="38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5714B"/>
          </a:solidFill>
          <a:effectLst/>
          <a:latin typeface="+mj-lt"/>
          <a:ea typeface="+mj-ea"/>
          <a:cs typeface="+mj-cs"/>
        </a:defRPr>
      </a:lvl1pPr>
      <a:lvl2pPr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25714B"/>
          </a:solidFill>
          <a:latin typeface="Verdana" pitchFamily="34" charset="0"/>
        </a:defRPr>
      </a:lvl2pPr>
      <a:lvl3pPr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25714B"/>
          </a:solidFill>
          <a:latin typeface="Verdana" pitchFamily="34" charset="0"/>
        </a:defRPr>
      </a:lvl3pPr>
      <a:lvl4pPr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25714B"/>
          </a:solidFill>
          <a:latin typeface="Verdana" pitchFamily="34" charset="0"/>
        </a:defRPr>
      </a:lvl4pPr>
      <a:lvl5pPr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25714B"/>
          </a:solidFill>
          <a:latin typeface="Verdana" pitchFamily="34" charset="0"/>
        </a:defRPr>
      </a:lvl5pPr>
      <a:lvl6pPr marL="1885857" indent="-171442"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Verdana" pitchFamily="34" charset="0"/>
        </a:defRPr>
      </a:lvl6pPr>
      <a:lvl7pPr marL="2228739" indent="-171442"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Verdana" pitchFamily="34" charset="0"/>
        </a:defRPr>
      </a:lvl7pPr>
      <a:lvl8pPr marL="2571622" indent="-171442"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Verdana" pitchFamily="34" charset="0"/>
        </a:defRPr>
      </a:lvl8pPr>
      <a:lvl9pPr marL="2914506" indent="-171442" algn="l" defTabSz="342882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Verdana" pitchFamily="34" charset="0"/>
        </a:defRPr>
      </a:lvl9pPr>
    </p:titleStyle>
    <p:bodyStyle>
      <a:lvl1pPr marL="257162" indent="-257162" algn="l" defTabSz="342882" rtl="0" eaLnBrk="1" fontAlgn="base" hangingPunct="1">
        <a:lnSpc>
          <a:spcPct val="102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664D"/>
          </a:solidFill>
          <a:latin typeface="+mn-lt"/>
          <a:ea typeface="+mn-ea"/>
          <a:cs typeface="+mn-cs"/>
        </a:defRPr>
      </a:lvl1pPr>
      <a:lvl2pPr marL="557185" indent="-214303" algn="l" defTabSz="342882" rtl="0" eaLnBrk="1" fontAlgn="base" hangingPunct="1">
        <a:lnSpc>
          <a:spcPct val="102000"/>
        </a:lnSpc>
        <a:spcBef>
          <a:spcPts val="10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664D"/>
          </a:solidFill>
          <a:latin typeface="+mn-lt"/>
          <a:cs typeface="+mn-cs"/>
        </a:defRPr>
      </a:lvl2pPr>
      <a:lvl3pPr marL="857208" indent="-171442" algn="l" defTabSz="342882" rtl="0" eaLnBrk="1" fontAlgn="base" hangingPunct="1">
        <a:lnSpc>
          <a:spcPct val="102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200">
          <a:solidFill>
            <a:srgbClr val="00664D"/>
          </a:solidFill>
          <a:latin typeface="+mn-lt"/>
          <a:cs typeface="+mn-cs"/>
        </a:defRPr>
      </a:lvl3pPr>
      <a:lvl4pPr marL="1200091" indent="-171442" algn="l" defTabSz="342882" rtl="0" eaLnBrk="1" fontAlgn="base" hangingPunct="1">
        <a:lnSpc>
          <a:spcPct val="102000"/>
        </a:lnSpc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100">
          <a:solidFill>
            <a:srgbClr val="00664D"/>
          </a:solidFill>
          <a:latin typeface="+mn-lt"/>
          <a:cs typeface="+mn-cs"/>
        </a:defRPr>
      </a:lvl4pPr>
      <a:lvl5pPr marL="1542973" indent="-171442" algn="l" defTabSz="342882" rtl="0" eaLnBrk="1" fontAlgn="base" hangingPunct="1">
        <a:lnSpc>
          <a:spcPct val="102000"/>
        </a:lnSpc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000">
          <a:solidFill>
            <a:srgbClr val="00664D"/>
          </a:solidFill>
          <a:latin typeface="+mn-lt"/>
          <a:cs typeface="+mn-cs"/>
        </a:defRPr>
      </a:lvl5pPr>
      <a:lvl6pPr marL="1885857" indent="-171442" algn="l" defTabSz="342882" rtl="0" eaLnBrk="1" fontAlgn="base" hangingPunct="1">
        <a:lnSpc>
          <a:spcPct val="102000"/>
        </a:lnSpc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051">
          <a:solidFill>
            <a:srgbClr val="000000"/>
          </a:solidFill>
          <a:latin typeface="+mn-lt"/>
          <a:cs typeface="+mn-cs"/>
        </a:defRPr>
      </a:lvl6pPr>
      <a:lvl7pPr marL="2228739" indent="-171442" algn="l" defTabSz="342882" rtl="0" eaLnBrk="1" fontAlgn="base" hangingPunct="1">
        <a:lnSpc>
          <a:spcPct val="102000"/>
        </a:lnSpc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051">
          <a:solidFill>
            <a:srgbClr val="000000"/>
          </a:solidFill>
          <a:latin typeface="+mn-lt"/>
          <a:cs typeface="+mn-cs"/>
        </a:defRPr>
      </a:lvl7pPr>
      <a:lvl8pPr marL="2571622" indent="-171442" algn="l" defTabSz="342882" rtl="0" eaLnBrk="1" fontAlgn="base" hangingPunct="1">
        <a:lnSpc>
          <a:spcPct val="102000"/>
        </a:lnSpc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051">
          <a:solidFill>
            <a:srgbClr val="000000"/>
          </a:solidFill>
          <a:latin typeface="+mn-lt"/>
          <a:cs typeface="+mn-cs"/>
        </a:defRPr>
      </a:lvl8pPr>
      <a:lvl9pPr marL="2914506" indent="-171442" algn="l" defTabSz="342882" rtl="0" eaLnBrk="1" fontAlgn="base" hangingPunct="1">
        <a:lnSpc>
          <a:spcPct val="102000"/>
        </a:lnSpc>
        <a:spcBef>
          <a:spcPts val="7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05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60.png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1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s://github.com/gabrielecastellano/drago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jpg"/><Relationship Id="rId7" Type="http://schemas.openxmlformats.org/officeDocument/2006/relationships/image" Target="../media/image48.PNG"/><Relationship Id="rId12" Type="http://schemas.microsoft.com/office/2007/relationships/hdphoto" Target="../media/hdphoto10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s://github.com/netgroup-polito/dragon" TargetMode="External"/><Relationship Id="rId7" Type="http://schemas.openxmlformats.org/officeDocument/2006/relationships/image" Target="../media/image39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fulvio.risso@polito.it" TargetMode="External"/><Relationship Id="rId5" Type="http://schemas.openxmlformats.org/officeDocument/2006/relationships/hyperlink" Target="mailto:Flavio.Esposito@slu.edu" TargetMode="External"/><Relationship Id="rId4" Type="http://schemas.openxmlformats.org/officeDocument/2006/relationships/hyperlink" Target="mailto:gabriele.castellano@polito.it" TargetMode="Externa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microsoft.com/office/2007/relationships/hdphoto" Target="../media/hdphoto8.wdp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24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microsoft.com/office/2007/relationships/hdphoto" Target="../media/hdphoto7.wdp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 lIns="720000" rIns="720000"/>
          <a:lstStyle/>
          <a:p>
            <a:r>
              <a:rPr lang="en-US" dirty="0"/>
              <a:t>A Distributed Orchestration Algorithm for Edge Computing Resources with Guarantees</a:t>
            </a:r>
            <a:endParaRPr lang="en-US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314033"/>
            <a:ext cx="9144000" cy="351656"/>
          </a:xfrm>
        </p:spPr>
        <p:txBody>
          <a:bodyPr/>
          <a:lstStyle/>
          <a:p>
            <a:r>
              <a:rPr lang="en-US" sz="1600" b="1" dirty="0"/>
              <a:t>Gabriele Castellano</a:t>
            </a:r>
            <a:r>
              <a:rPr lang="en-US" sz="1600" dirty="0"/>
              <a:t>, </a:t>
            </a:r>
            <a:r>
              <a:rPr lang="en-US" dirty="0"/>
              <a:t>Flavio Esposito, </a:t>
            </a:r>
            <a:r>
              <a:rPr lang="en-US" sz="1600" dirty="0" err="1"/>
              <a:t>Fulvio</a:t>
            </a:r>
            <a:r>
              <a:rPr lang="en-US" sz="1600" dirty="0"/>
              <a:t> </a:t>
            </a:r>
            <a:r>
              <a:rPr lang="en-US" sz="1600" dirty="0" err="1"/>
              <a:t>Risso</a:t>
            </a:r>
            <a:endParaRPr lang="en-US" sz="16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22D161B-F54B-4C70-BBB2-0AC1FA7AF864}"/>
              </a:ext>
            </a:extLst>
          </p:cNvPr>
          <p:cNvGrpSpPr/>
          <p:nvPr/>
        </p:nvGrpSpPr>
        <p:grpSpPr>
          <a:xfrm>
            <a:off x="1855240" y="4374864"/>
            <a:ext cx="5433520" cy="1289175"/>
            <a:chOff x="2057560" y="4509118"/>
            <a:chExt cx="5433520" cy="1289175"/>
          </a:xfrm>
        </p:grpSpPr>
        <p:pic>
          <p:nvPicPr>
            <p:cNvPr id="1026" name="Picture 2" descr="https://upload.wikimedia.org/wikipedia/it/thumb/2/27/Politecnico_di_Torino_-_Logo.svg/1024px-Politecnico_di_Torino_-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560" y="4509118"/>
              <a:ext cx="1289175" cy="128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649BC66-8849-4F81-8D24-BA1E76150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574096"/>
              <a:ext cx="2703056" cy="1159221"/>
            </a:xfrm>
            <a:prstGeom prst="rect">
              <a:avLst/>
            </a:prstGeom>
          </p:spPr>
        </p:pic>
      </p:grpSp>
      <p:pic>
        <p:nvPicPr>
          <p:cNvPr id="8" name="Picture 2" descr="https://infocom2019.ieee-infocom.org/sites/infocom2019.ieee-infocom.org/files/ieee-infocom2.png">
            <a:extLst>
              <a:ext uri="{FF2B5EF4-FFF2-40B4-BE49-F238E27FC236}">
                <a16:creationId xmlns:a16="http://schemas.microsoft.com/office/drawing/2014/main" id="{EEF7CE6D-8B93-4B5A-8CC2-88843630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674018"/>
            <a:ext cx="2381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6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magine 147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B124248B-2D4E-415F-AA1B-6012C74787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97" y="235084"/>
            <a:ext cx="1462485" cy="1723895"/>
          </a:xfrm>
          <a:prstGeom prst="rect">
            <a:avLst/>
          </a:prstGeom>
        </p:spPr>
      </p:pic>
      <p:pic>
        <p:nvPicPr>
          <p:cNvPr id="143" name="Picture 2" descr="https://s-media-cache-ak0.pinimg.com/originals/a8/3c/3e/a83c3e7875c4f6d735c8eb41bec7eb76.jpg">
            <a:extLst>
              <a:ext uri="{FF2B5EF4-FFF2-40B4-BE49-F238E27FC236}">
                <a16:creationId xmlns:a16="http://schemas.microsoft.com/office/drawing/2014/main" id="{FF5AC2A2-0C87-4544-BE25-68DFCBF01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70741" y="4583105"/>
            <a:ext cx="1726215" cy="17262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F031B7D-31E2-4CBA-8CC4-4ECEEAC6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2" y="274638"/>
            <a:ext cx="8507286" cy="849312"/>
          </a:xfrm>
        </p:spPr>
        <p:txBody>
          <a:bodyPr/>
          <a:lstStyle/>
          <a:p>
            <a:r>
              <a:rPr lang="en-US" dirty="0"/>
              <a:t>DRAGON - Distributed Resources </a:t>
            </a:r>
            <a:r>
              <a:rPr lang="en-US" dirty="0" err="1"/>
              <a:t>AssiGnment</a:t>
            </a:r>
            <a:r>
              <a:rPr lang="en-US" dirty="0"/>
              <a:t> and </a:t>
            </a:r>
            <a:r>
              <a:rPr lang="en-US" dirty="0" err="1"/>
              <a:t>OrchestratioN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30726-532E-4DB9-B12A-6DE8369D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4748"/>
            <a:ext cx="8228012" cy="2397630"/>
          </a:xfrm>
        </p:spPr>
        <p:txBody>
          <a:bodyPr/>
          <a:lstStyle/>
          <a:p>
            <a:r>
              <a:rPr lang="en-US" dirty="0"/>
              <a:t>Each application runs a DRAGON instance</a:t>
            </a:r>
          </a:p>
          <a:p>
            <a:pPr lvl="1"/>
            <a:r>
              <a:rPr lang="en-US" b="1" dirty="0"/>
              <a:t>Phase 1. Orchestration</a:t>
            </a:r>
            <a:r>
              <a:rPr lang="en-US" dirty="0"/>
              <a:t>:</a:t>
            </a:r>
          </a:p>
          <a:p>
            <a:pPr lvl="2"/>
            <a:r>
              <a:rPr lang="en-US" b="1" dirty="0"/>
              <a:t>Embedding routine:</a:t>
            </a:r>
            <a:r>
              <a:rPr lang="en-US" dirty="0"/>
              <a:t> finds an optimal resource assignment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score</a:t>
            </a:r>
            <a:r>
              <a:rPr lang="en-US" dirty="0"/>
              <a:t> is generated for the new assignment</a:t>
            </a:r>
            <a:endParaRPr lang="en-US" b="1" dirty="0"/>
          </a:p>
          <a:p>
            <a:pPr lvl="2"/>
            <a:r>
              <a:rPr lang="en-US" b="1" dirty="0"/>
              <a:t>Election routine</a:t>
            </a:r>
            <a:r>
              <a:rPr lang="en-US" dirty="0"/>
              <a:t>, compute eligible assignments</a:t>
            </a:r>
            <a:endParaRPr lang="en-US" b="1" dirty="0"/>
          </a:p>
          <a:p>
            <a:pPr lvl="1"/>
            <a:r>
              <a:rPr lang="en-US" b="1" dirty="0"/>
              <a:t>Phase 2. Agreement</a:t>
            </a:r>
            <a:r>
              <a:rPr lang="en-US" dirty="0"/>
              <a:t>:</a:t>
            </a:r>
          </a:p>
          <a:p>
            <a:pPr lvl="2"/>
            <a:r>
              <a:rPr lang="en-US" b="1" dirty="0"/>
              <a:t>Scores are exchanged</a:t>
            </a:r>
            <a:r>
              <a:rPr lang="en-US" dirty="0"/>
              <a:t> and updated until </a:t>
            </a:r>
            <a:r>
              <a:rPr lang="en-US" b="1" dirty="0"/>
              <a:t>consensus on the election result</a:t>
            </a:r>
          </a:p>
          <a:p>
            <a:pPr lvl="1"/>
            <a:endParaRPr lang="en-US" dirty="0"/>
          </a:p>
        </p:txBody>
      </p:sp>
      <p:pic>
        <p:nvPicPr>
          <p:cNvPr id="75" name="Immagine 74">
            <a:extLst>
              <a:ext uri="{FF2B5EF4-FFF2-40B4-BE49-F238E27FC236}">
                <a16:creationId xmlns:a16="http://schemas.microsoft.com/office/drawing/2014/main" id="{BBDF0F87-2687-442C-9F56-A7260938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58" y="3533793"/>
            <a:ext cx="1358011" cy="1039923"/>
          </a:xfrm>
          <a:prstGeom prst="rect">
            <a:avLst/>
          </a:prstGeom>
        </p:spPr>
      </p:pic>
      <p:sp>
        <p:nvSpPr>
          <p:cNvPr id="77" name="Rettangolo 76">
            <a:extLst>
              <a:ext uri="{FF2B5EF4-FFF2-40B4-BE49-F238E27FC236}">
                <a16:creationId xmlns:a16="http://schemas.microsoft.com/office/drawing/2014/main" id="{96473037-B42C-44A7-A4D8-E1175150CE6F}"/>
              </a:ext>
            </a:extLst>
          </p:cNvPr>
          <p:cNvSpPr/>
          <p:nvPr/>
        </p:nvSpPr>
        <p:spPr bwMode="auto">
          <a:xfrm>
            <a:off x="1607847" y="4846468"/>
            <a:ext cx="5877291" cy="1163221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Hosting Infrastructure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18B69AE-4D2A-4268-9DBA-942D338B596D}"/>
              </a:ext>
            </a:extLst>
          </p:cNvPr>
          <p:cNvSpPr txBox="1"/>
          <p:nvPr/>
        </p:nvSpPr>
        <p:spPr>
          <a:xfrm>
            <a:off x="5769781" y="5195461"/>
            <a:ext cx="357196" cy="44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…</a:t>
            </a:r>
          </a:p>
        </p:txBody>
      </p: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6AFC3227-384B-4D11-AD8D-CE7B5674A7B6}"/>
              </a:ext>
            </a:extLst>
          </p:cNvPr>
          <p:cNvGrpSpPr/>
          <p:nvPr/>
        </p:nvGrpSpPr>
        <p:grpSpPr>
          <a:xfrm>
            <a:off x="2106431" y="4903074"/>
            <a:ext cx="1171906" cy="1056398"/>
            <a:chOff x="2397033" y="4748784"/>
            <a:chExt cx="972116" cy="876300"/>
          </a:xfrm>
        </p:grpSpPr>
        <p:sp>
          <p:nvSpPr>
            <p:cNvPr id="135" name="Ovale 107">
              <a:extLst>
                <a:ext uri="{FF2B5EF4-FFF2-40B4-BE49-F238E27FC236}">
                  <a16:creationId xmlns:a16="http://schemas.microsoft.com/office/drawing/2014/main" id="{EA44E28D-3398-4C0D-92D8-F99E3BF880C4}"/>
                </a:ext>
              </a:extLst>
            </p:cNvPr>
            <p:cNvSpPr/>
            <p:nvPr/>
          </p:nvSpPr>
          <p:spPr>
            <a:xfrm>
              <a:off x="2397149" y="4748784"/>
              <a:ext cx="972000" cy="8763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Hosting Node 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id="{1E6D36C5-F30F-4B96-97A7-BDB205F3528C}"/>
                </a:ext>
              </a:extLst>
            </p:cNvPr>
            <p:cNvSpPr/>
            <p:nvPr/>
          </p:nvSpPr>
          <p:spPr>
            <a:xfrm>
              <a:off x="2397033" y="4861560"/>
              <a:ext cx="172812" cy="6766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</a:p>
          </p:txBody>
        </p:sp>
        <p:sp>
          <p:nvSpPr>
            <p:cNvPr id="137" name="Rettangolo 136">
              <a:extLst>
                <a:ext uri="{FF2B5EF4-FFF2-40B4-BE49-F238E27FC236}">
                  <a16:creationId xmlns:a16="http://schemas.microsoft.com/office/drawing/2014/main" id="{D6003CF3-D9EB-4D53-97CB-1E91EEB9CBFF}"/>
                </a:ext>
              </a:extLst>
            </p:cNvPr>
            <p:cNvSpPr/>
            <p:nvPr/>
          </p:nvSpPr>
          <p:spPr>
            <a:xfrm>
              <a:off x="2623302" y="4964176"/>
              <a:ext cx="172812" cy="49491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id="{F3F0E5A1-81BE-4E34-AF9A-234CACD452A5}"/>
                </a:ext>
              </a:extLst>
            </p:cNvPr>
            <p:cNvSpPr/>
            <p:nvPr/>
          </p:nvSpPr>
          <p:spPr>
            <a:xfrm>
              <a:off x="2858969" y="5102860"/>
              <a:ext cx="172812" cy="356235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ttangolo 138">
              <a:extLst>
                <a:ext uri="{FF2B5EF4-FFF2-40B4-BE49-F238E27FC236}">
                  <a16:creationId xmlns:a16="http://schemas.microsoft.com/office/drawing/2014/main" id="{83C795DB-DA1D-49D1-BC6A-15376A40581E}"/>
                </a:ext>
              </a:extLst>
            </p:cNvPr>
            <p:cNvSpPr/>
            <p:nvPr/>
          </p:nvSpPr>
          <p:spPr>
            <a:xfrm>
              <a:off x="3095019" y="4999990"/>
              <a:ext cx="172812" cy="45910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Rettangolo 79">
            <a:extLst>
              <a:ext uri="{FF2B5EF4-FFF2-40B4-BE49-F238E27FC236}">
                <a16:creationId xmlns:a16="http://schemas.microsoft.com/office/drawing/2014/main" id="{5D84141C-C70C-4190-8B53-45248FF36253}"/>
              </a:ext>
            </a:extLst>
          </p:cNvPr>
          <p:cNvSpPr/>
          <p:nvPr/>
        </p:nvSpPr>
        <p:spPr bwMode="auto">
          <a:xfrm>
            <a:off x="1607847" y="3569331"/>
            <a:ext cx="5877291" cy="956187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Applications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09BAAFD0-B8B2-4670-9E04-CCEE7CCADE1C}"/>
              </a:ext>
            </a:extLst>
          </p:cNvPr>
          <p:cNvSpPr/>
          <p:nvPr/>
        </p:nvSpPr>
        <p:spPr bwMode="auto">
          <a:xfrm>
            <a:off x="1607847" y="4580951"/>
            <a:ext cx="5877291" cy="210084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Distributed Infrastructure Controller</a:t>
            </a:r>
          </a:p>
        </p:txBody>
      </p: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0DBE2BB7-E664-4224-BB08-DC3CAA044E48}"/>
              </a:ext>
            </a:extLst>
          </p:cNvPr>
          <p:cNvCxnSpPr>
            <a:cxnSpLocks/>
          </p:cNvCxnSpPr>
          <p:nvPr/>
        </p:nvCxnSpPr>
        <p:spPr>
          <a:xfrm flipH="1">
            <a:off x="3190381" y="3844321"/>
            <a:ext cx="3780690" cy="0"/>
          </a:xfrm>
          <a:prstGeom prst="line">
            <a:avLst/>
          </a:prstGeom>
          <a:solidFill>
            <a:srgbClr val="9BBB59">
              <a:lumMod val="20000"/>
              <a:lumOff val="80000"/>
            </a:srgbClr>
          </a:solidFill>
          <a:ln w="6350" cap="flat" cmpd="sng" algn="ctr">
            <a:solidFill>
              <a:srgbClr val="44546A">
                <a:lumMod val="75000"/>
              </a:srgbClr>
            </a:solidFill>
            <a:prstDash val="sysDot"/>
            <a:tailEnd type="stealth" w="sm" len="sm"/>
          </a:ln>
          <a:effectLst/>
        </p:spPr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E06CE9D4-4B11-42C0-8ABB-E082B0013EE9}"/>
              </a:ext>
            </a:extLst>
          </p:cNvPr>
          <p:cNvCxnSpPr>
            <a:cxnSpLocks/>
          </p:cNvCxnSpPr>
          <p:nvPr/>
        </p:nvCxnSpPr>
        <p:spPr>
          <a:xfrm flipH="1">
            <a:off x="4702180" y="3906516"/>
            <a:ext cx="2268891" cy="0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ysDot"/>
            <a:miter lim="800000"/>
            <a:headEnd type="none" w="sm" len="sm"/>
            <a:tailEnd type="stealth" w="sm" len="sm"/>
          </a:ln>
          <a:effectLst/>
        </p:spPr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9F80BD85-DBF1-4F62-A2FE-0BDC9959872E}"/>
              </a:ext>
            </a:extLst>
          </p:cNvPr>
          <p:cNvCxnSpPr>
            <a:cxnSpLocks/>
          </p:cNvCxnSpPr>
          <p:nvPr/>
        </p:nvCxnSpPr>
        <p:spPr>
          <a:xfrm flipH="1">
            <a:off x="6417935" y="3970818"/>
            <a:ext cx="315914" cy="0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ysDot"/>
            <a:miter lim="800000"/>
            <a:headEnd type="none" w="sm" len="sm"/>
            <a:tailEnd type="stealth" w="sm" len="sm"/>
          </a:ln>
          <a:effectLst/>
        </p:spPr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7DD7027-CD3F-4547-9B08-D30E7E18A281}"/>
              </a:ext>
            </a:extLst>
          </p:cNvPr>
          <p:cNvSpPr txBox="1"/>
          <p:nvPr/>
        </p:nvSpPr>
        <p:spPr>
          <a:xfrm>
            <a:off x="4635714" y="3842310"/>
            <a:ext cx="572659" cy="38958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82E63542-84D4-4731-81EA-109720BF8011}"/>
              </a:ext>
            </a:extLst>
          </p:cNvPr>
          <p:cNvSpPr/>
          <p:nvPr/>
        </p:nvSpPr>
        <p:spPr bwMode="auto">
          <a:xfrm>
            <a:off x="2140224" y="4929442"/>
            <a:ext cx="1083591" cy="16016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ED7D3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Controller Agent</a:t>
            </a:r>
          </a:p>
        </p:txBody>
      </p:sp>
      <p:sp>
        <p:nvSpPr>
          <p:cNvPr id="88" name="Disco magnetico 87">
            <a:extLst>
              <a:ext uri="{FF2B5EF4-FFF2-40B4-BE49-F238E27FC236}">
                <a16:creationId xmlns:a16="http://schemas.microsoft.com/office/drawing/2014/main" id="{8A24297F-D320-469E-98C0-1EFD7DB2C56E}"/>
              </a:ext>
            </a:extLst>
          </p:cNvPr>
          <p:cNvSpPr/>
          <p:nvPr/>
        </p:nvSpPr>
        <p:spPr>
          <a:xfrm>
            <a:off x="6734232" y="3588503"/>
            <a:ext cx="612483" cy="505533"/>
          </a:xfrm>
          <a:prstGeom prst="flowChartMagneticDisk">
            <a:avLst/>
          </a:prstGeom>
          <a:solidFill>
            <a:srgbClr val="ED7D31">
              <a:lumMod val="20000"/>
              <a:lumOff val="80000"/>
            </a:srgbClr>
          </a:solidFill>
          <a:ln w="31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3600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 repository</a:t>
            </a: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879C807D-9540-42BB-BD83-625D685E224F}"/>
              </a:ext>
            </a:extLst>
          </p:cNvPr>
          <p:cNvGrpSpPr/>
          <p:nvPr/>
        </p:nvGrpSpPr>
        <p:grpSpPr>
          <a:xfrm>
            <a:off x="3356144" y="4903075"/>
            <a:ext cx="1171766" cy="1056398"/>
            <a:chOff x="1509641" y="2202664"/>
            <a:chExt cx="972000" cy="876300"/>
          </a:xfrm>
        </p:grpSpPr>
        <p:grpSp>
          <p:nvGrpSpPr>
            <p:cNvPr id="128" name="Gruppo 127">
              <a:extLst>
                <a:ext uri="{FF2B5EF4-FFF2-40B4-BE49-F238E27FC236}">
                  <a16:creationId xmlns:a16="http://schemas.microsoft.com/office/drawing/2014/main" id="{8A2F0C53-3D75-41C1-9639-062D9D958621}"/>
                </a:ext>
              </a:extLst>
            </p:cNvPr>
            <p:cNvGrpSpPr/>
            <p:nvPr/>
          </p:nvGrpSpPr>
          <p:grpSpPr>
            <a:xfrm>
              <a:off x="1509641" y="2202664"/>
              <a:ext cx="972000" cy="876300"/>
              <a:chOff x="2397149" y="4748785"/>
              <a:chExt cx="972000" cy="876300"/>
            </a:xfrm>
          </p:grpSpPr>
          <p:sp>
            <p:nvSpPr>
              <p:cNvPr id="130" name="Ovale 107">
                <a:extLst>
                  <a:ext uri="{FF2B5EF4-FFF2-40B4-BE49-F238E27FC236}">
                    <a16:creationId xmlns:a16="http://schemas.microsoft.com/office/drawing/2014/main" id="{424798CD-D24F-4051-859D-7C6FED54BE64}"/>
                  </a:ext>
                </a:extLst>
              </p:cNvPr>
              <p:cNvSpPr/>
              <p:nvPr/>
            </p:nvSpPr>
            <p:spPr>
              <a:xfrm>
                <a:off x="2397149" y="4748785"/>
                <a:ext cx="972000" cy="87630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rIns="0" bIns="0" rtlCol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Hosting Node 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  <a:endPara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1" name="Rettangolo 130">
                <a:extLst>
                  <a:ext uri="{FF2B5EF4-FFF2-40B4-BE49-F238E27FC236}">
                    <a16:creationId xmlns:a16="http://schemas.microsoft.com/office/drawing/2014/main" id="{F90E6F11-FF70-4A4F-B314-6F6191D799DA}"/>
                  </a:ext>
                </a:extLst>
              </p:cNvPr>
              <p:cNvSpPr/>
              <p:nvPr/>
            </p:nvSpPr>
            <p:spPr>
              <a:xfrm>
                <a:off x="2397150" y="4861560"/>
                <a:ext cx="172812" cy="6766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Resources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ttangolo 131">
                <a:extLst>
                  <a:ext uri="{FF2B5EF4-FFF2-40B4-BE49-F238E27FC236}">
                    <a16:creationId xmlns:a16="http://schemas.microsoft.com/office/drawing/2014/main" id="{BE0F6561-3438-4FEA-A33D-FD363FFEEF60}"/>
                  </a:ext>
                </a:extLst>
              </p:cNvPr>
              <p:cNvSpPr/>
              <p:nvPr/>
            </p:nvSpPr>
            <p:spPr>
              <a:xfrm>
                <a:off x="2623302" y="5224780"/>
                <a:ext cx="172812" cy="234315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Rettangolo 132">
                <a:extLst>
                  <a:ext uri="{FF2B5EF4-FFF2-40B4-BE49-F238E27FC236}">
                    <a16:creationId xmlns:a16="http://schemas.microsoft.com/office/drawing/2014/main" id="{618EFA36-8340-4C9A-8FC1-781D5FB42F87}"/>
                  </a:ext>
                </a:extLst>
              </p:cNvPr>
              <p:cNvSpPr/>
              <p:nvPr/>
            </p:nvSpPr>
            <p:spPr>
              <a:xfrm>
                <a:off x="2858969" y="5059164"/>
                <a:ext cx="172812" cy="399931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Rettangolo 133">
                <a:extLst>
                  <a:ext uri="{FF2B5EF4-FFF2-40B4-BE49-F238E27FC236}">
                    <a16:creationId xmlns:a16="http://schemas.microsoft.com/office/drawing/2014/main" id="{FE1EBF1A-2C2D-4BD6-871B-D5C19157167D}"/>
                  </a:ext>
                </a:extLst>
              </p:cNvPr>
              <p:cNvSpPr/>
              <p:nvPr/>
            </p:nvSpPr>
            <p:spPr>
              <a:xfrm>
                <a:off x="3095019" y="5140960"/>
                <a:ext cx="172812" cy="318135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F9F88C58-B2D7-4101-AAC6-01FE0003A05F}"/>
                </a:ext>
              </a:extLst>
            </p:cNvPr>
            <p:cNvSpPr/>
            <p:nvPr/>
          </p:nvSpPr>
          <p:spPr bwMode="auto">
            <a:xfrm>
              <a:off x="1542930" y="2224536"/>
              <a:ext cx="898857" cy="13286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rgbClr val="ED7D31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Controller Agent</a:t>
              </a:r>
            </a:p>
          </p:txBody>
        </p:sp>
      </p:grpSp>
      <p:grpSp>
        <p:nvGrpSpPr>
          <p:cNvPr id="90" name="Gruppo 89">
            <a:extLst>
              <a:ext uri="{FF2B5EF4-FFF2-40B4-BE49-F238E27FC236}">
                <a16:creationId xmlns:a16="http://schemas.microsoft.com/office/drawing/2014/main" id="{18BB870B-5589-43E3-8421-4236E8953B2F}"/>
              </a:ext>
            </a:extLst>
          </p:cNvPr>
          <p:cNvGrpSpPr/>
          <p:nvPr/>
        </p:nvGrpSpPr>
        <p:grpSpPr>
          <a:xfrm>
            <a:off x="4598015" y="4903074"/>
            <a:ext cx="1171766" cy="1056398"/>
            <a:chOff x="2539794" y="2202663"/>
            <a:chExt cx="972000" cy="876300"/>
          </a:xfrm>
        </p:grpSpPr>
        <p:grpSp>
          <p:nvGrpSpPr>
            <p:cNvPr id="121" name="Gruppo 120">
              <a:extLst>
                <a:ext uri="{FF2B5EF4-FFF2-40B4-BE49-F238E27FC236}">
                  <a16:creationId xmlns:a16="http://schemas.microsoft.com/office/drawing/2014/main" id="{19FE6E69-0F7A-4756-8113-945190CBAB7E}"/>
                </a:ext>
              </a:extLst>
            </p:cNvPr>
            <p:cNvGrpSpPr/>
            <p:nvPr/>
          </p:nvGrpSpPr>
          <p:grpSpPr>
            <a:xfrm>
              <a:off x="2539794" y="2202663"/>
              <a:ext cx="972000" cy="876300"/>
              <a:chOff x="2397149" y="4754880"/>
              <a:chExt cx="972000" cy="876300"/>
            </a:xfrm>
          </p:grpSpPr>
          <p:sp>
            <p:nvSpPr>
              <p:cNvPr id="123" name="Ovale 107">
                <a:extLst>
                  <a:ext uri="{FF2B5EF4-FFF2-40B4-BE49-F238E27FC236}">
                    <a16:creationId xmlns:a16="http://schemas.microsoft.com/office/drawing/2014/main" id="{AA6E3C66-EF15-4D3E-9C62-1E99C939F3C6}"/>
                  </a:ext>
                </a:extLst>
              </p:cNvPr>
              <p:cNvSpPr/>
              <p:nvPr/>
            </p:nvSpPr>
            <p:spPr>
              <a:xfrm>
                <a:off x="2397149" y="4754880"/>
                <a:ext cx="972000" cy="876300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rIns="0" bIns="0" rtlCol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Hosting Node 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3</a:t>
                </a:r>
                <a:endPara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4" name="Rettangolo 123">
                <a:extLst>
                  <a:ext uri="{FF2B5EF4-FFF2-40B4-BE49-F238E27FC236}">
                    <a16:creationId xmlns:a16="http://schemas.microsoft.com/office/drawing/2014/main" id="{F629492C-4B82-48C9-8657-519D953C39C3}"/>
                  </a:ext>
                </a:extLst>
              </p:cNvPr>
              <p:cNvSpPr/>
              <p:nvPr/>
            </p:nvSpPr>
            <p:spPr>
              <a:xfrm>
                <a:off x="2397150" y="4867656"/>
                <a:ext cx="172812" cy="6766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Resources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ettangolo 124">
                <a:extLst>
                  <a:ext uri="{FF2B5EF4-FFF2-40B4-BE49-F238E27FC236}">
                    <a16:creationId xmlns:a16="http://schemas.microsoft.com/office/drawing/2014/main" id="{182A22DF-5969-47F2-BC07-D81BA6AB7F28}"/>
                  </a:ext>
                </a:extLst>
              </p:cNvPr>
              <p:cNvSpPr/>
              <p:nvPr/>
            </p:nvSpPr>
            <p:spPr>
              <a:xfrm>
                <a:off x="2623302" y="4970272"/>
                <a:ext cx="172812" cy="494919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Rettangolo 125">
                <a:extLst>
                  <a:ext uri="{FF2B5EF4-FFF2-40B4-BE49-F238E27FC236}">
                    <a16:creationId xmlns:a16="http://schemas.microsoft.com/office/drawing/2014/main" id="{EE497FA7-E1D1-454A-BAF4-BF60130C9613}"/>
                  </a:ext>
                </a:extLst>
              </p:cNvPr>
              <p:cNvSpPr/>
              <p:nvPr/>
            </p:nvSpPr>
            <p:spPr>
              <a:xfrm>
                <a:off x="2858969" y="5006086"/>
                <a:ext cx="172812" cy="459105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ttangolo 126">
                <a:extLst>
                  <a:ext uri="{FF2B5EF4-FFF2-40B4-BE49-F238E27FC236}">
                    <a16:creationId xmlns:a16="http://schemas.microsoft.com/office/drawing/2014/main" id="{CBFC6C7C-CEE9-48CB-B67C-55448FD1B542}"/>
                  </a:ext>
                </a:extLst>
              </p:cNvPr>
              <p:cNvSpPr/>
              <p:nvPr/>
            </p:nvSpPr>
            <p:spPr>
              <a:xfrm>
                <a:off x="3095019" y="5355082"/>
                <a:ext cx="172812" cy="110109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Rettangolo 121">
              <a:extLst>
                <a:ext uri="{FF2B5EF4-FFF2-40B4-BE49-F238E27FC236}">
                  <a16:creationId xmlns:a16="http://schemas.microsoft.com/office/drawing/2014/main" id="{B7D05F83-A5A0-4513-86DD-5E7F1B5AB116}"/>
                </a:ext>
              </a:extLst>
            </p:cNvPr>
            <p:cNvSpPr/>
            <p:nvPr/>
          </p:nvSpPr>
          <p:spPr bwMode="auto">
            <a:xfrm>
              <a:off x="2570796" y="2223744"/>
              <a:ext cx="898857" cy="13286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rgbClr val="ED7D31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Controller Agent</a:t>
              </a:r>
            </a:p>
          </p:txBody>
        </p:sp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92E747B8-C840-4F0F-B8A7-9F5F2E47CDA3}"/>
              </a:ext>
            </a:extLst>
          </p:cNvPr>
          <p:cNvGrpSpPr/>
          <p:nvPr/>
        </p:nvGrpSpPr>
        <p:grpSpPr>
          <a:xfrm>
            <a:off x="6126976" y="4903074"/>
            <a:ext cx="1171766" cy="1056398"/>
            <a:chOff x="3800474" y="2202663"/>
            <a:chExt cx="972000" cy="876300"/>
          </a:xfrm>
        </p:grpSpPr>
        <p:grpSp>
          <p:nvGrpSpPr>
            <p:cNvPr id="114" name="Gruppo 113">
              <a:extLst>
                <a:ext uri="{FF2B5EF4-FFF2-40B4-BE49-F238E27FC236}">
                  <a16:creationId xmlns:a16="http://schemas.microsoft.com/office/drawing/2014/main" id="{9F220F1E-D863-48A6-914C-305BFA932964}"/>
                </a:ext>
              </a:extLst>
            </p:cNvPr>
            <p:cNvGrpSpPr/>
            <p:nvPr/>
          </p:nvGrpSpPr>
          <p:grpSpPr>
            <a:xfrm>
              <a:off x="3800474" y="2202663"/>
              <a:ext cx="972000" cy="876300"/>
              <a:chOff x="2389777" y="4754880"/>
              <a:chExt cx="972000" cy="876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Ovale 107">
                    <a:extLst>
                      <a:ext uri="{FF2B5EF4-FFF2-40B4-BE49-F238E27FC236}">
                        <a16:creationId xmlns:a16="http://schemas.microsoft.com/office/drawing/2014/main" id="{DC881A68-2355-46E8-B116-6A98AB39FC8E}"/>
                      </a:ext>
                    </a:extLst>
                  </p:cNvPr>
                  <p:cNvSpPr/>
                  <p:nvPr/>
                </p:nvSpPr>
                <p:spPr>
                  <a:xfrm>
                    <a:off x="2389777" y="4754880"/>
                    <a:ext cx="972000" cy="876300"/>
                  </a:xfrm>
                  <a:prstGeom prst="rect">
                    <a:avLst/>
                  </a:prstGeom>
                  <a:solidFill>
                    <a:srgbClr val="9BBB59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lIns="0" rIns="0" bIns="0" rtlCol="0" anchor="b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Hosting Node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l-GR" sz="11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𝜐</m:t>
                            </m:r>
                          </m:sub>
                        </m:sSub>
                      </m:oMath>
                    </a14:m>
                    <a:endPara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0" name="Ovale 107">
                    <a:extLst>
                      <a:ext uri="{FF2B5EF4-FFF2-40B4-BE49-F238E27FC236}">
                        <a16:creationId xmlns:a16="http://schemas.microsoft.com/office/drawing/2014/main" id="{86CC2525-F624-4120-9995-2A3D5D37EA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9777" y="4754880"/>
                    <a:ext cx="972000" cy="8763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750" r="-625" b="-9655"/>
                    </a:stretch>
                  </a:blipFill>
                  <a:ln w="635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0BF1E3DE-7500-481C-9FF7-29D4543A8F25}"/>
                  </a:ext>
                </a:extLst>
              </p:cNvPr>
              <p:cNvSpPr/>
              <p:nvPr/>
            </p:nvSpPr>
            <p:spPr>
              <a:xfrm>
                <a:off x="2397150" y="4867656"/>
                <a:ext cx="172812" cy="6766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Resources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9B5EFF33-F9D7-4C39-BCDD-59F5515C6598}"/>
                  </a:ext>
                </a:extLst>
              </p:cNvPr>
              <p:cNvSpPr/>
              <p:nvPr/>
            </p:nvSpPr>
            <p:spPr>
              <a:xfrm>
                <a:off x="2623302" y="5348986"/>
                <a:ext cx="172812" cy="110109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ettangolo 118">
                <a:extLst>
                  <a:ext uri="{FF2B5EF4-FFF2-40B4-BE49-F238E27FC236}">
                    <a16:creationId xmlns:a16="http://schemas.microsoft.com/office/drawing/2014/main" id="{4F04F51A-4ADF-40B9-8204-664266F181D5}"/>
                  </a:ext>
                </a:extLst>
              </p:cNvPr>
              <p:cNvSpPr/>
              <p:nvPr/>
            </p:nvSpPr>
            <p:spPr>
              <a:xfrm>
                <a:off x="2858969" y="5289931"/>
                <a:ext cx="172812" cy="169164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ttangolo 119">
                <a:extLst>
                  <a:ext uri="{FF2B5EF4-FFF2-40B4-BE49-F238E27FC236}">
                    <a16:creationId xmlns:a16="http://schemas.microsoft.com/office/drawing/2014/main" id="{C340C78D-3D0B-4D3A-8FE2-7B1031A575BA}"/>
                  </a:ext>
                </a:extLst>
              </p:cNvPr>
              <p:cNvSpPr/>
              <p:nvPr/>
            </p:nvSpPr>
            <p:spPr>
              <a:xfrm>
                <a:off x="3095019" y="5147056"/>
                <a:ext cx="172812" cy="312039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5" name="Rettangolo 114">
              <a:extLst>
                <a:ext uri="{FF2B5EF4-FFF2-40B4-BE49-F238E27FC236}">
                  <a16:creationId xmlns:a16="http://schemas.microsoft.com/office/drawing/2014/main" id="{9980EC1E-585F-48C6-BD19-D833F4964321}"/>
                </a:ext>
              </a:extLst>
            </p:cNvPr>
            <p:cNvSpPr/>
            <p:nvPr/>
          </p:nvSpPr>
          <p:spPr bwMode="auto">
            <a:xfrm>
              <a:off x="3834604" y="2223744"/>
              <a:ext cx="898857" cy="13286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rgbClr val="ED7D31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Controller Agent</a:t>
              </a:r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DF243820-D008-416A-B593-42BF36AE44A2}"/>
              </a:ext>
            </a:extLst>
          </p:cNvPr>
          <p:cNvGrpSpPr/>
          <p:nvPr/>
        </p:nvGrpSpPr>
        <p:grpSpPr>
          <a:xfrm>
            <a:off x="1908329" y="3768788"/>
            <a:ext cx="1282908" cy="552078"/>
            <a:chOff x="292911" y="1080204"/>
            <a:chExt cx="1064194" cy="457958"/>
          </a:xfrm>
        </p:grpSpPr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448A1F7A-5867-4426-B52C-BE788719C69F}"/>
                </a:ext>
              </a:extLst>
            </p:cNvPr>
            <p:cNvGrpSpPr/>
            <p:nvPr/>
          </p:nvGrpSpPr>
          <p:grpSpPr>
            <a:xfrm>
              <a:off x="292911" y="1080204"/>
              <a:ext cx="1064194" cy="457958"/>
              <a:chOff x="292911" y="1080204"/>
              <a:chExt cx="1064194" cy="457958"/>
            </a:xfrm>
          </p:grpSpPr>
          <p:sp>
            <p:nvSpPr>
              <p:cNvPr id="112" name="Ovale 107">
                <a:extLst>
                  <a:ext uri="{FF2B5EF4-FFF2-40B4-BE49-F238E27FC236}">
                    <a16:creationId xmlns:a16="http://schemas.microsoft.com/office/drawing/2014/main" id="{D873211A-D66D-470F-B180-AF22455FFE51}"/>
                  </a:ext>
                </a:extLst>
              </p:cNvPr>
              <p:cNvSpPr/>
              <p:nvPr/>
            </p:nvSpPr>
            <p:spPr>
              <a:xfrm>
                <a:off x="575713" y="1080204"/>
                <a:ext cx="781392" cy="45322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3600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application 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113" name="Rettangolo con angoli arrotondati 112">
                <a:extLst>
                  <a:ext uri="{FF2B5EF4-FFF2-40B4-BE49-F238E27FC236}">
                    <a16:creationId xmlns:a16="http://schemas.microsoft.com/office/drawing/2014/main" id="{1B6BA1F0-D372-4EE5-8EF6-52A7BFBDA282}"/>
                  </a:ext>
                </a:extLst>
              </p:cNvPr>
              <p:cNvSpPr/>
              <p:nvPr/>
            </p:nvSpPr>
            <p:spPr>
              <a:xfrm>
                <a:off x="292911" y="1080204"/>
                <a:ext cx="262768" cy="457958"/>
              </a:xfrm>
              <a:prstGeom prst="roundRect">
                <a:avLst>
                  <a:gd name="adj" fmla="val 13566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3175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Private Policies</a:t>
                </a:r>
              </a:p>
            </p:txBody>
          </p:sp>
        </p:grp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E20E0D10-00ED-426E-87E6-C815886D351F}"/>
                </a:ext>
              </a:extLst>
            </p:cNvPr>
            <p:cNvSpPr/>
            <p:nvPr/>
          </p:nvSpPr>
          <p:spPr bwMode="auto">
            <a:xfrm>
              <a:off x="616456" y="1311555"/>
              <a:ext cx="699906" cy="14088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Calibri" panose="020F0502020204030204"/>
                </a:rPr>
                <a:t>[c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1, c2, c3]</a:t>
              </a:r>
            </a:p>
          </p:txBody>
        </p:sp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45532375-39C8-4939-8B50-4B21B50DD8EA}"/>
              </a:ext>
            </a:extLst>
          </p:cNvPr>
          <p:cNvGrpSpPr/>
          <p:nvPr/>
        </p:nvGrpSpPr>
        <p:grpSpPr>
          <a:xfrm>
            <a:off x="3426463" y="3762027"/>
            <a:ext cx="1283182" cy="553971"/>
            <a:chOff x="292684" y="1073902"/>
            <a:chExt cx="1064421" cy="459528"/>
          </a:xfrm>
        </p:grpSpPr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C5AFE18C-3E20-45B2-8A3F-1A6E7C8E9D88}"/>
                </a:ext>
              </a:extLst>
            </p:cNvPr>
            <p:cNvGrpSpPr/>
            <p:nvPr/>
          </p:nvGrpSpPr>
          <p:grpSpPr>
            <a:xfrm>
              <a:off x="292684" y="1073902"/>
              <a:ext cx="1064421" cy="459528"/>
              <a:chOff x="292684" y="1073902"/>
              <a:chExt cx="1064421" cy="459528"/>
            </a:xfrm>
          </p:grpSpPr>
          <p:sp>
            <p:nvSpPr>
              <p:cNvPr id="108" name="Ovale 107">
                <a:extLst>
                  <a:ext uri="{FF2B5EF4-FFF2-40B4-BE49-F238E27FC236}">
                    <a16:creationId xmlns:a16="http://schemas.microsoft.com/office/drawing/2014/main" id="{9378A3D4-F447-4489-9239-EBAC7E89B380}"/>
                  </a:ext>
                </a:extLst>
              </p:cNvPr>
              <p:cNvSpPr/>
              <p:nvPr/>
            </p:nvSpPr>
            <p:spPr>
              <a:xfrm>
                <a:off x="575713" y="1073902"/>
                <a:ext cx="781392" cy="459528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3600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application 2</a:t>
                </a:r>
                <a:endPara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9" name="Rettangolo con angoli arrotondati 108">
                <a:extLst>
                  <a:ext uri="{FF2B5EF4-FFF2-40B4-BE49-F238E27FC236}">
                    <a16:creationId xmlns:a16="http://schemas.microsoft.com/office/drawing/2014/main" id="{1F4BD9CF-D154-4274-8B8A-E6FD9106E087}"/>
                  </a:ext>
                </a:extLst>
              </p:cNvPr>
              <p:cNvSpPr/>
              <p:nvPr/>
            </p:nvSpPr>
            <p:spPr>
              <a:xfrm>
                <a:off x="292684" y="1073902"/>
                <a:ext cx="262768" cy="458652"/>
              </a:xfrm>
              <a:prstGeom prst="roundRect">
                <a:avLst>
                  <a:gd name="adj" fmla="val 13566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3175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Private Policies</a:t>
                </a:r>
              </a:p>
            </p:txBody>
          </p:sp>
        </p:grpSp>
        <p:sp>
          <p:nvSpPr>
            <p:cNvPr id="107" name="Rettangolo 106">
              <a:extLst>
                <a:ext uri="{FF2B5EF4-FFF2-40B4-BE49-F238E27FC236}">
                  <a16:creationId xmlns:a16="http://schemas.microsoft.com/office/drawing/2014/main" id="{6632AF8B-2AB4-446B-AD4C-5FA67C2B8E8D}"/>
                </a:ext>
              </a:extLst>
            </p:cNvPr>
            <p:cNvSpPr/>
            <p:nvPr/>
          </p:nvSpPr>
          <p:spPr bwMode="auto">
            <a:xfrm>
              <a:off x="616456" y="1311555"/>
              <a:ext cx="699906" cy="14088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[c2, c4, c5, c6]</a:t>
              </a:r>
            </a:p>
          </p:txBody>
        </p:sp>
      </p:grp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A05133D2-A31B-40D7-AEFB-229A002B461C}"/>
              </a:ext>
            </a:extLst>
          </p:cNvPr>
          <p:cNvGrpSpPr/>
          <p:nvPr/>
        </p:nvGrpSpPr>
        <p:grpSpPr>
          <a:xfrm>
            <a:off x="5127682" y="3764937"/>
            <a:ext cx="1282597" cy="547093"/>
            <a:chOff x="293169" y="1081145"/>
            <a:chExt cx="1063936" cy="453823"/>
          </a:xfrm>
        </p:grpSpPr>
        <p:grpSp>
          <p:nvGrpSpPr>
            <p:cNvPr id="102" name="Gruppo 101">
              <a:extLst>
                <a:ext uri="{FF2B5EF4-FFF2-40B4-BE49-F238E27FC236}">
                  <a16:creationId xmlns:a16="http://schemas.microsoft.com/office/drawing/2014/main" id="{EC229F41-78C2-444D-8E66-E0C9CFD596B5}"/>
                </a:ext>
              </a:extLst>
            </p:cNvPr>
            <p:cNvGrpSpPr/>
            <p:nvPr/>
          </p:nvGrpSpPr>
          <p:grpSpPr>
            <a:xfrm>
              <a:off x="293169" y="1081145"/>
              <a:ext cx="1063936" cy="453823"/>
              <a:chOff x="293169" y="1081145"/>
              <a:chExt cx="1063936" cy="453823"/>
            </a:xfrm>
          </p:grpSpPr>
          <p:sp>
            <p:nvSpPr>
              <p:cNvPr id="104" name="Ovale 107">
                <a:extLst>
                  <a:ext uri="{FF2B5EF4-FFF2-40B4-BE49-F238E27FC236}">
                    <a16:creationId xmlns:a16="http://schemas.microsoft.com/office/drawing/2014/main" id="{C5393171-B83D-4293-9A77-2F227A456947}"/>
                  </a:ext>
                </a:extLst>
              </p:cNvPr>
              <p:cNvSpPr/>
              <p:nvPr/>
            </p:nvSpPr>
            <p:spPr>
              <a:xfrm>
                <a:off x="575713" y="1084339"/>
                <a:ext cx="781392" cy="44909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3600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application N</a:t>
                </a:r>
                <a:endPara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5" name="Rettangolo con angoli arrotondati 104">
                <a:extLst>
                  <a:ext uri="{FF2B5EF4-FFF2-40B4-BE49-F238E27FC236}">
                    <a16:creationId xmlns:a16="http://schemas.microsoft.com/office/drawing/2014/main" id="{5DE846B4-7B18-40FB-8E8A-495B743A03CD}"/>
                  </a:ext>
                </a:extLst>
              </p:cNvPr>
              <p:cNvSpPr/>
              <p:nvPr/>
            </p:nvSpPr>
            <p:spPr>
              <a:xfrm>
                <a:off x="293169" y="1081145"/>
                <a:ext cx="262768" cy="453823"/>
              </a:xfrm>
              <a:prstGeom prst="roundRect">
                <a:avLst>
                  <a:gd name="adj" fmla="val 13566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3175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Private Policies</a:t>
                </a:r>
              </a:p>
            </p:txBody>
          </p:sp>
        </p:grpSp>
        <p:sp>
          <p:nvSpPr>
            <p:cNvPr id="103" name="Rettangolo 102">
              <a:extLst>
                <a:ext uri="{FF2B5EF4-FFF2-40B4-BE49-F238E27FC236}">
                  <a16:creationId xmlns:a16="http://schemas.microsoft.com/office/drawing/2014/main" id="{34FE3F40-0094-4B50-B4F6-3C4AE12BE445}"/>
                </a:ext>
              </a:extLst>
            </p:cNvPr>
            <p:cNvSpPr/>
            <p:nvPr/>
          </p:nvSpPr>
          <p:spPr bwMode="auto">
            <a:xfrm>
              <a:off x="612503" y="1310952"/>
              <a:ext cx="699906" cy="14088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[c2, c4, c4]</a:t>
              </a:r>
            </a:p>
          </p:txBody>
        </p:sp>
      </p:grpSp>
      <p:sp>
        <p:nvSpPr>
          <p:cNvPr id="96" name="Rettangolo con angoli arrotondati 95">
            <a:extLst>
              <a:ext uri="{FF2B5EF4-FFF2-40B4-BE49-F238E27FC236}">
                <a16:creationId xmlns:a16="http://schemas.microsoft.com/office/drawing/2014/main" id="{4B7757C7-8D21-46BF-81B0-C4D64FD5CF47}"/>
              </a:ext>
            </a:extLst>
          </p:cNvPr>
          <p:cNvSpPr/>
          <p:nvPr/>
        </p:nvSpPr>
        <p:spPr>
          <a:xfrm>
            <a:off x="2360667" y="4265283"/>
            <a:ext cx="732448" cy="178181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63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DRAGON</a:t>
            </a:r>
          </a:p>
        </p:txBody>
      </p:sp>
      <p:sp>
        <p:nvSpPr>
          <p:cNvPr id="97" name="Rettangolo con angoli arrotondati 96">
            <a:extLst>
              <a:ext uri="{FF2B5EF4-FFF2-40B4-BE49-F238E27FC236}">
                <a16:creationId xmlns:a16="http://schemas.microsoft.com/office/drawing/2014/main" id="{1558DD0F-1C86-4825-BAF0-BE07E8FA0684}"/>
              </a:ext>
            </a:extLst>
          </p:cNvPr>
          <p:cNvSpPr/>
          <p:nvPr/>
        </p:nvSpPr>
        <p:spPr>
          <a:xfrm>
            <a:off x="3867663" y="4265086"/>
            <a:ext cx="732448" cy="178181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63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DRAGON</a:t>
            </a:r>
          </a:p>
        </p:txBody>
      </p:sp>
      <p:sp>
        <p:nvSpPr>
          <p:cNvPr id="98" name="Rettangolo con angoli arrotondati 97">
            <a:extLst>
              <a:ext uri="{FF2B5EF4-FFF2-40B4-BE49-F238E27FC236}">
                <a16:creationId xmlns:a16="http://schemas.microsoft.com/office/drawing/2014/main" id="{081ED4D3-772E-4CCA-A17B-4FF918E6ED11}"/>
              </a:ext>
            </a:extLst>
          </p:cNvPr>
          <p:cNvSpPr/>
          <p:nvPr/>
        </p:nvSpPr>
        <p:spPr>
          <a:xfrm>
            <a:off x="5568297" y="4265086"/>
            <a:ext cx="732448" cy="178181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63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DRAGON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C32BC23-DDE8-4549-A5C5-1F9881BD0D83}"/>
              </a:ext>
            </a:extLst>
          </p:cNvPr>
          <p:cNvCxnSpPr>
            <a:cxnSpLocks/>
            <a:stCxn id="97" idx="3"/>
            <a:endCxn id="98" idx="1"/>
          </p:cNvCxnSpPr>
          <p:nvPr/>
        </p:nvCxnSpPr>
        <p:spPr>
          <a:xfrm>
            <a:off x="4600111" y="4354176"/>
            <a:ext cx="968186" cy="0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5C636B45-96F3-4314-B18E-DC6C2C7B5A27}"/>
              </a:ext>
            </a:extLst>
          </p:cNvPr>
          <p:cNvCxnSpPr>
            <a:cxnSpLocks/>
            <a:stCxn id="96" idx="3"/>
            <a:endCxn id="97" idx="1"/>
          </p:cNvCxnSpPr>
          <p:nvPr/>
        </p:nvCxnSpPr>
        <p:spPr>
          <a:xfrm flipV="1">
            <a:off x="3093115" y="4354176"/>
            <a:ext cx="774548" cy="196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E1A3CF0B-F0DC-4282-AB55-67C4749BFADF}"/>
              </a:ext>
            </a:extLst>
          </p:cNvPr>
          <p:cNvCxnSpPr>
            <a:cxnSpLocks/>
          </p:cNvCxnSpPr>
          <p:nvPr/>
        </p:nvCxnSpPr>
        <p:spPr>
          <a:xfrm>
            <a:off x="4870647" y="4354176"/>
            <a:ext cx="441067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lgDash"/>
            <a:miter lim="800000"/>
          </a:ln>
          <a:effectLst/>
        </p:spPr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B48A4136-EB7F-4476-BB7E-018F4BB44C7A}"/>
              </a:ext>
            </a:extLst>
          </p:cNvPr>
          <p:cNvSpPr/>
          <p:nvPr/>
        </p:nvSpPr>
        <p:spPr bwMode="auto">
          <a:xfrm>
            <a:off x="2377169" y="5599200"/>
            <a:ext cx="208328" cy="16016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00B050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2" name="Rettangolo 141">
            <a:extLst>
              <a:ext uri="{FF2B5EF4-FFF2-40B4-BE49-F238E27FC236}">
                <a16:creationId xmlns:a16="http://schemas.microsoft.com/office/drawing/2014/main" id="{07959E87-B410-436C-9FBA-924B2E9A4F9F}"/>
              </a:ext>
            </a:extLst>
          </p:cNvPr>
          <p:cNvSpPr/>
          <p:nvPr/>
        </p:nvSpPr>
        <p:spPr bwMode="auto">
          <a:xfrm>
            <a:off x="2665338" y="5669776"/>
            <a:ext cx="204723" cy="8959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C00000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42007760-18C4-49EE-8C5C-125FB66B937A}"/>
              </a:ext>
            </a:extLst>
          </p:cNvPr>
          <p:cNvSpPr/>
          <p:nvPr/>
        </p:nvSpPr>
        <p:spPr bwMode="auto">
          <a:xfrm>
            <a:off x="5154748" y="5548089"/>
            <a:ext cx="208329" cy="21127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C00000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D9BBAF3-27D3-49A3-BE0D-D3767ECA438C}"/>
              </a:ext>
            </a:extLst>
          </p:cNvPr>
          <p:cNvGrpSpPr/>
          <p:nvPr/>
        </p:nvGrpSpPr>
        <p:grpSpPr>
          <a:xfrm>
            <a:off x="6714668" y="2132856"/>
            <a:ext cx="953676" cy="551396"/>
            <a:chOff x="6417210" y="2132856"/>
            <a:chExt cx="953676" cy="551396"/>
          </a:xfrm>
        </p:grpSpPr>
        <p:sp>
          <p:nvSpPr>
            <p:cNvPr id="76" name="Segnaposto contenuto 2">
              <a:extLst>
                <a:ext uri="{FF2B5EF4-FFF2-40B4-BE49-F238E27FC236}">
                  <a16:creationId xmlns:a16="http://schemas.microsoft.com/office/drawing/2014/main" id="{C88306BD-EADD-4FD1-93E4-A911281D20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85416" y="2209401"/>
              <a:ext cx="785470" cy="3599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257162" indent="-257162" algn="l" defTabSz="342882" rtl="0" eaLnBrk="1" fontAlgn="base" hangingPunct="1">
                <a:lnSpc>
                  <a:spcPct val="102000"/>
                </a:lnSpc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1600">
                  <a:solidFill>
                    <a:srgbClr val="00664D"/>
                  </a:solidFill>
                  <a:latin typeface="+mn-lt"/>
                  <a:ea typeface="+mn-ea"/>
                  <a:cs typeface="+mn-cs"/>
                </a:defRPr>
              </a:lvl1pPr>
              <a:lvl2pPr marL="557185" indent="-214303" algn="l" defTabSz="342882" rtl="0" eaLnBrk="1" fontAlgn="base" hangingPunct="1">
                <a:lnSpc>
                  <a:spcPct val="102000"/>
                </a:lnSpc>
                <a:spcBef>
                  <a:spcPts val="1013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1400">
                  <a:solidFill>
                    <a:srgbClr val="00664D"/>
                  </a:solidFill>
                  <a:latin typeface="+mn-lt"/>
                  <a:cs typeface="+mn-cs"/>
                </a:defRPr>
              </a:lvl2pPr>
              <a:lvl3pPr marL="857208" indent="-171442" algn="l" defTabSz="342882" rtl="0" eaLnBrk="1" fontAlgn="base" hangingPunct="1">
                <a:lnSpc>
                  <a:spcPct val="102000"/>
                </a:lnSpc>
                <a:spcBef>
                  <a:spcPts val="9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1200">
                  <a:solidFill>
                    <a:srgbClr val="00664D"/>
                  </a:solidFill>
                  <a:latin typeface="+mn-lt"/>
                  <a:cs typeface="+mn-cs"/>
                </a:defRPr>
              </a:lvl3pPr>
              <a:lvl4pPr marL="1200091" indent="-171442" algn="l" defTabSz="342882" rtl="0" eaLnBrk="1" fontAlgn="base" hangingPunct="1">
                <a:lnSpc>
                  <a:spcPct val="102000"/>
                </a:lnSpc>
                <a:spcBef>
                  <a:spcPts val="7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1100">
                  <a:solidFill>
                    <a:srgbClr val="00664D"/>
                  </a:solidFill>
                  <a:latin typeface="+mn-lt"/>
                  <a:cs typeface="+mn-cs"/>
                </a:defRPr>
              </a:lvl4pPr>
              <a:lvl5pPr marL="1542973" indent="-171442" algn="l" defTabSz="342882" rtl="0" eaLnBrk="1" fontAlgn="base" hangingPunct="1">
                <a:lnSpc>
                  <a:spcPct val="102000"/>
                </a:lnSpc>
                <a:spcBef>
                  <a:spcPts val="7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1000">
                  <a:solidFill>
                    <a:srgbClr val="00664D"/>
                  </a:solidFill>
                  <a:latin typeface="+mn-lt"/>
                  <a:cs typeface="+mn-cs"/>
                </a:defRPr>
              </a:lvl5pPr>
              <a:lvl6pPr marL="1885857" indent="-171442" algn="l" defTabSz="342882" rtl="0" eaLnBrk="1" fontAlgn="base" hangingPunct="1">
                <a:lnSpc>
                  <a:spcPct val="102000"/>
                </a:lnSpc>
                <a:spcBef>
                  <a:spcPts val="7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1051">
                  <a:solidFill>
                    <a:srgbClr val="000000"/>
                  </a:solidFill>
                  <a:latin typeface="+mn-lt"/>
                  <a:cs typeface="+mn-cs"/>
                </a:defRPr>
              </a:lvl6pPr>
              <a:lvl7pPr marL="2228739" indent="-171442" algn="l" defTabSz="342882" rtl="0" eaLnBrk="1" fontAlgn="base" hangingPunct="1">
                <a:lnSpc>
                  <a:spcPct val="102000"/>
                </a:lnSpc>
                <a:spcBef>
                  <a:spcPts val="7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1051">
                  <a:solidFill>
                    <a:srgbClr val="000000"/>
                  </a:solidFill>
                  <a:latin typeface="+mn-lt"/>
                  <a:cs typeface="+mn-cs"/>
                </a:defRPr>
              </a:lvl7pPr>
              <a:lvl8pPr marL="2571622" indent="-171442" algn="l" defTabSz="342882" rtl="0" eaLnBrk="1" fontAlgn="base" hangingPunct="1">
                <a:lnSpc>
                  <a:spcPct val="102000"/>
                </a:lnSpc>
                <a:spcBef>
                  <a:spcPts val="7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1051">
                  <a:solidFill>
                    <a:srgbClr val="000000"/>
                  </a:solidFill>
                  <a:latin typeface="+mn-lt"/>
                  <a:cs typeface="+mn-cs"/>
                </a:defRPr>
              </a:lvl8pPr>
              <a:lvl9pPr marL="2914506" indent="-171442" algn="l" defTabSz="342882" rtl="0" eaLnBrk="1" fontAlgn="base" hangingPunct="1">
                <a:lnSpc>
                  <a:spcPct val="102000"/>
                </a:lnSpc>
                <a:spcBef>
                  <a:spcPts val="7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1051">
                  <a:solidFill>
                    <a:srgbClr val="000000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kern="0" dirty="0"/>
                <a:t>At node level</a:t>
              </a:r>
            </a:p>
          </p:txBody>
        </p:sp>
        <p:sp>
          <p:nvSpPr>
            <p:cNvPr id="4" name="Parentesi graffa chiusa 3">
              <a:extLst>
                <a:ext uri="{FF2B5EF4-FFF2-40B4-BE49-F238E27FC236}">
                  <a16:creationId xmlns:a16="http://schemas.microsoft.com/office/drawing/2014/main" id="{E7AC5497-E00F-422E-A516-9A82329E531D}"/>
                </a:ext>
              </a:extLst>
            </p:cNvPr>
            <p:cNvSpPr/>
            <p:nvPr/>
          </p:nvSpPr>
          <p:spPr bwMode="auto">
            <a:xfrm>
              <a:off x="6417210" y="2132856"/>
              <a:ext cx="128137" cy="551396"/>
            </a:xfrm>
            <a:prstGeom prst="rightBrace">
              <a:avLst>
                <a:gd name="adj1" fmla="val 49029"/>
                <a:gd name="adj2" fmla="val 50000"/>
              </a:avLst>
            </a:pr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Arco 5">
            <a:extLst>
              <a:ext uri="{FF2B5EF4-FFF2-40B4-BE49-F238E27FC236}">
                <a16:creationId xmlns:a16="http://schemas.microsoft.com/office/drawing/2014/main" id="{B648506B-05D4-4640-A6BB-B261846CFF61}"/>
              </a:ext>
            </a:extLst>
          </p:cNvPr>
          <p:cNvSpPr/>
          <p:nvPr/>
        </p:nvSpPr>
        <p:spPr bwMode="auto">
          <a:xfrm flipH="1">
            <a:off x="971600" y="1965595"/>
            <a:ext cx="288032" cy="603801"/>
          </a:xfrm>
          <a:prstGeom prst="arc">
            <a:avLst>
              <a:gd name="adj1" fmla="val 16200000"/>
              <a:gd name="adj2" fmla="val 541359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Arco 81">
            <a:extLst>
              <a:ext uri="{FF2B5EF4-FFF2-40B4-BE49-F238E27FC236}">
                <a16:creationId xmlns:a16="http://schemas.microsoft.com/office/drawing/2014/main" id="{B06EFF41-5416-4B06-8A25-6A4232A2E990}"/>
              </a:ext>
            </a:extLst>
          </p:cNvPr>
          <p:cNvSpPr/>
          <p:nvPr/>
        </p:nvSpPr>
        <p:spPr bwMode="auto">
          <a:xfrm flipH="1">
            <a:off x="447675" y="1668103"/>
            <a:ext cx="523925" cy="1544873"/>
          </a:xfrm>
          <a:prstGeom prst="arc">
            <a:avLst>
              <a:gd name="adj1" fmla="val 16200000"/>
              <a:gd name="adj2" fmla="val 538611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1" name="Rettangolo 150">
            <a:extLst>
              <a:ext uri="{FF2B5EF4-FFF2-40B4-BE49-F238E27FC236}">
                <a16:creationId xmlns:a16="http://schemas.microsoft.com/office/drawing/2014/main" id="{FFB452D1-E75F-4106-89D6-CF4EC2202CAB}"/>
              </a:ext>
            </a:extLst>
          </p:cNvPr>
          <p:cNvSpPr/>
          <p:nvPr/>
        </p:nvSpPr>
        <p:spPr bwMode="auto">
          <a:xfrm>
            <a:off x="2377222" y="5670889"/>
            <a:ext cx="208328" cy="8959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00B050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6E4D01A2-5CE0-42D0-BD15-C7280ADAADB5}"/>
              </a:ext>
            </a:extLst>
          </p:cNvPr>
          <p:cNvSpPr/>
          <p:nvPr/>
        </p:nvSpPr>
        <p:spPr bwMode="auto">
          <a:xfrm>
            <a:off x="5154268" y="5551336"/>
            <a:ext cx="208329" cy="211278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C00000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C818C9C0-6D84-412D-BEDB-401CC7476D21}"/>
              </a:ext>
            </a:extLst>
          </p:cNvPr>
          <p:cNvSpPr/>
          <p:nvPr/>
        </p:nvSpPr>
        <p:spPr bwMode="auto">
          <a:xfrm>
            <a:off x="3912397" y="5626630"/>
            <a:ext cx="208329" cy="12633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C00000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1" name="Rettangolo 140">
            <a:extLst>
              <a:ext uri="{FF2B5EF4-FFF2-40B4-BE49-F238E27FC236}">
                <a16:creationId xmlns:a16="http://schemas.microsoft.com/office/drawing/2014/main" id="{FE7DE495-6520-43B9-8562-A93ED151FE49}"/>
              </a:ext>
            </a:extLst>
          </p:cNvPr>
          <p:cNvSpPr/>
          <p:nvPr/>
        </p:nvSpPr>
        <p:spPr bwMode="auto">
          <a:xfrm>
            <a:off x="4905732" y="5518305"/>
            <a:ext cx="453118" cy="160167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0" noProof="0" dirty="0">
                <a:solidFill>
                  <a:srgbClr val="000000"/>
                </a:solidFill>
                <a:latin typeface="Calibri" panose="020F0502020204030204"/>
              </a:rPr>
              <a:t>45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0" name="Immagine 149">
            <a:extLst>
              <a:ext uri="{FF2B5EF4-FFF2-40B4-BE49-F238E27FC236}">
                <a16:creationId xmlns:a16="http://schemas.microsoft.com/office/drawing/2014/main" id="{9A1EBE3C-92E5-4BE6-A69D-6F63CA3E0A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19" y="5469412"/>
            <a:ext cx="365953" cy="365953"/>
          </a:xfrm>
          <a:prstGeom prst="rect">
            <a:avLst/>
          </a:prstGeom>
        </p:spPr>
      </p:pic>
      <p:sp>
        <p:nvSpPr>
          <p:cNvPr id="140" name="Rettangolo 139">
            <a:extLst>
              <a:ext uri="{FF2B5EF4-FFF2-40B4-BE49-F238E27FC236}">
                <a16:creationId xmlns:a16="http://schemas.microsoft.com/office/drawing/2014/main" id="{8840961D-6CA6-4B76-9DB7-5AE063BF80B3}"/>
              </a:ext>
            </a:extLst>
          </p:cNvPr>
          <p:cNvSpPr/>
          <p:nvPr/>
        </p:nvSpPr>
        <p:spPr bwMode="auto">
          <a:xfrm>
            <a:off x="2398523" y="5532832"/>
            <a:ext cx="453118" cy="160167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0" noProof="0" dirty="0">
                <a:solidFill>
                  <a:srgbClr val="000000"/>
                </a:solidFill>
                <a:latin typeface="Calibri" panose="020F0502020204030204"/>
              </a:rPr>
              <a:t>37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5" name="Segno di moltiplicazione 144">
            <a:extLst>
              <a:ext uri="{FF2B5EF4-FFF2-40B4-BE49-F238E27FC236}">
                <a16:creationId xmlns:a16="http://schemas.microsoft.com/office/drawing/2014/main" id="{BD5C8860-53F1-4599-9810-D01C69787CA4}"/>
              </a:ext>
            </a:extLst>
          </p:cNvPr>
          <p:cNvSpPr/>
          <p:nvPr/>
        </p:nvSpPr>
        <p:spPr bwMode="auto">
          <a:xfrm>
            <a:off x="2456520" y="5415298"/>
            <a:ext cx="354708" cy="407966"/>
          </a:xfrm>
          <a:prstGeom prst="mathMultiply">
            <a:avLst>
              <a:gd name="adj1" fmla="val 13631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4" name="Rettangolo 153">
            <a:extLst>
              <a:ext uri="{FF2B5EF4-FFF2-40B4-BE49-F238E27FC236}">
                <a16:creationId xmlns:a16="http://schemas.microsoft.com/office/drawing/2014/main" id="{8D589AB1-F58B-49C0-8173-AB394BE576B6}"/>
              </a:ext>
            </a:extLst>
          </p:cNvPr>
          <p:cNvSpPr/>
          <p:nvPr/>
        </p:nvSpPr>
        <p:spPr bwMode="auto">
          <a:xfrm>
            <a:off x="3778560" y="5540102"/>
            <a:ext cx="453118" cy="160167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0" noProof="0" dirty="0">
                <a:solidFill>
                  <a:srgbClr val="000000"/>
                </a:solidFill>
                <a:latin typeface="Calibri" panose="020F0502020204030204"/>
              </a:rPr>
              <a:t>13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5" name="Immagine 154">
            <a:extLst>
              <a:ext uri="{FF2B5EF4-FFF2-40B4-BE49-F238E27FC236}">
                <a16:creationId xmlns:a16="http://schemas.microsoft.com/office/drawing/2014/main" id="{9059E923-B9DD-46C2-BB13-E85AA6990B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92" y="5476897"/>
            <a:ext cx="365953" cy="365953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9EDE440-E035-4FF5-BC7B-6E450C421FB7}"/>
              </a:ext>
            </a:extLst>
          </p:cNvPr>
          <p:cNvGrpSpPr/>
          <p:nvPr/>
        </p:nvGrpSpPr>
        <p:grpSpPr>
          <a:xfrm>
            <a:off x="2507932" y="4317773"/>
            <a:ext cx="556233" cy="217651"/>
            <a:chOff x="2475425" y="4567856"/>
            <a:chExt cx="556233" cy="217651"/>
          </a:xfrm>
        </p:grpSpPr>
        <p:sp>
          <p:nvSpPr>
            <p:cNvPr id="157" name="Rettangolo 156">
              <a:extLst>
                <a:ext uri="{FF2B5EF4-FFF2-40B4-BE49-F238E27FC236}">
                  <a16:creationId xmlns:a16="http://schemas.microsoft.com/office/drawing/2014/main" id="{554984AC-38CE-40CD-A507-50131C7ACF49}"/>
                </a:ext>
              </a:extLst>
            </p:cNvPr>
            <p:cNvSpPr/>
            <p:nvPr/>
          </p:nvSpPr>
          <p:spPr bwMode="auto">
            <a:xfrm>
              <a:off x="2475425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8" name="Rettangolo 157">
              <a:extLst>
                <a:ext uri="{FF2B5EF4-FFF2-40B4-BE49-F238E27FC236}">
                  <a16:creationId xmlns:a16="http://schemas.microsoft.com/office/drawing/2014/main" id="{900FF3EF-776A-4592-B823-A8CE3C984861}"/>
                </a:ext>
              </a:extLst>
            </p:cNvPr>
            <p:cNvSpPr/>
            <p:nvPr/>
          </p:nvSpPr>
          <p:spPr bwMode="auto">
            <a:xfrm>
              <a:off x="2593702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9" name="Rettangolo 158">
              <a:extLst>
                <a:ext uri="{FF2B5EF4-FFF2-40B4-BE49-F238E27FC236}">
                  <a16:creationId xmlns:a16="http://schemas.microsoft.com/office/drawing/2014/main" id="{B24D3FE3-9CED-4F92-BCF3-EF51A5D61518}"/>
                </a:ext>
              </a:extLst>
            </p:cNvPr>
            <p:cNvSpPr/>
            <p:nvPr/>
          </p:nvSpPr>
          <p:spPr bwMode="auto">
            <a:xfrm>
              <a:off x="2714891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1" name="Rettangolo 160">
              <a:extLst>
                <a:ext uri="{FF2B5EF4-FFF2-40B4-BE49-F238E27FC236}">
                  <a16:creationId xmlns:a16="http://schemas.microsoft.com/office/drawing/2014/main" id="{F9C02144-530F-4E4A-8E59-7B0F24B5A80F}"/>
                </a:ext>
              </a:extLst>
            </p:cNvPr>
            <p:cNvSpPr/>
            <p:nvPr/>
          </p:nvSpPr>
          <p:spPr bwMode="auto">
            <a:xfrm>
              <a:off x="2940680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2" name="CasellaDiTesto 161">
              <a:extLst>
                <a:ext uri="{FF2B5EF4-FFF2-40B4-BE49-F238E27FC236}">
                  <a16:creationId xmlns:a16="http://schemas.microsoft.com/office/drawing/2014/main" id="{1CBC51D0-CB6E-4B50-A4CC-75294BC22B1D}"/>
                </a:ext>
              </a:extLst>
            </p:cNvPr>
            <p:cNvSpPr txBox="1"/>
            <p:nvPr/>
          </p:nvSpPr>
          <p:spPr>
            <a:xfrm>
              <a:off x="2808523" y="4567856"/>
              <a:ext cx="124029" cy="215444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  <a:latin typeface="Calibri" panose="020F0502020204030204"/>
                </a:rPr>
                <a:t>…</a:t>
              </a:r>
            </a:p>
          </p:txBody>
        </p:sp>
      </p:grpSp>
      <p:grpSp>
        <p:nvGrpSpPr>
          <p:cNvPr id="163" name="Gruppo 162">
            <a:extLst>
              <a:ext uri="{FF2B5EF4-FFF2-40B4-BE49-F238E27FC236}">
                <a16:creationId xmlns:a16="http://schemas.microsoft.com/office/drawing/2014/main" id="{D5DAC716-68CF-41DF-8570-5D96A2699279}"/>
              </a:ext>
            </a:extLst>
          </p:cNvPr>
          <p:cNvGrpSpPr/>
          <p:nvPr/>
        </p:nvGrpSpPr>
        <p:grpSpPr>
          <a:xfrm>
            <a:off x="3951767" y="4322241"/>
            <a:ext cx="556233" cy="217651"/>
            <a:chOff x="2475425" y="4567856"/>
            <a:chExt cx="556233" cy="217651"/>
          </a:xfrm>
        </p:grpSpPr>
        <p:sp>
          <p:nvSpPr>
            <p:cNvPr id="164" name="Rettangolo 163">
              <a:extLst>
                <a:ext uri="{FF2B5EF4-FFF2-40B4-BE49-F238E27FC236}">
                  <a16:creationId xmlns:a16="http://schemas.microsoft.com/office/drawing/2014/main" id="{BE748158-CBF8-4B98-890F-4A5C008641C9}"/>
                </a:ext>
              </a:extLst>
            </p:cNvPr>
            <p:cNvSpPr/>
            <p:nvPr/>
          </p:nvSpPr>
          <p:spPr bwMode="auto">
            <a:xfrm>
              <a:off x="2475425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5" name="Rettangolo 164">
              <a:extLst>
                <a:ext uri="{FF2B5EF4-FFF2-40B4-BE49-F238E27FC236}">
                  <a16:creationId xmlns:a16="http://schemas.microsoft.com/office/drawing/2014/main" id="{E4865E91-EDA6-442F-ABE2-F4BAF1A9D8C1}"/>
                </a:ext>
              </a:extLst>
            </p:cNvPr>
            <p:cNvSpPr/>
            <p:nvPr/>
          </p:nvSpPr>
          <p:spPr bwMode="auto">
            <a:xfrm>
              <a:off x="2593702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6" name="Rettangolo 165">
              <a:extLst>
                <a:ext uri="{FF2B5EF4-FFF2-40B4-BE49-F238E27FC236}">
                  <a16:creationId xmlns:a16="http://schemas.microsoft.com/office/drawing/2014/main" id="{3F8E0717-E722-4DCA-B64A-F5EEC578D850}"/>
                </a:ext>
              </a:extLst>
            </p:cNvPr>
            <p:cNvSpPr/>
            <p:nvPr/>
          </p:nvSpPr>
          <p:spPr bwMode="auto">
            <a:xfrm>
              <a:off x="2714891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7DC1E1C7-D1D5-428D-9007-B02F43B8A2E5}"/>
                </a:ext>
              </a:extLst>
            </p:cNvPr>
            <p:cNvSpPr/>
            <p:nvPr/>
          </p:nvSpPr>
          <p:spPr bwMode="auto">
            <a:xfrm>
              <a:off x="2940680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8" name="CasellaDiTesto 167">
              <a:extLst>
                <a:ext uri="{FF2B5EF4-FFF2-40B4-BE49-F238E27FC236}">
                  <a16:creationId xmlns:a16="http://schemas.microsoft.com/office/drawing/2014/main" id="{3FEFF889-62F6-40D3-B837-A613FB6ED76A}"/>
                </a:ext>
              </a:extLst>
            </p:cNvPr>
            <p:cNvSpPr txBox="1"/>
            <p:nvPr/>
          </p:nvSpPr>
          <p:spPr>
            <a:xfrm>
              <a:off x="2808523" y="4567856"/>
              <a:ext cx="124029" cy="215444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  <a:latin typeface="Calibri" panose="020F0502020204030204"/>
                </a:rPr>
                <a:t>…</a:t>
              </a:r>
            </a:p>
          </p:txBody>
        </p:sp>
      </p:grp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B7E0FE4C-8263-4B12-AECA-C7A278C1DE88}"/>
              </a:ext>
            </a:extLst>
          </p:cNvPr>
          <p:cNvGrpSpPr/>
          <p:nvPr/>
        </p:nvGrpSpPr>
        <p:grpSpPr>
          <a:xfrm>
            <a:off x="3951767" y="4322241"/>
            <a:ext cx="556233" cy="217651"/>
            <a:chOff x="2475425" y="4567856"/>
            <a:chExt cx="556233" cy="217651"/>
          </a:xfrm>
        </p:grpSpPr>
        <p:sp>
          <p:nvSpPr>
            <p:cNvPr id="177" name="Rettangolo 176">
              <a:extLst>
                <a:ext uri="{FF2B5EF4-FFF2-40B4-BE49-F238E27FC236}">
                  <a16:creationId xmlns:a16="http://schemas.microsoft.com/office/drawing/2014/main" id="{1BCA5CA5-BD11-45C1-9457-4329CB3C95D2}"/>
                </a:ext>
              </a:extLst>
            </p:cNvPr>
            <p:cNvSpPr/>
            <p:nvPr/>
          </p:nvSpPr>
          <p:spPr bwMode="auto">
            <a:xfrm>
              <a:off x="2475425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8" name="Rettangolo 177">
              <a:extLst>
                <a:ext uri="{FF2B5EF4-FFF2-40B4-BE49-F238E27FC236}">
                  <a16:creationId xmlns:a16="http://schemas.microsoft.com/office/drawing/2014/main" id="{26121F9E-935F-4633-ACF4-C3E03C167528}"/>
                </a:ext>
              </a:extLst>
            </p:cNvPr>
            <p:cNvSpPr/>
            <p:nvPr/>
          </p:nvSpPr>
          <p:spPr bwMode="auto">
            <a:xfrm>
              <a:off x="2593702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9" name="Rettangolo 178">
              <a:extLst>
                <a:ext uri="{FF2B5EF4-FFF2-40B4-BE49-F238E27FC236}">
                  <a16:creationId xmlns:a16="http://schemas.microsoft.com/office/drawing/2014/main" id="{1FD151B0-5F43-41AD-9769-D8AE908973CF}"/>
                </a:ext>
              </a:extLst>
            </p:cNvPr>
            <p:cNvSpPr/>
            <p:nvPr/>
          </p:nvSpPr>
          <p:spPr bwMode="auto">
            <a:xfrm>
              <a:off x="2714891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0" name="Rettangolo 179">
              <a:extLst>
                <a:ext uri="{FF2B5EF4-FFF2-40B4-BE49-F238E27FC236}">
                  <a16:creationId xmlns:a16="http://schemas.microsoft.com/office/drawing/2014/main" id="{798AADB2-6253-49DF-9FA4-B34119BDD365}"/>
                </a:ext>
              </a:extLst>
            </p:cNvPr>
            <p:cNvSpPr/>
            <p:nvPr/>
          </p:nvSpPr>
          <p:spPr bwMode="auto">
            <a:xfrm>
              <a:off x="2940680" y="4625340"/>
              <a:ext cx="90978" cy="160167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1" name="CasellaDiTesto 180">
              <a:extLst>
                <a:ext uri="{FF2B5EF4-FFF2-40B4-BE49-F238E27FC236}">
                  <a16:creationId xmlns:a16="http://schemas.microsoft.com/office/drawing/2014/main" id="{B583E6BF-F2A5-40C3-9B73-099DB03E71F7}"/>
                </a:ext>
              </a:extLst>
            </p:cNvPr>
            <p:cNvSpPr txBox="1"/>
            <p:nvPr/>
          </p:nvSpPr>
          <p:spPr>
            <a:xfrm>
              <a:off x="2808523" y="4567856"/>
              <a:ext cx="124029" cy="215444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  <a:latin typeface="Calibri" panose="020F0502020204030204"/>
                </a:rPr>
                <a:t>…</a:t>
              </a:r>
            </a:p>
          </p:txBody>
        </p:sp>
      </p:grpSp>
      <p:sp>
        <p:nvSpPr>
          <p:cNvPr id="146" name="Rettangolo 145">
            <a:extLst>
              <a:ext uri="{FF2B5EF4-FFF2-40B4-BE49-F238E27FC236}">
                <a16:creationId xmlns:a16="http://schemas.microsoft.com/office/drawing/2014/main" id="{BB819B82-EC3C-4FA3-8B89-D14614448BA7}"/>
              </a:ext>
            </a:extLst>
          </p:cNvPr>
          <p:cNvSpPr/>
          <p:nvPr/>
        </p:nvSpPr>
        <p:spPr bwMode="auto">
          <a:xfrm>
            <a:off x="2399309" y="5532832"/>
            <a:ext cx="453118" cy="160167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</a:rPr>
              <a:t>21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6" name="Immagine 155">
            <a:extLst>
              <a:ext uri="{FF2B5EF4-FFF2-40B4-BE49-F238E27FC236}">
                <a16:creationId xmlns:a16="http://schemas.microsoft.com/office/drawing/2014/main" id="{E31802FF-063F-4796-980C-2D44DB4A03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67" y="5461051"/>
            <a:ext cx="365953" cy="365953"/>
          </a:xfrm>
          <a:prstGeom prst="rect">
            <a:avLst/>
          </a:prstGeom>
        </p:spPr>
      </p:pic>
      <p:sp>
        <p:nvSpPr>
          <p:cNvPr id="147" name="Rettangolo 146">
            <a:extLst>
              <a:ext uri="{FF2B5EF4-FFF2-40B4-BE49-F238E27FC236}">
                <a16:creationId xmlns:a16="http://schemas.microsoft.com/office/drawing/2014/main" id="{C6B94E12-5155-470D-AF0F-036AB13AA4BF}"/>
              </a:ext>
            </a:extLst>
          </p:cNvPr>
          <p:cNvSpPr/>
          <p:nvPr/>
        </p:nvSpPr>
        <p:spPr bwMode="auto">
          <a:xfrm>
            <a:off x="103001" y="4389211"/>
            <a:ext cx="1402940" cy="1393227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400" b="1" kern="0" noProof="0" dirty="0">
                <a:solidFill>
                  <a:srgbClr val="000000"/>
                </a:solidFill>
                <a:latin typeface="Calibri" panose="020F0502020204030204"/>
              </a:rPr>
              <a:t>Score: </a:t>
            </a:r>
            <a:r>
              <a:rPr lang="en-US" sz="1400" kern="0" noProof="0" dirty="0">
                <a:solidFill>
                  <a:srgbClr val="000000"/>
                </a:solidFill>
                <a:latin typeface="Calibri" panose="020F0502020204030204"/>
              </a:rPr>
              <a:t>benefit that an application gains from a given pool of resources.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73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5816 -0.00069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18681 -4.81481E-6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15781 -0.00069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7" grpId="1" animBg="1"/>
      <p:bldP spid="98" grpId="0" animBg="1"/>
      <p:bldP spid="98" grpId="1" animBg="1"/>
      <p:bldP spid="5" grpId="1" animBg="1"/>
      <p:bldP spid="5" grpId="2" animBg="1"/>
      <p:bldP spid="142" grpId="1" animBg="1"/>
      <p:bldP spid="142" grpId="2" animBg="1"/>
      <p:bldP spid="144" grpId="1" animBg="1"/>
      <p:bldP spid="144" grpId="2" animBg="1"/>
      <p:bldP spid="6" grpId="0" animBg="1"/>
      <p:bldP spid="82" grpId="0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41" grpId="0" animBg="1"/>
      <p:bldP spid="141" grpId="1" animBg="1"/>
      <p:bldP spid="141" grpId="2" animBg="1"/>
      <p:bldP spid="141" grpId="3" animBg="1"/>
      <p:bldP spid="140" grpId="0" animBg="1"/>
      <p:bldP spid="140" grpId="1" animBg="1"/>
      <p:bldP spid="145" grpId="0" animBg="1"/>
      <p:bldP spid="145" grpId="1" animBg="1"/>
      <p:bldP spid="154" grpId="0" animBg="1"/>
      <p:bldP spid="154" grpId="1" animBg="1"/>
      <p:bldP spid="146" grpId="0" animBg="1"/>
      <p:bldP spid="146" grpId="1" animBg="1"/>
      <p:bldP spid="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3AAD3F8F-23AD-4A65-A0BC-65F38AFED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97" y="235084"/>
            <a:ext cx="1462485" cy="172389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163AD0A-1072-404B-9428-985EDED2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	Guarantees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BE18128-3825-497E-9953-B1398CC09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3648" y="1208881"/>
                <a:ext cx="7281568" cy="18852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Convergence</a:t>
                </a:r>
                <a:endParaRPr lang="en-US" dirty="0"/>
              </a:p>
              <a:p>
                <a:pPr lvl="1"/>
                <a:r>
                  <a:rPr lang="en-US" dirty="0"/>
                  <a:t>DRAGON converges at most by iteration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*</a:t>
                </a:r>
              </a:p>
              <a:p>
                <a:pPr marL="0" indent="0">
                  <a:buNone/>
                </a:pPr>
                <a:r>
                  <a:rPr lang="en-US" b="1" dirty="0"/>
                  <a:t>Performance</a:t>
                </a:r>
              </a:p>
              <a:p>
                <a:pPr lvl="1"/>
                <a:r>
                  <a:rPr lang="en-US" dirty="0"/>
                  <a:t>DRAGON approximates the optimal solution with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bound **</a:t>
                </a:r>
              </a:p>
              <a:p>
                <a:pPr lvl="2"/>
                <a:r>
                  <a:rPr lang="en-US" dirty="0"/>
                  <a:t>Best bound reachable for this problem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BE18128-3825-497E-9953-B1398CC09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1208881"/>
                <a:ext cx="7281568" cy="1885207"/>
              </a:xfrm>
              <a:blipFill>
                <a:blip r:embed="rId3"/>
                <a:stretch>
                  <a:fillRect l="-418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7CA3E985-FC1F-467D-852C-3B4761B070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1" y="4653136"/>
                <a:ext cx="8228013" cy="1080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46800" rIns="90000" bIns="46800" numCol="1" anchor="t" anchorCtr="0" compatLnSpc="1">
                <a:prstTxWarp prst="textNoShape">
                  <a:avLst/>
                </a:prstTxWarp>
              </a:bodyPr>
              <a:lstStyle>
                <a:lvl1pPr marL="257162" indent="-257162" algn="l" defTabSz="342882" rtl="0" eaLnBrk="1" fontAlgn="base" hangingPunct="1">
                  <a:lnSpc>
                    <a:spcPct val="102000"/>
                  </a:lnSpc>
                  <a:spcBef>
                    <a:spcPts val="11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1600">
                    <a:solidFill>
                      <a:srgbClr val="00664D"/>
                    </a:solidFill>
                    <a:latin typeface="+mn-lt"/>
                    <a:ea typeface="+mn-ea"/>
                    <a:cs typeface="+mn-cs"/>
                  </a:defRPr>
                </a:lvl1pPr>
                <a:lvl2pPr marL="557185" indent="-214303" algn="l" defTabSz="342882" rtl="0" eaLnBrk="1" fontAlgn="base" hangingPunct="1">
                  <a:lnSpc>
                    <a:spcPct val="102000"/>
                  </a:lnSpc>
                  <a:spcBef>
                    <a:spcPts val="101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1400">
                    <a:solidFill>
                      <a:srgbClr val="00664D"/>
                    </a:solidFill>
                    <a:latin typeface="+mn-lt"/>
                    <a:cs typeface="+mn-cs"/>
                  </a:defRPr>
                </a:lvl2pPr>
                <a:lvl3pPr marL="857208" indent="-171442" algn="l" defTabSz="342882" rtl="0" eaLnBrk="1" fontAlgn="base" hangingPunct="1">
                  <a:lnSpc>
                    <a:spcPct val="102000"/>
                  </a:lnSpc>
                  <a:spcBef>
                    <a:spcPts val="9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1200">
                    <a:solidFill>
                      <a:srgbClr val="00664D"/>
                    </a:solidFill>
                    <a:latin typeface="+mn-lt"/>
                    <a:cs typeface="+mn-cs"/>
                  </a:defRPr>
                </a:lvl3pPr>
                <a:lvl4pPr marL="1200091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1100">
                    <a:solidFill>
                      <a:srgbClr val="00664D"/>
                    </a:solidFill>
                    <a:latin typeface="+mn-lt"/>
                    <a:cs typeface="+mn-cs"/>
                  </a:defRPr>
                </a:lvl4pPr>
                <a:lvl5pPr marL="1542973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00">
                    <a:solidFill>
                      <a:srgbClr val="00664D"/>
                    </a:solidFill>
                    <a:latin typeface="+mn-lt"/>
                    <a:cs typeface="+mn-cs"/>
                  </a:defRPr>
                </a:lvl5pPr>
                <a:lvl6pPr marL="1885857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2228739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2571622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8pPr>
                <a:lvl9pPr marL="2914506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kern="0" dirty="0"/>
                  <a:t>* D:  communication network diameter</a:t>
                </a:r>
                <a:endParaRPr lang="it-IT" sz="1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kern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 ker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140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400" kern="0" dirty="0"/>
                  <a:t>: number of applications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kern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 ker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1400" kern="0" dirty="0"/>
                  <a:t>: number of nodes</a:t>
                </a: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7CA3E985-FC1F-467D-852C-3B4761B0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4653136"/>
                <a:ext cx="8228013" cy="1080120"/>
              </a:xfrm>
              <a:prstGeom prst="rect">
                <a:avLst/>
              </a:prstGeom>
              <a:blipFill>
                <a:blip r:embed="rId4"/>
                <a:stretch>
                  <a:fillRect l="-222" t="-1130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Risultati immagini per time bound">
            <a:extLst>
              <a:ext uri="{FF2B5EF4-FFF2-40B4-BE49-F238E27FC236}">
                <a16:creationId xmlns:a16="http://schemas.microsoft.com/office/drawing/2014/main" id="{E88B8072-E2F5-4A4E-9B7A-D3A4B33D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714483" cy="7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4573C8C0-9D2D-49A5-A188-A2FF26F49C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877272"/>
                <a:ext cx="8228013" cy="3600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46800" rIns="90000" bIns="46800" numCol="1" anchor="t" anchorCtr="0" compatLnSpc="1">
                <a:prstTxWarp prst="textNoShape">
                  <a:avLst/>
                </a:prstTxWarp>
              </a:bodyPr>
              <a:lstStyle>
                <a:lvl1pPr marL="257162" indent="-257162" algn="l" defTabSz="342882" rtl="0" eaLnBrk="1" fontAlgn="base" hangingPunct="1">
                  <a:lnSpc>
                    <a:spcPct val="102000"/>
                  </a:lnSpc>
                  <a:spcBef>
                    <a:spcPts val="11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1600">
                    <a:solidFill>
                      <a:srgbClr val="00664D"/>
                    </a:solidFill>
                    <a:latin typeface="+mn-lt"/>
                    <a:ea typeface="+mn-ea"/>
                    <a:cs typeface="+mn-cs"/>
                  </a:defRPr>
                </a:lvl1pPr>
                <a:lvl2pPr marL="557185" indent="-214303" algn="l" defTabSz="342882" rtl="0" eaLnBrk="1" fontAlgn="base" hangingPunct="1">
                  <a:lnSpc>
                    <a:spcPct val="102000"/>
                  </a:lnSpc>
                  <a:spcBef>
                    <a:spcPts val="101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1400">
                    <a:solidFill>
                      <a:srgbClr val="00664D"/>
                    </a:solidFill>
                    <a:latin typeface="+mn-lt"/>
                    <a:cs typeface="+mn-cs"/>
                  </a:defRPr>
                </a:lvl2pPr>
                <a:lvl3pPr marL="857208" indent="-171442" algn="l" defTabSz="342882" rtl="0" eaLnBrk="1" fontAlgn="base" hangingPunct="1">
                  <a:lnSpc>
                    <a:spcPct val="102000"/>
                  </a:lnSpc>
                  <a:spcBef>
                    <a:spcPts val="9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1200">
                    <a:solidFill>
                      <a:srgbClr val="00664D"/>
                    </a:solidFill>
                    <a:latin typeface="+mn-lt"/>
                    <a:cs typeface="+mn-cs"/>
                  </a:defRPr>
                </a:lvl3pPr>
                <a:lvl4pPr marL="1200091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1100">
                    <a:solidFill>
                      <a:srgbClr val="00664D"/>
                    </a:solidFill>
                    <a:latin typeface="+mn-lt"/>
                    <a:cs typeface="+mn-cs"/>
                  </a:defRPr>
                </a:lvl4pPr>
                <a:lvl5pPr marL="1542973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00">
                    <a:solidFill>
                      <a:srgbClr val="00664D"/>
                    </a:solidFill>
                    <a:latin typeface="+mn-lt"/>
                    <a:cs typeface="+mn-cs"/>
                  </a:defRPr>
                </a:lvl5pPr>
                <a:lvl6pPr marL="1885857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2228739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2571622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8pPr>
                <a:lvl9pPr marL="2914506" indent="-171442" algn="l" defTabSz="342882" rtl="0" eaLnBrk="1" fontAlgn="base" hangingPunct="1">
                  <a:lnSpc>
                    <a:spcPct val="102000"/>
                  </a:lnSpc>
                  <a:spcBef>
                    <a:spcPts val="78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1051">
                    <a:solidFill>
                      <a:srgbClr val="000000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it-IT" sz="1400" dirty="0"/>
                  <a:t>**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0.63</m:t>
                    </m:r>
                  </m:oMath>
                </a14:m>
                <a:r>
                  <a:rPr lang="en-US" sz="1400" kern="0" dirty="0"/>
                  <a:t> </a:t>
                </a:r>
              </a:p>
            </p:txBody>
          </p:sp>
        </mc:Choice>
        <mc:Fallback xmlns="">
          <p:sp>
            <p:nvSpPr>
              <p:cNvPr id="6" name="Segnaposto contenuto 2">
                <a:extLst>
                  <a:ext uri="{FF2B5EF4-FFF2-40B4-BE49-F238E27FC236}">
                    <a16:creationId xmlns:a16="http://schemas.microsoft.com/office/drawing/2014/main" id="{4573C8C0-9D2D-49A5-A188-A2FF26F4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877272"/>
                <a:ext cx="8228013" cy="360040"/>
              </a:xfrm>
              <a:prstGeom prst="rect">
                <a:avLst/>
              </a:prstGeom>
              <a:blipFill>
                <a:blip r:embed="rId6"/>
                <a:stretch>
                  <a:fillRect l="-222" t="-1695" b="-3390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Risultati immagini per performance">
            <a:extLst>
              <a:ext uri="{FF2B5EF4-FFF2-40B4-BE49-F238E27FC236}">
                <a16:creationId xmlns:a16="http://schemas.microsoft.com/office/drawing/2014/main" id="{7485D860-522B-42AA-8847-68AB06E4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2" y="1973262"/>
            <a:ext cx="709736" cy="7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guarantee">
            <a:extLst>
              <a:ext uri="{FF2B5EF4-FFF2-40B4-BE49-F238E27FC236}">
                <a16:creationId xmlns:a16="http://schemas.microsoft.com/office/drawing/2014/main" id="{4ED4B437-E9B7-42BA-A2DB-44DB1190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48">
            <a:off x="2504342" y="2710605"/>
            <a:ext cx="4350586" cy="20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magine 62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A7AD6CC2-F8C5-4FFE-AE2C-569EB1DEAD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97" y="235084"/>
            <a:ext cx="1462485" cy="1723895"/>
          </a:xfrm>
          <a:prstGeom prst="rect">
            <a:avLst/>
          </a:prstGeom>
        </p:spPr>
      </p:pic>
      <p:sp>
        <p:nvSpPr>
          <p:cNvPr id="92" name="Rettangolo con angoli arrotondati 91">
            <a:extLst>
              <a:ext uri="{FF2B5EF4-FFF2-40B4-BE49-F238E27FC236}">
                <a16:creationId xmlns:a16="http://schemas.microsoft.com/office/drawing/2014/main" id="{03EF7749-8A8F-44A9-ACC5-9596E14BB769}"/>
              </a:ext>
            </a:extLst>
          </p:cNvPr>
          <p:cNvSpPr/>
          <p:nvPr/>
        </p:nvSpPr>
        <p:spPr bwMode="auto">
          <a:xfrm>
            <a:off x="7695968" y="296924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Rettangolo con angoli arrotondati 92">
            <a:extLst>
              <a:ext uri="{FF2B5EF4-FFF2-40B4-BE49-F238E27FC236}">
                <a16:creationId xmlns:a16="http://schemas.microsoft.com/office/drawing/2014/main" id="{DC0D7866-1A50-4D19-B284-736593FD2363}"/>
              </a:ext>
            </a:extLst>
          </p:cNvPr>
          <p:cNvSpPr/>
          <p:nvPr/>
        </p:nvSpPr>
        <p:spPr bwMode="auto">
          <a:xfrm>
            <a:off x="7848368" y="312164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Rettangolo con angoli arrotondati 93">
            <a:extLst>
              <a:ext uri="{FF2B5EF4-FFF2-40B4-BE49-F238E27FC236}">
                <a16:creationId xmlns:a16="http://schemas.microsoft.com/office/drawing/2014/main" id="{E8E0B1A2-0101-4B39-A105-2844EA8ED6DE}"/>
              </a:ext>
            </a:extLst>
          </p:cNvPr>
          <p:cNvSpPr/>
          <p:nvPr/>
        </p:nvSpPr>
        <p:spPr bwMode="auto">
          <a:xfrm>
            <a:off x="8000768" y="327404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Rettangolo con angoli arrotondati 94">
            <a:extLst>
              <a:ext uri="{FF2B5EF4-FFF2-40B4-BE49-F238E27FC236}">
                <a16:creationId xmlns:a16="http://schemas.microsoft.com/office/drawing/2014/main" id="{5765D0FE-3855-42BB-984B-40A92E5F6581}"/>
              </a:ext>
            </a:extLst>
          </p:cNvPr>
          <p:cNvSpPr/>
          <p:nvPr/>
        </p:nvSpPr>
        <p:spPr bwMode="auto">
          <a:xfrm>
            <a:off x="8153168" y="342644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DC0B8EF2-8D52-44D8-A0D2-EFC3D1B5DBD3}"/>
              </a:ext>
            </a:extLst>
          </p:cNvPr>
          <p:cNvCxnSpPr>
            <a:cxnSpLocks/>
            <a:endCxn id="48" idx="6"/>
          </p:cNvCxnSpPr>
          <p:nvPr/>
        </p:nvCxnSpPr>
        <p:spPr bwMode="auto">
          <a:xfrm flipH="1">
            <a:off x="3891749" y="3891635"/>
            <a:ext cx="1307287" cy="45599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7FCA913F-3551-4D0C-A2FF-E7543C4C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Evaluation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0BF963-DF91-4EAB-A47B-B97585801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20" y="1207400"/>
            <a:ext cx="8228012" cy="2266975"/>
          </a:xfrm>
        </p:spPr>
        <p:txBody>
          <a:bodyPr/>
          <a:lstStyle/>
          <a:p>
            <a:r>
              <a:rPr lang="en-US" b="1" dirty="0"/>
              <a:t>Parameter space</a:t>
            </a:r>
          </a:p>
          <a:p>
            <a:pPr lvl="1"/>
            <a:r>
              <a:rPr lang="en-US" dirty="0"/>
              <a:t>Up to 20 concurrent </a:t>
            </a:r>
            <a:r>
              <a:rPr lang="en-US" b="1" dirty="0"/>
              <a:t>applications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starts deployment at the same time</a:t>
            </a:r>
          </a:p>
          <a:p>
            <a:pPr lvl="1"/>
            <a:r>
              <a:rPr lang="en-US" dirty="0"/>
              <a:t>4 hosting </a:t>
            </a:r>
            <a:r>
              <a:rPr lang="en-US" b="1" dirty="0"/>
              <a:t>nodes</a:t>
            </a:r>
          </a:p>
          <a:p>
            <a:pPr lvl="2"/>
            <a:r>
              <a:rPr lang="en-US" b="1" dirty="0"/>
              <a:t>Resources: </a:t>
            </a:r>
            <a:r>
              <a:rPr lang="en-US" dirty="0">
                <a:solidFill>
                  <a:srgbClr val="00B050"/>
                </a:solidFill>
              </a:rPr>
              <a:t>CPU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storage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bandwidth</a:t>
            </a:r>
          </a:p>
          <a:p>
            <a:pPr lvl="1"/>
            <a:r>
              <a:rPr lang="en-US" dirty="0"/>
              <a:t>3 components AVG per application</a:t>
            </a:r>
          </a:p>
          <a:p>
            <a:pPr lvl="2"/>
            <a:r>
              <a:rPr lang="en-US" dirty="0"/>
              <a:t>≈8 applications saturate the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62308FF-4844-4CC8-8DCB-02B316D871A5}"/>
              </a:ext>
            </a:extLst>
          </p:cNvPr>
          <p:cNvSpPr/>
          <p:nvPr/>
        </p:nvSpPr>
        <p:spPr bwMode="auto">
          <a:xfrm>
            <a:off x="6966484" y="29718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8C986EE-B4EA-42C3-85D1-21A71E997E5E}"/>
              </a:ext>
            </a:extLst>
          </p:cNvPr>
          <p:cNvSpPr/>
          <p:nvPr/>
        </p:nvSpPr>
        <p:spPr bwMode="auto">
          <a:xfrm>
            <a:off x="7118884" y="31242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7742E76-6B41-4176-8E49-10F55CC4F595}"/>
              </a:ext>
            </a:extLst>
          </p:cNvPr>
          <p:cNvSpPr/>
          <p:nvPr/>
        </p:nvSpPr>
        <p:spPr bwMode="auto">
          <a:xfrm>
            <a:off x="7271284" y="32766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D7B8BF0-1CE8-48DC-B4C0-75E9FE819EAF}"/>
              </a:ext>
            </a:extLst>
          </p:cNvPr>
          <p:cNvSpPr/>
          <p:nvPr/>
        </p:nvSpPr>
        <p:spPr bwMode="auto">
          <a:xfrm>
            <a:off x="7423684" y="34290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6666749-BD41-4AAC-B27E-5A2007CB1581}"/>
              </a:ext>
            </a:extLst>
          </p:cNvPr>
          <p:cNvSpPr/>
          <p:nvPr/>
        </p:nvSpPr>
        <p:spPr bwMode="auto">
          <a:xfrm>
            <a:off x="6221252" y="29718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EE4A490-E285-464B-8BF1-42AAAB36189B}"/>
              </a:ext>
            </a:extLst>
          </p:cNvPr>
          <p:cNvSpPr/>
          <p:nvPr/>
        </p:nvSpPr>
        <p:spPr bwMode="auto">
          <a:xfrm>
            <a:off x="6373652" y="31242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D93D1E5-A146-4199-BB03-944F130E6347}"/>
              </a:ext>
            </a:extLst>
          </p:cNvPr>
          <p:cNvSpPr/>
          <p:nvPr/>
        </p:nvSpPr>
        <p:spPr bwMode="auto">
          <a:xfrm>
            <a:off x="6526052" y="32766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51F81B2-3430-4AC3-999A-A81AF4D4F485}"/>
              </a:ext>
            </a:extLst>
          </p:cNvPr>
          <p:cNvSpPr/>
          <p:nvPr/>
        </p:nvSpPr>
        <p:spPr bwMode="auto">
          <a:xfrm>
            <a:off x="6678452" y="34290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8185DD9-4CE0-4FB7-A825-B5DA49F952B7}"/>
              </a:ext>
            </a:extLst>
          </p:cNvPr>
          <p:cNvSpPr/>
          <p:nvPr/>
        </p:nvSpPr>
        <p:spPr bwMode="auto">
          <a:xfrm>
            <a:off x="5481544" y="29718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A1DF0EF-FF77-4333-A9D8-4A414BF18421}"/>
              </a:ext>
            </a:extLst>
          </p:cNvPr>
          <p:cNvSpPr/>
          <p:nvPr/>
        </p:nvSpPr>
        <p:spPr bwMode="auto">
          <a:xfrm>
            <a:off x="5633944" y="31242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44617B1-0087-49D6-96E8-98A40C7BA12A}"/>
              </a:ext>
            </a:extLst>
          </p:cNvPr>
          <p:cNvSpPr/>
          <p:nvPr/>
        </p:nvSpPr>
        <p:spPr bwMode="auto">
          <a:xfrm>
            <a:off x="5786344" y="32766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3CB739A-1EF9-40EE-828C-01A63A4A97A2}"/>
              </a:ext>
            </a:extLst>
          </p:cNvPr>
          <p:cNvSpPr/>
          <p:nvPr/>
        </p:nvSpPr>
        <p:spPr bwMode="auto">
          <a:xfrm>
            <a:off x="5938744" y="34290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C486F4A-6010-408F-B78F-7DB44D340C52}"/>
              </a:ext>
            </a:extLst>
          </p:cNvPr>
          <p:cNvSpPr/>
          <p:nvPr/>
        </p:nvSpPr>
        <p:spPr bwMode="auto">
          <a:xfrm>
            <a:off x="4741836" y="29718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AFF6C9D-605F-4743-A4E0-48B118C8031A}"/>
              </a:ext>
            </a:extLst>
          </p:cNvPr>
          <p:cNvSpPr/>
          <p:nvPr/>
        </p:nvSpPr>
        <p:spPr bwMode="auto">
          <a:xfrm>
            <a:off x="4894236" y="31242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CBC9483-B16E-401D-94FF-B6416FFF2AB3}"/>
              </a:ext>
            </a:extLst>
          </p:cNvPr>
          <p:cNvSpPr/>
          <p:nvPr/>
        </p:nvSpPr>
        <p:spPr bwMode="auto">
          <a:xfrm>
            <a:off x="5046636" y="32766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EBABA01-CCD0-47D9-9122-4826E4E803FD}"/>
              </a:ext>
            </a:extLst>
          </p:cNvPr>
          <p:cNvSpPr/>
          <p:nvPr/>
        </p:nvSpPr>
        <p:spPr bwMode="auto">
          <a:xfrm>
            <a:off x="5199036" y="3429000"/>
            <a:ext cx="504056" cy="504056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93B0FC36-A9C3-4D30-A115-BA1D194A9F6B}"/>
              </a:ext>
            </a:extLst>
          </p:cNvPr>
          <p:cNvSpPr txBox="1">
            <a:spLocks/>
          </p:cNvSpPr>
          <p:nvPr/>
        </p:nvSpPr>
        <p:spPr bwMode="auto">
          <a:xfrm>
            <a:off x="465594" y="5959811"/>
            <a:ext cx="8228012" cy="421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Prototype Implementation: </a:t>
            </a:r>
            <a:r>
              <a:rPr lang="en-US" sz="1400" dirty="0">
                <a:hlinkClick r:id="rId4"/>
              </a:rPr>
              <a:t>https://github.com/netgroup-polito/dragon</a:t>
            </a:r>
            <a:endParaRPr lang="en-US" sz="1400" dirty="0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CC4E8BC6-F82C-421A-9CEB-0D4116E7212C}"/>
              </a:ext>
            </a:extLst>
          </p:cNvPr>
          <p:cNvGrpSpPr/>
          <p:nvPr/>
        </p:nvGrpSpPr>
        <p:grpSpPr>
          <a:xfrm>
            <a:off x="4306469" y="4807885"/>
            <a:ext cx="1002835" cy="709347"/>
            <a:chOff x="1259632" y="5402555"/>
            <a:chExt cx="1002835" cy="709347"/>
          </a:xfrm>
        </p:grpSpPr>
        <p:sp>
          <p:nvSpPr>
            <p:cNvPr id="24" name="Ovale 107">
              <a:extLst>
                <a:ext uri="{FF2B5EF4-FFF2-40B4-BE49-F238E27FC236}">
                  <a16:creationId xmlns:a16="http://schemas.microsoft.com/office/drawing/2014/main" id="{FDB0030D-B9D5-43CB-AD3D-B120100E480F}"/>
                </a:ext>
              </a:extLst>
            </p:cNvPr>
            <p:cNvSpPr/>
            <p:nvPr/>
          </p:nvSpPr>
          <p:spPr>
            <a:xfrm>
              <a:off x="1259632" y="5402555"/>
              <a:ext cx="1002835" cy="709347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72000" rIns="104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304B8D79-50F2-4BC1-82C3-3A859BB50B49}"/>
                </a:ext>
              </a:extLst>
            </p:cNvPr>
            <p:cNvSpPr/>
            <p:nvPr/>
          </p:nvSpPr>
          <p:spPr>
            <a:xfrm>
              <a:off x="1370276" y="5470360"/>
              <a:ext cx="208328" cy="5966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9DECA46E-91DC-4C40-8D2F-869A15B30E02}"/>
                </a:ext>
              </a:extLst>
            </p:cNvPr>
            <p:cNvSpPr/>
            <p:nvPr/>
          </p:nvSpPr>
          <p:spPr>
            <a:xfrm>
              <a:off x="1654377" y="5637546"/>
              <a:ext cx="208328" cy="42944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20E744C5-6D52-43B5-852E-59FB9CF29EAF}"/>
                </a:ext>
              </a:extLst>
            </p:cNvPr>
            <p:cNvSpPr/>
            <p:nvPr/>
          </p:nvSpPr>
          <p:spPr>
            <a:xfrm>
              <a:off x="1938941" y="5513534"/>
              <a:ext cx="208328" cy="55346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74" name="Picture 2" descr="Risultati immagini per evaluation icon">
            <a:extLst>
              <a:ext uri="{FF2B5EF4-FFF2-40B4-BE49-F238E27FC236}">
                <a16:creationId xmlns:a16="http://schemas.microsoft.com/office/drawing/2014/main" id="{E572C09A-6EF4-445A-A8A6-CBE4F2C0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95" y="830290"/>
            <a:ext cx="1266538" cy="11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C76BB4B9-0543-4265-A0B3-CD3C9AB91D18}"/>
              </a:ext>
            </a:extLst>
          </p:cNvPr>
          <p:cNvGrpSpPr/>
          <p:nvPr/>
        </p:nvGrpSpPr>
        <p:grpSpPr>
          <a:xfrm>
            <a:off x="5481085" y="4806770"/>
            <a:ext cx="1002835" cy="709347"/>
            <a:chOff x="1259632" y="5402555"/>
            <a:chExt cx="1002835" cy="709347"/>
          </a:xfrm>
        </p:grpSpPr>
        <p:sp>
          <p:nvSpPr>
            <p:cNvPr id="31" name="Ovale 107">
              <a:extLst>
                <a:ext uri="{FF2B5EF4-FFF2-40B4-BE49-F238E27FC236}">
                  <a16:creationId xmlns:a16="http://schemas.microsoft.com/office/drawing/2014/main" id="{BE9ABD5E-6E12-4982-B1CB-E8913AAF52FE}"/>
                </a:ext>
              </a:extLst>
            </p:cNvPr>
            <p:cNvSpPr/>
            <p:nvPr/>
          </p:nvSpPr>
          <p:spPr>
            <a:xfrm>
              <a:off x="1259632" y="5402555"/>
              <a:ext cx="1002835" cy="709347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72000" rIns="104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7CD9776-1BE9-4F7B-83C2-13666450705F}"/>
                </a:ext>
              </a:extLst>
            </p:cNvPr>
            <p:cNvSpPr/>
            <p:nvPr/>
          </p:nvSpPr>
          <p:spPr>
            <a:xfrm>
              <a:off x="1370276" y="5554955"/>
              <a:ext cx="208328" cy="51204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28C61FAD-A77D-4365-8825-D09B4F9B1383}"/>
                </a:ext>
              </a:extLst>
            </p:cNvPr>
            <p:cNvSpPr/>
            <p:nvPr/>
          </p:nvSpPr>
          <p:spPr>
            <a:xfrm>
              <a:off x="1654377" y="5554956"/>
              <a:ext cx="208328" cy="51204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0779FB00-DF4A-4263-ADD3-CF5D1B120B5E}"/>
                </a:ext>
              </a:extLst>
            </p:cNvPr>
            <p:cNvSpPr/>
            <p:nvPr/>
          </p:nvSpPr>
          <p:spPr>
            <a:xfrm>
              <a:off x="1938941" y="5969001"/>
              <a:ext cx="208328" cy="9799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BA10109B-8B4D-405D-82E1-370C1BC1DD33}"/>
              </a:ext>
            </a:extLst>
          </p:cNvPr>
          <p:cNvGrpSpPr/>
          <p:nvPr/>
        </p:nvGrpSpPr>
        <p:grpSpPr>
          <a:xfrm>
            <a:off x="6658752" y="4806768"/>
            <a:ext cx="1002835" cy="709347"/>
            <a:chOff x="1259632" y="5402555"/>
            <a:chExt cx="1002835" cy="709347"/>
          </a:xfrm>
        </p:grpSpPr>
        <p:sp>
          <p:nvSpPr>
            <p:cNvPr id="36" name="Ovale 107">
              <a:extLst>
                <a:ext uri="{FF2B5EF4-FFF2-40B4-BE49-F238E27FC236}">
                  <a16:creationId xmlns:a16="http://schemas.microsoft.com/office/drawing/2014/main" id="{FA237E4D-A62E-4863-A83A-CB12A4E90DD8}"/>
                </a:ext>
              </a:extLst>
            </p:cNvPr>
            <p:cNvSpPr/>
            <p:nvPr/>
          </p:nvSpPr>
          <p:spPr>
            <a:xfrm>
              <a:off x="1259632" y="5402555"/>
              <a:ext cx="1002835" cy="709347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72000" rIns="104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E9805EE4-84FB-42CC-A954-B8DDAB6A6546}"/>
                </a:ext>
              </a:extLst>
            </p:cNvPr>
            <p:cNvSpPr/>
            <p:nvPr/>
          </p:nvSpPr>
          <p:spPr>
            <a:xfrm>
              <a:off x="1370276" y="5683824"/>
              <a:ext cx="208328" cy="383172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83A2E4BB-85B3-4FA4-8C9D-7AAFCA65B60B}"/>
                </a:ext>
              </a:extLst>
            </p:cNvPr>
            <p:cNvSpPr/>
            <p:nvPr/>
          </p:nvSpPr>
          <p:spPr>
            <a:xfrm>
              <a:off x="1654377" y="5573968"/>
              <a:ext cx="208328" cy="493027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CAE502DA-E606-4957-B32E-8AAB19E2FF81}"/>
                </a:ext>
              </a:extLst>
            </p:cNvPr>
            <p:cNvSpPr/>
            <p:nvPr/>
          </p:nvSpPr>
          <p:spPr>
            <a:xfrm>
              <a:off x="1938941" y="5513534"/>
              <a:ext cx="208328" cy="55346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215C0BDB-122C-4404-A357-EBD17D5BCE1C}"/>
              </a:ext>
            </a:extLst>
          </p:cNvPr>
          <p:cNvGrpSpPr/>
          <p:nvPr/>
        </p:nvGrpSpPr>
        <p:grpSpPr>
          <a:xfrm>
            <a:off x="7817637" y="4806769"/>
            <a:ext cx="1002835" cy="709347"/>
            <a:chOff x="1259632" y="5402555"/>
            <a:chExt cx="1002835" cy="709347"/>
          </a:xfrm>
        </p:grpSpPr>
        <p:sp>
          <p:nvSpPr>
            <p:cNvPr id="41" name="Ovale 107">
              <a:extLst>
                <a:ext uri="{FF2B5EF4-FFF2-40B4-BE49-F238E27FC236}">
                  <a16:creationId xmlns:a16="http://schemas.microsoft.com/office/drawing/2014/main" id="{4955151B-F45C-4F9D-B734-E15BC5508CC5}"/>
                </a:ext>
              </a:extLst>
            </p:cNvPr>
            <p:cNvSpPr/>
            <p:nvPr/>
          </p:nvSpPr>
          <p:spPr>
            <a:xfrm>
              <a:off x="1259632" y="5402555"/>
              <a:ext cx="1002835" cy="709347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lIns="72000" rIns="104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9693737E-71E1-472A-8012-AD6B4E562D18}"/>
                </a:ext>
              </a:extLst>
            </p:cNvPr>
            <p:cNvSpPr/>
            <p:nvPr/>
          </p:nvSpPr>
          <p:spPr>
            <a:xfrm>
              <a:off x="1370276" y="5772860"/>
              <a:ext cx="208328" cy="2941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81AB2088-A7F5-4065-8B38-5F00F363E0D7}"/>
                </a:ext>
              </a:extLst>
            </p:cNvPr>
            <p:cNvSpPr/>
            <p:nvPr/>
          </p:nvSpPr>
          <p:spPr>
            <a:xfrm>
              <a:off x="1654377" y="5969002"/>
              <a:ext cx="208328" cy="97993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B332D973-4317-4190-8426-E1E9D3F98DA4}"/>
                </a:ext>
              </a:extLst>
            </p:cNvPr>
            <p:cNvSpPr/>
            <p:nvPr/>
          </p:nvSpPr>
          <p:spPr>
            <a:xfrm>
              <a:off x="1938941" y="5824986"/>
              <a:ext cx="208328" cy="24200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Ovale 47">
            <a:extLst>
              <a:ext uri="{FF2B5EF4-FFF2-40B4-BE49-F238E27FC236}">
                <a16:creationId xmlns:a16="http://schemas.microsoft.com/office/drawing/2014/main" id="{951EA623-25AA-4DA0-BFBB-967EE1FA30EA}"/>
              </a:ext>
            </a:extLst>
          </p:cNvPr>
          <p:cNvSpPr/>
          <p:nvPr/>
        </p:nvSpPr>
        <p:spPr bwMode="auto">
          <a:xfrm>
            <a:off x="1337034" y="3717078"/>
            <a:ext cx="2554715" cy="1261103"/>
          </a:xfrm>
          <a:prstGeom prst="ellips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8B11B9B1-A62D-4619-B18C-B22E45E8A262}"/>
              </a:ext>
            </a:extLst>
          </p:cNvPr>
          <p:cNvGrpSpPr/>
          <p:nvPr/>
        </p:nvGrpSpPr>
        <p:grpSpPr>
          <a:xfrm>
            <a:off x="1618162" y="4095601"/>
            <a:ext cx="1924690" cy="504056"/>
            <a:chOff x="1711206" y="4095601"/>
            <a:chExt cx="1924690" cy="504056"/>
          </a:xfrm>
        </p:grpSpPr>
        <p:sp>
          <p:nvSpPr>
            <p:cNvPr id="51" name="Rettangolo con angoli arrotondati 50">
              <a:extLst>
                <a:ext uri="{FF2B5EF4-FFF2-40B4-BE49-F238E27FC236}">
                  <a16:creationId xmlns:a16="http://schemas.microsoft.com/office/drawing/2014/main" id="{CE038827-3353-43E9-B9AE-7FD170524D32}"/>
                </a:ext>
              </a:extLst>
            </p:cNvPr>
            <p:cNvSpPr/>
            <p:nvPr/>
          </p:nvSpPr>
          <p:spPr bwMode="auto">
            <a:xfrm>
              <a:off x="1711206" y="4095601"/>
              <a:ext cx="1924690" cy="504056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837CB102-7D8A-4324-94B5-127697BB63F5}"/>
                </a:ext>
              </a:extLst>
            </p:cNvPr>
            <p:cNvSpPr/>
            <p:nvPr/>
          </p:nvSpPr>
          <p:spPr bwMode="auto">
            <a:xfrm>
              <a:off x="2019340" y="4221088"/>
              <a:ext cx="367221" cy="291942"/>
            </a:xfrm>
            <a:prstGeom prst="rect">
              <a:avLst/>
            </a:prstGeom>
            <a:solidFill>
              <a:srgbClr val="FFEE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/>
                </a:rPr>
                <a:t>c1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9DC834F8-BA72-4B3A-BB2C-011102D05A63}"/>
                </a:ext>
              </a:extLst>
            </p:cNvPr>
            <p:cNvSpPr/>
            <p:nvPr/>
          </p:nvSpPr>
          <p:spPr bwMode="auto">
            <a:xfrm>
              <a:off x="2460450" y="4221088"/>
              <a:ext cx="367221" cy="291942"/>
            </a:xfrm>
            <a:prstGeom prst="rect">
              <a:avLst/>
            </a:prstGeom>
            <a:solidFill>
              <a:srgbClr val="FFEE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/>
                </a:rPr>
                <a:t>c2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796C6AA8-BF5D-4045-8DF2-13FB5634BDB9}"/>
                </a:ext>
              </a:extLst>
            </p:cNvPr>
            <p:cNvSpPr/>
            <p:nvPr/>
          </p:nvSpPr>
          <p:spPr bwMode="auto">
            <a:xfrm>
              <a:off x="2901560" y="4221088"/>
              <a:ext cx="367221" cy="291942"/>
            </a:xfrm>
            <a:prstGeom prst="rect">
              <a:avLst/>
            </a:prstGeom>
            <a:solidFill>
              <a:srgbClr val="FFEE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c3</a:t>
              </a:r>
            </a:p>
          </p:txBody>
        </p:sp>
      </p:grp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81458C8E-769B-46C0-885A-1913A9DF6457}"/>
              </a:ext>
            </a:extLst>
          </p:cNvPr>
          <p:cNvCxnSpPr>
            <a:cxnSpLocks/>
          </p:cNvCxnSpPr>
          <p:nvPr/>
        </p:nvCxnSpPr>
        <p:spPr bwMode="auto">
          <a:xfrm>
            <a:off x="5585506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0BACA41C-7603-45C3-B1CB-8E7F61F361D1}"/>
              </a:ext>
            </a:extLst>
          </p:cNvPr>
          <p:cNvCxnSpPr>
            <a:cxnSpLocks/>
          </p:cNvCxnSpPr>
          <p:nvPr/>
        </p:nvCxnSpPr>
        <p:spPr bwMode="auto">
          <a:xfrm>
            <a:off x="5924438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A93E46FD-BC0E-4650-924D-6D36FEB0187F}"/>
              </a:ext>
            </a:extLst>
          </p:cNvPr>
          <p:cNvCxnSpPr>
            <a:cxnSpLocks/>
          </p:cNvCxnSpPr>
          <p:nvPr/>
        </p:nvCxnSpPr>
        <p:spPr bwMode="auto">
          <a:xfrm>
            <a:off x="6258386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B583F780-A395-4E67-8BC5-38AD72C3BBEA}"/>
              </a:ext>
            </a:extLst>
          </p:cNvPr>
          <p:cNvCxnSpPr>
            <a:cxnSpLocks/>
          </p:cNvCxnSpPr>
          <p:nvPr/>
        </p:nvCxnSpPr>
        <p:spPr bwMode="auto">
          <a:xfrm>
            <a:off x="6597318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Connettore 2 76">
            <a:extLst>
              <a:ext uri="{FF2B5EF4-FFF2-40B4-BE49-F238E27FC236}">
                <a16:creationId xmlns:a16="http://schemas.microsoft.com/office/drawing/2014/main" id="{5A6D2E66-EF6B-4754-B1FA-DF4C329A93A0}"/>
              </a:ext>
            </a:extLst>
          </p:cNvPr>
          <p:cNvCxnSpPr>
            <a:cxnSpLocks/>
          </p:cNvCxnSpPr>
          <p:nvPr/>
        </p:nvCxnSpPr>
        <p:spPr bwMode="auto">
          <a:xfrm>
            <a:off x="6935461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0E02F446-DC68-45F8-8C07-9EE579894AC1}"/>
              </a:ext>
            </a:extLst>
          </p:cNvPr>
          <p:cNvCxnSpPr>
            <a:cxnSpLocks/>
          </p:cNvCxnSpPr>
          <p:nvPr/>
        </p:nvCxnSpPr>
        <p:spPr bwMode="auto">
          <a:xfrm>
            <a:off x="7274393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3" name="Connettore 2 82">
            <a:extLst>
              <a:ext uri="{FF2B5EF4-FFF2-40B4-BE49-F238E27FC236}">
                <a16:creationId xmlns:a16="http://schemas.microsoft.com/office/drawing/2014/main" id="{1115D0E3-3467-4879-88CD-6381D1FE6929}"/>
              </a:ext>
            </a:extLst>
          </p:cNvPr>
          <p:cNvCxnSpPr>
            <a:cxnSpLocks/>
          </p:cNvCxnSpPr>
          <p:nvPr/>
        </p:nvCxnSpPr>
        <p:spPr bwMode="auto">
          <a:xfrm>
            <a:off x="7608341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C9053F41-7D63-4389-B6DC-1E030D592F65}"/>
              </a:ext>
            </a:extLst>
          </p:cNvPr>
          <p:cNvCxnSpPr>
            <a:cxnSpLocks/>
          </p:cNvCxnSpPr>
          <p:nvPr/>
        </p:nvCxnSpPr>
        <p:spPr bwMode="auto">
          <a:xfrm>
            <a:off x="7947273" y="4096334"/>
            <a:ext cx="0" cy="5135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9" name="Rettangolo 88">
            <a:extLst>
              <a:ext uri="{FF2B5EF4-FFF2-40B4-BE49-F238E27FC236}">
                <a16:creationId xmlns:a16="http://schemas.microsoft.com/office/drawing/2014/main" id="{2519D99A-A9C9-407F-A45C-BDAE4C51DA6E}"/>
              </a:ext>
            </a:extLst>
          </p:cNvPr>
          <p:cNvSpPr/>
          <p:nvPr/>
        </p:nvSpPr>
        <p:spPr>
          <a:xfrm>
            <a:off x="5390741" y="2583127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concurrent applications</a:t>
            </a:r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7C65D560-98C8-4B07-AC38-C4C638E9F28D}"/>
              </a:ext>
            </a:extLst>
          </p:cNvPr>
          <p:cNvSpPr/>
          <p:nvPr/>
        </p:nvSpPr>
        <p:spPr>
          <a:xfrm>
            <a:off x="5564946" y="5557758"/>
            <a:ext cx="2031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infrastructure nodes</a:t>
            </a:r>
          </a:p>
        </p:txBody>
      </p:sp>
    </p:spTree>
    <p:extLst>
      <p:ext uri="{BB962C8B-B14F-4D97-AF65-F5344CB8AC3E}">
        <p14:creationId xmlns:p14="http://schemas.microsoft.com/office/powerpoint/2010/main" val="13236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8" grpId="0" animBg="1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11FA86-41A0-4ACC-B59C-1207CB25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Evaluation – Performance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B0596DB-F4B6-43DB-BC0D-61BF769FF445}"/>
              </a:ext>
            </a:extLst>
          </p:cNvPr>
          <p:cNvSpPr txBox="1">
            <a:spLocks/>
          </p:cNvSpPr>
          <p:nvPr/>
        </p:nvSpPr>
        <p:spPr>
          <a:xfrm>
            <a:off x="899592" y="5313106"/>
            <a:ext cx="6120680" cy="780190"/>
          </a:xfrm>
          <a:prstGeom prst="rect">
            <a:avLst/>
          </a:prstGeom>
        </p:spPr>
        <p:txBody>
          <a:bodyPr/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0" dirty="0"/>
              <a:t>DRAGON performance compared against one-size fits-all conventional approaches.</a:t>
            </a:r>
            <a:endParaRPr lang="en-US" kern="0" dirty="0"/>
          </a:p>
        </p:txBody>
      </p:sp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294CE8F9-2CF4-43DB-B001-0F19007C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92" y="4725144"/>
            <a:ext cx="1462485" cy="1723895"/>
          </a:xfrm>
          <a:prstGeom prst="rect">
            <a:avLst/>
          </a:prstGeom>
        </p:spPr>
      </p:pic>
      <p:pic>
        <p:nvPicPr>
          <p:cNvPr id="9" name="Immagine 8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C7213524-5BCD-43BA-82E0-CD8C09875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12611"/>
          <a:stretch/>
        </p:blipFill>
        <p:spPr>
          <a:xfrm>
            <a:off x="1907704" y="1123950"/>
            <a:ext cx="5250625" cy="4033242"/>
          </a:xfrm>
          <a:prstGeom prst="rect">
            <a:avLst/>
          </a:prstGeom>
        </p:spPr>
      </p:pic>
      <p:pic>
        <p:nvPicPr>
          <p:cNvPr id="12" name="Immagine 11" descr="Immagine che contiene arma&#10;&#10;Descrizione generata con affidabilità molto elevata">
            <a:extLst>
              <a:ext uri="{FF2B5EF4-FFF2-40B4-BE49-F238E27FC236}">
                <a16:creationId xmlns:a16="http://schemas.microsoft.com/office/drawing/2014/main" id="{5C734789-596C-47A1-961D-E903DFC22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41" y="2067407"/>
            <a:ext cx="209963" cy="2099631"/>
          </a:xfrm>
          <a:prstGeom prst="rect">
            <a:avLst/>
          </a:prstGeom>
        </p:spPr>
      </p:pic>
      <p:pic>
        <p:nvPicPr>
          <p:cNvPr id="14" name="Immagine 13" descr="Immagine che contiene mappa, testo&#10;&#10;Descrizione generata con affidabilità elevata">
            <a:extLst>
              <a:ext uri="{FF2B5EF4-FFF2-40B4-BE49-F238E27FC236}">
                <a16:creationId xmlns:a16="http://schemas.microsoft.com/office/drawing/2014/main" id="{95AB6DEF-5973-47FC-A681-5C926172D0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2599"/>
          <a:stretch/>
        </p:blipFill>
        <p:spPr>
          <a:xfrm>
            <a:off x="1908000" y="1123200"/>
            <a:ext cx="5250625" cy="4033242"/>
          </a:xfrm>
          <a:prstGeom prst="rect">
            <a:avLst/>
          </a:prstGeom>
        </p:spPr>
      </p:pic>
      <p:pic>
        <p:nvPicPr>
          <p:cNvPr id="16" name="Immagine 15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4EB26D34-6F79-4EC9-98A1-A62811894A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r="12593"/>
          <a:stretch/>
        </p:blipFill>
        <p:spPr>
          <a:xfrm>
            <a:off x="1908000" y="1123200"/>
            <a:ext cx="5252400" cy="4034606"/>
          </a:xfrm>
          <a:prstGeom prst="rect">
            <a:avLst/>
          </a:prstGeom>
        </p:spPr>
      </p:pic>
      <p:pic>
        <p:nvPicPr>
          <p:cNvPr id="18" name="Immagine 17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781FD264-B192-4549-B1EF-6A3E1B4F3B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2599"/>
          <a:stretch/>
        </p:blipFill>
        <p:spPr>
          <a:xfrm>
            <a:off x="1908000" y="1123200"/>
            <a:ext cx="5249008" cy="4032000"/>
          </a:xfrm>
          <a:prstGeom prst="rect">
            <a:avLst/>
          </a:prstGeom>
        </p:spPr>
      </p:pic>
      <p:pic>
        <p:nvPicPr>
          <p:cNvPr id="20" name="Immagine 19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C5B7BC08-32B7-477D-BA88-1F14E7C3C0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2599"/>
          <a:stretch/>
        </p:blipFill>
        <p:spPr>
          <a:xfrm>
            <a:off x="1908000" y="1123200"/>
            <a:ext cx="5249008" cy="4032000"/>
          </a:xfrm>
          <a:prstGeom prst="rect">
            <a:avLst/>
          </a:prstGeom>
        </p:spPr>
      </p:pic>
      <p:pic>
        <p:nvPicPr>
          <p:cNvPr id="22" name="Immagine 21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C1AC5520-E8B4-4D9B-B945-98CC4AB3D1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2599"/>
          <a:stretch/>
        </p:blipFill>
        <p:spPr>
          <a:xfrm>
            <a:off x="1908000" y="1123200"/>
            <a:ext cx="5249008" cy="4032000"/>
          </a:xfrm>
          <a:prstGeom prst="rect">
            <a:avLst/>
          </a:prstGeom>
        </p:spPr>
      </p:pic>
      <p:pic>
        <p:nvPicPr>
          <p:cNvPr id="1026" name="Picture 2" descr="Risultati immagini per shenron">
            <a:extLst>
              <a:ext uri="{FF2B5EF4-FFF2-40B4-BE49-F238E27FC236}">
                <a16:creationId xmlns:a16="http://schemas.microsoft.com/office/drawing/2014/main" id="{FDBA10B0-A0B7-4375-93F7-695C6F8BD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4000" y1="24000" x2="68667" y2="18333"/>
                        <a14:foregroundMark x1="71333" y1="20667" x2="71333" y2="20667"/>
                        <a14:foregroundMark x1="66333" y1="23000" x2="68333" y2="20667"/>
                        <a14:foregroundMark x1="43333" y1="26667" x2="43333" y2="26667"/>
                        <a14:foregroundMark x1="49667" y1="20667" x2="49667" y2="20667"/>
                        <a14:foregroundMark x1="57667" y1="15000" x2="57667" y2="15000"/>
                        <a14:foregroundMark x1="58193" y1="40667" x2="57667" y2="41667"/>
                        <a14:foregroundMark x1="58369" y1="40333" x2="58193" y2="40667"/>
                        <a14:foregroundMark x1="58895" y1="39333" x2="58369" y2="40333"/>
                        <a14:foregroundMark x1="59070" y1="39000" x2="58895" y2="39333"/>
                        <a14:foregroundMark x1="59245" y1="38667" x2="59070" y2="39000"/>
                        <a14:foregroundMark x1="59772" y1="37667" x2="59245" y2="38667"/>
                        <a14:foregroundMark x1="60824" y1="35667" x2="59772" y2="37667"/>
                        <a14:foregroundMark x1="61000" y1="35333" x2="60824" y2="35667"/>
                        <a14:foregroundMark x1="52333" y1="36667" x2="52333" y2="36667"/>
                        <a14:foregroundMark x1="43333" y1="22333" x2="43333" y2="22333"/>
                        <a14:foregroundMark x1="43000" y1="21000" x2="43000" y2="21000"/>
                        <a14:foregroundMark x1="52333" y1="17667" x2="52333" y2="17667"/>
                        <a14:foregroundMark x1="51000" y1="18667" x2="51000" y2="18667"/>
                        <a14:foregroundMark x1="54667" y1="16333" x2="54667" y2="16333"/>
                        <a14:foregroundMark x1="53333" y1="17000" x2="53333" y2="17000"/>
                        <a14:foregroundMark x1="56333" y1="15667" x2="56333" y2="15667"/>
                        <a14:foregroundMark x1="58667" y1="40000" x2="58667" y2="40000"/>
                        <a14:foregroundMark x1="58667" y1="39667" x2="58667" y2="39667"/>
                        <a14:foregroundMark x1="58667" y1="39667" x2="58667" y2="39667"/>
                        <a14:foregroundMark x1="58667" y1="40000" x2="58667" y2="40000"/>
                        <a14:foregroundMark x1="57000" y1="42333" x2="57000" y2="42333"/>
                        <a14:foregroundMark x1="56667" y1="43000" x2="56667" y2="43000"/>
                        <a14:foregroundMark x1="55667" y1="44000" x2="55667" y2="44000"/>
                        <a14:foregroundMark x1="55000" y1="44333" x2="55000" y2="44333"/>
                        <a14:foregroundMark x1="59067" y1="39333" x2="58667" y2="40333"/>
                        <a14:foregroundMark x1="59333" y1="38667" x2="59067" y2="39333"/>
                        <a14:backgroundMark x1="29667" y1="13000" x2="19333" y2="18667"/>
                        <a14:backgroundMark x1="19333" y1="18667" x2="19000" y2="19667"/>
                        <a14:backgroundMark x1="59333" y1="12333" x2="59333" y2="12333"/>
                        <a14:backgroundMark x1="50667" y1="13000" x2="50667" y2="13000"/>
                        <a14:backgroundMark x1="70667" y1="16333" x2="70667" y2="16333"/>
                        <a14:backgroundMark x1="72333" y1="20667" x2="72333" y2="20667"/>
                        <a14:backgroundMark x1="72000" y1="24333" x2="72000" y2="24333"/>
                        <a14:backgroundMark x1="69000" y1="27000" x2="69000" y2="27000"/>
                        <a14:backgroundMark x1="73667" y1="28000" x2="73667" y2="28000"/>
                        <a14:backgroundMark x1="78333" y1="31000" x2="78333" y2="31000"/>
                        <a14:backgroundMark x1="80667" y1="33667" x2="80667" y2="33667"/>
                        <a14:backgroundMark x1="83000" y1="38667" x2="83667" y2="50000"/>
                        <a14:backgroundMark x1="83667" y1="50000" x2="81333" y2="50667"/>
                        <a14:backgroundMark x1="54000" y1="58333" x2="66000" y2="56333"/>
                        <a14:backgroundMark x1="66000" y1="56333" x2="66000" y2="56000"/>
                        <a14:backgroundMark x1="16333" y1="72000" x2="95333" y2="49667"/>
                        <a14:backgroundMark x1="1333" y1="60667" x2="99333" y2="48000"/>
                        <a14:backgroundMark x1="10667" y1="35667" x2="60000" y2="2333"/>
                        <a14:backgroundMark x1="61000" y1="17000" x2="61000" y2="17000"/>
                        <a14:backgroundMark x1="59333" y1="16333" x2="61000" y2="16333"/>
                        <a14:backgroundMark x1="67104" y1="23657" x2="67667" y2="23000"/>
                        <a14:backgroundMark x1="37000" y1="60667" x2="26000" y2="19667"/>
                        <a14:backgroundMark x1="26000" y1="19667" x2="26000" y2="19667"/>
                        <a14:backgroundMark x1="51739" y1="44000" x2="52667" y2="44333"/>
                        <a14:backgroundMark x1="39667" y1="39667" x2="51739" y2="44000"/>
                        <a14:backgroundMark x1="64267" y1="44333" x2="68667" y2="44333"/>
                        <a14:backgroundMark x1="52667" y1="44333" x2="63171" y2="44333"/>
                        <a14:backgroundMark x1="68667" y1="44333" x2="73333" y2="41333"/>
                        <a14:backgroundMark x1="78333" y1="35000" x2="69000" y2="44000"/>
                        <a14:backgroundMark x1="69000" y1="44000" x2="65667" y2="45667"/>
                        <a14:backgroundMark x1="72333" y1="30000" x2="70333" y2="36000"/>
                        <a14:backgroundMark x1="61334" y1="35495" x2="72000" y2="33667"/>
                        <a14:backgroundMark x1="72000" y1="33667" x2="72333" y2="33667"/>
                        <a14:backgroundMark x1="32667" y1="37333" x2="41000" y2="47000"/>
                        <a14:backgroundMark x1="30333" y1="33333" x2="38667" y2="29000"/>
                        <a14:backgroundMark x1="30667" y1="76667" x2="55333" y2="72333"/>
                        <a14:backgroundMark x1="39401" y1="21000" x2="40000" y2="20667"/>
                        <a14:backgroundMark x1="37001" y1="22333" x2="39401" y2="21000"/>
                        <a14:backgroundMark x1="34000" y1="24000" x2="37001" y2="22333"/>
                        <a14:backgroundMark x1="49625" y1="15667" x2="51667" y2="11000"/>
                        <a14:backgroundMark x1="49334" y1="16333" x2="49625" y2="15667"/>
                        <a14:backgroundMark x1="49042" y1="17000" x2="49334" y2="16333"/>
                        <a14:backgroundMark x1="48896" y1="17333" x2="49042" y2="17000"/>
                        <a14:backgroundMark x1="48750" y1="17667" x2="48896" y2="17333"/>
                        <a14:backgroundMark x1="48459" y1="18333" x2="48750" y2="17667"/>
                        <a14:backgroundMark x1="48313" y1="18667" x2="48459" y2="18333"/>
                        <a14:backgroundMark x1="48022" y1="19333" x2="48313" y2="18667"/>
                        <a14:backgroundMark x1="47438" y1="20667" x2="48022" y2="19333"/>
                        <a14:backgroundMark x1="47292" y1="21000" x2="47438" y2="20667"/>
                        <a14:backgroundMark x1="47000" y1="21667" x2="47292" y2="21000"/>
                        <a14:backgroundMark x1="51667" y1="11000" x2="51667" y2="10667"/>
                        <a14:backgroundMark x1="54000" y1="14333" x2="57667" y2="12667"/>
                        <a14:backgroundMark x1="53333" y1="15333" x2="54333" y2="15000"/>
                        <a14:backgroundMark x1="57667" y1="14000" x2="59000" y2="13000"/>
                        <a14:backgroundMark x1="57665" y1="18333" x2="59000" y2="18667"/>
                        <a14:backgroundMark x1="56333" y1="18000" x2="57665" y2="18333"/>
                        <a14:backgroundMark x1="53890" y1="19333" x2="55000" y2="18667"/>
                        <a14:backgroundMark x1="51667" y1="20667" x2="53890" y2="19333"/>
                        <a14:backgroundMark x1="57819" y1="38090" x2="58667" y2="37000"/>
                        <a14:backgroundMark x1="56592" y1="39667" x2="56666" y2="39572"/>
                        <a14:backgroundMark x1="56333" y1="40000" x2="56592" y2="39667"/>
                        <a14:backgroundMark x1="63933" y1="39667" x2="64667" y2="38667"/>
                        <a14:backgroundMark x1="63689" y1="40000" x2="63933" y2="39667"/>
                        <a14:backgroundMark x1="63503" y1="40253" x2="63689" y2="40000"/>
                        <a14:backgroundMark x1="61978" y1="42333" x2="62402" y2="41755"/>
                        <a14:backgroundMark x1="61489" y1="43000" x2="61978" y2="42333"/>
                        <a14:backgroundMark x1="61000" y1="43667" x2="61489" y2="43000"/>
                        <a14:backgroundMark x1="43000" y1="72333" x2="81333" y2="77000"/>
                        <a14:backgroundMark x1="57667" y1="37667" x2="57667" y2="37667"/>
                        <a14:backgroundMark x1="45000" y1="20333" x2="45000" y2="20333"/>
                        <a14:backgroundMark x1="39000" y1="23333" x2="39000" y2="23333"/>
                        <a14:backgroundMark x1="59333" y1="35667" x2="59333" y2="35667"/>
                        <a14:backgroundMark x1="59333" y1="35000" x2="59333" y2="35000"/>
                        <a14:backgroundMark x1="60569" y1="39137" x2="61667" y2="36667"/>
                        <a14:backgroundMark x1="59334" y1="42333" x2="60000" y2="41000"/>
                        <a14:backgroundMark x1="59001" y1="43000" x2="59334" y2="42333"/>
                        <a14:backgroundMark x1="58667" y1="43667" x2="59001" y2="43000"/>
                        <a14:backgroundMark x1="59001" y1="42333" x2="59667" y2="41000"/>
                        <a14:backgroundMark x1="58667" y1="43000" x2="59001" y2="42333"/>
                        <a14:backgroundMark x1="51000" y1="17667" x2="49667" y2="18667"/>
                        <a14:backgroundMark x1="51889" y1="17000" x2="51000" y2="17667"/>
                        <a14:backgroundMark x1="52333" y1="16667" x2="51889" y2="17000"/>
                        <a14:backgroundMark x1="58000" y1="16667" x2="57333" y2="17000"/>
                        <a14:backgroundMark x1="56555" y1="17000" x2="56000" y2="17333"/>
                        <a14:backgroundMark x1="57667" y1="16333" x2="56555" y2="17000"/>
                        <a14:backgroundMark x1="57667" y1="38667" x2="57667" y2="38667"/>
                        <a14:backgroundMark x1="58000" y1="39333" x2="58000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8170" r="25772" b="54341"/>
          <a:stretch/>
        </p:blipFill>
        <p:spPr bwMode="auto">
          <a:xfrm>
            <a:off x="6588000" y="252000"/>
            <a:ext cx="183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E25B74-C11C-435E-BB04-9BD938EF8392}"/>
              </a:ext>
            </a:extLst>
          </p:cNvPr>
          <p:cNvSpPr txBox="1">
            <a:spLocks/>
          </p:cNvSpPr>
          <p:nvPr/>
        </p:nvSpPr>
        <p:spPr bwMode="auto">
          <a:xfrm>
            <a:off x="457200" y="5877272"/>
            <a:ext cx="8228013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200" dirty="0"/>
              <a:t>*</a:t>
            </a:r>
            <a:r>
              <a:rPr lang="it-IT" sz="1200" dirty="0" err="1"/>
              <a:t>QoS</a:t>
            </a:r>
            <a:r>
              <a:rPr lang="it-IT" sz="1200" dirty="0"/>
              <a:t> are </a:t>
            </a:r>
            <a:r>
              <a:rPr lang="it-IT" sz="1200" dirty="0" err="1"/>
              <a:t>normalized</a:t>
            </a:r>
            <a:r>
              <a:rPr lang="it-IT" sz="1200" dirty="0"/>
              <a:t> to 100 for </a:t>
            </a:r>
            <a:r>
              <a:rPr lang="it-IT" sz="1200" dirty="0" err="1"/>
              <a:t>each</a:t>
            </a:r>
            <a:r>
              <a:rPr lang="it-IT" sz="1200" dirty="0"/>
              <a:t> application component.</a:t>
            </a:r>
            <a:endParaRPr lang="en-US" sz="1200" kern="0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8E9358AE-6446-453B-9159-6C4C02B8A75D}"/>
              </a:ext>
            </a:extLst>
          </p:cNvPr>
          <p:cNvSpPr txBox="1">
            <a:spLocks/>
          </p:cNvSpPr>
          <p:nvPr/>
        </p:nvSpPr>
        <p:spPr bwMode="auto">
          <a:xfrm>
            <a:off x="1561559" y="1904163"/>
            <a:ext cx="326944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200" dirty="0">
                <a:solidFill>
                  <a:schemeClr val="tx1"/>
                </a:solidFill>
              </a:rPr>
              <a:t>*</a:t>
            </a:r>
            <a:endParaRPr 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87D04A0-F3EF-419A-85E4-31C3FE317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74" y="1098823"/>
            <a:ext cx="5407330" cy="40583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11FA86-41A0-4ACC-B59C-1207CB25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Evaluation – Convergence</a:t>
            </a:r>
          </a:p>
        </p:txBody>
      </p:sp>
      <p:pic>
        <p:nvPicPr>
          <p:cNvPr id="5" name="Immagine 4" descr="utilities_2_lw3.pdf - Adobe Acrobat Reader DC">
            <a:extLst>
              <a:ext uri="{FF2B5EF4-FFF2-40B4-BE49-F238E27FC236}">
                <a16:creationId xmlns:a16="http://schemas.microsoft.com/office/drawing/2014/main" id="{9B95F5A3-40CC-4853-B209-494848180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95306" r="13267" b="231"/>
          <a:stretch/>
        </p:blipFill>
        <p:spPr>
          <a:xfrm>
            <a:off x="1918164" y="4968000"/>
            <a:ext cx="5307672" cy="180000"/>
          </a:xfrm>
          <a:prstGeom prst="rect">
            <a:avLst/>
          </a:prstGeom>
        </p:spPr>
      </p:pic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B0596DB-F4B6-43DB-BC0D-61BF769FF445}"/>
              </a:ext>
            </a:extLst>
          </p:cNvPr>
          <p:cNvSpPr txBox="1">
            <a:spLocks/>
          </p:cNvSpPr>
          <p:nvPr/>
        </p:nvSpPr>
        <p:spPr>
          <a:xfrm>
            <a:off x="899592" y="5313106"/>
            <a:ext cx="7344816" cy="780190"/>
          </a:xfrm>
          <a:prstGeom prst="rect">
            <a:avLst/>
          </a:prstGeom>
        </p:spPr>
        <p:txBody>
          <a:bodyPr/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0" dirty="0"/>
              <a:t>Convergence comparing different system policies.</a:t>
            </a:r>
          </a:p>
        </p:txBody>
      </p:sp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B93FEE85-296E-4C26-B29B-7AF117FAFF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97" y="235084"/>
            <a:ext cx="1462485" cy="1723895"/>
          </a:xfrm>
          <a:prstGeom prst="rect">
            <a:avLst/>
          </a:prstGeom>
        </p:spPr>
      </p:pic>
      <p:pic>
        <p:nvPicPr>
          <p:cNvPr id="8" name="Immagine 7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A9A084AB-3349-4123-84A3-AD8B6AD40C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95370" r="12599" b="-726"/>
          <a:stretch/>
        </p:blipFill>
        <p:spPr>
          <a:xfrm>
            <a:off x="1908000" y="4968000"/>
            <a:ext cx="5249008" cy="216000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F2746AC3-F430-4F09-A16F-F88FABADF365}"/>
              </a:ext>
            </a:extLst>
          </p:cNvPr>
          <p:cNvSpPr/>
          <p:nvPr/>
        </p:nvSpPr>
        <p:spPr bwMode="auto">
          <a:xfrm>
            <a:off x="2001082" y="1580678"/>
            <a:ext cx="482686" cy="48017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38437-FA6A-41C3-99E7-811D5635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A22A64-0516-4FB4-A703-0163EA794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Heterogeneous applications over a shared edge infrastructure</a:t>
            </a:r>
          </a:p>
          <a:p>
            <a:pPr lvl="1"/>
            <a:r>
              <a:rPr lang="en-US" dirty="0"/>
              <a:t>Each one needs different state-of-the-art deployment algorithm</a:t>
            </a:r>
          </a:p>
          <a:p>
            <a:pPr lvl="1"/>
            <a:r>
              <a:rPr lang="en-US" dirty="0"/>
              <a:t>Cannot rely on a one-size-fits-all orchestrator</a:t>
            </a:r>
          </a:p>
          <a:p>
            <a:r>
              <a:rPr lang="en-US" dirty="0"/>
              <a:t>DRAGON enables such different algorithm to coexist</a:t>
            </a:r>
          </a:p>
          <a:p>
            <a:pPr lvl="1"/>
            <a:r>
              <a:rPr lang="en-US" dirty="0"/>
              <a:t>Distributed consensus on resource assignment</a:t>
            </a:r>
          </a:p>
          <a:p>
            <a:r>
              <a:rPr lang="en-US" dirty="0"/>
              <a:t>Formal guarantees on convergence and performance</a:t>
            </a:r>
          </a:p>
          <a:p>
            <a:r>
              <a:rPr lang="en-US" b="1" dirty="0"/>
              <a:t>Open Problems:</a:t>
            </a:r>
          </a:p>
          <a:p>
            <a:pPr lvl="1"/>
            <a:r>
              <a:rPr lang="en-US" dirty="0"/>
              <a:t>What about the </a:t>
            </a:r>
            <a:r>
              <a:rPr lang="en-US" b="1" dirty="0"/>
              <a:t>infrastructure</a:t>
            </a:r>
            <a:r>
              <a:rPr lang="en-US" dirty="0"/>
              <a:t> objective?</a:t>
            </a:r>
          </a:p>
          <a:p>
            <a:pPr lvl="1"/>
            <a:r>
              <a:rPr lang="en-US" dirty="0"/>
              <a:t>Online deployment: stability/optimality </a:t>
            </a:r>
            <a:r>
              <a:rPr lang="en-US" b="1" dirty="0"/>
              <a:t>tradeoff </a:t>
            </a:r>
          </a:p>
          <a:p>
            <a:pPr lvl="1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4C64FB-1013-4D7F-A2D9-D68284DD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1905000" cy="1905000"/>
          </a:xfrm>
          <a:prstGeom prst="rect">
            <a:avLst/>
          </a:prstGeom>
        </p:spPr>
      </p:pic>
      <p:pic>
        <p:nvPicPr>
          <p:cNvPr id="1026" name="Picture 2" descr="Risultati immagini per so what icon">
            <a:extLst>
              <a:ext uri="{FF2B5EF4-FFF2-40B4-BE49-F238E27FC236}">
                <a16:creationId xmlns:a16="http://schemas.microsoft.com/office/drawing/2014/main" id="{2EF8423D-5A2B-4C71-BF6D-CCE436D2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1798"/>
            <a:ext cx="1472952" cy="15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400"/>
            <a:ext cx="9144000" cy="615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D6E90C43-FB96-44B0-9B8E-CA7CD25CA4B2}"/>
              </a:ext>
            </a:extLst>
          </p:cNvPr>
          <p:cNvSpPr txBox="1">
            <a:spLocks/>
          </p:cNvSpPr>
          <p:nvPr/>
        </p:nvSpPr>
        <p:spPr>
          <a:xfrm>
            <a:off x="0" y="605756"/>
            <a:ext cx="9144000" cy="735012"/>
          </a:xfrm>
          <a:prstGeom prst="rect">
            <a:avLst/>
          </a:prstGeom>
        </p:spPr>
        <p:txBody>
          <a:bodyPr lIns="720000" rIns="720000"/>
          <a:lstStyle>
            <a:lvl1pPr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25714B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25714B"/>
                </a:solidFill>
                <a:latin typeface="Verdana" pitchFamily="34" charset="0"/>
              </a:defRPr>
            </a:lvl2pPr>
            <a:lvl3pPr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25714B"/>
                </a:solidFill>
                <a:latin typeface="Verdana" pitchFamily="34" charset="0"/>
              </a:defRPr>
            </a:lvl3pPr>
            <a:lvl4pPr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25714B"/>
                </a:solidFill>
                <a:latin typeface="Verdana" pitchFamily="34" charset="0"/>
              </a:defRPr>
            </a:lvl4pPr>
            <a:lvl5pPr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25714B"/>
                </a:solidFill>
                <a:latin typeface="Verdana" pitchFamily="34" charset="0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Verdana" pitchFamily="34" charset="0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Verdana" pitchFamily="34" charset="0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Verdana" pitchFamily="34" charset="0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800" kern="0" dirty="0"/>
              <a:t>Thanks!</a:t>
            </a:r>
            <a:endParaRPr lang="en-US" sz="3200" kern="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DD020AB-9AD5-421A-B4C5-BAC9BE366C13}"/>
              </a:ext>
            </a:extLst>
          </p:cNvPr>
          <p:cNvSpPr txBox="1">
            <a:spLocks/>
          </p:cNvSpPr>
          <p:nvPr/>
        </p:nvSpPr>
        <p:spPr>
          <a:xfrm>
            <a:off x="179512" y="4077072"/>
            <a:ext cx="8228012" cy="2160240"/>
          </a:xfrm>
          <a:prstGeom prst="rect">
            <a:avLst/>
          </a:prstGeom>
        </p:spPr>
        <p:txBody>
          <a:bodyPr/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DRAGON Prototype</a:t>
            </a:r>
          </a:p>
          <a:p>
            <a:pPr lvl="1"/>
            <a:r>
              <a:rPr lang="en-US" b="1" kern="0" dirty="0"/>
              <a:t> </a:t>
            </a:r>
            <a:r>
              <a:rPr lang="en-US" kern="0" dirty="0">
                <a:hlinkClick r:id="rId3"/>
              </a:rPr>
              <a:t>https://github.com/netgroup-polito/dragon</a:t>
            </a:r>
            <a:endParaRPr lang="en-US" kern="0" dirty="0"/>
          </a:p>
          <a:p>
            <a:r>
              <a:rPr lang="en-US" b="1" kern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Contacts</a:t>
            </a:r>
          </a:p>
          <a:p>
            <a:pPr lvl="1"/>
            <a:r>
              <a:rPr lang="en-US" kern="0" dirty="0">
                <a:hlinkClick r:id="rId4"/>
              </a:rPr>
              <a:t>gabriele.castellano@polito.it</a:t>
            </a:r>
            <a:endParaRPr lang="en-US" kern="0" dirty="0"/>
          </a:p>
          <a:p>
            <a:pPr lvl="1"/>
            <a:r>
              <a:rPr lang="en-US" kern="0" dirty="0">
                <a:hlinkClick r:id="rId5"/>
              </a:rPr>
              <a:t>flavio.esposito@slu.edu</a:t>
            </a:r>
            <a:endParaRPr lang="en-US" kern="0" dirty="0"/>
          </a:p>
          <a:p>
            <a:pPr lvl="1"/>
            <a:r>
              <a:rPr lang="en-US" kern="0" dirty="0">
                <a:hlinkClick r:id="rId6"/>
              </a:rPr>
              <a:t>fulvio.risso@polito.it</a:t>
            </a:r>
            <a:endParaRPr lang="en-US" kern="0" dirty="0"/>
          </a:p>
          <a:p>
            <a:pPr lvl="1"/>
            <a:endParaRPr lang="en-US" kern="0" dirty="0"/>
          </a:p>
          <a:p>
            <a:pPr marL="0" indent="0">
              <a:buFont typeface="Times New Roman" pitchFamily="18" charset="0"/>
              <a:buNone/>
            </a:pPr>
            <a:endParaRPr lang="en-US" kern="0" dirty="0"/>
          </a:p>
        </p:txBody>
      </p:sp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199431DD-8475-421E-9457-8BAB204246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98930"/>
            <a:ext cx="2216030" cy="2612132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93018021-06CC-4145-A259-78E859F90C2A}"/>
              </a:ext>
            </a:extLst>
          </p:cNvPr>
          <p:cNvGrpSpPr/>
          <p:nvPr/>
        </p:nvGrpSpPr>
        <p:grpSpPr>
          <a:xfrm>
            <a:off x="683568" y="563612"/>
            <a:ext cx="8214752" cy="936104"/>
            <a:chOff x="2545398" y="4619700"/>
            <a:chExt cx="8214752" cy="936104"/>
          </a:xfrm>
        </p:grpSpPr>
        <p:pic>
          <p:nvPicPr>
            <p:cNvPr id="8" name="Picture 2" descr="https://upload.wikimedia.org/wikipedia/it/thumb/2/27/Politecnico_di_Torino_-_Logo.svg/1024px-Politecnico_di_Torino_-_Logo.svg.png">
              <a:extLst>
                <a:ext uri="{FF2B5EF4-FFF2-40B4-BE49-F238E27FC236}">
                  <a16:creationId xmlns:a16="http://schemas.microsoft.com/office/drawing/2014/main" id="{763CB99F-3C47-4250-8A93-210677418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98" y="4619700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FD6470F-0CD6-4023-A083-A86D1CC84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8086" y="4688630"/>
              <a:ext cx="2022064" cy="867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39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624CFC88-0CF8-4AC0-837A-66CB156C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208881"/>
            <a:ext cx="8228012" cy="5172447"/>
          </a:xfrm>
        </p:spPr>
        <p:txBody>
          <a:bodyPr/>
          <a:lstStyle/>
          <a:p>
            <a:pPr lvl="1"/>
            <a:r>
              <a:rPr lang="fr-FR" b="1" dirty="0"/>
              <a:t>Content caches</a:t>
            </a:r>
            <a:r>
              <a:rPr lang="fr-FR" dirty="0"/>
              <a:t> are </a:t>
            </a:r>
            <a:r>
              <a:rPr lang="fr-FR" dirty="0" err="1"/>
              <a:t>provided</a:t>
            </a:r>
            <a:r>
              <a:rPr lang="fr-FR" dirty="0"/>
              <a:t> </a:t>
            </a:r>
            <a:r>
              <a:rPr lang="en-US" dirty="0"/>
              <a:t>over an edge network </a:t>
            </a:r>
          </a:p>
          <a:p>
            <a:pPr lvl="2"/>
            <a:r>
              <a:rPr lang="en-US" b="1" dirty="0"/>
              <a:t>user density</a:t>
            </a:r>
            <a:r>
              <a:rPr lang="en-US" dirty="0"/>
              <a:t> dynamically changes across edge nodes</a:t>
            </a:r>
          </a:p>
          <a:p>
            <a:pPr lvl="1"/>
            <a:r>
              <a:rPr lang="en-US" dirty="0"/>
              <a:t>The provider wants to minimize the average miss-rate on deployed caches</a:t>
            </a:r>
          </a:p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11FA86-41A0-4ACC-B59C-1207CB25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CDN Caching Use Case</a:t>
            </a:r>
          </a:p>
        </p:txBody>
      </p:sp>
      <p:pic>
        <p:nvPicPr>
          <p:cNvPr id="9" name="Immagine 8" descr="cdn_2.pdf - Adobe Acrobat Reader DC">
            <a:extLst>
              <a:ext uri="{FF2B5EF4-FFF2-40B4-BE49-F238E27FC236}">
                <a16:creationId xmlns:a16="http://schemas.microsoft.com/office/drawing/2014/main" id="{29FAA27C-1F03-4E9E-8A73-3B28D886C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r="13225"/>
          <a:stretch/>
        </p:blipFill>
        <p:spPr>
          <a:xfrm>
            <a:off x="457202" y="2642306"/>
            <a:ext cx="3816424" cy="288493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F3CD6A4-63F6-4782-A8EB-56702C2DF46D}"/>
              </a:ext>
            </a:extLst>
          </p:cNvPr>
          <p:cNvSpPr/>
          <p:nvPr/>
        </p:nvSpPr>
        <p:spPr bwMode="auto">
          <a:xfrm>
            <a:off x="251520" y="2276872"/>
            <a:ext cx="205682" cy="367240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Immagine 10" descr="cdn_distribution.pdf - Adobe Acrobat Reader DC">
            <a:extLst>
              <a:ext uri="{FF2B5EF4-FFF2-40B4-BE49-F238E27FC236}">
                <a16:creationId xmlns:a16="http://schemas.microsoft.com/office/drawing/2014/main" id="{D3E4F84A-6C34-4882-9853-B83F525299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r="13101"/>
          <a:stretch/>
        </p:blipFill>
        <p:spPr>
          <a:xfrm>
            <a:off x="4607047" y="2642306"/>
            <a:ext cx="3816425" cy="286953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6064CF6-9870-4F3D-9894-AA516BF2B6B6}"/>
              </a:ext>
            </a:extLst>
          </p:cNvPr>
          <p:cNvSpPr/>
          <p:nvPr/>
        </p:nvSpPr>
        <p:spPr bwMode="auto">
          <a:xfrm>
            <a:off x="4401365" y="2348880"/>
            <a:ext cx="205682" cy="36724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0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19565670-FDF1-41C8-B226-E1CB6A41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208881"/>
            <a:ext cx="8228012" cy="5172447"/>
          </a:xfrm>
        </p:spPr>
        <p:txBody>
          <a:bodyPr/>
          <a:lstStyle/>
          <a:p>
            <a:pPr lvl="1"/>
            <a:r>
              <a:rPr lang="en-US" dirty="0"/>
              <a:t>A gamer </a:t>
            </a:r>
            <a:r>
              <a:rPr lang="en-US" b="1" dirty="0"/>
              <a:t>moves</a:t>
            </a:r>
            <a:r>
              <a:rPr lang="en-US" dirty="0"/>
              <a:t> into an area served by multiple edge nodes</a:t>
            </a:r>
          </a:p>
          <a:p>
            <a:pPr lvl="1"/>
            <a:r>
              <a:rPr lang="en-US" dirty="0"/>
              <a:t>The application may consider </a:t>
            </a:r>
            <a:r>
              <a:rPr lang="en-US" b="1" dirty="0"/>
              <a:t>relocating</a:t>
            </a:r>
            <a:r>
              <a:rPr lang="en-US" dirty="0"/>
              <a:t> part of the game edge functions</a:t>
            </a:r>
          </a:p>
          <a:p>
            <a:pPr lvl="1"/>
            <a:r>
              <a:rPr lang="en-US" dirty="0"/>
              <a:t>Relocation during </a:t>
            </a:r>
            <a:r>
              <a:rPr lang="en-US" b="1" dirty="0"/>
              <a:t>crucial phases</a:t>
            </a:r>
            <a:r>
              <a:rPr lang="en-US" dirty="0"/>
              <a:t> of the game should be avoided</a:t>
            </a:r>
          </a:p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11FA86-41A0-4ACC-B59C-1207CB25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Mobile Gaming Use Case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F3CD6A4-63F6-4782-A8EB-56702C2DF46D}"/>
              </a:ext>
            </a:extLst>
          </p:cNvPr>
          <p:cNvSpPr/>
          <p:nvPr/>
        </p:nvSpPr>
        <p:spPr bwMode="auto">
          <a:xfrm>
            <a:off x="251520" y="1484784"/>
            <a:ext cx="205682" cy="367240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Immagine 10" descr="cdn_distribution.pdf - Adobe Acrobat Reader DC">
            <a:extLst>
              <a:ext uri="{FF2B5EF4-FFF2-40B4-BE49-F238E27FC236}">
                <a16:creationId xmlns:a16="http://schemas.microsoft.com/office/drawing/2014/main" id="{D3E4F84A-6C34-4882-9853-B83F525299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r="13101"/>
          <a:stretch/>
        </p:blipFill>
        <p:spPr>
          <a:xfrm>
            <a:off x="4607047" y="2604652"/>
            <a:ext cx="3816425" cy="2869532"/>
          </a:xfrm>
          <a:prstGeom prst="rect">
            <a:avLst/>
          </a:prstGeom>
        </p:spPr>
      </p:pic>
      <p:pic>
        <p:nvPicPr>
          <p:cNvPr id="14" name="Immagine 13" descr="game.pdf - Adobe Acrobat Reader DC">
            <a:extLst>
              <a:ext uri="{FF2B5EF4-FFF2-40B4-BE49-F238E27FC236}">
                <a16:creationId xmlns:a16="http://schemas.microsoft.com/office/drawing/2014/main" id="{7DC5112E-CF24-4823-8018-E4678D118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13298"/>
          <a:stretch/>
        </p:blipFill>
        <p:spPr>
          <a:xfrm>
            <a:off x="354361" y="2604652"/>
            <a:ext cx="3919265" cy="2978206"/>
          </a:xfrm>
          <a:prstGeom prst="rect">
            <a:avLst/>
          </a:prstGeom>
        </p:spPr>
      </p:pic>
      <p:pic>
        <p:nvPicPr>
          <p:cNvPr id="15" name="Immagine 14" descr="game_distribution.pdf - Adobe Acrobat Reader DC">
            <a:extLst>
              <a:ext uri="{FF2B5EF4-FFF2-40B4-BE49-F238E27FC236}">
                <a16:creationId xmlns:a16="http://schemas.microsoft.com/office/drawing/2014/main" id="{2ED9A38F-3CD0-426C-BA83-92FA970016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12589"/>
          <a:stretch/>
        </p:blipFill>
        <p:spPr>
          <a:xfrm>
            <a:off x="4420819" y="2602026"/>
            <a:ext cx="4002653" cy="297820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6064CF6-9870-4F3D-9894-AA516BF2B6B6}"/>
              </a:ext>
            </a:extLst>
          </p:cNvPr>
          <p:cNvSpPr/>
          <p:nvPr/>
        </p:nvSpPr>
        <p:spPr bwMode="auto">
          <a:xfrm>
            <a:off x="4337431" y="2564904"/>
            <a:ext cx="83388" cy="318447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A73BEC3-5ABE-4C26-B8FE-E83B5373B8F0}"/>
              </a:ext>
            </a:extLst>
          </p:cNvPr>
          <p:cNvSpPr/>
          <p:nvPr/>
        </p:nvSpPr>
        <p:spPr bwMode="auto">
          <a:xfrm rot="5400000">
            <a:off x="6386139" y="3596400"/>
            <a:ext cx="72008" cy="404227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31640" y="2455242"/>
            <a:ext cx="86409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BC2BC-0BB6-469D-83F2-F96FEB7734DB}"/>
              </a:ext>
            </a:extLst>
          </p:cNvPr>
          <p:cNvSpPr/>
          <p:nvPr/>
        </p:nvSpPr>
        <p:spPr bwMode="auto">
          <a:xfrm rot="5400000">
            <a:off x="7855293" y="5076757"/>
            <a:ext cx="156821" cy="99934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933BC30-75F0-4A97-99A4-56BD4CAE875C}"/>
              </a:ext>
            </a:extLst>
          </p:cNvPr>
          <p:cNvSpPr/>
          <p:nvPr/>
        </p:nvSpPr>
        <p:spPr bwMode="auto">
          <a:xfrm rot="5400000">
            <a:off x="4984157" y="4952003"/>
            <a:ext cx="156821" cy="132312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11FA86-41A0-4ACC-B59C-1207CB25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Evaluation – Performance</a:t>
            </a:r>
          </a:p>
        </p:txBody>
      </p:sp>
      <p:pic>
        <p:nvPicPr>
          <p:cNvPr id="5" name="Immagine 4" descr="utilities_2_lw3.pdf - Adobe Acrobat Reader DC">
            <a:extLst>
              <a:ext uri="{FF2B5EF4-FFF2-40B4-BE49-F238E27FC236}">
                <a16:creationId xmlns:a16="http://schemas.microsoft.com/office/drawing/2014/main" id="{9B95F5A3-40CC-4853-B209-49484818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r="13267"/>
          <a:stretch/>
        </p:blipFill>
        <p:spPr>
          <a:xfrm>
            <a:off x="1918164" y="1123950"/>
            <a:ext cx="5307672" cy="4033242"/>
          </a:xfrm>
          <a:prstGeom prst="rect">
            <a:avLst/>
          </a:prstGeom>
        </p:spPr>
      </p:pic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B0596DB-F4B6-43DB-BC0D-61BF769FF445}"/>
              </a:ext>
            </a:extLst>
          </p:cNvPr>
          <p:cNvSpPr txBox="1">
            <a:spLocks/>
          </p:cNvSpPr>
          <p:nvPr/>
        </p:nvSpPr>
        <p:spPr>
          <a:xfrm>
            <a:off x="899592" y="5313106"/>
            <a:ext cx="7344816" cy="780190"/>
          </a:xfrm>
          <a:prstGeom prst="rect">
            <a:avLst/>
          </a:prstGeom>
        </p:spPr>
        <p:txBody>
          <a:bodyPr/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0" dirty="0"/>
              <a:t>DRAGON performance compared against one-size fits-all conventional approaches. Reference solution has been obtained through a centralized solver embedding all applications different optimization strategies.</a:t>
            </a:r>
            <a:endParaRPr lang="en-US" kern="0" dirty="0"/>
          </a:p>
        </p:txBody>
      </p:sp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294CE8F9-2CF4-43DB-B001-0F19007C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97" y="235084"/>
            <a:ext cx="1462485" cy="17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>
            <a:extLst>
              <a:ext uri="{FF2B5EF4-FFF2-40B4-BE49-F238E27FC236}">
                <a16:creationId xmlns:a16="http://schemas.microsoft.com/office/drawing/2014/main" id="{3B6C4A55-2627-48D3-AE02-DE076D611419}"/>
              </a:ext>
            </a:extLst>
          </p:cNvPr>
          <p:cNvGrpSpPr/>
          <p:nvPr/>
        </p:nvGrpSpPr>
        <p:grpSpPr>
          <a:xfrm>
            <a:off x="2661932" y="1448780"/>
            <a:ext cx="3808577" cy="3960440"/>
            <a:chOff x="2661932" y="1448780"/>
            <a:chExt cx="3808577" cy="3960440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76B22C52-51ED-4147-A188-F6120256394C}"/>
                </a:ext>
              </a:extLst>
            </p:cNvPr>
            <p:cNvGrpSpPr/>
            <p:nvPr/>
          </p:nvGrpSpPr>
          <p:grpSpPr>
            <a:xfrm>
              <a:off x="2821542" y="1625960"/>
              <a:ext cx="3443668" cy="3600400"/>
              <a:chOff x="2821542" y="1625960"/>
              <a:chExt cx="3443668" cy="3600400"/>
            </a:xfrm>
          </p:grpSpPr>
          <p:sp>
            <p:nvSpPr>
              <p:cNvPr id="21" name="Esagono 20">
                <a:extLst>
                  <a:ext uri="{FF2B5EF4-FFF2-40B4-BE49-F238E27FC236}">
                    <a16:creationId xmlns:a16="http://schemas.microsoft.com/office/drawing/2014/main" id="{D6E90244-53E5-4E9B-A893-53E20320B618}"/>
                  </a:ext>
                </a:extLst>
              </p:cNvPr>
              <p:cNvSpPr/>
              <p:nvPr/>
            </p:nvSpPr>
            <p:spPr bwMode="auto">
              <a:xfrm rot="5400000">
                <a:off x="2743176" y="1704326"/>
                <a:ext cx="3600400" cy="3443668"/>
              </a:xfrm>
              <a:prstGeom prst="hexagon">
                <a:avLst/>
              </a:prstGeom>
              <a:solidFill>
                <a:srgbClr val="E0F1F9"/>
              </a:solidFill>
              <a:ln w="19050" cap="flat" cmpd="sng" algn="ctr">
                <a:solidFill>
                  <a:srgbClr val="00B0F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13652E13-414A-4A23-A52E-F3489E4FF8E8}"/>
                  </a:ext>
                </a:extLst>
              </p:cNvPr>
              <p:cNvCxnSpPr>
                <a:stCxn id="21" idx="3"/>
                <a:endCxn id="21" idx="0"/>
              </p:cNvCxnSpPr>
              <p:nvPr/>
            </p:nvCxnSpPr>
            <p:spPr bwMode="auto">
              <a:xfrm>
                <a:off x="4543376" y="1625960"/>
                <a:ext cx="0" cy="36004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9D9FB932-ED9F-432A-AB9A-1165BB722993}"/>
                  </a:ext>
                </a:extLst>
              </p:cNvPr>
              <p:cNvCxnSpPr>
                <a:cxnSpLocks/>
                <a:stCxn id="21" idx="2"/>
                <a:endCxn id="21" idx="5"/>
              </p:cNvCxnSpPr>
              <p:nvPr/>
            </p:nvCxnSpPr>
            <p:spPr bwMode="auto">
              <a:xfrm>
                <a:off x="2821543" y="2486877"/>
                <a:ext cx="3443666" cy="1878566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0C7F9632-C03E-4F52-B2AB-119AA421FBA8}"/>
                  </a:ext>
                </a:extLst>
              </p:cNvPr>
              <p:cNvCxnSpPr>
                <a:cxnSpLocks/>
                <a:stCxn id="21" idx="1"/>
                <a:endCxn id="21" idx="4"/>
              </p:cNvCxnSpPr>
              <p:nvPr/>
            </p:nvCxnSpPr>
            <p:spPr bwMode="auto">
              <a:xfrm flipV="1">
                <a:off x="2821543" y="2486877"/>
                <a:ext cx="3443666" cy="1878566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E30B1F3D-8E58-4DFD-9FC4-61782CDFB0C9}"/>
                </a:ext>
              </a:extLst>
            </p:cNvPr>
            <p:cNvSpPr/>
            <p:nvPr/>
          </p:nvSpPr>
          <p:spPr bwMode="auto">
            <a:xfrm>
              <a:off x="4387612" y="1448780"/>
              <a:ext cx="36719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0985AB1E-C64D-4F69-8132-271B67B094C3}"/>
                </a:ext>
              </a:extLst>
            </p:cNvPr>
            <p:cNvSpPr/>
            <p:nvPr/>
          </p:nvSpPr>
          <p:spPr bwMode="auto">
            <a:xfrm>
              <a:off x="6103319" y="2309697"/>
              <a:ext cx="36719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9C94692-5A68-4271-8418-66FAA95B970D}"/>
                </a:ext>
              </a:extLst>
            </p:cNvPr>
            <p:cNvSpPr/>
            <p:nvPr/>
          </p:nvSpPr>
          <p:spPr bwMode="auto">
            <a:xfrm>
              <a:off x="6103319" y="4184812"/>
              <a:ext cx="36719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BC7F9F3B-C4CA-4227-847C-EFB8E4233C90}"/>
                </a:ext>
              </a:extLst>
            </p:cNvPr>
            <p:cNvSpPr/>
            <p:nvPr/>
          </p:nvSpPr>
          <p:spPr bwMode="auto">
            <a:xfrm>
              <a:off x="2661932" y="2309697"/>
              <a:ext cx="36719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E4A3C9E1-2FAD-419D-9794-6549996F0197}"/>
                </a:ext>
              </a:extLst>
            </p:cNvPr>
            <p:cNvSpPr/>
            <p:nvPr/>
          </p:nvSpPr>
          <p:spPr bwMode="auto">
            <a:xfrm>
              <a:off x="2661932" y="4184812"/>
              <a:ext cx="36719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8D901BBB-254F-42E8-B66D-DEA96AE56687}"/>
                </a:ext>
              </a:extLst>
            </p:cNvPr>
            <p:cNvSpPr/>
            <p:nvPr/>
          </p:nvSpPr>
          <p:spPr bwMode="auto">
            <a:xfrm>
              <a:off x="4387612" y="5049180"/>
              <a:ext cx="36719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4A76854-7311-4C55-9EEB-EE1EB037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Edge Computing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5A3237D6-C4E2-4893-B4B1-22BBCBCB4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24" y="2396232"/>
            <a:ext cx="3574967" cy="2065536"/>
          </a:xfrm>
          <a:prstGeom prst="rect">
            <a:avLst/>
          </a:prstGeom>
        </p:spPr>
      </p:pic>
      <p:pic>
        <p:nvPicPr>
          <p:cNvPr id="1030" name="Picture 6" descr="Risultati immagini per storage and compute">
            <a:extLst>
              <a:ext uri="{FF2B5EF4-FFF2-40B4-BE49-F238E27FC236}">
                <a16:creationId xmlns:a16="http://schemas.microsoft.com/office/drawing/2014/main" id="{061769C1-7AAF-426D-B117-06005C9D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44" y="3557611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Risultati immagini per storage and compute">
            <a:extLst>
              <a:ext uri="{FF2B5EF4-FFF2-40B4-BE49-F238E27FC236}">
                <a16:creationId xmlns:a16="http://schemas.microsoft.com/office/drawing/2014/main" id="{FB11990F-9428-4CCA-A8C6-4C5786A1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4" y="3551647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Risultati immagini per storage and compute">
            <a:extLst>
              <a:ext uri="{FF2B5EF4-FFF2-40B4-BE49-F238E27FC236}">
                <a16:creationId xmlns:a16="http://schemas.microsoft.com/office/drawing/2014/main" id="{5192128C-F876-44BD-8348-5B858A3E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37" y="4069097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Risultati immagini per storage and compute">
            <a:extLst>
              <a:ext uri="{FF2B5EF4-FFF2-40B4-BE49-F238E27FC236}">
                <a16:creationId xmlns:a16="http://schemas.microsoft.com/office/drawing/2014/main" id="{EC92391D-279E-4CD4-87DD-26F9A5A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37" y="2197434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Risultati immagini per storage and compute">
            <a:extLst>
              <a:ext uri="{FF2B5EF4-FFF2-40B4-BE49-F238E27FC236}">
                <a16:creationId xmlns:a16="http://schemas.microsoft.com/office/drawing/2014/main" id="{59E1C72B-E740-4E44-917B-1780C3AC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06" y="1161909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Risultati immagini per storage and compute">
            <a:extLst>
              <a:ext uri="{FF2B5EF4-FFF2-40B4-BE49-F238E27FC236}">
                <a16:creationId xmlns:a16="http://schemas.microsoft.com/office/drawing/2014/main" id="{E2ECD772-DCA0-4423-BA7B-4C9A22B9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02" y="5113485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Risultati immagini per storage and compute">
            <a:extLst>
              <a:ext uri="{FF2B5EF4-FFF2-40B4-BE49-F238E27FC236}">
                <a16:creationId xmlns:a16="http://schemas.microsoft.com/office/drawing/2014/main" id="{AB71FE54-35CB-4A66-9630-8A2801BD3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58" y="2191142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e 54">
            <a:extLst>
              <a:ext uri="{FF2B5EF4-FFF2-40B4-BE49-F238E27FC236}">
                <a16:creationId xmlns:a16="http://schemas.microsoft.com/office/drawing/2014/main" id="{8CC0DA65-C0EA-41BD-BAC7-A55DE7ABB40E}"/>
              </a:ext>
            </a:extLst>
          </p:cNvPr>
          <p:cNvSpPr/>
          <p:nvPr/>
        </p:nvSpPr>
        <p:spPr bwMode="auto">
          <a:xfrm>
            <a:off x="1281324" y="1060734"/>
            <a:ext cx="6524104" cy="4730851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0" name="Picture 6" descr="Risultati immagini per storage and compute">
            <a:extLst>
              <a:ext uri="{FF2B5EF4-FFF2-40B4-BE49-F238E27FC236}">
                <a16:creationId xmlns:a16="http://schemas.microsoft.com/office/drawing/2014/main" id="{EF068F3A-81B7-477B-AA87-46CBD8E5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72" y="4069097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user">
            <a:extLst>
              <a:ext uri="{FF2B5EF4-FFF2-40B4-BE49-F238E27FC236}">
                <a16:creationId xmlns:a16="http://schemas.microsoft.com/office/drawing/2014/main" id="{08C6E96D-0856-45E7-B51C-5B4F140C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746037" cy="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Risultati immagini per user">
            <a:extLst>
              <a:ext uri="{FF2B5EF4-FFF2-40B4-BE49-F238E27FC236}">
                <a16:creationId xmlns:a16="http://schemas.microsoft.com/office/drawing/2014/main" id="{937CCC2C-00FB-4E36-B34D-74C94BAF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0" y="4986353"/>
            <a:ext cx="746037" cy="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Risultati immagini per user">
            <a:extLst>
              <a:ext uri="{FF2B5EF4-FFF2-40B4-BE49-F238E27FC236}">
                <a16:creationId xmlns:a16="http://schemas.microsoft.com/office/drawing/2014/main" id="{0776392F-A0D2-4C59-852B-7BBADDD0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24" y="5471005"/>
            <a:ext cx="746037" cy="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isultati immagini per user">
            <a:extLst>
              <a:ext uri="{FF2B5EF4-FFF2-40B4-BE49-F238E27FC236}">
                <a16:creationId xmlns:a16="http://schemas.microsoft.com/office/drawing/2014/main" id="{11D2949C-AD4C-4B92-87BE-9498C5DE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99" y="991070"/>
            <a:ext cx="746037" cy="9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reccia bidirezionale orizzontale 55">
            <a:extLst>
              <a:ext uri="{FF2B5EF4-FFF2-40B4-BE49-F238E27FC236}">
                <a16:creationId xmlns:a16="http://schemas.microsoft.com/office/drawing/2014/main" id="{2D8032B8-B9DD-46C3-8325-9EC7C3E3F60C}"/>
              </a:ext>
            </a:extLst>
          </p:cNvPr>
          <p:cNvSpPr/>
          <p:nvPr/>
        </p:nvSpPr>
        <p:spPr bwMode="auto">
          <a:xfrm rot="19143931">
            <a:off x="1116789" y="4895500"/>
            <a:ext cx="933231" cy="307361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rgbClr val="7070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6" name="Freccia bidirezionale orizzontale 65">
            <a:extLst>
              <a:ext uri="{FF2B5EF4-FFF2-40B4-BE49-F238E27FC236}">
                <a16:creationId xmlns:a16="http://schemas.microsoft.com/office/drawing/2014/main" id="{C3DA7B1D-FE8D-404E-92F8-B069EBA9F9B9}"/>
              </a:ext>
            </a:extLst>
          </p:cNvPr>
          <p:cNvSpPr/>
          <p:nvPr/>
        </p:nvSpPr>
        <p:spPr bwMode="auto">
          <a:xfrm rot="999865">
            <a:off x="5636703" y="5607951"/>
            <a:ext cx="933231" cy="307361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rgbClr val="7070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7" name="Freccia bidirezionale orizzontale 66">
            <a:extLst>
              <a:ext uri="{FF2B5EF4-FFF2-40B4-BE49-F238E27FC236}">
                <a16:creationId xmlns:a16="http://schemas.microsoft.com/office/drawing/2014/main" id="{EACBA783-5D52-4159-B868-91FD9AA02FF9}"/>
              </a:ext>
            </a:extLst>
          </p:cNvPr>
          <p:cNvSpPr/>
          <p:nvPr/>
        </p:nvSpPr>
        <p:spPr bwMode="auto">
          <a:xfrm rot="19439815">
            <a:off x="7267545" y="1974848"/>
            <a:ext cx="933231" cy="307361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rgbClr val="7070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0" name="Picture 6" descr="Risultati immagini per storage and compute">
            <a:extLst>
              <a:ext uri="{FF2B5EF4-FFF2-40B4-BE49-F238E27FC236}">
                <a16:creationId xmlns:a16="http://schemas.microsoft.com/office/drawing/2014/main" id="{79DD6E1D-C51E-4B8C-8DF6-44EB002D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43" y="3139229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Risultati immagini per storage and compute">
            <a:extLst>
              <a:ext uri="{FF2B5EF4-FFF2-40B4-BE49-F238E27FC236}">
                <a16:creationId xmlns:a16="http://schemas.microsoft.com/office/drawing/2014/main" id="{76D142F0-394E-4AFC-88D3-67063284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3" y="3133265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Risultati immagini per storage and compute">
            <a:extLst>
              <a:ext uri="{FF2B5EF4-FFF2-40B4-BE49-F238E27FC236}">
                <a16:creationId xmlns:a16="http://schemas.microsoft.com/office/drawing/2014/main" id="{55DFDFB3-F8CC-4832-A6C8-3B649661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21" y="3339474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Risultati immagini per storage and compute">
            <a:extLst>
              <a:ext uri="{FF2B5EF4-FFF2-40B4-BE49-F238E27FC236}">
                <a16:creationId xmlns:a16="http://schemas.microsoft.com/office/drawing/2014/main" id="{29F07B7B-C6EA-4C79-BA6D-87536DD2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21" y="3329320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Risultati immagini per storage and compute">
            <a:extLst>
              <a:ext uri="{FF2B5EF4-FFF2-40B4-BE49-F238E27FC236}">
                <a16:creationId xmlns:a16="http://schemas.microsoft.com/office/drawing/2014/main" id="{B520D250-019B-48BC-B331-382A381F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02" y="3210590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Risultati immagini per storage and compute">
            <a:extLst>
              <a:ext uri="{FF2B5EF4-FFF2-40B4-BE49-F238E27FC236}">
                <a16:creationId xmlns:a16="http://schemas.microsoft.com/office/drawing/2014/main" id="{F02CD0FF-D0B7-4E96-AA64-2DD6A63D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74" y="3138342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Risultati immagini per storage and compute">
            <a:extLst>
              <a:ext uri="{FF2B5EF4-FFF2-40B4-BE49-F238E27FC236}">
                <a16:creationId xmlns:a16="http://schemas.microsoft.com/office/drawing/2014/main" id="{756AFF9F-0B4E-4310-B8CA-1B528242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51" y="3176580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Risultati immagini per storage and compute">
            <a:extLst>
              <a:ext uri="{FF2B5EF4-FFF2-40B4-BE49-F238E27FC236}">
                <a16:creationId xmlns:a16="http://schemas.microsoft.com/office/drawing/2014/main" id="{5E407D9A-500E-4B7E-BDBC-F24C1120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81" y="3479816"/>
            <a:ext cx="849812" cy="5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452 0.257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28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0903 L 0.23837 0.107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49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0903 L 0.2375 -0.146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78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0903 L 0.07639 -0.289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1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0903 L -0.25157 -0.14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0903 L -0.25139 0.08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38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6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4EB1F-ED50-49B6-9EF0-0D1FB83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 Phase – Embedding Routine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0E84C80-A035-4E58-B8CC-C3F8D73BD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2" y="1208882"/>
                <a:ext cx="8228012" cy="2645516"/>
              </a:xfrm>
            </p:spPr>
            <p:txBody>
              <a:bodyPr/>
              <a:lstStyle/>
              <a:p>
                <a:pPr algn="just"/>
                <a:r>
                  <a:rPr lang="en-US" dirty="0"/>
                  <a:t>Computes the next best suitable assignment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b="1" dirty="0"/>
              </a:p>
              <a:p>
                <a:pPr algn="just"/>
                <a:r>
                  <a:rPr lang="en-US" dirty="0"/>
                  <a:t>Private and strictly dependent from the application itself:</a:t>
                </a:r>
              </a:p>
              <a:p>
                <a:pPr lvl="1" algn="just"/>
                <a:r>
                  <a:rPr lang="en-US" dirty="0"/>
                  <a:t>Ad hoc deployment strategy</a:t>
                </a:r>
              </a:p>
              <a:p>
                <a:pPr lvl="1" algn="just"/>
                <a:r>
                  <a:rPr lang="en-US" dirty="0"/>
                  <a:t>Optimization of specific metrics</a:t>
                </a:r>
              </a:p>
              <a:p>
                <a:pPr lvl="1" algn="just"/>
                <a:r>
                  <a:rPr lang="en-US" dirty="0"/>
                  <a:t>Additional deployment constraints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0E84C80-A035-4E58-B8CC-C3F8D73BD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2" y="1208882"/>
                <a:ext cx="8228012" cy="2645516"/>
              </a:xfrm>
              <a:blipFill>
                <a:blip r:embed="rId2"/>
                <a:stretch>
                  <a:fillRect l="-296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735E99BA-6E16-452F-891D-F3F9196E81A2}"/>
              </a:ext>
            </a:extLst>
          </p:cNvPr>
          <p:cNvGrpSpPr/>
          <p:nvPr/>
        </p:nvGrpSpPr>
        <p:grpSpPr>
          <a:xfrm>
            <a:off x="1908329" y="3952027"/>
            <a:ext cx="1282908" cy="552078"/>
            <a:chOff x="292911" y="1080204"/>
            <a:chExt cx="1064194" cy="45795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552A05C7-CC50-4BAC-8459-5255CBAB07B5}"/>
                </a:ext>
              </a:extLst>
            </p:cNvPr>
            <p:cNvGrpSpPr/>
            <p:nvPr/>
          </p:nvGrpSpPr>
          <p:grpSpPr>
            <a:xfrm>
              <a:off x="292911" y="1080204"/>
              <a:ext cx="1064194" cy="457958"/>
              <a:chOff x="292911" y="1080204"/>
              <a:chExt cx="1064194" cy="457958"/>
            </a:xfrm>
          </p:grpSpPr>
          <p:sp>
            <p:nvSpPr>
              <p:cNvPr id="7" name="Ovale 107">
                <a:extLst>
                  <a:ext uri="{FF2B5EF4-FFF2-40B4-BE49-F238E27FC236}">
                    <a16:creationId xmlns:a16="http://schemas.microsoft.com/office/drawing/2014/main" id="{2EF79F02-57FA-4CA6-9E86-97C126729EE5}"/>
                  </a:ext>
                </a:extLst>
              </p:cNvPr>
              <p:cNvSpPr/>
              <p:nvPr/>
            </p:nvSpPr>
            <p:spPr>
              <a:xfrm>
                <a:off x="575713" y="1080204"/>
                <a:ext cx="781392" cy="45322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3600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application 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8" name="Rettangolo con angoli arrotondati 7">
                <a:extLst>
                  <a:ext uri="{FF2B5EF4-FFF2-40B4-BE49-F238E27FC236}">
                    <a16:creationId xmlns:a16="http://schemas.microsoft.com/office/drawing/2014/main" id="{8753701D-F783-4F52-8BBC-3F25E9368BA8}"/>
                  </a:ext>
                </a:extLst>
              </p:cNvPr>
              <p:cNvSpPr/>
              <p:nvPr/>
            </p:nvSpPr>
            <p:spPr>
              <a:xfrm>
                <a:off x="292911" y="1080204"/>
                <a:ext cx="262768" cy="457958"/>
              </a:xfrm>
              <a:prstGeom prst="roundRect">
                <a:avLst>
                  <a:gd name="adj" fmla="val 13566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3175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6654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Private Policies</a:t>
                </a:r>
              </a:p>
            </p:txBody>
          </p:sp>
        </p:grp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4F652F9-BA26-4D86-9F4F-8D2C8B9B14C3}"/>
                </a:ext>
              </a:extLst>
            </p:cNvPr>
            <p:cNvSpPr/>
            <p:nvPr/>
          </p:nvSpPr>
          <p:spPr bwMode="auto">
            <a:xfrm>
              <a:off x="616456" y="1311555"/>
              <a:ext cx="699906" cy="14088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[c1, c2, c3]</a:t>
              </a:r>
            </a:p>
          </p:txBody>
        </p:sp>
      </p:grp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456FA57C-37AE-4076-9C70-91062A0A2625}"/>
              </a:ext>
            </a:extLst>
          </p:cNvPr>
          <p:cNvSpPr/>
          <p:nvPr/>
        </p:nvSpPr>
        <p:spPr bwMode="auto">
          <a:xfrm>
            <a:off x="2648236" y="4437111"/>
            <a:ext cx="144016" cy="45432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D04EB5-EB1F-410B-9274-B41BBEFE1E30}"/>
              </a:ext>
            </a:extLst>
          </p:cNvPr>
          <p:cNvSpPr/>
          <p:nvPr/>
        </p:nvSpPr>
        <p:spPr bwMode="auto">
          <a:xfrm>
            <a:off x="2604456" y="4946402"/>
            <a:ext cx="231576" cy="2080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s1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C9B9C0E-0223-4884-9E62-2A4155C083C2}"/>
              </a:ext>
            </a:extLst>
          </p:cNvPr>
          <p:cNvSpPr/>
          <p:nvPr/>
        </p:nvSpPr>
        <p:spPr bwMode="auto">
          <a:xfrm>
            <a:off x="2604456" y="5282851"/>
            <a:ext cx="231576" cy="2080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s2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5A748F7-7C59-4B3B-B94E-2E8CD7AE5B67}"/>
              </a:ext>
            </a:extLst>
          </p:cNvPr>
          <p:cNvSpPr/>
          <p:nvPr/>
        </p:nvSpPr>
        <p:spPr bwMode="auto">
          <a:xfrm>
            <a:off x="2604456" y="5619076"/>
            <a:ext cx="231576" cy="20802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s3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F6BF2487-B8A1-488B-88A5-89FC4A1A07AE}"/>
              </a:ext>
            </a:extLst>
          </p:cNvPr>
          <p:cNvGrpSpPr/>
          <p:nvPr/>
        </p:nvGrpSpPr>
        <p:grpSpPr>
          <a:xfrm>
            <a:off x="3779912" y="4518956"/>
            <a:ext cx="2088232" cy="1726279"/>
            <a:chOff x="4416135" y="4230925"/>
            <a:chExt cx="2088232" cy="1726279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4A2772C1-EF4A-4763-A6A1-C55B93520832}"/>
                </a:ext>
              </a:extLst>
            </p:cNvPr>
            <p:cNvSpPr/>
            <p:nvPr/>
          </p:nvSpPr>
          <p:spPr bwMode="auto">
            <a:xfrm>
              <a:off x="4416135" y="4230925"/>
              <a:ext cx="2088232" cy="1726279"/>
            </a:xfrm>
            <a:prstGeom prst="roundRect">
              <a:avLst>
                <a:gd name="adj" fmla="val 3509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Functions Repository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A3F251AB-D9BA-4836-9006-1B6C86393796}"/>
                </a:ext>
              </a:extLst>
            </p:cNvPr>
            <p:cNvSpPr/>
            <p:nvPr/>
          </p:nvSpPr>
          <p:spPr bwMode="auto">
            <a:xfrm>
              <a:off x="4638250" y="4569275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f1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804346F2-4A7E-4283-9551-AEF202FE2D1F}"/>
                </a:ext>
              </a:extLst>
            </p:cNvPr>
            <p:cNvSpPr/>
            <p:nvPr/>
          </p:nvSpPr>
          <p:spPr bwMode="auto">
            <a:xfrm>
              <a:off x="4998290" y="4569275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5F3FF39E-134D-4B7A-A1E0-57A6FA9E8D86}"/>
                </a:ext>
              </a:extLst>
            </p:cNvPr>
            <p:cNvSpPr/>
            <p:nvPr/>
          </p:nvSpPr>
          <p:spPr bwMode="auto">
            <a:xfrm>
              <a:off x="5352405" y="4569275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660A022-F91D-41EB-B835-067B17FE812E}"/>
                </a:ext>
              </a:extLst>
            </p:cNvPr>
            <p:cNvSpPr/>
            <p:nvPr/>
          </p:nvSpPr>
          <p:spPr bwMode="auto">
            <a:xfrm>
              <a:off x="4638250" y="4951306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263D038-E5B0-40BA-A061-71B93878E6C0}"/>
                </a:ext>
              </a:extLst>
            </p:cNvPr>
            <p:cNvSpPr/>
            <p:nvPr/>
          </p:nvSpPr>
          <p:spPr bwMode="auto">
            <a:xfrm>
              <a:off x="4998290" y="4951306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6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868563CB-EC4C-495C-8CB7-A51BB0AC8DEA}"/>
                </a:ext>
              </a:extLst>
            </p:cNvPr>
            <p:cNvSpPr/>
            <p:nvPr/>
          </p:nvSpPr>
          <p:spPr bwMode="auto">
            <a:xfrm>
              <a:off x="5710632" y="4569275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B3D9D5A4-B30E-4CFD-BA09-9A5EAF8BCAB4}"/>
                </a:ext>
              </a:extLst>
            </p:cNvPr>
            <p:cNvSpPr/>
            <p:nvPr/>
          </p:nvSpPr>
          <p:spPr bwMode="auto">
            <a:xfrm>
              <a:off x="4638250" y="5319271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7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AAD0CBA3-AE33-48C0-A0D4-4F979EA65FB0}"/>
                </a:ext>
              </a:extLst>
            </p:cNvPr>
            <p:cNvSpPr/>
            <p:nvPr/>
          </p:nvSpPr>
          <p:spPr bwMode="auto">
            <a:xfrm>
              <a:off x="4998290" y="5319271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8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77FFB6D-ED09-41F2-8FD4-C506ECA5E3EB}"/>
                </a:ext>
              </a:extLst>
            </p:cNvPr>
            <p:cNvSpPr/>
            <p:nvPr/>
          </p:nvSpPr>
          <p:spPr bwMode="auto">
            <a:xfrm>
              <a:off x="5352405" y="5319271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9</a:t>
              </a: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0EE81746-F8E0-44C7-AEB2-BD7283370C32}"/>
                </a:ext>
              </a:extLst>
            </p:cNvPr>
            <p:cNvSpPr/>
            <p:nvPr/>
          </p:nvSpPr>
          <p:spPr bwMode="auto">
            <a:xfrm>
              <a:off x="4638250" y="5687236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10</a:t>
              </a: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2590DC09-5449-4632-8CC6-BAD3638D96C6}"/>
                </a:ext>
              </a:extLst>
            </p:cNvPr>
            <p:cNvSpPr/>
            <p:nvPr/>
          </p:nvSpPr>
          <p:spPr bwMode="auto">
            <a:xfrm>
              <a:off x="4998290" y="5687236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11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A8BB056D-4AB7-4781-BC0D-9A02F99948C4}"/>
                </a:ext>
              </a:extLst>
            </p:cNvPr>
            <p:cNvSpPr/>
            <p:nvPr/>
          </p:nvSpPr>
          <p:spPr bwMode="auto">
            <a:xfrm>
              <a:off x="5352405" y="5687236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12</a:t>
              </a: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F507D2AC-F159-4CAB-8A5C-A5C8FAACF97B}"/>
                </a:ext>
              </a:extLst>
            </p:cNvPr>
            <p:cNvSpPr/>
            <p:nvPr/>
          </p:nvSpPr>
          <p:spPr bwMode="auto">
            <a:xfrm>
              <a:off x="5710632" y="5687236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13</a:t>
              </a: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53C18F33-CF31-40B5-8286-2A5E3DF2DC2A}"/>
                </a:ext>
              </a:extLst>
            </p:cNvPr>
            <p:cNvSpPr/>
            <p:nvPr/>
          </p:nvSpPr>
          <p:spPr bwMode="auto">
            <a:xfrm>
              <a:off x="6068616" y="5687236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…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D83BA110-F15D-4DF8-9927-D5E4FE7550CE}"/>
              </a:ext>
            </a:extLst>
          </p:cNvPr>
          <p:cNvSpPr/>
          <p:nvPr/>
        </p:nvSpPr>
        <p:spPr bwMode="auto">
          <a:xfrm>
            <a:off x="3943111" y="4797152"/>
            <a:ext cx="1420978" cy="3247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82CB8A73-ABBE-422A-AF71-6FFBE65E4800}"/>
              </a:ext>
            </a:extLst>
          </p:cNvPr>
          <p:cNvSpPr/>
          <p:nvPr/>
        </p:nvSpPr>
        <p:spPr bwMode="auto">
          <a:xfrm>
            <a:off x="3943111" y="5187720"/>
            <a:ext cx="707299" cy="3031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9DF7315F-99C7-41D9-A1C1-A80155BA994E}"/>
              </a:ext>
            </a:extLst>
          </p:cNvPr>
          <p:cNvSpPr/>
          <p:nvPr/>
        </p:nvSpPr>
        <p:spPr bwMode="auto">
          <a:xfrm>
            <a:off x="3943110" y="5559736"/>
            <a:ext cx="1076287" cy="3031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7F4E0F04-0C7C-4D7E-87BA-4B83E20D4328}"/>
              </a:ext>
            </a:extLst>
          </p:cNvPr>
          <p:cNvCxnSpPr>
            <a:cxnSpLocks/>
            <a:stCxn id="10" idx="3"/>
            <a:endCxn id="41" idx="1"/>
          </p:cNvCxnSpPr>
          <p:nvPr/>
        </p:nvCxnSpPr>
        <p:spPr bwMode="auto">
          <a:xfrm flipV="1">
            <a:off x="2836032" y="4959502"/>
            <a:ext cx="1107079" cy="909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3994F0FE-1A58-4881-A9FC-159EC281E89D}"/>
              </a:ext>
            </a:extLst>
          </p:cNvPr>
          <p:cNvCxnSpPr>
            <a:cxnSpLocks/>
            <a:stCxn id="23" idx="3"/>
            <a:endCxn id="42" idx="1"/>
          </p:cNvCxnSpPr>
          <p:nvPr/>
        </p:nvCxnSpPr>
        <p:spPr bwMode="auto">
          <a:xfrm flipV="1">
            <a:off x="2836032" y="5339298"/>
            <a:ext cx="1107079" cy="47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15102680-E4B8-4AEC-AB27-363031873310}"/>
              </a:ext>
            </a:extLst>
          </p:cNvPr>
          <p:cNvCxnSpPr>
            <a:cxnSpLocks/>
            <a:stCxn id="24" idx="3"/>
            <a:endCxn id="44" idx="1"/>
          </p:cNvCxnSpPr>
          <p:nvPr/>
        </p:nvCxnSpPr>
        <p:spPr bwMode="auto">
          <a:xfrm flipV="1">
            <a:off x="2836032" y="5711314"/>
            <a:ext cx="1107078" cy="117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4E4CBE59-6040-40D0-AA62-3A7521369545}"/>
              </a:ext>
            </a:extLst>
          </p:cNvPr>
          <p:cNvSpPr/>
          <p:nvPr/>
        </p:nvSpPr>
        <p:spPr bwMode="auto">
          <a:xfrm>
            <a:off x="4649022" y="4751808"/>
            <a:ext cx="365895" cy="410421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1B9E8935-2F3B-4E2D-8B5F-3BB0D9AD0C35}"/>
              </a:ext>
            </a:extLst>
          </p:cNvPr>
          <p:cNvCxnSpPr>
            <a:cxnSpLocks/>
          </p:cNvCxnSpPr>
          <p:nvPr/>
        </p:nvCxnSpPr>
        <p:spPr bwMode="auto">
          <a:xfrm>
            <a:off x="4947758" y="5151216"/>
            <a:ext cx="1424442" cy="11393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B095F178-4618-48CA-99C0-8B3E900BFAC8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7758" y="4653135"/>
            <a:ext cx="1424442" cy="9867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DC316C36-4A88-4107-A2F8-42F4158365DE}"/>
              </a:ext>
            </a:extLst>
          </p:cNvPr>
          <p:cNvGrpSpPr/>
          <p:nvPr/>
        </p:nvGrpSpPr>
        <p:grpSpPr>
          <a:xfrm>
            <a:off x="6372200" y="4653136"/>
            <a:ext cx="1296144" cy="1638199"/>
            <a:chOff x="6372200" y="4653136"/>
            <a:chExt cx="1296144" cy="1638199"/>
          </a:xfrm>
        </p:grpSpPr>
        <p:sp>
          <p:nvSpPr>
            <p:cNvPr id="57" name="Rettangolo ad angolo ripiegato 56">
              <a:extLst>
                <a:ext uri="{FF2B5EF4-FFF2-40B4-BE49-F238E27FC236}">
                  <a16:creationId xmlns:a16="http://schemas.microsoft.com/office/drawing/2014/main" id="{B579A719-3DEB-4B4A-A7AD-5FE7124E7472}"/>
                </a:ext>
              </a:extLst>
            </p:cNvPr>
            <p:cNvSpPr/>
            <p:nvPr/>
          </p:nvSpPr>
          <p:spPr bwMode="auto">
            <a:xfrm>
              <a:off x="6372200" y="4653136"/>
              <a:ext cx="1296144" cy="1638199"/>
            </a:xfrm>
            <a:prstGeom prst="foldedCorner">
              <a:avLst>
                <a:gd name="adj" fmla="val 14315"/>
              </a:avLst>
            </a:prstGeom>
            <a:solidFill>
              <a:srgbClr val="FFFFD9"/>
            </a:solidFill>
            <a:ln w="63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Function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E5E6E2-A3A6-4FC8-B61D-1D5DE57BF655}"/>
                </a:ext>
              </a:extLst>
            </p:cNvPr>
            <p:cNvSpPr/>
            <p:nvPr/>
          </p:nvSpPr>
          <p:spPr bwMode="auto">
            <a:xfrm>
              <a:off x="7132132" y="4687110"/>
              <a:ext cx="231576" cy="208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B0FC923E-EFF8-45F7-ABA6-EFA2DE71EF9A}"/>
                </a:ext>
              </a:extLst>
            </p:cNvPr>
            <p:cNvGrpSpPr/>
            <p:nvPr/>
          </p:nvGrpSpPr>
          <p:grpSpPr>
            <a:xfrm>
              <a:off x="6516216" y="5407297"/>
              <a:ext cx="936104" cy="435323"/>
              <a:chOff x="6928645" y="4951538"/>
              <a:chExt cx="936104" cy="435323"/>
            </a:xfrm>
          </p:grpSpPr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9ADA8325-34D9-4778-AB7C-CFD0746DF6CD}"/>
                  </a:ext>
                </a:extLst>
              </p:cNvPr>
              <p:cNvSpPr/>
              <p:nvPr/>
            </p:nvSpPr>
            <p:spPr bwMode="auto">
              <a:xfrm>
                <a:off x="6928645" y="4951538"/>
                <a:ext cx="936104" cy="43532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31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r>
                  <a:rPr kumimoji="0" lang="en-US" sz="6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Required Resources:</a:t>
                </a:r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F852401D-571A-4041-A579-29D20A3C0CE7}"/>
                  </a:ext>
                </a:extLst>
              </p:cNvPr>
              <p:cNvSpPr/>
              <p:nvPr/>
            </p:nvSpPr>
            <p:spPr>
              <a:xfrm>
                <a:off x="7008431" y="5229200"/>
                <a:ext cx="208328" cy="95875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701C70D6-F36D-4B3D-A46C-D83040AA2BC3}"/>
                  </a:ext>
                </a:extLst>
              </p:cNvPr>
              <p:cNvSpPr/>
              <p:nvPr/>
            </p:nvSpPr>
            <p:spPr>
              <a:xfrm>
                <a:off x="7292533" y="5307074"/>
                <a:ext cx="208328" cy="18000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3022AF56-CB91-4C33-AEFC-12C235510532}"/>
                  </a:ext>
                </a:extLst>
              </p:cNvPr>
              <p:cNvSpPr/>
              <p:nvPr/>
            </p:nvSpPr>
            <p:spPr>
              <a:xfrm>
                <a:off x="7577096" y="5187721"/>
                <a:ext cx="208328" cy="137354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3EA0067C-F5A2-4471-9E69-8161270CD053}"/>
                </a:ext>
              </a:extLst>
            </p:cNvPr>
            <p:cNvSpPr/>
            <p:nvPr/>
          </p:nvSpPr>
          <p:spPr bwMode="auto">
            <a:xfrm>
              <a:off x="6516216" y="4933554"/>
              <a:ext cx="936104" cy="43532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31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Specifics:</a:t>
              </a:r>
            </a:p>
            <a:p>
              <a:pPr marL="0" marR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600" dirty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___________</a:t>
              </a:r>
            </a:p>
            <a:p>
              <a:pPr marL="0" marR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6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charset="0"/>
                </a:rPr>
                <a:t>______</a:t>
              </a:r>
            </a:p>
            <a:p>
              <a:pPr marL="0" marR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600" dirty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________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ttangolo 77">
              <a:extLst>
                <a:ext uri="{FF2B5EF4-FFF2-40B4-BE49-F238E27FC236}">
                  <a16:creationId xmlns:a16="http://schemas.microsoft.com/office/drawing/2014/main" id="{3D56ED4A-C2CC-4260-B5CE-F33013F857C9}"/>
                </a:ext>
              </a:extLst>
            </p:cNvPr>
            <p:cNvSpPr/>
            <p:nvPr/>
          </p:nvSpPr>
          <p:spPr bwMode="auto">
            <a:xfrm>
              <a:off x="6516216" y="5873694"/>
              <a:ext cx="936104" cy="38098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31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Provided utility: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ttangolo con angoli arrotondati 81">
                  <a:extLst>
                    <a:ext uri="{FF2B5EF4-FFF2-40B4-BE49-F238E27FC236}">
                      <a16:creationId xmlns:a16="http://schemas.microsoft.com/office/drawing/2014/main" id="{B8CBAB47-46A3-47A9-BF07-55DF7807E307}"/>
                    </a:ext>
                  </a:extLst>
                </p:cNvPr>
                <p:cNvSpPr/>
                <p:nvPr/>
              </p:nvSpPr>
              <p:spPr bwMode="auto">
                <a:xfrm>
                  <a:off x="6768244" y="6054002"/>
                  <a:ext cx="288032" cy="16451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" cap="flat" cmpd="sng" algn="ctr">
                  <a:solidFill>
                    <a:srgbClr val="56654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56654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kumimoji="0" lang="it-IT" sz="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56654B"/>
                            </a:solidFill>
                            <a:effectLst/>
                            <a:latin typeface="Cambria Math" panose="02040503050406030204" pitchFamily="18" charset="0"/>
                          </a:rPr>
                          <m:t>()</m:t>
                        </m:r>
                      </m:oMath>
                    </m:oMathPara>
                  </a14:m>
                  <a:endParaRPr kumimoji="0" lang="en-US" sz="800" b="1" i="0" u="none" strike="noStrike" cap="none" normalizeH="0" baseline="0" dirty="0">
                    <a:ln>
                      <a:noFill/>
                    </a:ln>
                    <a:solidFill>
                      <a:srgbClr val="56654B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82" name="Rettangolo con angoli arrotondati 81">
                  <a:extLst>
                    <a:ext uri="{FF2B5EF4-FFF2-40B4-BE49-F238E27FC236}">
                      <a16:creationId xmlns:a16="http://schemas.microsoft.com/office/drawing/2014/main" id="{B8CBAB47-46A3-47A9-BF07-55DF7807E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8244" y="6054002"/>
                  <a:ext cx="288032" cy="164510"/>
                </a:xfrm>
                <a:prstGeom prst="roundRect">
                  <a:avLst/>
                </a:prstGeom>
                <a:blipFill>
                  <a:blip r:embed="rId3"/>
                  <a:stretch>
                    <a:fillRect b="-14286"/>
                  </a:stretch>
                </a:blipFill>
                <a:ln w="3175" cap="flat" cmpd="sng" algn="ctr">
                  <a:solidFill>
                    <a:srgbClr val="56654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Connettore a gomito 83">
              <a:extLst>
                <a:ext uri="{FF2B5EF4-FFF2-40B4-BE49-F238E27FC236}">
                  <a16:creationId xmlns:a16="http://schemas.microsoft.com/office/drawing/2014/main" id="{F5241B9F-CBFE-4D62-A7FC-B23346A40ADA}"/>
                </a:ext>
              </a:extLst>
            </p:cNvPr>
            <p:cNvCxnSpPr>
              <a:cxnSpLocks/>
              <a:stCxn id="73" idx="1"/>
            </p:cNvCxnSpPr>
            <p:nvPr/>
          </p:nvCxnSpPr>
          <p:spPr bwMode="auto">
            <a:xfrm rot="10800000" flipH="1" flipV="1">
              <a:off x="6516215" y="5151216"/>
              <a:ext cx="252027" cy="1014536"/>
            </a:xfrm>
            <a:prstGeom prst="bentConnector3">
              <a:avLst>
                <a:gd name="adj1" fmla="val -37794"/>
              </a:avLst>
            </a:prstGeom>
            <a:noFill/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7" name="Connettore a gomito 86">
              <a:extLst>
                <a:ext uri="{FF2B5EF4-FFF2-40B4-BE49-F238E27FC236}">
                  <a16:creationId xmlns:a16="http://schemas.microsoft.com/office/drawing/2014/main" id="{20BCF514-817F-4459-8F8A-597BCD4E52C2}"/>
                </a:ext>
              </a:extLst>
            </p:cNvPr>
            <p:cNvCxnSpPr>
              <a:cxnSpLocks/>
              <a:stCxn id="70" idx="1"/>
            </p:cNvCxnSpPr>
            <p:nvPr/>
          </p:nvCxnSpPr>
          <p:spPr bwMode="auto">
            <a:xfrm rot="10800000" flipH="1" flipV="1">
              <a:off x="6516215" y="5624959"/>
              <a:ext cx="252027" cy="472554"/>
            </a:xfrm>
            <a:prstGeom prst="bentConnector3">
              <a:avLst>
                <a:gd name="adj1" fmla="val -21165"/>
              </a:avLst>
            </a:prstGeom>
            <a:noFill/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9" name="Connettore 2 98">
              <a:extLst>
                <a:ext uri="{FF2B5EF4-FFF2-40B4-BE49-F238E27FC236}">
                  <a16:creationId xmlns:a16="http://schemas.microsoft.com/office/drawing/2014/main" id="{013DDDA8-3D4A-4490-B3ED-DABCD22E8093}"/>
                </a:ext>
              </a:extLst>
            </p:cNvPr>
            <p:cNvCxnSpPr>
              <a:stCxn id="82" idx="3"/>
            </p:cNvCxnSpPr>
            <p:nvPr/>
          </p:nvCxnSpPr>
          <p:spPr bwMode="auto">
            <a:xfrm>
              <a:off x="7056276" y="6136257"/>
              <a:ext cx="180020" cy="1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5" name="CasellaDiTesto 104">
              <a:extLst>
                <a:ext uri="{FF2B5EF4-FFF2-40B4-BE49-F238E27FC236}">
                  <a16:creationId xmlns:a16="http://schemas.microsoft.com/office/drawing/2014/main" id="{FC14A696-6338-4D89-BFE1-27D23DCB6A71}"/>
                </a:ext>
              </a:extLst>
            </p:cNvPr>
            <p:cNvSpPr txBox="1"/>
            <p:nvPr/>
          </p:nvSpPr>
          <p:spPr>
            <a:xfrm>
              <a:off x="7217356" y="6005452"/>
              <a:ext cx="1446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?</a:t>
              </a:r>
            </a:p>
          </p:txBody>
        </p:sp>
      </p:grpSp>
      <p:cxnSp>
        <p:nvCxnSpPr>
          <p:cNvPr id="95" name="Connettore a gomito 94">
            <a:extLst>
              <a:ext uri="{FF2B5EF4-FFF2-40B4-BE49-F238E27FC236}">
                <a16:creationId xmlns:a16="http://schemas.microsoft.com/office/drawing/2014/main" id="{2386EE70-F92E-4770-BBC5-EC0C5482D3B5}"/>
              </a:ext>
            </a:extLst>
          </p:cNvPr>
          <p:cNvCxnSpPr>
            <a:cxnSpLocks/>
            <a:stCxn id="8" idx="2"/>
            <a:endCxn id="82" idx="2"/>
          </p:cNvCxnSpPr>
          <p:nvPr/>
        </p:nvCxnSpPr>
        <p:spPr bwMode="auto">
          <a:xfrm rot="16200000" flipH="1">
            <a:off x="3632284" y="2938535"/>
            <a:ext cx="1714407" cy="4845545"/>
          </a:xfrm>
          <a:prstGeom prst="bentConnector3">
            <a:avLst>
              <a:gd name="adj1" fmla="val 107111"/>
            </a:avLst>
          </a:prstGeom>
          <a:solidFill>
            <a:srgbClr val="00B8FF"/>
          </a:solidFill>
          <a:ln w="12700" cap="flat" cmpd="sng" algn="ctr">
            <a:solidFill>
              <a:srgbClr val="56654B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63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" grpId="0" animBg="1"/>
      <p:bldP spid="24" grpId="0" animBg="1"/>
      <p:bldP spid="41" grpId="0" animBg="1"/>
      <p:bldP spid="42" grpId="0" animBg="1"/>
      <p:bldP spid="4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201FAE5-DF6F-4121-ACD6-51EB4CA852C4}"/>
              </a:ext>
            </a:extLst>
          </p:cNvPr>
          <p:cNvSpPr/>
          <p:nvPr/>
        </p:nvSpPr>
        <p:spPr bwMode="auto">
          <a:xfrm>
            <a:off x="3137931" y="4581128"/>
            <a:ext cx="3100593" cy="1584175"/>
          </a:xfrm>
          <a:prstGeom prst="roundRect">
            <a:avLst>
              <a:gd name="adj" fmla="val 664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 Function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3ED882A-3FEF-4C5A-9217-E9CDA1589DFB}"/>
              </a:ext>
            </a:extLst>
          </p:cNvPr>
          <p:cNvSpPr/>
          <p:nvPr/>
        </p:nvSpPr>
        <p:spPr bwMode="auto">
          <a:xfrm>
            <a:off x="3286196" y="4653136"/>
            <a:ext cx="2016224" cy="1149956"/>
          </a:xfrm>
          <a:prstGeom prst="roundRect">
            <a:avLst>
              <a:gd name="adj" fmla="val 6642"/>
            </a:avLst>
          </a:prstGeom>
          <a:solidFill>
            <a:srgbClr val="CDD3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 Utility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3400B0-3C17-4C15-967C-208CD447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 Phase – Scoring Routine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DBF4D8-F8AD-4721-9A32-0FC4F38B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208881"/>
            <a:ext cx="8228012" cy="3429097"/>
          </a:xfrm>
        </p:spPr>
        <p:txBody>
          <a:bodyPr/>
          <a:lstStyle/>
          <a:p>
            <a:r>
              <a:rPr lang="en-US" dirty="0"/>
              <a:t>The scoring routine:</a:t>
            </a:r>
          </a:p>
          <a:p>
            <a:pPr lvl="1"/>
            <a:r>
              <a:rPr lang="en-US" dirty="0"/>
              <a:t>If the new assignment vector is valid</a:t>
            </a:r>
          </a:p>
          <a:p>
            <a:pPr lvl="2"/>
            <a:r>
              <a:rPr lang="en-US" dirty="0"/>
              <a:t>It assigns a score to the new assignment vector</a:t>
            </a:r>
          </a:p>
          <a:p>
            <a:pPr lvl="2"/>
            <a:r>
              <a:rPr lang="en-US" dirty="0"/>
              <a:t>Also updates the amount of resources needed on the hosting node</a:t>
            </a:r>
          </a:p>
          <a:p>
            <a:pPr lvl="1"/>
            <a:r>
              <a:rPr lang="en-US" dirty="0"/>
              <a:t>Otherwise</a:t>
            </a:r>
          </a:p>
          <a:p>
            <a:pPr lvl="2"/>
            <a:r>
              <a:rPr lang="en-US" dirty="0"/>
              <a:t>Set a null score</a:t>
            </a:r>
          </a:p>
          <a:p>
            <a:r>
              <a:rPr lang="en-US" dirty="0"/>
              <a:t>The score is computed by a </a:t>
            </a:r>
            <a:r>
              <a:rPr lang="en-US" b="1" dirty="0"/>
              <a:t>score function</a:t>
            </a:r>
            <a:r>
              <a:rPr lang="en-US" dirty="0"/>
              <a:t> based on the </a:t>
            </a:r>
            <a:r>
              <a:rPr lang="en-US" b="1" dirty="0"/>
              <a:t>system utility</a:t>
            </a:r>
          </a:p>
          <a:p>
            <a:pPr lvl="1"/>
            <a:r>
              <a:rPr lang="en-US" i="1" dirty="0"/>
              <a:t>Remember: “it is the marginal utility that the system gains by assigning those resources to that application”</a:t>
            </a:r>
          </a:p>
          <a:p>
            <a:pPr lvl="1"/>
            <a:r>
              <a:rPr lang="en-US" dirty="0"/>
              <a:t>The system utility is mainly based on the application private utility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06974E5-E206-43E7-BFC2-B6D78E5DB4D9}"/>
              </a:ext>
            </a:extLst>
          </p:cNvPr>
          <p:cNvGrpSpPr/>
          <p:nvPr/>
        </p:nvGrpSpPr>
        <p:grpSpPr>
          <a:xfrm>
            <a:off x="1630012" y="4695999"/>
            <a:ext cx="1008112" cy="1224137"/>
            <a:chOff x="2339752" y="4077072"/>
            <a:chExt cx="1008112" cy="1224137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25020BC-9C6E-4323-A522-79CD48AB76CE}"/>
                </a:ext>
              </a:extLst>
            </p:cNvPr>
            <p:cNvSpPr/>
            <p:nvPr/>
          </p:nvSpPr>
          <p:spPr bwMode="auto">
            <a:xfrm>
              <a:off x="2339752" y="4077072"/>
              <a:ext cx="1008112" cy="122413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6B661A3-8BB0-4255-8830-CA73450AF31A}"/>
                </a:ext>
              </a:extLst>
            </p:cNvPr>
            <p:cNvSpPr/>
            <p:nvPr/>
          </p:nvSpPr>
          <p:spPr bwMode="auto">
            <a:xfrm>
              <a:off x="2411760" y="4221088"/>
              <a:ext cx="858005" cy="413986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Demanded Resources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3E836B-66CF-4239-A9A1-385D895C9BE4}"/>
                </a:ext>
              </a:extLst>
            </p:cNvPr>
            <p:cNvSpPr/>
            <p:nvPr/>
          </p:nvSpPr>
          <p:spPr bwMode="auto">
            <a:xfrm>
              <a:off x="2411759" y="4770179"/>
              <a:ext cx="858005" cy="4139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libri" panose="020F0502020204030204"/>
                </a:rPr>
                <a:t>Assignment Vector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3E4D052-E91F-4261-AB16-6BE3DB470FFE}"/>
              </a:ext>
            </a:extLst>
          </p:cNvPr>
          <p:cNvSpPr/>
          <p:nvPr/>
        </p:nvSpPr>
        <p:spPr>
          <a:xfrm rot="5400000">
            <a:off x="3713183" y="5018232"/>
            <a:ext cx="518426" cy="796337"/>
          </a:xfrm>
          <a:prstGeom prst="roundRect">
            <a:avLst>
              <a:gd name="adj" fmla="val 9157"/>
            </a:avLst>
          </a:prstGeom>
          <a:solidFill>
            <a:srgbClr val="70AD47">
              <a:lumMod val="20000"/>
              <a:lumOff val="80000"/>
            </a:srgbClr>
          </a:solidFill>
          <a:ln w="31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vert="vert270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Utility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0C3A541-F73E-48B3-8F41-6FE438D59353}"/>
              </a:ext>
            </a:extLst>
          </p:cNvPr>
          <p:cNvCxnSpPr>
            <a:cxnSpLocks/>
            <a:endCxn id="6" idx="2"/>
          </p:cNvCxnSpPr>
          <p:nvPr/>
        </p:nvCxnSpPr>
        <p:spPr bwMode="auto">
          <a:xfrm>
            <a:off x="2638124" y="5416401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5C729A5-F33E-4592-A054-EEF90BAA82CF}"/>
              </a:ext>
            </a:extLst>
          </p:cNvPr>
          <p:cNvCxnSpPr>
            <a:cxnSpLocks/>
          </p:cNvCxnSpPr>
          <p:nvPr/>
        </p:nvCxnSpPr>
        <p:spPr bwMode="auto">
          <a:xfrm>
            <a:off x="4370565" y="5416400"/>
            <a:ext cx="42779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AF5F02-40DF-4BF7-ADF5-8E20D222DF08}"/>
              </a:ext>
            </a:extLst>
          </p:cNvPr>
          <p:cNvSpPr txBox="1"/>
          <p:nvPr/>
        </p:nvSpPr>
        <p:spPr>
          <a:xfrm>
            <a:off x="4798364" y="52317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816EB00-1D34-4B25-B5D3-4F2A429C3EAC}"/>
              </a:ext>
            </a:extLst>
          </p:cNvPr>
          <p:cNvCxnSpPr>
            <a:cxnSpLocks/>
          </p:cNvCxnSpPr>
          <p:nvPr/>
        </p:nvCxnSpPr>
        <p:spPr bwMode="auto">
          <a:xfrm>
            <a:off x="5302420" y="5227935"/>
            <a:ext cx="42779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E678C13-CB88-4EE9-BA3D-A6A0F416714E}"/>
              </a:ext>
            </a:extLst>
          </p:cNvPr>
          <p:cNvSpPr txBox="1"/>
          <p:nvPr/>
        </p:nvSpPr>
        <p:spPr>
          <a:xfrm>
            <a:off x="5806477" y="50432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9EB6B27-E2B7-4A53-93D2-8654CB123E27}"/>
              </a:ext>
            </a:extLst>
          </p:cNvPr>
          <p:cNvCxnSpPr>
            <a:cxnSpLocks/>
          </p:cNvCxnSpPr>
          <p:nvPr/>
        </p:nvCxnSpPr>
        <p:spPr bwMode="auto">
          <a:xfrm>
            <a:off x="6238524" y="5416400"/>
            <a:ext cx="42779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51AB0560-1C75-4F2D-81EC-C4D2A5EB26E5}"/>
              </a:ext>
            </a:extLst>
          </p:cNvPr>
          <p:cNvSpPr/>
          <p:nvPr/>
        </p:nvSpPr>
        <p:spPr bwMode="auto">
          <a:xfrm>
            <a:off x="6738331" y="5239134"/>
            <a:ext cx="858005" cy="413986"/>
          </a:xfrm>
          <a:prstGeom prst="rect">
            <a:avLst/>
          </a:prstGeom>
          <a:solidFill>
            <a:srgbClr val="E1E5FF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600" kern="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Vote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3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6" grpId="0" animBg="1"/>
      <p:bldP spid="15" grpId="0"/>
      <p:bldP spid="18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4FD84EFE-CC96-4E5C-A915-5B02E25B9C4F}"/>
              </a:ext>
            </a:extLst>
          </p:cNvPr>
          <p:cNvSpPr/>
          <p:nvPr/>
        </p:nvSpPr>
        <p:spPr bwMode="auto">
          <a:xfrm>
            <a:off x="1626715" y="4293096"/>
            <a:ext cx="3737373" cy="1426808"/>
          </a:xfrm>
          <a:prstGeom prst="roundRect">
            <a:avLst>
              <a:gd name="adj" fmla="val 5005"/>
            </a:avLst>
          </a:prstGeom>
          <a:solidFill>
            <a:schemeClr val="accent3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Candidates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4CDEED-8273-4DD5-88DD-42B15392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 Phase – Election Routine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2CB673-9BE6-4B29-9C74-6765095C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208881"/>
            <a:ext cx="8228012" cy="5100439"/>
          </a:xfrm>
        </p:spPr>
        <p:txBody>
          <a:bodyPr/>
          <a:lstStyle/>
          <a:p>
            <a:r>
              <a:rPr lang="en-US" dirty="0"/>
              <a:t>Decides which application can allocate resources on the shared node</a:t>
            </a:r>
          </a:p>
          <a:p>
            <a:pPr lvl="1"/>
            <a:r>
              <a:rPr lang="en-US" dirty="0"/>
              <a:t>Applications with the </a:t>
            </a:r>
            <a:r>
              <a:rPr lang="en-US" b="1" dirty="0"/>
              <a:t>highest scores</a:t>
            </a:r>
            <a:r>
              <a:rPr lang="en-US" dirty="0"/>
              <a:t> and </a:t>
            </a:r>
            <a:r>
              <a:rPr lang="en-US" b="1" dirty="0"/>
              <a:t>less resource</a:t>
            </a:r>
            <a:r>
              <a:rPr lang="en-US" dirty="0"/>
              <a:t> consumption are favored</a:t>
            </a:r>
          </a:p>
          <a:p>
            <a:r>
              <a:rPr lang="en-US" b="1" dirty="0"/>
              <a:t>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Start with an empty set of winners </a:t>
            </a:r>
            <a:r>
              <a:rPr lang="en-US" i="1" dirty="0"/>
              <a:t>W</a:t>
            </a:r>
          </a:p>
          <a:p>
            <a:pPr lvl="1"/>
            <a:r>
              <a:rPr lang="en-US" dirty="0"/>
              <a:t>At each iteration:</a:t>
            </a:r>
          </a:p>
          <a:p>
            <a:pPr lvl="2"/>
            <a:r>
              <a:rPr lang="en-US" dirty="0"/>
              <a:t>Remove from candidates all applications that </a:t>
            </a:r>
            <a:r>
              <a:rPr lang="en-US" b="1" dirty="0"/>
              <a:t>exceed residual</a:t>
            </a:r>
            <a:r>
              <a:rPr lang="en-US" dirty="0"/>
              <a:t> resources</a:t>
            </a:r>
          </a:p>
          <a:p>
            <a:pPr lvl="2"/>
            <a:r>
              <a:rPr lang="en-US" dirty="0"/>
              <a:t>Pick the one with the </a:t>
            </a:r>
            <a:r>
              <a:rPr lang="en-US" b="1" dirty="0"/>
              <a:t>highest ratio</a:t>
            </a:r>
            <a:r>
              <a:rPr lang="en-US" dirty="0"/>
              <a:t> score to demanded resources</a:t>
            </a:r>
          </a:p>
          <a:p>
            <a:pPr lvl="2"/>
            <a:r>
              <a:rPr lang="en-US" b="1" dirty="0"/>
              <a:t>Reduce residual</a:t>
            </a:r>
            <a:r>
              <a:rPr lang="en-US" dirty="0"/>
              <a:t> resources accordingly</a:t>
            </a:r>
          </a:p>
          <a:p>
            <a:pPr lvl="1"/>
            <a:r>
              <a:rPr lang="en-US" dirty="0"/>
              <a:t>Repeat until there are no more valid candidates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200" dirty="0"/>
              <a:t>*For performance guarantees, the actual algorithm enumerates solutions for sets with size ≤ 3</a:t>
            </a:r>
          </a:p>
        </p:txBody>
      </p:sp>
      <p:sp>
        <p:nvSpPr>
          <p:cNvPr id="7" name="Ovale 107">
            <a:extLst>
              <a:ext uri="{FF2B5EF4-FFF2-40B4-BE49-F238E27FC236}">
                <a16:creationId xmlns:a16="http://schemas.microsoft.com/office/drawing/2014/main" id="{8115D00D-1357-42DB-96C2-F88355EAE7B8}"/>
              </a:ext>
            </a:extLst>
          </p:cNvPr>
          <p:cNvSpPr/>
          <p:nvPr/>
        </p:nvSpPr>
        <p:spPr>
          <a:xfrm>
            <a:off x="7009195" y="4376804"/>
            <a:ext cx="1573042" cy="13431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6350" cap="flat" cmpd="sng" algn="ctr">
            <a:solidFill>
              <a:srgbClr val="44546A">
                <a:lumMod val="75000"/>
              </a:srgbClr>
            </a:solidFill>
            <a:prstDash val="solid"/>
          </a:ln>
          <a:effectLst/>
        </p:spPr>
        <p:txBody>
          <a:bodyPr lIns="0" r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Hosting Node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D4BF65-0979-46D5-9BCE-9DBE851FEFF1}"/>
              </a:ext>
            </a:extLst>
          </p:cNvPr>
          <p:cNvSpPr/>
          <p:nvPr/>
        </p:nvSpPr>
        <p:spPr>
          <a:xfrm>
            <a:off x="7050421" y="4543032"/>
            <a:ext cx="264868" cy="10371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 Resources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485713-C013-44B6-9399-761EF69235F8}"/>
              </a:ext>
            </a:extLst>
          </p:cNvPr>
          <p:cNvSpPr/>
          <p:nvPr/>
        </p:nvSpPr>
        <p:spPr>
          <a:xfrm>
            <a:off x="7439082" y="4706934"/>
            <a:ext cx="264868" cy="75856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AC78518-F623-4C1B-9E57-98B58E411A32}"/>
              </a:ext>
            </a:extLst>
          </p:cNvPr>
          <p:cNvSpPr/>
          <p:nvPr/>
        </p:nvSpPr>
        <p:spPr>
          <a:xfrm>
            <a:off x="7800287" y="4919494"/>
            <a:ext cx="264868" cy="545999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3D05103-1436-44EB-A829-4FAE3E019F06}"/>
              </a:ext>
            </a:extLst>
          </p:cNvPr>
          <p:cNvSpPr/>
          <p:nvPr/>
        </p:nvSpPr>
        <p:spPr>
          <a:xfrm>
            <a:off x="8162080" y="4761826"/>
            <a:ext cx="264868" cy="703668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5B4A338-D744-4E0A-AAB8-E12BFE9C4650}"/>
              </a:ext>
            </a:extLst>
          </p:cNvPr>
          <p:cNvSpPr txBox="1"/>
          <p:nvPr/>
        </p:nvSpPr>
        <p:spPr>
          <a:xfrm>
            <a:off x="5889495" y="4293096"/>
            <a:ext cx="92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winners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71E64F0-527A-4F7F-8081-BCF28312D03C}"/>
              </a:ext>
            </a:extLst>
          </p:cNvPr>
          <p:cNvCxnSpPr/>
          <p:nvPr/>
        </p:nvCxnSpPr>
        <p:spPr bwMode="auto">
          <a:xfrm>
            <a:off x="5889495" y="4584512"/>
            <a:ext cx="93610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4DA8D01-35E8-48A6-9A0E-4427493F78B7}"/>
              </a:ext>
            </a:extLst>
          </p:cNvPr>
          <p:cNvGrpSpPr/>
          <p:nvPr/>
        </p:nvGrpSpPr>
        <p:grpSpPr>
          <a:xfrm>
            <a:off x="3060000" y="5123668"/>
            <a:ext cx="878679" cy="252886"/>
            <a:chOff x="2339752" y="5038157"/>
            <a:chExt cx="878679" cy="252886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FF4F4FCD-D566-4DD6-9F55-226D2EA50657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8C7C31B-4601-4BE6-AFF9-4F260B848E26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82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DBFBED8-3DBC-49C1-B7BD-C3E43401F318}"/>
              </a:ext>
            </a:extLst>
          </p:cNvPr>
          <p:cNvGrpSpPr/>
          <p:nvPr/>
        </p:nvGrpSpPr>
        <p:grpSpPr>
          <a:xfrm>
            <a:off x="1800000" y="4763668"/>
            <a:ext cx="878679" cy="252886"/>
            <a:chOff x="2339752" y="5038157"/>
            <a:chExt cx="878679" cy="252886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3BBC5910-D958-4FB8-B111-9ACBA0801656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1A36406-CA61-41EE-AEEA-132712D1CE49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15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AB60D6C8-A07F-499E-8D4A-69B94F1AF3B3}"/>
              </a:ext>
            </a:extLst>
          </p:cNvPr>
          <p:cNvGrpSpPr/>
          <p:nvPr/>
        </p:nvGrpSpPr>
        <p:grpSpPr>
          <a:xfrm>
            <a:off x="3060000" y="4763668"/>
            <a:ext cx="878679" cy="252886"/>
            <a:chOff x="2339752" y="5038157"/>
            <a:chExt cx="878679" cy="252886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F8C82596-46F7-4614-8866-CA97FDCC152D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46390E8C-0282-40D3-8102-AC8858B31E3B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21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43908CA2-A699-43A1-AF76-9130A077FF0C}"/>
              </a:ext>
            </a:extLst>
          </p:cNvPr>
          <p:cNvGrpSpPr/>
          <p:nvPr/>
        </p:nvGrpSpPr>
        <p:grpSpPr>
          <a:xfrm>
            <a:off x="4320000" y="5123668"/>
            <a:ext cx="878679" cy="252886"/>
            <a:chOff x="2339752" y="5038157"/>
            <a:chExt cx="878679" cy="252886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63B7FE37-8D7C-4E18-A91A-C4B0DA851B39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96038529-C4A6-4B0B-B873-BDDC22B4A1FC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43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271DC5DF-E233-40B4-9DC8-0BD982E21649}"/>
              </a:ext>
            </a:extLst>
          </p:cNvPr>
          <p:cNvGrpSpPr/>
          <p:nvPr/>
        </p:nvGrpSpPr>
        <p:grpSpPr>
          <a:xfrm>
            <a:off x="4320000" y="4763668"/>
            <a:ext cx="878679" cy="252886"/>
            <a:chOff x="2339752" y="5038157"/>
            <a:chExt cx="878679" cy="252886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4D09C9D4-B609-45A2-8222-A51311522727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B637C282-0CCD-463C-A74F-34958967F6CB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45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CBED788-EF90-4839-8450-B5277E8DBD3C}"/>
              </a:ext>
            </a:extLst>
          </p:cNvPr>
          <p:cNvGrpSpPr/>
          <p:nvPr/>
        </p:nvGrpSpPr>
        <p:grpSpPr>
          <a:xfrm>
            <a:off x="1800000" y="5123668"/>
            <a:ext cx="878679" cy="252886"/>
            <a:chOff x="2339752" y="5038157"/>
            <a:chExt cx="878679" cy="252886"/>
          </a:xfrm>
        </p:grpSpPr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48952FBE-E50B-4600-A01A-E727501D018E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0CABEE40-0573-48D2-9F03-47E083277843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67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5615742-EF9C-48B0-BF9C-BABE8CC0DF18}"/>
              </a:ext>
            </a:extLst>
          </p:cNvPr>
          <p:cNvGrpSpPr/>
          <p:nvPr/>
        </p:nvGrpSpPr>
        <p:grpSpPr>
          <a:xfrm>
            <a:off x="4320000" y="4403668"/>
            <a:ext cx="878679" cy="252886"/>
            <a:chOff x="2339752" y="5038157"/>
            <a:chExt cx="878679" cy="25288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5C26E052-2129-4040-8C7B-590361DF6313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E3F1720-42AE-421A-BCB9-8C2F83A5FD8E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65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2AEFD5C0-D002-4F7E-8755-1821126592F4}"/>
              </a:ext>
            </a:extLst>
          </p:cNvPr>
          <p:cNvGrpSpPr/>
          <p:nvPr/>
        </p:nvGrpSpPr>
        <p:grpSpPr>
          <a:xfrm>
            <a:off x="3060000" y="4403668"/>
            <a:ext cx="878679" cy="252886"/>
            <a:chOff x="2339752" y="5038157"/>
            <a:chExt cx="878679" cy="252886"/>
          </a:xfrm>
        </p:grpSpPr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F88479E0-EE89-445D-92C2-B60DC3300A7B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E28DE272-9712-486E-8B1F-3A570D51EB23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30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D1C399D2-1DCC-4B19-8E5B-ECDABE970637}"/>
              </a:ext>
            </a:extLst>
          </p:cNvPr>
          <p:cNvGrpSpPr/>
          <p:nvPr/>
        </p:nvGrpSpPr>
        <p:grpSpPr>
          <a:xfrm>
            <a:off x="1800000" y="4403668"/>
            <a:ext cx="878679" cy="252886"/>
            <a:chOff x="2339752" y="5038157"/>
            <a:chExt cx="878679" cy="252886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66693F0-BB14-4A0C-BACC-F97FAB9C6057}"/>
                </a:ext>
              </a:extLst>
            </p:cNvPr>
            <p:cNvSpPr/>
            <p:nvPr/>
          </p:nvSpPr>
          <p:spPr bwMode="auto">
            <a:xfrm>
              <a:off x="2339752" y="5038158"/>
              <a:ext cx="576065" cy="2528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app1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1BE60D3-0EB0-4262-BCE8-E0BF24A01831}"/>
                </a:ext>
              </a:extLst>
            </p:cNvPr>
            <p:cNvSpPr/>
            <p:nvPr/>
          </p:nvSpPr>
          <p:spPr bwMode="auto">
            <a:xfrm>
              <a:off x="2930400" y="5038157"/>
              <a:ext cx="288031" cy="252885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/>
                </a:rPr>
                <a:t>79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50" name="Rettangolo 49">
            <a:extLst>
              <a:ext uri="{FF2B5EF4-FFF2-40B4-BE49-F238E27FC236}">
                <a16:creationId xmlns:a16="http://schemas.microsoft.com/office/drawing/2014/main" id="{29841D79-86F5-4C38-90CA-79A9D7323A24}"/>
              </a:ext>
            </a:extLst>
          </p:cNvPr>
          <p:cNvSpPr/>
          <p:nvPr/>
        </p:nvSpPr>
        <p:spPr>
          <a:xfrm>
            <a:off x="7439082" y="5016552"/>
            <a:ext cx="264868" cy="448941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8B52DB10-FBBB-419A-8651-8EE4178EAD7D}"/>
              </a:ext>
            </a:extLst>
          </p:cNvPr>
          <p:cNvSpPr/>
          <p:nvPr/>
        </p:nvSpPr>
        <p:spPr>
          <a:xfrm>
            <a:off x="7439082" y="5240776"/>
            <a:ext cx="264868" cy="22459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D661E314-D2E9-41C5-BE56-E8E446783FD0}"/>
              </a:ext>
            </a:extLst>
          </p:cNvPr>
          <p:cNvSpPr/>
          <p:nvPr/>
        </p:nvSpPr>
        <p:spPr>
          <a:xfrm>
            <a:off x="7441200" y="5416948"/>
            <a:ext cx="262800" cy="45719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77B8AB5B-6A2C-446E-A715-AE91DB67B068}"/>
              </a:ext>
            </a:extLst>
          </p:cNvPr>
          <p:cNvSpPr/>
          <p:nvPr/>
        </p:nvSpPr>
        <p:spPr>
          <a:xfrm>
            <a:off x="7800287" y="5118250"/>
            <a:ext cx="264868" cy="344419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1EDC4E0B-DC3E-45DB-9D2D-05207F71611A}"/>
              </a:ext>
            </a:extLst>
          </p:cNvPr>
          <p:cNvSpPr/>
          <p:nvPr/>
        </p:nvSpPr>
        <p:spPr>
          <a:xfrm>
            <a:off x="7800287" y="5312783"/>
            <a:ext cx="264868" cy="152587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1CCE9D1E-2A00-4710-A41F-C2345C1F631C}"/>
              </a:ext>
            </a:extLst>
          </p:cNvPr>
          <p:cNvSpPr/>
          <p:nvPr/>
        </p:nvSpPr>
        <p:spPr>
          <a:xfrm>
            <a:off x="8162080" y="5016552"/>
            <a:ext cx="264868" cy="44611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B7CD861D-1848-4AD2-A52E-50221D82121E}"/>
              </a:ext>
            </a:extLst>
          </p:cNvPr>
          <p:cNvSpPr/>
          <p:nvPr/>
        </p:nvSpPr>
        <p:spPr>
          <a:xfrm>
            <a:off x="8162080" y="5240777"/>
            <a:ext cx="264868" cy="22459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EA534E69-E6B8-4B07-9C27-6777DA44E6C6}"/>
              </a:ext>
            </a:extLst>
          </p:cNvPr>
          <p:cNvSpPr/>
          <p:nvPr/>
        </p:nvSpPr>
        <p:spPr>
          <a:xfrm>
            <a:off x="7800287" y="5372661"/>
            <a:ext cx="264868" cy="9270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83EAA423-372F-4F41-BCE6-33A51D592014}"/>
              </a:ext>
            </a:extLst>
          </p:cNvPr>
          <p:cNvSpPr/>
          <p:nvPr/>
        </p:nvSpPr>
        <p:spPr>
          <a:xfrm>
            <a:off x="8162080" y="5429876"/>
            <a:ext cx="264868" cy="36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F49F99C-02DD-4504-9833-48EB0D319F99}"/>
              </a:ext>
            </a:extLst>
          </p:cNvPr>
          <p:cNvGrpSpPr/>
          <p:nvPr/>
        </p:nvGrpSpPr>
        <p:grpSpPr>
          <a:xfrm>
            <a:off x="295521" y="5171826"/>
            <a:ext cx="1249284" cy="548078"/>
            <a:chOff x="264382" y="5137237"/>
            <a:chExt cx="1249284" cy="548078"/>
          </a:xfrm>
        </p:grpSpPr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8E1BF498-0389-4D9C-8264-FB927641C70B}"/>
                </a:ext>
              </a:extLst>
            </p:cNvPr>
            <p:cNvSpPr/>
            <p:nvPr/>
          </p:nvSpPr>
          <p:spPr bwMode="auto">
            <a:xfrm>
              <a:off x="351958" y="5201581"/>
              <a:ext cx="281866" cy="970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82E6823A-A918-4BBA-BEAF-E35570E9F624}"/>
                </a:ext>
              </a:extLst>
            </p:cNvPr>
            <p:cNvSpPr txBox="1"/>
            <p:nvPr/>
          </p:nvSpPr>
          <p:spPr>
            <a:xfrm>
              <a:off x="610086" y="5137237"/>
              <a:ext cx="8303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application</a:t>
              </a:r>
              <a:endParaRPr lang="en-US" sz="900" dirty="0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30F50401-42F1-412B-943B-308CC8A1E9AC}"/>
                </a:ext>
              </a:extLst>
            </p:cNvPr>
            <p:cNvSpPr/>
            <p:nvPr/>
          </p:nvSpPr>
          <p:spPr bwMode="auto">
            <a:xfrm>
              <a:off x="351958" y="5460357"/>
              <a:ext cx="281866" cy="97059"/>
            </a:xfrm>
            <a:prstGeom prst="rect">
              <a:avLst/>
            </a:prstGeom>
            <a:solidFill>
              <a:srgbClr val="FFFFD9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BD6773D8-1340-4BF6-A6B3-D4FA22D04B8D}"/>
                    </a:ext>
                  </a:extLst>
                </p:cNvPr>
                <p:cNvSpPr txBox="1"/>
                <p:nvPr/>
              </p:nvSpPr>
              <p:spPr>
                <a:xfrm>
                  <a:off x="610086" y="5332460"/>
                  <a:ext cx="830365" cy="352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9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it-IT" sz="900" b="0" i="0" smtClean="0">
                                <a:latin typeface="Cambria Math" panose="02040503050406030204" pitchFamily="18" charset="0"/>
                              </a:rPr>
                              <m:t>score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it-IT" sz="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it-IT" sz="900" b="0" i="0" smtClean="0">
                                    <a:latin typeface="Cambria Math" panose="02040503050406030204" pitchFamily="18" charset="0"/>
                                  </a:rPr>
                                  <m:t>consumption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BD6773D8-1340-4BF6-A6B3-D4FA22D04B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086" y="5332460"/>
                  <a:ext cx="830365" cy="352854"/>
                </a:xfrm>
                <a:prstGeom prst="rect">
                  <a:avLst/>
                </a:prstGeom>
                <a:blipFill>
                  <a:blip r:embed="rId2"/>
                  <a:stretch>
                    <a:fillRect r="-3676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FB29D111-B87C-4C78-88BB-7E0C62A193B2}"/>
                </a:ext>
              </a:extLst>
            </p:cNvPr>
            <p:cNvSpPr/>
            <p:nvPr/>
          </p:nvSpPr>
          <p:spPr bwMode="auto">
            <a:xfrm>
              <a:off x="264382" y="5137237"/>
              <a:ext cx="1249284" cy="548078"/>
            </a:xfrm>
            <a:prstGeom prst="roundRect">
              <a:avLst>
                <a:gd name="adj" fmla="val 2781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8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31424 -0.06551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45209 -0.01921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17691 0.0310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31424 0.13519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50" grpId="0" animBg="1"/>
      <p:bldP spid="50" grpId="1" animBg="1"/>
      <p:bldP spid="53" grpId="0" animBg="1"/>
      <p:bldP spid="53" grpId="1" animBg="1"/>
      <p:bldP spid="47" grpId="0" animBg="1"/>
      <p:bldP spid="51" grpId="0" animBg="1"/>
      <p:bldP spid="51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31B7D-31E2-4CBA-8CC4-4ECEEAC6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Generalization – Multi Node Version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30726-532E-4DB9-B12A-6DE8369D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4747"/>
            <a:ext cx="8228012" cy="4680517"/>
          </a:xfrm>
        </p:spPr>
        <p:txBody>
          <a:bodyPr/>
          <a:lstStyle/>
          <a:p>
            <a:r>
              <a:rPr lang="en-US" b="1" dirty="0"/>
              <a:t>Agreement Phase:</a:t>
            </a:r>
          </a:p>
          <a:p>
            <a:pPr lvl="1"/>
            <a:r>
              <a:rPr lang="en-US" dirty="0"/>
              <a:t>Identical to the base version, just repeated for each hosting node</a:t>
            </a:r>
          </a:p>
          <a:p>
            <a:r>
              <a:rPr lang="en-US" b="1" dirty="0"/>
              <a:t>Orchestration Phase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each needed service, the </a:t>
            </a:r>
            <a:r>
              <a:rPr lang="en-US" b="1" dirty="0"/>
              <a:t>embedding routine</a:t>
            </a:r>
            <a:r>
              <a:rPr lang="en-US" dirty="0"/>
              <a:t> selects both:</a:t>
            </a:r>
          </a:p>
          <a:p>
            <a:pPr lvl="2"/>
            <a:r>
              <a:rPr lang="en-US" dirty="0"/>
              <a:t>The function that is going to implement it</a:t>
            </a:r>
          </a:p>
          <a:p>
            <a:pPr lvl="2"/>
            <a:r>
              <a:rPr lang="en-US" dirty="0"/>
              <a:t>The hosting node where the function will be allocated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score routine</a:t>
            </a:r>
            <a:r>
              <a:rPr lang="en-US" dirty="0"/>
              <a:t> is repeated once for each node involved in the assignment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election routine</a:t>
            </a:r>
            <a:r>
              <a:rPr lang="en-US" dirty="0"/>
              <a:t> is computed separately for each node</a:t>
            </a:r>
          </a:p>
          <a:p>
            <a:pPr lvl="2"/>
            <a:r>
              <a:rPr lang="en-US" dirty="0"/>
              <a:t>An application needs to win all hosting nodes involved in its assignment vector</a:t>
            </a:r>
          </a:p>
          <a:p>
            <a:pPr lvl="2"/>
            <a:r>
              <a:rPr lang="en-US" dirty="0"/>
              <a:t>Additional conflict resolution procedure to handle potential partial allocation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6E97326-D35E-49D8-AAB0-AEEFB247057E}"/>
              </a:ext>
            </a:extLst>
          </p:cNvPr>
          <p:cNvGrpSpPr/>
          <p:nvPr/>
        </p:nvGrpSpPr>
        <p:grpSpPr>
          <a:xfrm>
            <a:off x="1187624" y="4653136"/>
            <a:ext cx="3487420" cy="1340552"/>
            <a:chOff x="2439261" y="4674149"/>
            <a:chExt cx="3487420" cy="1340552"/>
          </a:xfrm>
        </p:grpSpPr>
        <p:sp>
          <p:nvSpPr>
            <p:cNvPr id="165" name="Rettangolo 164">
              <a:extLst>
                <a:ext uri="{FF2B5EF4-FFF2-40B4-BE49-F238E27FC236}">
                  <a16:creationId xmlns:a16="http://schemas.microsoft.com/office/drawing/2014/main" id="{BE7D919D-B4C8-4283-88C4-8FD5831B1989}"/>
                </a:ext>
              </a:extLst>
            </p:cNvPr>
            <p:cNvSpPr/>
            <p:nvPr/>
          </p:nvSpPr>
          <p:spPr bwMode="auto">
            <a:xfrm>
              <a:off x="2497904" y="4955748"/>
              <a:ext cx="698304" cy="19275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app. #2</a:t>
              </a:r>
            </a:p>
          </p:txBody>
        </p: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CD1E23A6-16E8-48B3-98CB-533898B1C17F}"/>
                </a:ext>
              </a:extLst>
            </p:cNvPr>
            <p:cNvCxnSpPr>
              <a:cxnSpLocks/>
            </p:cNvCxnSpPr>
            <p:nvPr/>
          </p:nvCxnSpPr>
          <p:spPr>
            <a:xfrm>
              <a:off x="2439261" y="4914494"/>
              <a:ext cx="3487420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02869D50-574F-48BD-ACCA-C32469B0B9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8749" y="4718339"/>
              <a:ext cx="0" cy="115200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2140564A-CA35-4B4E-BB00-5ECED9146C42}"/>
                </a:ext>
              </a:extLst>
            </p:cNvPr>
            <p:cNvCxnSpPr>
              <a:cxnSpLocks/>
            </p:cNvCxnSpPr>
            <p:nvPr/>
          </p:nvCxnSpPr>
          <p:spPr>
            <a:xfrm>
              <a:off x="4172136" y="4701750"/>
              <a:ext cx="0" cy="1199836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CasellaDiTesto 168">
              <a:extLst>
                <a:ext uri="{FF2B5EF4-FFF2-40B4-BE49-F238E27FC236}">
                  <a16:creationId xmlns:a16="http://schemas.microsoft.com/office/drawing/2014/main" id="{08580C47-66CF-457D-9730-D7DF238AEC45}"/>
                </a:ext>
              </a:extLst>
            </p:cNvPr>
            <p:cNvSpPr txBox="1"/>
            <p:nvPr/>
          </p:nvSpPr>
          <p:spPr>
            <a:xfrm>
              <a:off x="2583205" y="4674149"/>
              <a:ext cx="595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>
                  <a:solidFill>
                    <a:prstClr val="black"/>
                  </a:solidFill>
                  <a:latin typeface="Calibri" panose="020F0502020204030204"/>
                </a:rPr>
                <a:t>node</a:t>
              </a:r>
              <a:r>
                <a:rPr lang="it-IT" sz="1100" dirty="0">
                  <a:solidFill>
                    <a:prstClr val="black"/>
                  </a:solidFill>
                  <a:latin typeface="Calibri" panose="020F0502020204030204"/>
                </a:rPr>
                <a:t> 1</a:t>
              </a:r>
            </a:p>
          </p:txBody>
        </p:sp>
        <p:sp>
          <p:nvSpPr>
            <p:cNvPr id="170" name="Rettangolo 169">
              <a:extLst>
                <a:ext uri="{FF2B5EF4-FFF2-40B4-BE49-F238E27FC236}">
                  <a16:creationId xmlns:a16="http://schemas.microsoft.com/office/drawing/2014/main" id="{77353E0A-7B78-40DD-94B8-F450362D99BF}"/>
                </a:ext>
              </a:extLst>
            </p:cNvPr>
            <p:cNvSpPr/>
            <p:nvPr/>
          </p:nvSpPr>
          <p:spPr bwMode="auto">
            <a:xfrm>
              <a:off x="3381291" y="4955748"/>
              <a:ext cx="698304" cy="192756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app. #3</a:t>
              </a:r>
            </a:p>
          </p:txBody>
        </p:sp>
        <p:sp>
          <p:nvSpPr>
            <p:cNvPr id="171" name="CasellaDiTesto 170">
              <a:extLst>
                <a:ext uri="{FF2B5EF4-FFF2-40B4-BE49-F238E27FC236}">
                  <a16:creationId xmlns:a16="http://schemas.microsoft.com/office/drawing/2014/main" id="{7805F983-8A8E-414D-A7B1-697047842059}"/>
                </a:ext>
              </a:extLst>
            </p:cNvPr>
            <p:cNvSpPr txBox="1"/>
            <p:nvPr/>
          </p:nvSpPr>
          <p:spPr>
            <a:xfrm>
              <a:off x="3432616" y="4674149"/>
              <a:ext cx="595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>
                  <a:solidFill>
                    <a:prstClr val="black"/>
                  </a:solidFill>
                  <a:latin typeface="Calibri" panose="020F0502020204030204"/>
                </a:rPr>
                <a:t>node</a:t>
              </a:r>
              <a:r>
                <a:rPr lang="it-IT" sz="1100" dirty="0">
                  <a:solidFill>
                    <a:prstClr val="black"/>
                  </a:solidFill>
                  <a:latin typeface="Calibri" panose="020F0502020204030204"/>
                </a:rPr>
                <a:t> 2</a:t>
              </a:r>
            </a:p>
          </p:txBody>
        </p: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D5E4BC30-95EA-44D5-8DA6-0CBBAF2BBC39}"/>
                </a:ext>
              </a:extLst>
            </p:cNvPr>
            <p:cNvCxnSpPr>
              <a:cxnSpLocks/>
            </p:cNvCxnSpPr>
            <p:nvPr/>
          </p:nvCxnSpPr>
          <p:spPr>
            <a:xfrm>
              <a:off x="5055523" y="4701750"/>
              <a:ext cx="0" cy="1199836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Rettangolo 172">
              <a:extLst>
                <a:ext uri="{FF2B5EF4-FFF2-40B4-BE49-F238E27FC236}">
                  <a16:creationId xmlns:a16="http://schemas.microsoft.com/office/drawing/2014/main" id="{1105B6A3-F9B8-40D2-AB91-8F529ED9ECDA}"/>
                </a:ext>
              </a:extLst>
            </p:cNvPr>
            <p:cNvSpPr/>
            <p:nvPr/>
          </p:nvSpPr>
          <p:spPr bwMode="auto">
            <a:xfrm>
              <a:off x="4264678" y="4955748"/>
              <a:ext cx="698304" cy="192756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app. #3</a:t>
              </a:r>
            </a:p>
          </p:txBody>
        </p:sp>
        <p:sp>
          <p:nvSpPr>
            <p:cNvPr id="174" name="CasellaDiTesto 173">
              <a:extLst>
                <a:ext uri="{FF2B5EF4-FFF2-40B4-BE49-F238E27FC236}">
                  <a16:creationId xmlns:a16="http://schemas.microsoft.com/office/drawing/2014/main" id="{FBD582C6-089F-4B02-9830-6368644D4966}"/>
                </a:ext>
              </a:extLst>
            </p:cNvPr>
            <p:cNvSpPr txBox="1"/>
            <p:nvPr/>
          </p:nvSpPr>
          <p:spPr>
            <a:xfrm>
              <a:off x="4316003" y="4674149"/>
              <a:ext cx="595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>
                  <a:solidFill>
                    <a:prstClr val="black"/>
                  </a:solidFill>
                  <a:latin typeface="Calibri" panose="020F0502020204030204"/>
                </a:rPr>
                <a:t>node</a:t>
              </a:r>
              <a:r>
                <a:rPr lang="it-IT" sz="1100" dirty="0">
                  <a:solidFill>
                    <a:prstClr val="black"/>
                  </a:solidFill>
                  <a:latin typeface="Calibri" panose="020F0502020204030204"/>
                </a:rPr>
                <a:t> 3</a:t>
              </a:r>
            </a:p>
          </p:txBody>
        </p:sp>
        <p:sp>
          <p:nvSpPr>
            <p:cNvPr id="175" name="Rettangolo 174">
              <a:extLst>
                <a:ext uri="{FF2B5EF4-FFF2-40B4-BE49-F238E27FC236}">
                  <a16:creationId xmlns:a16="http://schemas.microsoft.com/office/drawing/2014/main" id="{40C2D086-EF69-42FB-8898-AFFE4FBD3375}"/>
                </a:ext>
              </a:extLst>
            </p:cNvPr>
            <p:cNvSpPr/>
            <p:nvPr/>
          </p:nvSpPr>
          <p:spPr bwMode="auto">
            <a:xfrm>
              <a:off x="5148065" y="4955748"/>
              <a:ext cx="698304" cy="192756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app. #5</a:t>
              </a:r>
            </a:p>
          </p:txBody>
        </p:sp>
        <p:sp>
          <p:nvSpPr>
            <p:cNvPr id="176" name="CasellaDiTesto 175">
              <a:extLst>
                <a:ext uri="{FF2B5EF4-FFF2-40B4-BE49-F238E27FC236}">
                  <a16:creationId xmlns:a16="http://schemas.microsoft.com/office/drawing/2014/main" id="{45C77D50-E394-4E02-A175-5BC82E541DDF}"/>
                </a:ext>
              </a:extLst>
            </p:cNvPr>
            <p:cNvSpPr txBox="1"/>
            <p:nvPr/>
          </p:nvSpPr>
          <p:spPr>
            <a:xfrm>
              <a:off x="5199390" y="4674149"/>
              <a:ext cx="595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>
                  <a:solidFill>
                    <a:prstClr val="black"/>
                  </a:solidFill>
                  <a:latin typeface="Calibri" panose="020F0502020204030204"/>
                </a:rPr>
                <a:t>node</a:t>
              </a:r>
              <a:r>
                <a:rPr lang="it-IT" sz="1100" dirty="0">
                  <a:solidFill>
                    <a:prstClr val="black"/>
                  </a:solidFill>
                  <a:latin typeface="Calibri" panose="020F0502020204030204"/>
                </a:rPr>
                <a:t> 4</a:t>
              </a:r>
            </a:p>
          </p:txBody>
        </p:sp>
        <p:sp>
          <p:nvSpPr>
            <p:cNvPr id="177" name="Rettangolo 176">
              <a:extLst>
                <a:ext uri="{FF2B5EF4-FFF2-40B4-BE49-F238E27FC236}">
                  <a16:creationId xmlns:a16="http://schemas.microsoft.com/office/drawing/2014/main" id="{D8899419-0200-4213-8885-4B338110BF77}"/>
                </a:ext>
              </a:extLst>
            </p:cNvPr>
            <p:cNvSpPr/>
            <p:nvPr/>
          </p:nvSpPr>
          <p:spPr bwMode="auto">
            <a:xfrm>
              <a:off x="2497904" y="5229264"/>
              <a:ext cx="698304" cy="194400"/>
            </a:xfrm>
            <a:prstGeom prst="rect">
              <a:avLst/>
            </a:prstGeom>
            <a:pattFill prst="pct30">
              <a:fgClr>
                <a:srgbClr val="FFD3D3"/>
              </a:fgClr>
              <a:bgClr>
                <a:sysClr val="window" lastClr="FFFFFF"/>
              </a:bgClr>
            </a:patt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80000"/>
                  </a:solidFill>
                  <a:effectLst/>
                  <a:uLnTx/>
                  <a:uFillTx/>
                  <a:latin typeface="Calibri" panose="020F0502020204030204"/>
                </a:rPr>
                <a:t>app. #1</a:t>
              </a:r>
            </a:p>
          </p:txBody>
        </p: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413C0B51-1679-4C72-A7D4-C484C97A1D87}"/>
                </a:ext>
              </a:extLst>
            </p:cNvPr>
            <p:cNvCxnSpPr>
              <a:cxnSpLocks/>
            </p:cNvCxnSpPr>
            <p:nvPr/>
          </p:nvCxnSpPr>
          <p:spPr>
            <a:xfrm>
              <a:off x="2497904" y="5188848"/>
              <a:ext cx="698304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Rettangolo 178">
              <a:extLst>
                <a:ext uri="{FF2B5EF4-FFF2-40B4-BE49-F238E27FC236}">
                  <a16:creationId xmlns:a16="http://schemas.microsoft.com/office/drawing/2014/main" id="{19722E35-826B-4FAB-A995-0F7336952727}"/>
                </a:ext>
              </a:extLst>
            </p:cNvPr>
            <p:cNvSpPr/>
            <p:nvPr/>
          </p:nvSpPr>
          <p:spPr bwMode="auto">
            <a:xfrm>
              <a:off x="3381290" y="5229265"/>
              <a:ext cx="698304" cy="194399"/>
            </a:xfrm>
            <a:prstGeom prst="rect">
              <a:avLst/>
            </a:prstGeom>
            <a:pattFill prst="pct30">
              <a:fgClr>
                <a:srgbClr val="FFD3D3"/>
              </a:fgClr>
              <a:bgClr>
                <a:sysClr val="window" lastClr="FFFFFF"/>
              </a:bgClr>
            </a:patt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80000"/>
                  </a:solidFill>
                  <a:effectLst/>
                  <a:uLnTx/>
                  <a:uFillTx/>
                  <a:latin typeface="Calibri" panose="020F0502020204030204"/>
                </a:rPr>
                <a:t>app. #2</a:t>
              </a:r>
            </a:p>
          </p:txBody>
        </p: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615FC0F6-C994-45B9-B2DB-3C77CA96D5BF}"/>
                </a:ext>
              </a:extLst>
            </p:cNvPr>
            <p:cNvCxnSpPr>
              <a:cxnSpLocks/>
            </p:cNvCxnSpPr>
            <p:nvPr/>
          </p:nvCxnSpPr>
          <p:spPr>
            <a:xfrm>
              <a:off x="3381291" y="5188848"/>
              <a:ext cx="698303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Rettangolo 180">
              <a:extLst>
                <a:ext uri="{FF2B5EF4-FFF2-40B4-BE49-F238E27FC236}">
                  <a16:creationId xmlns:a16="http://schemas.microsoft.com/office/drawing/2014/main" id="{D57A4615-4995-4FDF-A454-806C6F82C3FA}"/>
                </a:ext>
              </a:extLst>
            </p:cNvPr>
            <p:cNvSpPr/>
            <p:nvPr/>
          </p:nvSpPr>
          <p:spPr bwMode="auto">
            <a:xfrm>
              <a:off x="4264678" y="5229199"/>
              <a:ext cx="698304" cy="19446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app. #4</a:t>
              </a:r>
            </a:p>
          </p:txBody>
        </p:sp>
        <p:sp>
          <p:nvSpPr>
            <p:cNvPr id="182" name="Rettangolo 181">
              <a:extLst>
                <a:ext uri="{FF2B5EF4-FFF2-40B4-BE49-F238E27FC236}">
                  <a16:creationId xmlns:a16="http://schemas.microsoft.com/office/drawing/2014/main" id="{668A33F2-0048-4E48-AAEA-A917716C5970}"/>
                </a:ext>
              </a:extLst>
            </p:cNvPr>
            <p:cNvSpPr/>
            <p:nvPr/>
          </p:nvSpPr>
          <p:spPr bwMode="auto">
            <a:xfrm>
              <a:off x="5148064" y="5229200"/>
              <a:ext cx="698304" cy="193658"/>
            </a:xfrm>
            <a:prstGeom prst="rect">
              <a:avLst/>
            </a:prstGeom>
            <a:pattFill prst="pct30">
              <a:fgClr>
                <a:srgbClr val="FFD3D3"/>
              </a:fgClr>
              <a:bgClr>
                <a:sysClr val="window" lastClr="FFFFFF"/>
              </a:bgClr>
            </a:patt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80000"/>
                  </a:solidFill>
                  <a:effectLst/>
                  <a:uLnTx/>
                  <a:uFillTx/>
                  <a:latin typeface="Calibri" panose="020F0502020204030204"/>
                </a:rPr>
                <a:t>app. #4</a:t>
              </a:r>
            </a:p>
          </p:txBody>
        </p:sp>
        <p:cxnSp>
          <p:nvCxnSpPr>
            <p:cNvPr id="183" name="Connettore diritto 182">
              <a:extLst>
                <a:ext uri="{FF2B5EF4-FFF2-40B4-BE49-F238E27FC236}">
                  <a16:creationId xmlns:a16="http://schemas.microsoft.com/office/drawing/2014/main" id="{C8048F23-9323-4879-8444-44B758AECE65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5188848"/>
              <a:ext cx="698303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4" name="Gruppo 183">
              <a:extLst>
                <a:ext uri="{FF2B5EF4-FFF2-40B4-BE49-F238E27FC236}">
                  <a16:creationId xmlns:a16="http://schemas.microsoft.com/office/drawing/2014/main" id="{1E5130CE-331E-4B9B-A667-7ADE5CA10C5A}"/>
                </a:ext>
              </a:extLst>
            </p:cNvPr>
            <p:cNvGrpSpPr/>
            <p:nvPr/>
          </p:nvGrpSpPr>
          <p:grpSpPr>
            <a:xfrm>
              <a:off x="2468593" y="5553521"/>
              <a:ext cx="1401958" cy="461180"/>
              <a:chOff x="77751" y="1197325"/>
              <a:chExt cx="1401958" cy="461180"/>
            </a:xfrm>
          </p:grpSpPr>
          <p:sp>
            <p:nvSpPr>
              <p:cNvPr id="185" name="CasellaDiTesto 184">
                <a:extLst>
                  <a:ext uri="{FF2B5EF4-FFF2-40B4-BE49-F238E27FC236}">
                    <a16:creationId xmlns:a16="http://schemas.microsoft.com/office/drawing/2014/main" id="{9716F44B-A7E5-4892-991F-2EC4F8CEFD0A}"/>
                  </a:ext>
                </a:extLst>
              </p:cNvPr>
              <p:cNvSpPr txBox="1"/>
              <p:nvPr/>
            </p:nvSpPr>
            <p:spPr>
              <a:xfrm>
                <a:off x="77751" y="1197325"/>
                <a:ext cx="1401958" cy="461180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86" name="Rettangolo 185">
                <a:extLst>
                  <a:ext uri="{FF2B5EF4-FFF2-40B4-BE49-F238E27FC236}">
                    <a16:creationId xmlns:a16="http://schemas.microsoft.com/office/drawing/2014/main" id="{F50D8174-7AC1-4897-8CE0-28EED70EED7C}"/>
                  </a:ext>
                </a:extLst>
              </p:cNvPr>
              <p:cNvSpPr/>
              <p:nvPr/>
            </p:nvSpPr>
            <p:spPr bwMode="auto">
              <a:xfrm>
                <a:off x="121995" y="1517152"/>
                <a:ext cx="238371" cy="93534"/>
              </a:xfrm>
              <a:prstGeom prst="rect">
                <a:avLst/>
              </a:prstGeom>
              <a:pattFill prst="pct30">
                <a:fgClr>
                  <a:srgbClr val="FFD3D3"/>
                </a:fgClr>
                <a:bgClr>
                  <a:sysClr val="window" lastClr="FFFFFF"/>
                </a:bgClr>
              </a:pattFill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8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87" name="CasellaDiTesto 186">
                <a:extLst>
                  <a:ext uri="{FF2B5EF4-FFF2-40B4-BE49-F238E27FC236}">
                    <a16:creationId xmlns:a16="http://schemas.microsoft.com/office/drawing/2014/main" id="{5DE3F4D9-1F2C-4E28-A2B7-D52F019CB6C9}"/>
                  </a:ext>
                </a:extLst>
              </p:cNvPr>
              <p:cNvSpPr txBox="1"/>
              <p:nvPr/>
            </p:nvSpPr>
            <p:spPr>
              <a:xfrm>
                <a:off x="391747" y="1487887"/>
                <a:ext cx="954318" cy="153888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losers</a:t>
                </a:r>
                <a:endPara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88" name="CasellaDiTesto 187">
                <a:extLst>
                  <a:ext uri="{FF2B5EF4-FFF2-40B4-BE49-F238E27FC236}">
                    <a16:creationId xmlns:a16="http://schemas.microsoft.com/office/drawing/2014/main" id="{6A225AA5-8292-4E5C-AA13-AA4042556347}"/>
                  </a:ext>
                </a:extLst>
              </p:cNvPr>
              <p:cNvSpPr txBox="1"/>
              <p:nvPr/>
            </p:nvSpPr>
            <p:spPr>
              <a:xfrm>
                <a:off x="77751" y="1197582"/>
                <a:ext cx="1401958" cy="13849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Election</a:t>
                </a:r>
                <a:r>
                  <a:rPr kumimoji="0" lang="it-IT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it-IT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results</a:t>
                </a:r>
                <a:r>
                  <a:rPr kumimoji="0" lang="it-IT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per </a:t>
                </a:r>
                <a:r>
                  <a:rPr kumimoji="0" lang="it-IT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node</a:t>
                </a:r>
                <a:endParaRPr kumimoji="0" lang="it-IT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89" name="Rettangolo 188">
                <a:extLst>
                  <a:ext uri="{FF2B5EF4-FFF2-40B4-BE49-F238E27FC236}">
                    <a16:creationId xmlns:a16="http://schemas.microsoft.com/office/drawing/2014/main" id="{02CD5A85-CE2B-4B9A-9697-22D4EF04B88E}"/>
                  </a:ext>
                </a:extLst>
              </p:cNvPr>
              <p:cNvSpPr/>
              <p:nvPr/>
            </p:nvSpPr>
            <p:spPr bwMode="auto">
              <a:xfrm>
                <a:off x="121995" y="1375799"/>
                <a:ext cx="238371" cy="93534"/>
              </a:xfrm>
              <a:prstGeom prst="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1800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90" name="CasellaDiTesto 189">
                <a:extLst>
                  <a:ext uri="{FF2B5EF4-FFF2-40B4-BE49-F238E27FC236}">
                    <a16:creationId xmlns:a16="http://schemas.microsoft.com/office/drawing/2014/main" id="{B2C88F4F-2642-4CD2-9A91-F2DB3E1A2516}"/>
                  </a:ext>
                </a:extLst>
              </p:cNvPr>
              <p:cNvSpPr txBox="1"/>
              <p:nvPr/>
            </p:nvSpPr>
            <p:spPr>
              <a:xfrm>
                <a:off x="385227" y="1341489"/>
                <a:ext cx="954318" cy="153888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winners</a:t>
                </a:r>
                <a:endPara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21C80585-EA3E-4F0B-8EFD-E25E3539AB3A}"/>
                </a:ext>
              </a:extLst>
            </p:cNvPr>
            <p:cNvCxnSpPr>
              <a:cxnSpLocks/>
            </p:cNvCxnSpPr>
            <p:nvPr/>
          </p:nvCxnSpPr>
          <p:spPr>
            <a:xfrm>
              <a:off x="4264679" y="5468248"/>
              <a:ext cx="698303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Rettangolo 191">
              <a:extLst>
                <a:ext uri="{FF2B5EF4-FFF2-40B4-BE49-F238E27FC236}">
                  <a16:creationId xmlns:a16="http://schemas.microsoft.com/office/drawing/2014/main" id="{FB575000-7CA3-4109-AB44-D5FADEEB6236}"/>
                </a:ext>
              </a:extLst>
            </p:cNvPr>
            <p:cNvSpPr/>
            <p:nvPr/>
          </p:nvSpPr>
          <p:spPr bwMode="auto">
            <a:xfrm>
              <a:off x="4264678" y="5508579"/>
              <a:ext cx="698304" cy="194400"/>
            </a:xfrm>
            <a:prstGeom prst="rect">
              <a:avLst/>
            </a:prstGeom>
            <a:pattFill prst="pct30">
              <a:fgClr>
                <a:srgbClr val="FFD3D3"/>
              </a:fgClr>
              <a:bgClr>
                <a:sysClr val="window" lastClr="FFFFFF"/>
              </a:bgClr>
            </a:patt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80000"/>
                  </a:solidFill>
                  <a:effectLst/>
                  <a:uLnTx/>
                  <a:uFillTx/>
                  <a:latin typeface="Calibri" panose="020F0502020204030204"/>
                </a:rPr>
                <a:t>app. #5</a:t>
              </a:r>
            </a:p>
          </p:txBody>
        </p:sp>
      </p:grpSp>
      <p:sp>
        <p:nvSpPr>
          <p:cNvPr id="193" name="Segnaposto contenuto 2">
            <a:extLst>
              <a:ext uri="{FF2B5EF4-FFF2-40B4-BE49-F238E27FC236}">
                <a16:creationId xmlns:a16="http://schemas.microsoft.com/office/drawing/2014/main" id="{FF3FBBC0-1F9B-4476-B219-C48C10241D2A}"/>
              </a:ext>
            </a:extLst>
          </p:cNvPr>
          <p:cNvSpPr txBox="1">
            <a:spLocks/>
          </p:cNvSpPr>
          <p:nvPr/>
        </p:nvSpPr>
        <p:spPr bwMode="auto">
          <a:xfrm>
            <a:off x="5102716" y="4670092"/>
            <a:ext cx="3772669" cy="1467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kern="0" dirty="0"/>
              <a:t>The </a:t>
            </a:r>
            <a:r>
              <a:rPr lang="en-US" sz="1400" b="1" kern="0" dirty="0"/>
              <a:t>election-recount</a:t>
            </a:r>
            <a:r>
              <a:rPr lang="en-US" sz="1400" kern="0" dirty="0"/>
              <a:t> subroutine identifies which application should be removed from the election so that the solution results optimized.</a:t>
            </a:r>
          </a:p>
          <a:p>
            <a:pPr marL="0" indent="0">
              <a:buNone/>
            </a:pPr>
            <a:r>
              <a:rPr lang="en-US" sz="1400" kern="0" dirty="0"/>
              <a:t>Dependencies are resolved recursively.</a:t>
            </a:r>
          </a:p>
        </p:txBody>
      </p:sp>
      <p:sp>
        <p:nvSpPr>
          <p:cNvPr id="5" name="Segno di moltiplicazione 4">
            <a:extLst>
              <a:ext uri="{FF2B5EF4-FFF2-40B4-BE49-F238E27FC236}">
                <a16:creationId xmlns:a16="http://schemas.microsoft.com/office/drawing/2014/main" id="{6E33E4E9-47D2-4E2C-883F-C1238C515C01}"/>
              </a:ext>
            </a:extLst>
          </p:cNvPr>
          <p:cNvSpPr/>
          <p:nvPr/>
        </p:nvSpPr>
        <p:spPr bwMode="auto">
          <a:xfrm>
            <a:off x="1394729" y="4813506"/>
            <a:ext cx="414682" cy="418898"/>
          </a:xfrm>
          <a:prstGeom prst="mathMultiply">
            <a:avLst>
              <a:gd name="adj1" fmla="val 14974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4" name="Segno di moltiplicazione 193">
            <a:extLst>
              <a:ext uri="{FF2B5EF4-FFF2-40B4-BE49-F238E27FC236}">
                <a16:creationId xmlns:a16="http://schemas.microsoft.com/office/drawing/2014/main" id="{F1181A83-AF96-4EBD-AE85-F2D5EB2823E5}"/>
              </a:ext>
            </a:extLst>
          </p:cNvPr>
          <p:cNvSpPr/>
          <p:nvPr/>
        </p:nvSpPr>
        <p:spPr bwMode="auto">
          <a:xfrm>
            <a:off x="3176308" y="5091274"/>
            <a:ext cx="414682" cy="418898"/>
          </a:xfrm>
          <a:prstGeom prst="mathMultiply">
            <a:avLst>
              <a:gd name="adj1" fmla="val 14974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4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5" grpId="0" animBg="1"/>
      <p:bldP spid="1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11FA86-41A0-4ACC-B59C-1207CB25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Convergence and Performance</a:t>
            </a:r>
          </a:p>
        </p:txBody>
      </p:sp>
      <p:pic>
        <p:nvPicPr>
          <p:cNvPr id="5" name="Immagine 4" descr="utilities_2_lw3.pdf - Adobe Acrobat Reader DC">
            <a:extLst>
              <a:ext uri="{FF2B5EF4-FFF2-40B4-BE49-F238E27FC236}">
                <a16:creationId xmlns:a16="http://schemas.microsoft.com/office/drawing/2014/main" id="{9B95F5A3-40CC-4853-B209-49484818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r="13267"/>
          <a:stretch/>
        </p:blipFill>
        <p:spPr>
          <a:xfrm>
            <a:off x="4607049" y="1628800"/>
            <a:ext cx="3816424" cy="2900059"/>
          </a:xfrm>
          <a:prstGeom prst="rect">
            <a:avLst/>
          </a:prstGeom>
        </p:spPr>
      </p:pic>
      <p:pic>
        <p:nvPicPr>
          <p:cNvPr id="9" name="Segnaposto contenuto 13" descr="avg_convergence_time_multicase.pdf - Adobe Acrobat Reader DC">
            <a:extLst>
              <a:ext uri="{FF2B5EF4-FFF2-40B4-BE49-F238E27FC236}">
                <a16:creationId xmlns:a16="http://schemas.microsoft.com/office/drawing/2014/main" id="{C5A41BBF-0EF8-4FE4-8333-65C0B55A0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r="12821"/>
          <a:stretch/>
        </p:blipFill>
        <p:spPr>
          <a:xfrm>
            <a:off x="566607" y="1628800"/>
            <a:ext cx="3830956" cy="2900059"/>
          </a:xfr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617AF1C-E89D-45C4-B7C5-3CDDC496C474}"/>
              </a:ext>
            </a:extLst>
          </p:cNvPr>
          <p:cNvSpPr txBox="1">
            <a:spLocks/>
          </p:cNvSpPr>
          <p:nvPr/>
        </p:nvSpPr>
        <p:spPr bwMode="auto">
          <a:xfrm>
            <a:off x="468313" y="4941168"/>
            <a:ext cx="4037012" cy="780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0" dirty="0"/>
              <a:t>Convergence comparing different system policies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B0596DB-F4B6-43DB-BC0D-61BF769FF445}"/>
              </a:ext>
            </a:extLst>
          </p:cNvPr>
          <p:cNvSpPr txBox="1">
            <a:spLocks/>
          </p:cNvSpPr>
          <p:nvPr/>
        </p:nvSpPr>
        <p:spPr>
          <a:xfrm>
            <a:off x="4657725" y="4941168"/>
            <a:ext cx="4037012" cy="780190"/>
          </a:xfrm>
          <a:prstGeom prst="rect">
            <a:avLst/>
          </a:prstGeom>
        </p:spPr>
        <p:txBody>
          <a:bodyPr/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0" dirty="0"/>
              <a:t>DRAGON Performance compared against one-size fits-all common approaches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8B8489-8CBE-4157-B8B5-AA0B0959F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7" y="1664551"/>
            <a:ext cx="3816425" cy="28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7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778FB-1CE3-414C-9C55-7CA2E174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– Applications-Resources Assignment Problem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3B50961-8013-454C-A5DD-ECFBBC100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2" y="1208881"/>
                <a:ext cx="8228012" cy="4884415"/>
              </a:xfrm>
            </p:spPr>
            <p:txBody>
              <a:bodyPr/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maximize a global overall utility</a:t>
                </a:r>
                <a:r>
                  <a:rPr lang="en-US" i="1" dirty="0"/>
                  <a:t>.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b="1" dirty="0"/>
                  <a:t>Assignment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models the functions assigned to each application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𝑖𝑗𝑛</m:t>
                        </m:r>
                      </m:sub>
                    </m:sSub>
                    <m:r>
                      <a:rPr lang="it-IT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an instance of function </a:t>
                </a:r>
                <a:r>
                  <a:rPr lang="en-US" i="1" dirty="0"/>
                  <a:t>j</a:t>
                </a:r>
                <a:r>
                  <a:rPr lang="en-US" dirty="0"/>
                  <a:t> has been assigned to application </a:t>
                </a:r>
                <a:r>
                  <a:rPr lang="en-US" i="1" dirty="0" err="1"/>
                  <a:t>i</a:t>
                </a:r>
                <a:r>
                  <a:rPr lang="en-US" dirty="0"/>
                  <a:t> on node </a:t>
                </a:r>
                <a:r>
                  <a:rPr lang="en-US" i="1" dirty="0"/>
                  <a:t>n</a:t>
                </a:r>
                <a:endParaRPr lang="en-US" dirty="0"/>
              </a:p>
              <a:p>
                <a:r>
                  <a:rPr lang="en-US" b="1" dirty="0"/>
                  <a:t>Utility function</a:t>
                </a:r>
                <a:r>
                  <a:rPr lang="en-US" dirty="0"/>
                  <a:t>: models the sum of the marginal gains</a:t>
                </a:r>
                <a:r>
                  <a:rPr lang="it-IT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𝑖𝑗𝑛</m:t>
                        </m:r>
                      </m:sub>
                    </m:sSub>
                    <m:d>
                      <m:dPr>
                        <m:ctrlPr>
                          <a:rPr lang="it-IT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Utility that the system gains if </a:t>
                </a:r>
                <a:r>
                  <a:rPr lang="en-US" b="1" i="1" dirty="0" err="1"/>
                  <a:t>c</a:t>
                </a:r>
                <a:r>
                  <a:rPr lang="en-US" i="1" baseline="-25000" dirty="0" err="1"/>
                  <a:t>j</a:t>
                </a:r>
                <a:r>
                  <a:rPr lang="en-US" baseline="-25000" dirty="0"/>
                  <a:t> </a:t>
                </a:r>
                <a:r>
                  <a:rPr lang="en-US" dirty="0"/>
                  <a:t>resources are assigned to application </a:t>
                </a:r>
                <a:r>
                  <a:rPr lang="en-US" i="1" dirty="0" err="1"/>
                  <a:t>i</a:t>
                </a:r>
                <a:r>
                  <a:rPr lang="en-US" dirty="0"/>
                  <a:t> on node</a:t>
                </a:r>
                <a:r>
                  <a:rPr lang="en-US" i="1" dirty="0"/>
                  <a:t> n</a:t>
                </a:r>
              </a:p>
              <a:p>
                <a:pPr lvl="2"/>
                <a:r>
                  <a:rPr lang="en-US" b="1" i="1" dirty="0" err="1"/>
                  <a:t>c</a:t>
                </a:r>
                <a:r>
                  <a:rPr lang="en-US" i="1" baseline="-25000" dirty="0" err="1"/>
                  <a:t>j</a:t>
                </a:r>
                <a:r>
                  <a:rPr lang="en-US" i="1" baseline="-25000" dirty="0"/>
                  <a:t> </a:t>
                </a:r>
                <a:r>
                  <a:rPr lang="en-US" dirty="0"/>
                  <a:t>is the total amount of resources required to run function </a:t>
                </a:r>
                <a:r>
                  <a:rPr lang="en-US" i="1" dirty="0"/>
                  <a:t>j</a:t>
                </a:r>
              </a:p>
              <a:p>
                <a:r>
                  <a:rPr lang="en-US" b="1" dirty="0"/>
                  <a:t>Constraints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Assignment should be infrastructure-bounded</a:t>
                </a:r>
              </a:p>
              <a:p>
                <a:pPr lvl="2"/>
                <a:r>
                  <a:rPr lang="en-US" dirty="0"/>
                  <a:t>i.e., the consumption of all assigned functions allocated on an hosting node </a:t>
                </a:r>
                <a:r>
                  <a:rPr lang="en-US" i="1" dirty="0"/>
                  <a:t>n</a:t>
                </a:r>
                <a:r>
                  <a:rPr lang="en-US" dirty="0"/>
                  <a:t> does not exceed the </a:t>
                </a:r>
                <a:r>
                  <a:rPr lang="el-GR" b="1" i="1" dirty="0"/>
                  <a:t>ρ</a:t>
                </a:r>
                <a:r>
                  <a:rPr lang="it-IT" i="1" baseline="-25000" dirty="0"/>
                  <a:t>n</a:t>
                </a:r>
                <a:r>
                  <a:rPr lang="en-US" dirty="0"/>
                  <a:t> available resources on that node.</a:t>
                </a:r>
              </a:p>
              <a:p>
                <a:pPr lvl="1"/>
                <a:r>
                  <a:rPr lang="en-US" dirty="0"/>
                  <a:t>Partial allocations are not allowed</a:t>
                </a:r>
              </a:p>
              <a:p>
                <a:pPr lvl="2"/>
                <a:r>
                  <a:rPr lang="en-US" dirty="0"/>
                  <a:t>If an application takes some resource, it should be able to deploy all needed services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3B50961-8013-454C-A5DD-ECFBBC100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2" y="1208881"/>
                <a:ext cx="8228012" cy="4884415"/>
              </a:xfrm>
              <a:blipFill>
                <a:blip r:embed="rId3"/>
                <a:stretch>
                  <a:fillRect l="-296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14A9E18-B4DF-4B98-9E16-BEB4E8E06B70}"/>
                  </a:ext>
                </a:extLst>
              </p:cNvPr>
              <p:cNvSpPr txBox="1"/>
              <p:nvPr/>
            </p:nvSpPr>
            <p:spPr>
              <a:xfrm>
                <a:off x="3373316" y="1599316"/>
                <a:ext cx="2395784" cy="749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it-IT" sz="16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6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6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60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16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 smtClean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600" i="1" smtClean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it-IT" sz="1600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it-IT" sz="1600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600" i="1" smtClean="0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600" i="1" smtClean="0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ʋ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1600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600" i="1">
                                                  <a:solidFill>
                                                    <a:schemeClr val="bg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i="1">
                                                  <a:solidFill>
                                                    <a:schemeClr val="bg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600" i="1" smtClean="0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𝑖𝑗𝑛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14A9E18-B4DF-4B98-9E16-BEB4E8E0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316" y="1599316"/>
                <a:ext cx="2395784" cy="749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5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76854-7311-4C55-9EEB-EE1EB037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Edge Computing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DEBD7D9-B745-4C5E-90D1-E2B2CB8E7FA9}"/>
              </a:ext>
            </a:extLst>
          </p:cNvPr>
          <p:cNvGrpSpPr/>
          <p:nvPr/>
        </p:nvGrpSpPr>
        <p:grpSpPr>
          <a:xfrm>
            <a:off x="3499764" y="5164059"/>
            <a:ext cx="2240131" cy="584775"/>
            <a:chOff x="3442658" y="5164550"/>
            <a:chExt cx="2240131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23F616D-DA18-4BBB-80F8-9EB30FC8AC5C}"/>
                </a:ext>
              </a:extLst>
            </p:cNvPr>
            <p:cNvSpPr txBox="1"/>
            <p:nvPr/>
          </p:nvSpPr>
          <p:spPr>
            <a:xfrm>
              <a:off x="3442658" y="5164550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Shared Edge Infrastructure</a:t>
              </a:r>
            </a:p>
          </p:txBody>
        </p:sp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769AC0CC-8B47-4A3D-B05E-E71ABE862967}"/>
                </a:ext>
              </a:extLst>
            </p:cNvPr>
            <p:cNvSpPr/>
            <p:nvPr/>
          </p:nvSpPr>
          <p:spPr bwMode="auto">
            <a:xfrm>
              <a:off x="5236673" y="5350024"/>
              <a:ext cx="446116" cy="288032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711A601-93FE-4D60-8261-5B2FF3C9ABCE}"/>
              </a:ext>
            </a:extLst>
          </p:cNvPr>
          <p:cNvGrpSpPr/>
          <p:nvPr/>
        </p:nvGrpSpPr>
        <p:grpSpPr>
          <a:xfrm>
            <a:off x="4067944" y="2659451"/>
            <a:ext cx="2785525" cy="721736"/>
            <a:chOff x="3442658" y="3355336"/>
            <a:chExt cx="2785525" cy="721736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1E72326-5DFC-417E-8283-717712AAFD35}"/>
                </a:ext>
              </a:extLst>
            </p:cNvPr>
            <p:cNvSpPr txBox="1"/>
            <p:nvPr/>
          </p:nvSpPr>
          <p:spPr>
            <a:xfrm>
              <a:off x="3442658" y="3355336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Heterogeneous Applications</a:t>
              </a:r>
            </a:p>
          </p:txBody>
        </p:sp>
        <p:sp>
          <p:nvSpPr>
            <p:cNvPr id="9" name="Freccia curva 8">
              <a:extLst>
                <a:ext uri="{FF2B5EF4-FFF2-40B4-BE49-F238E27FC236}">
                  <a16:creationId xmlns:a16="http://schemas.microsoft.com/office/drawing/2014/main" id="{516E58FC-125A-41F4-9AD9-0BEEDBE6042A}"/>
                </a:ext>
              </a:extLst>
            </p:cNvPr>
            <p:cNvSpPr/>
            <p:nvPr/>
          </p:nvSpPr>
          <p:spPr bwMode="auto">
            <a:xfrm rot="5400000">
              <a:off x="5495836" y="3344724"/>
              <a:ext cx="489070" cy="975625"/>
            </a:xfrm>
            <a:prstGeom prst="bentArrow">
              <a:avLst>
                <a:gd name="adj1" fmla="val 25976"/>
                <a:gd name="adj2" fmla="val 26626"/>
                <a:gd name="adj3" fmla="val 25000"/>
                <a:gd name="adj4" fmla="val 4375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7" name="Picture 2" descr="Risultati immagini per box icon">
            <a:extLst>
              <a:ext uri="{FF2B5EF4-FFF2-40B4-BE49-F238E27FC236}">
                <a16:creationId xmlns:a16="http://schemas.microsoft.com/office/drawing/2014/main" id="{668F076F-F7A0-4016-81C3-9572620F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7" b="90000" l="10000" r="90000">
                        <a14:foregroundMark x1="45556" y1="9038" x2="45556" y2="9038"/>
                        <a14:foregroundMark x1="45000" y1="8077" x2="40333" y2="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489654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interni&#10;&#10;Descrizione generata con affidabilità elevata">
            <a:extLst>
              <a:ext uri="{FF2B5EF4-FFF2-40B4-BE49-F238E27FC236}">
                <a16:creationId xmlns:a16="http://schemas.microsoft.com/office/drawing/2014/main" id="{26823125-6D1C-46DD-862C-1F94F54FDE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23" b="89910" l="10000" r="92429">
                        <a14:foregroundMark x1="92000" y1="48645" x2="92714" y2="44578"/>
                        <a14:foregroundMark x1="67857" y1="7681" x2="69429" y2="8735"/>
                        <a14:foregroundMark x1="41857" y1="12500" x2="44286" y2="13102"/>
                        <a14:foregroundMark x1="42143" y1="16717" x2="44714" y2="10090"/>
                        <a14:foregroundMark x1="45571" y1="18825" x2="43714" y2="18825"/>
                        <a14:foregroundMark x1="39571" y1="13102" x2="46571" y2="9488"/>
                        <a14:foregroundMark x1="38571" y1="10693" x2="45571" y2="8133"/>
                        <a14:foregroundMark x1="40857" y1="6777" x2="47571" y2="8735"/>
                        <a14:foregroundMark x1="67571" y1="7380" x2="67286" y2="5723"/>
                        <a14:backgroundMark x1="15143" y1="27861" x2="18286" y2="24548"/>
                        <a14:backgroundMark x1="34429" y1="17771" x2="31286" y2="18072"/>
                        <a14:backgroundMark x1="81571" y1="24548" x2="83714" y2="25151"/>
                        <a14:backgroundMark x1="56714" y1="18524" x2="58000" y2="16717"/>
                        <a14:backgroundMark x1="77000" y1="32530" x2="77714" y2="32229"/>
                        <a14:backgroundMark x1="76714" y1="29819" x2="77714" y2="31175"/>
                        <a14:backgroundMark x1="32000" y1="59639" x2="41143" y2="58283"/>
                        <a14:backgroundMark x1="26857" y1="59036" x2="36429" y2="68675"/>
                        <a14:backgroundMark x1="24286" y1="57380" x2="38571" y2="53916"/>
                        <a14:backgroundMark x1="38571" y1="53916" x2="44000" y2="56325"/>
                        <a14:backgroundMark x1="44714" y1="60693" x2="62143" y2="58735"/>
                        <a14:backgroundMark x1="56429" y1="60994" x2="71000" y2="52560"/>
                        <a14:backgroundMark x1="49143" y1="56627" x2="62286" y2="49849"/>
                        <a14:backgroundMark x1="62286" y1="49849" x2="67286" y2="48946"/>
                        <a14:backgroundMark x1="61143" y1="70030" x2="75286" y2="59940"/>
                        <a14:backgroundMark x1="75286" y1="59940" x2="79000" y2="59036"/>
                        <a14:backgroundMark x1="79571" y1="60392" x2="81571" y2="60994"/>
                        <a14:backgroundMark x1="56714" y1="79367" x2="73571" y2="75753"/>
                        <a14:backgroundMark x1="40143" y1="76054" x2="57429" y2="77711"/>
                        <a14:backgroundMark x1="17000" y1="59036" x2="34429" y2="68373"/>
                        <a14:backgroundMark x1="13857" y1="56024" x2="15429" y2="50602"/>
                        <a14:backgroundMark x1="24000" y1="46988" x2="23000" y2="47590"/>
                        <a14:backgroundMark x1="23000" y1="47590" x2="24571" y2="46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43" y="2953581"/>
            <a:ext cx="3307058" cy="3136981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0F1A880-94D5-4AC1-8979-226CDC99D8C4}"/>
              </a:ext>
            </a:extLst>
          </p:cNvPr>
          <p:cNvSpPr/>
          <p:nvPr/>
        </p:nvSpPr>
        <p:spPr>
          <a:xfrm>
            <a:off x="1043608" y="3583600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large variety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of new applications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29BCDE2-8774-4270-A2E9-088ED0C6448A}"/>
              </a:ext>
            </a:extLst>
          </p:cNvPr>
          <p:cNvSpPr/>
          <p:nvPr/>
        </p:nvSpPr>
        <p:spPr>
          <a:xfrm>
            <a:off x="773213" y="3995772"/>
            <a:ext cx="4928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Deployed over 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shared infrastructure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3D17CFA-7660-4839-875F-5827D1A17CF0}"/>
              </a:ext>
            </a:extLst>
          </p:cNvPr>
          <p:cNvSpPr/>
          <p:nvPr/>
        </p:nvSpPr>
        <p:spPr>
          <a:xfrm>
            <a:off x="1720106" y="1029714"/>
            <a:ext cx="30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Service providers supply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4C7E355-82D3-4F79-AEB1-0C15B8E51643}"/>
              </a:ext>
            </a:extLst>
          </p:cNvPr>
          <p:cNvGrpSpPr/>
          <p:nvPr/>
        </p:nvGrpSpPr>
        <p:grpSpPr>
          <a:xfrm>
            <a:off x="440193" y="1109166"/>
            <a:ext cx="5496958" cy="2706683"/>
            <a:chOff x="752154" y="1082357"/>
            <a:chExt cx="5496958" cy="2706683"/>
          </a:xfrm>
        </p:grpSpPr>
        <p:pic>
          <p:nvPicPr>
            <p:cNvPr id="1026" name="Picture 2" descr="Risultati immagini per drone icon">
              <a:extLst>
                <a:ext uri="{FF2B5EF4-FFF2-40B4-BE49-F238E27FC236}">
                  <a16:creationId xmlns:a16="http://schemas.microsoft.com/office/drawing/2014/main" id="{CBCD4035-29FB-479F-A16A-91FC5BBE9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511" y="1109166"/>
              <a:ext cx="1027609" cy="1027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magine correlata">
              <a:extLst>
                <a:ext uri="{FF2B5EF4-FFF2-40B4-BE49-F238E27FC236}">
                  <a16:creationId xmlns:a16="http://schemas.microsoft.com/office/drawing/2014/main" id="{EC80305E-1C2F-4659-A565-D4642776E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857549"/>
              <a:ext cx="705544" cy="70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isultati immagini per cdn icon">
              <a:extLst>
                <a:ext uri="{FF2B5EF4-FFF2-40B4-BE49-F238E27FC236}">
                  <a16:creationId xmlns:a16="http://schemas.microsoft.com/office/drawing/2014/main" id="{0EF81808-6F55-476D-99B6-0A21FD53F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272" y="1859072"/>
              <a:ext cx="921856" cy="92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magine correlata">
              <a:extLst>
                <a:ext uri="{FF2B5EF4-FFF2-40B4-BE49-F238E27FC236}">
                  <a16:creationId xmlns:a16="http://schemas.microsoft.com/office/drawing/2014/main" id="{6C05F91F-FEF4-4064-9A2D-92C1620DB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2692" r="98462">
                          <a14:foregroundMark x1="6923" y1="24615" x2="6923" y2="24615"/>
                          <a14:foregroundMark x1="10769" y1="45385" x2="10769" y2="45385"/>
                          <a14:foregroundMark x1="13846" y1="63077" x2="13846" y2="63077"/>
                          <a14:foregroundMark x1="86154" y1="53077" x2="86154" y2="53077"/>
                          <a14:foregroundMark x1="88077" y1="36538" x2="88077" y2="36538"/>
                          <a14:foregroundMark x1="91154" y1="29231" x2="91154" y2="29231"/>
                          <a14:foregroundMark x1="96923" y1="21538" x2="96923" y2="21538"/>
                          <a14:foregroundMark x1="98462" y1="80000" x2="98462" y2="80000"/>
                          <a14:foregroundMark x1="2692" y1="50000" x2="2692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835" y="2808739"/>
              <a:ext cx="899037" cy="89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magine correlata">
              <a:extLst>
                <a:ext uri="{FF2B5EF4-FFF2-40B4-BE49-F238E27FC236}">
                  <a16:creationId xmlns:a16="http://schemas.microsoft.com/office/drawing/2014/main" id="{3ABDB884-DA7B-4243-846F-E5E267FB5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655668"/>
              <a:ext cx="957032" cy="95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Risultati immagini per surveillance icon">
              <a:extLst>
                <a:ext uri="{FF2B5EF4-FFF2-40B4-BE49-F238E27FC236}">
                  <a16:creationId xmlns:a16="http://schemas.microsoft.com/office/drawing/2014/main" id="{98482492-19F5-4252-ABC1-D76308FE7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54" y="2803623"/>
              <a:ext cx="795510" cy="7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magine correlata">
              <a:extLst>
                <a:ext uri="{FF2B5EF4-FFF2-40B4-BE49-F238E27FC236}">
                  <a16:creationId xmlns:a16="http://schemas.microsoft.com/office/drawing/2014/main" id="{FE1D42A5-787F-4B02-A55F-91F693F94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601" y="1988521"/>
              <a:ext cx="792407" cy="792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Risultati immagini per ai icon">
              <a:extLst>
                <a:ext uri="{FF2B5EF4-FFF2-40B4-BE49-F238E27FC236}">
                  <a16:creationId xmlns:a16="http://schemas.microsoft.com/office/drawing/2014/main" id="{920FB732-1B2F-4872-A144-3E6396861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0" r="19417" b="32896"/>
            <a:stretch/>
          </p:blipFill>
          <p:spPr bwMode="auto">
            <a:xfrm>
              <a:off x="1947606" y="1916832"/>
              <a:ext cx="896202" cy="982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Risultati immagini per neural net icon">
              <a:extLst>
                <a:ext uri="{FF2B5EF4-FFF2-40B4-BE49-F238E27FC236}">
                  <a16:creationId xmlns:a16="http://schemas.microsoft.com/office/drawing/2014/main" id="{631E2899-4B7F-4B90-A55D-3E21AD24E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609935"/>
              <a:ext cx="1179105" cy="117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Risultati immagini per industry 4.0 icon">
              <a:extLst>
                <a:ext uri="{FF2B5EF4-FFF2-40B4-BE49-F238E27FC236}">
                  <a16:creationId xmlns:a16="http://schemas.microsoft.com/office/drawing/2014/main" id="{94D1ABC6-353E-4FAB-B220-E832086DC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A0A0A0"/>
                </a:clrFrom>
                <a:clrTo>
                  <a:srgbClr val="A0A0A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74756" y1="39879" x2="74756" y2="39879"/>
                          <a14:foregroundMark x1="75000" y1="58912" x2="75000" y2="58912"/>
                          <a14:foregroundMark x1="72073" y1="51662" x2="72073" y2="51662"/>
                          <a14:foregroundMark x1="22927" y1="77644" x2="22927" y2="77644"/>
                          <a14:foregroundMark x1="57195" y1="30514" x2="57195" y2="30514"/>
                          <a14:foregroundMark x1="52805" y1="57402" x2="52805" y2="57402"/>
                          <a14:foregroundMark x1="38293" y1="36254" x2="38293" y2="36254"/>
                          <a14:foregroundMark x1="42683" y1="42900" x2="42683" y2="42900"/>
                          <a14:foregroundMark x1="31951" y1="45015" x2="31951" y2="45015"/>
                          <a14:foregroundMark x1="40000" y1="57402" x2="40000" y2="57402"/>
                          <a14:foregroundMark x1="40366" y1="58006" x2="40366" y2="58006"/>
                          <a14:foregroundMark x1="41463" y1="58006" x2="41463" y2="58006"/>
                          <a14:foregroundMark x1="43293" y1="58006" x2="43293" y2="58006"/>
                          <a14:foregroundMark x1="45610" y1="56495" x2="45610" y2="56495"/>
                          <a14:foregroundMark x1="44756" y1="57402" x2="44756" y2="57402"/>
                          <a14:foregroundMark x1="38537" y1="58006" x2="38537" y2="58006"/>
                          <a14:foregroundMark x1="42439" y1="58006" x2="42439" y2="58006"/>
                          <a14:backgroundMark x1="53171" y1="30514" x2="53171" y2="30514"/>
                          <a14:backgroundMark x1="55488" y1="66767" x2="55488" y2="66767"/>
                          <a14:backgroundMark x1="51707" y1="28399" x2="51707" y2="28399"/>
                        </a14:backgroundRemoval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877" y="1291023"/>
              <a:ext cx="1780252" cy="71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Risultati immagini per smart home icon">
              <a:extLst>
                <a:ext uri="{FF2B5EF4-FFF2-40B4-BE49-F238E27FC236}">
                  <a16:creationId xmlns:a16="http://schemas.microsoft.com/office/drawing/2014/main" id="{5ECE1A0F-70A2-4CA0-AC94-AB2FCEA5A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66" y="2706847"/>
              <a:ext cx="896202" cy="89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Risultati immagini per self driving icon">
              <a:extLst>
                <a:ext uri="{FF2B5EF4-FFF2-40B4-BE49-F238E27FC236}">
                  <a16:creationId xmlns:a16="http://schemas.microsoft.com/office/drawing/2014/main" id="{CA5DE55F-F558-4A7A-A284-C775B8A43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617" y="1082357"/>
              <a:ext cx="1077919" cy="1077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Risultati immagini per data mining icon">
              <a:extLst>
                <a:ext uri="{FF2B5EF4-FFF2-40B4-BE49-F238E27FC236}">
                  <a16:creationId xmlns:a16="http://schemas.microsoft.com/office/drawing/2014/main" id="{328A4D9D-73B0-4944-A260-003CD22FB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548" y="1379559"/>
              <a:ext cx="537273" cy="537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magine correlata">
              <a:extLst>
                <a:ext uri="{FF2B5EF4-FFF2-40B4-BE49-F238E27FC236}">
                  <a16:creationId xmlns:a16="http://schemas.microsoft.com/office/drawing/2014/main" id="{3B76F705-BD6C-42DD-8284-90C7B1408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742" y="1923010"/>
              <a:ext cx="891073" cy="89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Risultati immagini per smart agriculture icon">
              <a:extLst>
                <a:ext uri="{FF2B5EF4-FFF2-40B4-BE49-F238E27FC236}">
                  <a16:creationId xmlns:a16="http://schemas.microsoft.com/office/drawing/2014/main" id="{B9E86FD5-3A3D-4789-806C-B280A0C68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010101">
                    <a:alpha val="1961"/>
                  </a:srgbClr>
                </a:clrFrom>
                <a:clrTo>
                  <a:srgbClr val="010101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3125" b="96484" l="9961" r="89844">
                          <a14:foregroundMark x1="11523" y1="14258" x2="11523" y2="14258"/>
                          <a14:foregroundMark x1="33789" y1="74023" x2="33789" y2="74023"/>
                          <a14:foregroundMark x1="33203" y1="73047" x2="33203" y2="73047"/>
                          <a14:foregroundMark x1="31836" y1="73633" x2="31836" y2="73633"/>
                          <a14:foregroundMark x1="33789" y1="73047" x2="33789" y2="73047"/>
                          <a14:foregroundMark x1="33789" y1="73047" x2="32813" y2="73438"/>
                          <a14:foregroundMark x1="32421" y1="74219" x2="32031" y2="74414"/>
                          <a14:foregroundMark x1="35547" y1="72656" x2="32421" y2="74219"/>
                          <a14:foregroundMark x1="32877" y1="74219" x2="30664" y2="75000"/>
                          <a14:foregroundMark x1="37305" y1="72656" x2="32877" y2="74219"/>
                          <a14:foregroundMark x1="15039" y1="3125" x2="15039" y2="3125"/>
                          <a14:foregroundMark x1="52148" y1="89648" x2="52148" y2="89648"/>
                          <a14:foregroundMark x1="51563" y1="96484" x2="51563" y2="96484"/>
                          <a14:foregroundMark x1="75977" y1="30078" x2="75977" y2="30078"/>
                          <a14:backgroundMark x1="4102" y1="1758" x2="14453" y2="84180"/>
                          <a14:backgroundMark x1="14453" y1="84180" x2="23828" y2="94727"/>
                          <a14:backgroundMark x1="23828" y1="94727" x2="27734" y2="96289"/>
                          <a14:backgroundMark x1="52344" y1="79297" x2="51563" y2="51367"/>
                          <a14:backgroundMark x1="52148" y1="52734" x2="52148" y2="52734"/>
                          <a14:backgroundMark x1="52148" y1="52539" x2="52148" y2="52539"/>
                          <a14:backgroundMark x1="52148" y1="52539" x2="52148" y2="57617"/>
                          <a14:backgroundMark x1="52344" y1="52344" x2="52344" y2="57617"/>
                          <a14:backgroundMark x1="56836" y1="51758" x2="56445" y2="53516"/>
                          <a14:backgroundMark x1="64258" y1="41211" x2="62891" y2="41602"/>
                          <a14:backgroundMark x1="62891" y1="41992" x2="62500" y2="42188"/>
                          <a14:backgroundMark x1="66797" y1="45117" x2="62695" y2="46484"/>
                          <a14:backgroundMark x1="77930" y1="18164" x2="78125" y2="24023"/>
                          <a14:backgroundMark x1="78040" y1="30078" x2="77148" y2="34180"/>
                          <a14:backgroundMark x1="78125" y1="29688" x2="78040" y2="30078"/>
                          <a14:backgroundMark x1="73700" y1="30078" x2="72461" y2="33008"/>
                          <a14:backgroundMark x1="74609" y1="27930" x2="73700" y2="30078"/>
                          <a14:backgroundMark x1="73668" y1="30078" x2="72656" y2="33789"/>
                          <a14:backgroundMark x1="73828" y1="29492" x2="73668" y2="30078"/>
                          <a14:backgroundMark x1="73305" y1="30078" x2="72461" y2="33594"/>
                          <a14:backgroundMark x1="73633" y1="28711" x2="73305" y2="30078"/>
                          <a14:backgroundMark x1="73596" y1="30078" x2="72656" y2="34375"/>
                          <a14:backgroundMark x1="74023" y1="28125" x2="73596" y2="30078"/>
                          <a14:backgroundMark x1="73633" y1="31836" x2="73633" y2="31836"/>
                          <a14:backgroundMark x1="73828" y1="31055" x2="73828" y2="31055"/>
                          <a14:backgroundMark x1="73828" y1="30469" x2="73828" y2="30469"/>
                          <a14:backgroundMark x1="74023" y1="30469" x2="74023" y2="30469"/>
                          <a14:backgroundMark x1="73828" y1="30859" x2="73828" y2="30859"/>
                          <a14:backgroundMark x1="74023" y1="30859" x2="74023" y2="30859"/>
                          <a14:backgroundMark x1="67773" y1="18164" x2="66016" y2="18945"/>
                          <a14:backgroundMark x1="61328" y1="21289" x2="59766" y2="21289"/>
                          <a14:backgroundMark x1="60352" y1="21094" x2="59180" y2="21289"/>
                          <a14:backgroundMark x1="60352" y1="21680" x2="60352" y2="21680"/>
                          <a14:backgroundMark x1="59375" y1="21875" x2="59375" y2="21875"/>
                          <a14:backgroundMark x1="59766" y1="25977" x2="59766" y2="25977"/>
                          <a14:backgroundMark x1="60547" y1="25195" x2="60547" y2="25195"/>
                          <a14:backgroundMark x1="67578" y1="22461" x2="67578" y2="22461"/>
                          <a14:backgroundMark x1="68164" y1="21875" x2="66992" y2="22461"/>
                          <a14:backgroundMark x1="44727" y1="29492" x2="44727" y2="29492"/>
                          <a14:backgroundMark x1="45117" y1="32813" x2="45117" y2="32813"/>
                          <a14:backgroundMark x1="45117" y1="32813" x2="45117" y2="32813"/>
                          <a14:backgroundMark x1="46094" y1="35352" x2="46094" y2="35352"/>
                          <a14:backgroundMark x1="46484" y1="35156" x2="46484" y2="35156"/>
                          <a14:backgroundMark x1="46680" y1="35352" x2="46680" y2="35352"/>
                          <a14:backgroundMark x1="45703" y1="48242" x2="45703" y2="48242"/>
                          <a14:backgroundMark x1="46094" y1="51172" x2="46094" y2="51172"/>
                          <a14:backgroundMark x1="47070" y1="54492" x2="47070" y2="54492"/>
                          <a14:backgroundMark x1="47070" y1="58008" x2="47070" y2="58008"/>
                          <a14:backgroundMark x1="46484" y1="58984" x2="46484" y2="58984"/>
                          <a14:backgroundMark x1="47070" y1="62305" x2="47070" y2="62305"/>
                          <a14:backgroundMark x1="46680" y1="66992" x2="46680" y2="66992"/>
                          <a14:backgroundMark x1="51367" y1="81641" x2="51367" y2="81641"/>
                          <a14:backgroundMark x1="51367" y1="77734" x2="51367" y2="77734"/>
                          <a14:backgroundMark x1="51367" y1="66016" x2="51367" y2="66016"/>
                          <a14:backgroundMark x1="62891" y1="76953" x2="62891" y2="76953"/>
                          <a14:backgroundMark x1="62695" y1="76953" x2="62695" y2="76953"/>
                          <a14:backgroundMark x1="62695" y1="77148" x2="62695" y2="77148"/>
                          <a14:backgroundMark x1="63281" y1="81250" x2="63281" y2="81250"/>
                          <a14:backgroundMark x1="61719" y1="82617" x2="61719" y2="82617"/>
                          <a14:backgroundMark x1="61914" y1="82813" x2="61914" y2="82813"/>
                          <a14:backgroundMark x1="64258" y1="83984" x2="64258" y2="83984"/>
                          <a14:backgroundMark x1="64063" y1="84570" x2="64063" y2="84570"/>
                          <a14:backgroundMark x1="38281" y1="70508" x2="38281" y2="70508"/>
                          <a14:backgroundMark x1="38672" y1="70508" x2="38672" y2="70508"/>
                          <a14:backgroundMark x1="40820" y1="69141" x2="40820" y2="69141"/>
                          <a14:backgroundMark x1="41797" y1="67773" x2="41797" y2="67773"/>
                          <a14:backgroundMark x1="38086" y1="71289" x2="38086" y2="71289"/>
                          <a14:backgroundMark x1="36914" y1="71875" x2="36914" y2="71875"/>
                          <a14:backgroundMark x1="42188" y1="66992" x2="42188" y2="66992"/>
                          <a14:backgroundMark x1="29883" y1="74805" x2="29883" y2="74805"/>
                          <a14:backgroundMark x1="36328" y1="77148" x2="36328" y2="77148"/>
                          <a14:backgroundMark x1="33203" y1="71875" x2="33203" y2="71875"/>
                          <a14:backgroundMark x1="30469" y1="74219" x2="30469" y2="74219"/>
                          <a14:backgroundMark x1="62891" y1="77148" x2="62891" y2="77148"/>
                          <a14:backgroundMark x1="62891" y1="77539" x2="62891" y2="77539"/>
                          <a14:backgroundMark x1="64258" y1="45117" x2="64258" y2="45117"/>
                          <a14:backgroundMark x1="13672" y1="13281" x2="13672" y2="13281"/>
                          <a14:backgroundMark x1="13281" y1="13672" x2="13281" y2="13672"/>
                          <a14:backgroundMark x1="37500" y1="71484" x2="37500" y2="71484"/>
                          <a14:backgroundMark x1="17383" y1="1758" x2="17383" y2="1758"/>
                          <a14:backgroundMark x1="11133" y1="3711" x2="11133" y2="3711"/>
                          <a14:backgroundMark x1="10156" y1="8789" x2="10156" y2="8789"/>
                          <a14:backgroundMark x1="11719" y1="3711" x2="11719" y2="3711"/>
                          <a14:backgroundMark x1="14258" y1="9375" x2="14258" y2="9375"/>
                          <a14:backgroundMark x1="50781" y1="30859" x2="50781" y2="30859"/>
                          <a14:backgroundMark x1="52930" y1="48438" x2="52930" y2="48438"/>
                          <a14:backgroundMark x1="54883" y1="46289" x2="54883" y2="46289"/>
                          <a14:backgroundMark x1="52344" y1="60352" x2="52344" y2="60352"/>
                          <a14:backgroundMark x1="52344" y1="64258" x2="52344" y2="64258"/>
                          <a14:backgroundMark x1="52344" y1="68555" x2="52344" y2="68555"/>
                          <a14:backgroundMark x1="52344" y1="72266" x2="52344" y2="72266"/>
                          <a14:backgroundMark x1="52344" y1="67773" x2="52344" y2="67773"/>
                          <a14:backgroundMark x1="64648" y1="82813" x2="64648" y2="82813"/>
                          <a14:backgroundMark x1="54492" y1="93750" x2="54492" y2="93750"/>
                          <a14:backgroundMark x1="49219" y1="98828" x2="49219" y2="98828"/>
                          <a14:backgroundMark x1="50977" y1="97852" x2="50977" y2="97852"/>
                          <a14:backgroundMark x1="48438" y1="92188" x2="48438" y2="92188"/>
                          <a14:backgroundMark x1="50000" y1="93750" x2="50000" y2="93750"/>
                          <a14:backgroundMark x1="50781" y1="93164" x2="50781" y2="93164"/>
                          <a14:backgroundMark x1="50586" y1="93555" x2="50586" y2="93555"/>
                          <a14:backgroundMark x1="50195" y1="94336" x2="50195" y2="94336"/>
                          <a14:backgroundMark x1="49609" y1="90820" x2="49609" y2="90820"/>
                          <a14:backgroundMark x1="50977" y1="92969" x2="50977" y2="92969"/>
                          <a14:backgroundMark x1="33789" y1="75781" x2="33789" y2="75781"/>
                          <a14:backgroundMark x1="46094" y1="67188" x2="46094" y2="67188"/>
                          <a14:backgroundMark x1="45898" y1="63672" x2="45898" y2="63672"/>
                          <a14:backgroundMark x1="34570" y1="75000" x2="34570" y2="75000"/>
                          <a14:backgroundMark x1="47266" y1="37891" x2="47266" y2="37891"/>
                          <a14:backgroundMark x1="50977" y1="38477" x2="50977" y2="38477"/>
                          <a14:backgroundMark x1="51367" y1="42578" x2="51367" y2="42578"/>
                          <a14:backgroundMark x1="50977" y1="45508" x2="50977" y2="45508"/>
                          <a14:backgroundMark x1="10742" y1="9375" x2="10742" y2="9375"/>
                          <a14:backgroundMark x1="13867" y1="9961" x2="13867" y2="9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72" y="1916832"/>
              <a:ext cx="988048" cy="98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18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22292 2.22222E-6 C 0.32292 2.22222E-6 0.44601 0.06875 0.44601 0.12453 L 0.44601 0.249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124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76854-7311-4C55-9EEB-EE1EB037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Cloud-Oriented Orchestration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761B3D-1D6D-40C6-844B-D9896C83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208881"/>
            <a:ext cx="8213944" cy="4524375"/>
          </a:xfrm>
        </p:spPr>
        <p:txBody>
          <a:bodyPr/>
          <a:lstStyle/>
          <a:p>
            <a:r>
              <a:rPr lang="en-US" dirty="0"/>
              <a:t>Dynamic allocation of </a:t>
            </a:r>
            <a:r>
              <a:rPr lang="en-US" b="1" dirty="0"/>
              <a:t>slices</a:t>
            </a:r>
            <a:r>
              <a:rPr lang="en-US" dirty="0"/>
              <a:t> –&gt; </a:t>
            </a:r>
            <a:r>
              <a:rPr lang="en-US" b="1" dirty="0"/>
              <a:t>Orchestrator</a:t>
            </a:r>
          </a:p>
          <a:p>
            <a:pPr marL="614343" lvl="1" indent="-2286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Placement </a:t>
            </a:r>
            <a:r>
              <a:rPr lang="en-US" dirty="0"/>
              <a:t>of application components</a:t>
            </a:r>
          </a:p>
          <a:p>
            <a:pPr marL="614343" lvl="1" indent="-2286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Resources to assign</a:t>
            </a:r>
            <a:r>
              <a:rPr lang="en-US" dirty="0"/>
              <a:t> to each of them</a:t>
            </a:r>
          </a:p>
          <a:p>
            <a:pPr marL="614343" lvl="1" indent="-228600">
              <a:buFont typeface="+mj-lt"/>
              <a:buAutoNum type="arabicPeriod"/>
            </a:pPr>
            <a:r>
              <a:rPr lang="en-US" dirty="0"/>
              <a:t> Monitoring and identify needs for </a:t>
            </a:r>
            <a:r>
              <a:rPr lang="en-US" b="1" dirty="0"/>
              <a:t>rescheduling </a:t>
            </a:r>
          </a:p>
          <a:p>
            <a:r>
              <a:rPr lang="en-US" dirty="0"/>
              <a:t>Usually exploits a </a:t>
            </a:r>
            <a:r>
              <a:rPr lang="en-US" b="1" i="1" dirty="0"/>
              <a:t>one-size fits-all</a:t>
            </a:r>
            <a:r>
              <a:rPr lang="en-US" dirty="0"/>
              <a:t> policy</a:t>
            </a:r>
          </a:p>
          <a:p>
            <a:pPr lvl="1"/>
            <a:r>
              <a:rPr lang="en-US" dirty="0"/>
              <a:t>E.g., energy saving, latency minimization, etc.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47B52554-C4D7-4641-BBB2-ADE3051A3633}"/>
              </a:ext>
            </a:extLst>
          </p:cNvPr>
          <p:cNvSpPr/>
          <p:nvPr/>
        </p:nvSpPr>
        <p:spPr bwMode="auto">
          <a:xfrm>
            <a:off x="323528" y="4310091"/>
            <a:ext cx="8064896" cy="55907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Orchestrator</a:t>
            </a:r>
          </a:p>
        </p:txBody>
      </p:sp>
      <p:sp>
        <p:nvSpPr>
          <p:cNvPr id="67" name="Ovale 107">
            <a:extLst>
              <a:ext uri="{FF2B5EF4-FFF2-40B4-BE49-F238E27FC236}">
                <a16:creationId xmlns:a16="http://schemas.microsoft.com/office/drawing/2014/main" id="{A1FD3259-CB04-4F27-B433-534D278D7F9B}"/>
              </a:ext>
            </a:extLst>
          </p:cNvPr>
          <p:cNvSpPr/>
          <p:nvPr/>
        </p:nvSpPr>
        <p:spPr>
          <a:xfrm>
            <a:off x="3244570" y="4350453"/>
            <a:ext cx="4737117" cy="480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3816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Optimization Strategi</a:t>
            </a:r>
            <a:r>
              <a:rPr lang="en-US" sz="1050" kern="0" dirty="0">
                <a:solidFill>
                  <a:srgbClr val="002060"/>
                </a:solidFill>
                <a:latin typeface="Calibri"/>
              </a:rPr>
              <a:t>es</a:t>
            </a:r>
            <a:endParaRPr kumimoji="0" lang="en-US" sz="1050" b="0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2EA6CC77-7169-44B4-8888-4BEF6BDAFC54}"/>
              </a:ext>
            </a:extLst>
          </p:cNvPr>
          <p:cNvCxnSpPr>
            <a:cxnSpLocks/>
          </p:cNvCxnSpPr>
          <p:nvPr/>
        </p:nvCxnSpPr>
        <p:spPr bwMode="auto">
          <a:xfrm>
            <a:off x="472854" y="4748654"/>
            <a:ext cx="0" cy="40853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91F6E560-52A6-44A5-84C6-1EAF3D126141}"/>
              </a:ext>
            </a:extLst>
          </p:cNvPr>
          <p:cNvCxnSpPr>
            <a:cxnSpLocks/>
          </p:cNvCxnSpPr>
          <p:nvPr/>
        </p:nvCxnSpPr>
        <p:spPr bwMode="auto">
          <a:xfrm>
            <a:off x="683566" y="4748654"/>
            <a:ext cx="0" cy="40853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68" name="Picture 2" descr="https://s-media-cache-ak0.pinimg.com/originals/a8/3c/3e/a83c3e7875c4f6d735c8eb41bec7eb76.jpg">
            <a:extLst>
              <a:ext uri="{FF2B5EF4-FFF2-40B4-BE49-F238E27FC236}">
                <a16:creationId xmlns:a16="http://schemas.microsoft.com/office/drawing/2014/main" id="{7E4E5218-C567-4DAC-B970-12616681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64488"/>
            <a:ext cx="1263664" cy="12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uppo 92">
            <a:extLst>
              <a:ext uri="{FF2B5EF4-FFF2-40B4-BE49-F238E27FC236}">
                <a16:creationId xmlns:a16="http://schemas.microsoft.com/office/drawing/2014/main" id="{D424C506-B239-4AC5-85D6-4893C665AD15}"/>
              </a:ext>
            </a:extLst>
          </p:cNvPr>
          <p:cNvGrpSpPr>
            <a:grpSpLocks noChangeAspect="1"/>
          </p:cNvGrpSpPr>
          <p:nvPr/>
        </p:nvGrpSpPr>
        <p:grpSpPr>
          <a:xfrm>
            <a:off x="1860652" y="3544689"/>
            <a:ext cx="1755608" cy="660190"/>
            <a:chOff x="4590611" y="3984792"/>
            <a:chExt cx="1333740" cy="501547"/>
          </a:xfrm>
        </p:grpSpPr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366B0CFC-CB62-4C2E-8A49-C660C432D5A9}"/>
                </a:ext>
              </a:extLst>
            </p:cNvPr>
            <p:cNvCxnSpPr>
              <a:cxnSpLocks/>
              <a:stCxn id="125" idx="2"/>
              <a:endCxn id="123" idx="0"/>
            </p:cNvCxnSpPr>
            <p:nvPr/>
          </p:nvCxnSpPr>
          <p:spPr bwMode="auto">
            <a:xfrm flipH="1">
              <a:off x="5083823" y="4210905"/>
              <a:ext cx="4" cy="821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39DEBD0E-305A-4046-B1EE-7AE0322A8EF7}"/>
                </a:ext>
              </a:extLst>
            </p:cNvPr>
            <p:cNvCxnSpPr>
              <a:cxnSpLocks/>
              <a:stCxn id="125" idx="3"/>
              <a:endCxn id="122" idx="1"/>
            </p:cNvCxnSpPr>
            <p:nvPr/>
          </p:nvCxnSpPr>
          <p:spPr bwMode="auto">
            <a:xfrm>
              <a:off x="5233674" y="4117676"/>
              <a:ext cx="115801" cy="221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Connettore diritto 112">
              <a:extLst>
                <a:ext uri="{FF2B5EF4-FFF2-40B4-BE49-F238E27FC236}">
                  <a16:creationId xmlns:a16="http://schemas.microsoft.com/office/drawing/2014/main" id="{6A876FB5-EB3E-4A95-A171-9455A1167552}"/>
                </a:ext>
              </a:extLst>
            </p:cNvPr>
            <p:cNvCxnSpPr>
              <a:cxnSpLocks/>
              <a:stCxn id="121" idx="3"/>
              <a:endCxn id="118" idx="1"/>
            </p:cNvCxnSpPr>
            <p:nvPr/>
          </p:nvCxnSpPr>
          <p:spPr bwMode="auto">
            <a:xfrm flipV="1">
              <a:off x="5641977" y="4117537"/>
              <a:ext cx="135888" cy="23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2907847B-F257-4620-BFE0-2FCFB10F0DB0}"/>
                </a:ext>
              </a:extLst>
            </p:cNvPr>
            <p:cNvCxnSpPr>
              <a:cxnSpLocks/>
              <a:stCxn id="119" idx="3"/>
              <a:endCxn id="125" idx="1"/>
            </p:cNvCxnSpPr>
            <p:nvPr/>
          </p:nvCxnSpPr>
          <p:spPr bwMode="auto">
            <a:xfrm>
              <a:off x="4702461" y="4117537"/>
              <a:ext cx="231519" cy="13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5" name="Gruppo 169">
              <a:extLst>
                <a:ext uri="{FF2B5EF4-FFF2-40B4-BE49-F238E27FC236}">
                  <a16:creationId xmlns:a16="http://schemas.microsoft.com/office/drawing/2014/main" id="{078AA81C-EE8F-4EE5-AA8A-09244D2E6A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33980" y="4024446"/>
              <a:ext cx="299694" cy="186459"/>
              <a:chOff x="2219931" y="2432672"/>
              <a:chExt cx="513947" cy="319756"/>
            </a:xfrm>
            <a:effectLst/>
          </p:grpSpPr>
          <p:sp>
            <p:nvSpPr>
              <p:cNvPr id="125" name="Angolo ripiegato 90">
                <a:extLst>
                  <a:ext uri="{FF2B5EF4-FFF2-40B4-BE49-F238E27FC236}">
                    <a16:creationId xmlns:a16="http://schemas.microsoft.com/office/drawing/2014/main" id="{C8474B55-D21B-40A0-AF5C-3325D9E283C7}"/>
                  </a:ext>
                </a:extLst>
              </p:cNvPr>
              <p:cNvSpPr/>
              <p:nvPr/>
            </p:nvSpPr>
            <p:spPr>
              <a:xfrm>
                <a:off x="2219931" y="2432672"/>
                <a:ext cx="513947" cy="319756"/>
              </a:xfrm>
              <a:prstGeom prst="foldedCorner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rnd" cmpd="sng" algn="ctr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lIns="18000" tIns="36000" rIns="36000" bIns="36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  <p:pic>
            <p:nvPicPr>
              <p:cNvPr id="126" name="Picture 8" descr="Risultati immagini per firewall icon">
                <a:extLst>
                  <a:ext uri="{FF2B5EF4-FFF2-40B4-BE49-F238E27FC236}">
                    <a16:creationId xmlns:a16="http://schemas.microsoft.com/office/drawing/2014/main" id="{E9AE3C2F-A67F-4C94-A055-C6CAD9DEC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6952" y="2465738"/>
                <a:ext cx="428550" cy="27849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6" name="Gruppo 156">
              <a:extLst>
                <a:ext uri="{FF2B5EF4-FFF2-40B4-BE49-F238E27FC236}">
                  <a16:creationId xmlns:a16="http://schemas.microsoft.com/office/drawing/2014/main" id="{806CF619-3ABF-4395-B1F3-582ED87B58B1}"/>
                </a:ext>
              </a:extLst>
            </p:cNvPr>
            <p:cNvGrpSpPr/>
            <p:nvPr/>
          </p:nvGrpSpPr>
          <p:grpSpPr>
            <a:xfrm>
              <a:off x="4933975" y="4293093"/>
              <a:ext cx="299695" cy="176541"/>
              <a:chOff x="5347879" y="3165648"/>
              <a:chExt cx="397376" cy="234081"/>
            </a:xfrm>
            <a:effectLst/>
          </p:grpSpPr>
          <p:sp>
            <p:nvSpPr>
              <p:cNvPr id="123" name="Angolo ripiegato 100">
                <a:extLst>
                  <a:ext uri="{FF2B5EF4-FFF2-40B4-BE49-F238E27FC236}">
                    <a16:creationId xmlns:a16="http://schemas.microsoft.com/office/drawing/2014/main" id="{B34F65D1-293B-463B-9FA2-0DF9D90D0433}"/>
                  </a:ext>
                </a:extLst>
              </p:cNvPr>
              <p:cNvSpPr/>
              <p:nvPr/>
            </p:nvSpPr>
            <p:spPr>
              <a:xfrm>
                <a:off x="5347879" y="3165648"/>
                <a:ext cx="397376" cy="232728"/>
              </a:xfrm>
              <a:prstGeom prst="foldedCorner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  <p:txBody>
              <a:bodyPr lIns="18000" tIns="36000" rIns="36000" bIns="36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  <p:pic>
            <p:nvPicPr>
              <p:cNvPr id="124" name="Picture 2" descr="E:\Tesi\Poster\PhDPosterPackage2016\Pictures\storage.png">
                <a:extLst>
                  <a:ext uri="{FF2B5EF4-FFF2-40B4-BE49-F238E27FC236}">
                    <a16:creationId xmlns:a16="http://schemas.microsoft.com/office/drawing/2014/main" id="{813FE623-B2B2-4E99-9796-81AECFB3DF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4915" y="3189307"/>
                <a:ext cx="210423" cy="210422"/>
              </a:xfrm>
              <a:prstGeom prst="rect">
                <a:avLst/>
              </a:prstGeom>
              <a:noFill/>
            </p:spPr>
          </p:pic>
        </p:grpSp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330A1D3A-964F-471C-9BD9-FA96C81D98A2}"/>
                </a:ext>
              </a:extLst>
            </p:cNvPr>
            <p:cNvGrpSpPr/>
            <p:nvPr/>
          </p:nvGrpSpPr>
          <p:grpSpPr>
            <a:xfrm>
              <a:off x="5341083" y="4026662"/>
              <a:ext cx="300894" cy="186463"/>
              <a:chOff x="2806157" y="3879293"/>
              <a:chExt cx="388070" cy="243455"/>
            </a:xfrm>
          </p:grpSpPr>
          <p:sp>
            <p:nvSpPr>
              <p:cNvPr id="121" name="Angolo ripiegato 112">
                <a:extLst>
                  <a:ext uri="{FF2B5EF4-FFF2-40B4-BE49-F238E27FC236}">
                    <a16:creationId xmlns:a16="http://schemas.microsoft.com/office/drawing/2014/main" id="{B4DA597D-9C19-4590-BAD5-5CB857B8F906}"/>
                  </a:ext>
                </a:extLst>
              </p:cNvPr>
              <p:cNvSpPr/>
              <p:nvPr/>
            </p:nvSpPr>
            <p:spPr>
              <a:xfrm>
                <a:off x="2806157" y="3879293"/>
                <a:ext cx="388070" cy="243455"/>
              </a:xfrm>
              <a:prstGeom prst="foldedCorner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rnd" cmpd="sng" algn="ctr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lIns="18000" tIns="36000" rIns="36000" bIns="36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ECB4C620-5925-4A7E-8B48-BAE82CD51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023" b="94064" l="4808" r="94952">
                            <a14:foregroundMark x1="28606" y1="44292" x2="36538" y2="43836"/>
                            <a14:foregroundMark x1="33413" y1="74429" x2="41587" y2="74886"/>
                            <a14:foregroundMark x1="18029" y1="73973" x2="30769" y2="73516"/>
                            <a14:foregroundMark x1="44712" y1="74886" x2="59375" y2="739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6981" y="3886469"/>
                <a:ext cx="366414" cy="229102"/>
              </a:xfrm>
              <a:prstGeom prst="rect">
                <a:avLst/>
              </a:prstGeom>
              <a:effectLst/>
            </p:spPr>
          </p:pic>
        </p:grpSp>
        <p:pic>
          <p:nvPicPr>
            <p:cNvPr id="118" name="Picture 2" descr="http://upload.wikimedia.org/wikipedia/commons/thumb/7/70/Applications-internet.svg/480px-Applications-internet.svg.png">
              <a:extLst>
                <a:ext uri="{FF2B5EF4-FFF2-40B4-BE49-F238E27FC236}">
                  <a16:creationId xmlns:a16="http://schemas.microsoft.com/office/drawing/2014/main" id="{0E8D110A-ED98-4207-AD08-FBEE3B891C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02"/>
            <a:stretch/>
          </p:blipFill>
          <p:spPr bwMode="auto">
            <a:xfrm>
              <a:off x="5777865" y="4038354"/>
              <a:ext cx="146486" cy="15836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7" descr="C:\Users\Fulvio\Documents\Presentazioni\images\user-green.png">
              <a:extLst>
                <a:ext uri="{FF2B5EF4-FFF2-40B4-BE49-F238E27FC236}">
                  <a16:creationId xmlns:a16="http://schemas.microsoft.com/office/drawing/2014/main" id="{6369BD00-CCBD-4AE8-9CF1-77C60ADD1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611" y="4024170"/>
              <a:ext cx="111850" cy="18673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Rettangolo 119">
              <a:extLst>
                <a:ext uri="{FF2B5EF4-FFF2-40B4-BE49-F238E27FC236}">
                  <a16:creationId xmlns:a16="http://schemas.microsoft.com/office/drawing/2014/main" id="{4F936768-868D-4A92-8E6B-1BC6DBD7383B}"/>
                </a:ext>
              </a:extLst>
            </p:cNvPr>
            <p:cNvSpPr/>
            <p:nvPr/>
          </p:nvSpPr>
          <p:spPr bwMode="auto">
            <a:xfrm>
              <a:off x="4825668" y="3984792"/>
              <a:ext cx="863625" cy="50154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800" dirty="0">
                  <a:latin typeface="Arial" charset="0"/>
                </a:rPr>
                <a:t>Application</a:t>
              </a:r>
              <a:endParaRPr lang="en-US" sz="700" dirty="0">
                <a:latin typeface="Arial" charset="0"/>
              </a:endParaRPr>
            </a:p>
          </p:txBody>
        </p:sp>
      </p:grpSp>
      <p:pic>
        <p:nvPicPr>
          <p:cNvPr id="94" name="Immagine 93">
            <a:extLst>
              <a:ext uri="{FF2B5EF4-FFF2-40B4-BE49-F238E27FC236}">
                <a16:creationId xmlns:a16="http://schemas.microsoft.com/office/drawing/2014/main" id="{CD83F0F6-F3FE-42F9-AF39-551E8DEF2D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94" y="4687978"/>
            <a:ext cx="652053" cy="652053"/>
          </a:xfrm>
          <a:prstGeom prst="rect">
            <a:avLst/>
          </a:prstGeom>
        </p:spPr>
      </p:pic>
      <p:sp>
        <p:nvSpPr>
          <p:cNvPr id="95" name="Ovale 107">
            <a:extLst>
              <a:ext uri="{FF2B5EF4-FFF2-40B4-BE49-F238E27FC236}">
                <a16:creationId xmlns:a16="http://schemas.microsoft.com/office/drawing/2014/main" id="{93BA60EE-CB40-4741-9FD3-964EA0E46D5C}"/>
              </a:ext>
            </a:extLst>
          </p:cNvPr>
          <p:cNvSpPr/>
          <p:nvPr/>
        </p:nvSpPr>
        <p:spPr>
          <a:xfrm>
            <a:off x="5182143" y="4550620"/>
            <a:ext cx="1378098" cy="198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Run-time monitoring</a:t>
            </a:r>
          </a:p>
        </p:txBody>
      </p:sp>
      <p:sp>
        <p:nvSpPr>
          <p:cNvPr id="99" name="Figura a mano libera: forma 98">
            <a:extLst>
              <a:ext uri="{FF2B5EF4-FFF2-40B4-BE49-F238E27FC236}">
                <a16:creationId xmlns:a16="http://schemas.microsoft.com/office/drawing/2014/main" id="{534A2C80-CBEE-4F51-991C-1EF57A757C24}"/>
              </a:ext>
            </a:extLst>
          </p:cNvPr>
          <p:cNvSpPr/>
          <p:nvPr/>
        </p:nvSpPr>
        <p:spPr bwMode="auto">
          <a:xfrm>
            <a:off x="3315650" y="3877493"/>
            <a:ext cx="896309" cy="697902"/>
          </a:xfrm>
          <a:custGeom>
            <a:avLst/>
            <a:gdLst>
              <a:gd name="connsiteX0" fmla="*/ 0 w 967993"/>
              <a:gd name="connsiteY0" fmla="*/ 0 h 847725"/>
              <a:gd name="connsiteX1" fmla="*/ 819150 w 967993"/>
              <a:gd name="connsiteY1" fmla="*/ 266700 h 847725"/>
              <a:gd name="connsiteX2" fmla="*/ 885825 w 967993"/>
              <a:gd name="connsiteY2" fmla="*/ 847725 h 847725"/>
              <a:gd name="connsiteX0" fmla="*/ 0 w 961855"/>
              <a:gd name="connsiteY0" fmla="*/ 0 h 847725"/>
              <a:gd name="connsiteX1" fmla="*/ 800100 w 961855"/>
              <a:gd name="connsiteY1" fmla="*/ 133350 h 847725"/>
              <a:gd name="connsiteX2" fmla="*/ 885825 w 961855"/>
              <a:gd name="connsiteY2" fmla="*/ 847725 h 847725"/>
              <a:gd name="connsiteX0" fmla="*/ 0 w 961855"/>
              <a:gd name="connsiteY0" fmla="*/ 0 h 847725"/>
              <a:gd name="connsiteX1" fmla="*/ 800100 w 961855"/>
              <a:gd name="connsiteY1" fmla="*/ 133350 h 847725"/>
              <a:gd name="connsiteX2" fmla="*/ 885825 w 961855"/>
              <a:gd name="connsiteY2" fmla="*/ 847725 h 847725"/>
              <a:gd name="connsiteX0" fmla="*/ 0 w 994779"/>
              <a:gd name="connsiteY0" fmla="*/ 0 h 847725"/>
              <a:gd name="connsiteX1" fmla="*/ 800100 w 994779"/>
              <a:gd name="connsiteY1" fmla="*/ 133350 h 847725"/>
              <a:gd name="connsiteX2" fmla="*/ 928688 w 994779"/>
              <a:gd name="connsiteY2" fmla="*/ 847725 h 847725"/>
              <a:gd name="connsiteX0" fmla="*/ 0 w 969432"/>
              <a:gd name="connsiteY0" fmla="*/ 0 h 847725"/>
              <a:gd name="connsiteX1" fmla="*/ 800100 w 969432"/>
              <a:gd name="connsiteY1" fmla="*/ 133350 h 847725"/>
              <a:gd name="connsiteX2" fmla="*/ 928688 w 969432"/>
              <a:gd name="connsiteY2" fmla="*/ 847725 h 847725"/>
              <a:gd name="connsiteX0" fmla="*/ 0 w 960996"/>
              <a:gd name="connsiteY0" fmla="*/ 0 h 847725"/>
              <a:gd name="connsiteX1" fmla="*/ 800100 w 960996"/>
              <a:gd name="connsiteY1" fmla="*/ 133350 h 847725"/>
              <a:gd name="connsiteX2" fmla="*/ 928688 w 960996"/>
              <a:gd name="connsiteY2" fmla="*/ 847725 h 847725"/>
              <a:gd name="connsiteX0" fmla="*/ 0 w 963012"/>
              <a:gd name="connsiteY0" fmla="*/ 0 h 777598"/>
              <a:gd name="connsiteX1" fmla="*/ 800100 w 963012"/>
              <a:gd name="connsiteY1" fmla="*/ 133350 h 777598"/>
              <a:gd name="connsiteX2" fmla="*/ 931286 w 963012"/>
              <a:gd name="connsiteY2" fmla="*/ 777598 h 777598"/>
              <a:gd name="connsiteX0" fmla="*/ 0 w 952702"/>
              <a:gd name="connsiteY0" fmla="*/ 0 h 777598"/>
              <a:gd name="connsiteX1" fmla="*/ 800100 w 952702"/>
              <a:gd name="connsiteY1" fmla="*/ 133350 h 777598"/>
              <a:gd name="connsiteX2" fmla="*/ 931286 w 952702"/>
              <a:gd name="connsiteY2" fmla="*/ 777598 h 77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702" h="777598">
                <a:moveTo>
                  <a:pt x="0" y="0"/>
                </a:moveTo>
                <a:cubicBezTo>
                  <a:pt x="416719" y="10319"/>
                  <a:pt x="645319" y="-7938"/>
                  <a:pt x="800100" y="133350"/>
                </a:cubicBezTo>
                <a:cubicBezTo>
                  <a:pt x="954881" y="274638"/>
                  <a:pt x="977761" y="576709"/>
                  <a:pt x="931286" y="777598"/>
                </a:cubicBezTo>
              </a:path>
            </a:pathLst>
          </a:custGeom>
          <a:noFill/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1" name="Figura a mano libera: forma 100">
            <a:extLst>
              <a:ext uri="{FF2B5EF4-FFF2-40B4-BE49-F238E27FC236}">
                <a16:creationId xmlns:a16="http://schemas.microsoft.com/office/drawing/2014/main" id="{59997EA1-1946-43E8-92C9-8E42DD44978F}"/>
              </a:ext>
            </a:extLst>
          </p:cNvPr>
          <p:cNvSpPr/>
          <p:nvPr/>
        </p:nvSpPr>
        <p:spPr bwMode="auto">
          <a:xfrm>
            <a:off x="2983572" y="4795365"/>
            <a:ext cx="1140123" cy="390319"/>
          </a:xfrm>
          <a:custGeom>
            <a:avLst/>
            <a:gdLst>
              <a:gd name="connsiteX0" fmla="*/ 1200406 w 1200406"/>
              <a:gd name="connsiteY0" fmla="*/ 0 h 223837"/>
              <a:gd name="connsiteX1" fmla="*/ 771781 w 1200406"/>
              <a:gd name="connsiteY1" fmla="*/ 100012 h 223837"/>
              <a:gd name="connsiteX2" fmla="*/ 256 w 1200406"/>
              <a:gd name="connsiteY2" fmla="*/ 223837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406" h="223837">
                <a:moveTo>
                  <a:pt x="1200406" y="0"/>
                </a:moveTo>
                <a:cubicBezTo>
                  <a:pt x="1086106" y="31353"/>
                  <a:pt x="971806" y="62706"/>
                  <a:pt x="771781" y="100012"/>
                </a:cubicBezTo>
                <a:cubicBezTo>
                  <a:pt x="571756" y="137318"/>
                  <a:pt x="-14031" y="213518"/>
                  <a:pt x="256" y="223837"/>
                </a:cubicBezTo>
              </a:path>
            </a:pathLst>
          </a:custGeom>
          <a:noFill/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" name="Figura a mano libera: forma 101">
            <a:extLst>
              <a:ext uri="{FF2B5EF4-FFF2-40B4-BE49-F238E27FC236}">
                <a16:creationId xmlns:a16="http://schemas.microsoft.com/office/drawing/2014/main" id="{60D96FE0-FC00-4261-8DDA-E1E2FF933D2B}"/>
              </a:ext>
            </a:extLst>
          </p:cNvPr>
          <p:cNvSpPr/>
          <p:nvPr/>
        </p:nvSpPr>
        <p:spPr bwMode="auto">
          <a:xfrm>
            <a:off x="3560167" y="4804978"/>
            <a:ext cx="600237" cy="459530"/>
          </a:xfrm>
          <a:custGeom>
            <a:avLst/>
            <a:gdLst>
              <a:gd name="connsiteX0" fmla="*/ 624637 w 624637"/>
              <a:gd name="connsiteY0" fmla="*/ 0 h 390798"/>
              <a:gd name="connsiteX1" fmla="*/ 372225 w 624637"/>
              <a:gd name="connsiteY1" fmla="*/ 209550 h 390798"/>
              <a:gd name="connsiteX2" fmla="*/ 5512 w 624637"/>
              <a:gd name="connsiteY2" fmla="*/ 342900 h 390798"/>
              <a:gd name="connsiteX0" fmla="*/ 619125 w 619125"/>
              <a:gd name="connsiteY0" fmla="*/ 0 h 342900"/>
              <a:gd name="connsiteX1" fmla="*/ 366713 w 619125"/>
              <a:gd name="connsiteY1" fmla="*/ 209550 h 342900"/>
              <a:gd name="connsiteX2" fmla="*/ 0 w 619125"/>
              <a:gd name="connsiteY2" fmla="*/ 342900 h 342900"/>
              <a:gd name="connsiteX0" fmla="*/ 619125 w 619125"/>
              <a:gd name="connsiteY0" fmla="*/ 0 h 342900"/>
              <a:gd name="connsiteX1" fmla="*/ 407194 w 619125"/>
              <a:gd name="connsiteY1" fmla="*/ 238125 h 342900"/>
              <a:gd name="connsiteX2" fmla="*/ 0 w 619125"/>
              <a:gd name="connsiteY2" fmla="*/ 342900 h 342900"/>
              <a:gd name="connsiteX0" fmla="*/ 619125 w 619125"/>
              <a:gd name="connsiteY0" fmla="*/ 0 h 342900"/>
              <a:gd name="connsiteX1" fmla="*/ 407194 w 619125"/>
              <a:gd name="connsiteY1" fmla="*/ 238125 h 342900"/>
              <a:gd name="connsiteX2" fmla="*/ 0 w 619125"/>
              <a:gd name="connsiteY2" fmla="*/ 342900 h 342900"/>
              <a:gd name="connsiteX0" fmla="*/ 619125 w 619125"/>
              <a:gd name="connsiteY0" fmla="*/ 0 h 342900"/>
              <a:gd name="connsiteX1" fmla="*/ 407194 w 619125"/>
              <a:gd name="connsiteY1" fmla="*/ 238125 h 342900"/>
              <a:gd name="connsiteX2" fmla="*/ 0 w 619125"/>
              <a:gd name="connsiteY2" fmla="*/ 342900 h 342900"/>
              <a:gd name="connsiteX0" fmla="*/ 619125 w 619125"/>
              <a:gd name="connsiteY0" fmla="*/ 0 h 342900"/>
              <a:gd name="connsiteX1" fmla="*/ 407194 w 619125"/>
              <a:gd name="connsiteY1" fmla="*/ 238125 h 342900"/>
              <a:gd name="connsiteX2" fmla="*/ 0 w 619125"/>
              <a:gd name="connsiteY2" fmla="*/ 342900 h 342900"/>
              <a:gd name="connsiteX0" fmla="*/ 619125 w 619125"/>
              <a:gd name="connsiteY0" fmla="*/ 0 h 343149"/>
              <a:gd name="connsiteX1" fmla="*/ 407194 w 619125"/>
              <a:gd name="connsiteY1" fmla="*/ 238125 h 343149"/>
              <a:gd name="connsiteX2" fmla="*/ 0 w 619125"/>
              <a:gd name="connsiteY2" fmla="*/ 342900 h 343149"/>
              <a:gd name="connsiteX0" fmla="*/ 619125 w 619125"/>
              <a:gd name="connsiteY0" fmla="*/ 0 h 343149"/>
              <a:gd name="connsiteX1" fmla="*/ 407194 w 619125"/>
              <a:gd name="connsiteY1" fmla="*/ 238125 h 343149"/>
              <a:gd name="connsiteX2" fmla="*/ 0 w 619125"/>
              <a:gd name="connsiteY2" fmla="*/ 342900 h 34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5" h="343149">
                <a:moveTo>
                  <a:pt x="619125" y="0"/>
                </a:moveTo>
                <a:cubicBezTo>
                  <a:pt x="568324" y="88107"/>
                  <a:pt x="443706" y="216694"/>
                  <a:pt x="407194" y="238125"/>
                </a:cubicBezTo>
                <a:cubicBezTo>
                  <a:pt x="370682" y="259556"/>
                  <a:pt x="223044" y="348457"/>
                  <a:pt x="0" y="342900"/>
                </a:cubicBezTo>
              </a:path>
            </a:pathLst>
          </a:custGeom>
          <a:noFill/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3" name="Figura a mano libera: forma 102">
            <a:extLst>
              <a:ext uri="{FF2B5EF4-FFF2-40B4-BE49-F238E27FC236}">
                <a16:creationId xmlns:a16="http://schemas.microsoft.com/office/drawing/2014/main" id="{3C94E16A-220D-4CF2-93C6-8F0D84DEC189}"/>
              </a:ext>
            </a:extLst>
          </p:cNvPr>
          <p:cNvSpPr/>
          <p:nvPr/>
        </p:nvSpPr>
        <p:spPr bwMode="auto">
          <a:xfrm>
            <a:off x="4171460" y="4789068"/>
            <a:ext cx="716085" cy="466480"/>
          </a:xfrm>
          <a:custGeom>
            <a:avLst/>
            <a:gdLst>
              <a:gd name="connsiteX0" fmla="*/ 0 w 781050"/>
              <a:gd name="connsiteY0" fmla="*/ 0 h 377417"/>
              <a:gd name="connsiteX1" fmla="*/ 352425 w 781050"/>
              <a:gd name="connsiteY1" fmla="*/ 242888 h 377417"/>
              <a:gd name="connsiteX2" fmla="*/ 781050 w 781050"/>
              <a:gd name="connsiteY2" fmla="*/ 338138 h 377417"/>
              <a:gd name="connsiteX0" fmla="*/ 0 w 781050"/>
              <a:gd name="connsiteY0" fmla="*/ 0 h 339341"/>
              <a:gd name="connsiteX1" fmla="*/ 352425 w 781050"/>
              <a:gd name="connsiteY1" fmla="*/ 242888 h 339341"/>
              <a:gd name="connsiteX2" fmla="*/ 781050 w 781050"/>
              <a:gd name="connsiteY2" fmla="*/ 338138 h 339341"/>
              <a:gd name="connsiteX0" fmla="*/ 0 w 781050"/>
              <a:gd name="connsiteY0" fmla="*/ 0 h 346076"/>
              <a:gd name="connsiteX1" fmla="*/ 352425 w 781050"/>
              <a:gd name="connsiteY1" fmla="*/ 242888 h 346076"/>
              <a:gd name="connsiteX2" fmla="*/ 781050 w 781050"/>
              <a:gd name="connsiteY2" fmla="*/ 338138 h 346076"/>
              <a:gd name="connsiteX0" fmla="*/ 0 w 781050"/>
              <a:gd name="connsiteY0" fmla="*/ 0 h 338138"/>
              <a:gd name="connsiteX1" fmla="*/ 352425 w 781050"/>
              <a:gd name="connsiteY1" fmla="*/ 242888 h 338138"/>
              <a:gd name="connsiteX2" fmla="*/ 781050 w 781050"/>
              <a:gd name="connsiteY2" fmla="*/ 338138 h 338138"/>
              <a:gd name="connsiteX0" fmla="*/ 0 w 781050"/>
              <a:gd name="connsiteY0" fmla="*/ 0 h 338138"/>
              <a:gd name="connsiteX1" fmla="*/ 352425 w 781050"/>
              <a:gd name="connsiteY1" fmla="*/ 242888 h 338138"/>
              <a:gd name="connsiteX2" fmla="*/ 781050 w 781050"/>
              <a:gd name="connsiteY2" fmla="*/ 338138 h 338138"/>
              <a:gd name="connsiteX0" fmla="*/ 0 w 781050"/>
              <a:gd name="connsiteY0" fmla="*/ 0 h 342900"/>
              <a:gd name="connsiteX1" fmla="*/ 352425 w 781050"/>
              <a:gd name="connsiteY1" fmla="*/ 242888 h 342900"/>
              <a:gd name="connsiteX2" fmla="*/ 781050 w 781050"/>
              <a:gd name="connsiteY2" fmla="*/ 342900 h 342900"/>
              <a:gd name="connsiteX0" fmla="*/ 0 w 781050"/>
              <a:gd name="connsiteY0" fmla="*/ 0 h 342900"/>
              <a:gd name="connsiteX1" fmla="*/ 335756 w 781050"/>
              <a:gd name="connsiteY1" fmla="*/ 271463 h 342900"/>
              <a:gd name="connsiteX2" fmla="*/ 781050 w 78105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342900">
                <a:moveTo>
                  <a:pt x="0" y="0"/>
                </a:moveTo>
                <a:cubicBezTo>
                  <a:pt x="111125" y="93266"/>
                  <a:pt x="205581" y="214313"/>
                  <a:pt x="335756" y="271463"/>
                </a:cubicBezTo>
                <a:cubicBezTo>
                  <a:pt x="465931" y="328613"/>
                  <a:pt x="679450" y="333375"/>
                  <a:pt x="781050" y="342900"/>
                </a:cubicBezTo>
              </a:path>
            </a:pathLst>
          </a:custGeom>
          <a:noFill/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741C5FE-E342-40C3-8BA0-10C82F3EF886}"/>
              </a:ext>
            </a:extLst>
          </p:cNvPr>
          <p:cNvGrpSpPr/>
          <p:nvPr/>
        </p:nvGrpSpPr>
        <p:grpSpPr>
          <a:xfrm>
            <a:off x="323528" y="5042972"/>
            <a:ext cx="8064896" cy="1144809"/>
            <a:chOff x="323528" y="5042972"/>
            <a:chExt cx="8064896" cy="1144809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12A57CA2-B539-42F9-A5DE-BB85FBBBC05C}"/>
                </a:ext>
              </a:extLst>
            </p:cNvPr>
            <p:cNvGrpSpPr/>
            <p:nvPr/>
          </p:nvGrpSpPr>
          <p:grpSpPr>
            <a:xfrm>
              <a:off x="323528" y="5042972"/>
              <a:ext cx="8064896" cy="1144809"/>
              <a:chOff x="323528" y="5444513"/>
              <a:chExt cx="8064896" cy="743263"/>
            </a:xfrm>
          </p:grpSpPr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C15EF1B7-31A4-45D6-841D-32270B4695E6}"/>
                  </a:ext>
                </a:extLst>
              </p:cNvPr>
              <p:cNvSpPr/>
              <p:nvPr/>
            </p:nvSpPr>
            <p:spPr bwMode="auto">
              <a:xfrm>
                <a:off x="323528" y="5444513"/>
                <a:ext cx="8064896" cy="7432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68000" tIns="36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r>
                  <a:rPr kumimoji="0" lang="en-US" sz="105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</a:rPr>
                  <a:t>Infrastructure</a:t>
                </a:r>
              </a:p>
            </p:txBody>
          </p:sp>
          <p:sp>
            <p:nvSpPr>
              <p:cNvPr id="70" name="Ovale 107">
                <a:extLst>
                  <a:ext uri="{FF2B5EF4-FFF2-40B4-BE49-F238E27FC236}">
                    <a16:creationId xmlns:a16="http://schemas.microsoft.com/office/drawing/2014/main" id="{F536E071-9692-4D34-BC5F-BC1CA1DE6D4C}"/>
                  </a:ext>
                </a:extLst>
              </p:cNvPr>
              <p:cNvSpPr/>
              <p:nvPr/>
            </p:nvSpPr>
            <p:spPr>
              <a:xfrm>
                <a:off x="455564" y="5677971"/>
                <a:ext cx="1806903" cy="46054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lIns="72000" rIns="10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srgbClr val="002060"/>
                    </a:solidFill>
                    <a:latin typeface="Calibri"/>
                  </a:rPr>
                  <a:t>Hosting node 1</a:t>
                </a:r>
                <a:endPara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1" name="Ovale 107">
                <a:extLst>
                  <a:ext uri="{FF2B5EF4-FFF2-40B4-BE49-F238E27FC236}">
                    <a16:creationId xmlns:a16="http://schemas.microsoft.com/office/drawing/2014/main" id="{5465A753-B683-498F-9463-020565E22F06}"/>
                  </a:ext>
                </a:extLst>
              </p:cNvPr>
              <p:cNvSpPr/>
              <p:nvPr/>
            </p:nvSpPr>
            <p:spPr>
              <a:xfrm>
                <a:off x="2339752" y="5677971"/>
                <a:ext cx="1747057" cy="46054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lIns="72000" rIns="1008000" rtlCol="0" anchor="ctr"/>
              <a:lstStyle/>
              <a:p>
                <a:pPr lvl="0" algn="ctr">
                  <a:defRPr/>
                </a:pPr>
                <a:r>
                  <a:rPr lang="en-US" sz="1200" kern="0" dirty="0">
                    <a:solidFill>
                      <a:srgbClr val="002060"/>
                    </a:solidFill>
                    <a:latin typeface="Calibri"/>
                  </a:rPr>
                  <a:t>Hosting node 2</a:t>
                </a:r>
              </a:p>
            </p:txBody>
          </p:sp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A9B05513-F07C-4D1E-87AB-1AF33E36F69E}"/>
                  </a:ext>
                </a:extLst>
              </p:cNvPr>
              <p:cNvSpPr txBox="1"/>
              <p:nvPr/>
            </p:nvSpPr>
            <p:spPr>
              <a:xfrm>
                <a:off x="6084168" y="5717734"/>
                <a:ext cx="3300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92D050"/>
                    </a:solidFill>
                  </a:rPr>
                  <a:t>…</a:t>
                </a:r>
              </a:p>
            </p:txBody>
          </p:sp>
          <p:sp>
            <p:nvSpPr>
              <p:cNvPr id="79" name="Ovale 107">
                <a:extLst>
                  <a:ext uri="{FF2B5EF4-FFF2-40B4-BE49-F238E27FC236}">
                    <a16:creationId xmlns:a16="http://schemas.microsoft.com/office/drawing/2014/main" id="{3405516F-1B20-43B8-A328-E53E6337DA77}"/>
                  </a:ext>
                </a:extLst>
              </p:cNvPr>
              <p:cNvSpPr/>
              <p:nvPr/>
            </p:nvSpPr>
            <p:spPr>
              <a:xfrm>
                <a:off x="4164093" y="5677971"/>
                <a:ext cx="1822888" cy="46054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lIns="72000" rIns="1080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srgbClr val="002060"/>
                    </a:solidFill>
                    <a:latin typeface="Calibri"/>
                  </a:rPr>
                  <a:t>Hosting node 3</a:t>
                </a:r>
                <a:endPara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7" name="Ovale 107">
                <a:extLst>
                  <a:ext uri="{FF2B5EF4-FFF2-40B4-BE49-F238E27FC236}">
                    <a16:creationId xmlns:a16="http://schemas.microsoft.com/office/drawing/2014/main" id="{C068B7CA-1EE5-423F-A3CC-8FF313C0D1E3}"/>
                  </a:ext>
                </a:extLst>
              </p:cNvPr>
              <p:cNvSpPr/>
              <p:nvPr/>
            </p:nvSpPr>
            <p:spPr>
              <a:xfrm>
                <a:off x="6477830" y="5678738"/>
                <a:ext cx="1766578" cy="46054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lIns="72000" rIns="1044000" rtlCol="0" anchor="ctr"/>
              <a:lstStyle/>
              <a:p>
                <a:pPr lvl="0" algn="ctr">
                  <a:defRPr/>
                </a:pPr>
                <a:r>
                  <a:rPr lang="en-US" sz="1200" kern="0" dirty="0">
                    <a:solidFill>
                      <a:srgbClr val="002060"/>
                    </a:solidFill>
                    <a:latin typeface="Calibri"/>
                  </a:rPr>
                  <a:t>Hosting node N</a:t>
                </a:r>
              </a:p>
            </p:txBody>
          </p:sp>
        </p:grpSp>
        <p:sp>
          <p:nvSpPr>
            <p:cNvPr id="127" name="Rettangolo 126">
              <a:extLst>
                <a:ext uri="{FF2B5EF4-FFF2-40B4-BE49-F238E27FC236}">
                  <a16:creationId xmlns:a16="http://schemas.microsoft.com/office/drawing/2014/main" id="{2EA4EB35-1B7E-457D-AB61-9F7570137153}"/>
                </a:ext>
              </a:extLst>
            </p:cNvPr>
            <p:cNvSpPr/>
            <p:nvPr/>
          </p:nvSpPr>
          <p:spPr>
            <a:xfrm>
              <a:off x="1370276" y="5470360"/>
              <a:ext cx="208328" cy="5966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ttangolo 127">
              <a:extLst>
                <a:ext uri="{FF2B5EF4-FFF2-40B4-BE49-F238E27FC236}">
                  <a16:creationId xmlns:a16="http://schemas.microsoft.com/office/drawing/2014/main" id="{78B1DEA3-B676-4B8E-84E4-4E05298750E5}"/>
                </a:ext>
              </a:extLst>
            </p:cNvPr>
            <p:cNvSpPr/>
            <p:nvPr/>
          </p:nvSpPr>
          <p:spPr>
            <a:xfrm>
              <a:off x="1654377" y="5637546"/>
              <a:ext cx="208328" cy="42944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0A4D51D3-7B33-4837-B0F9-F06BB2064363}"/>
                </a:ext>
              </a:extLst>
            </p:cNvPr>
            <p:cNvSpPr/>
            <p:nvPr/>
          </p:nvSpPr>
          <p:spPr>
            <a:xfrm>
              <a:off x="1938941" y="5513534"/>
              <a:ext cx="208328" cy="55346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ttangolo 129">
              <a:extLst>
                <a:ext uri="{FF2B5EF4-FFF2-40B4-BE49-F238E27FC236}">
                  <a16:creationId xmlns:a16="http://schemas.microsoft.com/office/drawing/2014/main" id="{D984640D-2C6D-4930-B922-880FCC578DCB}"/>
                </a:ext>
              </a:extLst>
            </p:cNvPr>
            <p:cNvSpPr/>
            <p:nvPr/>
          </p:nvSpPr>
          <p:spPr>
            <a:xfrm>
              <a:off x="3192632" y="5470360"/>
              <a:ext cx="208328" cy="5966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ttangolo 130">
              <a:extLst>
                <a:ext uri="{FF2B5EF4-FFF2-40B4-BE49-F238E27FC236}">
                  <a16:creationId xmlns:a16="http://schemas.microsoft.com/office/drawing/2014/main" id="{1AEBBE2B-13F1-41D7-88C1-87E99A4B2DC0}"/>
                </a:ext>
              </a:extLst>
            </p:cNvPr>
            <p:cNvSpPr/>
            <p:nvPr/>
          </p:nvSpPr>
          <p:spPr>
            <a:xfrm>
              <a:off x="3476733" y="5637546"/>
              <a:ext cx="208328" cy="42944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ttangolo 131">
              <a:extLst>
                <a:ext uri="{FF2B5EF4-FFF2-40B4-BE49-F238E27FC236}">
                  <a16:creationId xmlns:a16="http://schemas.microsoft.com/office/drawing/2014/main" id="{45F26F83-5541-42FD-B4FD-A188FFD37853}"/>
                </a:ext>
              </a:extLst>
            </p:cNvPr>
            <p:cNvSpPr/>
            <p:nvPr/>
          </p:nvSpPr>
          <p:spPr>
            <a:xfrm>
              <a:off x="3761297" y="5649119"/>
              <a:ext cx="208328" cy="41787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ttangolo 132">
              <a:extLst>
                <a:ext uri="{FF2B5EF4-FFF2-40B4-BE49-F238E27FC236}">
                  <a16:creationId xmlns:a16="http://schemas.microsoft.com/office/drawing/2014/main" id="{EBC308DB-BA10-4A03-A8EA-4BE6825EF957}"/>
                </a:ext>
              </a:extLst>
            </p:cNvPr>
            <p:cNvSpPr/>
            <p:nvPr/>
          </p:nvSpPr>
          <p:spPr>
            <a:xfrm>
              <a:off x="5088428" y="5760495"/>
              <a:ext cx="208328" cy="3065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ttangolo 133">
              <a:extLst>
                <a:ext uri="{FF2B5EF4-FFF2-40B4-BE49-F238E27FC236}">
                  <a16:creationId xmlns:a16="http://schemas.microsoft.com/office/drawing/2014/main" id="{E4383079-FED5-40D3-8378-E337C8F755FE}"/>
                </a:ext>
              </a:extLst>
            </p:cNvPr>
            <p:cNvSpPr/>
            <p:nvPr/>
          </p:nvSpPr>
          <p:spPr>
            <a:xfrm>
              <a:off x="5372529" y="5589240"/>
              <a:ext cx="208328" cy="477755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ttangolo 134">
              <a:extLst>
                <a:ext uri="{FF2B5EF4-FFF2-40B4-BE49-F238E27FC236}">
                  <a16:creationId xmlns:a16="http://schemas.microsoft.com/office/drawing/2014/main" id="{48352E17-0F11-4BE2-977B-7590B745B3AB}"/>
                </a:ext>
              </a:extLst>
            </p:cNvPr>
            <p:cNvSpPr/>
            <p:nvPr/>
          </p:nvSpPr>
          <p:spPr>
            <a:xfrm>
              <a:off x="5657093" y="5513534"/>
              <a:ext cx="208328" cy="55346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id="{0EFF0EA4-2F32-41A2-A10F-7BFB8E97844A}"/>
                </a:ext>
              </a:extLst>
            </p:cNvPr>
            <p:cNvSpPr/>
            <p:nvPr/>
          </p:nvSpPr>
          <p:spPr>
            <a:xfrm>
              <a:off x="7344178" y="5733256"/>
              <a:ext cx="208328" cy="32157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ttangolo 136">
              <a:extLst>
                <a:ext uri="{FF2B5EF4-FFF2-40B4-BE49-F238E27FC236}">
                  <a16:creationId xmlns:a16="http://schemas.microsoft.com/office/drawing/2014/main" id="{2510E264-DF42-48D1-8332-48CC1F9DD027}"/>
                </a:ext>
              </a:extLst>
            </p:cNvPr>
            <p:cNvSpPr/>
            <p:nvPr/>
          </p:nvSpPr>
          <p:spPr>
            <a:xfrm>
              <a:off x="7628279" y="5625378"/>
              <a:ext cx="208328" cy="42944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id="{2D711E9C-B214-4761-BEF6-B2AC4E6E990F}"/>
                </a:ext>
              </a:extLst>
            </p:cNvPr>
            <p:cNvSpPr/>
            <p:nvPr/>
          </p:nvSpPr>
          <p:spPr>
            <a:xfrm>
              <a:off x="7912843" y="5907068"/>
              <a:ext cx="208328" cy="14775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3048D27-908D-4AC6-98E4-39469BBD48E9}"/>
              </a:ext>
            </a:extLst>
          </p:cNvPr>
          <p:cNvCxnSpPr>
            <a:cxnSpLocks/>
          </p:cNvCxnSpPr>
          <p:nvPr/>
        </p:nvCxnSpPr>
        <p:spPr bwMode="auto">
          <a:xfrm flipH="1">
            <a:off x="4183109" y="4532091"/>
            <a:ext cx="26798" cy="178656"/>
          </a:xfrm>
          <a:prstGeom prst="line">
            <a:avLst/>
          </a:prstGeom>
          <a:noFill/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e 107">
            <a:extLst>
              <a:ext uri="{FF2B5EF4-FFF2-40B4-BE49-F238E27FC236}">
                <a16:creationId xmlns:a16="http://schemas.microsoft.com/office/drawing/2014/main" id="{92172D84-B34D-42C2-A9EF-C4DDE7A9E7A5}"/>
              </a:ext>
            </a:extLst>
          </p:cNvPr>
          <p:cNvSpPr/>
          <p:nvPr/>
        </p:nvSpPr>
        <p:spPr>
          <a:xfrm>
            <a:off x="3379085" y="4383316"/>
            <a:ext cx="1378098" cy="1977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002060"/>
                </a:solidFill>
                <a:latin typeface="Calibri"/>
              </a:rPr>
              <a:t>Placement</a:t>
            </a:r>
            <a:endParaRPr kumimoji="0" lang="en-US" sz="1000" b="0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" name="Ovale 107">
            <a:extLst>
              <a:ext uri="{FF2B5EF4-FFF2-40B4-BE49-F238E27FC236}">
                <a16:creationId xmlns:a16="http://schemas.microsoft.com/office/drawing/2014/main" id="{56FB0A6B-DEAA-41FC-85B1-7B9F6E3722EC}"/>
              </a:ext>
            </a:extLst>
          </p:cNvPr>
          <p:cNvSpPr/>
          <p:nvPr/>
        </p:nvSpPr>
        <p:spPr>
          <a:xfrm>
            <a:off x="3556396" y="4606392"/>
            <a:ext cx="1378098" cy="198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002060"/>
                </a:solidFill>
                <a:latin typeface="Calibri"/>
              </a:rPr>
              <a:t>Resource allocation</a:t>
            </a:r>
            <a:endParaRPr kumimoji="0" lang="en-US" sz="1000" b="0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DB29A50-0AA8-4A1D-AE88-E0C056521A22}"/>
              </a:ext>
            </a:extLst>
          </p:cNvPr>
          <p:cNvSpPr/>
          <p:nvPr/>
        </p:nvSpPr>
        <p:spPr bwMode="auto">
          <a:xfrm>
            <a:off x="2202731" y="5142147"/>
            <a:ext cx="3158861" cy="33090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slice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2C35D614-D417-4D78-94DF-7A49AD3A0E2E}"/>
              </a:ext>
            </a:extLst>
          </p:cNvPr>
          <p:cNvGrpSpPr/>
          <p:nvPr/>
        </p:nvGrpSpPr>
        <p:grpSpPr>
          <a:xfrm>
            <a:off x="2667545" y="5191488"/>
            <a:ext cx="394489" cy="245437"/>
            <a:chOff x="3684121" y="5483205"/>
            <a:chExt cx="430278" cy="267704"/>
          </a:xfrm>
        </p:grpSpPr>
        <p:sp>
          <p:nvSpPr>
            <p:cNvPr id="109" name="Angolo ripiegato 90">
              <a:extLst>
                <a:ext uri="{FF2B5EF4-FFF2-40B4-BE49-F238E27FC236}">
                  <a16:creationId xmlns:a16="http://schemas.microsoft.com/office/drawing/2014/main" id="{2909708B-FF26-4EDA-97F7-B2EC93390258}"/>
                </a:ext>
              </a:extLst>
            </p:cNvPr>
            <p:cNvSpPr/>
            <p:nvPr/>
          </p:nvSpPr>
          <p:spPr>
            <a:xfrm>
              <a:off x="3684121" y="5483205"/>
              <a:ext cx="430278" cy="267704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12700" cap="rnd" cmpd="sng" algn="ctr">
              <a:solidFill>
                <a:srgbClr val="C00000"/>
              </a:solidFill>
              <a:prstDash val="solid"/>
              <a:round/>
            </a:ln>
            <a:effectLst/>
          </p:spPr>
          <p:txBody>
            <a:bodyPr lIns="18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pic>
          <p:nvPicPr>
            <p:cNvPr id="110" name="Picture 8" descr="Risultati immagini per firewall icon">
              <a:extLst>
                <a:ext uri="{FF2B5EF4-FFF2-40B4-BE49-F238E27FC236}">
                  <a16:creationId xmlns:a16="http://schemas.microsoft.com/office/drawing/2014/main" id="{506A3918-C588-4C97-B538-3CF9FA268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743" y="5510888"/>
              <a:ext cx="358783" cy="2331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C7902678-EC7C-4CDA-BD30-C80A0F271C97}"/>
              </a:ext>
            </a:extLst>
          </p:cNvPr>
          <p:cNvGrpSpPr/>
          <p:nvPr/>
        </p:nvGrpSpPr>
        <p:grpSpPr>
          <a:xfrm>
            <a:off x="3163950" y="5195116"/>
            <a:ext cx="394490" cy="232382"/>
            <a:chOff x="4225561" y="5487163"/>
            <a:chExt cx="430279" cy="253464"/>
          </a:xfrm>
        </p:grpSpPr>
        <p:sp>
          <p:nvSpPr>
            <p:cNvPr id="107" name="Angolo ripiegato 100">
              <a:extLst>
                <a:ext uri="{FF2B5EF4-FFF2-40B4-BE49-F238E27FC236}">
                  <a16:creationId xmlns:a16="http://schemas.microsoft.com/office/drawing/2014/main" id="{080EA5A9-C837-44B9-9914-509C6CF07DA7}"/>
                </a:ext>
              </a:extLst>
            </p:cNvPr>
            <p:cNvSpPr/>
            <p:nvPr/>
          </p:nvSpPr>
          <p:spPr>
            <a:xfrm>
              <a:off x="4225561" y="5487163"/>
              <a:ext cx="430279" cy="251999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12700" cap="rnd" cmpd="sng" algn="ctr">
              <a:solidFill>
                <a:sysClr val="windowText" lastClr="000000"/>
              </a:solidFill>
              <a:prstDash val="solid"/>
              <a:round/>
            </a:ln>
            <a:effectLst/>
          </p:spPr>
          <p:txBody>
            <a:bodyPr lIns="18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pic>
          <p:nvPicPr>
            <p:cNvPr id="108" name="Picture 2" descr="E:\Tesi\Poster\PhDPosterPackage2016\Pictures\storage.png">
              <a:extLst>
                <a:ext uri="{FF2B5EF4-FFF2-40B4-BE49-F238E27FC236}">
                  <a16:creationId xmlns:a16="http://schemas.microsoft.com/office/drawing/2014/main" id="{EC179F0A-DCAE-4B31-9DEF-2E3A1101E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0632" y="5512781"/>
              <a:ext cx="227846" cy="227846"/>
            </a:xfrm>
            <a:prstGeom prst="rect">
              <a:avLst/>
            </a:prstGeom>
            <a:noFill/>
          </p:spPr>
        </p:pic>
      </p:grp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D223A1AB-08A8-4313-810F-EF54A0ADBCE9}"/>
              </a:ext>
            </a:extLst>
          </p:cNvPr>
          <p:cNvGrpSpPr/>
          <p:nvPr/>
        </p:nvGrpSpPr>
        <p:grpSpPr>
          <a:xfrm>
            <a:off x="4888944" y="5187991"/>
            <a:ext cx="396069" cy="245443"/>
            <a:chOff x="6107051" y="5479391"/>
            <a:chExt cx="432001" cy="267710"/>
          </a:xfrm>
        </p:grpSpPr>
        <p:sp>
          <p:nvSpPr>
            <p:cNvPr id="105" name="Angolo ripiegato 112">
              <a:extLst>
                <a:ext uri="{FF2B5EF4-FFF2-40B4-BE49-F238E27FC236}">
                  <a16:creationId xmlns:a16="http://schemas.microsoft.com/office/drawing/2014/main" id="{85A75A01-5B77-4B71-977E-276081EAC086}"/>
                </a:ext>
              </a:extLst>
            </p:cNvPr>
            <p:cNvSpPr/>
            <p:nvPr/>
          </p:nvSpPr>
          <p:spPr>
            <a:xfrm>
              <a:off x="6107051" y="5479391"/>
              <a:ext cx="432001" cy="267710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12700" cap="rnd" cmpd="sng" algn="ctr">
              <a:solidFill>
                <a:srgbClr val="0070C0"/>
              </a:solidFill>
              <a:prstDash val="solid"/>
              <a:round/>
            </a:ln>
            <a:effectLst/>
          </p:spPr>
          <p:txBody>
            <a:bodyPr lIns="18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pic>
          <p:nvPicPr>
            <p:cNvPr id="106" name="Immagine 105">
              <a:extLst>
                <a:ext uri="{FF2B5EF4-FFF2-40B4-BE49-F238E27FC236}">
                  <a16:creationId xmlns:a16="http://schemas.microsoft.com/office/drawing/2014/main" id="{88DD0A52-7F28-4890-B787-2FEA654AE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23" b="94064" l="4808" r="94952">
                          <a14:foregroundMark x1="28606" y1="44292" x2="36538" y2="43836"/>
                          <a14:foregroundMark x1="33413" y1="74429" x2="41587" y2="74886"/>
                          <a14:foregroundMark x1="18029" y1="73973" x2="30769" y2="73516"/>
                          <a14:foregroundMark x1="44712" y1="74886" x2="59375" y2="739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9100" y="5487282"/>
              <a:ext cx="407893" cy="25192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513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95" grpId="0" animBg="1"/>
      <p:bldP spid="99" grpId="0" animBg="1"/>
      <p:bldP spid="101" grpId="0" animBg="1"/>
      <p:bldP spid="102" grpId="0" animBg="1"/>
      <p:bldP spid="103" grpId="0" animBg="1"/>
      <p:bldP spid="100" grpId="0" animBg="1"/>
      <p:bldP spid="10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isultati immagini per king icon">
            <a:extLst>
              <a:ext uri="{FF2B5EF4-FFF2-40B4-BE49-F238E27FC236}">
                <a16:creationId xmlns:a16="http://schemas.microsoft.com/office/drawing/2014/main" id="{24CEFA64-B3E0-49DB-A4CD-1BFA3314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2516906" y="2987831"/>
            <a:ext cx="1090706" cy="13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– one-size fits-all orchestration models do not 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196982"/>
            <a:ext cx="8147246" cy="5040330"/>
          </a:xfrm>
        </p:spPr>
        <p:txBody>
          <a:bodyPr/>
          <a:lstStyle/>
          <a:p>
            <a:r>
              <a:rPr lang="en-US" b="1" dirty="0"/>
              <a:t>Heterogeneous</a:t>
            </a:r>
            <a:r>
              <a:rPr lang="en-US" dirty="0"/>
              <a:t> applications:</a:t>
            </a:r>
          </a:p>
          <a:p>
            <a:pPr lvl="1"/>
            <a:r>
              <a:rPr lang="en-US" dirty="0"/>
              <a:t>Diverse and unpredictable </a:t>
            </a:r>
            <a:r>
              <a:rPr lang="en-US" b="1" dirty="0"/>
              <a:t>objectives</a:t>
            </a:r>
          </a:p>
          <a:p>
            <a:pPr lvl="1"/>
            <a:r>
              <a:rPr lang="en-US" dirty="0"/>
              <a:t>Necessity to differently react to same </a:t>
            </a:r>
            <a:r>
              <a:rPr lang="en-US" b="1" dirty="0"/>
              <a:t>events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BAB157-02C0-41D7-A867-81AE92074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57" y="4216056"/>
            <a:ext cx="2841093" cy="1013144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F3EB91B7-8D8C-48E3-9F38-5EC5989665C2}"/>
              </a:ext>
            </a:extLst>
          </p:cNvPr>
          <p:cNvSpPr/>
          <p:nvPr/>
        </p:nvSpPr>
        <p:spPr bwMode="auto">
          <a:xfrm>
            <a:off x="1331641" y="2516843"/>
            <a:ext cx="1512168" cy="676284"/>
          </a:xfrm>
          <a:prstGeom prst="wedgeEllipseCallout">
            <a:avLst>
              <a:gd name="adj1" fmla="val 26848"/>
              <a:gd name="adj2" fmla="val 718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I know what you need.</a:t>
            </a:r>
          </a:p>
        </p:txBody>
      </p:sp>
      <p:sp>
        <p:nvSpPr>
          <p:cNvPr id="7" name="Bolla: nuvola 6">
            <a:extLst>
              <a:ext uri="{FF2B5EF4-FFF2-40B4-BE49-F238E27FC236}">
                <a16:creationId xmlns:a16="http://schemas.microsoft.com/office/drawing/2014/main" id="{5CDDF27C-AC3B-4246-949D-93E2F63B41B4}"/>
              </a:ext>
            </a:extLst>
          </p:cNvPr>
          <p:cNvSpPr/>
          <p:nvPr/>
        </p:nvSpPr>
        <p:spPr bwMode="auto">
          <a:xfrm>
            <a:off x="6607289" y="3364995"/>
            <a:ext cx="1403448" cy="634597"/>
          </a:xfrm>
          <a:prstGeom prst="cloudCallout">
            <a:avLst>
              <a:gd name="adj1" fmla="val -46393"/>
              <a:gd name="adj2" fmla="val 6691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200" dirty="0">
                <a:latin typeface="Arial" charset="0"/>
              </a:rPr>
              <a:t>I don’t think so…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B0BFC4-36F0-4AC2-AFA6-851E76425D09}"/>
              </a:ext>
            </a:extLst>
          </p:cNvPr>
          <p:cNvSpPr txBox="1">
            <a:spLocks/>
          </p:cNvSpPr>
          <p:nvPr/>
        </p:nvSpPr>
        <p:spPr bwMode="auto">
          <a:xfrm>
            <a:off x="755576" y="2442237"/>
            <a:ext cx="3525351" cy="35052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Use case 1.</a:t>
            </a:r>
          </a:p>
          <a:p>
            <a:pPr marL="0" indent="0">
              <a:buNone/>
            </a:pPr>
            <a:r>
              <a:rPr lang="en-US" kern="0" dirty="0"/>
              <a:t>Content Distribution Network</a:t>
            </a:r>
          </a:p>
          <a:p>
            <a:pPr marL="385759" indent="-342900"/>
            <a:endParaRPr lang="en-US" kern="0" dirty="0"/>
          </a:p>
          <a:p>
            <a:pPr marL="385759" indent="-342900"/>
            <a:r>
              <a:rPr lang="en-US" b="1" kern="0" dirty="0"/>
              <a:t>Objective:</a:t>
            </a:r>
            <a:r>
              <a:rPr lang="en-US" kern="0" dirty="0"/>
              <a:t> minimize miss rate on deployed caches</a:t>
            </a:r>
          </a:p>
          <a:p>
            <a:pPr marL="385759" indent="-342900"/>
            <a:r>
              <a:rPr lang="en-US" b="1" kern="0" dirty="0"/>
              <a:t>Actions:</a:t>
            </a:r>
            <a:r>
              <a:rPr lang="en-US" kern="0" dirty="0"/>
              <a:t> relocate/resize some cache when needed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2DCACB-589F-480A-965D-AC00BE9A943B}"/>
              </a:ext>
            </a:extLst>
          </p:cNvPr>
          <p:cNvSpPr txBox="1">
            <a:spLocks/>
          </p:cNvSpPr>
          <p:nvPr/>
        </p:nvSpPr>
        <p:spPr bwMode="auto">
          <a:xfrm>
            <a:off x="4867924" y="2442237"/>
            <a:ext cx="3525351" cy="35052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2" indent="-257162" algn="l" defTabSz="342882" rtl="0" eaLnBrk="1" fontAlgn="base" hangingPunct="1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664D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fontAlgn="base" hangingPunct="1">
              <a:lnSpc>
                <a:spcPct val="102000"/>
              </a:lnSpc>
              <a:spcBef>
                <a:spcPts val="10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664D"/>
                </a:solidFill>
                <a:latin typeface="+mn-lt"/>
                <a:cs typeface="+mn-cs"/>
              </a:defRPr>
            </a:lvl2pPr>
            <a:lvl3pPr marL="857208" indent="-171442" algn="l" defTabSz="342882" rtl="0" eaLnBrk="1" fontAlgn="base" hangingPunct="1">
              <a:lnSpc>
                <a:spcPct val="102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>
                <a:solidFill>
                  <a:srgbClr val="00664D"/>
                </a:solidFill>
                <a:latin typeface="+mn-lt"/>
                <a:cs typeface="+mn-cs"/>
              </a:defRPr>
            </a:lvl3pPr>
            <a:lvl4pPr marL="1200091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100">
                <a:solidFill>
                  <a:srgbClr val="00664D"/>
                </a:solidFill>
                <a:latin typeface="+mn-lt"/>
                <a:cs typeface="+mn-cs"/>
              </a:defRPr>
            </a:lvl4pPr>
            <a:lvl5pPr marL="1542973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00">
                <a:solidFill>
                  <a:srgbClr val="00664D"/>
                </a:solidFill>
                <a:latin typeface="+mn-lt"/>
                <a:cs typeface="+mn-cs"/>
              </a:defRPr>
            </a:lvl5pPr>
            <a:lvl6pPr marL="1885857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6pPr>
            <a:lvl7pPr marL="2228739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7pPr>
            <a:lvl8pPr marL="2571622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8pPr>
            <a:lvl9pPr marL="2914506" indent="-171442" algn="l" defTabSz="342882" rtl="0" eaLnBrk="1" fontAlgn="base" hangingPunct="1">
              <a:lnSpc>
                <a:spcPct val="102000"/>
              </a:lnSpc>
              <a:spcBef>
                <a:spcPts val="7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051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Use case 2.</a:t>
            </a:r>
            <a:r>
              <a:rPr lang="en-US" kern="0" dirty="0"/>
              <a:t> </a:t>
            </a:r>
          </a:p>
          <a:p>
            <a:pPr marL="0" indent="0">
              <a:buNone/>
            </a:pPr>
            <a:r>
              <a:rPr lang="en-US" kern="0" dirty="0"/>
              <a:t>Mobile gaming</a:t>
            </a:r>
          </a:p>
          <a:p>
            <a:pPr marL="385759" indent="-342900"/>
            <a:endParaRPr lang="en-US" kern="0" dirty="0"/>
          </a:p>
          <a:p>
            <a:pPr marL="385759" indent="-342900"/>
            <a:r>
              <a:rPr lang="en-US" b="1" kern="0" dirty="0"/>
              <a:t>Objective:</a:t>
            </a:r>
            <a:r>
              <a:rPr lang="en-US" kern="0" dirty="0"/>
              <a:t> minimize latency</a:t>
            </a:r>
          </a:p>
          <a:p>
            <a:pPr marL="385759" indent="-342900"/>
            <a:r>
              <a:rPr lang="en-US" b="1" kern="0" dirty="0"/>
              <a:t>Actions:</a:t>
            </a:r>
            <a:r>
              <a:rPr lang="en-US" kern="0" dirty="0"/>
              <a:t> migrate some component</a:t>
            </a:r>
          </a:p>
          <a:p>
            <a:pPr marL="685782" lvl="1" indent="-342900"/>
            <a:r>
              <a:rPr lang="en-US" kern="0" dirty="0"/>
              <a:t>Based on latency</a:t>
            </a:r>
          </a:p>
          <a:p>
            <a:pPr marL="685782" lvl="1" indent="-342900"/>
            <a:r>
              <a:rPr lang="en-US" kern="0" dirty="0"/>
              <a:t>identifying convenient time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1C6F622-3022-4844-B188-478D3E080E9B}"/>
              </a:ext>
            </a:extLst>
          </p:cNvPr>
          <p:cNvSpPr/>
          <p:nvPr/>
        </p:nvSpPr>
        <p:spPr>
          <a:xfrm>
            <a:off x="323528" y="5458699"/>
            <a:ext cx="8496944" cy="6345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540000" rIns="540000" anchor="ctr">
            <a:spAutoFit/>
          </a:bodyPr>
          <a:lstStyle/>
          <a:p>
            <a:pPr algn="ctr" defTabSz="342882" fontAlgn="base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kern="0" dirty="0">
                <a:solidFill>
                  <a:srgbClr val="00664D"/>
                </a:solidFill>
              </a:rPr>
              <a:t>State of the art edge applications </a:t>
            </a:r>
            <a:r>
              <a:rPr lang="en-US" b="1" kern="0" dirty="0">
                <a:solidFill>
                  <a:srgbClr val="00664D"/>
                </a:solidFill>
              </a:rPr>
              <a:t>rely on their own</a:t>
            </a:r>
            <a:r>
              <a:rPr lang="en-US" kern="0" dirty="0">
                <a:solidFill>
                  <a:srgbClr val="00664D"/>
                </a:solidFill>
              </a:rPr>
              <a:t> deployment algorithms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33019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46400-E8D0-498B-A107-C7D81E96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8"/>
            <a:ext cx="8228013" cy="849312"/>
          </a:xfrm>
        </p:spPr>
        <p:txBody>
          <a:bodyPr/>
          <a:lstStyle/>
          <a:p>
            <a:r>
              <a:rPr lang="en-US" dirty="0"/>
              <a:t>Problem – Edge Orchestration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18E4889-3BC7-49CD-90C6-64A61BD47ECE}"/>
              </a:ext>
            </a:extLst>
          </p:cNvPr>
          <p:cNvSpPr/>
          <p:nvPr/>
        </p:nvSpPr>
        <p:spPr>
          <a:xfrm>
            <a:off x="323528" y="5458699"/>
            <a:ext cx="8496944" cy="6345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lIns="540000" rIns="540000" anchor="ctr">
            <a:spAutoFit/>
          </a:bodyPr>
          <a:lstStyle/>
          <a:p>
            <a:pPr algn="ctr" defTabSz="342882" fontAlgn="base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kern="0" dirty="0">
                <a:solidFill>
                  <a:srgbClr val="00664D"/>
                </a:solidFill>
              </a:rPr>
              <a:t>State of the art edge applications </a:t>
            </a:r>
            <a:r>
              <a:rPr lang="en-US" b="1" kern="0" dirty="0">
                <a:solidFill>
                  <a:srgbClr val="00664D"/>
                </a:solidFill>
              </a:rPr>
              <a:t>rely on their own</a:t>
            </a:r>
            <a:r>
              <a:rPr lang="en-US" kern="0" dirty="0">
                <a:solidFill>
                  <a:srgbClr val="00664D"/>
                </a:solidFill>
              </a:rPr>
              <a:t> deployment algorithms and strategies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37E0F71-E5F8-4BD4-9387-BFE373817B24}"/>
              </a:ext>
            </a:extLst>
          </p:cNvPr>
          <p:cNvSpPr/>
          <p:nvPr/>
        </p:nvSpPr>
        <p:spPr>
          <a:xfrm>
            <a:off x="323528" y="1859205"/>
            <a:ext cx="8496944" cy="634597"/>
          </a:xfrm>
          <a:prstGeom prst="rect">
            <a:avLst/>
          </a:prstGeom>
          <a:noFill/>
          <a:ln w="19050">
            <a:noFill/>
          </a:ln>
        </p:spPr>
        <p:txBody>
          <a:bodyPr wrap="square" lIns="540000" rIns="540000" anchor="ctr">
            <a:spAutoFit/>
          </a:bodyPr>
          <a:lstStyle/>
          <a:p>
            <a:pPr algn="ctr" defTabSz="342882" fontAlgn="base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kern="0" dirty="0">
                <a:solidFill>
                  <a:srgbClr val="00664D"/>
                </a:solidFill>
              </a:rPr>
              <a:t>No work on enabling such </a:t>
            </a:r>
            <a:r>
              <a:rPr lang="en-US" b="1" kern="0" dirty="0">
                <a:solidFill>
                  <a:srgbClr val="00664D"/>
                </a:solidFill>
              </a:rPr>
              <a:t>algorithms to coexists</a:t>
            </a:r>
            <a:r>
              <a:rPr lang="en-US" kern="0" dirty="0">
                <a:solidFill>
                  <a:srgbClr val="00664D"/>
                </a:solidFill>
              </a:rPr>
              <a:t>                      on a shared infrastructure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EF82DFA-B81D-4F4B-90FB-C476794C3547}"/>
              </a:ext>
            </a:extLst>
          </p:cNvPr>
          <p:cNvGrpSpPr/>
          <p:nvPr/>
        </p:nvGrpSpPr>
        <p:grpSpPr>
          <a:xfrm>
            <a:off x="2699792" y="2993541"/>
            <a:ext cx="3468051" cy="3091227"/>
            <a:chOff x="2699792" y="2993541"/>
            <a:chExt cx="3468051" cy="3091227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549D911-5069-432F-9673-4416E38A7C1C}"/>
                </a:ext>
              </a:extLst>
            </p:cNvPr>
            <p:cNvSpPr/>
            <p:nvPr/>
          </p:nvSpPr>
          <p:spPr bwMode="auto">
            <a:xfrm>
              <a:off x="4464195" y="3825096"/>
              <a:ext cx="360040" cy="46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CBFCCC86-02AC-4FEE-8686-25E3A867BA00}"/>
                </a:ext>
              </a:extLst>
            </p:cNvPr>
            <p:cNvSpPr/>
            <p:nvPr/>
          </p:nvSpPr>
          <p:spPr bwMode="auto">
            <a:xfrm>
              <a:off x="5508104" y="4860000"/>
              <a:ext cx="360040" cy="46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47343D1E-0D44-4AD4-A240-EF5E8EA24DF6}"/>
                </a:ext>
              </a:extLst>
            </p:cNvPr>
            <p:cNvSpPr/>
            <p:nvPr/>
          </p:nvSpPr>
          <p:spPr bwMode="auto">
            <a:xfrm>
              <a:off x="3024000" y="4860000"/>
              <a:ext cx="360040" cy="46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F0481FE-FE9A-4972-A92A-095E3FFD5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2993541"/>
              <a:ext cx="3468051" cy="3091227"/>
            </a:xfrm>
            <a:prstGeom prst="rect">
              <a:avLst/>
            </a:prstGeom>
          </p:spPr>
        </p:pic>
      </p:grpSp>
      <p:sp>
        <p:nvSpPr>
          <p:cNvPr id="14" name="Fumetto: ovale 13">
            <a:extLst>
              <a:ext uri="{FF2B5EF4-FFF2-40B4-BE49-F238E27FC236}">
                <a16:creationId xmlns:a16="http://schemas.microsoft.com/office/drawing/2014/main" id="{3D84D3A1-B038-4DCA-9E7D-508A2C6B9B2B}"/>
              </a:ext>
            </a:extLst>
          </p:cNvPr>
          <p:cNvSpPr/>
          <p:nvPr/>
        </p:nvSpPr>
        <p:spPr bwMode="auto">
          <a:xfrm>
            <a:off x="4764195" y="3137557"/>
            <a:ext cx="1296145" cy="447336"/>
          </a:xfrm>
          <a:prstGeom prst="wedgeEllipseCallout">
            <a:avLst>
              <a:gd name="adj1" fmla="val -38209"/>
              <a:gd name="adj2" fmla="val 562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dirty="0">
                <a:latin typeface="Arial" charset="0"/>
              </a:rPr>
              <a:t>@#$%&amp;!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4098" name="Picture 2" descr="Risultati immagini per problem icon">
            <a:extLst>
              <a:ext uri="{FF2B5EF4-FFF2-40B4-BE49-F238E27FC236}">
                <a16:creationId xmlns:a16="http://schemas.microsoft.com/office/drawing/2014/main" id="{0A89B276-99F0-472F-ACDD-D1125E50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0" y="1763641"/>
            <a:ext cx="936104" cy="8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7037E-7 L 0 -0.6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46400-E8D0-498B-A107-C7D81E96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8"/>
            <a:ext cx="8228013" cy="849312"/>
          </a:xfrm>
        </p:spPr>
        <p:txBody>
          <a:bodyPr/>
          <a:lstStyle/>
          <a:p>
            <a:r>
              <a:rPr lang="en-US" dirty="0"/>
              <a:t>Goal – Coordination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8170E9-2C3A-4855-8D5A-687B7B1F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988840"/>
            <a:ext cx="3682750" cy="720080"/>
          </a:xfrm>
        </p:spPr>
        <p:txBody>
          <a:bodyPr/>
          <a:lstStyle/>
          <a:p>
            <a:r>
              <a:rPr lang="en-US" dirty="0"/>
              <a:t>Preserve the global </a:t>
            </a:r>
            <a:r>
              <a:rPr lang="en-US" b="1" dirty="0"/>
              <a:t>optimality</a:t>
            </a:r>
            <a:r>
              <a:rPr lang="en-US" dirty="0"/>
              <a:t> of the final placement!</a:t>
            </a:r>
          </a:p>
        </p:txBody>
      </p:sp>
      <p:pic>
        <p:nvPicPr>
          <p:cNvPr id="1026" name="Picture 2" descr="Risultati immagini per coordination icon">
            <a:extLst>
              <a:ext uri="{FF2B5EF4-FFF2-40B4-BE49-F238E27FC236}">
                <a16:creationId xmlns:a16="http://schemas.microsoft.com/office/drawing/2014/main" id="{73AF6C43-1E9B-462C-92A3-0B73FCD2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77" y="3057777"/>
            <a:ext cx="2583061" cy="270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003C3E2-B8BB-4447-9041-EFB16DB8ABF5}"/>
              </a:ext>
            </a:extLst>
          </p:cNvPr>
          <p:cNvSpPr/>
          <p:nvPr/>
        </p:nvSpPr>
        <p:spPr>
          <a:xfrm>
            <a:off x="323528" y="1124744"/>
            <a:ext cx="8496944" cy="6345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540000" rIns="540000" anchor="ctr">
            <a:spAutoFit/>
          </a:bodyPr>
          <a:lstStyle/>
          <a:p>
            <a:pPr algn="ctr" defTabSz="342882" fontAlgn="base">
              <a:lnSpc>
                <a:spcPct val="102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kern="0" dirty="0">
                <a:solidFill>
                  <a:srgbClr val="00664D"/>
                </a:solidFill>
              </a:rPr>
              <a:t>Allow each application to adopt </a:t>
            </a:r>
            <a:r>
              <a:rPr lang="en-US" b="1" kern="0" dirty="0">
                <a:solidFill>
                  <a:srgbClr val="00664D"/>
                </a:solidFill>
              </a:rPr>
              <a:t>its own deployment</a:t>
            </a:r>
            <a:r>
              <a:rPr lang="en-US" kern="0" dirty="0">
                <a:solidFill>
                  <a:srgbClr val="00664D"/>
                </a:solidFill>
              </a:rPr>
              <a:t> strategy/algorithm</a:t>
            </a:r>
          </a:p>
        </p:txBody>
      </p:sp>
    </p:spTree>
    <p:extLst>
      <p:ext uri="{BB962C8B-B14F-4D97-AF65-F5344CB8AC3E}">
        <p14:creationId xmlns:p14="http://schemas.microsoft.com/office/powerpoint/2010/main" val="13946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https://s-media-cache-ak0.pinimg.com/originals/a8/3c/3e/a83c3e7875c4f6d735c8eb41bec7eb76.jpg">
            <a:extLst>
              <a:ext uri="{FF2B5EF4-FFF2-40B4-BE49-F238E27FC236}">
                <a16:creationId xmlns:a16="http://schemas.microsoft.com/office/drawing/2014/main" id="{BDA921DC-6F88-414E-A342-FFBF15042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70741" y="4583105"/>
            <a:ext cx="1726215" cy="17262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F031B7D-31E2-4CBA-8CC4-4ECEEAC6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– Applications-Resources Assignment Problem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30726-532E-4DB9-B12A-6DE8369D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4747"/>
            <a:ext cx="8228012" cy="4680517"/>
          </a:xfrm>
        </p:spPr>
        <p:txBody>
          <a:bodyPr/>
          <a:lstStyle/>
          <a:p>
            <a:r>
              <a:rPr lang="en-US" b="1" dirty="0"/>
              <a:t>Application</a:t>
            </a:r>
            <a:r>
              <a:rPr lang="en-US" dirty="0"/>
              <a:t>: composed by a (multi)set of </a:t>
            </a:r>
            <a:r>
              <a:rPr lang="en-US" i="1" dirty="0"/>
              <a:t>components</a:t>
            </a:r>
          </a:p>
          <a:p>
            <a:r>
              <a:rPr lang="en-US" b="1" dirty="0"/>
              <a:t>Components</a:t>
            </a:r>
            <a:r>
              <a:rPr lang="en-US" dirty="0"/>
              <a:t>: abstract instance of a small-scope functionality</a:t>
            </a:r>
          </a:p>
          <a:p>
            <a:pPr lvl="1"/>
            <a:r>
              <a:rPr lang="en-US" dirty="0"/>
              <a:t>e.g., video transcoder, content cache, load balancer</a:t>
            </a:r>
          </a:p>
          <a:p>
            <a:r>
              <a:rPr lang="en-US" b="1" dirty="0"/>
              <a:t>Function</a:t>
            </a:r>
            <a:r>
              <a:rPr lang="en-US" dirty="0"/>
              <a:t>: is the implementation for a given component</a:t>
            </a:r>
          </a:p>
          <a:p>
            <a:pPr lvl="1"/>
            <a:r>
              <a:rPr lang="en-US" dirty="0"/>
              <a:t>Each may require different resources and provide different QoS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9D33A2-8517-4C3F-9364-3DC4103CE2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58" y="3533793"/>
            <a:ext cx="1358011" cy="103992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715E708-E241-4E7C-8A85-01076FC2E81D}"/>
              </a:ext>
            </a:extLst>
          </p:cNvPr>
          <p:cNvSpPr/>
          <p:nvPr/>
        </p:nvSpPr>
        <p:spPr bwMode="auto">
          <a:xfrm>
            <a:off x="1607847" y="4846468"/>
            <a:ext cx="5877291" cy="1163221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Hosting Infrastructure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7600A81-4D78-48D8-B426-86CB653C835A}"/>
              </a:ext>
            </a:extLst>
          </p:cNvPr>
          <p:cNvSpPr/>
          <p:nvPr/>
        </p:nvSpPr>
        <p:spPr bwMode="auto">
          <a:xfrm>
            <a:off x="1607847" y="3569331"/>
            <a:ext cx="5877291" cy="956187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Applications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6CC5951-3E3F-4B2C-A669-6695AD6F7DC3}"/>
              </a:ext>
            </a:extLst>
          </p:cNvPr>
          <p:cNvSpPr/>
          <p:nvPr/>
        </p:nvSpPr>
        <p:spPr bwMode="auto">
          <a:xfrm>
            <a:off x="1607847" y="4580951"/>
            <a:ext cx="5877291" cy="210084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Distributed Infrastructure Controller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85BCA22-91BE-4AAC-9E91-DCD5D1131D52}"/>
              </a:ext>
            </a:extLst>
          </p:cNvPr>
          <p:cNvCxnSpPr>
            <a:cxnSpLocks/>
          </p:cNvCxnSpPr>
          <p:nvPr/>
        </p:nvCxnSpPr>
        <p:spPr>
          <a:xfrm flipH="1">
            <a:off x="3190381" y="3844321"/>
            <a:ext cx="3780690" cy="0"/>
          </a:xfrm>
          <a:prstGeom prst="line">
            <a:avLst/>
          </a:prstGeom>
          <a:solidFill>
            <a:srgbClr val="9BBB59">
              <a:lumMod val="20000"/>
              <a:lumOff val="80000"/>
            </a:srgbClr>
          </a:solidFill>
          <a:ln w="6350" cap="flat" cmpd="sng" algn="ctr">
            <a:solidFill>
              <a:srgbClr val="44546A">
                <a:lumMod val="75000"/>
              </a:srgbClr>
            </a:solidFill>
            <a:prstDash val="sysDot"/>
            <a:tailEnd type="stealth" w="sm" len="sm"/>
          </a:ln>
          <a:effectLst/>
        </p:spPr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B96BC5F-B221-4C17-A591-98EBEE6D402C}"/>
              </a:ext>
            </a:extLst>
          </p:cNvPr>
          <p:cNvCxnSpPr>
            <a:cxnSpLocks/>
          </p:cNvCxnSpPr>
          <p:nvPr/>
        </p:nvCxnSpPr>
        <p:spPr>
          <a:xfrm flipH="1">
            <a:off x="4702180" y="3906516"/>
            <a:ext cx="2268891" cy="0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ysDot"/>
            <a:miter lim="800000"/>
            <a:headEnd type="none" w="sm" len="sm"/>
            <a:tailEnd type="stealth" w="sm" len="sm"/>
          </a:ln>
          <a:effectLst/>
        </p:spPr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EECA308-2B07-47A7-AB53-EC3CEBC57C01}"/>
              </a:ext>
            </a:extLst>
          </p:cNvPr>
          <p:cNvCxnSpPr>
            <a:cxnSpLocks/>
          </p:cNvCxnSpPr>
          <p:nvPr/>
        </p:nvCxnSpPr>
        <p:spPr>
          <a:xfrm flipH="1">
            <a:off x="6417935" y="3970818"/>
            <a:ext cx="315914" cy="0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ysDot"/>
            <a:miter lim="800000"/>
            <a:headEnd type="none" w="sm" len="sm"/>
            <a:tailEnd type="stealth" w="sm" len="sm"/>
          </a:ln>
          <a:effectLst/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ABD6F1-2E4D-43F7-841B-CD1EAF508E98}"/>
              </a:ext>
            </a:extLst>
          </p:cNvPr>
          <p:cNvSpPr txBox="1"/>
          <p:nvPr/>
        </p:nvSpPr>
        <p:spPr>
          <a:xfrm>
            <a:off x="4635714" y="3842310"/>
            <a:ext cx="572659" cy="38958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19" name="Disco magnetico 18">
            <a:extLst>
              <a:ext uri="{FF2B5EF4-FFF2-40B4-BE49-F238E27FC236}">
                <a16:creationId xmlns:a16="http://schemas.microsoft.com/office/drawing/2014/main" id="{F5C51C23-05F9-4F3E-B537-79C1C4E8E254}"/>
              </a:ext>
            </a:extLst>
          </p:cNvPr>
          <p:cNvSpPr/>
          <p:nvPr/>
        </p:nvSpPr>
        <p:spPr>
          <a:xfrm>
            <a:off x="6734232" y="3588502"/>
            <a:ext cx="612483" cy="870301"/>
          </a:xfrm>
          <a:prstGeom prst="flowChartMagneticDisk">
            <a:avLst/>
          </a:prstGeom>
          <a:solidFill>
            <a:srgbClr val="ED7D31">
              <a:lumMod val="20000"/>
              <a:lumOff val="80000"/>
            </a:srgbClr>
          </a:solidFill>
          <a:ln w="31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 repository</a:t>
            </a:r>
          </a:p>
          <a:p>
            <a:pPr algn="ctr">
              <a:defRPr/>
            </a:pPr>
            <a:r>
              <a:rPr lang="en-US" sz="900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[f1, f2, …]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B504FB14-30CA-4CE2-9FC4-DA3A25CD34DA}"/>
              </a:ext>
            </a:extLst>
          </p:cNvPr>
          <p:cNvGrpSpPr/>
          <p:nvPr/>
        </p:nvGrpSpPr>
        <p:grpSpPr>
          <a:xfrm>
            <a:off x="1908329" y="3768788"/>
            <a:ext cx="1282908" cy="552078"/>
            <a:chOff x="292911" y="1080204"/>
            <a:chExt cx="1064194" cy="457958"/>
          </a:xfrm>
        </p:grpSpPr>
        <p:sp>
          <p:nvSpPr>
            <p:cNvPr id="43" name="Ovale 107">
              <a:extLst>
                <a:ext uri="{FF2B5EF4-FFF2-40B4-BE49-F238E27FC236}">
                  <a16:creationId xmlns:a16="http://schemas.microsoft.com/office/drawing/2014/main" id="{829D944A-B698-4CB4-9890-A80A407A860F}"/>
                </a:ext>
              </a:extLst>
            </p:cNvPr>
            <p:cNvSpPr/>
            <p:nvPr/>
          </p:nvSpPr>
          <p:spPr>
            <a:xfrm>
              <a:off x="575713" y="1080204"/>
              <a:ext cx="781392" cy="453226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tIns="3600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application 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5AF9BBF8-D33C-4E08-91B7-92C496BC9F75}"/>
                </a:ext>
              </a:extLst>
            </p:cNvPr>
            <p:cNvSpPr/>
            <p:nvPr/>
          </p:nvSpPr>
          <p:spPr>
            <a:xfrm>
              <a:off x="292911" y="1080204"/>
              <a:ext cx="262768" cy="457958"/>
            </a:xfrm>
            <a:prstGeom prst="roundRect">
              <a:avLst>
                <a:gd name="adj" fmla="val 13566"/>
              </a:avLst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Private Policies</a:t>
              </a:r>
            </a:p>
          </p:txBody>
        </p:sp>
      </p:grpSp>
      <p:sp>
        <p:nvSpPr>
          <p:cNvPr id="42" name="Rettangolo 41">
            <a:extLst>
              <a:ext uri="{FF2B5EF4-FFF2-40B4-BE49-F238E27FC236}">
                <a16:creationId xmlns:a16="http://schemas.microsoft.com/office/drawing/2014/main" id="{9DCDE81A-1ECB-4532-A584-8250C9DAC8E2}"/>
              </a:ext>
            </a:extLst>
          </p:cNvPr>
          <p:cNvSpPr/>
          <p:nvPr/>
        </p:nvSpPr>
        <p:spPr bwMode="auto">
          <a:xfrm>
            <a:off x="2298369" y="4047686"/>
            <a:ext cx="843751" cy="16984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[c1, c2, c3]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F312F85-3D82-49FD-BF37-8D594B4ECF3C}"/>
              </a:ext>
            </a:extLst>
          </p:cNvPr>
          <p:cNvGrpSpPr/>
          <p:nvPr/>
        </p:nvGrpSpPr>
        <p:grpSpPr>
          <a:xfrm>
            <a:off x="3426463" y="3762027"/>
            <a:ext cx="1283182" cy="553971"/>
            <a:chOff x="292684" y="1073902"/>
            <a:chExt cx="1064421" cy="459528"/>
          </a:xfrm>
        </p:grpSpPr>
        <p:sp>
          <p:nvSpPr>
            <p:cNvPr id="39" name="Ovale 107">
              <a:extLst>
                <a:ext uri="{FF2B5EF4-FFF2-40B4-BE49-F238E27FC236}">
                  <a16:creationId xmlns:a16="http://schemas.microsoft.com/office/drawing/2014/main" id="{4EE37805-FF85-461D-98AB-844EBEE09BD2}"/>
                </a:ext>
              </a:extLst>
            </p:cNvPr>
            <p:cNvSpPr/>
            <p:nvPr/>
          </p:nvSpPr>
          <p:spPr>
            <a:xfrm>
              <a:off x="575713" y="1073902"/>
              <a:ext cx="781392" cy="45952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tIns="3600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application 2</a:t>
              </a:r>
              <a:endPara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83D75ACC-08EC-4E2A-AF80-D045044783A6}"/>
                </a:ext>
              </a:extLst>
            </p:cNvPr>
            <p:cNvSpPr/>
            <p:nvPr/>
          </p:nvSpPr>
          <p:spPr>
            <a:xfrm>
              <a:off x="292684" y="1073902"/>
              <a:ext cx="262768" cy="458652"/>
            </a:xfrm>
            <a:prstGeom prst="roundRect">
              <a:avLst>
                <a:gd name="adj" fmla="val 13566"/>
              </a:avLst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Private Policies</a:t>
              </a:r>
            </a:p>
          </p:txBody>
        </p:sp>
      </p:grpSp>
      <p:sp>
        <p:nvSpPr>
          <p:cNvPr id="38" name="Rettangolo 37">
            <a:extLst>
              <a:ext uri="{FF2B5EF4-FFF2-40B4-BE49-F238E27FC236}">
                <a16:creationId xmlns:a16="http://schemas.microsoft.com/office/drawing/2014/main" id="{26D54D1D-5AD4-4B17-9BE5-E6FFC1B1E79F}"/>
              </a:ext>
            </a:extLst>
          </p:cNvPr>
          <p:cNvSpPr/>
          <p:nvPr/>
        </p:nvSpPr>
        <p:spPr bwMode="auto">
          <a:xfrm>
            <a:off x="3816777" y="4048523"/>
            <a:ext cx="843751" cy="16984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[c2, c4, c5, c6]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FDEAA6CB-B5D2-464C-962B-4558FEA186E0}"/>
              </a:ext>
            </a:extLst>
          </p:cNvPr>
          <p:cNvGrpSpPr/>
          <p:nvPr/>
        </p:nvGrpSpPr>
        <p:grpSpPr>
          <a:xfrm>
            <a:off x="5127682" y="3764937"/>
            <a:ext cx="1282597" cy="547093"/>
            <a:chOff x="293169" y="1081145"/>
            <a:chExt cx="1063936" cy="453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e 107">
                  <a:extLst>
                    <a:ext uri="{FF2B5EF4-FFF2-40B4-BE49-F238E27FC236}">
                      <a16:creationId xmlns:a16="http://schemas.microsoft.com/office/drawing/2014/main" id="{30C4B9AF-F981-4BC9-876B-777CA9C055E5}"/>
                    </a:ext>
                  </a:extLst>
                </p:cNvPr>
                <p:cNvSpPr/>
                <p:nvPr/>
              </p:nvSpPr>
              <p:spPr>
                <a:xfrm>
                  <a:off x="575713" y="1084339"/>
                  <a:ext cx="781392" cy="449091"/>
                </a:xfrm>
                <a:prstGeom prst="rect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44546A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lIns="0" tIns="36000" rIns="0" bIns="0" rtlCol="0" anchor="t"/>
                <a:lstStyle/>
                <a:p>
                  <a:pPr lvl="0" algn="ctr"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application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1100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endPara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" name="Ovale 107">
                  <a:extLst>
                    <a:ext uri="{FF2B5EF4-FFF2-40B4-BE49-F238E27FC236}">
                      <a16:creationId xmlns:a16="http://schemas.microsoft.com/office/drawing/2014/main" id="{30C4B9AF-F981-4BC9-876B-777CA9C055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3" y="1084339"/>
                  <a:ext cx="781392" cy="449091"/>
                </a:xfrm>
                <a:prstGeom prst="rect">
                  <a:avLst/>
                </a:prstGeom>
                <a:blipFill>
                  <a:blip r:embed="rId5"/>
                  <a:stretch>
                    <a:fillRect l="-3205" t="-1111"/>
                  </a:stretch>
                </a:blipFill>
                <a:ln w="6350" cap="flat" cmpd="sng" algn="ctr">
                  <a:solidFill>
                    <a:srgbClr val="44546A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ttangolo con angoli arrotondati 35">
              <a:extLst>
                <a:ext uri="{FF2B5EF4-FFF2-40B4-BE49-F238E27FC236}">
                  <a16:creationId xmlns:a16="http://schemas.microsoft.com/office/drawing/2014/main" id="{B3C8A6B8-BA87-45BA-A9BB-C2813A96029F}"/>
                </a:ext>
              </a:extLst>
            </p:cNvPr>
            <p:cNvSpPr/>
            <p:nvPr/>
          </p:nvSpPr>
          <p:spPr>
            <a:xfrm>
              <a:off x="293169" y="1081145"/>
              <a:ext cx="262768" cy="453823"/>
            </a:xfrm>
            <a:prstGeom prst="roundRect">
              <a:avLst>
                <a:gd name="adj" fmla="val 13566"/>
              </a:avLst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vert="vert270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Private Policies</a:t>
              </a:r>
            </a:p>
          </p:txBody>
        </p:sp>
      </p:grpSp>
      <p:sp>
        <p:nvSpPr>
          <p:cNvPr id="34" name="Rettangolo 33">
            <a:extLst>
              <a:ext uri="{FF2B5EF4-FFF2-40B4-BE49-F238E27FC236}">
                <a16:creationId xmlns:a16="http://schemas.microsoft.com/office/drawing/2014/main" id="{44A98EA5-7B3A-44C5-842D-F2EDA530DC81}"/>
              </a:ext>
            </a:extLst>
          </p:cNvPr>
          <p:cNvSpPr/>
          <p:nvPr/>
        </p:nvSpPr>
        <p:spPr bwMode="auto">
          <a:xfrm>
            <a:off x="5512646" y="4041974"/>
            <a:ext cx="843751" cy="169845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[c2, </a:t>
            </a:r>
            <a:r>
              <a:rPr lang="en-US" sz="900" kern="0" dirty="0">
                <a:solidFill>
                  <a:srgbClr val="000000"/>
                </a:solidFill>
                <a:latin typeface="Calibri" panose="020F0502020204030204"/>
              </a:rPr>
              <a:t>c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4, c4]</a:t>
            </a:r>
          </a:p>
        </p:txBody>
      </p:sp>
    </p:spTree>
    <p:extLst>
      <p:ext uri="{BB962C8B-B14F-4D97-AF65-F5344CB8AC3E}">
        <p14:creationId xmlns:p14="http://schemas.microsoft.com/office/powerpoint/2010/main" val="7035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 animBg="1"/>
      <p:bldP spid="42" grpId="0" animBg="1"/>
      <p:bldP spid="38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https://s-media-cache-ak0.pinimg.com/originals/a8/3c/3e/a83c3e7875c4f6d735c8eb41bec7eb76.jpg">
            <a:extLst>
              <a:ext uri="{FF2B5EF4-FFF2-40B4-BE49-F238E27FC236}">
                <a16:creationId xmlns:a16="http://schemas.microsoft.com/office/drawing/2014/main" id="{D38C9678-F481-4B34-8518-BA29818F3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70741" y="4583105"/>
            <a:ext cx="1726215" cy="17262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2CF09AC3-7F31-4BA6-B778-2A8CD0FC7852}"/>
              </a:ext>
            </a:extLst>
          </p:cNvPr>
          <p:cNvGrpSpPr/>
          <p:nvPr/>
        </p:nvGrpSpPr>
        <p:grpSpPr>
          <a:xfrm>
            <a:off x="4598015" y="4903074"/>
            <a:ext cx="1171766" cy="1056398"/>
            <a:chOff x="4598015" y="5086313"/>
            <a:chExt cx="1171766" cy="1056398"/>
          </a:xfrm>
        </p:grpSpPr>
        <p:sp>
          <p:nvSpPr>
            <p:cNvPr id="123" name="Ovale 107">
              <a:extLst>
                <a:ext uri="{FF2B5EF4-FFF2-40B4-BE49-F238E27FC236}">
                  <a16:creationId xmlns:a16="http://schemas.microsoft.com/office/drawing/2014/main" id="{AA6E3C66-EF15-4D3E-9C62-1E99C939F3C6}"/>
                </a:ext>
              </a:extLst>
            </p:cNvPr>
            <p:cNvSpPr/>
            <p:nvPr/>
          </p:nvSpPr>
          <p:spPr>
            <a:xfrm>
              <a:off x="4598015" y="5086313"/>
              <a:ext cx="1171766" cy="105639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Hosting Node 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2" name="Rettangolo 121">
              <a:extLst>
                <a:ext uri="{FF2B5EF4-FFF2-40B4-BE49-F238E27FC236}">
                  <a16:creationId xmlns:a16="http://schemas.microsoft.com/office/drawing/2014/main" id="{B7D05F83-A5A0-4513-86DD-5E7F1B5AB116}"/>
                </a:ext>
              </a:extLst>
            </p:cNvPr>
            <p:cNvSpPr/>
            <p:nvPr/>
          </p:nvSpPr>
          <p:spPr bwMode="auto">
            <a:xfrm>
              <a:off x="4635389" y="5111727"/>
              <a:ext cx="1083591" cy="16016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rgbClr val="ED7D31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Controller Agent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014626DF-6E1F-4B37-A832-B52766034604}"/>
              </a:ext>
            </a:extLst>
          </p:cNvPr>
          <p:cNvGrpSpPr/>
          <p:nvPr/>
        </p:nvGrpSpPr>
        <p:grpSpPr>
          <a:xfrm>
            <a:off x="2106571" y="4903074"/>
            <a:ext cx="1171766" cy="1056398"/>
            <a:chOff x="2106571" y="5086313"/>
            <a:chExt cx="1171766" cy="1056398"/>
          </a:xfrm>
        </p:grpSpPr>
        <p:sp>
          <p:nvSpPr>
            <p:cNvPr id="135" name="Ovale 107">
              <a:extLst>
                <a:ext uri="{FF2B5EF4-FFF2-40B4-BE49-F238E27FC236}">
                  <a16:creationId xmlns:a16="http://schemas.microsoft.com/office/drawing/2014/main" id="{EA44E28D-3398-4C0D-92D8-F99E3BF880C4}"/>
                </a:ext>
              </a:extLst>
            </p:cNvPr>
            <p:cNvSpPr/>
            <p:nvPr/>
          </p:nvSpPr>
          <p:spPr>
            <a:xfrm>
              <a:off x="2106571" y="5086313"/>
              <a:ext cx="1171766" cy="105639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Hosting Node 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82E63542-84D4-4731-81EA-109720BF8011}"/>
                </a:ext>
              </a:extLst>
            </p:cNvPr>
            <p:cNvSpPr/>
            <p:nvPr/>
          </p:nvSpPr>
          <p:spPr bwMode="auto">
            <a:xfrm>
              <a:off x="2140224" y="5112681"/>
              <a:ext cx="1083591" cy="16016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rgbClr val="ED7D31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Controller Agent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F031B7D-31E2-4CBA-8CC4-4ECEEAC6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– Applications-Resources Assignment Problem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30726-532E-4DB9-B12A-6DE8369D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4747"/>
            <a:ext cx="8228012" cy="4680517"/>
          </a:xfrm>
        </p:spPr>
        <p:txBody>
          <a:bodyPr/>
          <a:lstStyle/>
          <a:p>
            <a:r>
              <a:rPr lang="en-US" b="1" dirty="0"/>
              <a:t>Hosting nodes</a:t>
            </a:r>
            <a:r>
              <a:rPr lang="en-US" dirty="0"/>
              <a:t>: compose the infrastructure </a:t>
            </a:r>
          </a:p>
          <a:p>
            <a:r>
              <a:rPr lang="en-US" b="1" dirty="0"/>
              <a:t>Resource</a:t>
            </a:r>
            <a:r>
              <a:rPr lang="en-US" dirty="0"/>
              <a:t>: provided by hosting nodes, consumed by functions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00B050"/>
                </a:solidFill>
              </a:rPr>
              <a:t>CPU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storage</a:t>
            </a:r>
            <a:r>
              <a:rPr lang="en-US" dirty="0"/>
              <a:t>, </a:t>
            </a:r>
            <a:r>
              <a:rPr lang="en-US" b="1" dirty="0">
                <a:solidFill>
                  <a:srgbClr val="FFC000"/>
                </a:solidFill>
              </a:rPr>
              <a:t>network bandwidth </a:t>
            </a:r>
            <a:r>
              <a:rPr lang="en-US" dirty="0"/>
              <a:t>(and more).</a:t>
            </a:r>
          </a:p>
        </p:txBody>
      </p:sp>
      <p:pic>
        <p:nvPicPr>
          <p:cNvPr id="75" name="Immagine 74">
            <a:extLst>
              <a:ext uri="{FF2B5EF4-FFF2-40B4-BE49-F238E27FC236}">
                <a16:creationId xmlns:a16="http://schemas.microsoft.com/office/drawing/2014/main" id="{BBDF0F87-2687-442C-9F56-A7260938DF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58" y="3533793"/>
            <a:ext cx="1358011" cy="1039923"/>
          </a:xfrm>
          <a:prstGeom prst="rect">
            <a:avLst/>
          </a:prstGeom>
        </p:spPr>
      </p:pic>
      <p:sp>
        <p:nvSpPr>
          <p:cNvPr id="77" name="Rettangolo 76">
            <a:extLst>
              <a:ext uri="{FF2B5EF4-FFF2-40B4-BE49-F238E27FC236}">
                <a16:creationId xmlns:a16="http://schemas.microsoft.com/office/drawing/2014/main" id="{96473037-B42C-44A7-A4D8-E1175150CE6F}"/>
              </a:ext>
            </a:extLst>
          </p:cNvPr>
          <p:cNvSpPr/>
          <p:nvPr/>
        </p:nvSpPr>
        <p:spPr bwMode="auto">
          <a:xfrm>
            <a:off x="1607847" y="4846468"/>
            <a:ext cx="5877291" cy="1163221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Hosting Infrastructure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18B69AE-4D2A-4268-9DBA-942D338B596D}"/>
              </a:ext>
            </a:extLst>
          </p:cNvPr>
          <p:cNvSpPr txBox="1"/>
          <p:nvPr/>
        </p:nvSpPr>
        <p:spPr>
          <a:xfrm>
            <a:off x="5769781" y="5195461"/>
            <a:ext cx="357196" cy="44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…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9A319E0-1686-4780-9DAF-48DEB81E10D8}"/>
              </a:ext>
            </a:extLst>
          </p:cNvPr>
          <p:cNvGrpSpPr/>
          <p:nvPr/>
        </p:nvGrpSpPr>
        <p:grpSpPr>
          <a:xfrm>
            <a:off x="2106431" y="5039028"/>
            <a:ext cx="1049765" cy="815723"/>
            <a:chOff x="2106431" y="5222267"/>
            <a:chExt cx="1049765" cy="815723"/>
          </a:xfrm>
        </p:grpSpPr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id="{1E6D36C5-F30F-4B96-97A7-BDB205F3528C}"/>
                </a:ext>
              </a:extLst>
            </p:cNvPr>
            <p:cNvSpPr/>
            <p:nvPr/>
          </p:nvSpPr>
          <p:spPr>
            <a:xfrm>
              <a:off x="2106431" y="5222267"/>
              <a:ext cx="208328" cy="8157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</a:p>
          </p:txBody>
        </p:sp>
        <p:sp>
          <p:nvSpPr>
            <p:cNvPr id="137" name="Rettangolo 136">
              <a:extLst>
                <a:ext uri="{FF2B5EF4-FFF2-40B4-BE49-F238E27FC236}">
                  <a16:creationId xmlns:a16="http://schemas.microsoft.com/office/drawing/2014/main" id="{D6003CF3-D9EB-4D53-97CB-1E91EEB9CBFF}"/>
                </a:ext>
              </a:extLst>
            </p:cNvPr>
            <p:cNvSpPr/>
            <p:nvPr/>
          </p:nvSpPr>
          <p:spPr>
            <a:xfrm>
              <a:off x="2379203" y="5345973"/>
              <a:ext cx="208328" cy="5966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id="{F3F0E5A1-81BE-4E34-AF9A-234CACD452A5}"/>
                </a:ext>
              </a:extLst>
            </p:cNvPr>
            <p:cNvSpPr/>
            <p:nvPr/>
          </p:nvSpPr>
          <p:spPr>
            <a:xfrm>
              <a:off x="2663304" y="5513159"/>
              <a:ext cx="208328" cy="42944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ttangolo 138">
              <a:extLst>
                <a:ext uri="{FF2B5EF4-FFF2-40B4-BE49-F238E27FC236}">
                  <a16:creationId xmlns:a16="http://schemas.microsoft.com/office/drawing/2014/main" id="{83C795DB-DA1D-49D1-BC6A-15376A40581E}"/>
                </a:ext>
              </a:extLst>
            </p:cNvPr>
            <p:cNvSpPr/>
            <p:nvPr/>
          </p:nvSpPr>
          <p:spPr>
            <a:xfrm>
              <a:off x="2947868" y="5389147"/>
              <a:ext cx="208328" cy="55346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Rettangolo 79">
            <a:extLst>
              <a:ext uri="{FF2B5EF4-FFF2-40B4-BE49-F238E27FC236}">
                <a16:creationId xmlns:a16="http://schemas.microsoft.com/office/drawing/2014/main" id="{5D84141C-C70C-4190-8B53-45248FF36253}"/>
              </a:ext>
            </a:extLst>
          </p:cNvPr>
          <p:cNvSpPr/>
          <p:nvPr/>
        </p:nvSpPr>
        <p:spPr bwMode="auto">
          <a:xfrm>
            <a:off x="1607847" y="3569331"/>
            <a:ext cx="5877291" cy="956187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Applications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09BAAFD0-B8B2-4670-9E04-CCEE7CCADE1C}"/>
              </a:ext>
            </a:extLst>
          </p:cNvPr>
          <p:cNvSpPr/>
          <p:nvPr/>
        </p:nvSpPr>
        <p:spPr bwMode="auto">
          <a:xfrm>
            <a:off x="1607847" y="4580951"/>
            <a:ext cx="5877291" cy="210084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anose="020F0502020204030204"/>
              </a:rPr>
              <a:t>Distributed Infrastructure Controller</a:t>
            </a:r>
          </a:p>
        </p:txBody>
      </p: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0DBE2BB7-E664-4224-BB08-DC3CAA044E48}"/>
              </a:ext>
            </a:extLst>
          </p:cNvPr>
          <p:cNvCxnSpPr>
            <a:cxnSpLocks/>
          </p:cNvCxnSpPr>
          <p:nvPr/>
        </p:nvCxnSpPr>
        <p:spPr>
          <a:xfrm flipH="1">
            <a:off x="3190381" y="3844321"/>
            <a:ext cx="3780690" cy="0"/>
          </a:xfrm>
          <a:prstGeom prst="line">
            <a:avLst/>
          </a:prstGeom>
          <a:solidFill>
            <a:srgbClr val="9BBB59">
              <a:lumMod val="20000"/>
              <a:lumOff val="80000"/>
            </a:srgbClr>
          </a:solidFill>
          <a:ln w="6350" cap="flat" cmpd="sng" algn="ctr">
            <a:solidFill>
              <a:srgbClr val="44546A">
                <a:lumMod val="75000"/>
              </a:srgbClr>
            </a:solidFill>
            <a:prstDash val="sysDot"/>
            <a:tailEnd type="stealth" w="sm" len="sm"/>
          </a:ln>
          <a:effectLst/>
        </p:spPr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E06CE9D4-4B11-42C0-8ABB-E082B0013EE9}"/>
              </a:ext>
            </a:extLst>
          </p:cNvPr>
          <p:cNvCxnSpPr>
            <a:cxnSpLocks/>
          </p:cNvCxnSpPr>
          <p:nvPr/>
        </p:nvCxnSpPr>
        <p:spPr>
          <a:xfrm flipH="1">
            <a:off x="4702180" y="3906516"/>
            <a:ext cx="2268891" cy="0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ysDot"/>
            <a:miter lim="800000"/>
            <a:headEnd type="none" w="sm" len="sm"/>
            <a:tailEnd type="stealth" w="sm" len="sm"/>
          </a:ln>
          <a:effectLst/>
        </p:spPr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9F80BD85-DBF1-4F62-A2FE-0BDC9959872E}"/>
              </a:ext>
            </a:extLst>
          </p:cNvPr>
          <p:cNvCxnSpPr>
            <a:cxnSpLocks/>
          </p:cNvCxnSpPr>
          <p:nvPr/>
        </p:nvCxnSpPr>
        <p:spPr>
          <a:xfrm flipH="1">
            <a:off x="6417935" y="3970818"/>
            <a:ext cx="315914" cy="0"/>
          </a:xfrm>
          <a:prstGeom prst="line">
            <a:avLst/>
          </a:prstGeom>
          <a:noFill/>
          <a:ln w="6350" cap="flat" cmpd="sng" algn="ctr">
            <a:solidFill>
              <a:srgbClr val="44546A">
                <a:lumMod val="75000"/>
              </a:srgbClr>
            </a:solidFill>
            <a:prstDash val="sysDot"/>
            <a:miter lim="800000"/>
            <a:headEnd type="none" w="sm" len="sm"/>
            <a:tailEnd type="stealth" w="sm" len="sm"/>
          </a:ln>
          <a:effectLst/>
        </p:spPr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7DD7027-CD3F-4547-9B08-D30E7E18A281}"/>
              </a:ext>
            </a:extLst>
          </p:cNvPr>
          <p:cNvSpPr txBox="1"/>
          <p:nvPr/>
        </p:nvSpPr>
        <p:spPr>
          <a:xfrm>
            <a:off x="4635714" y="3842310"/>
            <a:ext cx="572659" cy="38958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…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CC5B0C5-5945-4758-A356-21A7639B3C17}"/>
              </a:ext>
            </a:extLst>
          </p:cNvPr>
          <p:cNvGrpSpPr/>
          <p:nvPr/>
        </p:nvGrpSpPr>
        <p:grpSpPr>
          <a:xfrm>
            <a:off x="3356144" y="4903075"/>
            <a:ext cx="1171766" cy="1056398"/>
            <a:chOff x="3356144" y="5086314"/>
            <a:chExt cx="1171766" cy="1056398"/>
          </a:xfrm>
        </p:grpSpPr>
        <p:sp>
          <p:nvSpPr>
            <p:cNvPr id="130" name="Ovale 107">
              <a:extLst>
                <a:ext uri="{FF2B5EF4-FFF2-40B4-BE49-F238E27FC236}">
                  <a16:creationId xmlns:a16="http://schemas.microsoft.com/office/drawing/2014/main" id="{424798CD-D24F-4051-859D-7C6FED54BE64}"/>
                </a:ext>
              </a:extLst>
            </p:cNvPr>
            <p:cNvSpPr/>
            <p:nvPr/>
          </p:nvSpPr>
          <p:spPr>
            <a:xfrm>
              <a:off x="3356144" y="5086314"/>
              <a:ext cx="1171766" cy="105639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6350" cap="flat" cmpd="sng" algn="ctr">
              <a:solidFill>
                <a:srgbClr val="44546A">
                  <a:lumMod val="75000"/>
                </a:srgbClr>
              </a:solidFill>
              <a:prstDash val="solid"/>
            </a:ln>
            <a:effectLst/>
          </p:spPr>
          <p:txBody>
            <a:bodyPr lIns="0" r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Hosting Node </a:t>
              </a: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F9F88C58-B2D7-4101-AAC6-01FE0003A05F}"/>
                </a:ext>
              </a:extLst>
            </p:cNvPr>
            <p:cNvSpPr/>
            <p:nvPr/>
          </p:nvSpPr>
          <p:spPr bwMode="auto">
            <a:xfrm>
              <a:off x="3396275" y="5112681"/>
              <a:ext cx="1083591" cy="16016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rgbClr val="ED7D31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Controller Agent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06029CA-C22B-4453-8225-FF53911DA109}"/>
              </a:ext>
            </a:extLst>
          </p:cNvPr>
          <p:cNvGrpSpPr/>
          <p:nvPr/>
        </p:nvGrpSpPr>
        <p:grpSpPr>
          <a:xfrm>
            <a:off x="3356145" y="5039028"/>
            <a:ext cx="1049624" cy="815723"/>
            <a:chOff x="3356145" y="5222267"/>
            <a:chExt cx="1049624" cy="815723"/>
          </a:xfrm>
        </p:grpSpPr>
        <p:sp>
          <p:nvSpPr>
            <p:cNvPr id="131" name="Rettangolo 130">
              <a:extLst>
                <a:ext uri="{FF2B5EF4-FFF2-40B4-BE49-F238E27FC236}">
                  <a16:creationId xmlns:a16="http://schemas.microsoft.com/office/drawing/2014/main" id="{F90E6F11-FF70-4A4F-B314-6F6191D799DA}"/>
                </a:ext>
              </a:extLst>
            </p:cNvPr>
            <p:cNvSpPr/>
            <p:nvPr/>
          </p:nvSpPr>
          <p:spPr>
            <a:xfrm>
              <a:off x="3356145" y="5222267"/>
              <a:ext cx="208328" cy="8157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ttangolo 131">
              <a:extLst>
                <a:ext uri="{FF2B5EF4-FFF2-40B4-BE49-F238E27FC236}">
                  <a16:creationId xmlns:a16="http://schemas.microsoft.com/office/drawing/2014/main" id="{BE0F6561-3438-4FEA-A33D-FD363FFEEF60}"/>
                </a:ext>
              </a:extLst>
            </p:cNvPr>
            <p:cNvSpPr/>
            <p:nvPr/>
          </p:nvSpPr>
          <p:spPr>
            <a:xfrm>
              <a:off x="3628776" y="5660136"/>
              <a:ext cx="208328" cy="282472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ttangolo 132">
              <a:extLst>
                <a:ext uri="{FF2B5EF4-FFF2-40B4-BE49-F238E27FC236}">
                  <a16:creationId xmlns:a16="http://schemas.microsoft.com/office/drawing/2014/main" id="{618EFA36-8340-4C9A-8FC1-781D5FB42F87}"/>
                </a:ext>
              </a:extLst>
            </p:cNvPr>
            <p:cNvSpPr/>
            <p:nvPr/>
          </p:nvSpPr>
          <p:spPr>
            <a:xfrm>
              <a:off x="3912878" y="5460482"/>
              <a:ext cx="208328" cy="482125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ttangolo 133">
              <a:extLst>
                <a:ext uri="{FF2B5EF4-FFF2-40B4-BE49-F238E27FC236}">
                  <a16:creationId xmlns:a16="http://schemas.microsoft.com/office/drawing/2014/main" id="{FE1EBF1A-2C2D-4BD6-871B-D5C19157167D}"/>
                </a:ext>
              </a:extLst>
            </p:cNvPr>
            <p:cNvSpPr/>
            <p:nvPr/>
          </p:nvSpPr>
          <p:spPr>
            <a:xfrm>
              <a:off x="4197441" y="5559089"/>
              <a:ext cx="208328" cy="38351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ABDDF4E-9B99-42E8-B3BF-AE3C239F2933}"/>
              </a:ext>
            </a:extLst>
          </p:cNvPr>
          <p:cNvGrpSpPr/>
          <p:nvPr/>
        </p:nvGrpSpPr>
        <p:grpSpPr>
          <a:xfrm>
            <a:off x="4598016" y="5039028"/>
            <a:ext cx="1049624" cy="815723"/>
            <a:chOff x="4598016" y="5222267"/>
            <a:chExt cx="1049624" cy="815723"/>
          </a:xfrm>
        </p:grpSpPr>
        <p:sp>
          <p:nvSpPr>
            <p:cNvPr id="124" name="Rettangolo 123">
              <a:extLst>
                <a:ext uri="{FF2B5EF4-FFF2-40B4-BE49-F238E27FC236}">
                  <a16:creationId xmlns:a16="http://schemas.microsoft.com/office/drawing/2014/main" id="{F629492C-4B82-48C9-8657-519D953C39C3}"/>
                </a:ext>
              </a:extLst>
            </p:cNvPr>
            <p:cNvSpPr/>
            <p:nvPr/>
          </p:nvSpPr>
          <p:spPr>
            <a:xfrm>
              <a:off x="4598016" y="5222267"/>
              <a:ext cx="208328" cy="8157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ttangolo 124">
              <a:extLst>
                <a:ext uri="{FF2B5EF4-FFF2-40B4-BE49-F238E27FC236}">
                  <a16:creationId xmlns:a16="http://schemas.microsoft.com/office/drawing/2014/main" id="{182A22DF-5969-47F2-BC07-D81BA6AB7F28}"/>
                </a:ext>
              </a:extLst>
            </p:cNvPr>
            <p:cNvSpPr/>
            <p:nvPr/>
          </p:nvSpPr>
          <p:spPr>
            <a:xfrm>
              <a:off x="4870647" y="5345973"/>
              <a:ext cx="208328" cy="5966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ttangolo 125">
              <a:extLst>
                <a:ext uri="{FF2B5EF4-FFF2-40B4-BE49-F238E27FC236}">
                  <a16:creationId xmlns:a16="http://schemas.microsoft.com/office/drawing/2014/main" id="{EE497FA7-E1D1-454A-BAF4-BF60130C9613}"/>
                </a:ext>
              </a:extLst>
            </p:cNvPr>
            <p:cNvSpPr/>
            <p:nvPr/>
          </p:nvSpPr>
          <p:spPr>
            <a:xfrm>
              <a:off x="5154749" y="5389147"/>
              <a:ext cx="208328" cy="55346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ttangolo 126">
              <a:extLst>
                <a:ext uri="{FF2B5EF4-FFF2-40B4-BE49-F238E27FC236}">
                  <a16:creationId xmlns:a16="http://schemas.microsoft.com/office/drawing/2014/main" id="{CBFC6C7C-CEE9-48CB-B67C-55448FD1B542}"/>
                </a:ext>
              </a:extLst>
            </p:cNvPr>
            <p:cNvSpPr/>
            <p:nvPr/>
          </p:nvSpPr>
          <p:spPr>
            <a:xfrm>
              <a:off x="5439312" y="5809869"/>
              <a:ext cx="208328" cy="13273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D55CFD6F-3266-4A2A-9832-0338C53987B8}"/>
              </a:ext>
            </a:extLst>
          </p:cNvPr>
          <p:cNvGrpSpPr/>
          <p:nvPr/>
        </p:nvGrpSpPr>
        <p:grpSpPr>
          <a:xfrm>
            <a:off x="6126976" y="4903074"/>
            <a:ext cx="1171766" cy="1056398"/>
            <a:chOff x="6126976" y="5086313"/>
            <a:chExt cx="1171766" cy="10563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vale 107">
                  <a:extLst>
                    <a:ext uri="{FF2B5EF4-FFF2-40B4-BE49-F238E27FC236}">
                      <a16:creationId xmlns:a16="http://schemas.microsoft.com/office/drawing/2014/main" id="{DC881A68-2355-46E8-B116-6A98AB39FC8E}"/>
                    </a:ext>
                  </a:extLst>
                </p:cNvPr>
                <p:cNvSpPr/>
                <p:nvPr/>
              </p:nvSpPr>
              <p:spPr>
                <a:xfrm>
                  <a:off x="6126976" y="5086313"/>
                  <a:ext cx="1171766" cy="1056398"/>
                </a:xfrm>
                <a:prstGeom prst="rect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44546A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lIns="0" rIns="0" bIns="0" rtlCol="0" anchor="b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Hosting Node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it-IT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el-GR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𝜐</m:t>
                          </m:r>
                        </m:sub>
                      </m:sSub>
                    </m:oMath>
                  </a14:m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16" name="Ovale 107">
                  <a:extLst>
                    <a:ext uri="{FF2B5EF4-FFF2-40B4-BE49-F238E27FC236}">
                      <a16:creationId xmlns:a16="http://schemas.microsoft.com/office/drawing/2014/main" id="{DC881A68-2355-46E8-B116-6A98AB39FC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976" y="5086313"/>
                  <a:ext cx="1171766" cy="1056398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  <a:ln w="6350" cap="flat" cmpd="sng" algn="ctr">
                  <a:solidFill>
                    <a:srgbClr val="44546A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ttangolo 114">
              <a:extLst>
                <a:ext uri="{FF2B5EF4-FFF2-40B4-BE49-F238E27FC236}">
                  <a16:creationId xmlns:a16="http://schemas.microsoft.com/office/drawing/2014/main" id="{9980EC1E-585F-48C6-BD19-D833F4964321}"/>
                </a:ext>
              </a:extLst>
            </p:cNvPr>
            <p:cNvSpPr/>
            <p:nvPr/>
          </p:nvSpPr>
          <p:spPr bwMode="auto">
            <a:xfrm>
              <a:off x="6168120" y="5111727"/>
              <a:ext cx="1083591" cy="16016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rgbClr val="ED7D31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Controller Agent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16E6138-5E0F-45D2-829D-6583AB4D9010}"/>
              </a:ext>
            </a:extLst>
          </p:cNvPr>
          <p:cNvGrpSpPr/>
          <p:nvPr/>
        </p:nvGrpSpPr>
        <p:grpSpPr>
          <a:xfrm>
            <a:off x="6135864" y="5039028"/>
            <a:ext cx="1049624" cy="815723"/>
            <a:chOff x="6135864" y="5222267"/>
            <a:chExt cx="1049624" cy="815723"/>
          </a:xfrm>
        </p:grpSpPr>
        <p:sp>
          <p:nvSpPr>
            <p:cNvPr id="117" name="Rettangolo 116">
              <a:extLst>
                <a:ext uri="{FF2B5EF4-FFF2-40B4-BE49-F238E27FC236}">
                  <a16:creationId xmlns:a16="http://schemas.microsoft.com/office/drawing/2014/main" id="{0BF1E3DE-7500-481C-9FF7-29D4543A8F25}"/>
                </a:ext>
              </a:extLst>
            </p:cNvPr>
            <p:cNvSpPr/>
            <p:nvPr/>
          </p:nvSpPr>
          <p:spPr>
            <a:xfrm>
              <a:off x="6135864" y="5222267"/>
              <a:ext cx="208328" cy="8157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ttangolo 117">
              <a:extLst>
                <a:ext uri="{FF2B5EF4-FFF2-40B4-BE49-F238E27FC236}">
                  <a16:creationId xmlns:a16="http://schemas.microsoft.com/office/drawing/2014/main" id="{9B5EFF33-F9D7-4C39-BCDD-59F5515C6598}"/>
                </a:ext>
              </a:extLst>
            </p:cNvPr>
            <p:cNvSpPr/>
            <p:nvPr/>
          </p:nvSpPr>
          <p:spPr>
            <a:xfrm>
              <a:off x="6408495" y="5802520"/>
              <a:ext cx="208328" cy="13273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ttangolo 118">
              <a:extLst>
                <a:ext uri="{FF2B5EF4-FFF2-40B4-BE49-F238E27FC236}">
                  <a16:creationId xmlns:a16="http://schemas.microsoft.com/office/drawing/2014/main" id="{4F04F51A-4ADF-40B9-8204-664266F181D5}"/>
                </a:ext>
              </a:extLst>
            </p:cNvPr>
            <p:cNvSpPr/>
            <p:nvPr/>
          </p:nvSpPr>
          <p:spPr>
            <a:xfrm>
              <a:off x="6692597" y="5731328"/>
              <a:ext cx="208328" cy="20393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ttangolo 119">
              <a:extLst>
                <a:ext uri="{FF2B5EF4-FFF2-40B4-BE49-F238E27FC236}">
                  <a16:creationId xmlns:a16="http://schemas.microsoft.com/office/drawing/2014/main" id="{C340C78D-3D0B-4D3A-8FE2-7B1031A575BA}"/>
                </a:ext>
              </a:extLst>
            </p:cNvPr>
            <p:cNvSpPr/>
            <p:nvPr/>
          </p:nvSpPr>
          <p:spPr>
            <a:xfrm>
              <a:off x="6977160" y="5559089"/>
              <a:ext cx="208328" cy="37617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DF243820-D008-416A-B593-42BF36AE44A2}"/>
              </a:ext>
            </a:extLst>
          </p:cNvPr>
          <p:cNvGrpSpPr/>
          <p:nvPr/>
        </p:nvGrpSpPr>
        <p:grpSpPr>
          <a:xfrm>
            <a:off x="1908329" y="3768788"/>
            <a:ext cx="1282908" cy="552078"/>
            <a:chOff x="292911" y="1080204"/>
            <a:chExt cx="1064194" cy="457958"/>
          </a:xfrm>
        </p:grpSpPr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448A1F7A-5867-4426-B52C-BE788719C69F}"/>
                </a:ext>
              </a:extLst>
            </p:cNvPr>
            <p:cNvGrpSpPr/>
            <p:nvPr/>
          </p:nvGrpSpPr>
          <p:grpSpPr>
            <a:xfrm>
              <a:off x="292911" y="1080204"/>
              <a:ext cx="1064194" cy="457958"/>
              <a:chOff x="292911" y="1080204"/>
              <a:chExt cx="1064194" cy="457958"/>
            </a:xfrm>
          </p:grpSpPr>
          <p:sp>
            <p:nvSpPr>
              <p:cNvPr id="112" name="Ovale 107">
                <a:extLst>
                  <a:ext uri="{FF2B5EF4-FFF2-40B4-BE49-F238E27FC236}">
                    <a16:creationId xmlns:a16="http://schemas.microsoft.com/office/drawing/2014/main" id="{D873211A-D66D-470F-B180-AF22455FFE51}"/>
                  </a:ext>
                </a:extLst>
              </p:cNvPr>
              <p:cNvSpPr/>
              <p:nvPr/>
            </p:nvSpPr>
            <p:spPr>
              <a:xfrm>
                <a:off x="575713" y="1080204"/>
                <a:ext cx="781392" cy="453226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3600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application 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113" name="Rettangolo con angoli arrotondati 112">
                <a:extLst>
                  <a:ext uri="{FF2B5EF4-FFF2-40B4-BE49-F238E27FC236}">
                    <a16:creationId xmlns:a16="http://schemas.microsoft.com/office/drawing/2014/main" id="{1B6BA1F0-D372-4EE5-8EF6-52A7BFBDA282}"/>
                  </a:ext>
                </a:extLst>
              </p:cNvPr>
              <p:cNvSpPr/>
              <p:nvPr/>
            </p:nvSpPr>
            <p:spPr>
              <a:xfrm>
                <a:off x="292911" y="1080204"/>
                <a:ext cx="262768" cy="457958"/>
              </a:xfrm>
              <a:prstGeom prst="roundRect">
                <a:avLst>
                  <a:gd name="adj" fmla="val 13566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3175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Private Policies</a:t>
                </a:r>
              </a:p>
            </p:txBody>
          </p:sp>
        </p:grp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E20E0D10-00ED-426E-87E6-C815886D351F}"/>
                </a:ext>
              </a:extLst>
            </p:cNvPr>
            <p:cNvSpPr/>
            <p:nvPr/>
          </p:nvSpPr>
          <p:spPr bwMode="auto">
            <a:xfrm>
              <a:off x="616456" y="1311555"/>
              <a:ext cx="699906" cy="14088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[c1, c2, c3]</a:t>
              </a:r>
            </a:p>
          </p:txBody>
        </p:sp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45532375-39C8-4939-8B50-4B21B50DD8EA}"/>
              </a:ext>
            </a:extLst>
          </p:cNvPr>
          <p:cNvGrpSpPr/>
          <p:nvPr/>
        </p:nvGrpSpPr>
        <p:grpSpPr>
          <a:xfrm>
            <a:off x="3426463" y="3762027"/>
            <a:ext cx="1283182" cy="553971"/>
            <a:chOff x="292684" y="1073902"/>
            <a:chExt cx="1064421" cy="459528"/>
          </a:xfrm>
        </p:grpSpPr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C5AFE18C-3E20-45B2-8A3F-1A6E7C8E9D88}"/>
                </a:ext>
              </a:extLst>
            </p:cNvPr>
            <p:cNvGrpSpPr/>
            <p:nvPr/>
          </p:nvGrpSpPr>
          <p:grpSpPr>
            <a:xfrm>
              <a:off x="292684" y="1073902"/>
              <a:ext cx="1064421" cy="459528"/>
              <a:chOff x="292684" y="1073902"/>
              <a:chExt cx="1064421" cy="459528"/>
            </a:xfrm>
          </p:grpSpPr>
          <p:sp>
            <p:nvSpPr>
              <p:cNvPr id="108" name="Ovale 107">
                <a:extLst>
                  <a:ext uri="{FF2B5EF4-FFF2-40B4-BE49-F238E27FC236}">
                    <a16:creationId xmlns:a16="http://schemas.microsoft.com/office/drawing/2014/main" id="{9378A3D4-F447-4489-9239-EBAC7E89B380}"/>
                  </a:ext>
                </a:extLst>
              </p:cNvPr>
              <p:cNvSpPr/>
              <p:nvPr/>
            </p:nvSpPr>
            <p:spPr>
              <a:xfrm>
                <a:off x="575713" y="1073902"/>
                <a:ext cx="781392" cy="459528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rgbClr val="44546A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36000" rIns="0" bIns="0"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</a:rPr>
                  <a:t>application 2</a:t>
                </a:r>
                <a:endPara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9" name="Rettangolo con angoli arrotondati 108">
                <a:extLst>
                  <a:ext uri="{FF2B5EF4-FFF2-40B4-BE49-F238E27FC236}">
                    <a16:creationId xmlns:a16="http://schemas.microsoft.com/office/drawing/2014/main" id="{1F4BD9CF-D154-4274-8B8A-E6FD9106E087}"/>
                  </a:ext>
                </a:extLst>
              </p:cNvPr>
              <p:cNvSpPr/>
              <p:nvPr/>
            </p:nvSpPr>
            <p:spPr>
              <a:xfrm>
                <a:off x="292684" y="1073902"/>
                <a:ext cx="262768" cy="458652"/>
              </a:xfrm>
              <a:prstGeom prst="roundRect">
                <a:avLst>
                  <a:gd name="adj" fmla="val 13566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3175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Private Policies</a:t>
                </a:r>
              </a:p>
            </p:txBody>
          </p:sp>
        </p:grpSp>
        <p:sp>
          <p:nvSpPr>
            <p:cNvPr id="107" name="Rettangolo 106">
              <a:extLst>
                <a:ext uri="{FF2B5EF4-FFF2-40B4-BE49-F238E27FC236}">
                  <a16:creationId xmlns:a16="http://schemas.microsoft.com/office/drawing/2014/main" id="{6632AF8B-2AB4-446B-AD4C-5FA67C2B8E8D}"/>
                </a:ext>
              </a:extLst>
            </p:cNvPr>
            <p:cNvSpPr/>
            <p:nvPr/>
          </p:nvSpPr>
          <p:spPr bwMode="auto">
            <a:xfrm>
              <a:off x="616456" y="1311555"/>
              <a:ext cx="699906" cy="14088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[c2, c4, c5, c6]</a:t>
              </a:r>
            </a:p>
          </p:txBody>
        </p:sp>
      </p:grp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A05133D2-A31B-40D7-AEFB-229A002B461C}"/>
              </a:ext>
            </a:extLst>
          </p:cNvPr>
          <p:cNvGrpSpPr/>
          <p:nvPr/>
        </p:nvGrpSpPr>
        <p:grpSpPr>
          <a:xfrm>
            <a:off x="5127682" y="3764937"/>
            <a:ext cx="1282597" cy="547093"/>
            <a:chOff x="293169" y="1081145"/>
            <a:chExt cx="1063936" cy="453823"/>
          </a:xfrm>
        </p:grpSpPr>
        <p:grpSp>
          <p:nvGrpSpPr>
            <p:cNvPr id="102" name="Gruppo 101">
              <a:extLst>
                <a:ext uri="{FF2B5EF4-FFF2-40B4-BE49-F238E27FC236}">
                  <a16:creationId xmlns:a16="http://schemas.microsoft.com/office/drawing/2014/main" id="{EC229F41-78C2-444D-8E66-E0C9CFD596B5}"/>
                </a:ext>
              </a:extLst>
            </p:cNvPr>
            <p:cNvGrpSpPr/>
            <p:nvPr/>
          </p:nvGrpSpPr>
          <p:grpSpPr>
            <a:xfrm>
              <a:off x="293169" y="1081145"/>
              <a:ext cx="1063936" cy="453823"/>
              <a:chOff x="293169" y="1081145"/>
              <a:chExt cx="1063936" cy="45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e 107">
                    <a:extLst>
                      <a:ext uri="{FF2B5EF4-FFF2-40B4-BE49-F238E27FC236}">
                        <a16:creationId xmlns:a16="http://schemas.microsoft.com/office/drawing/2014/main" id="{C5393171-B83D-4293-9A77-2F227A456947}"/>
                      </a:ext>
                    </a:extLst>
                  </p:cNvPr>
                  <p:cNvSpPr/>
                  <p:nvPr/>
                </p:nvSpPr>
                <p:spPr>
                  <a:xfrm>
                    <a:off x="575713" y="1084339"/>
                    <a:ext cx="781392" cy="449091"/>
                  </a:xfrm>
                  <a:prstGeom prst="rect">
                    <a:avLst/>
                  </a:prstGeom>
                  <a:solidFill>
                    <a:srgbClr val="9BBB59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lIns="0" tIns="36000" rIns="0" bIns="0" rtlCol="0" anchor="t"/>
                  <a:lstStyle/>
                  <a:p>
                    <a:pPr lvl="0" algn="ctr">
                      <a:defRPr/>
                    </a:pPr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application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sz="1100" b="0" i="1" kern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a14:m>
                    <a:endParaRPr kumimoji="0" lang="en-US" sz="11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4" name="Ovale 107">
                    <a:extLst>
                      <a:ext uri="{FF2B5EF4-FFF2-40B4-BE49-F238E27FC236}">
                        <a16:creationId xmlns:a16="http://schemas.microsoft.com/office/drawing/2014/main" id="{C5393171-B83D-4293-9A77-2F227A4569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713" y="1084339"/>
                    <a:ext cx="781392" cy="44909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205" t="-1111"/>
                    </a:stretch>
                  </a:blipFill>
                  <a:ln w="6350" cap="flat" cmpd="sng" algn="ctr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ettangolo con angoli arrotondati 104">
                <a:extLst>
                  <a:ext uri="{FF2B5EF4-FFF2-40B4-BE49-F238E27FC236}">
                    <a16:creationId xmlns:a16="http://schemas.microsoft.com/office/drawing/2014/main" id="{5DE846B4-7B18-40FB-8E8A-495B743A03CD}"/>
                  </a:ext>
                </a:extLst>
              </p:cNvPr>
              <p:cNvSpPr/>
              <p:nvPr/>
            </p:nvSpPr>
            <p:spPr>
              <a:xfrm>
                <a:off x="293169" y="1081145"/>
                <a:ext cx="262768" cy="453823"/>
              </a:xfrm>
              <a:prstGeom prst="roundRect">
                <a:avLst>
                  <a:gd name="adj" fmla="val 13566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3175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Private Policies</a:t>
                </a:r>
              </a:p>
            </p:txBody>
          </p:sp>
        </p:grpSp>
        <p:sp>
          <p:nvSpPr>
            <p:cNvPr id="103" name="Rettangolo 102">
              <a:extLst>
                <a:ext uri="{FF2B5EF4-FFF2-40B4-BE49-F238E27FC236}">
                  <a16:creationId xmlns:a16="http://schemas.microsoft.com/office/drawing/2014/main" id="{34FE3F40-0094-4B50-B4F6-3C4AE12BE445}"/>
                </a:ext>
              </a:extLst>
            </p:cNvPr>
            <p:cNvSpPr/>
            <p:nvPr/>
          </p:nvSpPr>
          <p:spPr bwMode="auto">
            <a:xfrm>
              <a:off x="612503" y="1310952"/>
              <a:ext cx="699906" cy="14088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[c2, c4, c4]</a:t>
              </a:r>
            </a:p>
          </p:txBody>
        </p:sp>
      </p:grpSp>
      <p:sp>
        <p:nvSpPr>
          <p:cNvPr id="142" name="Disco magnetico 141">
            <a:extLst>
              <a:ext uri="{FF2B5EF4-FFF2-40B4-BE49-F238E27FC236}">
                <a16:creationId xmlns:a16="http://schemas.microsoft.com/office/drawing/2014/main" id="{2FFC2300-6224-4FCE-A7AD-253DB82D913D}"/>
              </a:ext>
            </a:extLst>
          </p:cNvPr>
          <p:cNvSpPr/>
          <p:nvPr/>
        </p:nvSpPr>
        <p:spPr>
          <a:xfrm>
            <a:off x="6734232" y="3588502"/>
            <a:ext cx="612483" cy="870301"/>
          </a:xfrm>
          <a:prstGeom prst="flowChartMagneticDisk">
            <a:avLst/>
          </a:prstGeom>
          <a:solidFill>
            <a:srgbClr val="ED7D31">
              <a:lumMod val="20000"/>
              <a:lumOff val="80000"/>
            </a:srgbClr>
          </a:solidFill>
          <a:ln w="31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 repository</a:t>
            </a:r>
          </a:p>
          <a:p>
            <a:pPr algn="ctr">
              <a:defRPr/>
            </a:pPr>
            <a:r>
              <a:rPr lang="en-US" sz="900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[f1, f2, …]</a:t>
            </a:r>
          </a:p>
        </p:txBody>
      </p:sp>
    </p:spTree>
    <p:extLst>
      <p:ext uri="{BB962C8B-B14F-4D97-AF65-F5344CB8AC3E}">
        <p14:creationId xmlns:p14="http://schemas.microsoft.com/office/powerpoint/2010/main" val="29807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Verdana"/>
        <a:ea typeface=""/>
        <a:cs typeface="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7079</TotalTime>
  <Words>2181</Words>
  <Application>Microsoft Office PowerPoint</Application>
  <PresentationFormat>Presentazione su schermo (4:3)</PresentationFormat>
  <Paragraphs>427</Paragraphs>
  <Slides>25</Slides>
  <Notes>13</Notes>
  <HiddenSlides>9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Verdana</vt:lpstr>
      <vt:lpstr>Struttura predefinita</vt:lpstr>
      <vt:lpstr>A Distributed Orchestration Algorithm for Edge Computing Resources with Guarantees</vt:lpstr>
      <vt:lpstr>Background – Edge Computing</vt:lpstr>
      <vt:lpstr>Background – Edge Computing</vt:lpstr>
      <vt:lpstr>Background – Cloud-Oriented Orchestration</vt:lpstr>
      <vt:lpstr>Problem – one-size fits-all orchestration models do not exist</vt:lpstr>
      <vt:lpstr>Problem – Edge Orchestration</vt:lpstr>
      <vt:lpstr>Goal – Coordination</vt:lpstr>
      <vt:lpstr>Model – Applications-Resources Assignment Problem</vt:lpstr>
      <vt:lpstr>Model – Applications-Resources Assignment Problem</vt:lpstr>
      <vt:lpstr>DRAGON - Distributed Resources AssiGnment and OrchestratioN</vt:lpstr>
      <vt:lpstr>Algorithm  Guarantees</vt:lpstr>
      <vt:lpstr>Prototype Evaluation</vt:lpstr>
      <vt:lpstr>Prototype Evaluation – Performance</vt:lpstr>
      <vt:lpstr>Prototype Evaluation – Convergence</vt:lpstr>
      <vt:lpstr>Conclusions</vt:lpstr>
      <vt:lpstr>Presentazione standard di PowerPoint</vt:lpstr>
      <vt:lpstr>Experimental Results – CDN Caching Use Case</vt:lpstr>
      <vt:lpstr>Experimental Results – Mobile Gaming Use Case</vt:lpstr>
      <vt:lpstr>Prototype Evaluation – Performance</vt:lpstr>
      <vt:lpstr>Orchestration Phase – Embedding Routine </vt:lpstr>
      <vt:lpstr>Orchestration Phase – Scoring Routine</vt:lpstr>
      <vt:lpstr>Orchestration Phase – Election Routine</vt:lpstr>
      <vt:lpstr>Algorithm Generalization – Multi Node Version</vt:lpstr>
      <vt:lpstr>Experimental Results – Convergence and Performance</vt:lpstr>
      <vt:lpstr>Model – Applications-Resources Assignment Problem (1)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NetGroup slide template</dc:title>
  <dc:creator>Fulvio</dc:creator>
  <cp:lastModifiedBy>Gabriele Castellano</cp:lastModifiedBy>
  <cp:revision>742</cp:revision>
  <dcterms:created xsi:type="dcterms:W3CDTF">2016-10-05T22:27:04Z</dcterms:created>
  <dcterms:modified xsi:type="dcterms:W3CDTF">2019-05-02T14:24:25Z</dcterms:modified>
</cp:coreProperties>
</file>