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5" autoAdjust="0"/>
  </p:normalViewPr>
  <p:slideViewPr>
    <p:cSldViewPr snapToGrid="0">
      <p:cViewPr varScale="1">
        <p:scale>
          <a:sx n="150" d="100"/>
          <a:sy n="15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大家好，今天给大家分享一篇Infocom</a:t>
            </a:r>
            <a:r>
              <a:rPr dirty="0"/>
              <a:t> 2019的文章，dynamic adaptive DNN surgery for inference acceleration on the </a:t>
            </a:r>
            <a:r>
              <a:rPr dirty="0" err="1"/>
              <a:t>Edge,讲的是如何在网络带宽变化的情况下，在边缘节点和云服务器之间动态地分割DNN网络。作者是港科的一个学生</a:t>
            </a:r>
            <a:r>
              <a:rPr dirty="0"/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所以最终的根据网络情况所变化的动态的分割算法是这样的，首先监控当前的网络带宽，利用的是iperf工具，得到B，然后利用第一种优化算法求解，得到三种延时的具体数值，然后再比较它们中的最大值和1/Q的大小，如果小的话，就已经是最优的分割方法了，就按照这个分割去执行任务。如果大的话，就需要用第二种优化方法求解，得到三者中的最大值，如果这样得到的值还是比1/Q大的话，说明整个系统的处理不了这么高的视频帧采样率，所以需要通知用户降低采样率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最后我们来看一下实验部分。首先设备的话，边缘节点用的是树莓派3 model B。云服务器用的是2.5Ghz，8核的阿里云，总存储是128G，无线传输是用的WiFi。还需要说明的一点是如何控制在边缘端或者是云端只执行一部分的DNN，作者是使用Caffe框架，首先利用它把整个DNN的模型都存储起来。然后有一个prototxt的文件来记录DNN的结构，所以可以通过修改这个prototxt文件，来达到只执行一部分层的目的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然后数据集是一个公开的自动驾驶的数据集。是720P的。工作负载设为0.1帧每秒是轻负载，20帧每秒是重负载。用来实验的DNN benchmarks有这五种，其中链式的结构三种，DAG结构的两种。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首先来看一下具体的性能。首先第一个图是对比五个网络 在三种处理方式下的延时和吞吐量的性能。这里是用提高了多少倍来表示的，基准是只在边缘服务器上处理。可以看到，无论是在轻量负载的情况还是重负载的情况，作者提出来解决方案都是最好的，而且对于某些网络来说，提高的幅度很大。第三个图是对比一种已有的针对链式结构进行分割的方法，可以看出对于前三种链式结构，作者的方法和它的性能差不多，而对于DAG结构，作者的方法就比它好了很多倍，说明作者方法对于DAG网络处理的有效性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接下来再看网络对系统的影响。可以看到网络差的时候，作者的方法还是有较大提高的，网速好的时候，作者的方法并不比只在云端处理的效果好多少，这是因为传输延时很小，最优的方案就接近把整个网络都放到云端处理。最后看一下网速对于工作负载方式的选择的影响，当小于1.51Mbps时，最优的方案是高负载模式，大于1.51M时，最优的方案是低负载模式。</a:t>
            </a:r>
            <a:br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这篇文章的动机其实很简单。我们之前有几次组会也介绍过边缘计算相关的文章，所以具体边缘计算的概念我就不详细说了。现在边缘计算方向主流的应用场景就是视频流的处理，比如VR，物体识别啦，而视频流的处理，主流的方法就是DNN。我们都知道DNN对计算力的要求很高，而边缘节点的计算能力又是有限的，所以一种常见的解决办法就是把计算任务下移到云端，但是如何把整个任务都传输到云端处理的话</a:t>
            </a:r>
            <a:r>
              <a:rPr dirty="0" smtClean="0"/>
              <a:t>，</a:t>
            </a:r>
            <a:r>
              <a:rPr lang="zh-CN" altLang="en-US" dirty="0" smtClean="0"/>
              <a:t>传输的数据量大，</a:t>
            </a:r>
            <a:r>
              <a:rPr dirty="0" smtClean="0"/>
              <a:t>会带来很高的传输延迟</a:t>
            </a:r>
            <a:r>
              <a:rPr dirty="0"/>
              <a:t>，最终还是导致视频处理的应用延时很高。但是作者观察到，其实DNN的中间层的输出的数据大小是在变化的，有些中间层相比最开始网络的输入，数据量已经小了很多了，比如YOLOv2，它的输入的数据大小是0.95MB，中间层max5的输出是0.08MB,小了非常多。所以我们其实可以把DNN网络在边缘节点处理一部分，</a:t>
            </a:r>
            <a:r>
              <a:rPr dirty="0" smtClean="0"/>
              <a:t>再把得到的中间</a:t>
            </a:r>
            <a:r>
              <a:rPr lang="zh-CN" altLang="en-US" dirty="0" smtClean="0"/>
              <a:t>层的</a:t>
            </a:r>
            <a:r>
              <a:rPr dirty="0" err="1" smtClean="0"/>
              <a:t>结果传输到云端</a:t>
            </a:r>
            <a:r>
              <a:rPr dirty="0" err="1"/>
              <a:t>，然后云端继续处理完剩下的网络</a:t>
            </a:r>
            <a:r>
              <a:rPr dirty="0" err="1" smtClean="0"/>
              <a:t>，最终得到结果</a:t>
            </a:r>
            <a:r>
              <a:rPr lang="zh-CN" altLang="en-US" dirty="0" smtClean="0"/>
              <a:t>，这样的话传输时延就会大大降低</a:t>
            </a:r>
            <a:r>
              <a:rPr dirty="0" smtClean="0"/>
              <a:t>。</a:t>
            </a:r>
            <a:r>
              <a:rPr dirty="0"/>
              <a:t>那么就有一个问题，如何去切割这个网络，决定哪部分在边缘节点处理，哪部分在云端处理，这篇文章就给出了如何切割的方法。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主要面临的挑战有两个。第一个挑战是网络带宽是处在动态的变化当中的，而网络带宽决定着数据传输的延时，这会对最终的分割的决策造成影响，所以这个决策会随着网络的变化而改变。我们看一个简单的例子，第一个图，我们可以看到当网络带宽是4Mbps的时候，在不同的中间层进行分割，最终总的延时是不一样的，第二个图我们也可以发现，随着带宽的变化，为了最终的延时最小，选择切割的中间层是不一样的，网络差的时候是红色的max5，然后变成紫色的max4，最后变成绿色的是input，就是整个都传到云端。而第二个挑战是目前主流的DNN网络的框架不是一个简单的链式结构，而是更复杂的一个有向无环图，这样的话，分割的策略就会变得非常复杂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接下来我们来看看作者是怎么解决这些问题的。首先我们可以看到整个视频处理的框架是这样的，边缘节点接收视频流，然后选择一部分在边缘节点上跑，得到的中间结果通过无线网络传输到云端，最终在云端得到处理结果。那么对于一个DNN，作者提出我们可以把每一层看做是一个点，最终得到的是一个有向无环图。这是一个inception v4的例子，它的网络长这样，对应的有向无环图就是右边的。还增加了一个虚拟的起点e和虚拟的终点c，这是为了后面方便处理。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那么我们把DNN网络转化成一个有向无环图之后，我们要做的就是对这个图的点进行划分，可以分成在边缘节点上处理的，Ve,在云端处理的Vc，同时在Ve中比较特殊的就是把整个图分割成两部分的点，Vs,Vs的输出呢，会传输给云端供它后续的处理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那么在那样的划分之后，很自然地就对应了三部分的延时，一个是边缘节点的计算延时，是Ve的所有处理时间的总和，一个是云端的计算延时，是Vc的处理时间的总和，还有一个是传输延时，这个是Vs的传输时间的总和</a:t>
            </a:r>
            <a:r>
              <a:rPr dirty="0" smtClean="0"/>
              <a:t>。</a:t>
            </a:r>
            <a:r>
              <a:rPr lang="zh-CN" altLang="en-US" dirty="0" smtClean="0"/>
              <a:t>每部分的时间都是可以提前算出来的。为了尽可能地提高性能，</a:t>
            </a:r>
            <a:r>
              <a:rPr dirty="0" err="1" smtClean="0"/>
              <a:t>这三个阶段</a:t>
            </a:r>
            <a:r>
              <a:rPr lang="zh-CN" altLang="en-US" dirty="0" smtClean="0"/>
              <a:t>是</a:t>
            </a:r>
            <a:r>
              <a:rPr dirty="0" err="1" smtClean="0"/>
              <a:t>通过流水线的形式进行处理的</a:t>
            </a:r>
            <a:r>
              <a:rPr dirty="0"/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由于流水线的引入，使得问题变得更加复杂了，出现了两种优化问题，第一种是对应图中的下半部分，Q是视频帧的采样率，1/Q就是待处理的视频帧的周期，如果Te,Tc,Tt三者里面最大的都比1/Q小的话，那么每个流水线都是在下一帧到来之前就处理完当前帧的任务了，不存在瓶颈，所以我们只需要尽快地处理完每一帧，所以最终的优化目标是min…。而第二种情况是当Te,Tc,Tt三者里面最大的比1/Q大的话，那么流水线就存在瓶颈，对应图中的上半部分，所以为了处理更多的视频帧，就要最小化三个延时的最大值。接下来我们看这两个优化问题分别是如何求解的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首先是第一种情况，就是最小化三者之和，这个时候对应的Q比较小，所以是Light Workload。这个问题作者把它转化成了一个网络流里面的最小割问题进行求解。具体的做法是这样的，我们看这个简单的例子，最开始的网络是长a这样的，我们需要对它进行一些处理。首先加两个虚拟的起点和终点e和c。然后再添加红色的边，代表那些从e出发指向其他节点的边，边的权的数值是那个节点在云端处理的延时。再添加蓝色的边，是从所有节点出发，指向终点c的边，边的权值是这个节点在边缘端处理的延时。最后是黑色的线，对应的是节点之间相互连的边，边的权值就是这个点的传输时间。需要注意的是，对于那些出度大于2的点，为了统一计算它们的传输延时，需要添加一个辅助点，使得这个点直接指向指向辅助点，边的权值就是传输延时，然后由辅助点再连接它原来指向的点，而这些边的权值设为无穷大。一旦构建成这样一个图，就可以用求解最小割问题的方法来求解了。假如是按绿色的虚线割的，那么总的时间就是。。。代表v1在边缘节点处理，v2,v3,v4都在云端处理。最小割问题的求解是有经典算法的，可以在线性时间内解决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第二种优化问题是最小化三者中的最大值，作者证明这是一个NP-hard问题，所以作者还是利用第一种优化问题的求解方法，给出了这个问题的一个近似求解。需要做的改变就是给三种边都加上一个系数，去最小化三者之和。通过不断地改变三个系数的值，求三者之和的最小值就可以近似地代替求最小化三者中的最大值，这个也比较好理解，比如一个极端的情况是，比其他两个都大得多，那么最小化三者之和，就相当于最小化tie，其他的也同理，不断的改变系数，能够得到不同的解，最终那个最小的解就可以看做是近似解。由于三个系数同时变化，我们可以固定一个，比如把设为1，不断改变其他两个系数，具体的搜索方法是先粗粒度，然后再细粒度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3"/>
          <p:cNvSpPr txBox="1"/>
          <p:nvPr/>
        </p:nvSpPr>
        <p:spPr>
          <a:xfrm>
            <a:off x="455537" y="1949993"/>
            <a:ext cx="1128092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Dynamic Adaptive DNN Surgery for Inference Acceleration on the Edge</a:t>
            </a:r>
          </a:p>
        </p:txBody>
      </p:sp>
      <p:sp>
        <p:nvSpPr>
          <p:cNvPr id="95" name="文本框 4"/>
          <p:cNvSpPr txBox="1"/>
          <p:nvPr/>
        </p:nvSpPr>
        <p:spPr>
          <a:xfrm>
            <a:off x="1320192" y="3067831"/>
            <a:ext cx="9551611" cy="207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Chuang Hu</a:t>
            </a:r>
            <a:r>
              <a:rPr i="1"/>
              <a:t>⇤</a:t>
            </a:r>
            <a:r>
              <a:t>, Wei Bao</a:t>
            </a:r>
            <a:r>
              <a:rPr i="1"/>
              <a:t>†</a:t>
            </a:r>
            <a:r>
              <a:t>, Dan Wang</a:t>
            </a:r>
            <a:r>
              <a:rPr i="1"/>
              <a:t>⇤</a:t>
            </a:r>
            <a:r>
              <a:t>, Fengming Liu</a:t>
            </a:r>
            <a:r>
              <a:rPr i="1"/>
              <a:t>‡</a:t>
            </a:r>
            <a:r>
              <a:t> </a:t>
            </a:r>
            <a:br/>
            <a:r>
              <a:rPr i="1"/>
              <a:t>⇤</a:t>
            </a:r>
            <a:r>
              <a:t>Department of Computing, The Hong Kong Polytechnic University</a:t>
            </a:r>
            <a:br/>
            <a:r>
              <a:rPr i="1"/>
              <a:t>†</a:t>
            </a:r>
            <a:r>
              <a:t>School of Computer Science, The University of Sydney</a:t>
            </a:r>
            <a:br/>
            <a:r>
              <a:rPr i="1"/>
              <a:t>‡</a:t>
            </a:r>
            <a:r>
              <a:t>Department of Electronic and Information Engineering, The Hong Kong Polytechnic University </a:t>
            </a:r>
            <a:br/>
            <a:r>
              <a:rPr b="1">
                <a:latin typeface="Arial"/>
                <a:ea typeface="Arial"/>
                <a:cs typeface="Arial"/>
                <a:sym typeface="Arial"/>
              </a:rPr>
              <a:t>Infocom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4"/>
          <p:cNvSpPr txBox="1"/>
          <p:nvPr/>
        </p:nvSpPr>
        <p:spPr>
          <a:xfrm>
            <a:off x="757157" y="657273"/>
            <a:ext cx="615646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The Dynamic Partitioning Algorithm</a:t>
            </a:r>
          </a:p>
        </p:txBody>
      </p:sp>
      <p:pic>
        <p:nvPicPr>
          <p:cNvPr id="182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0311" y="1484000"/>
            <a:ext cx="8795798" cy="5019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矩形 4"/>
          <p:cNvSpPr txBox="1"/>
          <p:nvPr/>
        </p:nvSpPr>
        <p:spPr>
          <a:xfrm>
            <a:off x="757157" y="657273"/>
            <a:ext cx="49844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Implementation &amp; Evaluation</a:t>
            </a:r>
          </a:p>
        </p:txBody>
      </p:sp>
      <p:sp>
        <p:nvSpPr>
          <p:cNvPr id="187" name="文本框 19"/>
          <p:cNvSpPr txBox="1"/>
          <p:nvPr/>
        </p:nvSpPr>
        <p:spPr>
          <a:xfrm>
            <a:off x="757157" y="1513042"/>
            <a:ext cx="9081970" cy="3001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Edge devices: </a:t>
            </a:r>
            <a:r>
              <a:rPr>
                <a:solidFill>
                  <a:srgbClr val="000000"/>
                </a:solidFill>
              </a:rPr>
              <a:t>Raspberry Pi 3 model B</a:t>
            </a:r>
          </a:p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Cloud server: </a:t>
            </a:r>
            <a:r>
              <a:rPr>
                <a:solidFill>
                  <a:srgbClr val="000000"/>
                </a:solidFill>
              </a:rPr>
              <a:t>Cloud Ali with 8 cores of 2.5 GHz and a total memory of 128 GB</a:t>
            </a:r>
          </a:p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Communication link: </a:t>
            </a:r>
            <a:r>
              <a:rPr>
                <a:solidFill>
                  <a:srgbClr val="000000"/>
                </a:solidFill>
              </a:rPr>
              <a:t>WiFi</a:t>
            </a:r>
          </a:p>
          <a:p>
            <a:pPr>
              <a:lnSpc>
                <a:spcPts val="2500"/>
              </a:lnSpc>
              <a:spcBef>
                <a:spcPts val="600"/>
              </a:spcBef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Install a modified instance of Caffe and store a full DNN model on the edge device. In Caffe, there is a </a:t>
            </a:r>
            <a:r>
              <a:rPr>
                <a:solidFill>
                  <a:srgbClr val="FF0000"/>
                </a:solidFill>
              </a:rPr>
              <a:t>“prototxt” </a:t>
            </a:r>
            <a:r>
              <a:t>file recording the DNN structure. </a:t>
            </a:r>
          </a:p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we modify the model structure file “prototxt” by inserting a “stop layer” after each partitioned layer.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矩形 4"/>
          <p:cNvSpPr txBox="1"/>
          <p:nvPr/>
        </p:nvSpPr>
        <p:spPr>
          <a:xfrm>
            <a:off x="757157" y="657273"/>
            <a:ext cx="49844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Implementation &amp; Evaluation</a:t>
            </a:r>
          </a:p>
        </p:txBody>
      </p:sp>
      <p:sp>
        <p:nvSpPr>
          <p:cNvPr id="192" name="文本框 19"/>
          <p:cNvSpPr txBox="1"/>
          <p:nvPr/>
        </p:nvSpPr>
        <p:spPr>
          <a:xfrm>
            <a:off x="757157" y="1513043"/>
            <a:ext cx="9081970" cy="182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Video Dataset: </a:t>
            </a:r>
            <a:r>
              <a:rPr dirty="0">
                <a:solidFill>
                  <a:srgbClr val="000000"/>
                </a:solidFill>
              </a:rPr>
              <a:t>the publicly available BDD100K self-driving dataset. viewed in 720p at 30 FPS</a:t>
            </a:r>
          </a:p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Workload Setting: </a:t>
            </a:r>
            <a:r>
              <a:rPr dirty="0">
                <a:solidFill>
                  <a:srgbClr val="000000"/>
                </a:solidFill>
              </a:rPr>
              <a:t>0.1 frame per second for light workload mode; 20 frame per second for heavy workload mode; default resolution is 224p</a:t>
            </a:r>
          </a:p>
          <a:p>
            <a:pPr>
              <a:lnSpc>
                <a:spcPts val="2500"/>
              </a:lnSpc>
              <a:spcBef>
                <a:spcPts val="600"/>
              </a:spcBef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DNN Benchmarks:</a:t>
            </a:r>
          </a:p>
        </p:txBody>
      </p:sp>
      <p:pic>
        <p:nvPicPr>
          <p:cNvPr id="193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0945" y="3116483"/>
            <a:ext cx="6737239" cy="307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矩形 4"/>
          <p:cNvSpPr txBox="1"/>
          <p:nvPr/>
        </p:nvSpPr>
        <p:spPr>
          <a:xfrm>
            <a:off x="757157" y="657273"/>
            <a:ext cx="49844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Implementation &amp; Evaluation</a:t>
            </a:r>
          </a:p>
        </p:txBody>
      </p:sp>
      <p:sp>
        <p:nvSpPr>
          <p:cNvPr id="198" name="文本框 5"/>
          <p:cNvSpPr txBox="1"/>
          <p:nvPr/>
        </p:nvSpPr>
        <p:spPr>
          <a:xfrm>
            <a:off x="734741" y="1416365"/>
            <a:ext cx="4985576" cy="39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Performance Comparison</a:t>
            </a:r>
          </a:p>
        </p:txBody>
      </p:sp>
      <p:pic>
        <p:nvPicPr>
          <p:cNvPr id="199" name="图片 2" descr="图片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742" y="2039973"/>
            <a:ext cx="3474723" cy="291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图片 3" descr="图片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3126" y="2007060"/>
            <a:ext cx="3561834" cy="2945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图片 6" descr="图片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7332" y="2068023"/>
            <a:ext cx="3518418" cy="2823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矩形 4"/>
          <p:cNvSpPr txBox="1"/>
          <p:nvPr/>
        </p:nvSpPr>
        <p:spPr>
          <a:xfrm>
            <a:off x="757157" y="657273"/>
            <a:ext cx="49844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Implementation &amp; Evaluation</a:t>
            </a:r>
          </a:p>
        </p:txBody>
      </p:sp>
      <p:sp>
        <p:nvSpPr>
          <p:cNvPr id="206" name="文本框 5"/>
          <p:cNvSpPr txBox="1"/>
          <p:nvPr/>
        </p:nvSpPr>
        <p:spPr>
          <a:xfrm>
            <a:off x="734741" y="1416365"/>
            <a:ext cx="4985576" cy="39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Network Variation</a:t>
            </a:r>
          </a:p>
        </p:txBody>
      </p:sp>
      <p:pic>
        <p:nvPicPr>
          <p:cNvPr id="207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385" y="2007060"/>
            <a:ext cx="3749742" cy="2953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图片 7" descr="图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3126" y="2087320"/>
            <a:ext cx="3803350" cy="2987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图片 8" descr="图片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10450" y="2024246"/>
            <a:ext cx="3981550" cy="3050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4"/>
          <p:cNvSpPr txBox="1"/>
          <p:nvPr/>
        </p:nvSpPr>
        <p:spPr>
          <a:xfrm>
            <a:off x="757157" y="657273"/>
            <a:ext cx="223791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Conclusions</a:t>
            </a:r>
          </a:p>
        </p:txBody>
      </p:sp>
      <p:sp>
        <p:nvSpPr>
          <p:cNvPr id="214" name="文本框 19"/>
          <p:cNvSpPr txBox="1"/>
          <p:nvPr/>
        </p:nvSpPr>
        <p:spPr>
          <a:xfrm>
            <a:off x="757155" y="1481720"/>
            <a:ext cx="8386845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Dynamic Adaptive DNN surgery (DADS) scheme that can partition DNN inference between the edge device and the cloud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dirty="0"/>
              <a:t>靶子明确，思路</a:t>
            </a:r>
            <a:r>
              <a:rPr lang="zh-CN" altLang="en-US" dirty="0" smtClean="0"/>
              <a:t>清晰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 smtClean="0"/>
              <a:t>求解方法简单</a:t>
            </a:r>
            <a:r>
              <a:rPr lang="zh-CN" altLang="en-US" dirty="0" smtClean="0"/>
              <a:t>有效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实际能够处理的Q</a:t>
            </a:r>
            <a:r>
              <a:rPr dirty="0" err="1" smtClean="0"/>
              <a:t>并不大</a:t>
            </a:r>
            <a:r>
              <a:rPr lang="zh-CN" altLang="en-US" dirty="0"/>
              <a:t>，</a:t>
            </a:r>
            <a:r>
              <a:rPr lang="zh-CN" altLang="en-US" dirty="0" smtClean="0"/>
              <a:t>而且固定</a:t>
            </a: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结合模型压缩技术，进一步降低延时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4"/>
          <p:cNvSpPr txBox="1"/>
          <p:nvPr/>
        </p:nvSpPr>
        <p:spPr>
          <a:xfrm>
            <a:off x="757158" y="657273"/>
            <a:ext cx="188196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Motivation</a:t>
            </a:r>
          </a:p>
        </p:txBody>
      </p:sp>
      <p:pic>
        <p:nvPicPr>
          <p:cNvPr id="100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2342" y="1343068"/>
            <a:ext cx="4442995" cy="3340238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文本框 3"/>
          <p:cNvSpPr txBox="1"/>
          <p:nvPr/>
        </p:nvSpPr>
        <p:spPr>
          <a:xfrm>
            <a:off x="6220886" y="4607492"/>
            <a:ext cx="4998653" cy="103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the data size of some intermediate DNN layers is significantly smaller than that of raw input data</a:t>
            </a:r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1989" y="1531724"/>
            <a:ext cx="4355738" cy="245505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文本框 2"/>
          <p:cNvSpPr txBox="1"/>
          <p:nvPr/>
        </p:nvSpPr>
        <p:spPr>
          <a:xfrm>
            <a:off x="718863" y="4607492"/>
            <a:ext cx="5502025" cy="1668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DNN inference imposes heavy computation burden to edge devices </a:t>
            </a:r>
          </a:p>
          <a:p>
            <a:pPr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offloading inference tasks to the cloud causes transmission of a large volume of data 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4"/>
          <p:cNvSpPr txBox="1"/>
          <p:nvPr/>
        </p:nvSpPr>
        <p:spPr>
          <a:xfrm>
            <a:off x="757157" y="657273"/>
            <a:ext cx="200125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Challenges</a:t>
            </a:r>
          </a:p>
        </p:txBody>
      </p:sp>
      <p:sp>
        <p:nvSpPr>
          <p:cNvPr id="108" name="文本框 1"/>
          <p:cNvSpPr txBox="1"/>
          <p:nvPr/>
        </p:nvSpPr>
        <p:spPr>
          <a:xfrm>
            <a:off x="757156" y="1551897"/>
            <a:ext cx="9369723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Network dynamics substantially influence the performance of DNN partition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State-of-the-art DNNs are characterized by a directed acyclic graph (DAG) rather than a chain</a:t>
            </a:r>
          </a:p>
        </p:txBody>
      </p:sp>
      <p:pic>
        <p:nvPicPr>
          <p:cNvPr id="109" name="图片 2" descr="图片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7105" y="3198502"/>
            <a:ext cx="3980166" cy="3091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图片 5" descr="图片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9585" y="3282188"/>
            <a:ext cx="3568981" cy="2924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4"/>
          <p:cNvSpPr txBox="1"/>
          <p:nvPr/>
        </p:nvSpPr>
        <p:spPr>
          <a:xfrm>
            <a:off x="757157" y="657273"/>
            <a:ext cx="241571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Model Design</a:t>
            </a:r>
          </a:p>
        </p:txBody>
      </p:sp>
      <p:pic>
        <p:nvPicPr>
          <p:cNvPr id="115" name="图片 2" descr="图片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068" y="2041917"/>
            <a:ext cx="3811807" cy="2719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图片 6" descr="图片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9385" y="1937079"/>
            <a:ext cx="3846934" cy="290513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文本框 8"/>
          <p:cNvSpPr txBox="1"/>
          <p:nvPr/>
        </p:nvSpPr>
        <p:spPr>
          <a:xfrm>
            <a:off x="757157" y="1417338"/>
            <a:ext cx="3392246" cy="398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DNN as a DAG</a:t>
            </a:r>
          </a:p>
        </p:txBody>
      </p:sp>
      <p:pic>
        <p:nvPicPr>
          <p:cNvPr id="118" name="图片 1" descr="图片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3414" y="1961170"/>
            <a:ext cx="3386494" cy="2881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矩形 4"/>
          <p:cNvSpPr txBox="1"/>
          <p:nvPr/>
        </p:nvSpPr>
        <p:spPr>
          <a:xfrm>
            <a:off x="757157" y="657273"/>
            <a:ext cx="241571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Model Design</a:t>
            </a:r>
          </a:p>
        </p:txBody>
      </p:sp>
      <p:sp>
        <p:nvSpPr>
          <p:cNvPr id="123" name="文本框 8"/>
          <p:cNvSpPr txBox="1"/>
          <p:nvPr/>
        </p:nvSpPr>
        <p:spPr>
          <a:xfrm>
            <a:off x="734740" y="1416365"/>
            <a:ext cx="3392246" cy="39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DNN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5"/>
              <p:cNvSpPr txBox="1"/>
              <p:nvPr/>
            </p:nvSpPr>
            <p:spPr>
              <a:xfrm>
                <a:off x="3314410" y="2279284"/>
                <a:ext cx="1413272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24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10" y="2279284"/>
                <a:ext cx="1413272" cy="276999"/>
              </a:xfrm>
              <a:prstGeom prst="rect">
                <a:avLst/>
              </a:prstGeom>
              <a:blipFill>
                <a:blip r:embed="rId3"/>
                <a:stretch>
                  <a:fillRect l="-3448" r="-431" b="-1777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9"/>
              <p:cNvSpPr txBox="1"/>
              <p:nvPr/>
            </p:nvSpPr>
            <p:spPr>
              <a:xfrm>
                <a:off x="891958" y="2279284"/>
                <a:ext cx="1438496" cy="1950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∪   </m:t>
                          </m:r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25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58" y="2279284"/>
                <a:ext cx="1438496" cy="195059"/>
              </a:xfrm>
              <a:prstGeom prst="rect">
                <a:avLst/>
              </a:prstGeom>
              <a:blipFill>
                <a:blip r:embed="rId4"/>
                <a:stretch>
                  <a:fillRect l="-1271" b="-625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直接箭头连接符 11"/>
          <p:cNvSpPr/>
          <p:nvPr/>
        </p:nvSpPr>
        <p:spPr>
          <a:xfrm>
            <a:off x="1469622" y="2706945"/>
            <a:ext cx="5363" cy="672710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文本框 12"/>
          <p:cNvSpPr txBox="1"/>
          <p:nvPr/>
        </p:nvSpPr>
        <p:spPr>
          <a:xfrm>
            <a:off x="660625" y="3411720"/>
            <a:ext cx="1446122" cy="71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processed at the edge</a:t>
            </a:r>
          </a:p>
        </p:txBody>
      </p:sp>
      <p:sp>
        <p:nvSpPr>
          <p:cNvPr id="128" name="文本框 13"/>
          <p:cNvSpPr txBox="1"/>
          <p:nvPr/>
        </p:nvSpPr>
        <p:spPr>
          <a:xfrm>
            <a:off x="1581065" y="4086247"/>
            <a:ext cx="1451764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/>
              <a:t>processed at the cloud</a:t>
            </a:r>
          </a:p>
        </p:txBody>
      </p:sp>
      <p:sp>
        <p:nvSpPr>
          <p:cNvPr id="129" name="直接箭头连接符 14"/>
          <p:cNvSpPr/>
          <p:nvPr/>
        </p:nvSpPr>
        <p:spPr>
          <a:xfrm flipH="1">
            <a:off x="2171195" y="2706946"/>
            <a:ext cx="6718" cy="1349172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直接箭头连接符 17"/>
          <p:cNvSpPr/>
          <p:nvPr/>
        </p:nvSpPr>
        <p:spPr>
          <a:xfrm>
            <a:off x="4538436" y="2706945"/>
            <a:ext cx="5362" cy="672710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8"/>
              <p:cNvSpPr txBox="1"/>
              <p:nvPr/>
            </p:nvSpPr>
            <p:spPr>
              <a:xfrm>
                <a:off x="2975430" y="3392065"/>
                <a:ext cx="3421343" cy="1054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>
                <a:lvl1pPr algn="just">
                  <a:lnSpc>
                    <a:spcPts val="2500"/>
                  </a:lnSpc>
                  <a:defRPr>
                    <a:solidFill>
                      <a:srgbClr val="3E76A8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rPr dirty="0"/>
                  <a:t>output data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dirty="0"/>
                  <a:t> will be transmitted from the edge side to the cloud</a:t>
                </a:r>
              </a:p>
            </p:txBody>
          </p:sp>
        </mc:Choice>
        <mc:Fallback xmlns="">
          <p:sp>
            <p:nvSpPr>
              <p:cNvPr id="131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30" y="3392065"/>
                <a:ext cx="3421343" cy="1054135"/>
              </a:xfrm>
              <a:prstGeom prst="rect">
                <a:avLst/>
              </a:prstGeom>
              <a:blipFill>
                <a:blip r:embed="rId5"/>
                <a:stretch>
                  <a:fillRect l="-2852" t="-1156" r="-2852" b="-578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图片 25" descr="图片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59410" y="1831669"/>
            <a:ext cx="4374684" cy="2962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文本框 8"/>
          <p:cNvSpPr txBox="1"/>
          <p:nvPr/>
        </p:nvSpPr>
        <p:spPr>
          <a:xfrm>
            <a:off x="734740" y="1416365"/>
            <a:ext cx="3392246" cy="39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Delay Components:</a:t>
            </a:r>
          </a:p>
        </p:txBody>
      </p:sp>
      <p:grpSp>
        <p:nvGrpSpPr>
          <p:cNvPr id="143" name="组合 1"/>
          <p:cNvGrpSpPr/>
          <p:nvPr/>
        </p:nvGrpSpPr>
        <p:grpSpPr>
          <a:xfrm>
            <a:off x="959917" y="2107994"/>
            <a:ext cx="3850014" cy="4263833"/>
            <a:chOff x="0" y="0"/>
            <a:chExt cx="3850013" cy="4263831"/>
          </a:xfrm>
        </p:grpSpPr>
        <p:pic>
          <p:nvPicPr>
            <p:cNvPr id="137" name="图片 19" descr="图片 1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04429" y="540885"/>
              <a:ext cx="1707049" cy="761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文本框 20"/>
            <p:cNvSpPr txBox="1"/>
            <p:nvPr/>
          </p:nvSpPr>
          <p:spPr>
            <a:xfrm>
              <a:off x="-1" y="-1"/>
              <a:ext cx="381153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The delay of edge-computing stage:</a:t>
              </a:r>
            </a:p>
          </p:txBody>
        </p:sp>
        <p:sp>
          <p:nvSpPr>
            <p:cNvPr id="139" name="文本框 21"/>
            <p:cNvSpPr txBox="1"/>
            <p:nvPr/>
          </p:nvSpPr>
          <p:spPr>
            <a:xfrm>
              <a:off x="38480" y="1368995"/>
              <a:ext cx="381153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The delay of cloud-computing stage:</a:t>
              </a:r>
            </a:p>
          </p:txBody>
        </p:sp>
        <p:pic>
          <p:nvPicPr>
            <p:cNvPr id="140" name="图片 22" descr="图片 2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04430" y="1951684"/>
              <a:ext cx="1707049" cy="718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文本框 23"/>
            <p:cNvSpPr txBox="1"/>
            <p:nvPr/>
          </p:nvSpPr>
          <p:spPr>
            <a:xfrm>
              <a:off x="38480" y="2889429"/>
              <a:ext cx="381153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The delay of communication stage:</a:t>
              </a:r>
            </a:p>
          </p:txBody>
        </p:sp>
        <p:pic>
          <p:nvPicPr>
            <p:cNvPr id="142" name="图片 24" descr="图片 2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39649" y="3467863"/>
              <a:ext cx="1636611" cy="795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右大括号 2"/>
          <p:cNvSpPr/>
          <p:nvPr/>
        </p:nvSpPr>
        <p:spPr>
          <a:xfrm>
            <a:off x="4922453" y="2400804"/>
            <a:ext cx="559921" cy="374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1"/>
                  <a:pt x="10800" y="269"/>
                </a:cubicBezTo>
                <a:lnTo>
                  <a:pt x="10800" y="10531"/>
                </a:lnTo>
                <a:cubicBezTo>
                  <a:pt x="10800" y="10679"/>
                  <a:pt x="15635" y="10800"/>
                  <a:pt x="21600" y="10800"/>
                </a:cubicBezTo>
                <a:cubicBezTo>
                  <a:pt x="15635" y="10800"/>
                  <a:pt x="10800" y="10921"/>
                  <a:pt x="10800" y="11069"/>
                </a:cubicBezTo>
                <a:lnTo>
                  <a:pt x="10800" y="21331"/>
                </a:lnTo>
                <a:cubicBezTo>
                  <a:pt x="10800" y="21479"/>
                  <a:pt x="5965" y="21600"/>
                  <a:pt x="0" y="21600"/>
                </a:cubicBez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5" name="文本框 3"/>
          <p:cNvSpPr txBox="1"/>
          <p:nvPr/>
        </p:nvSpPr>
        <p:spPr>
          <a:xfrm>
            <a:off x="5482371" y="4049400"/>
            <a:ext cx="8046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pipeline</a:t>
            </a:r>
          </a:p>
        </p:txBody>
      </p:sp>
      <p:pic>
        <p:nvPicPr>
          <p:cNvPr id="146" name="图片 6" descr="图片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9579" y="2708530"/>
            <a:ext cx="4585096" cy="312674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矩形 4"/>
          <p:cNvSpPr txBox="1"/>
          <p:nvPr/>
        </p:nvSpPr>
        <p:spPr>
          <a:xfrm>
            <a:off x="757157" y="657273"/>
            <a:ext cx="241571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Model Design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矩形 4"/>
          <p:cNvSpPr txBox="1"/>
          <p:nvPr/>
        </p:nvSpPr>
        <p:spPr>
          <a:xfrm>
            <a:off x="757157" y="657273"/>
            <a:ext cx="241571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5E89AF"/>
                </a:solidFill>
              </a:defRPr>
            </a:lvl1pPr>
          </a:lstStyle>
          <a:p>
            <a:r>
              <a:t>Model Design</a:t>
            </a:r>
          </a:p>
        </p:txBody>
      </p:sp>
      <p:sp>
        <p:nvSpPr>
          <p:cNvPr id="152" name="文本框 8"/>
          <p:cNvSpPr txBox="1"/>
          <p:nvPr/>
        </p:nvSpPr>
        <p:spPr>
          <a:xfrm>
            <a:off x="734740" y="1416365"/>
            <a:ext cx="3392246" cy="39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ts val="2500"/>
              </a:lnSpc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Two optimization problems: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0"/>
              <p:cNvSpPr txBox="1"/>
              <p:nvPr/>
            </p:nvSpPr>
            <p:spPr>
              <a:xfrm>
                <a:off x="880197" y="2082575"/>
                <a:ext cx="6813654" cy="6982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>
                    <a:solidFill>
                      <a:srgbClr val="3E76A8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 dirty="0" smtClean="0"/>
                  <a:t>When</a:t>
                </a:r>
                <a:r>
                  <a:rPr dirty="0" smtClean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等线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dirty="0" smtClean="0">
                    <a:solidFill>
                      <a:srgbClr val="000000"/>
                    </a:solidFill>
                  </a:rPr>
                  <a:t>, </a:t>
                </a:r>
                <a:r>
                  <a:rPr dirty="0"/>
                  <a:t>we just need to complete every frame as soon as possible, i.e.,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minimize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ar-AE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ar-AE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3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7" y="2082575"/>
                <a:ext cx="6813654" cy="698204"/>
              </a:xfrm>
              <a:prstGeom prst="rect">
                <a:avLst/>
              </a:prstGeom>
              <a:blipFill>
                <a:blip r:embed="rId3"/>
                <a:stretch>
                  <a:fillRect l="-2057" t="-3509" b="-201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本框 26"/>
              <p:cNvSpPr txBox="1"/>
              <p:nvPr/>
            </p:nvSpPr>
            <p:spPr>
              <a:xfrm>
                <a:off x="880196" y="3282305"/>
                <a:ext cx="6726712" cy="6982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>
                    <a:solidFill>
                      <a:srgbClr val="3E76A8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ar-AE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ar-AE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ar-AE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ar-AE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zh-CN" altLang="ar-A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ar-AE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ar-AE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等线"/>
                  </a:rPr>
                  <a:t> </a:t>
                </a:r>
                <a:r>
                  <a:rPr lang="ar-AE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/>
                  <a:t>we need to maximize the throughput of the system, i.e.,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4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6" y="3282305"/>
                <a:ext cx="6726712" cy="698204"/>
              </a:xfrm>
              <a:prstGeom prst="rect">
                <a:avLst/>
              </a:prstGeom>
              <a:blipFill>
                <a:blip r:embed="rId4"/>
                <a:stretch>
                  <a:fillRect l="-2083" t="-3478" b="-20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5" name="图片 27" descr="图片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3552" y="1637451"/>
            <a:ext cx="4585096" cy="3126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文本框 7"/>
          <p:cNvSpPr txBox="1"/>
          <p:nvPr/>
        </p:nvSpPr>
        <p:spPr>
          <a:xfrm>
            <a:off x="7413552" y="1185481"/>
            <a:ext cx="440281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the sampling rate is </a:t>
            </a:r>
            <a:r>
              <a:rPr i="1"/>
              <a:t>Q </a:t>
            </a:r>
            <a:r>
              <a:t>frames/second </a:t>
            </a:r>
            <a:br/>
            <a:endParaRPr/>
          </a:p>
        </p:txBody>
      </p:sp>
      <p:sp>
        <p:nvSpPr>
          <p:cNvPr id="157" name="矩形 9"/>
          <p:cNvSpPr txBox="1"/>
          <p:nvPr/>
        </p:nvSpPr>
        <p:spPr>
          <a:xfrm>
            <a:off x="407753" y="6169593"/>
            <a:ext cx="11533587" cy="403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2500"/>
              </a:lnSpc>
              <a:defRPr sz="2000" b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Challenge1:Network dynamics substantially influence the performance of DNN partition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矩形 4"/>
          <p:cNvSpPr txBox="1"/>
          <p:nvPr/>
        </p:nvSpPr>
        <p:spPr>
          <a:xfrm>
            <a:off x="757158" y="657273"/>
            <a:ext cx="715566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 b="1">
                <a:solidFill>
                  <a:srgbClr val="5E89AF"/>
                </a:solidFill>
              </a:defRPr>
            </a:pPr>
            <a:r>
              <a:t>The</a:t>
            </a:r>
            <a:r>
              <a:rPr sz="2000"/>
              <a:t> </a:t>
            </a:r>
            <a:r>
              <a:t>Light</a:t>
            </a:r>
            <a:r>
              <a:rPr sz="2000"/>
              <a:t> </a:t>
            </a:r>
            <a:r>
              <a:t>Workload</a:t>
            </a:r>
            <a:r>
              <a:rPr sz="2000"/>
              <a:t> </a:t>
            </a:r>
            <a:r>
              <a:t>Partitioning</a:t>
            </a:r>
            <a:r>
              <a:rPr sz="2000"/>
              <a:t> </a:t>
            </a:r>
            <a:r>
              <a:t>Algorithm</a:t>
            </a:r>
          </a:p>
        </p:txBody>
      </p:sp>
      <p:pic>
        <p:nvPicPr>
          <p:cNvPr id="162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582" y="1394318"/>
            <a:ext cx="7770543" cy="90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图片 9" descr="图片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0512" y="2382653"/>
            <a:ext cx="4237803" cy="3421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图片 11" descr="图片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3617" y="2778176"/>
            <a:ext cx="3960597" cy="138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文本框 12"/>
          <p:cNvSpPr txBox="1"/>
          <p:nvPr/>
        </p:nvSpPr>
        <p:spPr>
          <a:xfrm>
            <a:off x="6303617" y="4640479"/>
            <a:ext cx="5720037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Boykov’s algorithm is used in to solve the minimum cut problem with the computational complexity of O((m + n)n</a:t>
            </a:r>
            <a:r>
              <a:rPr baseline="30000"/>
              <a:t>2</a:t>
            </a:r>
            <a:r>
              <a:t>). </a:t>
            </a:r>
            <a:br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003" y="126413"/>
            <a:ext cx="3286032" cy="17583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4"/>
          <p:cNvSpPr txBox="1"/>
          <p:nvPr/>
        </p:nvSpPr>
        <p:spPr>
          <a:xfrm>
            <a:off x="757157" y="657273"/>
            <a:ext cx="733468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 b="1">
                <a:solidFill>
                  <a:srgbClr val="5E89AF"/>
                </a:solidFill>
              </a:defRPr>
            </a:pPr>
            <a:r>
              <a:t>The</a:t>
            </a:r>
            <a:r>
              <a:rPr sz="2000"/>
              <a:t> </a:t>
            </a:r>
            <a:r>
              <a:t>Heavy</a:t>
            </a:r>
            <a:r>
              <a:rPr sz="2000"/>
              <a:t> </a:t>
            </a:r>
            <a:r>
              <a:t>Workload</a:t>
            </a:r>
            <a:r>
              <a:rPr sz="2000"/>
              <a:t> </a:t>
            </a:r>
            <a:r>
              <a:t>Partitioning</a:t>
            </a:r>
            <a:r>
              <a:rPr sz="2000"/>
              <a:t> </a:t>
            </a:r>
            <a:r>
              <a:t>Algorithm</a:t>
            </a:r>
          </a:p>
        </p:txBody>
      </p:sp>
      <p:pic>
        <p:nvPicPr>
          <p:cNvPr id="171" name="图片 9" descr="图片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0512" y="2382653"/>
            <a:ext cx="4237803" cy="342190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本框 12"/>
              <p:cNvSpPr txBox="1"/>
              <p:nvPr/>
            </p:nvSpPr>
            <p:spPr>
              <a:xfrm>
                <a:off x="6303617" y="4640479"/>
                <a:ext cx="5720037" cy="6502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>
                  <a:defRPr>
                    <a:solidFill>
                      <a:srgbClr val="3E76A8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 lang="en-US" altLang="zh-CN" dirty="0">
                    <a:solidFill>
                      <a:srgbClr val="3E76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Set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3E76A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  <m:r>
                      <a:rPr lang="en-US" altLang="zh-CN" i="1">
                        <a:solidFill>
                          <a:srgbClr val="3E76A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i="1">
                        <a:solidFill>
                          <a:srgbClr val="3E76A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3E76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search in the two-dimensional plane for </a:t>
                </a:r>
                <a14:m>
                  <m:oMath xmlns:m="http://schemas.openxmlformats.org/officeDocument/2006/math">
                    <m:r>
                      <a:rPr lang="zh-CN" altLang="en-US">
                        <a:solidFill>
                          <a:srgbClr val="3E76A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n-US" altLang="zh-CN">
                        <a:solidFill>
                          <a:srgbClr val="3E76A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3E76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>
                        <a:solidFill>
                          <a:srgbClr val="3E76A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𝛾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72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7" y="4640479"/>
                <a:ext cx="5720037" cy="650241"/>
              </a:xfrm>
              <a:prstGeom prst="rect">
                <a:avLst/>
              </a:prstGeom>
              <a:blipFill>
                <a:blip r:embed="rId4"/>
                <a:stretch>
                  <a:fillRect l="-1706" t="-4673" r="-320" b="-1308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矩形 14"/>
          <p:cNvSpPr txBox="1"/>
          <p:nvPr/>
        </p:nvSpPr>
        <p:spPr>
          <a:xfrm>
            <a:off x="757157" y="6177027"/>
            <a:ext cx="11533587" cy="40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2500"/>
              </a:lnSpc>
              <a:defRPr sz="2000" b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The approximation ratio of the algorithm DSH for ECDI-H is 3.</a:t>
            </a:r>
          </a:p>
        </p:txBody>
      </p:sp>
      <p:pic>
        <p:nvPicPr>
          <p:cNvPr id="174" name="图片 10" descr="图片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7923" y="1479992"/>
            <a:ext cx="7755619" cy="1103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图片 15" descr="图片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03617" y="2782231"/>
            <a:ext cx="4840169" cy="152203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直接箭头连接符 5"/>
          <p:cNvSpPr/>
          <p:nvPr/>
        </p:nvSpPr>
        <p:spPr>
          <a:xfrm>
            <a:off x="8995316" y="1977482"/>
            <a:ext cx="847494" cy="1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文本框 6"/>
          <p:cNvSpPr txBox="1"/>
          <p:nvPr/>
        </p:nvSpPr>
        <p:spPr>
          <a:xfrm>
            <a:off x="9924585" y="1746649"/>
            <a:ext cx="123910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3E76A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NP-hard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1031</Words>
  <Application>Microsoft Office PowerPoint</Application>
  <PresentationFormat>宽屏</PresentationFormat>
  <Paragraphs>74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微软雅黑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CAI KangKang</cp:lastModifiedBy>
  <cp:revision>10</cp:revision>
  <dcterms:modified xsi:type="dcterms:W3CDTF">2019-05-22T05:04:31Z</dcterms:modified>
</cp:coreProperties>
</file>