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61" r:id="rId4"/>
    <p:sldId id="258" r:id="rId5"/>
    <p:sldId id="259" r:id="rId6"/>
    <p:sldId id="260" r:id="rId7"/>
    <p:sldId id="262" r:id="rId8"/>
    <p:sldId id="263" r:id="rId9"/>
    <p:sldId id="264" r:id="rId10"/>
    <p:sldId id="281" r:id="rId11"/>
    <p:sldId id="265" r:id="rId12"/>
    <p:sldId id="282" r:id="rId13"/>
    <p:sldId id="266" r:id="rId14"/>
    <p:sldId id="268" r:id="rId15"/>
    <p:sldId id="269" r:id="rId16"/>
    <p:sldId id="274" r:id="rId17"/>
    <p:sldId id="270" r:id="rId18"/>
    <p:sldId id="273" r:id="rId19"/>
    <p:sldId id="271" r:id="rId20"/>
    <p:sldId id="272"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532" autoAdjust="0"/>
  </p:normalViewPr>
  <p:slideViewPr>
    <p:cSldViewPr snapToGrid="0" snapToObjects="1">
      <p:cViewPr>
        <p:scale>
          <a:sx n="75" d="100"/>
          <a:sy n="75" d="100"/>
        </p:scale>
        <p:origin x="94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DC933-72E0-674D-9518-C1FF10D0AB67}" type="datetimeFigureOut">
              <a:rPr kumimoji="1" lang="zh-CN" altLang="en-US" smtClean="0"/>
              <a:t>2019/5/15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8B532-48A7-674E-927D-99A9ABDD508B}" type="slidenum">
              <a:rPr kumimoji="1" lang="zh-CN" altLang="en-US" smtClean="0"/>
              <a:t>‹#›</a:t>
            </a:fld>
            <a:endParaRPr kumimoji="1" lang="zh-CN" altLang="en-US"/>
          </a:p>
        </p:txBody>
      </p:sp>
    </p:spTree>
    <p:extLst>
      <p:ext uri="{BB962C8B-B14F-4D97-AF65-F5344CB8AC3E}">
        <p14:creationId xmlns:p14="http://schemas.microsoft.com/office/powerpoint/2010/main" val="52518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利用可见光进行</a:t>
            </a:r>
            <a:r>
              <a:rPr lang="en-US" altLang="zh-CN" dirty="0"/>
              <a:t>3D</a:t>
            </a:r>
            <a:r>
              <a:rPr lang="zh-CN" altLang="en-US" dirty="0"/>
              <a:t>室内定位的工作</a:t>
            </a:r>
            <a:endParaRPr lang="en-US" dirty="0"/>
          </a:p>
        </p:txBody>
      </p:sp>
      <p:sp>
        <p:nvSpPr>
          <p:cNvPr id="4" name="Slide Number Placeholder 3"/>
          <p:cNvSpPr>
            <a:spLocks noGrp="1"/>
          </p:cNvSpPr>
          <p:nvPr>
            <p:ph type="sldNum" sz="quarter" idx="5"/>
          </p:nvPr>
        </p:nvSpPr>
        <p:spPr/>
        <p:txBody>
          <a:bodyPr/>
          <a:lstStyle/>
          <a:p>
            <a:fld id="{3478B532-48A7-674E-927D-99A9ABDD508B}" type="slidenum">
              <a:rPr kumimoji="1" lang="zh-CN" altLang="en-US" smtClean="0"/>
              <a:t>1</a:t>
            </a:fld>
            <a:endParaRPr kumimoji="1" lang="zh-CN" altLang="en-US"/>
          </a:p>
        </p:txBody>
      </p:sp>
    </p:spTree>
    <p:extLst>
      <p:ext uri="{BB962C8B-B14F-4D97-AF65-F5344CB8AC3E}">
        <p14:creationId xmlns:p14="http://schemas.microsoft.com/office/powerpoint/2010/main" val="2916657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反射光的方向是一定的，不同的入射角会使入射光和反射光有不同的偏移，也就是图中的</a:t>
            </a:r>
            <a:r>
              <a:rPr kumimoji="1" lang="en-US" altLang="zh-CN" dirty="0"/>
              <a:t>D,</a:t>
            </a:r>
          </a:p>
          <a:p>
            <a:r>
              <a:rPr kumimoji="1" lang="zh-CN" altLang="en-US" dirty="0"/>
              <a:t>因为光电二极管位于光源的位置，可以计算出接受到的光的面积和出射面积的比值，也就是接收到的光强的比例</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11</a:t>
            </a:fld>
            <a:endParaRPr kumimoji="1" lang="zh-CN" altLang="en-US"/>
          </a:p>
        </p:txBody>
      </p:sp>
    </p:spTree>
    <p:extLst>
      <p:ext uri="{BB962C8B-B14F-4D97-AF65-F5344CB8AC3E}">
        <p14:creationId xmlns:p14="http://schemas.microsoft.com/office/powerpoint/2010/main" val="192334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反射光的方向是一定的，不同的入射角会使入射光和反射光有不同的偏移，也就是图中的</a:t>
            </a:r>
            <a:r>
              <a:rPr kumimoji="1" lang="en-US" altLang="zh-CN" dirty="0"/>
              <a:t>D,</a:t>
            </a:r>
          </a:p>
          <a:p>
            <a:r>
              <a:rPr kumimoji="1" lang="zh-CN" altLang="en-US" dirty="0"/>
              <a:t>因为光电二极管位于光源的位置，可以计算出接受到的光的面积和出射面积的比值，也就是接收到的光强的比例</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12</a:t>
            </a:fld>
            <a:endParaRPr kumimoji="1" lang="zh-CN" altLang="en-US"/>
          </a:p>
        </p:txBody>
      </p:sp>
    </p:spTree>
    <p:extLst>
      <p:ext uri="{BB962C8B-B14F-4D97-AF65-F5344CB8AC3E}">
        <p14:creationId xmlns:p14="http://schemas.microsoft.com/office/powerpoint/2010/main" val="179561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未知数：反向反射器的位置</a:t>
            </a:r>
            <a:r>
              <a:rPr kumimoji="1" lang="en-US" altLang="zh-CN" dirty="0" err="1"/>
              <a:t>x,y,z</a:t>
            </a:r>
            <a:r>
              <a:rPr kumimoji="1" lang="zh-CN" altLang="en-US" dirty="0"/>
              <a:t>，反向反射器的朝向</a:t>
            </a:r>
            <a:r>
              <a:rPr kumimoji="1" lang="en-US" altLang="zh-CN" dirty="0" err="1"/>
              <a:t>deltaA,deltaE</a:t>
            </a:r>
            <a:endParaRPr kumimoji="1" lang="en-US" altLang="zh-CN" dirty="0"/>
          </a:p>
          <a:p>
            <a:endParaRPr kumimoji="1" lang="en-US" altLang="zh-CN" dirty="0"/>
          </a:p>
          <a:p>
            <a:r>
              <a:rPr kumimoji="1" lang="zh-CN" altLang="en-US" dirty="0"/>
              <a:t>作者通过光学公式和几何推导最终获取到了这个发射光强和接收光强的关系方程</a:t>
            </a:r>
            <a:endParaRPr kumimoji="1" lang="en-US" altLang="zh-CN" dirty="0"/>
          </a:p>
          <a:p>
            <a:r>
              <a:rPr kumimoji="1" lang="en-US" altLang="zh-CN" dirty="0"/>
              <a:t>Pt</a:t>
            </a:r>
            <a:r>
              <a:rPr kumimoji="1" lang="zh-CN" altLang="en-US" dirty="0"/>
              <a:t>是灯发出的光强</a:t>
            </a:r>
            <a:endParaRPr kumimoji="1" lang="en-US" altLang="zh-CN" dirty="0"/>
          </a:p>
          <a:p>
            <a:r>
              <a:rPr kumimoji="1" lang="en-US" altLang="zh-CN" dirty="0" err="1"/>
              <a:t>Pr</a:t>
            </a:r>
            <a:r>
              <a:rPr kumimoji="1" lang="zh-CN" altLang="en-US" dirty="0"/>
              <a:t>是</a:t>
            </a:r>
            <a:r>
              <a:rPr kumimoji="1" lang="en-US" altLang="zh-CN" dirty="0"/>
              <a:t>PD</a:t>
            </a:r>
            <a:r>
              <a:rPr kumimoji="1" lang="zh-CN" altLang="en-US" dirty="0"/>
              <a:t>接收到的光强</a:t>
            </a:r>
            <a:endParaRPr kumimoji="1" lang="en-US" altLang="zh-CN" dirty="0"/>
          </a:p>
          <a:p>
            <a:r>
              <a:rPr kumimoji="1" lang="zh-CN" altLang="en-US" dirty="0"/>
              <a:t>反向反射器有把光线沿着入射方向反射回来的特点，而不是漫反射</a:t>
            </a:r>
            <a:endParaRPr kumimoji="1" lang="en-US" altLang="zh-CN" dirty="0"/>
          </a:p>
          <a:p>
            <a:r>
              <a:rPr kumimoji="1" lang="zh-CN" altLang="en-US" dirty="0"/>
              <a:t>所以在空间中能够接受到的光强度越靠近入射方向光强越大，光的功率越高</a:t>
            </a:r>
            <a:endParaRPr kumimoji="1" lang="en-US" altLang="zh-CN" dirty="0"/>
          </a:p>
          <a:p>
            <a:r>
              <a:rPr kumimoji="1" lang="en-US" altLang="zh-CN" dirty="0"/>
              <a:t>Phi1/2</a:t>
            </a:r>
            <a:r>
              <a:rPr kumimoji="1" lang="zh-CN" altLang="en-US" dirty="0"/>
              <a:t>表示从入射光线方向张开多大的角度能够接收到一半的出射功率</a:t>
            </a:r>
            <a:endParaRPr kumimoji="1" lang="en-US" altLang="zh-CN" dirty="0"/>
          </a:p>
          <a:p>
            <a:r>
              <a:rPr kumimoji="1" lang="en-US" altLang="zh-CN" dirty="0" err="1"/>
              <a:t>Ml</a:t>
            </a:r>
            <a:r>
              <a:rPr kumimoji="1" lang="zh-CN" altLang="en-US" dirty="0"/>
              <a:t>是一个反向反射器的反射系数，由</a:t>
            </a:r>
            <a:r>
              <a:rPr kumimoji="1" lang="en-US" altLang="zh-CN" dirty="0"/>
              <a:t>phi1/2</a:t>
            </a:r>
            <a:r>
              <a:rPr kumimoji="1" lang="zh-CN" altLang="en-US" dirty="0"/>
              <a:t>计算出来</a:t>
            </a:r>
            <a:endParaRPr kumimoji="1" lang="en-US" altLang="zh-CN" dirty="0"/>
          </a:p>
          <a:p>
            <a:r>
              <a:rPr kumimoji="1" lang="en-US" altLang="zh-CN" dirty="0"/>
              <a:t>As</a:t>
            </a:r>
            <a:r>
              <a:rPr kumimoji="1" lang="zh-CN" altLang="en-US" dirty="0"/>
              <a:t>是接收的光电二极管的面积</a:t>
            </a:r>
            <a:endParaRPr kumimoji="1" lang="en-US" altLang="zh-CN" dirty="0"/>
          </a:p>
          <a:p>
            <a:r>
              <a:rPr kumimoji="1" lang="en-US" altLang="zh-CN" dirty="0"/>
              <a:t>Alpha</a:t>
            </a:r>
            <a:r>
              <a:rPr kumimoji="1" lang="zh-CN" altLang="en-US" dirty="0"/>
              <a:t>是考虑反向反射器位置对于接收光强的影响</a:t>
            </a:r>
            <a:endParaRPr kumimoji="1" lang="en-US" altLang="zh-CN" dirty="0"/>
          </a:p>
          <a:p>
            <a:r>
              <a:rPr kumimoji="1" lang="en-US" altLang="zh-CN" dirty="0"/>
              <a:t>Beta</a:t>
            </a:r>
            <a:r>
              <a:rPr kumimoji="1" lang="zh-CN" altLang="en-US" dirty="0"/>
              <a:t>是考虑反向反射器朝向对于接收光强的影响</a:t>
            </a:r>
            <a:endParaRPr kumimoji="1" lang="en-US" altLang="zh-CN" dirty="0"/>
          </a:p>
          <a:p>
            <a:r>
              <a:rPr kumimoji="1" lang="en-US" altLang="zh-CN" dirty="0" err="1"/>
              <a:t>deltaA</a:t>
            </a:r>
            <a:r>
              <a:rPr kumimoji="1" lang="zh-CN" altLang="en-US" dirty="0"/>
              <a:t>是方位角，</a:t>
            </a:r>
            <a:r>
              <a:rPr kumimoji="1" lang="en-US" altLang="zh-CN" dirty="0" err="1"/>
              <a:t>deltaE</a:t>
            </a:r>
            <a:r>
              <a:rPr kumimoji="1" lang="zh-CN" altLang="en-US" dirty="0"/>
              <a:t>是仰视角</a:t>
            </a:r>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13</a:t>
            </a:fld>
            <a:endParaRPr kumimoji="1" lang="zh-CN" altLang="en-US"/>
          </a:p>
        </p:txBody>
      </p:sp>
    </p:spTree>
    <p:extLst>
      <p:ext uri="{BB962C8B-B14F-4D97-AF65-F5344CB8AC3E}">
        <p14:creationId xmlns:p14="http://schemas.microsoft.com/office/powerpoint/2010/main" val="108835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在实际应用中还需要区分同时定位的多个物体</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作者用了</a:t>
            </a:r>
            <a:r>
              <a:rPr lang="en-US" altLang="zh-CN" sz="1200" kern="1200" dirty="0">
                <a:solidFill>
                  <a:schemeClr val="tx1"/>
                </a:solidFill>
                <a:effectLst/>
                <a:latin typeface="+mn-lt"/>
                <a:ea typeface="+mn-ea"/>
                <a:cs typeface="+mn-cs"/>
              </a:rPr>
              <a:t>LCD</a:t>
            </a:r>
            <a:r>
              <a:rPr lang="zh-CN" altLang="en-US" sz="1200" kern="1200" dirty="0">
                <a:solidFill>
                  <a:schemeClr val="tx1"/>
                </a:solidFill>
                <a:effectLst/>
                <a:latin typeface="+mn-lt"/>
                <a:ea typeface="+mn-ea"/>
                <a:cs typeface="+mn-cs"/>
              </a:rPr>
              <a:t>快门来调制信息</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反向反射器上有</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两个偏振方向垂直的偏振片</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偏振片只会让沿着自己极性方向的光线射出</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两个偏振片的极性方向是垂直的</a:t>
            </a:r>
          </a:p>
          <a:p>
            <a:r>
              <a:rPr lang="zh-CN" altLang="en-US" sz="1200" kern="1200" dirty="0">
                <a:solidFill>
                  <a:schemeClr val="tx1"/>
                </a:solidFill>
                <a:effectLst/>
                <a:latin typeface="+mn-lt"/>
                <a:ea typeface="+mn-ea"/>
                <a:cs typeface="+mn-cs"/>
              </a:rPr>
              <a:t>中间有一个液晶层，液晶会使出射光的偏振方向和入射光呈现一定的角度</a:t>
            </a:r>
          </a:p>
          <a:p>
            <a:r>
              <a:rPr lang="zh-CN" altLang="en-US" sz="1200" kern="1200" dirty="0">
                <a:solidFill>
                  <a:schemeClr val="tx1"/>
                </a:solidFill>
                <a:effectLst/>
                <a:latin typeface="+mn-lt"/>
                <a:ea typeface="+mn-ea"/>
                <a:cs typeface="+mn-cs"/>
              </a:rPr>
              <a:t>效果受电压影响</a:t>
            </a:r>
          </a:p>
          <a:p>
            <a:r>
              <a:rPr lang="zh-CN" altLang="en-US" sz="1200" kern="1200" dirty="0">
                <a:solidFill>
                  <a:schemeClr val="tx1"/>
                </a:solidFill>
                <a:effectLst/>
                <a:latin typeface="+mn-lt"/>
                <a:ea typeface="+mn-ea"/>
                <a:cs typeface="+mn-cs"/>
              </a:rPr>
              <a:t>如果没有电压会偏转</a:t>
            </a:r>
            <a:r>
              <a:rPr lang="en-US" altLang="zh-CN" sz="1200" kern="1200" dirty="0">
                <a:solidFill>
                  <a:schemeClr val="tx1"/>
                </a:solidFill>
                <a:effectLst/>
                <a:latin typeface="+mn-lt"/>
                <a:ea typeface="+mn-ea"/>
                <a:cs typeface="+mn-cs"/>
              </a:rPr>
              <a:t>90</a:t>
            </a:r>
            <a:r>
              <a:rPr lang="zh-CN" altLang="en-US" sz="1200" kern="1200" dirty="0">
                <a:solidFill>
                  <a:schemeClr val="tx1"/>
                </a:solidFill>
                <a:effectLst/>
                <a:latin typeface="+mn-lt"/>
                <a:ea typeface="+mn-ea"/>
                <a:cs typeface="+mn-cs"/>
              </a:rPr>
              <a:t>度，</a:t>
            </a:r>
          </a:p>
          <a:p>
            <a:r>
              <a:rPr lang="zh-CN" altLang="en-US" sz="1200" kern="1200" dirty="0">
                <a:solidFill>
                  <a:schemeClr val="tx1"/>
                </a:solidFill>
                <a:effectLst/>
                <a:latin typeface="+mn-lt"/>
                <a:ea typeface="+mn-ea"/>
                <a:cs typeface="+mn-cs"/>
              </a:rPr>
              <a:t>如果施加一定的电压，就不会偏转出射光的偏振方向，这样就没有光线射出第二个偏振片</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通过调整电压可以输出低频方波信号</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这样就可以区分不同的定位设备</a:t>
            </a:r>
          </a:p>
          <a:p>
            <a:r>
              <a:rPr lang="en-US" altLang="zh-CN" sz="1200" kern="1200" dirty="0">
                <a:solidFill>
                  <a:schemeClr val="tx1"/>
                </a:solidFill>
                <a:effectLst/>
                <a:latin typeface="+mn-lt"/>
                <a:ea typeface="+mn-ea"/>
                <a:cs typeface="+mn-cs"/>
              </a:rPr>
              <a:t>liquid crystal</a:t>
            </a:r>
            <a:r>
              <a:rPr lang="zh-CN" altLang="en-US" sz="1200" kern="1200" dirty="0">
                <a:solidFill>
                  <a:schemeClr val="tx1"/>
                </a:solidFill>
                <a:effectLst/>
                <a:latin typeface="+mn-lt"/>
                <a:ea typeface="+mn-ea"/>
                <a:cs typeface="+mn-cs"/>
              </a:rPr>
              <a:t>层</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液晶层</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即为</a:t>
            </a:r>
            <a:r>
              <a:rPr lang="en-US" altLang="zh-CN" sz="1200" kern="1200" dirty="0">
                <a:solidFill>
                  <a:schemeClr val="tx1"/>
                </a:solidFill>
                <a:effectLst/>
                <a:latin typeface="+mn-lt"/>
                <a:ea typeface="+mn-ea"/>
                <a:cs typeface="+mn-cs"/>
              </a:rPr>
              <a:t>LCD</a:t>
            </a:r>
            <a:r>
              <a:rPr lang="zh-CN" altLang="en-US" sz="1200" kern="1200" dirty="0">
                <a:solidFill>
                  <a:schemeClr val="tx1"/>
                </a:solidFill>
                <a:effectLst/>
                <a:latin typeface="+mn-lt"/>
                <a:ea typeface="+mn-ea"/>
                <a:cs typeface="+mn-cs"/>
              </a:rPr>
              <a:t>快门中需要通电的地方，但是功率只有</a:t>
            </a:r>
            <a:r>
              <a:rPr lang="en-US" altLang="zh-CN" sz="1200" kern="1200" dirty="0" err="1">
                <a:solidFill>
                  <a:schemeClr val="tx1"/>
                </a:solidFill>
                <a:effectLst/>
                <a:latin typeface="+mn-lt"/>
                <a:ea typeface="+mn-ea"/>
                <a:cs typeface="+mn-cs"/>
              </a:rPr>
              <a:t>uW</a:t>
            </a:r>
            <a:r>
              <a:rPr lang="zh-CN" altLang="en-US" sz="1200" kern="1200" dirty="0">
                <a:solidFill>
                  <a:schemeClr val="tx1"/>
                </a:solidFill>
                <a:effectLst/>
                <a:latin typeface="+mn-lt"/>
                <a:ea typeface="+mn-ea"/>
                <a:cs typeface="+mn-cs"/>
              </a:rPr>
              <a:t>级别，可以用太阳能电池供电</a:t>
            </a:r>
            <a:endParaRPr lang="en-US"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14</a:t>
            </a:fld>
            <a:endParaRPr kumimoji="1" lang="zh-CN" altLang="en-US"/>
          </a:p>
        </p:txBody>
      </p:sp>
    </p:spTree>
    <p:extLst>
      <p:ext uri="{BB962C8B-B14F-4D97-AF65-F5344CB8AC3E}">
        <p14:creationId xmlns:p14="http://schemas.microsoft.com/office/powerpoint/2010/main" val="160954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实验部分</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15</a:t>
            </a:fld>
            <a:endParaRPr kumimoji="1" lang="zh-CN" altLang="en-US"/>
          </a:p>
        </p:txBody>
      </p:sp>
    </p:spTree>
    <p:extLst>
      <p:ext uri="{BB962C8B-B14F-4D97-AF65-F5344CB8AC3E}">
        <p14:creationId xmlns:p14="http://schemas.microsoft.com/office/powerpoint/2010/main" val="408029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这是实验的装置部署，上面是</a:t>
            </a:r>
            <a:r>
              <a:rPr kumimoji="1" lang="en-US" altLang="zh-CN" dirty="0"/>
              <a:t>LED</a:t>
            </a:r>
            <a:r>
              <a:rPr kumimoji="1" lang="zh-CN" altLang="en-US" dirty="0"/>
              <a:t>板和光电二极管，</a:t>
            </a:r>
            <a:endParaRPr kumimoji="1" lang="en-US" altLang="zh-CN" dirty="0"/>
          </a:p>
          <a:p>
            <a:r>
              <a:rPr kumimoji="1" lang="zh-CN" altLang="en-US" dirty="0"/>
              <a:t>下面是上面放有</a:t>
            </a:r>
            <a:r>
              <a:rPr kumimoji="1" lang="en-US" altLang="zh-CN" dirty="0"/>
              <a:t>LCD</a:t>
            </a:r>
            <a:r>
              <a:rPr kumimoji="1" lang="zh-CN" altLang="en-US" dirty="0"/>
              <a:t>快门的反向反射器</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16</a:t>
            </a:fld>
            <a:endParaRPr kumimoji="1" lang="zh-CN" altLang="en-US"/>
          </a:p>
        </p:txBody>
      </p:sp>
    </p:spTree>
    <p:extLst>
      <p:ext uri="{BB962C8B-B14F-4D97-AF65-F5344CB8AC3E}">
        <p14:creationId xmlns:p14="http://schemas.microsoft.com/office/powerpoint/2010/main" val="197822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作者验证了计算位置的公式</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Fig13</a:t>
            </a:r>
          </a:p>
          <a:p>
            <a:r>
              <a:rPr lang="zh-CN" altLang="en-US" sz="1200" kern="1200" dirty="0">
                <a:solidFill>
                  <a:schemeClr val="tx1"/>
                </a:solidFill>
                <a:effectLst/>
                <a:latin typeface="+mn-lt"/>
                <a:ea typeface="+mn-ea"/>
                <a:cs typeface="+mn-cs"/>
              </a:rPr>
              <a:t>固定朝向</a:t>
            </a:r>
          </a:p>
          <a:p>
            <a:r>
              <a:rPr lang="zh-CN" altLang="en-US" sz="1200" kern="1200" dirty="0">
                <a:solidFill>
                  <a:schemeClr val="tx1"/>
                </a:solidFill>
                <a:effectLst/>
                <a:latin typeface="+mn-lt"/>
                <a:ea typeface="+mn-ea"/>
                <a:cs typeface="+mn-cs"/>
              </a:rPr>
              <a:t>不同的竖直距离下修改水平距离，测量电压</a:t>
            </a:r>
            <a:endParaRPr lang="en-US" altLang="zh-CN"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Fig14</a:t>
            </a:r>
          </a:p>
          <a:p>
            <a:r>
              <a:rPr lang="zh-CN" altLang="en-US" sz="1200" kern="1200" dirty="0">
                <a:solidFill>
                  <a:schemeClr val="tx1"/>
                </a:solidFill>
                <a:effectLst/>
                <a:latin typeface="+mn-lt"/>
                <a:ea typeface="+mn-ea"/>
                <a:cs typeface="+mn-cs"/>
              </a:rPr>
              <a:t>固定竖直距离，</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不同的水平距离，修改仰角，测量电压</a:t>
            </a:r>
          </a:p>
          <a:p>
            <a:endParaRPr kumimoji="1" lang="en-US" altLang="zh-CN" dirty="0"/>
          </a:p>
          <a:p>
            <a:r>
              <a:rPr kumimoji="1" lang="zh-CN" altLang="en-US" dirty="0"/>
              <a:t>比较能符合公式的计算</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17</a:t>
            </a:fld>
            <a:endParaRPr kumimoji="1" lang="zh-CN" altLang="en-US"/>
          </a:p>
        </p:txBody>
      </p:sp>
    </p:spTree>
    <p:extLst>
      <p:ext uri="{BB962C8B-B14F-4D97-AF65-F5344CB8AC3E}">
        <p14:creationId xmlns:p14="http://schemas.microsoft.com/office/powerpoint/2010/main" val="135848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角度对于光强的影响</a:t>
            </a:r>
          </a:p>
          <a:p>
            <a:r>
              <a:rPr lang="zh-CN" altLang="en-US" sz="1200" kern="1200" dirty="0">
                <a:solidFill>
                  <a:schemeClr val="tx1"/>
                </a:solidFill>
                <a:effectLst/>
                <a:latin typeface="+mn-lt"/>
                <a:ea typeface="+mn-ea"/>
                <a:cs typeface="+mn-cs"/>
              </a:rPr>
              <a:t>如果仰角大于等于</a:t>
            </a:r>
            <a:r>
              <a:rPr lang="en-US" altLang="zh-CN" sz="1200" kern="1200" dirty="0">
                <a:solidFill>
                  <a:schemeClr val="tx1"/>
                </a:solidFill>
                <a:effectLst/>
                <a:latin typeface="+mn-lt"/>
                <a:ea typeface="+mn-ea"/>
                <a:cs typeface="+mn-cs"/>
              </a:rPr>
              <a:t>30</a:t>
            </a:r>
            <a:r>
              <a:rPr lang="zh-CN" altLang="en-US" sz="1200" kern="1200" dirty="0">
                <a:solidFill>
                  <a:schemeClr val="tx1"/>
                </a:solidFill>
                <a:effectLst/>
                <a:latin typeface="+mn-lt"/>
                <a:ea typeface="+mn-ea"/>
                <a:cs typeface="+mn-cs"/>
              </a:rPr>
              <a:t>度，光强下降明显</a:t>
            </a:r>
            <a:endParaRPr lang="en-US" altLang="zh-CN" sz="1200" kern="1200" dirty="0">
              <a:solidFill>
                <a:schemeClr val="tx1"/>
              </a:solidFill>
              <a:effectLst/>
              <a:latin typeface="+mn-lt"/>
              <a:ea typeface="+mn-ea"/>
              <a:cs typeface="+mn-cs"/>
            </a:endParaRPr>
          </a:p>
          <a:p>
            <a:endParaRPr kumimoji="1" lang="en-US" altLang="zh-CN" dirty="0"/>
          </a:p>
          <a:p>
            <a:r>
              <a:rPr kumimoji="1" lang="zh-CN" altLang="en-US" dirty="0"/>
              <a:t>在</a:t>
            </a:r>
            <a:r>
              <a:rPr kumimoji="1" lang="en-US" altLang="zh-CN" dirty="0"/>
              <a:t>30</a:t>
            </a:r>
            <a:r>
              <a:rPr kumimoji="1" lang="zh-CN" altLang="en-US" dirty="0"/>
              <a:t>度以内</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观察到随着</a:t>
            </a:r>
            <a:r>
              <a:rPr lang="en-US" altLang="zh-CN" sz="1200" kern="1200" dirty="0">
                <a:solidFill>
                  <a:schemeClr val="tx1"/>
                </a:solidFill>
                <a:effectLst/>
                <a:latin typeface="+mn-lt"/>
                <a:ea typeface="+mn-ea"/>
                <a:cs typeface="+mn-cs"/>
              </a:rPr>
              <a:t>Pi</a:t>
            </a:r>
            <a:r>
              <a:rPr lang="zh-CN" altLang="en-US" sz="1200" kern="1200" dirty="0">
                <a:solidFill>
                  <a:schemeClr val="tx1"/>
                </a:solidFill>
                <a:effectLst/>
                <a:latin typeface="+mn-lt"/>
                <a:ea typeface="+mn-ea"/>
                <a:cs typeface="+mn-cs"/>
              </a:rPr>
              <a:t>单元的仰角从</a:t>
            </a:r>
            <a:r>
              <a:rPr lang="en-US" altLang="zh-CN" sz="1200" kern="1200" dirty="0">
                <a:solidFill>
                  <a:schemeClr val="tx1"/>
                </a:solidFill>
                <a:effectLst/>
                <a:latin typeface="+mn-lt"/>
                <a:ea typeface="+mn-ea"/>
                <a:cs typeface="+mn-cs"/>
              </a:rPr>
              <a:t>0°</a:t>
            </a:r>
            <a:r>
              <a:rPr lang="zh-CN" altLang="en-US" sz="1200" kern="1200" dirty="0">
                <a:solidFill>
                  <a:schemeClr val="tx1"/>
                </a:solidFill>
                <a:effectLst/>
                <a:latin typeface="+mn-lt"/>
                <a:ea typeface="+mn-ea"/>
                <a:cs typeface="+mn-cs"/>
              </a:rPr>
              <a:t>增加到</a:t>
            </a:r>
            <a:r>
              <a:rPr lang="en-US" altLang="zh-CN" sz="1200" kern="1200" dirty="0">
                <a:solidFill>
                  <a:schemeClr val="tx1"/>
                </a:solidFill>
                <a:effectLst/>
                <a:latin typeface="+mn-lt"/>
                <a:ea typeface="+mn-ea"/>
                <a:cs typeface="+mn-cs"/>
              </a:rPr>
              <a:t>30°</a:t>
            </a:r>
            <a:r>
              <a:rPr lang="zh-CN" altLang="en-US" sz="1200" kern="1200" dirty="0">
                <a:solidFill>
                  <a:schemeClr val="tx1"/>
                </a:solidFill>
                <a:effectLst/>
                <a:latin typeface="+mn-lt"/>
                <a:ea typeface="+mn-ea"/>
                <a:cs typeface="+mn-cs"/>
              </a:rPr>
              <a:t>，信号幅度减小。我们使用线性函数</a:t>
            </a:r>
            <a:r>
              <a:rPr lang="el-GR" altLang="zh-CN" sz="1200" kern="1200" dirty="0">
                <a:solidFill>
                  <a:schemeClr val="tx1"/>
                </a:solidFill>
                <a:effectLst/>
                <a:latin typeface="+mn-lt"/>
                <a:ea typeface="+mn-ea"/>
                <a:cs typeface="+mn-cs"/>
              </a:rPr>
              <a:t>γ</a:t>
            </a:r>
            <a:r>
              <a:rPr lang="zh-CN" altLang="el-GR" sz="1200" kern="1200" dirty="0">
                <a:solidFill>
                  <a:schemeClr val="tx1"/>
                </a:solidFill>
                <a:effectLst/>
                <a:latin typeface="+mn-lt"/>
                <a:ea typeface="+mn-ea"/>
                <a:cs typeface="+mn-cs"/>
              </a:rPr>
              <a:t>（</a:t>
            </a:r>
            <a:r>
              <a:rPr lang="el-GR" altLang="zh-CN" sz="1200" kern="1200" dirty="0">
                <a:solidFill>
                  <a:schemeClr val="tx1"/>
                </a:solidFill>
                <a:effectLst/>
                <a:latin typeface="+mn-lt"/>
                <a:ea typeface="+mn-ea"/>
                <a:cs typeface="+mn-cs"/>
              </a:rPr>
              <a:t>θ</a:t>
            </a:r>
            <a:r>
              <a:rPr lang="zh-CN" altLang="el-GR" sz="1200" kern="1200" dirty="0">
                <a:solidFill>
                  <a:schemeClr val="tx1"/>
                </a:solidFill>
                <a:effectLst/>
                <a:latin typeface="+mn-lt"/>
                <a:ea typeface="+mn-ea"/>
                <a:cs typeface="+mn-cs"/>
              </a:rPr>
              <a:t>）</a:t>
            </a:r>
            <a:r>
              <a:rPr lang="el-GR" altLang="zh-CN" sz="1200" kern="1200" dirty="0">
                <a:solidFill>
                  <a:schemeClr val="tx1"/>
                </a:solidFill>
                <a:effectLst/>
                <a:latin typeface="+mn-lt"/>
                <a:ea typeface="+mn-ea"/>
                <a:cs typeface="+mn-cs"/>
              </a:rPr>
              <a:t>= 1  - 0.005θ</a:t>
            </a:r>
            <a:r>
              <a:rPr lang="zh-CN" altLang="en-US" sz="1200" kern="1200" dirty="0">
                <a:solidFill>
                  <a:schemeClr val="tx1"/>
                </a:solidFill>
                <a:effectLst/>
                <a:latin typeface="+mn-lt"/>
                <a:ea typeface="+mn-ea"/>
                <a:cs typeface="+mn-cs"/>
              </a:rPr>
              <a:t>来近似由</a:t>
            </a:r>
            <a:r>
              <a:rPr lang="en-US" altLang="zh-CN" sz="1200" kern="1200" dirty="0">
                <a:solidFill>
                  <a:schemeClr val="tx1"/>
                </a:solidFill>
                <a:effectLst/>
                <a:latin typeface="+mn-lt"/>
                <a:ea typeface="+mn-ea"/>
                <a:cs typeface="+mn-cs"/>
              </a:rPr>
              <a:t>Pi</a:t>
            </a:r>
            <a:r>
              <a:rPr lang="zh-CN" altLang="en-US" sz="1200" kern="1200" dirty="0">
                <a:solidFill>
                  <a:schemeClr val="tx1"/>
                </a:solidFill>
                <a:effectLst/>
                <a:latin typeface="+mn-lt"/>
                <a:ea typeface="+mn-ea"/>
                <a:cs typeface="+mn-cs"/>
              </a:rPr>
              <a:t>单元的视角引起的衰减，其中</a:t>
            </a:r>
            <a:r>
              <a:rPr lang="el-GR" altLang="zh-CN" sz="1200" kern="1200" dirty="0">
                <a:solidFill>
                  <a:schemeClr val="tx1"/>
                </a:solidFill>
                <a:effectLst/>
                <a:latin typeface="+mn-lt"/>
                <a:ea typeface="+mn-ea"/>
                <a:cs typeface="+mn-cs"/>
              </a:rPr>
              <a:t>θ</a:t>
            </a:r>
            <a:r>
              <a:rPr lang="zh-CN" altLang="en-US" sz="1200" kern="1200" dirty="0">
                <a:solidFill>
                  <a:schemeClr val="tx1"/>
                </a:solidFill>
                <a:effectLst/>
                <a:latin typeface="+mn-lt"/>
                <a:ea typeface="+mn-ea"/>
                <a:cs typeface="+mn-cs"/>
              </a:rPr>
              <a:t>是到后向反射器的入射角，</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来修正接收光强</a:t>
            </a:r>
          </a:p>
          <a:p>
            <a:endParaRPr kumimoji="1" lang="en-US" altLang="zh-CN" dirty="0"/>
          </a:p>
          <a:p>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可能是</a:t>
            </a:r>
            <a:r>
              <a:rPr lang="en-US" altLang="zh-CN" sz="1200" kern="1200" dirty="0">
                <a:solidFill>
                  <a:schemeClr val="tx1"/>
                </a:solidFill>
                <a:effectLst/>
                <a:latin typeface="+mn-lt"/>
                <a:ea typeface="+mn-ea"/>
                <a:cs typeface="+mn-cs"/>
              </a:rPr>
              <a:t>LCD</a:t>
            </a:r>
            <a:r>
              <a:rPr lang="zh-CN" altLang="en-US" sz="1200" kern="1200" dirty="0">
                <a:solidFill>
                  <a:schemeClr val="tx1"/>
                </a:solidFill>
                <a:effectLst/>
                <a:latin typeface="+mn-lt"/>
                <a:ea typeface="+mn-ea"/>
                <a:cs typeface="+mn-cs"/>
              </a:rPr>
              <a:t>快门朝向的限制</a:t>
            </a:r>
          </a:p>
          <a:p>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解决</a:t>
            </a: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、多部署几个</a:t>
            </a:r>
            <a:r>
              <a:rPr lang="en-US" altLang="zh-CN" sz="1200" kern="1200" dirty="0">
                <a:solidFill>
                  <a:schemeClr val="tx1"/>
                </a:solidFill>
                <a:effectLst/>
                <a:latin typeface="+mn-lt"/>
                <a:ea typeface="+mn-ea"/>
                <a:cs typeface="+mn-cs"/>
              </a:rPr>
              <a:t>PD</a:t>
            </a:r>
            <a:r>
              <a:rPr lang="zh-CN" altLang="en-US" sz="1200" kern="1200" dirty="0">
                <a:solidFill>
                  <a:schemeClr val="tx1"/>
                </a:solidFill>
                <a:effectLst/>
                <a:latin typeface="+mn-lt"/>
                <a:ea typeface="+mn-ea"/>
                <a:cs typeface="+mn-cs"/>
              </a:rPr>
              <a:t>，选取合适的来定位</a:t>
            </a: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、使用分散膜而不是</a:t>
            </a:r>
            <a:r>
              <a:rPr lang="en-US" altLang="zh-CN" sz="1200" kern="1200" dirty="0">
                <a:solidFill>
                  <a:schemeClr val="tx1"/>
                </a:solidFill>
                <a:effectLst/>
                <a:latin typeface="+mn-lt"/>
                <a:ea typeface="+mn-ea"/>
                <a:cs typeface="+mn-cs"/>
              </a:rPr>
              <a:t>LCD</a:t>
            </a:r>
            <a:r>
              <a:rPr lang="zh-CN" altLang="en-US" sz="1200" kern="1200" dirty="0">
                <a:solidFill>
                  <a:schemeClr val="tx1"/>
                </a:solidFill>
                <a:effectLst/>
                <a:latin typeface="+mn-lt"/>
                <a:ea typeface="+mn-ea"/>
                <a:cs typeface="+mn-cs"/>
              </a:rPr>
              <a:t>快门，需要后续工作</a:t>
            </a:r>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18</a:t>
            </a:fld>
            <a:endParaRPr kumimoji="1" lang="zh-CN" altLang="en-US"/>
          </a:p>
        </p:txBody>
      </p:sp>
    </p:spTree>
    <p:extLst>
      <p:ext uri="{BB962C8B-B14F-4D97-AF65-F5344CB8AC3E}">
        <p14:creationId xmlns:p14="http://schemas.microsoft.com/office/powerpoint/2010/main" val="251893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LCD</a:t>
            </a:r>
            <a:r>
              <a:rPr kumimoji="1" lang="zh-CN" altLang="en-US" dirty="0"/>
              <a:t>快门</a:t>
            </a:r>
            <a:endParaRPr kumimoji="1" lang="en-US" altLang="zh-CN" dirty="0"/>
          </a:p>
          <a:p>
            <a:r>
              <a:rPr kumimoji="1" lang="zh-CN" altLang="en-US" dirty="0"/>
              <a:t>随着编码频率的升高信号强度快速下降</a:t>
            </a:r>
            <a:endParaRPr kumimoji="1" lang="en-US" altLang="zh-CN" dirty="0"/>
          </a:p>
          <a:p>
            <a:r>
              <a:rPr kumimoji="1" lang="zh-CN" altLang="en-US" dirty="0"/>
              <a:t>可以编码低频方波信号用来区分不同的定位装置</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19</a:t>
            </a:fld>
            <a:endParaRPr kumimoji="1" lang="zh-CN" altLang="en-US"/>
          </a:p>
        </p:txBody>
      </p:sp>
    </p:spTree>
    <p:extLst>
      <p:ext uri="{BB962C8B-B14F-4D97-AF65-F5344CB8AC3E}">
        <p14:creationId xmlns:p14="http://schemas.microsoft.com/office/powerpoint/2010/main" val="3727105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LCD</a:t>
            </a:r>
            <a:r>
              <a:rPr kumimoji="1" lang="zh-CN" altLang="en-US" dirty="0"/>
              <a:t>快门编码的信号不太容易受到背景噪声的影响</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20</a:t>
            </a:fld>
            <a:endParaRPr kumimoji="1" lang="zh-CN" altLang="en-US"/>
          </a:p>
        </p:txBody>
      </p:sp>
    </p:spTree>
    <p:extLst>
      <p:ext uri="{BB962C8B-B14F-4D97-AF65-F5344CB8AC3E}">
        <p14:creationId xmlns:p14="http://schemas.microsoft.com/office/powerpoint/2010/main" val="15491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分为四个部分</a:t>
            </a:r>
            <a:endParaRPr kumimoji="1" lang="en-US" altLang="zh-CN" dirty="0"/>
          </a:p>
          <a:p>
            <a:r>
              <a:rPr kumimoji="1" lang="zh-CN" altLang="en-US" dirty="0"/>
              <a:t>动机、系统设计、实验部分和总结以及最新的研究进展</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2</a:t>
            </a:fld>
            <a:endParaRPr kumimoji="1" lang="zh-CN" altLang="en-US"/>
          </a:p>
        </p:txBody>
      </p:sp>
    </p:spTree>
    <p:extLst>
      <p:ext uri="{BB962C8B-B14F-4D97-AF65-F5344CB8AC3E}">
        <p14:creationId xmlns:p14="http://schemas.microsoft.com/office/powerpoint/2010/main" val="23755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只定位，看</a:t>
            </a:r>
            <a:r>
              <a:rPr lang="en-US" altLang="zh-CN" sz="1200" kern="1200" dirty="0">
                <a:solidFill>
                  <a:schemeClr val="tx1"/>
                </a:solidFill>
                <a:effectLst/>
                <a:latin typeface="+mn-lt"/>
                <a:ea typeface="+mn-ea"/>
                <a:cs typeface="+mn-cs"/>
              </a:rPr>
              <a:t>h=1.5m</a:t>
            </a:r>
            <a:r>
              <a:rPr lang="zh-CN" altLang="en-US" sz="1200" kern="1200" dirty="0">
                <a:solidFill>
                  <a:schemeClr val="tx1"/>
                </a:solidFill>
                <a:effectLst/>
                <a:latin typeface="+mn-lt"/>
                <a:ea typeface="+mn-ea"/>
                <a:cs typeface="+mn-cs"/>
              </a:rPr>
              <a:t>的线</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3D</a:t>
            </a:r>
            <a:r>
              <a:rPr lang="zh-CN" altLang="en-US" sz="1200" kern="1200" dirty="0">
                <a:solidFill>
                  <a:schemeClr val="tx1"/>
                </a:solidFill>
                <a:effectLst/>
                <a:latin typeface="+mn-lt"/>
                <a:ea typeface="+mn-ea"/>
                <a:cs typeface="+mn-cs"/>
              </a:rPr>
              <a:t>定位高度未知，我们可以观察到，在</a:t>
            </a:r>
            <a:r>
              <a:rPr lang="en-US" altLang="zh-CN" sz="1200" kern="1200" dirty="0">
                <a:solidFill>
                  <a:schemeClr val="tx1"/>
                </a:solidFill>
                <a:effectLst/>
                <a:latin typeface="+mn-lt"/>
                <a:ea typeface="+mn-ea"/>
                <a:cs typeface="+mn-cs"/>
              </a:rPr>
              <a:t>1.5</a:t>
            </a:r>
            <a:r>
              <a:rPr lang="zh-CN" altLang="en-US" sz="1200" kern="1200" dirty="0">
                <a:solidFill>
                  <a:schemeClr val="tx1"/>
                </a:solidFill>
                <a:effectLst/>
                <a:latin typeface="+mn-lt"/>
                <a:ea typeface="+mn-ea"/>
                <a:cs typeface="+mn-cs"/>
              </a:rPr>
              <a:t>米的高度，</a:t>
            </a:r>
            <a:r>
              <a:rPr lang="en-US" altLang="zh-CN" sz="1200" kern="1200" dirty="0">
                <a:solidFill>
                  <a:schemeClr val="tx1"/>
                </a:solidFill>
                <a:effectLst/>
                <a:latin typeface="+mn-lt"/>
                <a:ea typeface="+mn-ea"/>
                <a:cs typeface="+mn-cs"/>
              </a:rPr>
              <a:t>90</a:t>
            </a:r>
            <a:r>
              <a:rPr lang="zh-CN" altLang="en-US" sz="1200" kern="1200" dirty="0">
                <a:solidFill>
                  <a:schemeClr val="tx1"/>
                </a:solidFill>
                <a:effectLst/>
                <a:latin typeface="+mn-lt"/>
                <a:ea typeface="+mn-ea"/>
                <a:cs typeface="+mn-cs"/>
              </a:rPr>
              <a:t>％的情况下位置误差小于</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厘米，中位数误差只有</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厘米。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2D</a:t>
            </a:r>
            <a:r>
              <a:rPr lang="zh-CN" altLang="en-US" sz="1200" kern="1200" dirty="0">
                <a:solidFill>
                  <a:schemeClr val="tx1"/>
                </a:solidFill>
                <a:effectLst/>
                <a:latin typeface="+mn-lt"/>
                <a:ea typeface="+mn-ea"/>
                <a:cs typeface="+mn-cs"/>
              </a:rPr>
              <a:t>定位高度是已知的。 在</a:t>
            </a:r>
            <a:r>
              <a:rPr lang="en-US" altLang="zh-CN" sz="1200" kern="1200" dirty="0">
                <a:solidFill>
                  <a:schemeClr val="tx1"/>
                </a:solidFill>
                <a:effectLst/>
                <a:latin typeface="+mn-lt"/>
                <a:ea typeface="+mn-ea"/>
                <a:cs typeface="+mn-cs"/>
              </a:rPr>
              <a:t>1.5</a:t>
            </a:r>
            <a:r>
              <a:rPr lang="zh-CN" altLang="en-US" sz="1200" kern="1200" dirty="0">
                <a:solidFill>
                  <a:schemeClr val="tx1"/>
                </a:solidFill>
                <a:effectLst/>
                <a:latin typeface="+mn-lt"/>
                <a:ea typeface="+mn-ea"/>
                <a:cs typeface="+mn-cs"/>
              </a:rPr>
              <a:t>米的高度，</a:t>
            </a:r>
            <a:r>
              <a:rPr lang="en-US" altLang="zh-CN" sz="1200" kern="1200" dirty="0">
                <a:solidFill>
                  <a:schemeClr val="tx1"/>
                </a:solidFill>
                <a:effectLst/>
                <a:latin typeface="+mn-lt"/>
                <a:ea typeface="+mn-ea"/>
                <a:cs typeface="+mn-cs"/>
              </a:rPr>
              <a:t>90</a:t>
            </a:r>
            <a:r>
              <a:rPr lang="zh-CN" altLang="en-US" sz="1200" kern="1200" dirty="0">
                <a:solidFill>
                  <a:schemeClr val="tx1"/>
                </a:solidFill>
                <a:effectLst/>
                <a:latin typeface="+mn-lt"/>
                <a:ea typeface="+mn-ea"/>
                <a:cs typeface="+mn-cs"/>
              </a:rPr>
              <a:t>％的情况下位置误差小于</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厘米，中位误差仅为</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厘米。</a:t>
            </a:r>
          </a:p>
          <a:p>
            <a:endParaRPr kumimoji="1" lang="en-US" altLang="zh-CN" dirty="0"/>
          </a:p>
          <a:p>
            <a:r>
              <a:rPr kumimoji="1" lang="zh-CN" altLang="en-US" dirty="0"/>
              <a:t>定位</a:t>
            </a:r>
            <a:r>
              <a:rPr kumimoji="1" lang="en-US" altLang="zh-CN" dirty="0"/>
              <a:t>+</a:t>
            </a:r>
            <a:r>
              <a:rPr kumimoji="1" lang="zh-CN" altLang="en-US" dirty="0"/>
              <a:t>朝向</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3D</a:t>
            </a:r>
            <a:r>
              <a:rPr lang="zh-CN" altLang="en-US" sz="1200" kern="1200" dirty="0">
                <a:solidFill>
                  <a:schemeClr val="tx1"/>
                </a:solidFill>
                <a:effectLst/>
                <a:latin typeface="+mn-lt"/>
                <a:ea typeface="+mn-ea"/>
                <a:cs typeface="+mn-cs"/>
              </a:rPr>
              <a:t>定位高度未知，</a:t>
            </a:r>
            <a:r>
              <a:rPr lang="en-US" altLang="zh-CN" sz="1200" kern="1200" dirty="0">
                <a:solidFill>
                  <a:schemeClr val="tx1"/>
                </a:solidFill>
                <a:effectLst/>
                <a:latin typeface="+mn-lt"/>
                <a:ea typeface="+mn-ea"/>
                <a:cs typeface="+mn-cs"/>
              </a:rPr>
              <a:t>90</a:t>
            </a:r>
            <a:r>
              <a:rPr lang="zh-CN" altLang="en-US" sz="1200" kern="1200" dirty="0">
                <a:solidFill>
                  <a:schemeClr val="tx1"/>
                </a:solidFill>
                <a:effectLst/>
                <a:latin typeface="+mn-lt"/>
                <a:ea typeface="+mn-ea"/>
                <a:cs typeface="+mn-cs"/>
              </a:rPr>
              <a:t>％的位置误差小于</a:t>
            </a:r>
            <a:r>
              <a:rPr lang="en-US" altLang="zh-CN" sz="1200" kern="1200" dirty="0">
                <a:solidFill>
                  <a:schemeClr val="tx1"/>
                </a:solidFill>
                <a:effectLst/>
                <a:latin typeface="+mn-lt"/>
                <a:ea typeface="+mn-ea"/>
                <a:cs typeface="+mn-cs"/>
              </a:rPr>
              <a:t>12</a:t>
            </a:r>
            <a:r>
              <a:rPr lang="zh-CN" altLang="en-US" sz="1200" kern="1200" dirty="0">
                <a:solidFill>
                  <a:schemeClr val="tx1"/>
                </a:solidFill>
                <a:effectLst/>
                <a:latin typeface="+mn-lt"/>
                <a:ea typeface="+mn-ea"/>
                <a:cs typeface="+mn-cs"/>
              </a:rPr>
              <a:t>厘米，</a:t>
            </a:r>
            <a:r>
              <a:rPr lang="en-US" altLang="zh-CN" sz="1200" kern="1200" dirty="0">
                <a:solidFill>
                  <a:schemeClr val="tx1"/>
                </a:solidFill>
                <a:effectLst/>
                <a:latin typeface="+mn-lt"/>
                <a:ea typeface="+mn-ea"/>
                <a:cs typeface="+mn-cs"/>
              </a:rPr>
              <a:t>80</a:t>
            </a:r>
            <a:r>
              <a:rPr lang="zh-CN" altLang="en-US" sz="1200" kern="1200" dirty="0">
                <a:solidFill>
                  <a:schemeClr val="tx1"/>
                </a:solidFill>
                <a:effectLst/>
                <a:latin typeface="+mn-lt"/>
                <a:ea typeface="+mn-ea"/>
                <a:cs typeface="+mn-cs"/>
              </a:rPr>
              <a:t>％的角度误差小于</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，中位数和角度误差是分别为</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厘米和</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度。</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2D</a:t>
            </a:r>
            <a:r>
              <a:rPr lang="zh-CN" altLang="en-US" sz="1200" kern="1200" dirty="0">
                <a:solidFill>
                  <a:schemeClr val="tx1"/>
                </a:solidFill>
                <a:effectLst/>
                <a:latin typeface="+mn-lt"/>
                <a:ea typeface="+mn-ea"/>
                <a:cs typeface="+mn-cs"/>
              </a:rPr>
              <a:t>定位高度已知，</a:t>
            </a:r>
            <a:r>
              <a:rPr lang="en-US" altLang="zh-CN" sz="1200" kern="1200" dirty="0">
                <a:solidFill>
                  <a:schemeClr val="tx1"/>
                </a:solidFill>
                <a:effectLst/>
                <a:latin typeface="+mn-lt"/>
                <a:ea typeface="+mn-ea"/>
                <a:cs typeface="+mn-cs"/>
              </a:rPr>
              <a:t>80</a:t>
            </a:r>
            <a:r>
              <a:rPr lang="zh-CN" altLang="en-US" sz="1200" kern="1200" dirty="0">
                <a:solidFill>
                  <a:schemeClr val="tx1"/>
                </a:solidFill>
                <a:effectLst/>
                <a:latin typeface="+mn-lt"/>
                <a:ea typeface="+mn-ea"/>
                <a:cs typeface="+mn-cs"/>
              </a:rPr>
              <a:t>％的位置误差小于</a:t>
            </a:r>
            <a:r>
              <a:rPr lang="en-US" altLang="zh-CN" sz="1200" kern="1200" dirty="0">
                <a:solidFill>
                  <a:schemeClr val="tx1"/>
                </a:solidFill>
                <a:effectLst/>
                <a:latin typeface="+mn-lt"/>
                <a:ea typeface="+mn-ea"/>
                <a:cs typeface="+mn-cs"/>
              </a:rPr>
              <a:t>5 cm</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80</a:t>
            </a:r>
            <a:r>
              <a:rPr lang="zh-CN" altLang="en-US" sz="1200" kern="1200" dirty="0">
                <a:solidFill>
                  <a:schemeClr val="tx1"/>
                </a:solidFill>
                <a:effectLst/>
                <a:latin typeface="+mn-lt"/>
                <a:ea typeface="+mn-ea"/>
                <a:cs typeface="+mn-cs"/>
              </a:rPr>
              <a:t>％的角度误差小于</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，中位数和角度误差分别为</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厘米和</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a:t>
            </a:r>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21</a:t>
            </a:fld>
            <a:endParaRPr kumimoji="1" lang="zh-CN" altLang="en-US"/>
          </a:p>
        </p:txBody>
      </p:sp>
    </p:spTree>
    <p:extLst>
      <p:ext uri="{BB962C8B-B14F-4D97-AF65-F5344CB8AC3E}">
        <p14:creationId xmlns:p14="http://schemas.microsoft.com/office/powerpoint/2010/main" val="553627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和已有工作对比</a:t>
            </a:r>
            <a:endParaRPr kumimoji="1" lang="en-US" altLang="zh-CN" dirty="0"/>
          </a:p>
          <a:p>
            <a:r>
              <a:rPr kumimoji="1" lang="zh-CN" altLang="en-US" dirty="0"/>
              <a:t>大部分工作光学定位系统不能定位朝向</a:t>
            </a:r>
            <a:endParaRPr kumimoji="1" lang="en-US" altLang="zh-CN" dirty="0"/>
          </a:p>
          <a:p>
            <a:r>
              <a:rPr kumimoji="1" lang="zh-CN" altLang="en-US" dirty="0"/>
              <a:t>能够定位朝向的</a:t>
            </a:r>
            <a:r>
              <a:rPr kumimoji="1" lang="en-US" altLang="zh-CN" dirty="0" err="1"/>
              <a:t>Luxapose</a:t>
            </a:r>
            <a:r>
              <a:rPr kumimoji="1" lang="zh-CN" altLang="en-US" dirty="0"/>
              <a:t>和</a:t>
            </a:r>
            <a:r>
              <a:rPr kumimoji="1" lang="en-US" altLang="zh-CN" dirty="0"/>
              <a:t>RETRO</a:t>
            </a:r>
            <a:r>
              <a:rPr kumimoji="1" lang="zh-CN" altLang="en-US" dirty="0"/>
              <a:t>对比</a:t>
            </a:r>
            <a:endParaRPr kumimoji="1" lang="en-US" altLang="zh-CN" dirty="0"/>
          </a:p>
          <a:p>
            <a:r>
              <a:rPr kumimoji="1" lang="zh-CN" altLang="en-US" dirty="0"/>
              <a:t>从分米级的定位提升到厘米级的定位，朝向的精度的中位数从</a:t>
            </a:r>
            <a:r>
              <a:rPr kumimoji="1" lang="en-US" altLang="zh-CN" dirty="0"/>
              <a:t>3</a:t>
            </a:r>
            <a:r>
              <a:rPr kumimoji="1" lang="zh-CN" altLang="en-US" dirty="0"/>
              <a:t>度提升到</a:t>
            </a:r>
            <a:r>
              <a:rPr kumimoji="1" lang="en-US" altLang="zh-CN" dirty="0"/>
              <a:t>1</a:t>
            </a:r>
            <a:r>
              <a:rPr kumimoji="1" lang="zh-CN" altLang="en-US" dirty="0"/>
              <a:t>度</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22</a:t>
            </a:fld>
            <a:endParaRPr kumimoji="1" lang="zh-CN" altLang="en-US"/>
          </a:p>
        </p:txBody>
      </p:sp>
    </p:spTree>
    <p:extLst>
      <p:ext uri="{BB962C8B-B14F-4D97-AF65-F5344CB8AC3E}">
        <p14:creationId xmlns:p14="http://schemas.microsoft.com/office/powerpoint/2010/main" val="2299134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在应用上不需要</a:t>
            </a:r>
            <a:r>
              <a:rPr kumimoji="1" lang="en-US" altLang="zh-CN" dirty="0"/>
              <a:t>IoT</a:t>
            </a:r>
            <a:r>
              <a:rPr kumimoji="1" lang="zh-CN" altLang="en-US" dirty="0"/>
              <a:t>设备有相机或者很高的计算能力，功耗低，部署方便</a:t>
            </a:r>
            <a:endParaRPr kumimoji="1" lang="en-US" altLang="zh-CN" dirty="0"/>
          </a:p>
          <a:p>
            <a:r>
              <a:rPr kumimoji="1" lang="zh-CN" altLang="en-US" dirty="0"/>
              <a:t>实时性上面没有做很多阐述，作者的意思应该是反射光就可以在</a:t>
            </a:r>
            <a:r>
              <a:rPr kumimoji="1" lang="en-US" altLang="zh-CN" dirty="0"/>
              <a:t>controller</a:t>
            </a:r>
            <a:r>
              <a:rPr kumimoji="1" lang="zh-CN" altLang="en-US" dirty="0"/>
              <a:t>上定位，去掉了移动设备的计算时间</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24</a:t>
            </a:fld>
            <a:endParaRPr kumimoji="1" lang="zh-CN" altLang="en-US"/>
          </a:p>
        </p:txBody>
      </p:sp>
    </p:spTree>
    <p:extLst>
      <p:ext uri="{BB962C8B-B14F-4D97-AF65-F5344CB8AC3E}">
        <p14:creationId xmlns:p14="http://schemas.microsoft.com/office/powerpoint/2010/main" val="334975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作者最新的成果发表在</a:t>
            </a:r>
            <a:r>
              <a:rPr kumimoji="1" lang="en-US" altLang="zh-CN" dirty="0"/>
              <a:t>INFOCOM2019</a:t>
            </a:r>
            <a:r>
              <a:rPr kumimoji="1" lang="zh-CN" altLang="en-US" dirty="0"/>
              <a:t>年的会议上</a:t>
            </a:r>
            <a:endParaRPr kumimoji="1" lang="en-US" altLang="zh-CN" dirty="0"/>
          </a:p>
          <a:p>
            <a:r>
              <a:rPr kumimoji="1" lang="zh-CN" altLang="en-US" dirty="0"/>
              <a:t>拆分光学系统，把液晶放置到光源部分，移动装置完全不耗能。</a:t>
            </a:r>
            <a:endParaRPr kumimoji="1" lang="en-US" altLang="zh-CN"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25</a:t>
            </a:fld>
            <a:endParaRPr kumimoji="1" lang="zh-CN" altLang="en-US"/>
          </a:p>
        </p:txBody>
      </p:sp>
    </p:spTree>
    <p:extLst>
      <p:ext uri="{BB962C8B-B14F-4D97-AF65-F5344CB8AC3E}">
        <p14:creationId xmlns:p14="http://schemas.microsoft.com/office/powerpoint/2010/main" val="341065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室内</a:t>
            </a:r>
            <a:r>
              <a:rPr kumimoji="1" lang="en-US" altLang="zh-CN" dirty="0"/>
              <a:t>3D</a:t>
            </a:r>
            <a:r>
              <a:rPr kumimoji="1" lang="zh-CN" altLang="en-US" dirty="0"/>
              <a:t>定位在机器人导航、手势识别等方面有广泛的应用</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4</a:t>
            </a:fld>
            <a:endParaRPr kumimoji="1" lang="zh-CN" altLang="en-US"/>
          </a:p>
        </p:txBody>
      </p:sp>
    </p:spTree>
    <p:extLst>
      <p:ext uri="{BB962C8B-B14F-4D97-AF65-F5344CB8AC3E}">
        <p14:creationId xmlns:p14="http://schemas.microsoft.com/office/powerpoint/2010/main" val="182662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基于可见光的定位技术</a:t>
            </a:r>
            <a:endParaRPr kumimoji="1" lang="en-US" altLang="zh-CN" dirty="0"/>
          </a:p>
          <a:p>
            <a:r>
              <a:rPr kumimoji="1" lang="zh-CN" altLang="en-US" dirty="0"/>
              <a:t>优点</a:t>
            </a:r>
            <a:endParaRPr kumimoji="1" lang="en-US" altLang="zh-CN" dirty="0"/>
          </a:p>
          <a:p>
            <a:r>
              <a:rPr kumimoji="1" lang="zh-CN" altLang="en-US" dirty="0"/>
              <a:t>有高精度，并且不会占用无线通信频段，</a:t>
            </a:r>
            <a:endParaRPr kumimoji="1" lang="en-US" altLang="zh-CN" dirty="0"/>
          </a:p>
          <a:p>
            <a:r>
              <a:rPr kumimoji="1" lang="zh-CN" altLang="en-US" dirty="0"/>
              <a:t>现有的可见光定位技术，需要在移动设备上通过拍照等方式获取光学信息，然后在移动设备上处理来进行定位</a:t>
            </a:r>
            <a:endParaRPr kumimoji="1" lang="en-US" altLang="zh-CN" dirty="0"/>
          </a:p>
          <a:p>
            <a:r>
              <a:rPr kumimoji="1" lang="zh-CN" altLang="en-US" dirty="0"/>
              <a:t>缺点</a:t>
            </a:r>
            <a:endParaRPr kumimoji="1" lang="en-US" altLang="zh-CN" dirty="0"/>
          </a:p>
          <a:p>
            <a:r>
              <a:rPr kumimoji="1" lang="zh-CN" altLang="en-US" dirty="0"/>
              <a:t>无法应用于</a:t>
            </a:r>
            <a:r>
              <a:rPr kumimoji="1" lang="en-US" altLang="zh-CN" dirty="0"/>
              <a:t>IoT</a:t>
            </a:r>
            <a:r>
              <a:rPr kumimoji="1" lang="zh-CN" altLang="en-US" dirty="0"/>
              <a:t>应用场景中没有相机和计算能力的设备，比如需要定位的是一个商品，没有手机的相机、</a:t>
            </a:r>
            <a:r>
              <a:rPr kumimoji="1" lang="en-US" altLang="zh-CN" dirty="0"/>
              <a:t>CPU</a:t>
            </a:r>
            <a:r>
              <a:rPr kumimoji="1" lang="zh-CN" altLang="en-US" dirty="0"/>
              <a:t>就不行</a:t>
            </a:r>
            <a:endParaRPr kumimoji="1" lang="en-US" altLang="zh-CN" dirty="0"/>
          </a:p>
          <a:p>
            <a:r>
              <a:rPr kumimoji="1" lang="zh-CN" altLang="en-US" dirty="0"/>
              <a:t>由于移动设备计算的延时，实时性不够好</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5</a:t>
            </a:fld>
            <a:endParaRPr kumimoji="1" lang="zh-CN" altLang="en-US"/>
          </a:p>
        </p:txBody>
      </p:sp>
    </p:spTree>
    <p:extLst>
      <p:ext uri="{BB962C8B-B14F-4D97-AF65-F5344CB8AC3E}">
        <p14:creationId xmlns:p14="http://schemas.microsoft.com/office/powerpoint/2010/main" val="329894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作者提出并且构建了一个定位系统，使用后向反射器来定位，</a:t>
            </a:r>
            <a:endParaRPr kumimoji="1" lang="en-US" altLang="zh-CN" dirty="0"/>
          </a:p>
          <a:p>
            <a:r>
              <a:rPr kumimoji="1" lang="zh-CN" altLang="en-US" dirty="0"/>
              <a:t>移动装置上实现低功耗，不需要相机和大量计算能力，并且有更好的实时性</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6</a:t>
            </a:fld>
            <a:endParaRPr kumimoji="1" lang="zh-CN" altLang="en-US"/>
          </a:p>
        </p:txBody>
      </p:sp>
    </p:spTree>
    <p:extLst>
      <p:ext uri="{BB962C8B-B14F-4D97-AF65-F5344CB8AC3E}">
        <p14:creationId xmlns:p14="http://schemas.microsoft.com/office/powerpoint/2010/main" val="126806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系统设计部分</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7</a:t>
            </a:fld>
            <a:endParaRPr kumimoji="1" lang="zh-CN" altLang="en-US"/>
          </a:p>
        </p:txBody>
      </p:sp>
    </p:spTree>
    <p:extLst>
      <p:ext uri="{BB962C8B-B14F-4D97-AF65-F5344CB8AC3E}">
        <p14:creationId xmlns:p14="http://schemas.microsoft.com/office/powerpoint/2010/main" val="3652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灯和光电二极管连接控制器</a:t>
            </a:r>
            <a:endParaRPr kumimoji="1" lang="en-US" altLang="zh-CN" dirty="0"/>
          </a:p>
          <a:p>
            <a:r>
              <a:rPr kumimoji="1" lang="zh-CN" altLang="en-US" dirty="0"/>
              <a:t>灯发出的光经过</a:t>
            </a:r>
            <a:r>
              <a:rPr kumimoji="1" lang="en-US" altLang="zh-CN" dirty="0"/>
              <a:t>IoT</a:t>
            </a:r>
            <a:r>
              <a:rPr kumimoji="1" lang="zh-CN" altLang="en-US" dirty="0"/>
              <a:t>设备上的反向反射装置反射回相同位置的光电二极管</a:t>
            </a:r>
            <a:endParaRPr kumimoji="1" lang="en-US" altLang="zh-CN" dirty="0"/>
          </a:p>
          <a:p>
            <a:r>
              <a:rPr kumimoji="1" lang="zh-CN" altLang="en-US" dirty="0"/>
              <a:t>利用光电二极管产生的电压信息在控制器上进行定位</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8</a:t>
            </a:fld>
            <a:endParaRPr kumimoji="1" lang="zh-CN" altLang="en-US"/>
          </a:p>
        </p:txBody>
      </p:sp>
    </p:spTree>
    <p:extLst>
      <p:ext uri="{BB962C8B-B14F-4D97-AF65-F5344CB8AC3E}">
        <p14:creationId xmlns:p14="http://schemas.microsoft.com/office/powerpoint/2010/main" val="33034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反向反射器，入射光会沿入射方向反射回去，猫或者其他一些动物的眼睛就有这种结构</a:t>
            </a:r>
          </a:p>
        </p:txBody>
      </p:sp>
      <p:sp>
        <p:nvSpPr>
          <p:cNvPr id="4" name="灯片编号占位符 3"/>
          <p:cNvSpPr>
            <a:spLocks noGrp="1"/>
          </p:cNvSpPr>
          <p:nvPr>
            <p:ph type="sldNum" sz="quarter" idx="5"/>
          </p:nvPr>
        </p:nvSpPr>
        <p:spPr/>
        <p:txBody>
          <a:bodyPr/>
          <a:lstStyle/>
          <a:p>
            <a:fld id="{3478B532-48A7-674E-927D-99A9ABDD508B}" type="slidenum">
              <a:rPr kumimoji="1" lang="zh-CN" altLang="en-US" smtClean="0"/>
              <a:t>9</a:t>
            </a:fld>
            <a:endParaRPr kumimoji="1" lang="zh-CN" altLang="en-US"/>
          </a:p>
        </p:txBody>
      </p:sp>
    </p:spTree>
    <p:extLst>
      <p:ext uri="{BB962C8B-B14F-4D97-AF65-F5344CB8AC3E}">
        <p14:creationId xmlns:p14="http://schemas.microsoft.com/office/powerpoint/2010/main" val="274351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r>
              <a:rPr lang="zh-CN" altLang="en-US" dirty="0"/>
              <a:t>光源</a:t>
            </a:r>
            <a:r>
              <a:rPr lang="en-US" altLang="zh-CN" dirty="0"/>
              <a:t>/PD</a:t>
            </a:r>
            <a:r>
              <a:rPr lang="zh-CN" altLang="en-US" dirty="0"/>
              <a:t>到反向反射器的距离</a:t>
            </a:r>
            <a:endParaRPr lang="en-US" altLang="zh-CN" dirty="0"/>
          </a:p>
          <a:p>
            <a:endParaRPr lang="en-US" dirty="0"/>
          </a:p>
        </p:txBody>
      </p:sp>
      <p:sp>
        <p:nvSpPr>
          <p:cNvPr id="4" name="Slide Number Placeholder 3"/>
          <p:cNvSpPr>
            <a:spLocks noGrp="1"/>
          </p:cNvSpPr>
          <p:nvPr>
            <p:ph type="sldNum" sz="quarter" idx="5"/>
          </p:nvPr>
        </p:nvSpPr>
        <p:spPr/>
        <p:txBody>
          <a:bodyPr/>
          <a:lstStyle/>
          <a:p>
            <a:fld id="{3478B532-48A7-674E-927D-99A9ABDD508B}" type="slidenum">
              <a:rPr kumimoji="1" lang="zh-CN" altLang="en-US" smtClean="0"/>
              <a:t>10</a:t>
            </a:fld>
            <a:endParaRPr kumimoji="1" lang="zh-CN" altLang="en-US"/>
          </a:p>
        </p:txBody>
      </p:sp>
    </p:spTree>
    <p:extLst>
      <p:ext uri="{BB962C8B-B14F-4D97-AF65-F5344CB8AC3E}">
        <p14:creationId xmlns:p14="http://schemas.microsoft.com/office/powerpoint/2010/main" val="391026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5/15/2019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5125305" y="1488985"/>
            <a:ext cx="6264350" cy="1696853"/>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5118447" y="4351687"/>
            <a:ext cx="6265588" cy="1704060"/>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5/15/2019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BEC005-B048-A54A-ABF9-950A4153AE40}"/>
              </a:ext>
            </a:extLst>
          </p:cNvPr>
          <p:cNvSpPr>
            <a:spLocks noGrp="1"/>
          </p:cNvSpPr>
          <p:nvPr>
            <p:ph type="ctrTitle"/>
          </p:nvPr>
        </p:nvSpPr>
        <p:spPr/>
        <p:txBody>
          <a:bodyPr>
            <a:normAutofit fontScale="90000"/>
          </a:bodyPr>
          <a:lstStyle/>
          <a:p>
            <a:r>
              <a:rPr kumimoji="1" lang="en-US" altLang="zh-CN" dirty="0">
                <a:solidFill>
                  <a:schemeClr val="bg1"/>
                </a:solidFill>
              </a:rPr>
              <a:t>RETRO: Retroreflector Based Visible Light Indoor Localization for Real-time Tracking of IoT Devices</a:t>
            </a:r>
            <a:endParaRPr kumimoji="1" lang="zh-CN" altLang="en-US" dirty="0">
              <a:solidFill>
                <a:schemeClr val="bg1"/>
              </a:solidFill>
            </a:endParaRPr>
          </a:p>
        </p:txBody>
      </p:sp>
      <p:sp>
        <p:nvSpPr>
          <p:cNvPr id="7" name="文本框 6">
            <a:extLst>
              <a:ext uri="{FF2B5EF4-FFF2-40B4-BE49-F238E27FC236}">
                <a16:creationId xmlns:a16="http://schemas.microsoft.com/office/drawing/2014/main" id="{87A023E5-F13D-9F4F-868F-B42F636AAB54}"/>
              </a:ext>
            </a:extLst>
          </p:cNvPr>
          <p:cNvSpPr txBox="1"/>
          <p:nvPr/>
        </p:nvSpPr>
        <p:spPr>
          <a:xfrm>
            <a:off x="2105966" y="4091862"/>
            <a:ext cx="7986454" cy="369332"/>
          </a:xfrm>
          <a:prstGeom prst="rect">
            <a:avLst/>
          </a:prstGeom>
          <a:noFill/>
        </p:spPr>
        <p:txBody>
          <a:bodyPr wrap="square" rtlCol="0">
            <a:spAutoFit/>
          </a:bodyPr>
          <a:lstStyle/>
          <a:p>
            <a:pPr algn="ctr"/>
            <a:r>
              <a:rPr kumimoji="1" lang="en-US" altLang="zh-CN" dirty="0" err="1">
                <a:solidFill>
                  <a:schemeClr val="bg1"/>
                </a:solidFill>
              </a:rPr>
              <a:t>Sihua</a:t>
            </a:r>
            <a:r>
              <a:rPr kumimoji="1" lang="en-US" altLang="zh-CN" dirty="0">
                <a:solidFill>
                  <a:schemeClr val="bg1"/>
                </a:solidFill>
              </a:rPr>
              <a:t> Shao, Abdallah </a:t>
            </a:r>
            <a:r>
              <a:rPr kumimoji="1" lang="en-US" altLang="zh-CN" dirty="0" err="1">
                <a:solidFill>
                  <a:schemeClr val="bg1"/>
                </a:solidFill>
              </a:rPr>
              <a:t>Khreishah</a:t>
            </a:r>
            <a:r>
              <a:rPr kumimoji="1" lang="en-US" altLang="zh-CN" dirty="0">
                <a:solidFill>
                  <a:schemeClr val="bg1"/>
                </a:solidFill>
              </a:rPr>
              <a:t> and Issa Khalil, INFOCOM 2018</a:t>
            </a:r>
            <a:endParaRPr kumimoji="1" lang="zh-CN" altLang="en-US" dirty="0">
              <a:solidFill>
                <a:schemeClr val="bg1"/>
              </a:solidFill>
            </a:endParaRPr>
          </a:p>
        </p:txBody>
      </p:sp>
    </p:spTree>
    <p:extLst>
      <p:ext uri="{BB962C8B-B14F-4D97-AF65-F5344CB8AC3E}">
        <p14:creationId xmlns:p14="http://schemas.microsoft.com/office/powerpoint/2010/main" val="417154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7A7E-124F-46D6-B25D-21421AF601F6}"/>
              </a:ext>
            </a:extLst>
          </p:cNvPr>
          <p:cNvSpPr>
            <a:spLocks noGrp="1"/>
          </p:cNvSpPr>
          <p:nvPr>
            <p:ph type="title"/>
          </p:nvPr>
        </p:nvSpPr>
        <p:spPr/>
        <p:txBody>
          <a:bodyPr/>
          <a:lstStyle/>
          <a:p>
            <a:r>
              <a:rPr lang="en-US" dirty="0"/>
              <a:t>Light Intensity</a:t>
            </a:r>
          </a:p>
        </p:txBody>
      </p:sp>
      <p:sp>
        <p:nvSpPr>
          <p:cNvPr id="3" name="Text Placeholder 2">
            <a:extLst>
              <a:ext uri="{FF2B5EF4-FFF2-40B4-BE49-F238E27FC236}">
                <a16:creationId xmlns:a16="http://schemas.microsoft.com/office/drawing/2014/main" id="{33F4D578-E7AD-4D02-8BBA-AEFC55FA9381}"/>
              </a:ext>
            </a:extLst>
          </p:cNvPr>
          <p:cNvSpPr>
            <a:spLocks noGrp="1"/>
          </p:cNvSpPr>
          <p:nvPr>
            <p:ph type="body" idx="1"/>
          </p:nvPr>
        </p:nvSpPr>
        <p:spPr/>
        <p:txBody>
          <a:bodyPr/>
          <a:lstStyle/>
          <a:p>
            <a:r>
              <a:rPr lang="en-US" altLang="zh-CN" dirty="0"/>
              <a:t>Property of retroreflector</a:t>
            </a:r>
            <a:endParaRPr lang="en-US" dirty="0"/>
          </a:p>
        </p:txBody>
      </p:sp>
      <p:pic>
        <p:nvPicPr>
          <p:cNvPr id="10" name="Content Placeholder 9">
            <a:extLst>
              <a:ext uri="{FF2B5EF4-FFF2-40B4-BE49-F238E27FC236}">
                <a16:creationId xmlns:a16="http://schemas.microsoft.com/office/drawing/2014/main" id="{0716DF66-BB1F-46BD-B433-24E9B6162012}"/>
              </a:ext>
            </a:extLst>
          </p:cNvPr>
          <p:cNvPicPr>
            <a:picLocks noGrp="1" noChangeAspect="1"/>
          </p:cNvPicPr>
          <p:nvPr>
            <p:ph sz="half" idx="2"/>
          </p:nvPr>
        </p:nvPicPr>
        <p:blipFill>
          <a:blip r:embed="rId3"/>
          <a:stretch>
            <a:fillRect/>
          </a:stretch>
        </p:blipFill>
        <p:spPr>
          <a:xfrm>
            <a:off x="6459484" y="4351687"/>
            <a:ext cx="2125421" cy="2176902"/>
          </a:xfrm>
        </p:spPr>
      </p:pic>
      <p:sp>
        <p:nvSpPr>
          <p:cNvPr id="5" name="Text Placeholder 4">
            <a:extLst>
              <a:ext uri="{FF2B5EF4-FFF2-40B4-BE49-F238E27FC236}">
                <a16:creationId xmlns:a16="http://schemas.microsoft.com/office/drawing/2014/main" id="{87C8D536-CDCD-4D87-A9CE-DAB4A0996471}"/>
              </a:ext>
            </a:extLst>
          </p:cNvPr>
          <p:cNvSpPr>
            <a:spLocks noGrp="1"/>
          </p:cNvSpPr>
          <p:nvPr>
            <p:ph type="body" sz="quarter" idx="3"/>
          </p:nvPr>
        </p:nvSpPr>
        <p:spPr/>
        <p:txBody>
          <a:bodyPr/>
          <a:lstStyle/>
          <a:p>
            <a:r>
              <a:rPr lang="en-US" altLang="zh-CN" dirty="0"/>
              <a:t>Effective reflecting area</a:t>
            </a:r>
            <a:endParaRPr lang="en-US" dirty="0"/>
          </a:p>
        </p:txBody>
      </p:sp>
      <p:pic>
        <p:nvPicPr>
          <p:cNvPr id="8" name="内容占位符 6">
            <a:extLst>
              <a:ext uri="{FF2B5EF4-FFF2-40B4-BE49-F238E27FC236}">
                <a16:creationId xmlns:a16="http://schemas.microsoft.com/office/drawing/2014/main" id="{BA3F7E17-EBDE-4652-A09C-E6124B6C2697}"/>
              </a:ext>
            </a:extLst>
          </p:cNvPr>
          <p:cNvPicPr>
            <a:picLocks noGrp="1" noChangeAspect="1"/>
          </p:cNvPicPr>
          <p:nvPr>
            <p:ph sz="quarter" idx="4"/>
          </p:nvPr>
        </p:nvPicPr>
        <p:blipFill rotWithShape="1">
          <a:blip r:embed="rId4"/>
          <a:srcRect t="-1" r="13844" b="-1923"/>
          <a:stretch/>
        </p:blipFill>
        <p:spPr>
          <a:xfrm>
            <a:off x="5557694" y="1919376"/>
            <a:ext cx="3931098" cy="889077"/>
          </a:xfrm>
          <a:prstGeom prst="rect">
            <a:avLst/>
          </a:prstGeom>
        </p:spPr>
      </p:pic>
    </p:spTree>
    <p:extLst>
      <p:ext uri="{BB962C8B-B14F-4D97-AF65-F5344CB8AC3E}">
        <p14:creationId xmlns:p14="http://schemas.microsoft.com/office/powerpoint/2010/main" val="316631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68FE1-64CA-A744-A6E3-F9CA1929A861}"/>
              </a:ext>
            </a:extLst>
          </p:cNvPr>
          <p:cNvSpPr>
            <a:spLocks noGrp="1"/>
          </p:cNvSpPr>
          <p:nvPr>
            <p:ph type="title"/>
          </p:nvPr>
        </p:nvSpPr>
        <p:spPr/>
        <p:txBody>
          <a:bodyPr/>
          <a:lstStyle/>
          <a:p>
            <a:r>
              <a:rPr kumimoji="1" lang="en-US" altLang="zh-CN" dirty="0"/>
              <a:t>Reflecting Area</a:t>
            </a:r>
            <a:endParaRPr kumimoji="1" lang="zh-CN" altLang="en-US" dirty="0"/>
          </a:p>
        </p:txBody>
      </p:sp>
      <p:pic>
        <p:nvPicPr>
          <p:cNvPr id="10" name="内容占位符 9">
            <a:extLst>
              <a:ext uri="{FF2B5EF4-FFF2-40B4-BE49-F238E27FC236}">
                <a16:creationId xmlns:a16="http://schemas.microsoft.com/office/drawing/2014/main" id="{628773EE-D227-7946-BA61-2927C7A37002}"/>
              </a:ext>
            </a:extLst>
          </p:cNvPr>
          <p:cNvPicPr>
            <a:picLocks noGrp="1" noChangeAspect="1"/>
          </p:cNvPicPr>
          <p:nvPr>
            <p:ph idx="1"/>
          </p:nvPr>
        </p:nvPicPr>
        <p:blipFill>
          <a:blip r:embed="rId3"/>
          <a:stretch>
            <a:fillRect/>
          </a:stretch>
        </p:blipFill>
        <p:spPr>
          <a:xfrm>
            <a:off x="5274469" y="2043112"/>
            <a:ext cx="5969000" cy="2768600"/>
          </a:xfrm>
        </p:spPr>
      </p:pic>
      <p:pic>
        <p:nvPicPr>
          <p:cNvPr id="4" name="图片 8">
            <a:extLst>
              <a:ext uri="{FF2B5EF4-FFF2-40B4-BE49-F238E27FC236}">
                <a16:creationId xmlns:a16="http://schemas.microsoft.com/office/drawing/2014/main" id="{1C113A1E-FE94-4208-ACCF-1768BD6A0A21}"/>
              </a:ext>
            </a:extLst>
          </p:cNvPr>
          <p:cNvPicPr>
            <a:picLocks noChangeAspect="1"/>
          </p:cNvPicPr>
          <p:nvPr/>
        </p:nvPicPr>
        <p:blipFill>
          <a:blip r:embed="rId4"/>
          <a:stretch>
            <a:fillRect/>
          </a:stretch>
        </p:blipFill>
        <p:spPr>
          <a:xfrm>
            <a:off x="5820569" y="4811712"/>
            <a:ext cx="4876800" cy="673100"/>
          </a:xfrm>
          <a:prstGeom prst="rect">
            <a:avLst/>
          </a:prstGeom>
        </p:spPr>
      </p:pic>
    </p:spTree>
    <p:extLst>
      <p:ext uri="{BB962C8B-B14F-4D97-AF65-F5344CB8AC3E}">
        <p14:creationId xmlns:p14="http://schemas.microsoft.com/office/powerpoint/2010/main" val="49789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68FE1-64CA-A744-A6E3-F9CA1929A861}"/>
              </a:ext>
            </a:extLst>
          </p:cNvPr>
          <p:cNvSpPr>
            <a:spLocks noGrp="1"/>
          </p:cNvSpPr>
          <p:nvPr>
            <p:ph type="title"/>
          </p:nvPr>
        </p:nvSpPr>
        <p:spPr/>
        <p:txBody>
          <a:bodyPr/>
          <a:lstStyle/>
          <a:p>
            <a:r>
              <a:rPr kumimoji="1" lang="en-US" altLang="zh-CN" dirty="0"/>
              <a:t>Reflecting Area</a:t>
            </a:r>
            <a:endParaRPr kumimoji="1" lang="zh-CN" altLang="en-US" dirty="0"/>
          </a:p>
        </p:txBody>
      </p:sp>
      <p:pic>
        <p:nvPicPr>
          <p:cNvPr id="9" name="图片 10">
            <a:extLst>
              <a:ext uri="{FF2B5EF4-FFF2-40B4-BE49-F238E27FC236}">
                <a16:creationId xmlns:a16="http://schemas.microsoft.com/office/drawing/2014/main" id="{011C85F4-2564-42B1-8A4D-7874262D583B}"/>
              </a:ext>
            </a:extLst>
          </p:cNvPr>
          <p:cNvPicPr>
            <a:picLocks noChangeAspect="1"/>
          </p:cNvPicPr>
          <p:nvPr/>
        </p:nvPicPr>
        <p:blipFill>
          <a:blip r:embed="rId3"/>
          <a:stretch>
            <a:fillRect/>
          </a:stretch>
        </p:blipFill>
        <p:spPr>
          <a:xfrm>
            <a:off x="5426868" y="4847803"/>
            <a:ext cx="5664200" cy="990600"/>
          </a:xfrm>
          <a:prstGeom prst="rect">
            <a:avLst/>
          </a:prstGeom>
        </p:spPr>
      </p:pic>
      <p:pic>
        <p:nvPicPr>
          <p:cNvPr id="15" name="图片 5">
            <a:extLst>
              <a:ext uri="{FF2B5EF4-FFF2-40B4-BE49-F238E27FC236}">
                <a16:creationId xmlns:a16="http://schemas.microsoft.com/office/drawing/2014/main" id="{3E145E16-BC28-42AC-9D1C-9BEC6DAC3703}"/>
              </a:ext>
            </a:extLst>
          </p:cNvPr>
          <p:cNvPicPr>
            <a:picLocks noGrp="1" noChangeAspect="1"/>
          </p:cNvPicPr>
          <p:nvPr>
            <p:ph idx="1"/>
          </p:nvPr>
        </p:nvPicPr>
        <p:blipFill>
          <a:blip r:embed="rId4"/>
          <a:stretch>
            <a:fillRect/>
          </a:stretch>
        </p:blipFill>
        <p:spPr>
          <a:xfrm>
            <a:off x="6534944" y="2010197"/>
            <a:ext cx="3448050" cy="2724150"/>
          </a:xfrm>
          <a:prstGeom prst="rect">
            <a:avLst/>
          </a:prstGeom>
        </p:spPr>
      </p:pic>
    </p:spTree>
    <p:extLst>
      <p:ext uri="{BB962C8B-B14F-4D97-AF65-F5344CB8AC3E}">
        <p14:creationId xmlns:p14="http://schemas.microsoft.com/office/powerpoint/2010/main" val="159784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68FE1-64CA-A744-A6E3-F9CA1929A861}"/>
              </a:ext>
            </a:extLst>
          </p:cNvPr>
          <p:cNvSpPr>
            <a:spLocks noGrp="1"/>
          </p:cNvSpPr>
          <p:nvPr>
            <p:ph type="title"/>
          </p:nvPr>
        </p:nvSpPr>
        <p:spPr/>
        <p:txBody>
          <a:bodyPr/>
          <a:lstStyle/>
          <a:p>
            <a:r>
              <a:rPr kumimoji="1" lang="en-US" altLang="zh-CN" dirty="0"/>
              <a:t>Reflecting Area</a:t>
            </a:r>
            <a:endParaRPr kumimoji="1" lang="zh-CN" altLang="en-US" dirty="0"/>
          </a:p>
        </p:txBody>
      </p:sp>
      <p:pic>
        <p:nvPicPr>
          <p:cNvPr id="7" name="内容占位符 6">
            <a:extLst>
              <a:ext uri="{FF2B5EF4-FFF2-40B4-BE49-F238E27FC236}">
                <a16:creationId xmlns:a16="http://schemas.microsoft.com/office/drawing/2014/main" id="{52ADC896-D6C6-D245-B132-19D7D43D0BE6}"/>
              </a:ext>
            </a:extLst>
          </p:cNvPr>
          <p:cNvPicPr>
            <a:picLocks noGrp="1" noChangeAspect="1"/>
          </p:cNvPicPr>
          <p:nvPr>
            <p:ph idx="1"/>
          </p:nvPr>
        </p:nvPicPr>
        <p:blipFill>
          <a:blip r:embed="rId3"/>
          <a:stretch>
            <a:fillRect/>
          </a:stretch>
        </p:blipFill>
        <p:spPr>
          <a:xfrm>
            <a:off x="5266849" y="1146492"/>
            <a:ext cx="3454400" cy="660400"/>
          </a:xfrm>
        </p:spPr>
      </p:pic>
      <p:pic>
        <p:nvPicPr>
          <p:cNvPr id="9" name="图片 8">
            <a:extLst>
              <a:ext uri="{FF2B5EF4-FFF2-40B4-BE49-F238E27FC236}">
                <a16:creationId xmlns:a16="http://schemas.microsoft.com/office/drawing/2014/main" id="{49609E2A-72F0-BF4A-BC91-F1FC513ED3F6}"/>
              </a:ext>
            </a:extLst>
          </p:cNvPr>
          <p:cNvPicPr>
            <a:picLocks noChangeAspect="1"/>
          </p:cNvPicPr>
          <p:nvPr/>
        </p:nvPicPr>
        <p:blipFill>
          <a:blip r:embed="rId4"/>
          <a:stretch>
            <a:fillRect/>
          </a:stretch>
        </p:blipFill>
        <p:spPr>
          <a:xfrm>
            <a:off x="5266849" y="2971271"/>
            <a:ext cx="4876800" cy="673100"/>
          </a:xfrm>
          <a:prstGeom prst="rect">
            <a:avLst/>
          </a:prstGeom>
        </p:spPr>
      </p:pic>
      <p:pic>
        <p:nvPicPr>
          <p:cNvPr id="11" name="图片 10">
            <a:extLst>
              <a:ext uri="{FF2B5EF4-FFF2-40B4-BE49-F238E27FC236}">
                <a16:creationId xmlns:a16="http://schemas.microsoft.com/office/drawing/2014/main" id="{437CE5AA-60B1-4D4B-961F-227D58684AE3}"/>
              </a:ext>
            </a:extLst>
          </p:cNvPr>
          <p:cNvPicPr>
            <a:picLocks noChangeAspect="1"/>
          </p:cNvPicPr>
          <p:nvPr/>
        </p:nvPicPr>
        <p:blipFill>
          <a:blip r:embed="rId5"/>
          <a:stretch>
            <a:fillRect/>
          </a:stretch>
        </p:blipFill>
        <p:spPr>
          <a:xfrm>
            <a:off x="5143500" y="3857203"/>
            <a:ext cx="5664200" cy="990600"/>
          </a:xfrm>
          <a:prstGeom prst="rect">
            <a:avLst/>
          </a:prstGeom>
        </p:spPr>
      </p:pic>
      <p:pic>
        <p:nvPicPr>
          <p:cNvPr id="15" name="图片 14">
            <a:extLst>
              <a:ext uri="{FF2B5EF4-FFF2-40B4-BE49-F238E27FC236}">
                <a16:creationId xmlns:a16="http://schemas.microsoft.com/office/drawing/2014/main" id="{8AACF3C8-1FEB-BF43-B803-41980B8858E7}"/>
              </a:ext>
            </a:extLst>
          </p:cNvPr>
          <p:cNvPicPr>
            <a:picLocks noChangeAspect="1"/>
          </p:cNvPicPr>
          <p:nvPr/>
        </p:nvPicPr>
        <p:blipFill rotWithShape="1">
          <a:blip r:embed="rId6"/>
          <a:srcRect l="12227" t="63708" r="57521"/>
          <a:stretch/>
        </p:blipFill>
        <p:spPr>
          <a:xfrm>
            <a:off x="5266849" y="5060635"/>
            <a:ext cx="2187282" cy="441005"/>
          </a:xfrm>
          <a:prstGeom prst="rect">
            <a:avLst/>
          </a:prstGeom>
        </p:spPr>
      </p:pic>
      <p:pic>
        <p:nvPicPr>
          <p:cNvPr id="8" name="内容占位符 6">
            <a:extLst>
              <a:ext uri="{FF2B5EF4-FFF2-40B4-BE49-F238E27FC236}">
                <a16:creationId xmlns:a16="http://schemas.microsoft.com/office/drawing/2014/main" id="{B434D9A4-23E5-41C3-BBEA-F77453322AF7}"/>
              </a:ext>
            </a:extLst>
          </p:cNvPr>
          <p:cNvPicPr>
            <a:picLocks noChangeAspect="1"/>
          </p:cNvPicPr>
          <p:nvPr/>
        </p:nvPicPr>
        <p:blipFill rotWithShape="1">
          <a:blip r:embed="rId3"/>
          <a:srcRect t="-1" r="13844" b="-1923"/>
          <a:stretch/>
        </p:blipFill>
        <p:spPr>
          <a:xfrm>
            <a:off x="5266849" y="1959292"/>
            <a:ext cx="2976198" cy="673100"/>
          </a:xfrm>
          <a:prstGeom prst="rect">
            <a:avLst/>
          </a:prstGeom>
        </p:spPr>
      </p:pic>
    </p:spTree>
    <p:extLst>
      <p:ext uri="{BB962C8B-B14F-4D97-AF65-F5344CB8AC3E}">
        <p14:creationId xmlns:p14="http://schemas.microsoft.com/office/powerpoint/2010/main" val="73903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68FE1-64CA-A744-A6E3-F9CA1929A861}"/>
              </a:ext>
            </a:extLst>
          </p:cNvPr>
          <p:cNvSpPr>
            <a:spLocks noGrp="1"/>
          </p:cNvSpPr>
          <p:nvPr>
            <p:ph type="title"/>
          </p:nvPr>
        </p:nvSpPr>
        <p:spPr/>
        <p:txBody>
          <a:bodyPr/>
          <a:lstStyle/>
          <a:p>
            <a:r>
              <a:rPr kumimoji="1" lang="en-US" altLang="zh-CN" dirty="0"/>
              <a:t>Different Devices</a:t>
            </a:r>
            <a:endParaRPr kumimoji="1" lang="zh-CN" altLang="en-US" dirty="0"/>
          </a:p>
        </p:txBody>
      </p:sp>
      <p:sp>
        <p:nvSpPr>
          <p:cNvPr id="4" name="内容占位符 3">
            <a:extLst>
              <a:ext uri="{FF2B5EF4-FFF2-40B4-BE49-F238E27FC236}">
                <a16:creationId xmlns:a16="http://schemas.microsoft.com/office/drawing/2014/main" id="{8197B434-A6A2-734C-B5A4-14301A64772C}"/>
              </a:ext>
            </a:extLst>
          </p:cNvPr>
          <p:cNvSpPr>
            <a:spLocks noGrp="1"/>
          </p:cNvSpPr>
          <p:nvPr>
            <p:ph idx="1"/>
          </p:nvPr>
        </p:nvSpPr>
        <p:spPr/>
        <p:txBody>
          <a:bodyPr/>
          <a:lstStyle/>
          <a:p>
            <a:endParaRPr lang="zh-CN" altLang="en-US"/>
          </a:p>
        </p:txBody>
      </p:sp>
      <p:pic>
        <p:nvPicPr>
          <p:cNvPr id="10" name="内容占位符 4">
            <a:extLst>
              <a:ext uri="{FF2B5EF4-FFF2-40B4-BE49-F238E27FC236}">
                <a16:creationId xmlns:a16="http://schemas.microsoft.com/office/drawing/2014/main" id="{818AB6A3-9C30-FF4F-9AB1-6BAD642D43EF}"/>
              </a:ext>
            </a:extLst>
          </p:cNvPr>
          <p:cNvPicPr>
            <a:picLocks noChangeAspect="1"/>
          </p:cNvPicPr>
          <p:nvPr/>
        </p:nvPicPr>
        <p:blipFill>
          <a:blip r:embed="rId3"/>
          <a:stretch>
            <a:fillRect/>
          </a:stretch>
        </p:blipFill>
        <p:spPr>
          <a:xfrm>
            <a:off x="5274469" y="1135062"/>
            <a:ext cx="5969000" cy="4584700"/>
          </a:xfrm>
          <a:prstGeom prst="rect">
            <a:avLst/>
          </a:prstGeom>
        </p:spPr>
      </p:pic>
    </p:spTree>
    <p:extLst>
      <p:ext uri="{BB962C8B-B14F-4D97-AF65-F5344CB8AC3E}">
        <p14:creationId xmlns:p14="http://schemas.microsoft.com/office/powerpoint/2010/main" val="135538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C048A-EE2A-0748-A8E1-1000DA8ACB2A}"/>
              </a:ext>
            </a:extLst>
          </p:cNvPr>
          <p:cNvSpPr>
            <a:spLocks noGrp="1"/>
          </p:cNvSpPr>
          <p:nvPr>
            <p:ph type="title"/>
          </p:nvPr>
        </p:nvSpPr>
        <p:spPr>
          <a:xfrm>
            <a:off x="3344216" y="2501450"/>
            <a:ext cx="5490224" cy="1689390"/>
          </a:xfrm>
        </p:spPr>
        <p:txBody>
          <a:bodyPr/>
          <a:lstStyle/>
          <a:p>
            <a:r>
              <a:rPr kumimoji="1" lang="en-US" altLang="zh-CN" dirty="0"/>
              <a:t>Implementation &amp; Evaluation</a:t>
            </a:r>
            <a:endParaRPr kumimoji="1" lang="zh-CN" altLang="en-US" dirty="0"/>
          </a:p>
        </p:txBody>
      </p:sp>
    </p:spTree>
    <p:extLst>
      <p:ext uri="{BB962C8B-B14F-4D97-AF65-F5344CB8AC3E}">
        <p14:creationId xmlns:p14="http://schemas.microsoft.com/office/powerpoint/2010/main" val="75533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57D3E-E305-7E46-B0BF-2CAB7070BE99}"/>
              </a:ext>
            </a:extLst>
          </p:cNvPr>
          <p:cNvSpPr>
            <a:spLocks noGrp="1"/>
          </p:cNvSpPr>
          <p:nvPr>
            <p:ph type="title"/>
          </p:nvPr>
        </p:nvSpPr>
        <p:spPr/>
        <p:txBody>
          <a:bodyPr/>
          <a:lstStyle/>
          <a:p>
            <a:r>
              <a:rPr kumimoji="1" lang="en-US" altLang="zh-CN" dirty="0"/>
              <a:t>Implementation</a:t>
            </a:r>
            <a:endParaRPr kumimoji="1" lang="zh-CN" altLang="en-US" dirty="0"/>
          </a:p>
        </p:txBody>
      </p:sp>
      <p:pic>
        <p:nvPicPr>
          <p:cNvPr id="8" name="内容占位符 7">
            <a:extLst>
              <a:ext uri="{FF2B5EF4-FFF2-40B4-BE49-F238E27FC236}">
                <a16:creationId xmlns:a16="http://schemas.microsoft.com/office/drawing/2014/main" id="{6A8AE0F4-4E67-DD45-B80B-E94DED78F61A}"/>
              </a:ext>
            </a:extLst>
          </p:cNvPr>
          <p:cNvPicPr>
            <a:picLocks noGrp="1" noChangeAspect="1"/>
          </p:cNvPicPr>
          <p:nvPr>
            <p:ph sz="half" idx="1"/>
          </p:nvPr>
        </p:nvPicPr>
        <p:blipFill>
          <a:blip r:embed="rId3"/>
          <a:stretch>
            <a:fillRect/>
          </a:stretch>
        </p:blipFill>
        <p:spPr>
          <a:xfrm>
            <a:off x="5821680" y="-110967"/>
            <a:ext cx="5053436" cy="3685668"/>
          </a:xfrm>
        </p:spPr>
      </p:pic>
      <p:pic>
        <p:nvPicPr>
          <p:cNvPr id="6" name="内容占位符 5">
            <a:extLst>
              <a:ext uri="{FF2B5EF4-FFF2-40B4-BE49-F238E27FC236}">
                <a16:creationId xmlns:a16="http://schemas.microsoft.com/office/drawing/2014/main" id="{891041CA-365B-934B-9075-45ED9392447D}"/>
              </a:ext>
            </a:extLst>
          </p:cNvPr>
          <p:cNvPicPr>
            <a:picLocks noGrp="1" noChangeAspect="1"/>
          </p:cNvPicPr>
          <p:nvPr>
            <p:ph sz="half" idx="2"/>
          </p:nvPr>
        </p:nvPicPr>
        <p:blipFill>
          <a:blip r:embed="rId4"/>
          <a:stretch>
            <a:fillRect/>
          </a:stretch>
        </p:blipFill>
        <p:spPr>
          <a:xfrm>
            <a:off x="6658715" y="3574701"/>
            <a:ext cx="3379365" cy="2736732"/>
          </a:xfrm>
        </p:spPr>
      </p:pic>
    </p:spTree>
    <p:extLst>
      <p:ext uri="{BB962C8B-B14F-4D97-AF65-F5344CB8AC3E}">
        <p14:creationId xmlns:p14="http://schemas.microsoft.com/office/powerpoint/2010/main" val="259107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CBEFD-88BA-4446-AFCD-4E04930178CB}"/>
              </a:ext>
            </a:extLst>
          </p:cNvPr>
          <p:cNvSpPr>
            <a:spLocks noGrp="1"/>
          </p:cNvSpPr>
          <p:nvPr>
            <p:ph type="title"/>
          </p:nvPr>
        </p:nvSpPr>
        <p:spPr/>
        <p:txBody>
          <a:bodyPr/>
          <a:lstStyle/>
          <a:p>
            <a:r>
              <a:rPr kumimoji="1" lang="en-US" altLang="zh-CN" dirty="0"/>
              <a:t>Validation</a:t>
            </a:r>
            <a:endParaRPr kumimoji="1" lang="zh-CN" altLang="en-US" dirty="0"/>
          </a:p>
        </p:txBody>
      </p:sp>
      <p:pic>
        <p:nvPicPr>
          <p:cNvPr id="5" name="内容占位符 4">
            <a:extLst>
              <a:ext uri="{FF2B5EF4-FFF2-40B4-BE49-F238E27FC236}">
                <a16:creationId xmlns:a16="http://schemas.microsoft.com/office/drawing/2014/main" id="{60C07E9A-BB2A-9548-880D-DA0613AF3929}"/>
              </a:ext>
            </a:extLst>
          </p:cNvPr>
          <p:cNvPicPr>
            <a:picLocks noGrp="1" noChangeAspect="1"/>
          </p:cNvPicPr>
          <p:nvPr>
            <p:ph idx="1"/>
          </p:nvPr>
        </p:nvPicPr>
        <p:blipFill>
          <a:blip r:embed="rId3"/>
          <a:stretch>
            <a:fillRect/>
          </a:stretch>
        </p:blipFill>
        <p:spPr>
          <a:xfrm>
            <a:off x="5118100" y="1878866"/>
            <a:ext cx="6281738" cy="3097093"/>
          </a:xfrm>
        </p:spPr>
      </p:pic>
    </p:spTree>
    <p:extLst>
      <p:ext uri="{BB962C8B-B14F-4D97-AF65-F5344CB8AC3E}">
        <p14:creationId xmlns:p14="http://schemas.microsoft.com/office/powerpoint/2010/main" val="234568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CBEFD-88BA-4446-AFCD-4E04930178CB}"/>
              </a:ext>
            </a:extLst>
          </p:cNvPr>
          <p:cNvSpPr>
            <a:spLocks noGrp="1"/>
          </p:cNvSpPr>
          <p:nvPr>
            <p:ph type="title"/>
          </p:nvPr>
        </p:nvSpPr>
        <p:spPr/>
        <p:txBody>
          <a:bodyPr/>
          <a:lstStyle/>
          <a:p>
            <a:r>
              <a:rPr kumimoji="1" lang="en-US" altLang="zh-CN" dirty="0"/>
              <a:t>Validation</a:t>
            </a:r>
            <a:endParaRPr kumimoji="1" lang="zh-CN" altLang="en-US" dirty="0"/>
          </a:p>
        </p:txBody>
      </p:sp>
      <p:pic>
        <p:nvPicPr>
          <p:cNvPr id="9" name="内容占位符 8">
            <a:extLst>
              <a:ext uri="{FF2B5EF4-FFF2-40B4-BE49-F238E27FC236}">
                <a16:creationId xmlns:a16="http://schemas.microsoft.com/office/drawing/2014/main" id="{A89735AF-BE44-CF45-A594-7C4B8F9CC107}"/>
              </a:ext>
            </a:extLst>
          </p:cNvPr>
          <p:cNvPicPr>
            <a:picLocks noGrp="1" noChangeAspect="1"/>
          </p:cNvPicPr>
          <p:nvPr>
            <p:ph idx="1"/>
          </p:nvPr>
        </p:nvPicPr>
        <p:blipFill rotWithShape="1">
          <a:blip r:embed="rId3"/>
          <a:srcRect l="3183"/>
          <a:stretch/>
        </p:blipFill>
        <p:spPr>
          <a:xfrm>
            <a:off x="6146085" y="1721801"/>
            <a:ext cx="4751229" cy="3974221"/>
          </a:xfrm>
        </p:spPr>
      </p:pic>
      <p:pic>
        <p:nvPicPr>
          <p:cNvPr id="11" name="图片 10">
            <a:extLst>
              <a:ext uri="{FF2B5EF4-FFF2-40B4-BE49-F238E27FC236}">
                <a16:creationId xmlns:a16="http://schemas.microsoft.com/office/drawing/2014/main" id="{7BA0C695-DFF2-BF4F-9BE9-E5617EB4083F}"/>
              </a:ext>
            </a:extLst>
          </p:cNvPr>
          <p:cNvPicPr>
            <a:picLocks noChangeAspect="1"/>
          </p:cNvPicPr>
          <p:nvPr/>
        </p:nvPicPr>
        <p:blipFill>
          <a:blip r:embed="rId4"/>
          <a:stretch>
            <a:fillRect/>
          </a:stretch>
        </p:blipFill>
        <p:spPr>
          <a:xfrm>
            <a:off x="6280150" y="5696022"/>
            <a:ext cx="1955800" cy="254000"/>
          </a:xfrm>
          <a:prstGeom prst="rect">
            <a:avLst/>
          </a:prstGeom>
        </p:spPr>
      </p:pic>
    </p:spTree>
    <p:extLst>
      <p:ext uri="{BB962C8B-B14F-4D97-AF65-F5344CB8AC3E}">
        <p14:creationId xmlns:p14="http://schemas.microsoft.com/office/powerpoint/2010/main" val="408381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CBEFD-88BA-4446-AFCD-4E04930178CB}"/>
              </a:ext>
            </a:extLst>
          </p:cNvPr>
          <p:cNvSpPr>
            <a:spLocks noGrp="1"/>
          </p:cNvSpPr>
          <p:nvPr>
            <p:ph type="title"/>
          </p:nvPr>
        </p:nvSpPr>
        <p:spPr/>
        <p:txBody>
          <a:bodyPr/>
          <a:lstStyle/>
          <a:p>
            <a:r>
              <a:rPr kumimoji="1" lang="en-US" altLang="zh-CN" dirty="0"/>
              <a:t>Validation</a:t>
            </a:r>
            <a:endParaRPr kumimoji="1" lang="zh-CN" altLang="en-US" dirty="0"/>
          </a:p>
        </p:txBody>
      </p:sp>
      <p:pic>
        <p:nvPicPr>
          <p:cNvPr id="7" name="内容占位符 6">
            <a:extLst>
              <a:ext uri="{FF2B5EF4-FFF2-40B4-BE49-F238E27FC236}">
                <a16:creationId xmlns:a16="http://schemas.microsoft.com/office/drawing/2014/main" id="{A9F3B613-24EB-394E-9C1C-3C4BC056A444}"/>
              </a:ext>
            </a:extLst>
          </p:cNvPr>
          <p:cNvPicPr>
            <a:picLocks noGrp="1" noChangeAspect="1"/>
          </p:cNvPicPr>
          <p:nvPr>
            <p:ph idx="1"/>
          </p:nvPr>
        </p:nvPicPr>
        <p:blipFill>
          <a:blip r:embed="rId3"/>
          <a:stretch>
            <a:fillRect/>
          </a:stretch>
        </p:blipFill>
        <p:spPr>
          <a:xfrm>
            <a:off x="5725319" y="1630362"/>
            <a:ext cx="5067300" cy="3594100"/>
          </a:xfrm>
        </p:spPr>
      </p:pic>
    </p:spTree>
    <p:extLst>
      <p:ext uri="{BB962C8B-B14F-4D97-AF65-F5344CB8AC3E}">
        <p14:creationId xmlns:p14="http://schemas.microsoft.com/office/powerpoint/2010/main" val="122686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D2793A-6483-9B41-A73A-BF896D38651D}"/>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5DE95EA4-C232-BE4B-B966-948A8D453AB2}"/>
              </a:ext>
            </a:extLst>
          </p:cNvPr>
          <p:cNvSpPr>
            <a:spLocks noGrp="1"/>
          </p:cNvSpPr>
          <p:nvPr>
            <p:ph idx="1"/>
          </p:nvPr>
        </p:nvSpPr>
        <p:spPr/>
        <p:txBody>
          <a:bodyPr/>
          <a:lstStyle/>
          <a:p>
            <a:r>
              <a:rPr kumimoji="1" lang="en-US" altLang="zh-CN" dirty="0"/>
              <a:t>Motivation</a:t>
            </a:r>
          </a:p>
          <a:p>
            <a:r>
              <a:rPr kumimoji="1" lang="en-US" altLang="zh-CN" dirty="0"/>
              <a:t>The Design</a:t>
            </a:r>
          </a:p>
          <a:p>
            <a:r>
              <a:rPr kumimoji="1" lang="en-US" altLang="zh-CN" dirty="0"/>
              <a:t>Implementation &amp; Evaluation</a:t>
            </a:r>
          </a:p>
          <a:p>
            <a:r>
              <a:rPr kumimoji="1" lang="en-US" altLang="zh-CN" dirty="0"/>
              <a:t>Conclusion &amp; Follow-up</a:t>
            </a:r>
          </a:p>
        </p:txBody>
      </p:sp>
    </p:spTree>
    <p:extLst>
      <p:ext uri="{BB962C8B-B14F-4D97-AF65-F5344CB8AC3E}">
        <p14:creationId xmlns:p14="http://schemas.microsoft.com/office/powerpoint/2010/main" val="151114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CBEFD-88BA-4446-AFCD-4E04930178CB}"/>
              </a:ext>
            </a:extLst>
          </p:cNvPr>
          <p:cNvSpPr>
            <a:spLocks noGrp="1"/>
          </p:cNvSpPr>
          <p:nvPr>
            <p:ph type="title"/>
          </p:nvPr>
        </p:nvSpPr>
        <p:spPr/>
        <p:txBody>
          <a:bodyPr/>
          <a:lstStyle/>
          <a:p>
            <a:r>
              <a:rPr kumimoji="1" lang="en-US" altLang="zh-CN" dirty="0"/>
              <a:t>Validation</a:t>
            </a:r>
            <a:endParaRPr kumimoji="1" lang="zh-CN" altLang="en-US" dirty="0"/>
          </a:p>
        </p:txBody>
      </p:sp>
      <p:pic>
        <p:nvPicPr>
          <p:cNvPr id="6" name="内容占位符 5">
            <a:extLst>
              <a:ext uri="{FF2B5EF4-FFF2-40B4-BE49-F238E27FC236}">
                <a16:creationId xmlns:a16="http://schemas.microsoft.com/office/drawing/2014/main" id="{F99628DF-ED55-7B4D-AD70-B88C8229459D}"/>
              </a:ext>
            </a:extLst>
          </p:cNvPr>
          <p:cNvPicPr>
            <a:picLocks noGrp="1" noChangeAspect="1"/>
          </p:cNvPicPr>
          <p:nvPr>
            <p:ph idx="1"/>
          </p:nvPr>
        </p:nvPicPr>
        <p:blipFill>
          <a:blip r:embed="rId3"/>
          <a:stretch>
            <a:fillRect/>
          </a:stretch>
        </p:blipFill>
        <p:spPr>
          <a:xfrm>
            <a:off x="5913120" y="1722609"/>
            <a:ext cx="5303679" cy="3711073"/>
          </a:xfrm>
        </p:spPr>
      </p:pic>
    </p:spTree>
    <p:extLst>
      <p:ext uri="{BB962C8B-B14F-4D97-AF65-F5344CB8AC3E}">
        <p14:creationId xmlns:p14="http://schemas.microsoft.com/office/powerpoint/2010/main" val="62888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510C4E4-1973-2240-9A1F-3403D33D65A3}"/>
              </a:ext>
            </a:extLst>
          </p:cNvPr>
          <p:cNvPicPr>
            <a:picLocks noChangeAspect="1"/>
          </p:cNvPicPr>
          <p:nvPr/>
        </p:nvPicPr>
        <p:blipFill>
          <a:blip r:embed="rId3"/>
          <a:stretch>
            <a:fillRect/>
          </a:stretch>
        </p:blipFill>
        <p:spPr>
          <a:xfrm>
            <a:off x="127000" y="1860550"/>
            <a:ext cx="11938000" cy="3136900"/>
          </a:xfrm>
          <a:prstGeom prst="rect">
            <a:avLst/>
          </a:prstGeom>
        </p:spPr>
      </p:pic>
    </p:spTree>
    <p:extLst>
      <p:ext uri="{BB962C8B-B14F-4D97-AF65-F5344CB8AC3E}">
        <p14:creationId xmlns:p14="http://schemas.microsoft.com/office/powerpoint/2010/main" val="343410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3C1CEDF-71C6-144E-898A-499D6FECEE6C}"/>
              </a:ext>
            </a:extLst>
          </p:cNvPr>
          <p:cNvPicPr>
            <a:picLocks noChangeAspect="1"/>
          </p:cNvPicPr>
          <p:nvPr/>
        </p:nvPicPr>
        <p:blipFill>
          <a:blip r:embed="rId3"/>
          <a:stretch>
            <a:fillRect/>
          </a:stretch>
        </p:blipFill>
        <p:spPr>
          <a:xfrm>
            <a:off x="1087120" y="2118360"/>
            <a:ext cx="9471660" cy="2583180"/>
          </a:xfrm>
          <a:prstGeom prst="rect">
            <a:avLst/>
          </a:prstGeom>
        </p:spPr>
      </p:pic>
    </p:spTree>
    <p:extLst>
      <p:ext uri="{BB962C8B-B14F-4D97-AF65-F5344CB8AC3E}">
        <p14:creationId xmlns:p14="http://schemas.microsoft.com/office/powerpoint/2010/main" val="84889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5E6C0-1692-184F-B5D5-FF54FE157320}"/>
              </a:ext>
            </a:extLst>
          </p:cNvPr>
          <p:cNvSpPr>
            <a:spLocks noGrp="1"/>
          </p:cNvSpPr>
          <p:nvPr>
            <p:ph type="title"/>
          </p:nvPr>
        </p:nvSpPr>
        <p:spPr>
          <a:xfrm>
            <a:off x="3359456" y="2455730"/>
            <a:ext cx="5490224" cy="1689390"/>
          </a:xfrm>
        </p:spPr>
        <p:txBody>
          <a:bodyPr/>
          <a:lstStyle/>
          <a:p>
            <a:r>
              <a:rPr kumimoji="1" lang="en-US" altLang="zh-CN" dirty="0"/>
              <a:t>Conclusion &amp; Follow-up</a:t>
            </a:r>
            <a:endParaRPr kumimoji="1" lang="zh-CN" altLang="en-US" dirty="0"/>
          </a:p>
        </p:txBody>
      </p:sp>
    </p:spTree>
    <p:extLst>
      <p:ext uri="{BB962C8B-B14F-4D97-AF65-F5344CB8AC3E}">
        <p14:creationId xmlns:p14="http://schemas.microsoft.com/office/powerpoint/2010/main" val="344603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CBEFD-88BA-4446-AFCD-4E04930178CB}"/>
              </a:ext>
            </a:extLst>
          </p:cNvPr>
          <p:cNvSpPr>
            <a:spLocks noGrp="1"/>
          </p:cNvSpPr>
          <p:nvPr>
            <p:ph type="title"/>
          </p:nvPr>
        </p:nvSpPr>
        <p:spPr/>
        <p:txBody>
          <a:bodyPr/>
          <a:lstStyle/>
          <a:p>
            <a:r>
              <a:rPr kumimoji="1" lang="en-US" altLang="zh-CN" dirty="0"/>
              <a:t>Conclusion</a:t>
            </a:r>
            <a:endParaRPr kumimoji="1" lang="zh-CN" altLang="en-US" dirty="0"/>
          </a:p>
        </p:txBody>
      </p:sp>
      <p:sp>
        <p:nvSpPr>
          <p:cNvPr id="4" name="内容占位符 3">
            <a:extLst>
              <a:ext uri="{FF2B5EF4-FFF2-40B4-BE49-F238E27FC236}">
                <a16:creationId xmlns:a16="http://schemas.microsoft.com/office/drawing/2014/main" id="{DB2178C2-7C9B-B643-A67C-1F8E936DD98D}"/>
              </a:ext>
            </a:extLst>
          </p:cNvPr>
          <p:cNvSpPr>
            <a:spLocks noGrp="1"/>
          </p:cNvSpPr>
          <p:nvPr>
            <p:ph idx="1"/>
          </p:nvPr>
        </p:nvSpPr>
        <p:spPr/>
        <p:txBody>
          <a:bodyPr/>
          <a:lstStyle/>
          <a:p>
            <a:r>
              <a:rPr lang="en-US" altLang="zh-CN" dirty="0"/>
              <a:t>Localization with retroreflector</a:t>
            </a:r>
          </a:p>
          <a:p>
            <a:r>
              <a:rPr lang="en-US" altLang="zh-CN" dirty="0"/>
              <a:t>Low power consumption on mobile devices </a:t>
            </a:r>
          </a:p>
          <a:p>
            <a:r>
              <a:rPr lang="en-US" altLang="zh-CN" dirty="0"/>
              <a:t>Real-time localization</a:t>
            </a:r>
            <a:endParaRPr lang="zh-CN" altLang="en-US" dirty="0"/>
          </a:p>
        </p:txBody>
      </p:sp>
    </p:spTree>
    <p:extLst>
      <p:ext uri="{BB962C8B-B14F-4D97-AF65-F5344CB8AC3E}">
        <p14:creationId xmlns:p14="http://schemas.microsoft.com/office/powerpoint/2010/main" val="3163020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CBEFD-88BA-4446-AFCD-4E04930178CB}"/>
              </a:ext>
            </a:extLst>
          </p:cNvPr>
          <p:cNvSpPr>
            <a:spLocks noGrp="1"/>
          </p:cNvSpPr>
          <p:nvPr>
            <p:ph type="title"/>
          </p:nvPr>
        </p:nvSpPr>
        <p:spPr/>
        <p:txBody>
          <a:bodyPr/>
          <a:lstStyle/>
          <a:p>
            <a:r>
              <a:rPr kumimoji="1" lang="en-US" altLang="zh-CN" dirty="0"/>
              <a:t>Follow-up</a:t>
            </a:r>
            <a:endParaRPr kumimoji="1" lang="zh-CN" altLang="en-US" dirty="0"/>
          </a:p>
        </p:txBody>
      </p:sp>
      <p:sp>
        <p:nvSpPr>
          <p:cNvPr id="4" name="内容占位符 3">
            <a:extLst>
              <a:ext uri="{FF2B5EF4-FFF2-40B4-BE49-F238E27FC236}">
                <a16:creationId xmlns:a16="http://schemas.microsoft.com/office/drawing/2014/main" id="{DB2178C2-7C9B-B643-A67C-1F8E936DD98D}"/>
              </a:ext>
            </a:extLst>
          </p:cNvPr>
          <p:cNvSpPr>
            <a:spLocks noGrp="1"/>
          </p:cNvSpPr>
          <p:nvPr>
            <p:ph idx="1"/>
          </p:nvPr>
        </p:nvSpPr>
        <p:spPr>
          <a:xfrm>
            <a:off x="5103207" y="1626146"/>
            <a:ext cx="6281873" cy="1178014"/>
          </a:xfrm>
        </p:spPr>
        <p:txBody>
          <a:bodyPr/>
          <a:lstStyle/>
          <a:p>
            <a:r>
              <a:rPr lang="en-US" altLang="zh-CN" dirty="0" err="1"/>
              <a:t>PassiveRETRO</a:t>
            </a:r>
            <a:r>
              <a:rPr lang="en-US" altLang="zh-CN" dirty="0"/>
              <a:t>: Enabling Completely Passive Visible Light Localization for IoT Applications. INFOCOM 2019</a:t>
            </a:r>
          </a:p>
          <a:p>
            <a:endParaRPr lang="zh-CN" altLang="en-US" dirty="0"/>
          </a:p>
        </p:txBody>
      </p:sp>
      <p:pic>
        <p:nvPicPr>
          <p:cNvPr id="5" name="图片 4">
            <a:extLst>
              <a:ext uri="{FF2B5EF4-FFF2-40B4-BE49-F238E27FC236}">
                <a16:creationId xmlns:a16="http://schemas.microsoft.com/office/drawing/2014/main" id="{C4F90245-A6B2-A345-B43B-A3E1F1DC90DB}"/>
              </a:ext>
            </a:extLst>
          </p:cNvPr>
          <p:cNvPicPr>
            <a:picLocks noChangeAspect="1"/>
          </p:cNvPicPr>
          <p:nvPr/>
        </p:nvPicPr>
        <p:blipFill>
          <a:blip r:embed="rId3"/>
          <a:stretch>
            <a:fillRect/>
          </a:stretch>
        </p:blipFill>
        <p:spPr>
          <a:xfrm>
            <a:off x="5660608" y="2349925"/>
            <a:ext cx="5167070" cy="4099494"/>
          </a:xfrm>
          <a:prstGeom prst="rect">
            <a:avLst/>
          </a:prstGeom>
        </p:spPr>
      </p:pic>
    </p:spTree>
    <p:extLst>
      <p:ext uri="{BB962C8B-B14F-4D97-AF65-F5344CB8AC3E}">
        <p14:creationId xmlns:p14="http://schemas.microsoft.com/office/powerpoint/2010/main" val="102419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312EB4-0D70-3E41-80B9-019DFE143ABA}"/>
              </a:ext>
            </a:extLst>
          </p:cNvPr>
          <p:cNvSpPr>
            <a:spLocks noGrp="1"/>
          </p:cNvSpPr>
          <p:nvPr>
            <p:ph type="ctrTitle"/>
          </p:nvPr>
        </p:nvSpPr>
        <p:spPr/>
        <p:txBody>
          <a:bodyPr/>
          <a:lstStyle/>
          <a:p>
            <a:r>
              <a:rPr kumimoji="1" lang="en-US" altLang="zh-CN" dirty="0"/>
              <a:t>Thanks</a:t>
            </a:r>
            <a:endParaRPr kumimoji="1" lang="zh-CN" altLang="en-US" dirty="0"/>
          </a:p>
        </p:txBody>
      </p:sp>
    </p:spTree>
    <p:extLst>
      <p:ext uri="{BB962C8B-B14F-4D97-AF65-F5344CB8AC3E}">
        <p14:creationId xmlns:p14="http://schemas.microsoft.com/office/powerpoint/2010/main" val="43407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67A31-2C44-0B42-A984-B82B3186D9AD}"/>
              </a:ext>
            </a:extLst>
          </p:cNvPr>
          <p:cNvSpPr>
            <a:spLocks noGrp="1"/>
          </p:cNvSpPr>
          <p:nvPr>
            <p:ph type="title"/>
          </p:nvPr>
        </p:nvSpPr>
        <p:spPr/>
        <p:txBody>
          <a:bodyPr/>
          <a:lstStyle/>
          <a:p>
            <a:r>
              <a:rPr kumimoji="1" lang="en-US" altLang="zh-CN" dirty="0"/>
              <a:t>Motivation</a:t>
            </a:r>
            <a:endParaRPr kumimoji="1" lang="zh-CN" altLang="en-US" dirty="0"/>
          </a:p>
        </p:txBody>
      </p:sp>
    </p:spTree>
    <p:extLst>
      <p:ext uri="{BB962C8B-B14F-4D97-AF65-F5344CB8AC3E}">
        <p14:creationId xmlns:p14="http://schemas.microsoft.com/office/powerpoint/2010/main" val="658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5164AA-00D9-5D4C-820B-F754A2C9145A}"/>
              </a:ext>
            </a:extLst>
          </p:cNvPr>
          <p:cNvSpPr>
            <a:spLocks noGrp="1"/>
          </p:cNvSpPr>
          <p:nvPr>
            <p:ph type="title"/>
          </p:nvPr>
        </p:nvSpPr>
        <p:spPr/>
        <p:txBody>
          <a:bodyPr/>
          <a:lstStyle/>
          <a:p>
            <a:r>
              <a:rPr kumimoji="1" lang="en-US" altLang="zh-CN" dirty="0"/>
              <a:t>Importance of 3D Indoor Localization</a:t>
            </a:r>
            <a:endParaRPr kumimoji="1" lang="zh-CN" altLang="en-US" dirty="0"/>
          </a:p>
        </p:txBody>
      </p:sp>
      <p:pic>
        <p:nvPicPr>
          <p:cNvPr id="5" name="内容占位符 4">
            <a:extLst>
              <a:ext uri="{FF2B5EF4-FFF2-40B4-BE49-F238E27FC236}">
                <a16:creationId xmlns:a16="http://schemas.microsoft.com/office/drawing/2014/main" id="{846A8823-1368-9246-8C25-7902FA12B66F}"/>
              </a:ext>
            </a:extLst>
          </p:cNvPr>
          <p:cNvPicPr>
            <a:picLocks noGrp="1" noChangeAspect="1"/>
          </p:cNvPicPr>
          <p:nvPr>
            <p:ph idx="1"/>
          </p:nvPr>
        </p:nvPicPr>
        <p:blipFill>
          <a:blip r:embed="rId3"/>
          <a:stretch>
            <a:fillRect/>
          </a:stretch>
        </p:blipFill>
        <p:spPr>
          <a:xfrm>
            <a:off x="5118100" y="882440"/>
            <a:ext cx="6281738" cy="5089945"/>
          </a:xfrm>
        </p:spPr>
      </p:pic>
    </p:spTree>
    <p:extLst>
      <p:ext uri="{BB962C8B-B14F-4D97-AF65-F5344CB8AC3E}">
        <p14:creationId xmlns:p14="http://schemas.microsoft.com/office/powerpoint/2010/main" val="7920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7A393-2830-D644-83AE-6F1750F73406}"/>
              </a:ext>
            </a:extLst>
          </p:cNvPr>
          <p:cNvSpPr>
            <a:spLocks noGrp="1"/>
          </p:cNvSpPr>
          <p:nvPr>
            <p:ph type="title"/>
          </p:nvPr>
        </p:nvSpPr>
        <p:spPr/>
        <p:txBody>
          <a:bodyPr/>
          <a:lstStyle/>
          <a:p>
            <a:r>
              <a:rPr kumimoji="1" lang="en-US" altLang="zh-CN" dirty="0"/>
              <a:t>VLC-based Localization</a:t>
            </a:r>
            <a:endParaRPr kumimoji="1" lang="zh-CN" altLang="en-US" dirty="0"/>
          </a:p>
        </p:txBody>
      </p:sp>
      <p:sp>
        <p:nvSpPr>
          <p:cNvPr id="3" name="文本占位符 2">
            <a:extLst>
              <a:ext uri="{FF2B5EF4-FFF2-40B4-BE49-F238E27FC236}">
                <a16:creationId xmlns:a16="http://schemas.microsoft.com/office/drawing/2014/main" id="{C3863381-B45A-D742-ABD5-D4367E57C1CC}"/>
              </a:ext>
            </a:extLst>
          </p:cNvPr>
          <p:cNvSpPr>
            <a:spLocks noGrp="1"/>
          </p:cNvSpPr>
          <p:nvPr>
            <p:ph type="body" idx="1"/>
          </p:nvPr>
        </p:nvSpPr>
        <p:spPr/>
        <p:txBody>
          <a:bodyPr/>
          <a:lstStyle/>
          <a:p>
            <a:r>
              <a:rPr kumimoji="1" lang="en-US" altLang="zh-CN" dirty="0"/>
              <a:t>Advantage</a:t>
            </a:r>
            <a:endParaRPr kumimoji="1" lang="zh-CN" altLang="en-US" dirty="0"/>
          </a:p>
        </p:txBody>
      </p:sp>
      <p:sp>
        <p:nvSpPr>
          <p:cNvPr id="4" name="内容占位符 3">
            <a:extLst>
              <a:ext uri="{FF2B5EF4-FFF2-40B4-BE49-F238E27FC236}">
                <a16:creationId xmlns:a16="http://schemas.microsoft.com/office/drawing/2014/main" id="{00523514-27D9-DB48-8B6B-8BDBE42C529B}"/>
              </a:ext>
            </a:extLst>
          </p:cNvPr>
          <p:cNvSpPr>
            <a:spLocks noGrp="1"/>
          </p:cNvSpPr>
          <p:nvPr>
            <p:ph sz="half" idx="2"/>
          </p:nvPr>
        </p:nvSpPr>
        <p:spPr/>
        <p:txBody>
          <a:bodyPr/>
          <a:lstStyle/>
          <a:p>
            <a:r>
              <a:rPr kumimoji="1" lang="en-US" altLang="zh-CN" dirty="0"/>
              <a:t>High accuracy in location and orientation</a:t>
            </a:r>
          </a:p>
          <a:p>
            <a:r>
              <a:rPr kumimoji="1" lang="en-US" altLang="zh-CN" dirty="0"/>
              <a:t>No interference on RF-devices</a:t>
            </a:r>
            <a:endParaRPr kumimoji="1" lang="zh-CN" altLang="en-US" dirty="0"/>
          </a:p>
        </p:txBody>
      </p:sp>
      <p:sp>
        <p:nvSpPr>
          <p:cNvPr id="5" name="文本占位符 4">
            <a:extLst>
              <a:ext uri="{FF2B5EF4-FFF2-40B4-BE49-F238E27FC236}">
                <a16:creationId xmlns:a16="http://schemas.microsoft.com/office/drawing/2014/main" id="{B6798003-5930-CE42-82BD-65F434207504}"/>
              </a:ext>
            </a:extLst>
          </p:cNvPr>
          <p:cNvSpPr>
            <a:spLocks noGrp="1"/>
          </p:cNvSpPr>
          <p:nvPr>
            <p:ph type="body" sz="quarter" idx="3"/>
          </p:nvPr>
        </p:nvSpPr>
        <p:spPr/>
        <p:txBody>
          <a:bodyPr/>
          <a:lstStyle/>
          <a:p>
            <a:r>
              <a:rPr kumimoji="1" lang="en-US" altLang="zh-CN" dirty="0"/>
              <a:t>drawback</a:t>
            </a:r>
            <a:endParaRPr kumimoji="1" lang="zh-CN" altLang="en-US" dirty="0"/>
          </a:p>
        </p:txBody>
      </p:sp>
      <p:sp>
        <p:nvSpPr>
          <p:cNvPr id="6" name="内容占位符 5">
            <a:extLst>
              <a:ext uri="{FF2B5EF4-FFF2-40B4-BE49-F238E27FC236}">
                <a16:creationId xmlns:a16="http://schemas.microsoft.com/office/drawing/2014/main" id="{87ABDEC8-901A-D045-A8E5-D0161C248531}"/>
              </a:ext>
            </a:extLst>
          </p:cNvPr>
          <p:cNvSpPr>
            <a:spLocks noGrp="1"/>
          </p:cNvSpPr>
          <p:nvPr>
            <p:ph sz="quarter" idx="4"/>
          </p:nvPr>
        </p:nvSpPr>
        <p:spPr/>
        <p:txBody>
          <a:bodyPr/>
          <a:lstStyle/>
          <a:p>
            <a:r>
              <a:rPr kumimoji="1" lang="en-US" altLang="zh-CN" dirty="0"/>
              <a:t>Localization needs</a:t>
            </a:r>
            <a:r>
              <a:rPr kumimoji="1" lang="zh-CN" altLang="en-US" dirty="0"/>
              <a:t> </a:t>
            </a:r>
            <a:r>
              <a:rPr kumimoji="1" lang="en-US" altLang="zh-CN" dirty="0"/>
              <a:t>processing and computation on mobile devices</a:t>
            </a:r>
          </a:p>
          <a:p>
            <a:pPr lvl="1"/>
            <a:r>
              <a:rPr kumimoji="1" lang="en-US" altLang="zh-CN" dirty="0"/>
              <a:t>IOT Deployment</a:t>
            </a:r>
          </a:p>
          <a:p>
            <a:pPr lvl="1"/>
            <a:r>
              <a:rPr kumimoji="1" lang="en-US" altLang="zh-CN" dirty="0"/>
              <a:t>Real-Time requirement</a:t>
            </a:r>
            <a:endParaRPr kumimoji="1" lang="zh-CN" altLang="en-US" dirty="0"/>
          </a:p>
        </p:txBody>
      </p:sp>
    </p:spTree>
    <p:extLst>
      <p:ext uri="{BB962C8B-B14F-4D97-AF65-F5344CB8AC3E}">
        <p14:creationId xmlns:p14="http://schemas.microsoft.com/office/powerpoint/2010/main" val="130589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DC921-E687-E145-B4C8-465107280A81}"/>
              </a:ext>
            </a:extLst>
          </p:cNvPr>
          <p:cNvSpPr>
            <a:spLocks noGrp="1"/>
          </p:cNvSpPr>
          <p:nvPr>
            <p:ph type="title"/>
          </p:nvPr>
        </p:nvSpPr>
        <p:spPr/>
        <p:txBody>
          <a:bodyPr/>
          <a:lstStyle/>
          <a:p>
            <a:r>
              <a:rPr kumimoji="1" lang="en-US" altLang="zh-CN" dirty="0"/>
              <a:t>RETRO</a:t>
            </a:r>
            <a:endParaRPr kumimoji="1" lang="zh-CN" altLang="en-US" dirty="0"/>
          </a:p>
        </p:txBody>
      </p:sp>
      <p:sp>
        <p:nvSpPr>
          <p:cNvPr id="3" name="内容占位符 2">
            <a:extLst>
              <a:ext uri="{FF2B5EF4-FFF2-40B4-BE49-F238E27FC236}">
                <a16:creationId xmlns:a16="http://schemas.microsoft.com/office/drawing/2014/main" id="{0C179B94-C7EE-BE44-B2C8-6AD779F85F53}"/>
              </a:ext>
            </a:extLst>
          </p:cNvPr>
          <p:cNvSpPr>
            <a:spLocks noGrp="1"/>
          </p:cNvSpPr>
          <p:nvPr>
            <p:ph idx="1"/>
          </p:nvPr>
        </p:nvSpPr>
        <p:spPr/>
        <p:txBody>
          <a:bodyPr/>
          <a:lstStyle/>
          <a:p>
            <a:r>
              <a:rPr kumimoji="1" lang="en-US" altLang="zh-CN" dirty="0"/>
              <a:t>Retroreflector Based—low power consumption on mobile devices</a:t>
            </a:r>
          </a:p>
          <a:p>
            <a:r>
              <a:rPr kumimoji="1" lang="en-US" altLang="zh-CN" dirty="0"/>
              <a:t>Real-time 3D tracking and  localization</a:t>
            </a:r>
          </a:p>
          <a:p>
            <a:endParaRPr kumimoji="1" lang="zh-CN" altLang="en-US" dirty="0"/>
          </a:p>
        </p:txBody>
      </p:sp>
    </p:spTree>
    <p:extLst>
      <p:ext uri="{BB962C8B-B14F-4D97-AF65-F5344CB8AC3E}">
        <p14:creationId xmlns:p14="http://schemas.microsoft.com/office/powerpoint/2010/main" val="113737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C048A-EE2A-0748-A8E1-1000DA8ACB2A}"/>
              </a:ext>
            </a:extLst>
          </p:cNvPr>
          <p:cNvSpPr>
            <a:spLocks noGrp="1"/>
          </p:cNvSpPr>
          <p:nvPr>
            <p:ph type="title"/>
          </p:nvPr>
        </p:nvSpPr>
        <p:spPr/>
        <p:txBody>
          <a:bodyPr/>
          <a:lstStyle/>
          <a:p>
            <a:r>
              <a:rPr kumimoji="1" lang="en-US" altLang="zh-CN" dirty="0"/>
              <a:t>The Design</a:t>
            </a:r>
            <a:endParaRPr kumimoji="1" lang="zh-CN" altLang="en-US" dirty="0"/>
          </a:p>
        </p:txBody>
      </p:sp>
    </p:spTree>
    <p:extLst>
      <p:ext uri="{BB962C8B-B14F-4D97-AF65-F5344CB8AC3E}">
        <p14:creationId xmlns:p14="http://schemas.microsoft.com/office/powerpoint/2010/main" val="301367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B2FA37-6158-C942-B545-FB860F3B09CF}"/>
              </a:ext>
            </a:extLst>
          </p:cNvPr>
          <p:cNvSpPr>
            <a:spLocks noGrp="1"/>
          </p:cNvSpPr>
          <p:nvPr>
            <p:ph type="title"/>
          </p:nvPr>
        </p:nvSpPr>
        <p:spPr/>
        <p:txBody>
          <a:bodyPr/>
          <a:lstStyle/>
          <a:p>
            <a:r>
              <a:rPr kumimoji="1" lang="en-US" altLang="zh-CN" dirty="0"/>
              <a:t>Structure</a:t>
            </a:r>
            <a:endParaRPr kumimoji="1" lang="zh-CN" altLang="en-US" dirty="0"/>
          </a:p>
        </p:txBody>
      </p:sp>
      <p:pic>
        <p:nvPicPr>
          <p:cNvPr id="5" name="内容占位符 4">
            <a:extLst>
              <a:ext uri="{FF2B5EF4-FFF2-40B4-BE49-F238E27FC236}">
                <a16:creationId xmlns:a16="http://schemas.microsoft.com/office/drawing/2014/main" id="{ED1491F3-CE5E-1342-852B-6D0776063266}"/>
              </a:ext>
            </a:extLst>
          </p:cNvPr>
          <p:cNvPicPr>
            <a:picLocks noGrp="1" noChangeAspect="1"/>
          </p:cNvPicPr>
          <p:nvPr>
            <p:ph idx="1"/>
          </p:nvPr>
        </p:nvPicPr>
        <p:blipFill>
          <a:blip r:embed="rId3"/>
          <a:stretch>
            <a:fillRect/>
          </a:stretch>
        </p:blipFill>
        <p:spPr>
          <a:xfrm>
            <a:off x="5274469" y="1135062"/>
            <a:ext cx="5969000" cy="4584700"/>
          </a:xfrm>
        </p:spPr>
      </p:pic>
    </p:spTree>
    <p:extLst>
      <p:ext uri="{BB962C8B-B14F-4D97-AF65-F5344CB8AC3E}">
        <p14:creationId xmlns:p14="http://schemas.microsoft.com/office/powerpoint/2010/main" val="71384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6A030A-BA66-C047-949A-D0F46C143669}"/>
              </a:ext>
            </a:extLst>
          </p:cNvPr>
          <p:cNvSpPr>
            <a:spLocks noGrp="1"/>
          </p:cNvSpPr>
          <p:nvPr>
            <p:ph type="title"/>
          </p:nvPr>
        </p:nvSpPr>
        <p:spPr/>
        <p:txBody>
          <a:bodyPr/>
          <a:lstStyle/>
          <a:p>
            <a:r>
              <a:rPr kumimoji="1" lang="en-US" altLang="zh-CN" dirty="0"/>
              <a:t>Retroreflector</a:t>
            </a:r>
            <a:endParaRPr kumimoji="1" lang="zh-CN" altLang="en-US" dirty="0"/>
          </a:p>
        </p:txBody>
      </p:sp>
      <p:pic>
        <p:nvPicPr>
          <p:cNvPr id="5" name="内容占位符 4">
            <a:extLst>
              <a:ext uri="{FF2B5EF4-FFF2-40B4-BE49-F238E27FC236}">
                <a16:creationId xmlns:a16="http://schemas.microsoft.com/office/drawing/2014/main" id="{5F7089F8-1B1F-B54D-BDC7-8DE20EB643D6}"/>
              </a:ext>
            </a:extLst>
          </p:cNvPr>
          <p:cNvPicPr>
            <a:picLocks noGrp="1" noChangeAspect="1"/>
          </p:cNvPicPr>
          <p:nvPr>
            <p:ph idx="1"/>
          </p:nvPr>
        </p:nvPicPr>
        <p:blipFill>
          <a:blip r:embed="rId3"/>
          <a:stretch>
            <a:fillRect/>
          </a:stretch>
        </p:blipFill>
        <p:spPr>
          <a:xfrm>
            <a:off x="5229105" y="2466896"/>
            <a:ext cx="2794000" cy="2222500"/>
          </a:xfrm>
        </p:spPr>
      </p:pic>
      <p:pic>
        <p:nvPicPr>
          <p:cNvPr id="7" name="图片 6">
            <a:extLst>
              <a:ext uri="{FF2B5EF4-FFF2-40B4-BE49-F238E27FC236}">
                <a16:creationId xmlns:a16="http://schemas.microsoft.com/office/drawing/2014/main" id="{3231B566-216F-D04D-B820-F6879D544C9C}"/>
              </a:ext>
            </a:extLst>
          </p:cNvPr>
          <p:cNvPicPr>
            <a:picLocks noChangeAspect="1"/>
          </p:cNvPicPr>
          <p:nvPr/>
        </p:nvPicPr>
        <p:blipFill>
          <a:blip r:embed="rId4"/>
          <a:stretch>
            <a:fillRect/>
          </a:stretch>
        </p:blipFill>
        <p:spPr>
          <a:xfrm>
            <a:off x="8864600" y="2349925"/>
            <a:ext cx="2235200" cy="2209800"/>
          </a:xfrm>
          <a:prstGeom prst="rect">
            <a:avLst/>
          </a:prstGeom>
        </p:spPr>
      </p:pic>
    </p:spTree>
    <p:extLst>
      <p:ext uri="{BB962C8B-B14F-4D97-AF65-F5344CB8AC3E}">
        <p14:creationId xmlns:p14="http://schemas.microsoft.com/office/powerpoint/2010/main" val="3603582275"/>
      </p:ext>
    </p:extLst>
  </p:cSld>
  <p:clrMapOvr>
    <a:masterClrMapping/>
  </p:clrMapOvr>
</p:sld>
</file>

<file path=ppt/theme/theme1.xml><?xml version="1.0" encoding="utf-8"?>
<a:theme xmlns:a="http://schemas.openxmlformats.org/drawingml/2006/main" name="地图集">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地图集</Template>
  <TotalTime>263</TotalTime>
  <Words>1229</Words>
  <Application>Microsoft Office PowerPoint</Application>
  <PresentationFormat>Widescreen</PresentationFormat>
  <Paragraphs>163</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等线</vt:lpstr>
      <vt:lpstr>Calibri Light</vt:lpstr>
      <vt:lpstr>Rockwell</vt:lpstr>
      <vt:lpstr>Wingdings</vt:lpstr>
      <vt:lpstr>地图集</vt:lpstr>
      <vt:lpstr>RETRO: Retroreflector Based Visible Light Indoor Localization for Real-time Tracking of IoT Devices</vt:lpstr>
      <vt:lpstr>Outline</vt:lpstr>
      <vt:lpstr>Motivation</vt:lpstr>
      <vt:lpstr>Importance of 3D Indoor Localization</vt:lpstr>
      <vt:lpstr>VLC-based Localization</vt:lpstr>
      <vt:lpstr>RETRO</vt:lpstr>
      <vt:lpstr>The Design</vt:lpstr>
      <vt:lpstr>Structure</vt:lpstr>
      <vt:lpstr>Retroreflector</vt:lpstr>
      <vt:lpstr>Light Intensity</vt:lpstr>
      <vt:lpstr>Reflecting Area</vt:lpstr>
      <vt:lpstr>Reflecting Area</vt:lpstr>
      <vt:lpstr>Reflecting Area</vt:lpstr>
      <vt:lpstr>Different Devices</vt:lpstr>
      <vt:lpstr>Implementation &amp; Evaluation</vt:lpstr>
      <vt:lpstr>Implementation</vt:lpstr>
      <vt:lpstr>Validation</vt:lpstr>
      <vt:lpstr>Validation</vt:lpstr>
      <vt:lpstr>Validation</vt:lpstr>
      <vt:lpstr>Validation</vt:lpstr>
      <vt:lpstr>PowerPoint Presentation</vt:lpstr>
      <vt:lpstr>PowerPoint Presentation</vt:lpstr>
      <vt:lpstr>Conclusion &amp; Follow-up</vt:lpstr>
      <vt:lpstr>Conclusion</vt:lpstr>
      <vt:lpstr>Follow-up</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 Retroreflector Based Visible Light Indoor Localization for Real-time Tracking of IoT Devices</dc:title>
  <dc:creator>chen baihua</dc:creator>
  <cp:lastModifiedBy>chen baihua</cp:lastModifiedBy>
  <cp:revision>147</cp:revision>
  <dcterms:created xsi:type="dcterms:W3CDTF">2019-05-09T08:40:08Z</dcterms:created>
  <dcterms:modified xsi:type="dcterms:W3CDTF">2019-05-15T02:16:58Z</dcterms:modified>
</cp:coreProperties>
</file>