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tags/tag8.xml" ContentType="application/vnd.openxmlformats-officedocument.presentationml.tags+xml"/>
  <Override PartName="/ppt/notesSlides/notesSlide23.xml" ContentType="application/vnd.openxmlformats-officedocument.presentationml.notesSlide+xml"/>
  <Override PartName="/ppt/tags/tag9.xml" ContentType="application/vnd.openxmlformats-officedocument.presentationml.tags+xml"/>
  <Override PartName="/ppt/notesSlides/notesSlide24.xml" ContentType="application/vnd.openxmlformats-officedocument.presentationml.notesSlide+xml"/>
  <Override PartName="/ppt/tags/tag10.xml" ContentType="application/vnd.openxmlformats-officedocument.presentationml.tags+xml"/>
  <Override PartName="/ppt/notesSlides/notesSlide25.xml" ContentType="application/vnd.openxmlformats-officedocument.presentationml.notesSlide+xml"/>
  <Override PartName="/ppt/tags/tag1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3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69" r:id="rId3"/>
    <p:sldId id="261" r:id="rId4"/>
    <p:sldId id="262" r:id="rId5"/>
    <p:sldId id="263" r:id="rId6"/>
    <p:sldId id="265" r:id="rId7"/>
    <p:sldId id="264" r:id="rId8"/>
    <p:sldId id="266" r:id="rId9"/>
    <p:sldId id="270" r:id="rId10"/>
    <p:sldId id="274" r:id="rId11"/>
    <p:sldId id="277" r:id="rId12"/>
    <p:sldId id="278" r:id="rId13"/>
    <p:sldId id="279" r:id="rId14"/>
    <p:sldId id="271" r:id="rId15"/>
    <p:sldId id="272" r:id="rId16"/>
    <p:sldId id="273" r:id="rId17"/>
    <p:sldId id="282" r:id="rId18"/>
    <p:sldId id="280" r:id="rId19"/>
    <p:sldId id="281" r:id="rId20"/>
    <p:sldId id="283" r:id="rId21"/>
    <p:sldId id="260" r:id="rId22"/>
    <p:sldId id="1058" r:id="rId23"/>
    <p:sldId id="1062" r:id="rId24"/>
    <p:sldId id="1161" r:id="rId25"/>
    <p:sldId id="1364" r:id="rId26"/>
    <p:sldId id="1365" r:id="rId27"/>
    <p:sldId id="285" r:id="rId28"/>
    <p:sldId id="1065" r:id="rId29"/>
    <p:sldId id="1320" r:id="rId30"/>
    <p:sldId id="1059" r:id="rId31"/>
    <p:sldId id="1060" r:id="rId32"/>
    <p:sldId id="1061" r:id="rId33"/>
    <p:sldId id="259" r:id="rId34"/>
    <p:sldId id="1366" r:id="rId35"/>
    <p:sldId id="268" r:id="rId36"/>
    <p:sldId id="136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73246" autoAdjust="0"/>
  </p:normalViewPr>
  <p:slideViewPr>
    <p:cSldViewPr snapToGrid="0">
      <p:cViewPr varScale="1">
        <p:scale>
          <a:sx n="61" d="100"/>
          <a:sy n="61" d="100"/>
        </p:scale>
        <p:origin x="145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D2E31-BAFC-43C1-9811-5B3F5D0AA73C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99F1F-B475-4530-BB71-78664AF2F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7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36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给定一个视频，我们想预测其中一个 </a:t>
            </a:r>
            <a:r>
              <a:rPr lang="en-US" altLang="zh-CN" dirty="0"/>
              <a:t>patch</a:t>
            </a:r>
            <a:r>
              <a:rPr lang="en-US" altLang="zh-CN" baseline="0" dirty="0"/>
              <a:t> </a:t>
            </a:r>
            <a:r>
              <a:rPr lang="zh-CN" altLang="en-US" baseline="0" dirty="0"/>
              <a:t>在下一帧中的位置，并且计算该预测的误差。</a:t>
            </a:r>
            <a:endParaRPr lang="en-US" altLang="zh-CN" baseline="0" dirty="0"/>
          </a:p>
          <a:p>
            <a:endParaRPr lang="en-US" baseline="0" dirty="0"/>
          </a:p>
          <a:p>
            <a:r>
              <a:rPr lang="zh-CN" altLang="en-US" baseline="0" dirty="0"/>
              <a:t>然而，我们并没有一个下一帧中的真实 </a:t>
            </a:r>
            <a:r>
              <a:rPr lang="en-US" altLang="zh-CN" baseline="0" dirty="0"/>
              <a:t>patch </a:t>
            </a:r>
            <a:r>
              <a:rPr lang="zh-CN" altLang="en-US" baseline="0" dirty="0"/>
              <a:t>位置。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3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aseline="0" dirty="0"/>
              <a:t>作者的解决办法是做一次双向的来回追踪。显然，同样一个位置的 </a:t>
            </a:r>
            <a:r>
              <a:rPr lang="en-US" altLang="zh-CN" baseline="0" dirty="0"/>
              <a:t>patch </a:t>
            </a:r>
            <a:r>
              <a:rPr lang="zh-CN" altLang="en-US" baseline="0" dirty="0"/>
              <a:t>在经过来回追踪后，在当前帧的位置是知道的。</a:t>
            </a:r>
            <a:endParaRPr lang="en-US" altLang="zh-CN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aseline="0" dirty="0"/>
              <a:t>给定一张图像的 </a:t>
            </a:r>
            <a:r>
              <a:rPr lang="en-US" altLang="zh-CN" baseline="0" dirty="0"/>
              <a:t>patch, </a:t>
            </a:r>
            <a:r>
              <a:rPr lang="zh-CN" altLang="en-US" baseline="0" dirty="0"/>
              <a:t>先向后一张图像追踪，再向前一张图像进行追踪。</a:t>
            </a:r>
            <a:endParaRPr lang="en-US" altLang="zh-CN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aseline="0" dirty="0"/>
              <a:t>注意到这里的 </a:t>
            </a:r>
            <a:r>
              <a:rPr lang="en-US" altLang="zh-CN" baseline="0" dirty="0"/>
              <a:t>T </a:t>
            </a:r>
            <a:r>
              <a:rPr lang="zh-CN" altLang="en-US" baseline="0" dirty="0"/>
              <a:t>应该是一个可导的追踪函数，输入一张图像和一个 </a:t>
            </a:r>
            <a:r>
              <a:rPr lang="en-US" altLang="zh-CN" baseline="0" dirty="0"/>
              <a:t>patch, </a:t>
            </a:r>
            <a:r>
              <a:rPr lang="zh-CN" altLang="en-US" baseline="0" dirty="0"/>
              <a:t>预测图像中与给定 </a:t>
            </a:r>
            <a:r>
              <a:rPr lang="en-US" altLang="zh-CN" baseline="0" dirty="0"/>
              <a:t>patch </a:t>
            </a:r>
            <a:r>
              <a:rPr lang="zh-CN" altLang="en-US" baseline="0" dirty="0"/>
              <a:t>最相似的部分。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30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how does each step of network T look like?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52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给定一个 </a:t>
            </a:r>
            <a:r>
              <a:rPr lang="en-US" altLang="zh-CN" dirty="0"/>
              <a:t>patch</a:t>
            </a:r>
            <a:r>
              <a:rPr lang="en-US" altLang="zh-CN" baseline="0" dirty="0"/>
              <a:t> </a:t>
            </a:r>
            <a:r>
              <a:rPr lang="zh-CN" altLang="en-US" baseline="0" dirty="0"/>
              <a:t>和 一张图像，首先通过全卷积的 </a:t>
            </a:r>
            <a:r>
              <a:rPr lang="en-US" altLang="zh-CN" baseline="0" dirty="0"/>
              <a:t>CNN </a:t>
            </a:r>
            <a:r>
              <a:rPr lang="zh-CN" altLang="en-US" baseline="0" dirty="0"/>
              <a:t>提取其 </a:t>
            </a:r>
            <a:r>
              <a:rPr lang="en-US" altLang="zh-CN" baseline="0" dirty="0"/>
              <a:t>feature map, </a:t>
            </a:r>
            <a:r>
              <a:rPr lang="zh-CN" altLang="en-US" baseline="0" dirty="0"/>
              <a:t>将其视作原图像降采样后的表征图像。</a:t>
            </a:r>
            <a:endParaRPr lang="en-US" dirty="0"/>
          </a:p>
          <a:p>
            <a:endParaRPr lang="en-US" dirty="0"/>
          </a:p>
          <a:p>
            <a:r>
              <a:rPr lang="zh-CN" altLang="en-US" dirty="0"/>
              <a:t>再将</a:t>
            </a:r>
            <a:r>
              <a:rPr lang="en-US" altLang="zh-CN" dirty="0"/>
              <a:t> feature map </a:t>
            </a:r>
            <a:r>
              <a:rPr lang="zh-CN" altLang="en-US" dirty="0"/>
              <a:t>提供给 </a:t>
            </a:r>
            <a:r>
              <a:rPr lang="en-US" altLang="zh-CN" dirty="0"/>
              <a:t>T </a:t>
            </a:r>
            <a:r>
              <a:rPr lang="zh-CN" altLang="en-US" dirty="0"/>
              <a:t>函数，预测其在下一帧的 </a:t>
            </a:r>
            <a:r>
              <a:rPr lang="en-US" altLang="zh-CN" dirty="0"/>
              <a:t>patch</a:t>
            </a:r>
            <a:r>
              <a:rPr lang="en-US" altLang="zh-CN" baseline="0" dirty="0"/>
              <a:t> </a:t>
            </a:r>
            <a:r>
              <a:rPr lang="zh-CN" altLang="en-US" baseline="0" dirty="0"/>
              <a:t>位置。</a:t>
            </a:r>
            <a:endParaRPr lang="en-US" dirty="0"/>
          </a:p>
          <a:p>
            <a:endParaRPr lang="en-US" dirty="0"/>
          </a:p>
          <a:p>
            <a:r>
              <a:rPr lang="zh-CN" altLang="en-US" dirty="0"/>
              <a:t>用 </a:t>
            </a:r>
            <a:r>
              <a:rPr lang="en-US" altLang="zh-CN" dirty="0"/>
              <a:t>feature map </a:t>
            </a:r>
            <a:r>
              <a:rPr lang="zh-CN" altLang="en-US" dirty="0"/>
              <a:t>的好处是可以提取出图像的高层信息，但是又能保存每一个 </a:t>
            </a:r>
            <a:r>
              <a:rPr lang="en-US" altLang="zh-CN" dirty="0"/>
              <a:t>feature map</a:t>
            </a:r>
            <a:r>
              <a:rPr lang="en-US" altLang="zh-CN" baseline="0" dirty="0"/>
              <a:t> </a:t>
            </a:r>
            <a:r>
              <a:rPr lang="zh-CN" altLang="en-US" baseline="0" dirty="0"/>
              <a:t>像素对应的图像局部信息，即 </a:t>
            </a:r>
            <a:r>
              <a:rPr lang="en-US" altLang="zh-CN" baseline="0" dirty="0"/>
              <a:t>semi-dense correspondence.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5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ResNet50 </a:t>
            </a:r>
            <a:r>
              <a:rPr lang="zh-CN" altLang="en-US" dirty="0"/>
              <a:t>去掉了残差模块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输入图像和 </a:t>
            </a:r>
            <a:r>
              <a:rPr lang="en-US" altLang="zh-CN" dirty="0"/>
              <a:t>patch</a:t>
            </a:r>
            <a:r>
              <a:rPr lang="en-US" altLang="zh-CN" baseline="0" dirty="0"/>
              <a:t> </a:t>
            </a:r>
            <a:r>
              <a:rPr lang="zh-CN" altLang="en-US" baseline="0" dirty="0"/>
              <a:t>都是随机划分出来的，用于不断地训练。</a:t>
            </a:r>
            <a:endParaRPr lang="en-US" altLang="zh-CN" baseline="0" dirty="0"/>
          </a:p>
          <a:p>
            <a:endParaRPr lang="en-US" baseline="0" dirty="0"/>
          </a:p>
          <a:p>
            <a:r>
              <a:rPr lang="zh-CN" altLang="en-US" dirty="0"/>
              <a:t>首先将原始图像</a:t>
            </a:r>
            <a:r>
              <a:rPr lang="en-US" altLang="zh-CN" dirty="0"/>
              <a:t>resize </a:t>
            </a:r>
            <a:r>
              <a:rPr lang="zh-CN" altLang="en-US" dirty="0"/>
              <a:t>到比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99F1F-B475-4530-BB71-78664AF2FF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61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A(j, </a:t>
            </a:r>
            <a:r>
              <a:rPr lang="en-US" dirty="0" err="1"/>
              <a:t>i</a:t>
            </a:r>
            <a:r>
              <a:rPr lang="en-US" dirty="0"/>
              <a:t>) </a:t>
            </a:r>
            <a:r>
              <a:rPr lang="zh-CN" altLang="en-US" dirty="0"/>
              <a:t>表示像素之间的相似程度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99F1F-B475-4530-BB71-78664AF2FF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03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 </a:t>
            </a:r>
            <a:r>
              <a:rPr lang="zh-CN" altLang="en-US" dirty="0"/>
              <a:t>是这个 </a:t>
            </a:r>
            <a:r>
              <a:rPr lang="en-US" altLang="zh-CN" dirty="0"/>
              <a:t>tracker </a:t>
            </a:r>
            <a:r>
              <a:rPr lang="zh-CN" altLang="en-US" dirty="0"/>
              <a:t>唯一需要进行学习的部分，作者故意将其设置得比较简单，让整个过程学习到的信息集中在孪生全卷机网络提取的表征中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99F1F-B475-4530-BB71-78664AF2FF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36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给定一个 </a:t>
            </a:r>
            <a:r>
              <a:rPr lang="en-US" altLang="zh-CN" dirty="0"/>
              <a:t>patch</a:t>
            </a:r>
            <a:r>
              <a:rPr lang="en-US" altLang="zh-CN" baseline="0" dirty="0"/>
              <a:t> </a:t>
            </a:r>
            <a:r>
              <a:rPr lang="zh-CN" altLang="en-US" baseline="0" dirty="0"/>
              <a:t>和 一张图像，首先通过全卷积的 </a:t>
            </a:r>
            <a:r>
              <a:rPr lang="en-US" altLang="zh-CN" baseline="0" dirty="0"/>
              <a:t>CNN </a:t>
            </a:r>
            <a:r>
              <a:rPr lang="zh-CN" altLang="en-US" baseline="0" dirty="0"/>
              <a:t>提取其 </a:t>
            </a:r>
            <a:r>
              <a:rPr lang="en-US" altLang="zh-CN" baseline="0" dirty="0"/>
              <a:t>feature map, </a:t>
            </a:r>
            <a:r>
              <a:rPr lang="zh-CN" altLang="en-US" baseline="0" dirty="0"/>
              <a:t>将其视作原图像降采样后的表征图像。</a:t>
            </a:r>
            <a:endParaRPr lang="en-US" dirty="0"/>
          </a:p>
          <a:p>
            <a:endParaRPr lang="en-US" dirty="0"/>
          </a:p>
          <a:p>
            <a:r>
              <a:rPr lang="zh-CN" altLang="en-US" dirty="0"/>
              <a:t>再将</a:t>
            </a:r>
            <a:r>
              <a:rPr lang="en-US" altLang="zh-CN" dirty="0"/>
              <a:t> feature map </a:t>
            </a:r>
            <a:r>
              <a:rPr lang="zh-CN" altLang="en-US" dirty="0"/>
              <a:t>提供给 </a:t>
            </a:r>
            <a:r>
              <a:rPr lang="en-US" altLang="zh-CN" dirty="0"/>
              <a:t>T </a:t>
            </a:r>
            <a:r>
              <a:rPr lang="zh-CN" altLang="en-US" dirty="0"/>
              <a:t>函数，预测其在下一帧的 </a:t>
            </a:r>
            <a:r>
              <a:rPr lang="en-US" altLang="zh-CN" dirty="0"/>
              <a:t>patch</a:t>
            </a:r>
            <a:r>
              <a:rPr lang="en-US" altLang="zh-CN" baseline="0" dirty="0"/>
              <a:t> </a:t>
            </a:r>
            <a:r>
              <a:rPr lang="zh-CN" altLang="en-US" baseline="0" dirty="0"/>
              <a:t>位置。</a:t>
            </a:r>
            <a:endParaRPr lang="en-US" dirty="0"/>
          </a:p>
          <a:p>
            <a:endParaRPr lang="en-US" dirty="0"/>
          </a:p>
          <a:p>
            <a:r>
              <a:rPr lang="zh-CN" altLang="en-US" dirty="0"/>
              <a:t>用 </a:t>
            </a:r>
            <a:r>
              <a:rPr lang="en-US" altLang="zh-CN" dirty="0"/>
              <a:t>feature map </a:t>
            </a:r>
            <a:r>
              <a:rPr lang="zh-CN" altLang="en-US" dirty="0"/>
              <a:t>的好处是可以提取出图像的高层信息，但是又能保存每一个 </a:t>
            </a:r>
            <a:r>
              <a:rPr lang="en-US" altLang="zh-CN" dirty="0"/>
              <a:t>feature map</a:t>
            </a:r>
            <a:r>
              <a:rPr lang="en-US" altLang="zh-CN" baseline="0" dirty="0"/>
              <a:t> </a:t>
            </a:r>
            <a:r>
              <a:rPr lang="zh-CN" altLang="en-US" baseline="0" dirty="0"/>
              <a:t>像素对应的图像局部信息，即 </a:t>
            </a:r>
            <a:r>
              <a:rPr lang="en-US" altLang="zh-CN" baseline="0" dirty="0"/>
              <a:t>semi-dense correspondence.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23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M() </a:t>
            </a:r>
            <a:r>
              <a:rPr lang="zh-CN" altLang="en-US" dirty="0"/>
              <a:t>代表一个 </a:t>
            </a:r>
            <a:r>
              <a:rPr lang="en-US" altLang="zh-CN" dirty="0"/>
              <a:t>patch </a:t>
            </a:r>
            <a:r>
              <a:rPr lang="zh-CN" altLang="en-US" dirty="0"/>
              <a:t>所采样的所有坐标的集合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99F1F-B475-4530-BB71-78664AF2FF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61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先向后 </a:t>
            </a:r>
            <a:r>
              <a:rPr lang="en-US" altLang="zh-CN" dirty="0"/>
              <a:t>match k frame </a:t>
            </a:r>
            <a:r>
              <a:rPr lang="zh-CN" altLang="en-US" dirty="0"/>
              <a:t>再向前 </a:t>
            </a:r>
            <a:r>
              <a:rPr lang="en-US" altLang="zh-CN" dirty="0"/>
              <a:t>match k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  <a:r>
              <a:rPr lang="zh-CN" altLang="en-US" dirty="0"/>
              <a:t>， 比较 </a:t>
            </a:r>
            <a:r>
              <a:rPr lang="en-US" altLang="zh-CN" dirty="0"/>
              <a:t>patch </a:t>
            </a:r>
            <a:r>
              <a:rPr lang="zh-CN" altLang="en-US" dirty="0"/>
              <a:t>之间的 </a:t>
            </a:r>
            <a:r>
              <a:rPr lang="en-US" altLang="zh-CN" dirty="0"/>
              <a:t>l2-distance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99F1F-B475-4530-BB71-78664AF2FF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88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altLang="zh-CN" dirty="0"/>
              <a:t>Correspondence </a:t>
            </a:r>
            <a:r>
              <a:rPr lang="zh-CN" altLang="en-US" dirty="0"/>
              <a:t>在计算机视觉中运用非常广泛，包括光流、动作识别、</a:t>
            </a:r>
            <a:r>
              <a:rPr lang="en-US" altLang="zh-CN" dirty="0"/>
              <a:t>3D </a:t>
            </a:r>
            <a:r>
              <a:rPr lang="zh-CN" altLang="en-US" dirty="0"/>
              <a:t>重建、</a:t>
            </a:r>
            <a:r>
              <a:rPr lang="en-US" altLang="zh-CN" dirty="0"/>
              <a:t>SLAM </a:t>
            </a:r>
            <a:r>
              <a:rPr lang="zh-CN" altLang="en-US" dirty="0"/>
              <a:t>等，都需要不同种类的视觉 </a:t>
            </a:r>
            <a:r>
              <a:rPr lang="en-US" altLang="zh-CN"/>
              <a:t>correspondence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611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先向后 </a:t>
            </a:r>
            <a:r>
              <a:rPr lang="en-US" altLang="zh-CN" dirty="0"/>
              <a:t>match k frame </a:t>
            </a:r>
            <a:r>
              <a:rPr lang="zh-CN" altLang="en-US" dirty="0"/>
              <a:t>再向前 </a:t>
            </a:r>
            <a:r>
              <a:rPr lang="en-US" altLang="zh-CN" dirty="0"/>
              <a:t>match k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  <a:r>
              <a:rPr lang="zh-CN" altLang="en-US" dirty="0"/>
              <a:t>， 比较 </a:t>
            </a:r>
            <a:r>
              <a:rPr lang="en-US" altLang="zh-CN" dirty="0"/>
              <a:t>patch </a:t>
            </a:r>
            <a:r>
              <a:rPr lang="zh-CN" altLang="en-US" dirty="0"/>
              <a:t>之间的 </a:t>
            </a:r>
            <a:r>
              <a:rPr lang="en-US" altLang="zh-CN" dirty="0"/>
              <a:t>l2-distance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99F1F-B475-4530-BB71-78664AF2FF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79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注意到之前将 </a:t>
            </a:r>
            <a:r>
              <a:rPr lang="en-US" altLang="zh-CN" dirty="0"/>
              <a:t>feature map </a:t>
            </a:r>
            <a:r>
              <a:rPr lang="zh-CN" altLang="en-US" dirty="0"/>
              <a:t>在 </a:t>
            </a:r>
            <a:r>
              <a:rPr lang="en-US" altLang="zh-CN" dirty="0"/>
              <a:t>channel </a:t>
            </a:r>
            <a:r>
              <a:rPr lang="zh-CN" altLang="en-US" dirty="0"/>
              <a:t>上进行了 </a:t>
            </a:r>
            <a:r>
              <a:rPr lang="en-US" altLang="zh-CN" dirty="0"/>
              <a:t>l2-normalize, </a:t>
            </a:r>
            <a:r>
              <a:rPr lang="zh-CN" altLang="en-US" dirty="0"/>
              <a:t>因此 </a:t>
            </a:r>
            <a:r>
              <a:rPr lang="en-US" altLang="zh-CN" dirty="0"/>
              <a:t>feature map space </a:t>
            </a:r>
            <a:r>
              <a:rPr lang="zh-CN" altLang="en-US" dirty="0"/>
              <a:t>上的向量乘法就是求 </a:t>
            </a:r>
            <a:r>
              <a:rPr lang="en-US" altLang="zh-CN" dirty="0"/>
              <a:t>cosine similarity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99F1F-B475-4530-BB71-78664AF2FF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56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利用训练好的 </a:t>
            </a:r>
            <a:r>
              <a:rPr lang="en-US" altLang="zh-CN" dirty="0"/>
              <a:t>feature map </a:t>
            </a:r>
            <a:r>
              <a:rPr lang="zh-CN" altLang="en-US" dirty="0"/>
              <a:t>来进行特征的 </a:t>
            </a:r>
            <a:r>
              <a:rPr lang="en-US" altLang="zh-CN" dirty="0"/>
              <a:t>propagate, </a:t>
            </a:r>
            <a:r>
              <a:rPr lang="zh-CN" altLang="en-US" dirty="0"/>
              <a:t>由于空间信息被整合在 </a:t>
            </a:r>
            <a:r>
              <a:rPr lang="en-US" altLang="zh-CN" dirty="0"/>
              <a:t>feature map space </a:t>
            </a:r>
            <a:r>
              <a:rPr lang="zh-CN" altLang="en-US" dirty="0"/>
              <a:t>里面，可以将其视作低分辨率的图像，对每个像素的 </a:t>
            </a:r>
            <a:r>
              <a:rPr lang="en-US" altLang="zh-CN" dirty="0" err="1"/>
              <a:t>lablel</a:t>
            </a:r>
            <a:r>
              <a:rPr lang="en-US" altLang="zh-CN" dirty="0"/>
              <a:t> </a:t>
            </a:r>
            <a:r>
              <a:rPr lang="zh-CN" altLang="en-US" dirty="0"/>
              <a:t>进行传播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21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在不同的任务中，每一个像素都被分配一个</a:t>
            </a:r>
            <a:r>
              <a:rPr lang="en-US" altLang="zh-CN" dirty="0"/>
              <a:t>one hot encoding label, </a:t>
            </a:r>
            <a:r>
              <a:rPr lang="zh-CN" altLang="en-US" dirty="0"/>
              <a:t>包括背景类别和目标类别。</a:t>
            </a:r>
            <a:endParaRPr lang="en-US" altLang="zh-CN" dirty="0"/>
          </a:p>
          <a:p>
            <a:endParaRPr lang="en-US" dirty="0"/>
          </a:p>
          <a:p>
            <a:r>
              <a:rPr lang="zh-CN" altLang="en-US" dirty="0"/>
              <a:t>先通过互相关操作计算两帧间的像素相关关系，再将最相关的几个 </a:t>
            </a:r>
            <a:r>
              <a:rPr lang="en-US" altLang="zh-CN" dirty="0"/>
              <a:t>label </a:t>
            </a:r>
            <a:r>
              <a:rPr lang="zh-CN" altLang="en-US" dirty="0"/>
              <a:t>加权求和进行 </a:t>
            </a:r>
            <a:r>
              <a:rPr lang="en-US" altLang="zh-CN" dirty="0"/>
              <a:t>label </a:t>
            </a:r>
            <a:r>
              <a:rPr lang="zh-CN" altLang="en-US" dirty="0"/>
              <a:t>传播。</a:t>
            </a:r>
            <a:endParaRPr lang="en-US" dirty="0"/>
          </a:p>
          <a:p>
            <a:endParaRPr lang="en-US" dirty="0"/>
          </a:p>
          <a:p>
            <a:r>
              <a:rPr lang="zh-CN" altLang="en-US" dirty="0"/>
              <a:t>由于该方法可以捕捉到较长时间的 </a:t>
            </a:r>
            <a:r>
              <a:rPr lang="en-US" altLang="zh-CN" dirty="0"/>
              <a:t>correspondence </a:t>
            </a:r>
            <a:r>
              <a:rPr lang="zh-CN" altLang="en-US" dirty="0"/>
              <a:t>信息</a:t>
            </a:r>
            <a:r>
              <a:rPr lang="en-US" altLang="zh-CN" dirty="0"/>
              <a:t>, </a:t>
            </a:r>
            <a:r>
              <a:rPr lang="zh-CN" altLang="en-US" dirty="0"/>
              <a:t>将其在一个时间段内的 </a:t>
            </a:r>
            <a:r>
              <a:rPr lang="en-US" altLang="zh-CN" dirty="0"/>
              <a:t>label </a:t>
            </a:r>
            <a:r>
              <a:rPr lang="zh-CN" altLang="en-US" dirty="0"/>
              <a:t>都进行传播和求平均值。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12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本文用 </a:t>
            </a:r>
            <a:r>
              <a:rPr lang="en-US" altLang="zh-CN" dirty="0"/>
              <a:t>VLOG </a:t>
            </a:r>
            <a:r>
              <a:rPr lang="zh-CN" altLang="en-US" dirty="0"/>
              <a:t>数据集进行 </a:t>
            </a:r>
            <a:r>
              <a:rPr lang="en-US" altLang="zh-CN" dirty="0"/>
              <a:t>from scratch </a:t>
            </a:r>
            <a:r>
              <a:rPr lang="zh-CN" altLang="en-US" dirty="0"/>
              <a:t>的训练，注意到 </a:t>
            </a:r>
            <a:r>
              <a:rPr lang="en-US" altLang="zh-CN" dirty="0"/>
              <a:t>VLOG </a:t>
            </a:r>
            <a:r>
              <a:rPr lang="zh-CN" altLang="en-US" dirty="0"/>
              <a:t>数据集带有一定的偏差，主要是室内的一些生活场景中的数据，但是实验显示其在其他室外场景中表现也很好。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12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77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在 </a:t>
            </a:r>
            <a:r>
              <a:rPr lang="en-US" altLang="zh-CN" dirty="0"/>
              <a:t>instance propagation, pose </a:t>
            </a:r>
            <a:r>
              <a:rPr lang="en-US" altLang="zh-CN" dirty="0" err="1"/>
              <a:t>keypoint</a:t>
            </a:r>
            <a:r>
              <a:rPr lang="en-US" altLang="zh-CN" dirty="0"/>
              <a:t> propagation, semantic propagation </a:t>
            </a:r>
            <a:r>
              <a:rPr lang="zh-CN" altLang="en-US" dirty="0"/>
              <a:t>里面都做了实验</a:t>
            </a:r>
            <a:endParaRPr lang="en-US" altLang="zh-CN" dirty="0"/>
          </a:p>
          <a:p>
            <a:pPr marL="0" marR="0" lvl="0" indent="0" algn="l" defTabSz="177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23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146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J </a:t>
            </a:r>
            <a:r>
              <a:rPr lang="zh-CN" altLang="en-US" dirty="0"/>
              <a:t>误差是 </a:t>
            </a:r>
            <a:r>
              <a:rPr lang="en-US" altLang="zh-CN" dirty="0"/>
              <a:t>region </a:t>
            </a:r>
            <a:r>
              <a:rPr lang="en-US" altLang="zh-CN" dirty="0" err="1"/>
              <a:t>IoU</a:t>
            </a:r>
            <a:r>
              <a:rPr lang="en-US" altLang="zh-CN" dirty="0"/>
              <a:t>, F </a:t>
            </a:r>
            <a:r>
              <a:rPr lang="zh-CN" altLang="en-US" dirty="0"/>
              <a:t>误差是边界的相似度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可以看到起 </a:t>
            </a:r>
            <a:r>
              <a:rPr lang="en-US" altLang="zh-CN" dirty="0"/>
              <a:t>propagation </a:t>
            </a:r>
            <a:r>
              <a:rPr lang="zh-CN" altLang="en-US" dirty="0"/>
              <a:t>效果在非监督学习里面是最好的，但是比 </a:t>
            </a:r>
            <a:r>
              <a:rPr lang="en-US" altLang="zh-CN" dirty="0" err="1"/>
              <a:t>imageNet</a:t>
            </a:r>
            <a:r>
              <a:rPr lang="en-US" altLang="zh-CN" dirty="0"/>
              <a:t> </a:t>
            </a:r>
            <a:r>
              <a:rPr lang="zh-CN" altLang="en-US" dirty="0"/>
              <a:t>预训练过得 </a:t>
            </a:r>
            <a:r>
              <a:rPr lang="en-US" altLang="zh-CN" dirty="0"/>
              <a:t>resnet-50 </a:t>
            </a:r>
            <a:r>
              <a:rPr lang="zh-CN" altLang="en-US" dirty="0"/>
              <a:t>较差</a:t>
            </a:r>
            <a:r>
              <a:rPr lang="en-US" altLang="zh-CN" dirty="0"/>
              <a:t>.</a:t>
            </a:r>
          </a:p>
          <a:p>
            <a:endParaRPr lang="en-US" altLang="zh-CN" dirty="0"/>
          </a:p>
          <a:p>
            <a:r>
              <a:rPr lang="zh-CN" altLang="en-US" dirty="0"/>
              <a:t>但是作者认为这个比较不够公平，因为 </a:t>
            </a:r>
            <a:r>
              <a:rPr lang="en-US" altLang="zh-CN" dirty="0" err="1"/>
              <a:t>imageNet</a:t>
            </a:r>
            <a:r>
              <a:rPr lang="en-US" altLang="zh-CN" dirty="0"/>
              <a:t> </a:t>
            </a:r>
            <a:r>
              <a:rPr lang="zh-CN" altLang="en-US" dirty="0"/>
              <a:t>包含了更多种类的图像和分割，而当前实验仅仅用 </a:t>
            </a:r>
            <a:r>
              <a:rPr lang="en-US" altLang="zh-CN" dirty="0"/>
              <a:t>VLOG </a:t>
            </a:r>
            <a:r>
              <a:rPr lang="zh-CN" altLang="en-US" dirty="0"/>
              <a:t>一个小的训练集得到结果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99F1F-B475-4530-BB71-78664AF2FF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12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该误差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99F1F-B475-4530-BB71-78664AF2FF6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395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可以看到 </a:t>
            </a:r>
            <a:r>
              <a:rPr lang="en-US" altLang="zh-CN" dirty="0" err="1"/>
              <a:t>flowNet</a:t>
            </a:r>
            <a:r>
              <a:rPr lang="en-US" altLang="zh-CN" dirty="0"/>
              <a:t> </a:t>
            </a:r>
            <a:r>
              <a:rPr lang="zh-CN" altLang="en-US" dirty="0"/>
              <a:t>在较短时间表现较好，但是较长时间之后重建质量下降严重。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99F1F-B475-4530-BB71-78664AF2FF6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57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at this video of a dog jumping into the water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330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本文的 </a:t>
            </a:r>
            <a:r>
              <a:rPr lang="en-US" altLang="zh-CN" dirty="0"/>
              <a:t>correspondence </a:t>
            </a:r>
            <a:r>
              <a:rPr lang="zh-CN" altLang="en-US" dirty="0"/>
              <a:t>更加细粒度，</a:t>
            </a:r>
            <a:r>
              <a:rPr lang="en-US" altLang="zh-CN" dirty="0" err="1"/>
              <a:t>imageNet</a:t>
            </a:r>
            <a:r>
              <a:rPr lang="en-US" altLang="zh-CN" dirty="0"/>
              <a:t> pretrain </a:t>
            </a:r>
            <a:r>
              <a:rPr lang="zh-CN" altLang="en-US" dirty="0"/>
              <a:t>在高层语义层面效果更好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99F1F-B475-4530-BB71-78664AF2FF6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23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What to track </a:t>
            </a:r>
            <a:r>
              <a:rPr lang="zh-CN" altLang="en-US" dirty="0"/>
              <a:t>这个问题可以考虑把 </a:t>
            </a:r>
            <a:r>
              <a:rPr lang="en-US" altLang="zh-CN" dirty="0"/>
              <a:t>tracking </a:t>
            </a:r>
            <a:r>
              <a:rPr lang="zh-CN" altLang="en-US" dirty="0"/>
              <a:t>和 </a:t>
            </a:r>
            <a:r>
              <a:rPr lang="en-US" altLang="zh-CN" dirty="0"/>
              <a:t>detection </a:t>
            </a:r>
            <a:r>
              <a:rPr lang="zh-CN" altLang="en-US" dirty="0"/>
              <a:t>等任务放在一起 </a:t>
            </a:r>
            <a:r>
              <a:rPr lang="en-US" altLang="zh-CN" dirty="0"/>
              <a:t>jointly optimize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99F1F-B475-4530-BB71-78664AF2FF6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93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19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大家看这个视频的时候，就知道这个狗子下一帧会继续出现在图像里面，哪怕在第三帧消失了一会儿，马上又会出现。</a:t>
            </a:r>
            <a:endParaRPr lang="en-US" altLang="zh-CN" dirty="0"/>
          </a:p>
          <a:p>
            <a:endParaRPr lang="en-US" dirty="0"/>
          </a:p>
          <a:p>
            <a:r>
              <a:rPr lang="zh-CN" altLang="en-US" dirty="0"/>
              <a:t>在心理学上面，这个叫做物体恒存，是人类在婴幼儿时期学习认知世界的重要一步。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45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77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这篇文章想利用这个物体恒存的概念来无监督地学习图像中的 </a:t>
            </a:r>
            <a:r>
              <a:rPr lang="en-US" altLang="zh-CN" dirty="0"/>
              <a:t>correspondence</a:t>
            </a:r>
            <a:endParaRPr lang="en-US" dirty="0"/>
          </a:p>
          <a:p>
            <a:pPr marL="0" marR="0" lvl="0" indent="0" algn="l" defTabSz="177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zh-CN" altLang="en-US" dirty="0"/>
              <a:t>由于人工标注比较昂贵，想要标注较为稠密的图像 </a:t>
            </a:r>
            <a:r>
              <a:rPr lang="en-US" altLang="zh-CN" dirty="0"/>
              <a:t>correspondence </a:t>
            </a:r>
            <a:r>
              <a:rPr lang="zh-CN" altLang="en-US" dirty="0"/>
              <a:t>几乎不可能，而互联网上每天都会产生大量的视频，其中都包含了很多 </a:t>
            </a:r>
            <a:r>
              <a:rPr lang="en-US" altLang="zh-CN" dirty="0"/>
              <a:t>correspondence</a:t>
            </a:r>
            <a:r>
              <a:rPr lang="en-US" altLang="zh-CN" baseline="0" dirty="0"/>
              <a:t> </a:t>
            </a:r>
            <a:r>
              <a:rPr lang="zh-CN" altLang="en-US" baseline="0" dirty="0"/>
              <a:t>可以学习。</a:t>
            </a:r>
            <a:endParaRPr lang="en-US" altLang="zh-CN" baseline="0" dirty="0"/>
          </a:p>
          <a:p>
            <a:endParaRPr lang="en-US" baseline="0" dirty="0"/>
          </a:p>
          <a:p>
            <a:r>
              <a:rPr lang="zh-CN" altLang="en-US" baseline="0" dirty="0"/>
              <a:t>下面介绍一些目前的学习 </a:t>
            </a:r>
            <a:r>
              <a:rPr lang="en-US" altLang="zh-CN" baseline="0" dirty="0"/>
              <a:t>correspondence </a:t>
            </a:r>
            <a:r>
              <a:rPr lang="zh-CN" altLang="en-US" baseline="0" dirty="0"/>
              <a:t>的相关领域。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88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光流估计问题是估计两张图片之间的像素移动，属于像素级别的 </a:t>
            </a:r>
            <a:r>
              <a:rPr lang="en-US" altLang="zh-CN" dirty="0"/>
              <a:t>correspondence </a:t>
            </a:r>
            <a:r>
              <a:rPr lang="zh-CN" altLang="en-US" dirty="0"/>
              <a:t>估计。</a:t>
            </a:r>
            <a:endParaRPr lang="en-US" dirty="0"/>
          </a:p>
          <a:p>
            <a:endParaRPr lang="en-US" dirty="0"/>
          </a:p>
          <a:p>
            <a:r>
              <a:rPr lang="zh-CN" altLang="en-US" dirty="0"/>
              <a:t>由于像素级别的人工标记太过昂贵，目前的 </a:t>
            </a:r>
            <a:r>
              <a:rPr lang="en-US" altLang="zh-CN" dirty="0"/>
              <a:t>state of the art </a:t>
            </a:r>
            <a:r>
              <a:rPr lang="en-US" altLang="zh-CN" dirty="0" err="1"/>
              <a:t>FlowNet</a:t>
            </a:r>
            <a:r>
              <a:rPr lang="en-US" altLang="zh-CN" dirty="0"/>
              <a:t> </a:t>
            </a:r>
            <a:r>
              <a:rPr lang="zh-CN" altLang="en-US" dirty="0"/>
              <a:t>和 </a:t>
            </a:r>
            <a:r>
              <a:rPr lang="en-US" altLang="zh-CN" dirty="0" err="1"/>
              <a:t>FlowNet</a:t>
            </a:r>
            <a:r>
              <a:rPr lang="en-US" altLang="zh-CN" dirty="0"/>
              <a:t> 2.0 </a:t>
            </a:r>
            <a:r>
              <a:rPr lang="zh-CN" altLang="en-US" dirty="0"/>
              <a:t>都是在生成的数据集上进行训练，但是这样训练出的模型实用性不够高。</a:t>
            </a:r>
            <a:endParaRPr lang="en-US" dirty="0"/>
          </a:p>
          <a:p>
            <a:endParaRPr lang="en-US" dirty="0"/>
          </a:p>
          <a:p>
            <a:r>
              <a:rPr lang="zh-CN" altLang="en-US" dirty="0"/>
              <a:t>齐次，光流本身由于粒度太细，对于图像中的局部模糊等情况较为敏感，且只能追踪很短一段时间。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67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另外一个相关领域是视频目标跟踪，但是目标跟踪通常需要人工标注，并且不能学习到稠密的 </a:t>
            </a:r>
            <a:r>
              <a:rPr lang="en-US" altLang="zh-CN" dirty="0"/>
              <a:t>correspondence, </a:t>
            </a:r>
            <a:r>
              <a:rPr lang="zh-CN" altLang="en-US" dirty="0"/>
              <a:t>例如一般的</a:t>
            </a:r>
            <a:r>
              <a:rPr lang="zh-CN" altLang="en-US" baseline="0" dirty="0"/>
              <a:t> </a:t>
            </a:r>
            <a:r>
              <a:rPr lang="en-US" altLang="zh-CN" baseline="0" dirty="0"/>
              <a:t>object tracking </a:t>
            </a:r>
            <a:r>
              <a:rPr lang="zh-CN" altLang="en-US" baseline="0" dirty="0"/>
              <a:t>方法不能够跟踪实例分割的结果。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80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本文想学习的是居于前两者之间的半稠密</a:t>
            </a:r>
            <a:r>
              <a:rPr lang="zh-CN" altLang="en-US" baseline="0" dirty="0"/>
              <a:t> </a:t>
            </a:r>
            <a:r>
              <a:rPr lang="en-US" altLang="zh-CN" baseline="0" dirty="0"/>
              <a:t>correspondence, </a:t>
            </a:r>
            <a:r>
              <a:rPr lang="zh-CN" altLang="en-US" baseline="0" dirty="0"/>
              <a:t>事实上就是学习</a:t>
            </a:r>
            <a:r>
              <a:rPr lang="en-US" altLang="zh-CN" baseline="0" dirty="0"/>
              <a:t>CNN </a:t>
            </a:r>
            <a:r>
              <a:rPr lang="zh-CN" altLang="en-US" baseline="0" dirty="0"/>
              <a:t>的 </a:t>
            </a:r>
            <a:r>
              <a:rPr lang="en-US" altLang="zh-CN" baseline="0" dirty="0"/>
              <a:t>feature map </a:t>
            </a:r>
            <a:r>
              <a:rPr lang="zh-CN" altLang="en-US" baseline="0" dirty="0"/>
              <a:t>层级的匹配关系。</a:t>
            </a:r>
            <a:endParaRPr lang="en-US" altLang="zh-CN" baseline="0" dirty="0"/>
          </a:p>
          <a:p>
            <a:endParaRPr lang="en-US" altLang="zh-CN" baseline="0" dirty="0"/>
          </a:p>
          <a:p>
            <a:r>
              <a:rPr lang="zh-CN" altLang="en-US" baseline="0" dirty="0"/>
              <a:t>由于 </a:t>
            </a:r>
            <a:r>
              <a:rPr lang="en-US" altLang="zh-CN" baseline="0" dirty="0"/>
              <a:t>CNN </a:t>
            </a:r>
            <a:r>
              <a:rPr lang="zh-CN" altLang="en-US" baseline="0" dirty="0"/>
              <a:t>的局部性，每一个 </a:t>
            </a:r>
            <a:r>
              <a:rPr lang="en-US" altLang="zh-CN" baseline="0" dirty="0"/>
              <a:t>feature map </a:t>
            </a:r>
            <a:r>
              <a:rPr lang="zh-CN" altLang="en-US" baseline="0" dirty="0"/>
              <a:t>中的像素就对应着图像中的一个 </a:t>
            </a:r>
            <a:r>
              <a:rPr lang="en-US" altLang="zh-CN" baseline="0" dirty="0"/>
              <a:t>patch.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74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zh-CN" altLang="en-US" dirty="0"/>
              <a:t>对于图像当中的第一帧像素标签进行标注之后，可以通过半稠密的 </a:t>
            </a:r>
            <a:r>
              <a:rPr lang="en-US" altLang="zh-CN" dirty="0"/>
              <a:t>correspondence</a:t>
            </a:r>
            <a:r>
              <a:rPr lang="en-US" altLang="zh-CN" baseline="0" dirty="0"/>
              <a:t> </a:t>
            </a:r>
            <a:r>
              <a:rPr lang="zh-CN" altLang="en-US" baseline="0" dirty="0"/>
              <a:t>将不断跟踪该标记，即使狗的形态发生了很多变化，也可以在较长时间中实现跟踪。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EA68-8C46-4144-8E88-0BC371FEFB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35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7F8D-B7C3-4C92-AEF5-4F279C50EBE8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5B08-C8CE-463D-B52C-2286BA1C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6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7F8D-B7C3-4C92-AEF5-4F279C50EBE8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5B08-C8CE-463D-B52C-2286BA1C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85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7F8D-B7C3-4C92-AEF5-4F279C50EBE8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5B08-C8CE-463D-B52C-2286BA1C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69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7F8D-B7C3-4C92-AEF5-4F279C50EBE8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5B08-C8CE-463D-B52C-2286BA1C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6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7F8D-B7C3-4C92-AEF5-4F279C50EBE8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5B08-C8CE-463D-B52C-2286BA1C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9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7F8D-B7C3-4C92-AEF5-4F279C50EBE8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5B08-C8CE-463D-B52C-2286BA1C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10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7F8D-B7C3-4C92-AEF5-4F279C50EBE8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5B08-C8CE-463D-B52C-2286BA1C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2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7F8D-B7C3-4C92-AEF5-4F279C50EBE8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5B08-C8CE-463D-B52C-2286BA1C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2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7F8D-B7C3-4C92-AEF5-4F279C50EBE8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5B08-C8CE-463D-B52C-2286BA1C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13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7F8D-B7C3-4C92-AEF5-4F279C50EBE8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5B08-C8CE-463D-B52C-2286BA1C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72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7F8D-B7C3-4C92-AEF5-4F279C50EBE8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5B08-C8CE-463D-B52C-2286BA1C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24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47F8D-B7C3-4C92-AEF5-4F279C50EBE8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65B08-C8CE-463D-B52C-2286BA1C7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5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1.png"/><Relationship Id="rId5" Type="http://schemas.openxmlformats.org/officeDocument/2006/relationships/image" Target="../media/image18.png"/><Relationship Id="rId10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9.png"/><Relationship Id="rId5" Type="http://schemas.openxmlformats.org/officeDocument/2006/relationships/image" Target="../media/image13.jp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64.jpeg"/><Relationship Id="rId18" Type="http://schemas.openxmlformats.org/officeDocument/2006/relationships/image" Target="../media/image69.jpeg"/><Relationship Id="rId3" Type="http://schemas.openxmlformats.org/officeDocument/2006/relationships/notesSlide" Target="../notesSlides/notesSlide25.xml"/><Relationship Id="rId21" Type="http://schemas.openxmlformats.org/officeDocument/2006/relationships/image" Target="../media/image72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7.jpg"/><Relationship Id="rId20" Type="http://schemas.openxmlformats.org/officeDocument/2006/relationships/image" Target="../media/image71.jpeg"/><Relationship Id="rId1" Type="http://schemas.openxmlformats.org/officeDocument/2006/relationships/tags" Target="../tags/tag10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24" Type="http://schemas.openxmlformats.org/officeDocument/2006/relationships/image" Target="../media/image75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23" Type="http://schemas.openxmlformats.org/officeDocument/2006/relationships/image" Target="../media/image74.jpeg"/><Relationship Id="rId10" Type="http://schemas.openxmlformats.org/officeDocument/2006/relationships/image" Target="../media/image61.jpg"/><Relationship Id="rId19" Type="http://schemas.openxmlformats.org/officeDocument/2006/relationships/image" Target="../media/image70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Relationship Id="rId22" Type="http://schemas.openxmlformats.org/officeDocument/2006/relationships/image" Target="../media/image7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video" Target="../media/media4.mp4"/><Relationship Id="rId7" Type="http://schemas.openxmlformats.org/officeDocument/2006/relationships/notesSlide" Target="../notesSlides/notesSlide26.xml"/><Relationship Id="rId2" Type="http://schemas.microsoft.com/office/2007/relationships/media" Target="../media/media4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5.mp4"/><Relationship Id="rId10" Type="http://schemas.openxmlformats.org/officeDocument/2006/relationships/image" Target="../media/image59.jpg"/><Relationship Id="rId4" Type="http://schemas.microsoft.com/office/2007/relationships/media" Target="../media/media5.mp4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video" Target="../media/media6.mp4"/><Relationship Id="rId7" Type="http://schemas.openxmlformats.org/officeDocument/2006/relationships/image" Target="../media/image79.png"/><Relationship Id="rId2" Type="http://schemas.microsoft.com/office/2007/relationships/media" Target="../media/media6.mp4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7.mp4"/><Relationship Id="rId4" Type="http://schemas.microsoft.com/office/2007/relationships/media" Target="../media/media7.mp4"/><Relationship Id="rId9" Type="http://schemas.openxmlformats.org/officeDocument/2006/relationships/image" Target="../media/image81.jp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79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8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ov"/><Relationship Id="rId2" Type="http://schemas.microsoft.com/office/2007/relationships/media" Target="../media/media2.mov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6921" y="1104830"/>
            <a:ext cx="9790339" cy="2286453"/>
          </a:xfrm>
        </p:spPr>
        <p:txBody>
          <a:bodyPr>
            <a:normAutofit/>
          </a:bodyPr>
          <a:lstStyle/>
          <a:p>
            <a:r>
              <a:rPr lang="en-US" sz="5143" dirty="0">
                <a:latin typeface="Arial" panose="020B0604020202020204" pitchFamily="34" charset="0"/>
                <a:cs typeface="Arial" panose="020B0604020202020204" pitchFamily="34" charset="0"/>
              </a:rPr>
              <a:t>Learning Correspondence from the Cycle-consistency of Time</a:t>
            </a:r>
            <a:endParaRPr lang="en-US" sz="5089" dirty="0">
              <a:solidFill>
                <a:srgbClr val="C4B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5057B02-2D4D-A444-B526-FC0273948D03}"/>
              </a:ext>
            </a:extLst>
          </p:cNvPr>
          <p:cNvSpPr txBox="1">
            <a:spLocks/>
          </p:cNvSpPr>
          <p:nvPr/>
        </p:nvSpPr>
        <p:spPr>
          <a:xfrm>
            <a:off x="1649865" y="5603962"/>
            <a:ext cx="8899073" cy="566615"/>
          </a:xfrm>
          <a:prstGeom prst="rect">
            <a:avLst/>
          </a:prstGeom>
        </p:spPr>
        <p:txBody>
          <a:bodyPr vert="horz" lIns="48986" tIns="24493" rIns="48986" bIns="24493" rtlCol="0">
            <a:normAutofit/>
          </a:bodyPr>
          <a:lstStyle>
            <a:lvl1pPr marL="0" indent="0" algn="ctr" defTabSz="1706910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None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3455" indent="0" algn="ctr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06910" indent="0" algn="ctr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60366" indent="0" algn="ctr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None/>
              <a:defRPr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13821" indent="0" algn="ctr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None/>
              <a:defRPr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267276" indent="0" algn="ctr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None/>
              <a:defRPr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120731" indent="0" algn="ctr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None/>
              <a:defRPr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974187" indent="0" algn="ctr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None/>
              <a:defRPr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27642" indent="0" algn="ctr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None/>
              <a:defRPr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82" dirty="0">
                <a:latin typeface="+mj-lt"/>
              </a:rPr>
              <a:t>CVPR’19 Oral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362802"/>
              </p:ext>
            </p:extLst>
          </p:nvPr>
        </p:nvGraphicFramePr>
        <p:xfrm>
          <a:off x="898769" y="4176801"/>
          <a:ext cx="10386645" cy="883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62215">
                  <a:extLst>
                    <a:ext uri="{9D8B030D-6E8A-4147-A177-3AD203B41FA5}">
                      <a16:colId xmlns:a16="http://schemas.microsoft.com/office/drawing/2014/main" val="1723813131"/>
                    </a:ext>
                  </a:extLst>
                </a:gridCol>
                <a:gridCol w="3462215">
                  <a:extLst>
                    <a:ext uri="{9D8B030D-6E8A-4147-A177-3AD203B41FA5}">
                      <a16:colId xmlns:a16="http://schemas.microsoft.com/office/drawing/2014/main" val="3738762061"/>
                    </a:ext>
                  </a:extLst>
                </a:gridCol>
                <a:gridCol w="3462215">
                  <a:extLst>
                    <a:ext uri="{9D8B030D-6E8A-4147-A177-3AD203B41FA5}">
                      <a16:colId xmlns:a16="http://schemas.microsoft.com/office/drawing/2014/main" val="34208314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kern="1200" dirty="0" err="1"/>
                        <a:t>Xiaolong</a:t>
                      </a:r>
                      <a:r>
                        <a:rPr lang="en-US" sz="3200" kern="1200" dirty="0"/>
                        <a:t> Wang</a:t>
                      </a:r>
                    </a:p>
                    <a:p>
                      <a:pPr algn="ctr"/>
                      <a:r>
                        <a:rPr lang="en-US" sz="2000" u="none" strike="noStrike" kern="1200" baseline="0" dirty="0"/>
                        <a:t>Carnegie Mellon University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200" dirty="0"/>
                        <a:t>Allan </a:t>
                      </a:r>
                      <a:r>
                        <a:rPr lang="en-US" sz="3200" kern="1200" dirty="0" err="1"/>
                        <a:t>Jabri</a:t>
                      </a:r>
                      <a:endParaRPr lang="en-US" sz="3200" kern="1200" dirty="0"/>
                    </a:p>
                    <a:p>
                      <a:pPr algn="ctr"/>
                      <a:r>
                        <a:rPr lang="en-US" sz="2000" u="none" strike="noStrike" kern="1200" baseline="0" dirty="0"/>
                        <a:t>UC Berkeley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200" dirty="0"/>
                        <a:t>Alexei </a:t>
                      </a:r>
                      <a:r>
                        <a:rPr lang="en-US" sz="3200" kern="1200" dirty="0" err="1"/>
                        <a:t>Efros</a:t>
                      </a:r>
                      <a:endParaRPr lang="en-US" sz="3200" kern="12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kern="1200" baseline="0" dirty="0"/>
                        <a:t>UC Berkeley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82429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E0CBD78A-D6C4-41F3-A860-AC2CBFBB4F3E}"/>
              </a:ext>
            </a:extLst>
          </p:cNvPr>
          <p:cNvSpPr/>
          <p:nvPr/>
        </p:nvSpPr>
        <p:spPr>
          <a:xfrm>
            <a:off x="1039905" y="6170577"/>
            <a:ext cx="10650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dirty="0"/>
              <a:t>X. Wang, A. Jabri, and A. A. </a:t>
            </a:r>
            <a:r>
              <a:rPr lang="en-US" altLang="zh-CN" dirty="0" err="1"/>
              <a:t>Efros</a:t>
            </a:r>
            <a:r>
              <a:rPr lang="en-US" altLang="zh-CN" dirty="0"/>
              <a:t>, “Learning Correspondence from the Cycle-Consistency of Time,” </a:t>
            </a:r>
            <a:r>
              <a:rPr lang="en-US" altLang="zh-CN" i="1" dirty="0"/>
              <a:t>arXiv:1903.07593 [cs]</a:t>
            </a:r>
            <a:r>
              <a:rPr lang="en-US" altLang="zh-CN" dirty="0"/>
              <a:t>, Mar. 2019.</a:t>
            </a:r>
            <a:endParaRPr lang="en-US" altLang="zh-CN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450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"/>
    </mc:Choice>
    <mc:Fallback xmlns="">
      <p:transition spd="slow" advTm="154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6E594849-4797-5244-AE3F-FA1A31D5C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822" y="3476452"/>
            <a:ext cx="1912798" cy="191279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7F794BD-33FA-9E4F-BBE3-C2BD0E27CDF9}"/>
              </a:ext>
            </a:extLst>
          </p:cNvPr>
          <p:cNvSpPr/>
          <p:nvPr/>
        </p:nvSpPr>
        <p:spPr>
          <a:xfrm>
            <a:off x="8859822" y="3467304"/>
            <a:ext cx="1928548" cy="191247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4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CE8473-5516-F442-A9A6-D281B1F28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Supervision?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6AF882E-9E0C-744E-8FE1-41362275B3F5}"/>
              </a:ext>
            </a:extLst>
          </p:cNvPr>
          <p:cNvGrpSpPr/>
          <p:nvPr/>
        </p:nvGrpSpPr>
        <p:grpSpPr>
          <a:xfrm>
            <a:off x="1279072" y="3476452"/>
            <a:ext cx="6981714" cy="1912798"/>
            <a:chOff x="152400" y="6489376"/>
            <a:chExt cx="13032533" cy="35705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604D4A-368B-DD4A-AB2D-10825142E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" y="6489376"/>
              <a:ext cx="3570557" cy="3570557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689A8F-C5EF-8142-B49A-0CDFEC257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5535" y="6489376"/>
              <a:ext cx="3570557" cy="355802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ABE235-F04C-1848-B499-7C45EF060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4376" y="6489376"/>
              <a:ext cx="3570557" cy="3570557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F1B8273-2269-4E4A-801E-AA75D47A647E}"/>
              </a:ext>
            </a:extLst>
          </p:cNvPr>
          <p:cNvSpPr txBox="1"/>
          <p:nvPr/>
        </p:nvSpPr>
        <p:spPr>
          <a:xfrm>
            <a:off x="1197429" y="1668895"/>
            <a:ext cx="9797143" cy="53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/>
              <a:t>Learning from video prediction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2DAEF45-1514-F843-9B71-E2115CA7A9F6}"/>
              </a:ext>
            </a:extLst>
          </p:cNvPr>
          <p:cNvGrpSpPr/>
          <p:nvPr/>
        </p:nvGrpSpPr>
        <p:grpSpPr>
          <a:xfrm>
            <a:off x="8249048" y="4087633"/>
            <a:ext cx="2596780" cy="1889969"/>
            <a:chOff x="13163023" y="7630248"/>
            <a:chExt cx="4847323" cy="352794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0857782-64BD-FF4C-896B-180E3D282CC3}"/>
                </a:ext>
              </a:extLst>
            </p:cNvPr>
            <p:cNvSpPr/>
            <p:nvPr/>
          </p:nvSpPr>
          <p:spPr>
            <a:xfrm>
              <a:off x="14743132" y="8536533"/>
              <a:ext cx="1427983" cy="1402481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4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CE4D95E-877E-1D41-8DD6-740DA9EC440C}"/>
                </a:ext>
              </a:extLst>
            </p:cNvPr>
            <p:cNvSpPr txBox="1"/>
            <p:nvPr/>
          </p:nvSpPr>
          <p:spPr>
            <a:xfrm>
              <a:off x="14410391" y="10216223"/>
              <a:ext cx="3599955" cy="941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79" dirty="0"/>
                <a:t>Where?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BD5E815-CA3D-2B48-AB94-9F5ED0F102F5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13163023" y="7630248"/>
              <a:ext cx="1675337" cy="1140869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38869F9-AB4F-FC40-9F1D-9B00D91B1870}"/>
              </a:ext>
            </a:extLst>
          </p:cNvPr>
          <p:cNvSpPr/>
          <p:nvPr/>
        </p:nvSpPr>
        <p:spPr>
          <a:xfrm>
            <a:off x="7483929" y="3711905"/>
            <a:ext cx="765119" cy="751455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4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29C6D7-6387-8B41-BAA7-F709CB2A9D43}"/>
              </a:ext>
            </a:extLst>
          </p:cNvPr>
          <p:cNvGrpSpPr/>
          <p:nvPr/>
        </p:nvGrpSpPr>
        <p:grpSpPr>
          <a:xfrm>
            <a:off x="9147476" y="2453590"/>
            <a:ext cx="1468159" cy="2566732"/>
            <a:chOff x="14840087" y="4580033"/>
            <a:chExt cx="2740562" cy="479123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6EF16A5-A55F-8945-AAA7-536E5F68F43C}"/>
                </a:ext>
              </a:extLst>
            </p:cNvPr>
            <p:cNvGrpSpPr/>
            <p:nvPr/>
          </p:nvGrpSpPr>
          <p:grpSpPr>
            <a:xfrm>
              <a:off x="15304181" y="7585276"/>
              <a:ext cx="894476" cy="1785989"/>
              <a:chOff x="15014487" y="6981376"/>
              <a:chExt cx="894476" cy="1785989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2E0B620E-B9E5-F54F-8D7F-372CBA06E0CA}"/>
                  </a:ext>
                </a:extLst>
              </p:cNvPr>
              <p:cNvCxnSpPr>
                <a:cxnSpLocks/>
                <a:stCxn id="28" idx="1"/>
              </p:cNvCxnSpPr>
              <p:nvPr/>
            </p:nvCxnSpPr>
            <p:spPr>
              <a:xfrm flipV="1">
                <a:off x="15051083" y="7163983"/>
                <a:ext cx="762333" cy="1560841"/>
              </a:xfrm>
              <a:prstGeom prst="straightConnector1">
                <a:avLst/>
              </a:prstGeom>
              <a:ln w="114300">
                <a:solidFill>
                  <a:srgbClr val="FFC000"/>
                </a:solidFill>
                <a:prstDash val="solid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DD1EE92-0298-674B-B0C4-C994884784F4}"/>
                  </a:ext>
                </a:extLst>
              </p:cNvPr>
              <p:cNvSpPr/>
              <p:nvPr/>
            </p:nvSpPr>
            <p:spPr>
              <a:xfrm flipV="1">
                <a:off x="15014487" y="8476880"/>
                <a:ext cx="249896" cy="290485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964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12E2FD5-508B-D843-A203-C579832AAEDF}"/>
                  </a:ext>
                </a:extLst>
              </p:cNvPr>
              <p:cNvSpPr/>
              <p:nvPr/>
            </p:nvSpPr>
            <p:spPr>
              <a:xfrm>
                <a:off x="15659067" y="6981376"/>
                <a:ext cx="249896" cy="249896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964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C286B9-4133-5542-8245-E0E91326805B}"/>
                </a:ext>
              </a:extLst>
            </p:cNvPr>
            <p:cNvSpPr txBox="1"/>
            <p:nvPr/>
          </p:nvSpPr>
          <p:spPr>
            <a:xfrm>
              <a:off x="14840087" y="4580033"/>
              <a:ext cx="2740562" cy="1711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79" dirty="0">
                  <a:solidFill>
                    <a:srgbClr val="FFC000"/>
                  </a:solidFill>
                </a:rPr>
                <a:t>Compute</a:t>
              </a:r>
            </a:p>
            <a:p>
              <a:pPr algn="ctr"/>
              <a:r>
                <a:rPr lang="en-US" sz="2679" dirty="0">
                  <a:solidFill>
                    <a:srgbClr val="FFC000"/>
                  </a:solidFill>
                </a:rPr>
                <a:t>Error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20857782-64BD-FF4C-896B-180E3D282CC3}"/>
              </a:ext>
            </a:extLst>
          </p:cNvPr>
          <p:cNvSpPr/>
          <p:nvPr/>
        </p:nvSpPr>
        <p:spPr>
          <a:xfrm>
            <a:off x="9384989" y="3771915"/>
            <a:ext cx="764991" cy="751329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4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94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4ACA2-0567-E041-8D13-092ED42E8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Supervision?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3DD4B1-8CFE-3E41-9E1E-5BB0AF95BE36}"/>
              </a:ext>
            </a:extLst>
          </p:cNvPr>
          <p:cNvSpPr txBox="1"/>
          <p:nvPr/>
        </p:nvSpPr>
        <p:spPr>
          <a:xfrm>
            <a:off x="1197429" y="1750538"/>
            <a:ext cx="9797143" cy="53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/>
              <a:t>Back &amp; Forward Tracking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B9CB65F-748C-0740-9292-A7656FB5459C}"/>
              </a:ext>
            </a:extLst>
          </p:cNvPr>
          <p:cNvSpPr txBox="1"/>
          <p:nvPr/>
        </p:nvSpPr>
        <p:spPr>
          <a:xfrm>
            <a:off x="1165889" y="3328933"/>
            <a:ext cx="9797143" cy="53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/>
              <a:t>Backward tracking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22E4CB7-354C-9641-87AD-B3265D90BB7A}"/>
              </a:ext>
            </a:extLst>
          </p:cNvPr>
          <p:cNvSpPr txBox="1"/>
          <p:nvPr/>
        </p:nvSpPr>
        <p:spPr>
          <a:xfrm>
            <a:off x="1197427" y="5811190"/>
            <a:ext cx="9797143" cy="53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/>
              <a:t>Forward tracking back to the future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5B6F447-81F8-304A-A548-4D89216AF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070" y="3881804"/>
            <a:ext cx="1912798" cy="191279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9B38DB7-6519-CE4F-A351-43FC67EF6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964" y="3881804"/>
            <a:ext cx="1912798" cy="190608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7AB0A41-EF02-8343-851D-0A7B0AB0C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986" y="3881804"/>
            <a:ext cx="1912798" cy="191279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55C052F-0EDD-294B-A7E1-2FAB29BC0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7696" y="3881804"/>
            <a:ext cx="1912798" cy="191279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DAAA3D45-5407-1345-966C-0194BACE459D}"/>
              </a:ext>
            </a:extLst>
          </p:cNvPr>
          <p:cNvSpPr/>
          <p:nvPr/>
        </p:nvSpPr>
        <p:spPr>
          <a:xfrm>
            <a:off x="9331379" y="4103433"/>
            <a:ext cx="765119" cy="751455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4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9852EF-E910-AC41-85DF-BD2C2DE89141}"/>
              </a:ext>
            </a:extLst>
          </p:cNvPr>
          <p:cNvGrpSpPr/>
          <p:nvPr/>
        </p:nvGrpSpPr>
        <p:grpSpPr>
          <a:xfrm>
            <a:off x="7483927" y="3875173"/>
            <a:ext cx="1847452" cy="996384"/>
            <a:chOff x="11734800" y="6477000"/>
            <a:chExt cx="3448577" cy="18599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0D96D4-2C60-C844-A607-AC83DA36E181}"/>
                </a:ext>
              </a:extLst>
            </p:cNvPr>
            <p:cNvGrpSpPr/>
            <p:nvPr/>
          </p:nvGrpSpPr>
          <p:grpSpPr>
            <a:xfrm>
              <a:off x="11734800" y="6934200"/>
              <a:ext cx="3448577" cy="1402716"/>
              <a:chOff x="11734800" y="6928889"/>
              <a:chExt cx="3448577" cy="1402716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C9F1E8B-AD3D-3142-BFE0-5EE3F90D7E09}"/>
                  </a:ext>
                </a:extLst>
              </p:cNvPr>
              <p:cNvSpPr/>
              <p:nvPr/>
            </p:nvSpPr>
            <p:spPr>
              <a:xfrm>
                <a:off x="11734800" y="6928889"/>
                <a:ext cx="1428223" cy="1402716"/>
              </a:xfrm>
              <a:prstGeom prst="rect">
                <a:avLst/>
              </a:prstGeom>
              <a:noFill/>
              <a:ln w="63500">
                <a:solidFill>
                  <a:srgbClr val="00B0F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 dirty="0"/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FBD74024-B227-D041-BF8E-F61094B49313}"/>
                  </a:ext>
                </a:extLst>
              </p:cNvPr>
              <p:cNvCxnSpPr>
                <a:cxnSpLocks/>
                <a:stCxn id="74" idx="1"/>
                <a:endCxn id="65" idx="3"/>
              </p:cNvCxnSpPr>
              <p:nvPr/>
            </p:nvCxnSpPr>
            <p:spPr>
              <a:xfrm flipH="1">
                <a:off x="13163023" y="7604442"/>
                <a:ext cx="2020354" cy="25805"/>
              </a:xfrm>
              <a:prstGeom prst="straightConnector1">
                <a:avLst/>
              </a:prstGeom>
              <a:ln w="63500">
                <a:solidFill>
                  <a:srgbClr val="00B0F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10D1598D-E2E7-0342-882E-CBF1FFA54B39}"/>
                    </a:ext>
                  </a:extLst>
                </p:cNvPr>
                <p:cNvSpPr/>
                <p:nvPr/>
              </p:nvSpPr>
              <p:spPr>
                <a:xfrm>
                  <a:off x="13316906" y="6477000"/>
                  <a:ext cx="1012107" cy="10033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93" b="0" i="1" smtClean="0">
                            <a:latin typeface="Cambria Math" panose="02040503050406030204" pitchFamily="18" charset="0"/>
                          </a:rPr>
                          <m:t>𝒯</m:t>
                        </m:r>
                      </m:oMath>
                    </m:oMathPara>
                  </a14:m>
                  <a:endParaRPr lang="en-US" sz="2893" dirty="0"/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10D1598D-E2E7-0342-882E-CBF1FFA54B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16906" y="6477000"/>
                  <a:ext cx="1012107" cy="100336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4F5AFA-6555-F342-B832-A17EF12C97AC}"/>
              </a:ext>
            </a:extLst>
          </p:cNvPr>
          <p:cNvGrpSpPr/>
          <p:nvPr/>
        </p:nvGrpSpPr>
        <p:grpSpPr>
          <a:xfrm>
            <a:off x="8300355" y="4838219"/>
            <a:ext cx="2245179" cy="1039261"/>
            <a:chOff x="13258800" y="8274684"/>
            <a:chExt cx="4191000" cy="193995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BAB0E22-476E-8248-88BB-8E6831530339}"/>
                </a:ext>
              </a:extLst>
            </p:cNvPr>
            <p:cNvGrpSpPr/>
            <p:nvPr/>
          </p:nvGrpSpPr>
          <p:grpSpPr>
            <a:xfrm>
              <a:off x="13258800" y="8274684"/>
              <a:ext cx="4191000" cy="1402716"/>
              <a:chOff x="13258800" y="8274684"/>
              <a:chExt cx="4191000" cy="1402716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27F7C154-E6AA-6A42-8B23-A13799DAB753}"/>
                  </a:ext>
                </a:extLst>
              </p:cNvPr>
              <p:cNvCxnSpPr>
                <a:cxnSpLocks/>
                <a:stCxn id="70" idx="3"/>
                <a:endCxn id="75" idx="1"/>
              </p:cNvCxnSpPr>
              <p:nvPr/>
            </p:nvCxnSpPr>
            <p:spPr>
              <a:xfrm>
                <a:off x="13258800" y="8671242"/>
                <a:ext cx="2762777" cy="30480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3F8F04C-1B71-854E-83DD-8AB40EF300B3}"/>
                  </a:ext>
                </a:extLst>
              </p:cNvPr>
              <p:cNvSpPr/>
              <p:nvPr/>
            </p:nvSpPr>
            <p:spPr>
              <a:xfrm>
                <a:off x="16021577" y="8274684"/>
                <a:ext cx="1428223" cy="1402716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87F0E9E6-88F2-A54F-A23E-8E2C7F8B5E7B}"/>
                    </a:ext>
                  </a:extLst>
                </p:cNvPr>
                <p:cNvSpPr/>
                <p:nvPr/>
              </p:nvSpPr>
              <p:spPr>
                <a:xfrm>
                  <a:off x="13373187" y="9211269"/>
                  <a:ext cx="1012106" cy="100336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93" b="0" i="1" smtClean="0">
                            <a:latin typeface="Cambria Math" panose="02040503050406030204" pitchFamily="18" charset="0"/>
                          </a:rPr>
                          <m:t>𝒯</m:t>
                        </m:r>
                      </m:oMath>
                    </m:oMathPara>
                  </a14:m>
                  <a:endParaRPr lang="en-US" sz="2893" dirty="0"/>
                </a:p>
              </p:txBody>
            </p:sp>
          </mc:Choice>
          <mc:Fallback xmlns="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87F0E9E6-88F2-A54F-A23E-8E2C7F8B5E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73187" y="9211269"/>
                  <a:ext cx="1012106" cy="100336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28958F-1A85-9240-BA1E-043619E20178}"/>
              </a:ext>
            </a:extLst>
          </p:cNvPr>
          <p:cNvGrpSpPr/>
          <p:nvPr/>
        </p:nvGrpSpPr>
        <p:grpSpPr>
          <a:xfrm>
            <a:off x="4952998" y="3875174"/>
            <a:ext cx="2530929" cy="1061357"/>
            <a:chOff x="7010400" y="6477000"/>
            <a:chExt cx="4724400" cy="19812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EBE077B-2E40-8040-9516-B621B9F35455}"/>
                </a:ext>
              </a:extLst>
            </p:cNvPr>
            <p:cNvGrpSpPr/>
            <p:nvPr/>
          </p:nvGrpSpPr>
          <p:grpSpPr>
            <a:xfrm>
              <a:off x="7010400" y="7055484"/>
              <a:ext cx="4724400" cy="1402716"/>
              <a:chOff x="7010400" y="7055484"/>
              <a:chExt cx="4724400" cy="1402716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EA39A823-E1D0-EA41-8110-899160B4E1EC}"/>
                  </a:ext>
                </a:extLst>
              </p:cNvPr>
              <p:cNvSpPr/>
              <p:nvPr/>
            </p:nvSpPr>
            <p:spPr>
              <a:xfrm>
                <a:off x="7010400" y="7055484"/>
                <a:ext cx="1428223" cy="1402716"/>
              </a:xfrm>
              <a:prstGeom prst="rect">
                <a:avLst/>
              </a:prstGeom>
              <a:noFill/>
              <a:ln w="63500">
                <a:solidFill>
                  <a:srgbClr val="00B0F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07B437E6-BD22-2B4B-94D0-B0BA4DFBE6B4}"/>
                  </a:ext>
                </a:extLst>
              </p:cNvPr>
              <p:cNvCxnSpPr>
                <a:stCxn id="65" idx="1"/>
                <a:endCxn id="64" idx="3"/>
              </p:cNvCxnSpPr>
              <p:nvPr/>
            </p:nvCxnSpPr>
            <p:spPr>
              <a:xfrm flipH="1">
                <a:off x="8438623" y="7635558"/>
                <a:ext cx="3296177" cy="121284"/>
              </a:xfrm>
              <a:prstGeom prst="straightConnector1">
                <a:avLst/>
              </a:prstGeom>
              <a:ln w="63500">
                <a:solidFill>
                  <a:srgbClr val="00B0F0"/>
                </a:solidFill>
                <a:prstDash val="solid"/>
                <a:miter lim="800000"/>
                <a:headEnd type="non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FC9DFAFA-1C1A-C64D-BC64-B4509E777CB9}"/>
                    </a:ext>
                  </a:extLst>
                </p:cNvPr>
                <p:cNvSpPr/>
                <p:nvPr/>
              </p:nvSpPr>
              <p:spPr>
                <a:xfrm>
                  <a:off x="8579077" y="6477000"/>
                  <a:ext cx="1012106" cy="100336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93" b="0" i="1" smtClean="0">
                            <a:latin typeface="Cambria Math" panose="02040503050406030204" pitchFamily="18" charset="0"/>
                          </a:rPr>
                          <m:t>𝒯</m:t>
                        </m:r>
                      </m:oMath>
                    </m:oMathPara>
                  </a14:m>
                  <a:endParaRPr lang="en-US" sz="2893" dirty="0"/>
                </a:p>
              </p:txBody>
            </p:sp>
          </mc:Choice>
          <mc:Fallback xmlns="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FC9DFAFA-1C1A-C64D-BC64-B4509E777C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9077" y="6477000"/>
                  <a:ext cx="1012106" cy="100336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65B669-9681-E845-A6FC-0DF432AF5315}"/>
              </a:ext>
            </a:extLst>
          </p:cNvPr>
          <p:cNvGrpSpPr/>
          <p:nvPr/>
        </p:nvGrpSpPr>
        <p:grpSpPr>
          <a:xfrm>
            <a:off x="5799617" y="4674932"/>
            <a:ext cx="2500738" cy="998440"/>
            <a:chOff x="8590756" y="7969884"/>
            <a:chExt cx="4668044" cy="186375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4F3B5DB-A9F5-3C4E-BCA6-EAC2B3026C8E}"/>
                </a:ext>
              </a:extLst>
            </p:cNvPr>
            <p:cNvGrpSpPr/>
            <p:nvPr/>
          </p:nvGrpSpPr>
          <p:grpSpPr>
            <a:xfrm>
              <a:off x="8686800" y="7969884"/>
              <a:ext cx="4572000" cy="1402716"/>
              <a:chOff x="8686800" y="7969884"/>
              <a:chExt cx="4572000" cy="1402716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39D06FB-3401-6945-972F-30EBF8AE7CF8}"/>
                  </a:ext>
                </a:extLst>
              </p:cNvPr>
              <p:cNvSpPr/>
              <p:nvPr/>
            </p:nvSpPr>
            <p:spPr>
              <a:xfrm>
                <a:off x="11830577" y="7969884"/>
                <a:ext cx="1428223" cy="1402716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13952584-153F-D546-A804-D6DA5A773131}"/>
                  </a:ext>
                </a:extLst>
              </p:cNvPr>
              <p:cNvCxnSpPr>
                <a:stCxn id="69" idx="3"/>
                <a:endCxn id="70" idx="1"/>
              </p:cNvCxnSpPr>
              <p:nvPr/>
            </p:nvCxnSpPr>
            <p:spPr>
              <a:xfrm>
                <a:off x="8686800" y="8366442"/>
                <a:ext cx="3143777" cy="30480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prstDash val="solid"/>
                <a:miter lim="800000"/>
                <a:headEnd type="non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B7AC87DF-10C9-444C-877E-59B4EC4BA241}"/>
                    </a:ext>
                  </a:extLst>
                </p:cNvPr>
                <p:cNvSpPr/>
                <p:nvPr/>
              </p:nvSpPr>
              <p:spPr>
                <a:xfrm>
                  <a:off x="8590756" y="8830270"/>
                  <a:ext cx="1012107" cy="100336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93" b="0" i="1" smtClean="0">
                            <a:latin typeface="Cambria Math" panose="02040503050406030204" pitchFamily="18" charset="0"/>
                          </a:rPr>
                          <m:t>𝒯</m:t>
                        </m:r>
                      </m:oMath>
                    </m:oMathPara>
                  </a14:m>
                  <a:endParaRPr lang="en-US" sz="2893" dirty="0"/>
                </a:p>
              </p:txBody>
            </p:sp>
          </mc:Choice>
          <mc:Fallback xmlns="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B7AC87DF-10C9-444C-877E-59B4EC4BA2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0756" y="8830270"/>
                  <a:ext cx="1012107" cy="10033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74D307-91BD-754A-B0F2-1257976CDAEC}"/>
              </a:ext>
            </a:extLst>
          </p:cNvPr>
          <p:cNvGrpSpPr/>
          <p:nvPr/>
        </p:nvGrpSpPr>
        <p:grpSpPr>
          <a:xfrm>
            <a:off x="3146368" y="4511646"/>
            <a:ext cx="2704702" cy="957619"/>
            <a:chOff x="3638023" y="7665084"/>
            <a:chExt cx="5048777" cy="17875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51D540F-B172-0D4D-A43E-7C16CF1E6471}"/>
                </a:ext>
              </a:extLst>
            </p:cNvPr>
            <p:cNvGrpSpPr/>
            <p:nvPr/>
          </p:nvGrpSpPr>
          <p:grpSpPr>
            <a:xfrm>
              <a:off x="3638023" y="7665084"/>
              <a:ext cx="5048777" cy="1402716"/>
              <a:chOff x="3638023" y="7665084"/>
              <a:chExt cx="5048777" cy="1402716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4CADD48-6F04-0A4A-936B-60C70D747913}"/>
                  </a:ext>
                </a:extLst>
              </p:cNvPr>
              <p:cNvSpPr/>
              <p:nvPr/>
            </p:nvSpPr>
            <p:spPr>
              <a:xfrm>
                <a:off x="7258577" y="7665084"/>
                <a:ext cx="1428223" cy="1402716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/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72A643F8-0C2F-8E46-8CB6-589C221F837D}"/>
                  </a:ext>
                </a:extLst>
              </p:cNvPr>
              <p:cNvCxnSpPr>
                <a:cxnSpLocks/>
                <a:stCxn id="63" idx="3"/>
                <a:endCxn id="69" idx="1"/>
              </p:cNvCxnSpPr>
              <p:nvPr/>
            </p:nvCxnSpPr>
            <p:spPr>
              <a:xfrm>
                <a:off x="3638023" y="8061642"/>
                <a:ext cx="3620554" cy="30480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prstDash val="solid"/>
                <a:miter lim="800000"/>
                <a:headEnd type="non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70AE261F-A4C9-D54C-A395-11F7783139A6}"/>
                    </a:ext>
                  </a:extLst>
                </p:cNvPr>
                <p:cNvSpPr/>
                <p:nvPr/>
              </p:nvSpPr>
              <p:spPr>
                <a:xfrm>
                  <a:off x="3860365" y="8449271"/>
                  <a:ext cx="1012107" cy="100336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93" b="0" i="1" smtClean="0">
                            <a:latin typeface="Cambria Math" panose="02040503050406030204" pitchFamily="18" charset="0"/>
                          </a:rPr>
                          <m:t>𝒯</m:t>
                        </m:r>
                      </m:oMath>
                    </m:oMathPara>
                  </a14:m>
                  <a:endParaRPr lang="en-US" sz="2893" dirty="0"/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70AE261F-A4C9-D54C-A395-11F7783139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0365" y="8449271"/>
                  <a:ext cx="1012107" cy="100336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C82B70-5032-7746-8F96-F135679FBC82}"/>
              </a:ext>
            </a:extLst>
          </p:cNvPr>
          <p:cNvGrpSpPr/>
          <p:nvPr/>
        </p:nvGrpSpPr>
        <p:grpSpPr>
          <a:xfrm>
            <a:off x="2381248" y="4079280"/>
            <a:ext cx="2571750" cy="1020536"/>
            <a:chOff x="2209800" y="6858000"/>
            <a:chExt cx="4800600" cy="1905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D3CBD00-212C-064D-8B56-5256100BC68F}"/>
                </a:ext>
              </a:extLst>
            </p:cNvPr>
            <p:cNvGrpSpPr/>
            <p:nvPr/>
          </p:nvGrpSpPr>
          <p:grpSpPr>
            <a:xfrm>
              <a:off x="2209800" y="7360284"/>
              <a:ext cx="4800600" cy="1402716"/>
              <a:chOff x="2209800" y="7360284"/>
              <a:chExt cx="4800600" cy="1402716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CE2B6A5-59C1-A04F-820E-FE9DE41931D9}"/>
                  </a:ext>
                </a:extLst>
              </p:cNvPr>
              <p:cNvSpPr/>
              <p:nvPr/>
            </p:nvSpPr>
            <p:spPr>
              <a:xfrm>
                <a:off x="2209800" y="7360284"/>
                <a:ext cx="1428223" cy="1402716"/>
              </a:xfrm>
              <a:prstGeom prst="rect">
                <a:avLst/>
              </a:prstGeom>
              <a:noFill/>
              <a:ln w="63500">
                <a:solidFill>
                  <a:srgbClr val="00B0F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4" dirty="0"/>
              </a:p>
            </p:txBody>
          </p: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2F4596A0-25D9-AB49-8CCE-32B92405E3FE}"/>
                  </a:ext>
                </a:extLst>
              </p:cNvPr>
              <p:cNvCxnSpPr>
                <a:stCxn id="64" idx="1"/>
                <a:endCxn id="63" idx="3"/>
              </p:cNvCxnSpPr>
              <p:nvPr/>
            </p:nvCxnSpPr>
            <p:spPr>
              <a:xfrm flipH="1">
                <a:off x="3638023" y="7756842"/>
                <a:ext cx="3372377" cy="304800"/>
              </a:xfrm>
              <a:prstGeom prst="straightConnector1">
                <a:avLst/>
              </a:prstGeom>
              <a:ln w="63500">
                <a:solidFill>
                  <a:srgbClr val="00B0F0"/>
                </a:solidFill>
                <a:prstDash val="solid"/>
                <a:miter lim="800000"/>
                <a:headEnd type="non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08F61CFE-8B2C-764D-9699-7ECE6EC82320}"/>
                    </a:ext>
                  </a:extLst>
                </p:cNvPr>
                <p:cNvSpPr/>
                <p:nvPr/>
              </p:nvSpPr>
              <p:spPr>
                <a:xfrm>
                  <a:off x="3854931" y="6858000"/>
                  <a:ext cx="991161" cy="100336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93" b="0" i="1" smtClean="0">
                            <a:latin typeface="Cambria Math" panose="02040503050406030204" pitchFamily="18" charset="0"/>
                          </a:rPr>
                          <m:t>𝒯</m:t>
                        </m:r>
                      </m:oMath>
                    </m:oMathPara>
                  </a14:m>
                  <a:endParaRPr lang="en-US" sz="2893" dirty="0"/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08F61CFE-8B2C-764D-9699-7ECE6EC823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4931" y="6858000"/>
                  <a:ext cx="991161" cy="100336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364833" y="2546885"/>
                <a:ext cx="546232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𝒯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ym typeface="Wingdings" panose="05000000000000000000" pitchFamily="2" charset="2"/>
                  </a:rPr>
                  <a:t> differentiable tracking function</a:t>
                </a:r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4833" y="2546885"/>
                <a:ext cx="5462329" cy="523220"/>
              </a:xfrm>
              <a:prstGeom prst="rect">
                <a:avLst/>
              </a:prstGeom>
              <a:blipFill>
                <a:blip r:embed="rId13"/>
                <a:stretch>
                  <a:fillRect t="-15116" r="-1674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089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50874-2285-F04C-A135-882F6967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Supervision?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DF071B-2C6C-9042-9712-FBB2450E3AEF}"/>
              </a:ext>
            </a:extLst>
          </p:cNvPr>
          <p:cNvSpPr txBox="1"/>
          <p:nvPr/>
        </p:nvSpPr>
        <p:spPr>
          <a:xfrm>
            <a:off x="993213" y="2368316"/>
            <a:ext cx="9797143" cy="53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/>
              <a:t>Supervision: </a:t>
            </a:r>
            <a:r>
              <a:rPr lang="en-US" sz="2893" dirty="0">
                <a:solidFill>
                  <a:srgbClr val="FF0000"/>
                </a:solidFill>
              </a:rPr>
              <a:t>Cycle-Consistency Error of Time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B82B30F-A40B-1F4B-B865-C199CD4DD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072" y="3476452"/>
            <a:ext cx="1912798" cy="191279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B7E55ED-DEC6-6145-843E-48FD30A79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966" y="3476452"/>
            <a:ext cx="1912798" cy="190608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6E54E50-FBF6-2242-B87C-D99D80C8C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988" y="3476452"/>
            <a:ext cx="1912798" cy="191279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9D6FFFC-2457-7844-A8C4-E8FD2C20B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7698" y="3476452"/>
            <a:ext cx="1912798" cy="191279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AB336891-E71A-5C48-A687-4F035A59B98E}"/>
              </a:ext>
            </a:extLst>
          </p:cNvPr>
          <p:cNvSpPr/>
          <p:nvPr/>
        </p:nvSpPr>
        <p:spPr>
          <a:xfrm>
            <a:off x="9331381" y="3698081"/>
            <a:ext cx="765119" cy="751455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4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2B4FB56-6E27-FA48-B408-91C82BDEE718}"/>
              </a:ext>
            </a:extLst>
          </p:cNvPr>
          <p:cNvSpPr/>
          <p:nvPr/>
        </p:nvSpPr>
        <p:spPr>
          <a:xfrm>
            <a:off x="7483929" y="3714750"/>
            <a:ext cx="765119" cy="751455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4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B6D3735-BA4D-EE46-A851-47E92ECB4C4F}"/>
                  </a:ext>
                </a:extLst>
              </p:cNvPr>
              <p:cNvSpPr/>
              <p:nvPr/>
            </p:nvSpPr>
            <p:spPr>
              <a:xfrm>
                <a:off x="8331486" y="3469822"/>
                <a:ext cx="542200" cy="537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93" b="0" i="1" smtClean="0">
                          <a:latin typeface="Cambria Math" panose="02040503050406030204" pitchFamily="18" charset="0"/>
                        </a:rPr>
                        <m:t>𝒯</m:t>
                      </m:r>
                    </m:oMath>
                  </m:oMathPara>
                </a14:m>
                <a:endParaRPr lang="en-US" sz="2893" dirty="0"/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B6D3735-BA4D-EE46-A851-47E92ECB4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486" y="3469822"/>
                <a:ext cx="542200" cy="5375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ectangle 85">
            <a:extLst>
              <a:ext uri="{FF2B5EF4-FFF2-40B4-BE49-F238E27FC236}">
                <a16:creationId xmlns:a16="http://schemas.microsoft.com/office/drawing/2014/main" id="{A411D07E-E8F0-8D4A-A959-E1ACFA2E3D21}"/>
              </a:ext>
            </a:extLst>
          </p:cNvPr>
          <p:cNvSpPr/>
          <p:nvPr/>
        </p:nvSpPr>
        <p:spPr>
          <a:xfrm>
            <a:off x="9780417" y="4432866"/>
            <a:ext cx="765119" cy="751455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97A4E9B-AC62-024B-8673-3A19CE5653F6}"/>
                  </a:ext>
                </a:extLst>
              </p:cNvPr>
              <p:cNvSpPr/>
              <p:nvPr/>
            </p:nvSpPr>
            <p:spPr>
              <a:xfrm>
                <a:off x="8361637" y="4934609"/>
                <a:ext cx="542200" cy="537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93" b="0" i="1" smtClean="0">
                          <a:latin typeface="Cambria Math" panose="02040503050406030204" pitchFamily="18" charset="0"/>
                        </a:rPr>
                        <m:t>𝒯</m:t>
                      </m:r>
                    </m:oMath>
                  </m:oMathPara>
                </a14:m>
                <a:endParaRPr lang="en-US" sz="2893" dirty="0"/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97A4E9B-AC62-024B-8673-3A19CE5653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1637" y="4934609"/>
                <a:ext cx="542200" cy="5375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Rectangle 89">
            <a:extLst>
              <a:ext uri="{FF2B5EF4-FFF2-40B4-BE49-F238E27FC236}">
                <a16:creationId xmlns:a16="http://schemas.microsoft.com/office/drawing/2014/main" id="{791FE6C2-8EE7-B344-B813-574A6C0E7F78}"/>
              </a:ext>
            </a:extLst>
          </p:cNvPr>
          <p:cNvSpPr/>
          <p:nvPr/>
        </p:nvSpPr>
        <p:spPr>
          <a:xfrm>
            <a:off x="4953001" y="3779724"/>
            <a:ext cx="765119" cy="751455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7D44275-02E5-0840-951D-383D3856D99D}"/>
                  </a:ext>
                </a:extLst>
              </p:cNvPr>
              <p:cNvSpPr/>
              <p:nvPr/>
            </p:nvSpPr>
            <p:spPr>
              <a:xfrm>
                <a:off x="5793363" y="3469822"/>
                <a:ext cx="542200" cy="537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93" b="0" i="1" smtClean="0">
                          <a:latin typeface="Cambria Math" panose="02040503050406030204" pitchFamily="18" charset="0"/>
                        </a:rPr>
                        <m:t>𝒯</m:t>
                      </m:r>
                    </m:oMath>
                  </m:oMathPara>
                </a14:m>
                <a:endParaRPr lang="en-US" sz="2893" dirty="0"/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7D44275-02E5-0840-951D-383D3856D9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363" y="3469822"/>
                <a:ext cx="542200" cy="5375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Rectangle 99">
            <a:extLst>
              <a:ext uri="{FF2B5EF4-FFF2-40B4-BE49-F238E27FC236}">
                <a16:creationId xmlns:a16="http://schemas.microsoft.com/office/drawing/2014/main" id="{BE16DB09-6805-4045-8744-40C00591FF03}"/>
              </a:ext>
            </a:extLst>
          </p:cNvPr>
          <p:cNvSpPr/>
          <p:nvPr/>
        </p:nvSpPr>
        <p:spPr>
          <a:xfrm>
            <a:off x="7535238" y="4269581"/>
            <a:ext cx="765119" cy="751455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25445F01-83F9-C046-9EE8-F9F65ADF37C4}"/>
                  </a:ext>
                </a:extLst>
              </p:cNvPr>
              <p:cNvSpPr/>
              <p:nvPr/>
            </p:nvSpPr>
            <p:spPr>
              <a:xfrm>
                <a:off x="5799619" y="4730502"/>
                <a:ext cx="542200" cy="537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93" b="0" i="1" smtClean="0">
                          <a:latin typeface="Cambria Math" panose="02040503050406030204" pitchFamily="18" charset="0"/>
                        </a:rPr>
                        <m:t>𝒯</m:t>
                      </m:r>
                    </m:oMath>
                  </m:oMathPara>
                </a14:m>
                <a:endParaRPr lang="en-US" sz="2893" dirty="0"/>
              </a:p>
            </p:txBody>
          </p:sp>
        </mc:Choice>
        <mc:Fallback xmlns="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25445F01-83F9-C046-9EE8-F9F65ADF37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619" y="4730502"/>
                <a:ext cx="542200" cy="53751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Rectangle 104">
            <a:extLst>
              <a:ext uri="{FF2B5EF4-FFF2-40B4-BE49-F238E27FC236}">
                <a16:creationId xmlns:a16="http://schemas.microsoft.com/office/drawing/2014/main" id="{3FAD9CBF-3620-EC44-B245-B81F4DC4116D}"/>
              </a:ext>
            </a:extLst>
          </p:cNvPr>
          <p:cNvSpPr/>
          <p:nvPr/>
        </p:nvSpPr>
        <p:spPr>
          <a:xfrm>
            <a:off x="5085952" y="4106295"/>
            <a:ext cx="765119" cy="751455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4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95E417-EC7D-A046-8BF5-BB94EDBB5287}"/>
              </a:ext>
            </a:extLst>
          </p:cNvPr>
          <p:cNvGrpSpPr/>
          <p:nvPr/>
        </p:nvGrpSpPr>
        <p:grpSpPr>
          <a:xfrm>
            <a:off x="3146369" y="4318737"/>
            <a:ext cx="6634047" cy="489857"/>
            <a:chOff x="3638023" y="8061642"/>
            <a:chExt cx="12383554" cy="914400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B4543AD6-0738-CB48-B085-303E81542F7E}"/>
                </a:ext>
              </a:extLst>
            </p:cNvPr>
            <p:cNvCxnSpPr>
              <a:cxnSpLocks/>
              <a:stCxn id="100" idx="3"/>
              <a:endCxn id="86" idx="1"/>
            </p:cNvCxnSpPr>
            <p:nvPr/>
          </p:nvCxnSpPr>
          <p:spPr>
            <a:xfrm>
              <a:off x="13258800" y="8671242"/>
              <a:ext cx="2762777" cy="304800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73020343-0D9B-3F4A-8833-29E7229C9D2F}"/>
                </a:ext>
              </a:extLst>
            </p:cNvPr>
            <p:cNvCxnSpPr>
              <a:stCxn id="105" idx="3"/>
              <a:endCxn id="100" idx="1"/>
            </p:cNvCxnSpPr>
            <p:nvPr/>
          </p:nvCxnSpPr>
          <p:spPr>
            <a:xfrm>
              <a:off x="8686800" y="8366442"/>
              <a:ext cx="3143777" cy="304800"/>
            </a:xfrm>
            <a:prstGeom prst="straightConnector1">
              <a:avLst/>
            </a:prstGeom>
            <a:ln w="63500">
              <a:solidFill>
                <a:srgbClr val="FF0000"/>
              </a:solidFill>
              <a:prstDash val="solid"/>
              <a:miter lim="800000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B1C6D012-F660-334C-8BB0-00071B9DD2AD}"/>
                </a:ext>
              </a:extLst>
            </p:cNvPr>
            <p:cNvCxnSpPr>
              <a:cxnSpLocks/>
              <a:stCxn id="110" idx="3"/>
              <a:endCxn id="105" idx="1"/>
            </p:cNvCxnSpPr>
            <p:nvPr/>
          </p:nvCxnSpPr>
          <p:spPr>
            <a:xfrm>
              <a:off x="3638023" y="8061642"/>
              <a:ext cx="3620554" cy="304800"/>
            </a:xfrm>
            <a:prstGeom prst="straightConnector1">
              <a:avLst/>
            </a:prstGeom>
            <a:ln w="63500">
              <a:solidFill>
                <a:srgbClr val="FF0000"/>
              </a:solidFill>
              <a:prstDash val="solid"/>
              <a:miter lim="800000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34C70728-5D47-6E42-BBA4-F44960F48462}"/>
                  </a:ext>
                </a:extLst>
              </p:cNvPr>
              <p:cNvSpPr/>
              <p:nvPr/>
            </p:nvSpPr>
            <p:spPr>
              <a:xfrm>
                <a:off x="3265481" y="4526395"/>
                <a:ext cx="542200" cy="537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93" b="0" i="1" smtClean="0">
                          <a:latin typeface="Cambria Math" panose="02040503050406030204" pitchFamily="18" charset="0"/>
                        </a:rPr>
                        <m:t>𝒯</m:t>
                      </m:r>
                    </m:oMath>
                  </m:oMathPara>
                </a14:m>
                <a:endParaRPr lang="en-US" sz="2893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34C70728-5D47-6E42-BBA4-F44960F484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481" y="4526395"/>
                <a:ext cx="542200" cy="53751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Rectangle 109">
            <a:extLst>
              <a:ext uri="{FF2B5EF4-FFF2-40B4-BE49-F238E27FC236}">
                <a16:creationId xmlns:a16="http://schemas.microsoft.com/office/drawing/2014/main" id="{3295E299-4CAE-A84C-A4F4-F707F4623453}"/>
              </a:ext>
            </a:extLst>
          </p:cNvPr>
          <p:cNvSpPr/>
          <p:nvPr/>
        </p:nvSpPr>
        <p:spPr>
          <a:xfrm>
            <a:off x="2381251" y="3943009"/>
            <a:ext cx="765119" cy="751455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4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331BA8-8902-484D-A151-CABFFF6EB5F5}"/>
              </a:ext>
            </a:extLst>
          </p:cNvPr>
          <p:cNvGrpSpPr/>
          <p:nvPr/>
        </p:nvGrpSpPr>
        <p:grpSpPr>
          <a:xfrm>
            <a:off x="3146370" y="4076654"/>
            <a:ext cx="6185011" cy="242083"/>
            <a:chOff x="3638023" y="7609753"/>
            <a:chExt cx="11545354" cy="451889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9B17E0D4-7B54-B540-81DC-53D8D3966134}"/>
                </a:ext>
              </a:extLst>
            </p:cNvPr>
            <p:cNvCxnSpPr>
              <a:cxnSpLocks/>
              <a:stCxn id="74" idx="1"/>
              <a:endCxn id="78" idx="3"/>
            </p:cNvCxnSpPr>
            <p:nvPr/>
          </p:nvCxnSpPr>
          <p:spPr>
            <a:xfrm flipH="1">
              <a:off x="13163023" y="7609753"/>
              <a:ext cx="2020354" cy="25805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37F70D5E-3985-F44D-AA2D-581B9C48F68B}"/>
                </a:ext>
              </a:extLst>
            </p:cNvPr>
            <p:cNvCxnSpPr>
              <a:stCxn id="78" idx="1"/>
              <a:endCxn id="90" idx="3"/>
            </p:cNvCxnSpPr>
            <p:nvPr/>
          </p:nvCxnSpPr>
          <p:spPr>
            <a:xfrm flipH="1">
              <a:off x="8438623" y="7635558"/>
              <a:ext cx="3296177" cy="121284"/>
            </a:xfrm>
            <a:prstGeom prst="straightConnector1">
              <a:avLst/>
            </a:prstGeom>
            <a:ln w="63500">
              <a:solidFill>
                <a:srgbClr val="00B0F0"/>
              </a:solidFill>
              <a:prstDash val="solid"/>
              <a:miter lim="800000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F98229E8-6296-9F41-BE46-D7BFCD1D1EB5}"/>
                </a:ext>
              </a:extLst>
            </p:cNvPr>
            <p:cNvCxnSpPr>
              <a:stCxn id="90" idx="1"/>
              <a:endCxn id="110" idx="3"/>
            </p:cNvCxnSpPr>
            <p:nvPr/>
          </p:nvCxnSpPr>
          <p:spPr>
            <a:xfrm flipH="1">
              <a:off x="3638023" y="7756842"/>
              <a:ext cx="3372377" cy="304800"/>
            </a:xfrm>
            <a:prstGeom prst="straightConnector1">
              <a:avLst/>
            </a:prstGeom>
            <a:ln w="63500">
              <a:solidFill>
                <a:srgbClr val="00B0F0"/>
              </a:solidFill>
              <a:prstDash val="solid"/>
              <a:miter lim="800000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E218288-2368-1E40-ABA3-35DED81CF883}"/>
                  </a:ext>
                </a:extLst>
              </p:cNvPr>
              <p:cNvSpPr/>
              <p:nvPr/>
            </p:nvSpPr>
            <p:spPr>
              <a:xfrm>
                <a:off x="3262570" y="3673929"/>
                <a:ext cx="530978" cy="537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93" b="0" i="1" smtClean="0">
                          <a:latin typeface="Cambria Math" panose="02040503050406030204" pitchFamily="18" charset="0"/>
                        </a:rPr>
                        <m:t>𝒯</m:t>
                      </m:r>
                    </m:oMath>
                  </m:oMathPara>
                </a14:m>
                <a:endParaRPr lang="en-US" sz="2893" dirty="0"/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E218288-2368-1E40-ABA3-35DED81CF8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570" y="3673929"/>
                <a:ext cx="530978" cy="53751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3C27BCC-4A8B-8C40-BA9F-2D256896E290}"/>
              </a:ext>
            </a:extLst>
          </p:cNvPr>
          <p:cNvGrpSpPr/>
          <p:nvPr/>
        </p:nvGrpSpPr>
        <p:grpSpPr>
          <a:xfrm>
            <a:off x="3166308" y="4490357"/>
            <a:ext cx="6440335" cy="514009"/>
            <a:chOff x="3675242" y="8382000"/>
            <a:chExt cx="12021958" cy="959484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D480BF52-D4A8-514A-9F0A-CCD0887598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08173" y="8995115"/>
              <a:ext cx="2389027" cy="346369"/>
            </a:xfrm>
            <a:prstGeom prst="straightConnector1">
              <a:avLst/>
            </a:prstGeom>
            <a:ln w="114300">
              <a:solidFill>
                <a:srgbClr val="FFC000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471A1F2A-965F-5A4C-BE54-CA019A8D55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60667" y="8694826"/>
              <a:ext cx="2702408" cy="312332"/>
            </a:xfrm>
            <a:prstGeom prst="straightConnector1">
              <a:avLst/>
            </a:prstGeom>
            <a:ln w="114300">
              <a:solidFill>
                <a:srgbClr val="FFC000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7AFE09AE-7BCC-B54A-9661-427E5DA6AE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75242" y="8382000"/>
              <a:ext cx="3179458" cy="381000"/>
            </a:xfrm>
            <a:prstGeom prst="straightConnector1">
              <a:avLst/>
            </a:prstGeom>
            <a:ln w="114300">
              <a:solidFill>
                <a:srgbClr val="FFC000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A2F6975-5EE8-6F42-96DF-9C58448F8066}"/>
              </a:ext>
            </a:extLst>
          </p:cNvPr>
          <p:cNvGrpSpPr/>
          <p:nvPr/>
        </p:nvGrpSpPr>
        <p:grpSpPr>
          <a:xfrm>
            <a:off x="3302474" y="3890149"/>
            <a:ext cx="6009762" cy="246946"/>
            <a:chOff x="3929418" y="7261611"/>
            <a:chExt cx="11218222" cy="460966"/>
          </a:xfrm>
        </p:grpSpPr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7481C73E-CBB9-AA4C-AB14-04DB20D9EE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9418" y="7360284"/>
              <a:ext cx="3124691" cy="362293"/>
            </a:xfrm>
            <a:prstGeom prst="straightConnector1">
              <a:avLst/>
            </a:prstGeom>
            <a:ln w="114300">
              <a:solidFill>
                <a:srgbClr val="FFC000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7794C374-A107-3E4F-B9B6-25C7C85772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667" y="7282551"/>
              <a:ext cx="2938396" cy="169525"/>
            </a:xfrm>
            <a:prstGeom prst="straightConnector1">
              <a:avLst/>
            </a:prstGeom>
            <a:ln w="114300">
              <a:solidFill>
                <a:srgbClr val="FFC000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FFDB74FB-AC87-8643-B276-F6E35118B1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04102" y="7261611"/>
              <a:ext cx="1643538" cy="26415"/>
            </a:xfrm>
            <a:prstGeom prst="straightConnector1">
              <a:avLst/>
            </a:prstGeom>
            <a:ln w="114300">
              <a:solidFill>
                <a:srgbClr val="FFC000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AAD1CEF-DCB9-D946-99F0-D2013468D37B}"/>
              </a:ext>
            </a:extLst>
          </p:cNvPr>
          <p:cNvGrpSpPr/>
          <p:nvPr/>
        </p:nvGrpSpPr>
        <p:grpSpPr>
          <a:xfrm>
            <a:off x="9681549" y="4063237"/>
            <a:ext cx="548364" cy="812293"/>
            <a:chOff x="15404301" y="6485967"/>
            <a:chExt cx="1023613" cy="1516280"/>
          </a:xfrm>
        </p:grpSpPr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322766BC-DBF3-DF40-AB06-43D6D532FE06}"/>
                </a:ext>
              </a:extLst>
            </p:cNvPr>
            <p:cNvCxnSpPr>
              <a:cxnSpLocks/>
              <a:stCxn id="131" idx="1"/>
              <a:endCxn id="130" idx="5"/>
            </p:cNvCxnSpPr>
            <p:nvPr/>
          </p:nvCxnSpPr>
          <p:spPr>
            <a:xfrm flipH="1" flipV="1">
              <a:off x="15617601" y="6699267"/>
              <a:ext cx="597013" cy="1089680"/>
            </a:xfrm>
            <a:prstGeom prst="straightConnector1">
              <a:avLst/>
            </a:prstGeom>
            <a:ln w="114300">
              <a:solidFill>
                <a:srgbClr val="FFC000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9B0E3847-AF0D-754F-9681-2BD1F9427719}"/>
                </a:ext>
              </a:extLst>
            </p:cNvPr>
            <p:cNvSpPr/>
            <p:nvPr/>
          </p:nvSpPr>
          <p:spPr>
            <a:xfrm>
              <a:off x="15404301" y="6485967"/>
              <a:ext cx="249897" cy="24989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64">
                <a:solidFill>
                  <a:schemeClr val="tx1"/>
                </a:solidFill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33DB4C7C-0D59-5948-A96D-8D28D02E2669}"/>
                </a:ext>
              </a:extLst>
            </p:cNvPr>
            <p:cNvSpPr/>
            <p:nvPr/>
          </p:nvSpPr>
          <p:spPr>
            <a:xfrm>
              <a:off x="16178017" y="7752350"/>
              <a:ext cx="249897" cy="2498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64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85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6EFC-2E2E-9846-9068-36A934193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track: </a:t>
            </a:r>
            <a:r>
              <a:rPr lang="en-US" dirty="0" err="1"/>
              <a:t>SiameseFC</a:t>
            </a:r>
            <a:r>
              <a:rPr lang="en-US" dirty="0"/>
              <a:t> architecture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126C36BD-D049-014D-A0DB-3C69476CAD7A}"/>
              </a:ext>
            </a:extLst>
          </p:cNvPr>
          <p:cNvSpPr txBox="1"/>
          <p:nvPr/>
        </p:nvSpPr>
        <p:spPr>
          <a:xfrm>
            <a:off x="1031146" y="1582347"/>
            <a:ext cx="9797143" cy="53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/>
              <a:t>Learning representation matching in feature space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61" y="2119866"/>
            <a:ext cx="11003402" cy="4526964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F25AD737-2C2C-C147-89DA-22631AB2E699}"/>
              </a:ext>
            </a:extLst>
          </p:cNvPr>
          <p:cNvSpPr txBox="1"/>
          <p:nvPr/>
        </p:nvSpPr>
        <p:spPr>
          <a:xfrm>
            <a:off x="2232116" y="6522010"/>
            <a:ext cx="95081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L. </a:t>
            </a:r>
            <a:r>
              <a:rPr lang="en-US" sz="1500" dirty="0" err="1"/>
              <a:t>Bertinetto</a:t>
            </a:r>
            <a:r>
              <a:rPr lang="en-US" sz="1500" dirty="0"/>
              <a:t> et al. </a:t>
            </a:r>
            <a:r>
              <a:rPr lang="en-US" sz="1500" i="1" dirty="0"/>
              <a:t>Fully-Convolutional Siamese Networks for Object Tracking</a:t>
            </a:r>
            <a:r>
              <a:rPr lang="en-US" sz="1500" dirty="0"/>
              <a:t>, ICCV, 2016.</a:t>
            </a:r>
          </a:p>
          <a:p>
            <a:pPr algn="r"/>
            <a:endParaRPr lang="en-US" sz="1500" i="1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359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31"/>
    </mc:Choice>
    <mc:Fallback xmlns="">
      <p:transition spd="slow" advTm="87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Spatial Feature Encoder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90511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: ResNet-50 architecture without res5 (the final 3 residual blocks).</a:t>
                </a:r>
              </a:p>
              <a:p>
                <a:endParaRPr lang="en-US" dirty="0"/>
              </a:p>
              <a:p>
                <a:r>
                  <a:rPr lang="en-US" dirty="0"/>
                  <a:t>Input image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240×240</m:t>
                    </m:r>
                  </m:oMath>
                </a14:m>
                <a:r>
                  <a:rPr lang="en-US" dirty="0"/>
                  <a:t>, randomly cropped from original frames.</a:t>
                </a:r>
              </a:p>
              <a:p>
                <a:r>
                  <a:rPr lang="en-US" dirty="0"/>
                  <a:t>Input patch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80×80</m:t>
                    </m:r>
                  </m:oMath>
                </a14:m>
                <a:r>
                  <a:rPr lang="en-US" dirty="0"/>
                  <a:t>, randomly cropped from input images.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×30×30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×10×10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altLang="zh-CN" dirty="0"/>
                  <a:t>is l2-normalized along channel dimension: 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dirty="0"/>
                  <a:t> represents cosine similarity between pixel j, </a:t>
                </a:r>
                <a:r>
                  <a:rPr lang="en-US" dirty="0" err="1"/>
                  <a:t>i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905113"/>
              </a:xfrm>
              <a:blipFill>
                <a:blip r:embed="rId4"/>
                <a:stretch>
                  <a:fillRect l="-1043" t="-1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8991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Affinity function f: </a:t>
            </a:r>
            <a:br>
              <a:rPr lang="en-US" dirty="0"/>
            </a:br>
            <a:r>
              <a:rPr lang="en-US" sz="4000" dirty="0"/>
              <a:t>cross-correlation w/ </a:t>
            </a:r>
            <a:r>
              <a:rPr lang="en-US" sz="4000" dirty="0" err="1"/>
              <a:t>softmax</a:t>
            </a:r>
            <a:r>
              <a:rPr lang="en-US" sz="4000" dirty="0"/>
              <a:t> normalization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Measure similarity between spatial features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×30×30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×10×10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900×100</m:t>
                        </m:r>
                      </m:sup>
                    </m:sSup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900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A(j, </a:t>
                </a:r>
                <a:r>
                  <a:rPr lang="en-US" dirty="0" err="1"/>
                  <a:t>i</a:t>
                </a:r>
                <a:r>
                  <a:rPr lang="en-US" dirty="0"/>
                  <a:t>) represents similarity between between pixel j, </a:t>
                </a:r>
                <a:r>
                  <a:rPr lang="en-US" dirty="0" err="1"/>
                  <a:t>i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5169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Localizer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&amp; </a:t>
                </a:r>
                <a:r>
                  <a:rPr lang="en-US" altLang="zh-CN" dirty="0"/>
                  <a:t>Bilinear Sampler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900×10×10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b="1" dirty="0"/>
                  <a:t>: 2D translation + rotation </a:t>
                </a:r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consists of 2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3×3</m:t>
                    </m:r>
                  </m:oMath>
                </a14:m>
                <a:r>
                  <a:rPr lang="en-US" dirty="0"/>
                  <a:t> convolution &amp; 1 fully connected layers.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×30×30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^(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×10×10)</m:t>
                    </m:r>
                  </m:oMath>
                </a14:m>
                <a:r>
                  <a:rPr lang="en-US" dirty="0"/>
                  <a:t>, use bilinear sampling to produce a new patch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t="-2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3786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6EFC-2E2E-9846-9068-36A934193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track: </a:t>
            </a:r>
            <a:r>
              <a:rPr lang="en-US" dirty="0" err="1"/>
              <a:t>SiameseFC</a:t>
            </a:r>
            <a:r>
              <a:rPr lang="en-US" dirty="0"/>
              <a:t> architecture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126C36BD-D049-014D-A0DB-3C69476CAD7A}"/>
              </a:ext>
            </a:extLst>
          </p:cNvPr>
          <p:cNvSpPr txBox="1"/>
          <p:nvPr/>
        </p:nvSpPr>
        <p:spPr>
          <a:xfrm>
            <a:off x="1031146" y="1582347"/>
            <a:ext cx="9797143" cy="53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/>
              <a:t>Learning representation matching in feature space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61" y="2119866"/>
            <a:ext cx="11003402" cy="4526964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F25AD737-2C2C-C147-89DA-22631AB2E699}"/>
              </a:ext>
            </a:extLst>
          </p:cNvPr>
          <p:cNvSpPr txBox="1"/>
          <p:nvPr/>
        </p:nvSpPr>
        <p:spPr>
          <a:xfrm>
            <a:off x="2232116" y="6522010"/>
            <a:ext cx="95081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L. </a:t>
            </a:r>
            <a:r>
              <a:rPr lang="en-US" sz="1500" dirty="0" err="1"/>
              <a:t>Bertinetto</a:t>
            </a:r>
            <a:r>
              <a:rPr lang="en-US" sz="1500" dirty="0"/>
              <a:t> et al. </a:t>
            </a:r>
            <a:r>
              <a:rPr lang="en-US" sz="1500" i="1" dirty="0"/>
              <a:t>Fully-Convolutional Siamese Networks for Object Tracking</a:t>
            </a:r>
            <a:r>
              <a:rPr lang="en-US" sz="1500" dirty="0"/>
              <a:t>, ICCV, 2016.</a:t>
            </a:r>
          </a:p>
          <a:p>
            <a:pPr algn="r"/>
            <a:endParaRPr lang="en-US" sz="1500" i="1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00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31"/>
    </mc:Choice>
    <mc:Fallback xmlns="">
      <p:transition spd="slow" advTm="87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8F62009-26CB-4251-9AA7-BFC2F26D02F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Alignment Objective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8F62009-26CB-4251-9AA7-BFC2F26D02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04DA9FB-840B-4975-8E3D-3432872A75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Let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</m:sSup>
                          </m:sub>
                        </m:sSub>
                      </m:e>
                    </m:d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corresponding to the sampling coordinates to form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p>
                  </m:oMath>
                </a14:m>
                <a:r>
                  <a:rPr lang="en-US" altLang="zh-CN" dirty="0"/>
                  <a:t>.</a:t>
                </a:r>
              </a:p>
              <a:p>
                <a:endParaRPr lang="en-US" altLang="zh-CN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sSup>
                                                <m:sSupPr>
                                                  <m:ctrlPr>
                                                    <a:rPr lang="en-US" altLang="zh-CN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altLang="zh-CN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altLang="zh-CN" i="1">
                                                      <a:latin typeface="Cambria Math" panose="02040503050406030204" pitchFamily="18" charset="0"/>
                                                    </a:rPr>
                                                    <m:t>𝑝</m:t>
                                                  </m:r>
                                                </m:sup>
                                              </m:sSup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sSup>
                                                <m:sSupPr>
                                                  <m:ctrlPr>
                                                    <a:rPr lang="en-US" altLang="zh-CN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altLang="zh-CN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altLang="zh-CN" i="1">
                                                      <a:latin typeface="Cambria Math" panose="02040503050406030204" pitchFamily="18" charset="0"/>
                                                    </a:rPr>
                                                    <m:t>𝑝</m:t>
                                                  </m:r>
                                                </m:sup>
                                              </m:sSup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04DA9FB-840B-4975-8E3D-3432872A75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4961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451B18-2FA6-4B5F-8A61-39F55E7BA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Cycle Consistency Losses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EAA02F4-4900-4082-9E11-2B0DA3644E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4897071"/>
                <a:ext cx="10515600" cy="1960929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𝑙𝑜𝑛𝑔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𝒯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p>
                              </m:sSub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𝒯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p>
                                  </m:sSub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altLang="zh-CN" dirty="0"/>
              </a:p>
              <a:p>
                <a:endParaRPr lang="en-US" altLang="zh-CN" dirty="0"/>
              </a:p>
              <a:p>
                <a:pPr marL="0" indent="0" algn="ctr">
                  <a:buNone/>
                </a:pPr>
                <a:r>
                  <a:rPr lang="en-US" altLang="zh-CN" dirty="0"/>
                  <a:t>Try different cycle length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dirty="0"/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EAA02F4-4900-4082-9E11-2B0DA3644E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897071"/>
                <a:ext cx="10515600" cy="1960929"/>
              </a:xfrm>
              <a:blipFill>
                <a:blip r:embed="rId3"/>
                <a:stretch>
                  <a:fillRect b="-3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EA1D6CC3-6F99-496F-AFB1-B2854AA40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235" y="1521052"/>
            <a:ext cx="7557529" cy="337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69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735F-1B34-2E46-8432-55474DEFA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three most important problems in Computer Vision?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E306C2-6151-FE48-8075-E50863FC4583}"/>
              </a:ext>
            </a:extLst>
          </p:cNvPr>
          <p:cNvGrpSpPr/>
          <p:nvPr/>
        </p:nvGrpSpPr>
        <p:grpSpPr>
          <a:xfrm>
            <a:off x="1240411" y="2308644"/>
            <a:ext cx="9384846" cy="1523768"/>
            <a:chOff x="-220980" y="3273645"/>
            <a:chExt cx="17518380" cy="28443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DFC3240-2C75-CF48-AFBA-2FDF2BFB194A}"/>
                </a:ext>
              </a:extLst>
            </p:cNvPr>
            <p:cNvGrpSpPr/>
            <p:nvPr/>
          </p:nvGrpSpPr>
          <p:grpSpPr>
            <a:xfrm>
              <a:off x="-220980" y="4038600"/>
              <a:ext cx="14851380" cy="1680255"/>
              <a:chOff x="693420" y="3352800"/>
              <a:chExt cx="16908780" cy="1680255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0601F1A-7A4F-3642-A4B0-6BEE9E3C1550}"/>
                  </a:ext>
                </a:extLst>
              </p:cNvPr>
              <p:cNvSpPr/>
              <p:nvPr/>
            </p:nvSpPr>
            <p:spPr>
              <a:xfrm>
                <a:off x="693420" y="3352800"/>
                <a:ext cx="16908780" cy="864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411" dirty="0"/>
                  <a:t>“Correspondence. Correspondence. Correspondence!”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A52B644-E8FD-F547-9DC9-5BFBA19ECE44}"/>
                  </a:ext>
                </a:extLst>
              </p:cNvPr>
              <p:cNvSpPr/>
              <p:nvPr/>
            </p:nvSpPr>
            <p:spPr>
              <a:xfrm>
                <a:off x="12734271" y="4168169"/>
                <a:ext cx="4451733" cy="864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11" dirty="0"/>
                  <a:t>--Takeo </a:t>
                </a:r>
                <a:r>
                  <a:rPr lang="en-US" sz="2411" dirty="0" err="1"/>
                  <a:t>Kanade</a:t>
                </a:r>
                <a:endParaRPr lang="en-US" sz="2411" dirty="0"/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A9DBB7-0C27-5C41-ABB0-7635CAB54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0234" y="3273645"/>
              <a:ext cx="2117166" cy="2844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931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451B18-2FA6-4B5F-8A61-39F55E7BA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Cycle Consistency Losses: Skip Cycle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EAA02F4-4900-4082-9E11-2B0DA3644E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4744671"/>
                <a:ext cx="10515600" cy="202624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𝑠𝑘𝑖𝑝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𝒯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p>
                              </m:sSub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𝒯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p>
                                  </m:sSub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altLang="zh-CN" dirty="0"/>
              </a:p>
              <a:p>
                <a:endParaRPr lang="en-US" altLang="zh-CN" dirty="0"/>
              </a:p>
              <a:p>
                <a:pPr marL="0" indent="0" algn="ctr">
                  <a:buNone/>
                </a:pPr>
                <a:r>
                  <a:rPr lang="en-US" altLang="zh-CN" dirty="0"/>
                  <a:t>Do long range matching by skipping k steps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EAA02F4-4900-4082-9E11-2B0DA3644E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744671"/>
                <a:ext cx="10515600" cy="202624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CE311F1A-A5CE-4CBA-BC53-DA6AA8D08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251" y="1851486"/>
            <a:ext cx="6493498" cy="273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71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Cycle Consistency Losses: feature similarity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Explicitly require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be similar in feature space.</a:t>
                </a: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𝑠𝑖𝑚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=− &lt;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𝒯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p>
                        </m:sSub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Taking it all together for N different steps: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𝑠𝑖𝑚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𝑠𝑘𝑖𝑝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𝑙𝑜𝑛𝑔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16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898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182FD-A7EE-7843-8C51-C94A48451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F39D3A-D176-3949-AB63-E2B938DF4B8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07" y="2533597"/>
            <a:ext cx="2846070" cy="2844560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0D3320-72B2-5F49-86EE-8CD91EA14CC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614" y="2582935"/>
            <a:ext cx="2846070" cy="2844646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145B46C-4EE1-D541-A027-ACE3301DC7B7}"/>
              </a:ext>
            </a:extLst>
          </p:cNvPr>
          <p:cNvGrpSpPr/>
          <p:nvPr/>
        </p:nvGrpSpPr>
        <p:grpSpPr>
          <a:xfrm>
            <a:off x="2381355" y="2518287"/>
            <a:ext cx="1091188" cy="2522814"/>
            <a:chOff x="8108713" y="-2060139"/>
            <a:chExt cx="929726" cy="2149516"/>
          </a:xfrm>
          <a:solidFill>
            <a:schemeClr val="tx1">
              <a:lumMod val="85000"/>
            </a:schemeClr>
          </a:solidFill>
        </p:grpSpPr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2AB62451-DDF0-B643-8043-2B5CAF3621E3}"/>
                </a:ext>
              </a:extLst>
            </p:cNvPr>
            <p:cNvSpPr/>
            <p:nvPr/>
          </p:nvSpPr>
          <p:spPr>
            <a:xfrm>
              <a:off x="8108713" y="-2060139"/>
              <a:ext cx="918550" cy="2149516"/>
            </a:xfrm>
            <a:prstGeom prst="cube">
              <a:avLst>
                <a:gd name="adj" fmla="val 76760"/>
              </a:avLst>
            </a:prstGeom>
            <a:grp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580B0B-A05F-B74D-A14A-E85C97C73ED9}"/>
                </a:ext>
              </a:extLst>
            </p:cNvPr>
            <p:cNvCxnSpPr>
              <a:cxnSpLocks/>
            </p:cNvCxnSpPr>
            <p:nvPr/>
          </p:nvCxnSpPr>
          <p:spPr>
            <a:xfrm>
              <a:off x="8685900" y="-1738732"/>
              <a:ext cx="0" cy="148781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67F726D-5241-B84B-B7CC-DCBB0175C659}"/>
                </a:ext>
              </a:extLst>
            </p:cNvPr>
            <p:cNvCxnSpPr>
              <a:cxnSpLocks/>
            </p:cNvCxnSpPr>
            <p:nvPr/>
          </p:nvCxnSpPr>
          <p:spPr>
            <a:xfrm>
              <a:off x="8465898" y="-1507642"/>
              <a:ext cx="0" cy="147223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60267C8-8BCA-5949-A0D3-36959FDC4F25}"/>
                </a:ext>
              </a:extLst>
            </p:cNvPr>
            <p:cNvCxnSpPr>
              <a:cxnSpLocks/>
            </p:cNvCxnSpPr>
            <p:nvPr/>
          </p:nvCxnSpPr>
          <p:spPr>
            <a:xfrm>
              <a:off x="8576922" y="-1608783"/>
              <a:ext cx="0" cy="146057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C5CCF4-3675-EE4A-BBF4-70E61CFDF683}"/>
                </a:ext>
              </a:extLst>
            </p:cNvPr>
            <p:cNvCxnSpPr>
              <a:cxnSpLocks/>
            </p:cNvCxnSpPr>
            <p:nvPr/>
          </p:nvCxnSpPr>
          <p:spPr>
            <a:xfrm>
              <a:off x="8795628" y="-1836246"/>
              <a:ext cx="0" cy="14349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46AB958-3BD7-7344-ADF7-A43F23E17C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9597" y="-1331963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3E5522B-8EBD-3041-9B9D-597F51866A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0184" y="-1783080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19D7A9-EFD5-5B46-A274-5D3B5521EC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0184" y="-1563624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6A934D3-4CFE-CF46-B88D-1EE5F91438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8803" y="-1106424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C83BEE-F236-724E-9236-BDA05586B8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3360" y="-877824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141CA2-E853-D24A-A64D-9EB27D447F3F}"/>
                </a:ext>
              </a:extLst>
            </p:cNvPr>
            <p:cNvCxnSpPr>
              <a:cxnSpLocks/>
            </p:cNvCxnSpPr>
            <p:nvPr/>
          </p:nvCxnSpPr>
          <p:spPr>
            <a:xfrm>
              <a:off x="8906777" y="-1951123"/>
              <a:ext cx="0" cy="143070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88DBD3-FA20-594A-B4FC-E0C78DD33AFD}"/>
              </a:ext>
            </a:extLst>
          </p:cNvPr>
          <p:cNvGrpSpPr/>
          <p:nvPr/>
        </p:nvGrpSpPr>
        <p:grpSpPr>
          <a:xfrm flipH="1">
            <a:off x="5105400" y="2518286"/>
            <a:ext cx="1056201" cy="2522814"/>
            <a:chOff x="8108713" y="-2060139"/>
            <a:chExt cx="929726" cy="2149516"/>
          </a:xfrm>
          <a:solidFill>
            <a:schemeClr val="tx1">
              <a:lumMod val="85000"/>
            </a:schemeClr>
          </a:solidFill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2626A2D4-4F0C-8F4E-A5F9-8AACD3472942}"/>
                </a:ext>
              </a:extLst>
            </p:cNvPr>
            <p:cNvSpPr/>
            <p:nvPr/>
          </p:nvSpPr>
          <p:spPr>
            <a:xfrm>
              <a:off x="8108713" y="-2060139"/>
              <a:ext cx="918550" cy="2149516"/>
            </a:xfrm>
            <a:prstGeom prst="cube">
              <a:avLst>
                <a:gd name="adj" fmla="val 76760"/>
              </a:avLst>
            </a:prstGeom>
            <a:grp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6B05537-D8B2-8145-8C59-AC2904FA682D}"/>
                </a:ext>
              </a:extLst>
            </p:cNvPr>
            <p:cNvCxnSpPr>
              <a:cxnSpLocks/>
            </p:cNvCxnSpPr>
            <p:nvPr/>
          </p:nvCxnSpPr>
          <p:spPr>
            <a:xfrm>
              <a:off x="8685900" y="-1738732"/>
              <a:ext cx="0" cy="148781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DDD7D7F-D5BF-5943-9626-47D0235D2EB8}"/>
                </a:ext>
              </a:extLst>
            </p:cNvPr>
            <p:cNvCxnSpPr>
              <a:cxnSpLocks/>
            </p:cNvCxnSpPr>
            <p:nvPr/>
          </p:nvCxnSpPr>
          <p:spPr>
            <a:xfrm>
              <a:off x="8465898" y="-1507642"/>
              <a:ext cx="0" cy="147223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5D9679D-ADA1-3D4D-B397-F87DC3A0517F}"/>
                </a:ext>
              </a:extLst>
            </p:cNvPr>
            <p:cNvCxnSpPr>
              <a:cxnSpLocks/>
            </p:cNvCxnSpPr>
            <p:nvPr/>
          </p:nvCxnSpPr>
          <p:spPr>
            <a:xfrm>
              <a:off x="8576922" y="-1608783"/>
              <a:ext cx="0" cy="146057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26AAB1-F7B0-EC4F-9755-2ED80E1D909E}"/>
                </a:ext>
              </a:extLst>
            </p:cNvPr>
            <p:cNvCxnSpPr>
              <a:cxnSpLocks/>
            </p:cNvCxnSpPr>
            <p:nvPr/>
          </p:nvCxnSpPr>
          <p:spPr>
            <a:xfrm>
              <a:off x="8795628" y="-1836246"/>
              <a:ext cx="0" cy="148134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8A3BD77-2766-D043-AD96-AA667C68DD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9597" y="-1331963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322AAC2-30C2-8747-BC37-0865908AE3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0184" y="-1783080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19E8CAA-328F-2345-9DEB-708CACDF6C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0184" y="-1563624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BB099D2-C44E-464A-AC88-7FEF00AF47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8803" y="-1106424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76456D-8D5D-7444-BE2F-2D49395A14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3360" y="-877824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DF6031A-3F29-5F4A-8514-DED38065E6A2}"/>
                </a:ext>
              </a:extLst>
            </p:cNvPr>
            <p:cNvCxnSpPr>
              <a:cxnSpLocks/>
            </p:cNvCxnSpPr>
            <p:nvPr/>
          </p:nvCxnSpPr>
          <p:spPr>
            <a:xfrm>
              <a:off x="8906777" y="-1951123"/>
              <a:ext cx="0" cy="149424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208FFE7-8478-BC4E-94B3-97677EC8C4C4}"/>
                  </a:ext>
                </a:extLst>
              </p:cNvPr>
              <p:cNvSpPr txBox="1"/>
              <p:nvPr/>
            </p:nvSpPr>
            <p:spPr>
              <a:xfrm>
                <a:off x="1374508" y="5844015"/>
                <a:ext cx="1183914" cy="593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57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3857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3857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208FFE7-8478-BC4E-94B3-97677EC8C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508" y="5844015"/>
                <a:ext cx="1183914" cy="5935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0D54E594-1A28-814A-9FED-D1496ADDE29E}"/>
                  </a:ext>
                </a:extLst>
              </p:cNvPr>
              <p:cNvSpPr txBox="1"/>
              <p:nvPr/>
            </p:nvSpPr>
            <p:spPr>
              <a:xfrm>
                <a:off x="6507582" y="5844015"/>
                <a:ext cx="319831" cy="593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57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3857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0D54E594-1A28-814A-9FED-D1496ADDE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582" y="5844015"/>
                <a:ext cx="319831" cy="5935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2C317A3D-9759-B246-941E-7D2BA4619F09}"/>
              </a:ext>
            </a:extLst>
          </p:cNvPr>
          <p:cNvSpPr txBox="1"/>
          <p:nvPr/>
        </p:nvSpPr>
        <p:spPr>
          <a:xfrm>
            <a:off x="8245724" y="2001109"/>
            <a:ext cx="3581945" cy="98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/>
              <a:t>Spatial Information in Feature Space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075BD02-D6A7-BC46-A682-70B7FE70569A}"/>
              </a:ext>
            </a:extLst>
          </p:cNvPr>
          <p:cNvCxnSpPr>
            <a:cxnSpLocks/>
          </p:cNvCxnSpPr>
          <p:nvPr/>
        </p:nvCxnSpPr>
        <p:spPr>
          <a:xfrm flipH="1">
            <a:off x="2914581" y="3599253"/>
            <a:ext cx="2777016" cy="489589"/>
          </a:xfrm>
          <a:prstGeom prst="straightConnector1">
            <a:avLst/>
          </a:prstGeom>
          <a:ln w="635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2346730-238F-634C-BF5B-9D96D6C66060}"/>
              </a:ext>
            </a:extLst>
          </p:cNvPr>
          <p:cNvGrpSpPr/>
          <p:nvPr/>
        </p:nvGrpSpPr>
        <p:grpSpPr>
          <a:xfrm>
            <a:off x="2901155" y="3083789"/>
            <a:ext cx="2794175" cy="1580896"/>
            <a:chOff x="6553409" y="5759522"/>
            <a:chExt cx="5215793" cy="2951006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3788D496-593B-BD45-A3F2-47C54E2B44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78470" y="7635623"/>
              <a:ext cx="5190732" cy="1074905"/>
            </a:xfrm>
            <a:prstGeom prst="straightConnector1">
              <a:avLst/>
            </a:prstGeom>
            <a:ln w="6350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CE14FB08-BC42-1E4E-A133-27CF12BFA2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78470" y="7635622"/>
              <a:ext cx="5160063" cy="20434"/>
            </a:xfrm>
            <a:prstGeom prst="straightConnector1">
              <a:avLst/>
            </a:prstGeom>
            <a:ln w="6350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3595E10-026F-FB4F-8E3A-91FEEC83B1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3410" y="7175495"/>
              <a:ext cx="4690161" cy="441016"/>
            </a:xfrm>
            <a:prstGeom prst="straightConnector1">
              <a:avLst/>
            </a:prstGeom>
            <a:ln w="6350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8A05D3F-88CF-A545-9456-59731761F2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8469" y="5759522"/>
              <a:ext cx="4211114" cy="1876099"/>
            </a:xfrm>
            <a:prstGeom prst="straightConnector1">
              <a:avLst/>
            </a:prstGeom>
            <a:ln w="6350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E333597-69CA-E548-959E-1C1121049D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8471" y="6226410"/>
              <a:ext cx="4687913" cy="1409211"/>
            </a:xfrm>
            <a:prstGeom prst="straightConnector1">
              <a:avLst/>
            </a:prstGeom>
            <a:ln w="6350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F295C3D-29AB-1745-AACA-64894EDC72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8469" y="6716632"/>
              <a:ext cx="4196710" cy="918989"/>
            </a:xfrm>
            <a:prstGeom prst="straightConnector1">
              <a:avLst/>
            </a:prstGeom>
            <a:ln w="6350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1EE101F-D6AE-A34C-B636-8A77D71C31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53410" y="7618437"/>
              <a:ext cx="4732994" cy="625203"/>
            </a:xfrm>
            <a:prstGeom prst="straightConnector1">
              <a:avLst/>
            </a:prstGeom>
            <a:ln w="6350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598C0D52-202F-1D41-943C-57BA30A4A5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53409" y="7616511"/>
              <a:ext cx="4250198" cy="142259"/>
            </a:xfrm>
            <a:prstGeom prst="straightConnector1">
              <a:avLst/>
            </a:prstGeom>
            <a:ln w="6350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4">
                <a:extLst>
                  <a:ext uri="{FF2B5EF4-FFF2-40B4-BE49-F238E27FC236}">
                    <a16:creationId xmlns:a16="http://schemas.microsoft.com/office/drawing/2014/main" id="{E18F95D0-D7DF-4E30-AF4F-AE565E27707C}"/>
                  </a:ext>
                </a:extLst>
              </p:cNvPr>
              <p:cNvSpPr txBox="1"/>
              <p:nvPr/>
            </p:nvSpPr>
            <p:spPr>
              <a:xfrm>
                <a:off x="8302704" y="3873177"/>
                <a:ext cx="3581945" cy="1427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93" dirty="0"/>
                  <a:t>No more template matching </a:t>
                </a:r>
                <a14:m>
                  <m:oMath xmlns:m="http://schemas.openxmlformats.org/officeDocument/2006/math">
                    <m:r>
                      <a:rPr lang="en-US" sz="2893" b="0" i="1" smtClean="0">
                        <a:latin typeface="Cambria Math" panose="02040503050406030204" pitchFamily="18" charset="0"/>
                      </a:rPr>
                      <m:t>𝒯</m:t>
                    </m:r>
                  </m:oMath>
                </a14:m>
                <a:r>
                  <a:rPr lang="en-US" sz="2893" dirty="0"/>
                  <a:t> or cycle loss</a:t>
                </a:r>
              </a:p>
            </p:txBody>
          </p:sp>
        </mc:Choice>
        <mc:Fallback xmlns="">
          <p:sp>
            <p:nvSpPr>
              <p:cNvPr id="42" name="TextBox 44">
                <a:extLst>
                  <a:ext uri="{FF2B5EF4-FFF2-40B4-BE49-F238E27FC236}">
                    <a16:creationId xmlns:a16="http://schemas.microsoft.com/office/drawing/2014/main" id="{E18F95D0-D7DF-4E30-AF4F-AE565E277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704" y="3873177"/>
                <a:ext cx="3581945" cy="1427891"/>
              </a:xfrm>
              <a:prstGeom prst="rect">
                <a:avLst/>
              </a:prstGeom>
              <a:blipFill>
                <a:blip r:embed="rId8"/>
                <a:stretch>
                  <a:fillRect t="-4681" b="-110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7889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27"/>
    </mc:Choice>
    <mc:Fallback xmlns="">
      <p:transition spd="slow" advTm="49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8E58A391-9D75-9742-BA13-979E5640ED7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51" y="2556592"/>
            <a:ext cx="2846070" cy="2846070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C182FD-A7EE-7843-8C51-C94A48451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D3320-72B2-5F49-86EE-8CD91EA14CC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28" y="2638235"/>
            <a:ext cx="2846070" cy="2844646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145B46C-4EE1-D541-A027-ACE3301DC7B7}"/>
              </a:ext>
            </a:extLst>
          </p:cNvPr>
          <p:cNvGrpSpPr/>
          <p:nvPr/>
        </p:nvGrpSpPr>
        <p:grpSpPr>
          <a:xfrm>
            <a:off x="2141869" y="2573587"/>
            <a:ext cx="1091188" cy="2522814"/>
            <a:chOff x="8108713" y="-2060139"/>
            <a:chExt cx="929726" cy="2149516"/>
          </a:xfrm>
          <a:solidFill>
            <a:schemeClr val="tx1">
              <a:lumMod val="85000"/>
            </a:schemeClr>
          </a:solidFill>
        </p:grpSpPr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2AB62451-DDF0-B643-8043-2B5CAF3621E3}"/>
                </a:ext>
              </a:extLst>
            </p:cNvPr>
            <p:cNvSpPr/>
            <p:nvPr/>
          </p:nvSpPr>
          <p:spPr>
            <a:xfrm>
              <a:off x="8108713" y="-2060139"/>
              <a:ext cx="918550" cy="2149516"/>
            </a:xfrm>
            <a:prstGeom prst="cube">
              <a:avLst>
                <a:gd name="adj" fmla="val 76760"/>
              </a:avLst>
            </a:prstGeom>
            <a:grp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580B0B-A05F-B74D-A14A-E85C97C73ED9}"/>
                </a:ext>
              </a:extLst>
            </p:cNvPr>
            <p:cNvCxnSpPr>
              <a:cxnSpLocks/>
            </p:cNvCxnSpPr>
            <p:nvPr/>
          </p:nvCxnSpPr>
          <p:spPr>
            <a:xfrm>
              <a:off x="8685900" y="-1738732"/>
              <a:ext cx="0" cy="148781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67F726D-5241-B84B-B7CC-DCBB0175C659}"/>
                </a:ext>
              </a:extLst>
            </p:cNvPr>
            <p:cNvCxnSpPr>
              <a:cxnSpLocks/>
            </p:cNvCxnSpPr>
            <p:nvPr/>
          </p:nvCxnSpPr>
          <p:spPr>
            <a:xfrm>
              <a:off x="8465898" y="-1507642"/>
              <a:ext cx="0" cy="147223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60267C8-8BCA-5949-A0D3-36959FDC4F25}"/>
                </a:ext>
              </a:extLst>
            </p:cNvPr>
            <p:cNvCxnSpPr>
              <a:cxnSpLocks/>
            </p:cNvCxnSpPr>
            <p:nvPr/>
          </p:nvCxnSpPr>
          <p:spPr>
            <a:xfrm>
              <a:off x="8576922" y="-1608783"/>
              <a:ext cx="0" cy="146057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C5CCF4-3675-EE4A-BBF4-70E61CFDF683}"/>
                </a:ext>
              </a:extLst>
            </p:cNvPr>
            <p:cNvCxnSpPr>
              <a:cxnSpLocks/>
            </p:cNvCxnSpPr>
            <p:nvPr/>
          </p:nvCxnSpPr>
          <p:spPr>
            <a:xfrm>
              <a:off x="8795628" y="-1836246"/>
              <a:ext cx="0" cy="14349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46AB958-3BD7-7344-ADF7-A43F23E17C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9597" y="-1331963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3E5522B-8EBD-3041-9B9D-597F51866A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0184" y="-1783080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19D7A9-EFD5-5B46-A274-5D3B5521EC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0184" y="-1563624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6A934D3-4CFE-CF46-B88D-1EE5F91438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8803" y="-1106424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C83BEE-F236-724E-9236-BDA05586B8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3360" y="-877824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141CA2-E853-D24A-A64D-9EB27D447F3F}"/>
                </a:ext>
              </a:extLst>
            </p:cNvPr>
            <p:cNvCxnSpPr>
              <a:cxnSpLocks/>
            </p:cNvCxnSpPr>
            <p:nvPr/>
          </p:nvCxnSpPr>
          <p:spPr>
            <a:xfrm>
              <a:off x="8906777" y="-1951123"/>
              <a:ext cx="0" cy="1430703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88DBD3-FA20-594A-B4FC-E0C78DD33AFD}"/>
              </a:ext>
            </a:extLst>
          </p:cNvPr>
          <p:cNvGrpSpPr/>
          <p:nvPr/>
        </p:nvGrpSpPr>
        <p:grpSpPr>
          <a:xfrm flipH="1">
            <a:off x="4865914" y="2573586"/>
            <a:ext cx="1056201" cy="2522814"/>
            <a:chOff x="8108713" y="-2060139"/>
            <a:chExt cx="929726" cy="2149516"/>
          </a:xfrm>
          <a:solidFill>
            <a:schemeClr val="tx1">
              <a:lumMod val="85000"/>
            </a:schemeClr>
          </a:solidFill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2626A2D4-4F0C-8F4E-A5F9-8AACD3472942}"/>
                </a:ext>
              </a:extLst>
            </p:cNvPr>
            <p:cNvSpPr/>
            <p:nvPr/>
          </p:nvSpPr>
          <p:spPr>
            <a:xfrm>
              <a:off x="8108713" y="-2060139"/>
              <a:ext cx="918550" cy="2149516"/>
            </a:xfrm>
            <a:prstGeom prst="cube">
              <a:avLst>
                <a:gd name="adj" fmla="val 76760"/>
              </a:avLst>
            </a:prstGeom>
            <a:grp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6B05537-D8B2-8145-8C59-AC2904FA682D}"/>
                </a:ext>
              </a:extLst>
            </p:cNvPr>
            <p:cNvCxnSpPr>
              <a:cxnSpLocks/>
            </p:cNvCxnSpPr>
            <p:nvPr/>
          </p:nvCxnSpPr>
          <p:spPr>
            <a:xfrm>
              <a:off x="8685900" y="-1738732"/>
              <a:ext cx="0" cy="148781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DDD7D7F-D5BF-5943-9626-47D0235D2EB8}"/>
                </a:ext>
              </a:extLst>
            </p:cNvPr>
            <p:cNvCxnSpPr>
              <a:cxnSpLocks/>
            </p:cNvCxnSpPr>
            <p:nvPr/>
          </p:nvCxnSpPr>
          <p:spPr>
            <a:xfrm>
              <a:off x="8465898" y="-1507642"/>
              <a:ext cx="0" cy="147223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5D9679D-ADA1-3D4D-B397-F87DC3A0517F}"/>
                </a:ext>
              </a:extLst>
            </p:cNvPr>
            <p:cNvCxnSpPr>
              <a:cxnSpLocks/>
            </p:cNvCxnSpPr>
            <p:nvPr/>
          </p:nvCxnSpPr>
          <p:spPr>
            <a:xfrm>
              <a:off x="8576922" y="-1608783"/>
              <a:ext cx="0" cy="1460577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26AAB1-F7B0-EC4F-9755-2ED80E1D909E}"/>
                </a:ext>
              </a:extLst>
            </p:cNvPr>
            <p:cNvCxnSpPr>
              <a:cxnSpLocks/>
            </p:cNvCxnSpPr>
            <p:nvPr/>
          </p:nvCxnSpPr>
          <p:spPr>
            <a:xfrm>
              <a:off x="8795628" y="-1836246"/>
              <a:ext cx="0" cy="148134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8A3BD77-2766-D043-AD96-AA667C68DD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9597" y="-1331963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322AAC2-30C2-8747-BC37-0865908AE3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0184" y="-1783080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19E8CAA-328F-2345-9DEB-708CACDF6C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0184" y="-1563624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BB099D2-C44E-464A-AC88-7FEF00AF47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8803" y="-1106424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76456D-8D5D-7444-BE2F-2D49395A14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3360" y="-877824"/>
              <a:ext cx="705079" cy="705079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DF6031A-3F29-5F4A-8514-DED38065E6A2}"/>
                </a:ext>
              </a:extLst>
            </p:cNvPr>
            <p:cNvCxnSpPr>
              <a:cxnSpLocks/>
            </p:cNvCxnSpPr>
            <p:nvPr/>
          </p:nvCxnSpPr>
          <p:spPr>
            <a:xfrm>
              <a:off x="8906777" y="-1951123"/>
              <a:ext cx="0" cy="1494244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B5B4176-2F06-0347-B034-CE2CDBCDE44C}"/>
                  </a:ext>
                </a:extLst>
              </p:cNvPr>
              <p:cNvSpPr txBox="1"/>
              <p:nvPr/>
            </p:nvSpPr>
            <p:spPr>
              <a:xfrm>
                <a:off x="7707214" y="3080882"/>
                <a:ext cx="4192682" cy="982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93" dirty="0"/>
                  <a:t>KNN Label Propagation in Feature Space (</a:t>
                </a:r>
                <a14:m>
                  <m:oMath xmlns:m="http://schemas.openxmlformats.org/officeDocument/2006/math">
                    <m:r>
                      <a:rPr lang="en-US" sz="2893" i="1">
                        <a:latin typeface="Cambria Math" panose="02040503050406030204" pitchFamily="18" charset="0"/>
                      </a:rPr>
                      <m:t>30 × 30</m:t>
                    </m:r>
                  </m:oMath>
                </a14:m>
                <a:r>
                  <a:rPr lang="en-US" sz="2893" dirty="0"/>
                  <a:t>)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B5B4176-2F06-0347-B034-CE2CDBCDE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7214" y="3080882"/>
                <a:ext cx="4192682" cy="982705"/>
              </a:xfrm>
              <a:prstGeom prst="rect">
                <a:avLst/>
              </a:prstGeom>
              <a:blipFill>
                <a:blip r:embed="rId6"/>
                <a:stretch>
                  <a:fillRect l="-581" t="-6790" r="-2471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56ABED-6847-AB4B-8721-AB06E023002E}"/>
              </a:ext>
            </a:extLst>
          </p:cNvPr>
          <p:cNvCxnSpPr>
            <a:cxnSpLocks/>
          </p:cNvCxnSpPr>
          <p:nvPr/>
        </p:nvCxnSpPr>
        <p:spPr>
          <a:xfrm flipV="1">
            <a:off x="2667896" y="3659320"/>
            <a:ext cx="2796911" cy="483714"/>
          </a:xfrm>
          <a:prstGeom prst="straightConnector1">
            <a:avLst/>
          </a:prstGeom>
          <a:ln w="63500">
            <a:solidFill>
              <a:srgbClr val="C00000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D759329-91A6-EC4B-99B2-370AAAA1DE2E}"/>
                  </a:ext>
                </a:extLst>
              </p:cNvPr>
              <p:cNvSpPr txBox="1"/>
              <p:nvPr/>
            </p:nvSpPr>
            <p:spPr>
              <a:xfrm>
                <a:off x="1135022" y="5899315"/>
                <a:ext cx="1183914" cy="593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57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3857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3857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D759329-91A6-EC4B-99B2-370AAAA1D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022" y="5899315"/>
                <a:ext cx="1183914" cy="5935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297514B-B0AE-8645-AFC0-826709F99D71}"/>
                  </a:ext>
                </a:extLst>
              </p:cNvPr>
              <p:cNvSpPr txBox="1"/>
              <p:nvPr/>
            </p:nvSpPr>
            <p:spPr>
              <a:xfrm>
                <a:off x="6268096" y="5899315"/>
                <a:ext cx="319831" cy="593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57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3857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297514B-B0AE-8645-AFC0-826709F99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096" y="5899315"/>
                <a:ext cx="319831" cy="5935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45">
            <a:extLst>
              <a:ext uri="{FF2B5EF4-FFF2-40B4-BE49-F238E27FC236}">
                <a16:creationId xmlns:a16="http://schemas.microsoft.com/office/drawing/2014/main" id="{A35511CB-BF6F-4CEC-B8FB-7677A6165384}"/>
              </a:ext>
            </a:extLst>
          </p:cNvPr>
          <p:cNvSpPr txBox="1"/>
          <p:nvPr/>
        </p:nvSpPr>
        <p:spPr>
          <a:xfrm>
            <a:off x="7707214" y="4651031"/>
            <a:ext cx="4192682" cy="1427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/>
              <a:t>Propagate from frames in time t-k </a:t>
            </a:r>
            <a:r>
              <a:rPr lang="en-US" sz="2893" dirty="0">
                <a:sym typeface="Wingdings" panose="05000000000000000000" pitchFamily="2" charset="2"/>
              </a:rPr>
              <a:t> t-1 and  take average</a:t>
            </a:r>
            <a:endParaRPr lang="en-US" sz="2893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45">
                <a:extLst>
                  <a:ext uri="{FF2B5EF4-FFF2-40B4-BE49-F238E27FC236}">
                    <a16:creationId xmlns:a16="http://schemas.microsoft.com/office/drawing/2014/main" id="{50F980F2-135E-4069-89CD-00459050DBB4}"/>
                  </a:ext>
                </a:extLst>
              </p:cNvPr>
              <p:cNvSpPr txBox="1"/>
              <p:nvPr/>
            </p:nvSpPr>
            <p:spPr>
              <a:xfrm>
                <a:off x="7707214" y="1691949"/>
                <a:ext cx="4192682" cy="1223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93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93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93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93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93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93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93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93" b="0" i="1" smtClean="0">
                              <a:latin typeface="Cambria Math" panose="02040503050406030204" pitchFamily="18" charset="0"/>
                            </a:rPr>
                            <m:t>𝑡𝑜𝑝</m:t>
                          </m:r>
                          <m:r>
                            <a:rPr lang="en-US" sz="2893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93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93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893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93" b="0" i="1" smtClean="0">
                                  <a:latin typeface="Cambria Math" panose="02040503050406030204" pitchFamily="18" charset="0"/>
                                </a:rPr>
                                <m:t>−1, </m:t>
                              </m:r>
                              <m:r>
                                <a:rPr lang="en-US" sz="2893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93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93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93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93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sz="2893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93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93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893" dirty="0"/>
              </a:p>
            </p:txBody>
          </p:sp>
        </mc:Choice>
        <mc:Fallback xmlns="">
          <p:sp>
            <p:nvSpPr>
              <p:cNvPr id="35" name="TextBox 45">
                <a:extLst>
                  <a:ext uri="{FF2B5EF4-FFF2-40B4-BE49-F238E27FC236}">
                    <a16:creationId xmlns:a16="http://schemas.microsoft.com/office/drawing/2014/main" id="{50F980F2-135E-4069-89CD-00459050D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7214" y="1691949"/>
                <a:ext cx="4192682" cy="122334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3830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4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19102-4AFB-3746-9D9E-9FB37B60B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1A8C24-BFE5-9245-8857-FDF6D8130C3C}"/>
              </a:ext>
            </a:extLst>
          </p:cNvPr>
          <p:cNvGrpSpPr/>
          <p:nvPr/>
        </p:nvGrpSpPr>
        <p:grpSpPr>
          <a:xfrm>
            <a:off x="1197429" y="1510393"/>
            <a:ext cx="9797143" cy="2334239"/>
            <a:chOff x="0" y="3191470"/>
            <a:chExt cx="18288000" cy="435724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018069-6C55-2144-ADC7-84B9956A6E8A}"/>
                </a:ext>
              </a:extLst>
            </p:cNvPr>
            <p:cNvSpPr txBox="1"/>
            <p:nvPr/>
          </p:nvSpPr>
          <p:spPr>
            <a:xfrm>
              <a:off x="0" y="3191470"/>
              <a:ext cx="18288000" cy="1003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93" dirty="0"/>
                <a:t>Training with VLOG </a:t>
              </a:r>
              <a:r>
                <a:rPr lang="zh-CN" altLang="en-US" sz="2893" dirty="0"/>
                <a:t>（</a:t>
              </a:r>
              <a:r>
                <a:rPr lang="en-US" altLang="zh-CN" sz="2893" dirty="0"/>
                <a:t>114k videos</a:t>
              </a:r>
              <a:r>
                <a:rPr lang="zh-CN" altLang="en-US" sz="2893" dirty="0"/>
                <a:t>）</a:t>
              </a:r>
              <a:endParaRPr lang="en-US" sz="2893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D96793-2AAC-E246-BE35-4A8911F35214}"/>
                </a:ext>
              </a:extLst>
            </p:cNvPr>
            <p:cNvGrpSpPr/>
            <p:nvPr/>
          </p:nvGrpSpPr>
          <p:grpSpPr>
            <a:xfrm>
              <a:off x="609600" y="4419600"/>
              <a:ext cx="17145000" cy="3129117"/>
              <a:chOff x="609600" y="4889486"/>
              <a:chExt cx="18576758" cy="339042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BD32016-2B8E-714E-B498-A4586F8E70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068" y="4893991"/>
                <a:ext cx="6019800" cy="3381910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DF2B07A-DDD4-B444-88EA-4EBC2CE32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" y="4898002"/>
                <a:ext cx="6019800" cy="3381910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118F46E-3831-AD4A-8E6C-8D34BC088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58536" y="4889486"/>
                <a:ext cx="6027822" cy="3386415"/>
              </a:xfrm>
              <a:prstGeom prst="rect">
                <a:avLst/>
              </a:prstGeom>
              <a:ln w="12700">
                <a:noFill/>
              </a:ln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54A5F6-AAAB-9448-8740-F37587B1AF7A}"/>
              </a:ext>
            </a:extLst>
          </p:cNvPr>
          <p:cNvGrpSpPr/>
          <p:nvPr/>
        </p:nvGrpSpPr>
        <p:grpSpPr>
          <a:xfrm>
            <a:off x="1194288" y="4000500"/>
            <a:ext cx="9797143" cy="2286000"/>
            <a:chOff x="-5862" y="8077200"/>
            <a:chExt cx="18288000" cy="42672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B044D1-742F-3141-90A6-24F70AC1D803}"/>
                </a:ext>
              </a:extLst>
            </p:cNvPr>
            <p:cNvSpPr txBox="1"/>
            <p:nvPr/>
          </p:nvSpPr>
          <p:spPr>
            <a:xfrm>
              <a:off x="-5862" y="8077200"/>
              <a:ext cx="18288000" cy="1003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93" dirty="0"/>
                <a:t>Testing on ANY Videos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BE42D25-BC7F-704F-9885-A4E436FAEF75}"/>
                </a:ext>
              </a:extLst>
            </p:cNvPr>
            <p:cNvGrpSpPr/>
            <p:nvPr/>
          </p:nvGrpSpPr>
          <p:grpSpPr>
            <a:xfrm>
              <a:off x="1899138" y="9144000"/>
              <a:ext cx="14478000" cy="3200400"/>
              <a:chOff x="1905000" y="9346356"/>
              <a:chExt cx="14478000" cy="32004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AD3EA2E-4BA6-EF41-9523-B382609D217C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8000" y="9346356"/>
                <a:ext cx="4572000" cy="32004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FBD088B-4221-F24B-9441-EBAA1BF8A825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000" y="9346356"/>
                <a:ext cx="4572000" cy="32004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4434E65-1ED6-0242-9D16-E2FE01AD3953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11000" y="9346356"/>
                <a:ext cx="4572000" cy="3200400"/>
              </a:xfrm>
              <a:prstGeom prst="rect">
                <a:avLst/>
              </a:prstGeom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30C4E2D-48D2-994B-A7B2-76AEFB4E8C6A}"/>
              </a:ext>
            </a:extLst>
          </p:cNvPr>
          <p:cNvSpPr txBox="1"/>
          <p:nvPr/>
        </p:nvSpPr>
        <p:spPr>
          <a:xfrm>
            <a:off x="1363924" y="6455240"/>
            <a:ext cx="95081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err="1"/>
              <a:t>Fouhey</a:t>
            </a:r>
            <a:r>
              <a:rPr lang="en-US" sz="1500" dirty="0"/>
              <a:t> et al. </a:t>
            </a:r>
            <a:r>
              <a:rPr lang="en-US" sz="1500" i="1" dirty="0"/>
              <a:t>From Lifestyle VLOGs to Everyday Interactions</a:t>
            </a:r>
            <a:r>
              <a:rPr lang="en-US" sz="1500" dirty="0"/>
              <a:t>. CVPR 2018.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516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27"/>
    </mc:Choice>
    <mc:Fallback xmlns="">
      <p:transition spd="slow" advTm="20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B120D-E63E-3343-AB2D-E3B033426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13A3389-FE6A-6044-8E3A-DB50B78E6975}"/>
              </a:ext>
            </a:extLst>
          </p:cNvPr>
          <p:cNvGrpSpPr/>
          <p:nvPr/>
        </p:nvGrpSpPr>
        <p:grpSpPr>
          <a:xfrm>
            <a:off x="1687286" y="3345722"/>
            <a:ext cx="4133643" cy="1179950"/>
            <a:chOff x="914401" y="7929226"/>
            <a:chExt cx="7716133" cy="220257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1DBDEAB-E25A-EA45-9E54-4B25C70310A5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1" y="7929226"/>
              <a:ext cx="2743200" cy="2202574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D670A48-9D2B-BA43-BA80-D015C5708878}"/>
                </a:ext>
              </a:extLst>
            </p:cNvPr>
            <p:cNvCxnSpPr/>
            <p:nvPr/>
          </p:nvCxnSpPr>
          <p:spPr>
            <a:xfrm>
              <a:off x="3790576" y="9089481"/>
              <a:ext cx="177650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6766FBC-AC2E-A74C-8E70-6D1472002988}"/>
                </a:ext>
              </a:extLst>
            </p:cNvPr>
            <p:cNvSpPr txBox="1"/>
            <p:nvPr/>
          </p:nvSpPr>
          <p:spPr>
            <a:xfrm>
              <a:off x="3693276" y="8496390"/>
              <a:ext cx="1901810" cy="449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4" b="1" dirty="0"/>
                <a:t>pose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CD9F63B-0E69-704D-AE24-303C70776B4C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334" y="7930731"/>
              <a:ext cx="2743200" cy="2201069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F3ADF24-7239-064B-A306-FD61524080BB}"/>
              </a:ext>
            </a:extLst>
          </p:cNvPr>
          <p:cNvGrpSpPr/>
          <p:nvPr/>
        </p:nvGrpSpPr>
        <p:grpSpPr>
          <a:xfrm>
            <a:off x="1687286" y="4780785"/>
            <a:ext cx="4133643" cy="1179144"/>
            <a:chOff x="914400" y="10448131"/>
            <a:chExt cx="7716133" cy="2201069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746F016-BF61-1D42-9131-45345A804659}"/>
                </a:ext>
              </a:extLst>
            </p:cNvPr>
            <p:cNvCxnSpPr/>
            <p:nvPr/>
          </p:nvCxnSpPr>
          <p:spPr>
            <a:xfrm>
              <a:off x="3790576" y="11672420"/>
              <a:ext cx="177650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00CE1DA-DB1D-C44C-9F84-A21AA73F645D}"/>
                </a:ext>
              </a:extLst>
            </p:cNvPr>
            <p:cNvSpPr txBox="1"/>
            <p:nvPr/>
          </p:nvSpPr>
          <p:spPr>
            <a:xfrm>
              <a:off x="3693275" y="11064932"/>
              <a:ext cx="1901810" cy="449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4" b="1" dirty="0"/>
                <a:t>parts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F6C9E03-0EF3-2647-BC03-7EBBD56F8A0D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0448131"/>
              <a:ext cx="2743200" cy="220106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2164845-DC3E-E140-9AAE-22B5DF3886A2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333" y="10448131"/>
              <a:ext cx="2743200" cy="2201069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F7146E7-D0C8-B544-BB5E-272B6672EE83}"/>
              </a:ext>
            </a:extLst>
          </p:cNvPr>
          <p:cNvGrpSpPr/>
          <p:nvPr/>
        </p:nvGrpSpPr>
        <p:grpSpPr>
          <a:xfrm>
            <a:off x="1687287" y="1910053"/>
            <a:ext cx="4136379" cy="1180556"/>
            <a:chOff x="914401" y="2889912"/>
            <a:chExt cx="7721241" cy="220370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413993-D7E6-5144-85C6-BCC49DC49E08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1" y="2889912"/>
              <a:ext cx="2743200" cy="2203704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3BEE050-436B-D542-B2BC-CD4ADE64F707}"/>
                </a:ext>
              </a:extLst>
            </p:cNvPr>
            <p:cNvCxnSpPr/>
            <p:nvPr/>
          </p:nvCxnSpPr>
          <p:spPr>
            <a:xfrm>
              <a:off x="3790576" y="4008890"/>
              <a:ext cx="177650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F57188-0B23-CB4D-8507-916C1D179883}"/>
                </a:ext>
              </a:extLst>
            </p:cNvPr>
            <p:cNvSpPr txBox="1"/>
            <p:nvPr/>
          </p:nvSpPr>
          <p:spPr>
            <a:xfrm>
              <a:off x="3719814" y="3405971"/>
              <a:ext cx="1901810" cy="449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4" b="1" dirty="0"/>
                <a:t>objects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58260CC-2719-4440-98E0-D8C69CF9F5A4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2442" y="2889912"/>
              <a:ext cx="2743200" cy="220106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8C94E0-B99B-104B-86DC-E9827C985B32}"/>
              </a:ext>
            </a:extLst>
          </p:cNvPr>
          <p:cNvGrpSpPr/>
          <p:nvPr/>
        </p:nvGrpSpPr>
        <p:grpSpPr>
          <a:xfrm>
            <a:off x="4351358" y="1910053"/>
            <a:ext cx="1465953" cy="4056416"/>
            <a:chOff x="4680805" y="3431222"/>
            <a:chExt cx="1237495" cy="424664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37C7DC7-8636-C64B-99AA-3BFD4D040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805" y="3431222"/>
              <a:ext cx="1234440" cy="123444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DA39AE7-76CB-694A-B39A-1F87D0A4D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860" y="4935061"/>
              <a:ext cx="1234440" cy="123444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2EDDBD5-9C84-3448-978A-3E9E2FB80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805" y="6443423"/>
              <a:ext cx="1234440" cy="123444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2736D60-E166-D246-9A19-F3CEB68F0BA6}"/>
              </a:ext>
            </a:extLst>
          </p:cNvPr>
          <p:cNvGrpSpPr/>
          <p:nvPr/>
        </p:nvGrpSpPr>
        <p:grpSpPr>
          <a:xfrm>
            <a:off x="6135203" y="1911577"/>
            <a:ext cx="1469176" cy="4048351"/>
            <a:chOff x="12310801" y="4088643"/>
            <a:chExt cx="1237110" cy="423445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88A347-2C97-6141-88C3-6A1024EB4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3471" y="4088643"/>
              <a:ext cx="1234440" cy="12344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E50E5FE-2FBE-E748-B574-A6ABCED7A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0801" y="7088661"/>
              <a:ext cx="1234440" cy="123444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AC06298-12A5-AA4D-A316-EF3FAAF9A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0801" y="5588652"/>
              <a:ext cx="1234440" cy="123444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466BEC2-68CC-3D46-BD22-CE93F46D0E86}"/>
              </a:ext>
            </a:extLst>
          </p:cNvPr>
          <p:cNvGrpSpPr/>
          <p:nvPr/>
        </p:nvGrpSpPr>
        <p:grpSpPr>
          <a:xfrm>
            <a:off x="6130113" y="1914826"/>
            <a:ext cx="1473410" cy="4045553"/>
            <a:chOff x="3577137" y="582612"/>
            <a:chExt cx="1242127" cy="422829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989BF7-228C-864C-88ED-3F0D58EB8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873" y="582612"/>
              <a:ext cx="1227418" cy="122741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1EE1C9-5B1D-D24F-9EC7-85FEEB380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137" y="3576464"/>
              <a:ext cx="1234440" cy="123444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6A8C37A-793A-254F-AC3F-575047A15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824" y="2078984"/>
              <a:ext cx="1234440" cy="123444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89BCDF9-AE10-EF4C-B3B6-6BE0D970E609}"/>
              </a:ext>
            </a:extLst>
          </p:cNvPr>
          <p:cNvGrpSpPr>
            <a:grpSpLocks/>
          </p:cNvGrpSpPr>
          <p:nvPr/>
        </p:nvGrpSpPr>
        <p:grpSpPr>
          <a:xfrm>
            <a:off x="7906131" y="1907820"/>
            <a:ext cx="1469571" cy="4052846"/>
            <a:chOff x="5263412" y="2701224"/>
            <a:chExt cx="1177080" cy="423488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A2BCB26-F730-4745-A305-D583E9215D93}"/>
                </a:ext>
              </a:extLst>
            </p:cNvPr>
            <p:cNvPicPr>
              <a:picLocks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412" y="2701224"/>
              <a:ext cx="1177080" cy="123444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BC0B0B3-0BC5-EE45-A66B-E93B6FCF4A98}"/>
                </a:ext>
              </a:extLst>
            </p:cNvPr>
            <p:cNvPicPr>
              <a:picLocks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412" y="4203646"/>
              <a:ext cx="1177080" cy="1235934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8796CA4-93F6-2249-8CA9-2927EBC41F2E}"/>
                </a:ext>
              </a:extLst>
            </p:cNvPr>
            <p:cNvPicPr>
              <a:picLocks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412" y="5701669"/>
              <a:ext cx="1177080" cy="123444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B7D2B4D-E54E-2B4D-B5D9-F4BB8E500E2F}"/>
              </a:ext>
            </a:extLst>
          </p:cNvPr>
          <p:cNvGrpSpPr/>
          <p:nvPr/>
        </p:nvGrpSpPr>
        <p:grpSpPr>
          <a:xfrm>
            <a:off x="7896195" y="1907821"/>
            <a:ext cx="1499380" cy="4059764"/>
            <a:chOff x="5325775" y="1816703"/>
            <a:chExt cx="1242675" cy="424211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1F3C2BB-5DA5-B749-8BAA-F09C2EDD2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5775" y="1816703"/>
              <a:ext cx="1234440" cy="123444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5C798FB-1918-4141-B006-AC1E2F1E4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10" y="3319418"/>
              <a:ext cx="1234440" cy="123444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94C4B35-6C57-724A-BF5C-6B21FC6E5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10" y="4824378"/>
              <a:ext cx="1234440" cy="123444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5030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49"/>
    </mc:Choice>
    <mc:Fallback xmlns="">
      <p:transition spd="slow" advTm="25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A4BE7-08D4-5040-90FD-2C0938A66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Mask Tracking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B863816-9A72-DB4D-A22C-1AEE2AF32770}"/>
              </a:ext>
            </a:extLst>
          </p:cNvPr>
          <p:cNvSpPr/>
          <p:nvPr/>
        </p:nvSpPr>
        <p:spPr>
          <a:xfrm>
            <a:off x="4555979" y="4405225"/>
            <a:ext cx="787938" cy="487771"/>
          </a:xfrm>
          <a:prstGeom prst="right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4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52EC3D-2785-5840-9A62-261ED472D190}"/>
              </a:ext>
            </a:extLst>
          </p:cNvPr>
          <p:cNvSpPr txBox="1"/>
          <p:nvPr/>
        </p:nvSpPr>
        <p:spPr>
          <a:xfrm>
            <a:off x="1197429" y="1836964"/>
            <a:ext cx="9797143" cy="53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/>
              <a:t>DAVIS Dataset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F19781-740C-C045-90FC-0948F13037B6}"/>
              </a:ext>
            </a:extLst>
          </p:cNvPr>
          <p:cNvSpPr txBox="1"/>
          <p:nvPr/>
        </p:nvSpPr>
        <p:spPr>
          <a:xfrm>
            <a:off x="1363924" y="6449786"/>
            <a:ext cx="95081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DAVIS Dataset: </a:t>
            </a:r>
            <a:r>
              <a:rPr lang="en-US" altLang="zh-CN" sz="1500" dirty="0"/>
              <a:t>Pont-</a:t>
            </a:r>
            <a:r>
              <a:rPr lang="en-US" altLang="zh-CN" sz="1500" dirty="0" err="1"/>
              <a:t>Tuset</a:t>
            </a:r>
            <a:r>
              <a:rPr lang="en-US" altLang="zh-CN" sz="1500" dirty="0"/>
              <a:t> et al.</a:t>
            </a:r>
            <a:r>
              <a:rPr lang="en-US" sz="1500" dirty="0"/>
              <a:t> </a:t>
            </a:r>
            <a:r>
              <a:rPr lang="en-US" sz="1500" i="1" dirty="0"/>
              <a:t>The 2017 DAVIS Challenge on Video Object Segmentation.</a:t>
            </a:r>
            <a:r>
              <a:rPr lang="en-US" sz="1500" dirty="0"/>
              <a:t> 2017.</a:t>
            </a:r>
          </a:p>
        </p:txBody>
      </p:sp>
      <p:pic>
        <p:nvPicPr>
          <p:cNvPr id="11" name="21">
            <a:hlinkClick r:id="" action="ppaction://media"/>
            <a:extLst>
              <a:ext uri="{FF2B5EF4-FFF2-40B4-BE49-F238E27FC236}">
                <a16:creationId xmlns:a16="http://schemas.microsoft.com/office/drawing/2014/main" id="{2D92CEA2-6E1D-BC41-9222-AD455EB1113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93505" y="3016253"/>
            <a:ext cx="4354286" cy="3265714"/>
          </a:xfrm>
          <a:prstGeom prst="rect">
            <a:avLst/>
          </a:prstGeom>
        </p:spPr>
      </p:pic>
      <p:pic>
        <p:nvPicPr>
          <p:cNvPr id="13" name="snowboard">
            <a:hlinkClick r:id="" action="ppaction://media"/>
            <a:extLst>
              <a:ext uri="{FF2B5EF4-FFF2-40B4-BE49-F238E27FC236}">
                <a16:creationId xmlns:a16="http://schemas.microsoft.com/office/drawing/2014/main" id="{5D4534F6-BF91-7345-A0FA-D330E218C02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40377" y="3016253"/>
            <a:ext cx="2077452" cy="15483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0F7080-F869-084C-9BD2-9B915CA542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77" y="4730938"/>
            <a:ext cx="2077452" cy="1551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207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10"/>
    </mc:Choice>
    <mc:Fallback xmlns="">
      <p:transition spd="slow" advTm="15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</p:bldLst>
  </p:timing>
  <p:extLst mod="1">
    <p:ext uri="{E180D4A7-C9FB-4DFB-919C-405C955672EB}">
      <p14:showEvtLst xmlns:p14="http://schemas.microsoft.com/office/powerpoint/2010/main">
        <p14:playEvt time="1177" objId="14"/>
        <p14:stopEvt time="5384" objId="14"/>
        <p14:playEvt time="8363" objId="16"/>
        <p14:stopEvt time="12573" objId="16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EB11FB-BAEE-44A3-9206-F11E279E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/>
              <a:t>Instance Mask Tracking</a:t>
            </a:r>
            <a:endParaRPr lang="zh-CN" altLang="en-US" dirty="0"/>
          </a:p>
        </p:txBody>
      </p:sp>
      <p:pic>
        <p:nvPicPr>
          <p:cNvPr id="5" name="图片 4" descr="图片包含 屏幕截图&#10;&#10;描述已自动生成">
            <a:extLst>
              <a:ext uri="{FF2B5EF4-FFF2-40B4-BE49-F238E27FC236}">
                <a16:creationId xmlns:a16="http://schemas.microsoft.com/office/drawing/2014/main" id="{9770F749-CF60-46E0-A92F-FDEFE1AE6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658" y="1451365"/>
            <a:ext cx="7048684" cy="484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3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7E56E-FD42-6A46-9776-B244B0E24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</a:t>
            </a:r>
            <a:r>
              <a:rPr lang="en-US" dirty="0" err="1"/>
              <a:t>Keypoint</a:t>
            </a:r>
            <a:r>
              <a:rPr lang="en-US" dirty="0"/>
              <a:t> Tracking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8BAC7-117D-8B47-99C3-0699154363F1}"/>
              </a:ext>
            </a:extLst>
          </p:cNvPr>
          <p:cNvSpPr txBox="1"/>
          <p:nvPr/>
        </p:nvSpPr>
        <p:spPr>
          <a:xfrm>
            <a:off x="1197429" y="1836964"/>
            <a:ext cx="9797143" cy="53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/>
              <a:t>JHMDB Dataset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B7F4130-0999-7A42-BD66-6D2830B78EBE}"/>
              </a:ext>
            </a:extLst>
          </p:cNvPr>
          <p:cNvSpPr/>
          <p:nvPr/>
        </p:nvSpPr>
        <p:spPr>
          <a:xfrm>
            <a:off x="4555979" y="4405225"/>
            <a:ext cx="787938" cy="487771"/>
          </a:xfrm>
          <a:prstGeom prst="right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4"/>
          </a:p>
        </p:txBody>
      </p:sp>
      <p:pic>
        <p:nvPicPr>
          <p:cNvPr id="11" name="133_pose">
            <a:hlinkClick r:id="" action="ppaction://media"/>
            <a:extLst>
              <a:ext uri="{FF2B5EF4-FFF2-40B4-BE49-F238E27FC236}">
                <a16:creationId xmlns:a16="http://schemas.microsoft.com/office/drawing/2014/main" id="{5C262E40-EA28-C94C-9A6E-D6C7EEBB6A0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3890" y="3014620"/>
            <a:ext cx="4354286" cy="3265714"/>
          </a:xfrm>
          <a:prstGeom prst="rect">
            <a:avLst/>
          </a:prstGeom>
        </p:spPr>
      </p:pic>
      <p:pic>
        <p:nvPicPr>
          <p:cNvPr id="13" name="133">
            <a:hlinkClick r:id="" action="ppaction://media"/>
            <a:extLst>
              <a:ext uri="{FF2B5EF4-FFF2-40B4-BE49-F238E27FC236}">
                <a16:creationId xmlns:a16="http://schemas.microsoft.com/office/drawing/2014/main" id="{F0834C17-FC30-C64F-8675-1C9CAB7D15B1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9555" y="3003971"/>
            <a:ext cx="2076103" cy="1557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55F64-8739-F24E-A686-20361C7AD5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55" y="4723257"/>
            <a:ext cx="2076103" cy="1557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A534EE-7841-7B4B-8148-A76E330E19C4}"/>
              </a:ext>
            </a:extLst>
          </p:cNvPr>
          <p:cNvSpPr txBox="1"/>
          <p:nvPr/>
        </p:nvSpPr>
        <p:spPr>
          <a:xfrm>
            <a:off x="1363924" y="6449786"/>
            <a:ext cx="95081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JHMDB Dataset</a:t>
            </a:r>
            <a:r>
              <a:rPr lang="en-US" altLang="zh-CN" sz="1500" dirty="0"/>
              <a:t>: </a:t>
            </a:r>
            <a:r>
              <a:rPr lang="en-US" altLang="zh-CN" sz="1500" dirty="0" err="1"/>
              <a:t>Jhuang</a:t>
            </a:r>
            <a:r>
              <a:rPr lang="en-US" altLang="zh-CN" sz="1500" dirty="0"/>
              <a:t> et al.</a:t>
            </a:r>
            <a:r>
              <a:rPr lang="en-US" sz="1500" dirty="0"/>
              <a:t> </a:t>
            </a:r>
            <a:r>
              <a:rPr lang="en-US" sz="1500" i="1" dirty="0"/>
              <a:t>Towards understanding action recognition.</a:t>
            </a:r>
            <a:r>
              <a:rPr lang="en-US" sz="1500" dirty="0"/>
              <a:t> ICCV 2013.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508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44"/>
    </mc:Choice>
    <mc:Fallback xmlns="">
      <p:transition spd="slow" advTm="23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6" grpId="0" animBg="1"/>
    </p:bldLst>
  </p:timing>
  <p:extLst mod="1">
    <p:ext uri="{E180D4A7-C9FB-4DFB-919C-405C955672EB}">
      <p14:showEvtLst xmlns:p14="http://schemas.microsoft.com/office/powerpoint/2010/main">
        <p14:playEvt time="6054" objId="13"/>
        <p14:playEvt time="9297" objId="11"/>
        <p14:stopEvt time="11101" objId="13"/>
        <p14:stopEvt time="14350" objId="11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3A210-0D45-D249-8357-29D4149A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pic>
        <p:nvPicPr>
          <p:cNvPr id="5" name="133">
            <a:hlinkClick r:id="" action="ppaction://media"/>
            <a:extLst>
              <a:ext uri="{FF2B5EF4-FFF2-40B4-BE49-F238E27FC236}">
                <a16:creationId xmlns:a16="http://schemas.microsoft.com/office/drawing/2014/main" id="{F0338A98-BE66-FE4A-8A1F-E745DED613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0107" y="2286000"/>
            <a:ext cx="4354286" cy="3265715"/>
          </a:xfrm>
          <a:prstGeom prst="rect">
            <a:avLst/>
          </a:prstGeom>
        </p:spPr>
      </p:pic>
      <p:pic>
        <p:nvPicPr>
          <p:cNvPr id="6" name="133_pose">
            <a:hlinkClick r:id="" action="ppaction://media"/>
            <a:extLst>
              <a:ext uri="{FF2B5EF4-FFF2-40B4-BE49-F238E27FC236}">
                <a16:creationId xmlns:a16="http://schemas.microsoft.com/office/drawing/2014/main" id="{CFC7107A-11CE-3C43-BC6A-C7C3C7BAE0A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5643" y="2286000"/>
            <a:ext cx="4354286" cy="3265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33797D-EFEA-8E43-9231-7B5478D4DB85}"/>
              </a:ext>
            </a:extLst>
          </p:cNvPr>
          <p:cNvSpPr txBox="1"/>
          <p:nvPr/>
        </p:nvSpPr>
        <p:spPr>
          <a:xfrm>
            <a:off x="1605643" y="1593773"/>
            <a:ext cx="4354286" cy="53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93" dirty="0"/>
              <a:t>Proposed</a:t>
            </a:r>
            <a:r>
              <a:rPr lang="en-US" sz="2893" dirty="0"/>
              <a:t> Correspondence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C85C80-5D84-394A-9836-C74C9C4EE563}"/>
              </a:ext>
            </a:extLst>
          </p:cNvPr>
          <p:cNvSpPr txBox="1"/>
          <p:nvPr/>
        </p:nvSpPr>
        <p:spPr>
          <a:xfrm>
            <a:off x="6300107" y="1592036"/>
            <a:ext cx="4354286" cy="53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/>
              <a:t>Optical Flow</a:t>
            </a:r>
          </a:p>
        </p:txBody>
      </p:sp>
    </p:spTree>
    <p:extLst>
      <p:ext uri="{BB962C8B-B14F-4D97-AF65-F5344CB8AC3E}">
        <p14:creationId xmlns:p14="http://schemas.microsoft.com/office/powerpoint/2010/main" val="386018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223F9-B514-E640-BE1F-B3C3733D6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World is Continuous</a:t>
            </a:r>
          </a:p>
        </p:txBody>
      </p:sp>
      <p:pic>
        <p:nvPicPr>
          <p:cNvPr id="3" name="dog_appear">
            <a:hlinkClick r:id="" action="ppaction://media"/>
            <a:extLst>
              <a:ext uri="{FF2B5EF4-FFF2-40B4-BE49-F238E27FC236}">
                <a16:creationId xmlns:a16="http://schemas.microsoft.com/office/drawing/2014/main" id="{88066E34-DC35-3C4F-AD56-59DB7C9D39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4256" y="1551214"/>
            <a:ext cx="8323489" cy="468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3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4B495-680D-4B38-BEE7-460A221FC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Pose </a:t>
            </a:r>
            <a:r>
              <a:rPr lang="en-US" altLang="zh-CN" dirty="0" err="1"/>
              <a:t>Keypoint</a:t>
            </a:r>
            <a:r>
              <a:rPr lang="en-US" altLang="zh-CN" dirty="0"/>
              <a:t> Tracking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5598694-C565-49E3-B54C-6AB9B7C7E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088" y="1896782"/>
            <a:ext cx="6939824" cy="40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34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A14DA7-3B58-47A2-AF5D-AF889C9EB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Video Frame Reconstruction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E39C14A-79E7-46A5-8C42-83D5AD8F7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9458"/>
            <a:ext cx="6174271" cy="312348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47850F9-6F3C-449F-BACC-734F8BCDF746}"/>
              </a:ext>
            </a:extLst>
          </p:cNvPr>
          <p:cNvSpPr/>
          <p:nvPr/>
        </p:nvSpPr>
        <p:spPr>
          <a:xfrm>
            <a:off x="732580" y="5510099"/>
            <a:ext cx="4865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Pixel level video reconstruction</a:t>
            </a:r>
            <a:endParaRPr lang="zh-CN" altLang="en-US" sz="28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996D888-34FF-4FC2-9F61-EE6EDF77C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270" y="2788748"/>
            <a:ext cx="5759821" cy="174184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5492DA0-050F-43C8-974F-9DC41A807DF6}"/>
              </a:ext>
            </a:extLst>
          </p:cNvPr>
          <p:cNvSpPr/>
          <p:nvPr/>
        </p:nvSpPr>
        <p:spPr>
          <a:xfrm>
            <a:off x="6488750" y="4888276"/>
            <a:ext cx="56117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L1-distance for different time interval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00101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D7EC3E-9F16-49CD-A74C-04491469A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Correspondence Visualization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99AAA7F-9CD8-460E-A426-9D1D823E1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077" y="1956510"/>
            <a:ext cx="9524817" cy="473763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19BD25B-7916-49F5-A921-46536C474A47}"/>
              </a:ext>
            </a:extLst>
          </p:cNvPr>
          <p:cNvSpPr txBox="1"/>
          <p:nvPr/>
        </p:nvSpPr>
        <p:spPr>
          <a:xfrm>
            <a:off x="2429435" y="1494845"/>
            <a:ext cx="2832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Proposed Method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E61469-A2EA-41F7-B46F-83EA53A12D03}"/>
              </a:ext>
            </a:extLst>
          </p:cNvPr>
          <p:cNvSpPr txBox="1"/>
          <p:nvPr/>
        </p:nvSpPr>
        <p:spPr>
          <a:xfrm>
            <a:off x="7252446" y="1456036"/>
            <a:ext cx="2832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ImageNet Pretrained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11825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9102"/>
            <a:ext cx="10515600" cy="53488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Pros:</a:t>
            </a:r>
          </a:p>
          <a:p>
            <a:r>
              <a:rPr lang="en-US" dirty="0"/>
              <a:t>Use video cycle-consistency of time as unsupervised representation learning signal</a:t>
            </a:r>
          </a:p>
          <a:p>
            <a:r>
              <a:rPr lang="en-US" dirty="0"/>
              <a:t>Differentiable tracker design</a:t>
            </a:r>
          </a:p>
          <a:p>
            <a:r>
              <a:rPr lang="en-US" dirty="0"/>
              <a:t>Define tracking as correspondence problem, bridge between high &amp; low</a:t>
            </a:r>
          </a:p>
          <a:p>
            <a:endParaRPr lang="en-US" dirty="0"/>
          </a:p>
          <a:p>
            <a:r>
              <a:rPr lang="en-US" dirty="0"/>
              <a:t>Cons:</a:t>
            </a:r>
          </a:p>
          <a:p>
            <a:r>
              <a:rPr lang="en-US" dirty="0"/>
              <a:t>Can’t use the learned tracker in inference time</a:t>
            </a:r>
          </a:p>
          <a:p>
            <a:r>
              <a:rPr lang="en-US" dirty="0"/>
              <a:t>Random crop image patches </a:t>
            </a:r>
            <a:r>
              <a:rPr lang="en-US" dirty="0">
                <a:sym typeface="Wingdings" panose="05000000000000000000" pitchFamily="2" charset="2"/>
              </a:rPr>
              <a:t> what to track?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8324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D18523-97BD-45B0-8FAA-E60A91DD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Future Use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7C5139-27E5-420A-8854-DBFC53EFD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928" y="1342789"/>
            <a:ext cx="8246144" cy="460977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3B5F8CA-0685-4C61-989E-B00368D98039}"/>
              </a:ext>
            </a:extLst>
          </p:cNvPr>
          <p:cNvSpPr/>
          <p:nvPr/>
        </p:nvSpPr>
        <p:spPr>
          <a:xfrm>
            <a:off x="1192307" y="6070048"/>
            <a:ext cx="9950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dirty="0"/>
              <a:t>X. Zhu, J. Dai, X. Zhu, Y. Wei, and L. Yuan, “Towards High Performance Video Object Detection for Mobiles,” in </a:t>
            </a:r>
            <a:r>
              <a:rPr lang="en-US" altLang="zh-CN" i="1" dirty="0" err="1"/>
              <a:t>ArXiv</a:t>
            </a:r>
            <a:r>
              <a:rPr lang="en-US" altLang="zh-CN" i="1" dirty="0"/>
              <a:t> Preprint</a:t>
            </a:r>
            <a:r>
              <a:rPr lang="en-US" altLang="zh-CN" dirty="0"/>
              <a:t>, 2018.</a:t>
            </a:r>
            <a:endParaRPr lang="en-US" altLang="zh-CN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25625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F71F2-2CC9-C247-BBF0-EDFEC0762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Future Use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B5BCBB6-540B-4045-A4FA-36F539882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13" y="1736227"/>
            <a:ext cx="10983973" cy="338554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E5266F1-45A5-41C1-AA0B-1983A46F6AFE}"/>
              </a:ext>
            </a:extLst>
          </p:cNvPr>
          <p:cNvSpPr/>
          <p:nvPr/>
        </p:nvSpPr>
        <p:spPr>
          <a:xfrm>
            <a:off x="1488140" y="5525185"/>
            <a:ext cx="9699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dirty="0"/>
              <a:t>H. Luo, W. </a:t>
            </a:r>
            <a:r>
              <a:rPr lang="en-US" altLang="zh-CN" dirty="0" err="1"/>
              <a:t>Xie</a:t>
            </a:r>
            <a:r>
              <a:rPr lang="en-US" altLang="zh-CN" dirty="0"/>
              <a:t>, X. Wang, and W. Zeng, “Detect or Track: Towards Cost-Effective Video Object Detection/Tracking,” </a:t>
            </a:r>
            <a:r>
              <a:rPr lang="en-US" altLang="zh-CN" i="1" dirty="0"/>
              <a:t>AAAI</a:t>
            </a:r>
            <a:r>
              <a:rPr lang="en-US" altLang="zh-CN" dirty="0"/>
              <a:t>, p. 8, 2019.</a:t>
            </a:r>
            <a:endParaRPr lang="en-US" altLang="zh-CN" dirty="0"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41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4"/>
    </mc:Choice>
    <mc:Fallback xmlns="">
      <p:transition spd="slow" advTm="12694"/>
    </mc:Fallback>
  </mc:AlternateContent>
  <p:extLst mod="1">
    <p:ext uri="{E180D4A7-C9FB-4DFB-919C-405C955672EB}">
      <p14:showEvtLst xmlns:p14="http://schemas.microsoft.com/office/powerpoint/2010/main">
        <p14:playEvt time="1826" objId="5"/>
        <p14:playEvt time="2910" objId="5"/>
        <p14:playEvt time="3991" objId="5"/>
        <p14:playEvt time="5059" objId="5"/>
        <p14:playEvt time="6125" objId="5"/>
        <p14:playEvt time="7193" objId="5"/>
        <p14:playEvt time="8259" objId="5"/>
        <p14:playEvt time="9326" objId="5"/>
        <p14:playEvt time="10394" objId="5"/>
        <p14:playEvt time="11462" objId="5"/>
        <p14:playEvt time="12530" objId="5"/>
        <p14:stopEvt time="12694" objId="5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B107D-2074-4781-8ED9-20596203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Reference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0F65802-D8B8-40F6-B166-12F464BC59A2}"/>
              </a:ext>
            </a:extLst>
          </p:cNvPr>
          <p:cNvSpPr/>
          <p:nvPr/>
        </p:nvSpPr>
        <p:spPr>
          <a:xfrm>
            <a:off x="367553" y="1799308"/>
            <a:ext cx="1112968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[1] H. Luo, W. </a:t>
            </a:r>
            <a:r>
              <a:rPr lang="en-US" altLang="zh-CN" dirty="0" err="1"/>
              <a:t>Xie</a:t>
            </a:r>
            <a:r>
              <a:rPr lang="en-US" altLang="zh-CN" dirty="0"/>
              <a:t>, X. Wang, and W. Zeng, “Detect or Track: Towards Cost-Effective Video Object Detection/Tracking,” </a:t>
            </a:r>
            <a:r>
              <a:rPr lang="en-US" altLang="zh-CN" i="1" dirty="0"/>
              <a:t>AAAI</a:t>
            </a:r>
            <a:r>
              <a:rPr lang="en-US" altLang="zh-CN" dirty="0"/>
              <a:t>, p. 8, 2019.</a:t>
            </a:r>
          </a:p>
          <a:p>
            <a:r>
              <a:rPr lang="en-US" altLang="zh-CN" dirty="0"/>
              <a:t>[2] X. Zhu, J. Dai, X. Zhu, Y. Wei, and L. Yuan, “Towards High Performance Video Object Detection for Mobiles,” in </a:t>
            </a:r>
            <a:r>
              <a:rPr lang="en-US" altLang="zh-CN" i="1" dirty="0" err="1"/>
              <a:t>ArXiv</a:t>
            </a:r>
            <a:r>
              <a:rPr lang="en-US" altLang="zh-CN" i="1" dirty="0"/>
              <a:t> Preprint</a:t>
            </a:r>
            <a:r>
              <a:rPr lang="en-US" altLang="zh-CN" dirty="0"/>
              <a:t>, 2018.</a:t>
            </a:r>
          </a:p>
          <a:p>
            <a:r>
              <a:rPr lang="en-US" altLang="zh-CN" dirty="0"/>
              <a:t>[3] E. </a:t>
            </a:r>
            <a:r>
              <a:rPr lang="en-US" altLang="zh-CN" dirty="0" err="1"/>
              <a:t>Ilg</a:t>
            </a:r>
            <a:r>
              <a:rPr lang="en-US" altLang="zh-CN" dirty="0"/>
              <a:t>, N. Mayer, T. </a:t>
            </a:r>
            <a:r>
              <a:rPr lang="en-US" altLang="zh-CN" dirty="0" err="1"/>
              <a:t>Saikia</a:t>
            </a:r>
            <a:r>
              <a:rPr lang="en-US" altLang="zh-CN" dirty="0"/>
              <a:t>, M. </a:t>
            </a:r>
            <a:r>
              <a:rPr lang="en-US" altLang="zh-CN" dirty="0" err="1"/>
              <a:t>Keuper</a:t>
            </a:r>
            <a:r>
              <a:rPr lang="en-US" altLang="zh-CN" dirty="0"/>
              <a:t>, A. </a:t>
            </a:r>
            <a:r>
              <a:rPr lang="en-US" altLang="zh-CN" dirty="0" err="1"/>
              <a:t>Dosovitskiy</a:t>
            </a:r>
            <a:r>
              <a:rPr lang="en-US" altLang="zh-CN" dirty="0"/>
              <a:t>, and T. </a:t>
            </a:r>
            <a:r>
              <a:rPr lang="en-US" altLang="zh-CN" dirty="0" err="1"/>
              <a:t>Brox</a:t>
            </a:r>
            <a:r>
              <a:rPr lang="en-US" altLang="zh-CN" dirty="0"/>
              <a:t>, “</a:t>
            </a:r>
            <a:r>
              <a:rPr lang="en-US" altLang="zh-CN" dirty="0" err="1"/>
              <a:t>FlowNet</a:t>
            </a:r>
            <a:r>
              <a:rPr lang="en-US" altLang="zh-CN" dirty="0"/>
              <a:t> 2.0: Evolution of Optical Flow Estimation with Deep Networks,” in </a:t>
            </a:r>
            <a:r>
              <a:rPr lang="en-US" altLang="zh-CN" i="1" dirty="0"/>
              <a:t>2017 IEEE Conference on Computer Vision and Pattern Recognition (CVPR)</a:t>
            </a:r>
            <a:r>
              <a:rPr lang="en-US" altLang="zh-CN" dirty="0"/>
              <a:t>, Honolulu, HI, 2017, pp. 1647–1655.</a:t>
            </a:r>
          </a:p>
          <a:p>
            <a:r>
              <a:rPr lang="en-US" altLang="zh-CN" dirty="0"/>
              <a:t>[4] </a:t>
            </a:r>
            <a:r>
              <a:rPr lang="en-US" altLang="zh-CN" dirty="0" err="1"/>
              <a:t>Dosovitskiy</a:t>
            </a:r>
            <a:r>
              <a:rPr lang="en-US" altLang="zh-CN" dirty="0"/>
              <a:t> </a:t>
            </a:r>
            <a:r>
              <a:rPr lang="en-US" altLang="zh-CN" i="1" dirty="0"/>
              <a:t>et al.</a:t>
            </a:r>
            <a:r>
              <a:rPr lang="en-US" altLang="zh-CN" dirty="0"/>
              <a:t>, “</a:t>
            </a:r>
            <a:r>
              <a:rPr lang="en-US" altLang="zh-CN" dirty="0" err="1"/>
              <a:t>FlowNet</a:t>
            </a:r>
            <a:r>
              <a:rPr lang="en-US" altLang="zh-CN" dirty="0"/>
              <a:t>: Learning Optical Flow with Convolutional Networks,” in </a:t>
            </a:r>
            <a:r>
              <a:rPr lang="en-US" altLang="zh-CN" i="1" dirty="0"/>
              <a:t>2015 IEEE International Conference on Computer Vision (ICCV)</a:t>
            </a:r>
            <a:r>
              <a:rPr lang="en-US" altLang="zh-CN" dirty="0"/>
              <a:t>, 2015, pp. 2758–2766.</a:t>
            </a:r>
          </a:p>
          <a:p>
            <a:r>
              <a:rPr lang="en-US" altLang="zh-CN" dirty="0"/>
              <a:t>[5] X. Wang, A. Jabri, and A. A. </a:t>
            </a:r>
            <a:r>
              <a:rPr lang="en-US" altLang="zh-CN" dirty="0" err="1"/>
              <a:t>Efros</a:t>
            </a:r>
            <a:r>
              <a:rPr lang="en-US" altLang="zh-CN" dirty="0"/>
              <a:t>, “Learning Correspondence from the Cycle-Consistency of Time,” </a:t>
            </a:r>
            <a:r>
              <a:rPr lang="en-US" altLang="zh-CN" i="1" dirty="0"/>
              <a:t>arXiv:1903.07593 [cs]</a:t>
            </a:r>
            <a:r>
              <a:rPr lang="en-US" altLang="zh-CN" dirty="0"/>
              <a:t>, Mar. 2019.</a:t>
            </a:r>
          </a:p>
          <a:p>
            <a:r>
              <a:rPr lang="en-US" altLang="zh-CN" dirty="0"/>
              <a:t>[6] L. </a:t>
            </a:r>
            <a:r>
              <a:rPr lang="en-US" altLang="zh-CN" dirty="0" err="1"/>
              <a:t>Bertinetto</a:t>
            </a:r>
            <a:r>
              <a:rPr lang="en-US" altLang="zh-CN" dirty="0"/>
              <a:t>, J. </a:t>
            </a:r>
            <a:r>
              <a:rPr lang="en-US" altLang="zh-CN" dirty="0" err="1"/>
              <a:t>Valmadre</a:t>
            </a:r>
            <a:r>
              <a:rPr lang="en-US" altLang="zh-CN" dirty="0"/>
              <a:t>, J. F. Henriques, A. </a:t>
            </a:r>
            <a:r>
              <a:rPr lang="en-US" altLang="zh-CN" dirty="0" err="1"/>
              <a:t>Vedaldi</a:t>
            </a:r>
            <a:r>
              <a:rPr lang="en-US" altLang="zh-CN" dirty="0"/>
              <a:t>, and P. H. S. Torr, “Fully-Convolutional Siamese Networks for Object Tracking,” in </a:t>
            </a:r>
            <a:r>
              <a:rPr lang="en-US" altLang="zh-CN" i="1" dirty="0"/>
              <a:t>Computer Vision – ECCV 2016 Workshops</a:t>
            </a:r>
            <a:r>
              <a:rPr lang="en-US" altLang="zh-CN" dirty="0"/>
              <a:t>, vol. 9914, G. Hua and H. </a:t>
            </a:r>
            <a:r>
              <a:rPr lang="en-US" altLang="zh-CN" dirty="0" err="1"/>
              <a:t>Jégou</a:t>
            </a:r>
            <a:r>
              <a:rPr lang="en-US" altLang="zh-CN" dirty="0"/>
              <a:t>, Eds. Cham: Springer International Publishing, 2016, pp. 850–865.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AutoNum type="alphaUcPeriod"/>
            </a:pPr>
            <a:endParaRPr lang="en-US" altLang="zh-CN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00829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901C2-0441-2B4B-940A-2C4B54435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World is Continuous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B1BCD4-5043-7248-A746-CE3858921474}"/>
              </a:ext>
            </a:extLst>
          </p:cNvPr>
          <p:cNvGrpSpPr/>
          <p:nvPr/>
        </p:nvGrpSpPr>
        <p:grpSpPr>
          <a:xfrm>
            <a:off x="2442482" y="2100437"/>
            <a:ext cx="3556700" cy="2142027"/>
            <a:chOff x="1676400" y="2971800"/>
            <a:chExt cx="7269710" cy="43781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0A9DDD-2D0B-0047-AF29-0896D18E5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004" y="2971800"/>
              <a:ext cx="7265106" cy="389085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A54E48-64D7-E946-9746-7DE51DB633B9}"/>
                </a:ext>
              </a:extLst>
            </p:cNvPr>
            <p:cNvSpPr txBox="1"/>
            <p:nvPr/>
          </p:nvSpPr>
          <p:spPr>
            <a:xfrm>
              <a:off x="1676400" y="6858000"/>
              <a:ext cx="7269710" cy="49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4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2597CA-E997-F949-9917-5A8A7E2AA13C}"/>
              </a:ext>
            </a:extLst>
          </p:cNvPr>
          <p:cNvGrpSpPr/>
          <p:nvPr/>
        </p:nvGrpSpPr>
        <p:grpSpPr>
          <a:xfrm>
            <a:off x="6198582" y="2100437"/>
            <a:ext cx="3550936" cy="2142027"/>
            <a:chOff x="9353672" y="2971800"/>
            <a:chExt cx="7257928" cy="43781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F20EFC-FC3D-5E49-B801-6763617B2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672" y="2971800"/>
              <a:ext cx="7257928" cy="38908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D9779D-EB63-7949-B0A5-7E3945406DD8}"/>
                </a:ext>
              </a:extLst>
            </p:cNvPr>
            <p:cNvSpPr txBox="1"/>
            <p:nvPr/>
          </p:nvSpPr>
          <p:spPr>
            <a:xfrm>
              <a:off x="9353672" y="6857999"/>
              <a:ext cx="7257928" cy="49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4" dirty="0"/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19F11F-6ACA-8448-88B5-58BA644609DF}"/>
              </a:ext>
            </a:extLst>
          </p:cNvPr>
          <p:cNvGrpSpPr/>
          <p:nvPr/>
        </p:nvGrpSpPr>
        <p:grpSpPr>
          <a:xfrm>
            <a:off x="2442482" y="4547922"/>
            <a:ext cx="3558953" cy="2152925"/>
            <a:chOff x="1676399" y="7974331"/>
            <a:chExt cx="7274314" cy="44004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CCE3ED-2D28-7541-8771-3D851824A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7974331"/>
              <a:ext cx="7274313" cy="38908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3F66EE-CF20-8848-BDA0-1C6C111FC859}"/>
                </a:ext>
              </a:extLst>
            </p:cNvPr>
            <p:cNvSpPr txBox="1"/>
            <p:nvPr/>
          </p:nvSpPr>
          <p:spPr>
            <a:xfrm>
              <a:off x="1676399" y="11882806"/>
              <a:ext cx="7266398" cy="49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4" dirty="0"/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4A3F41D-753F-1144-BCE7-50F6229857AE}"/>
              </a:ext>
            </a:extLst>
          </p:cNvPr>
          <p:cNvGrpSpPr/>
          <p:nvPr/>
        </p:nvGrpSpPr>
        <p:grpSpPr>
          <a:xfrm>
            <a:off x="6198582" y="4547922"/>
            <a:ext cx="3550936" cy="2152925"/>
            <a:chOff x="9353672" y="7974331"/>
            <a:chExt cx="7257928" cy="440046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F8038B-785A-EF4C-9195-AA365FF35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672" y="7974331"/>
              <a:ext cx="7257928" cy="389085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C1C7324-7567-A54B-B6B9-AFF73A80A19E}"/>
                </a:ext>
              </a:extLst>
            </p:cNvPr>
            <p:cNvSpPr txBox="1"/>
            <p:nvPr/>
          </p:nvSpPr>
          <p:spPr>
            <a:xfrm>
              <a:off x="9353672" y="11882806"/>
              <a:ext cx="7257928" cy="49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4" dirty="0"/>
                <a:t>4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DBC9DE2-23ED-9B4C-8F84-B9813437C5CA}"/>
              </a:ext>
            </a:extLst>
          </p:cNvPr>
          <p:cNvSpPr txBox="1"/>
          <p:nvPr/>
        </p:nvSpPr>
        <p:spPr>
          <a:xfrm>
            <a:off x="1197429" y="1469572"/>
            <a:ext cx="9797143" cy="504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79" dirty="0"/>
              <a:t>Object Permanence</a:t>
            </a:r>
          </a:p>
        </p:txBody>
      </p:sp>
    </p:spTree>
    <p:extLst>
      <p:ext uri="{BB962C8B-B14F-4D97-AF65-F5344CB8AC3E}">
        <p14:creationId xmlns:p14="http://schemas.microsoft.com/office/powerpoint/2010/main" val="347777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5FC54-83EE-6B4D-9FB0-8C8F630EC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in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C1106-7B22-5348-95EF-E4E60155C9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35" y="2100437"/>
            <a:ext cx="3554448" cy="1903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E602F7-5786-954B-BB7E-1D35D1DF0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82" y="2100437"/>
            <a:ext cx="3550936" cy="19035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84BE2C-EEA0-A14E-BEE7-7316C43C0601}"/>
              </a:ext>
            </a:extLst>
          </p:cNvPr>
          <p:cNvGrpSpPr/>
          <p:nvPr/>
        </p:nvGrpSpPr>
        <p:grpSpPr>
          <a:xfrm>
            <a:off x="5116286" y="2837240"/>
            <a:ext cx="3252279" cy="1163260"/>
            <a:chOff x="6858000" y="7772400"/>
            <a:chExt cx="7772400" cy="277999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7F0C875-5116-514B-A2E2-2F3359ADC6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000" y="7772400"/>
              <a:ext cx="6400800" cy="1066800"/>
            </a:xfrm>
            <a:prstGeom prst="straightConnector1">
              <a:avLst/>
            </a:prstGeom>
            <a:ln w="6350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A16739A-252F-D242-9F77-A1251A9B76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0400" y="8686800"/>
              <a:ext cx="6747304" cy="1519335"/>
            </a:xfrm>
            <a:prstGeom prst="straightConnector1">
              <a:avLst/>
            </a:prstGeom>
            <a:ln w="6350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2F5E1B8-FF9F-6944-89E7-E0EED7F485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9004" y="9220200"/>
              <a:ext cx="6861396" cy="1266226"/>
            </a:xfrm>
            <a:prstGeom prst="straightConnector1">
              <a:avLst/>
            </a:prstGeom>
            <a:ln w="6350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6BFFA36-4D04-0B4D-B2E6-DD11CC23CD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27608" y="9215884"/>
              <a:ext cx="6102792" cy="1336511"/>
            </a:xfrm>
            <a:prstGeom prst="straightConnector1">
              <a:avLst/>
            </a:prstGeom>
            <a:ln w="6350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B2E097B-8DDA-A74B-B51D-AFBC7E269D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2800" y="8289964"/>
              <a:ext cx="6248400" cy="1232461"/>
            </a:xfrm>
            <a:prstGeom prst="straightConnector1">
              <a:avLst/>
            </a:prstGeom>
            <a:ln w="63500"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F80870-4912-1447-ACD9-8C9754CE936D}"/>
              </a:ext>
            </a:extLst>
          </p:cNvPr>
          <p:cNvSpPr txBox="1"/>
          <p:nvPr/>
        </p:nvSpPr>
        <p:spPr>
          <a:xfrm>
            <a:off x="1197429" y="4612822"/>
            <a:ext cx="9797143" cy="53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>
                <a:solidFill>
                  <a:srgbClr val="FF0000"/>
                </a:solidFill>
              </a:rPr>
              <a:t>Learning correspondence without human supervision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07CE88-6266-B743-B0CC-40FB6831A95F}"/>
              </a:ext>
            </a:extLst>
          </p:cNvPr>
          <p:cNvSpPr txBox="1"/>
          <p:nvPr/>
        </p:nvSpPr>
        <p:spPr>
          <a:xfrm>
            <a:off x="1197429" y="5233127"/>
            <a:ext cx="9797143" cy="53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/>
              <a:t>Labeling correspondence is very expensive!</a:t>
            </a:r>
          </a:p>
        </p:txBody>
      </p:sp>
    </p:spTree>
    <p:extLst>
      <p:ext uri="{BB962C8B-B14F-4D97-AF65-F5344CB8AC3E}">
        <p14:creationId xmlns:p14="http://schemas.microsoft.com/office/powerpoint/2010/main" val="34696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6E35-1483-A848-886F-5FAD04914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Related Area:  </a:t>
            </a:r>
            <a:br>
              <a:rPr lang="en-US" dirty="0"/>
            </a:br>
            <a:r>
              <a:rPr lang="en-US" dirty="0"/>
              <a:t>Optical Flow Estimation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71CD16-CD3C-814D-90F3-E6FD4350C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71" y="2449286"/>
            <a:ext cx="3028660" cy="22745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8690BB-2D6B-5745-9D59-0CB71E20457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92" y="2449286"/>
            <a:ext cx="3030638" cy="227458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808E3F-B083-144B-B7FD-9003C321503C}"/>
              </a:ext>
            </a:extLst>
          </p:cNvPr>
          <p:cNvSpPr txBox="1"/>
          <p:nvPr/>
        </p:nvSpPr>
        <p:spPr>
          <a:xfrm>
            <a:off x="1293311" y="1877786"/>
            <a:ext cx="3014420" cy="504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79" dirty="0"/>
              <a:t>Frame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C9C3FD-6DA8-FE4F-A3F4-8BF8A39E64A3}"/>
              </a:ext>
            </a:extLst>
          </p:cNvPr>
          <p:cNvSpPr txBox="1"/>
          <p:nvPr/>
        </p:nvSpPr>
        <p:spPr>
          <a:xfrm>
            <a:off x="4579693" y="1918607"/>
            <a:ext cx="3014420" cy="504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79" dirty="0"/>
              <a:t>Frame 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46AC9D-9DEF-2C45-B1A4-7F820489552E}"/>
              </a:ext>
            </a:extLst>
          </p:cNvPr>
          <p:cNvGrpSpPr/>
          <p:nvPr/>
        </p:nvGrpSpPr>
        <p:grpSpPr>
          <a:xfrm>
            <a:off x="7882291" y="1918607"/>
            <a:ext cx="3030638" cy="2805264"/>
            <a:chOff x="12478410" y="3581400"/>
            <a:chExt cx="5657190" cy="52364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11AF71-0B08-4449-955C-244F20A9745E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8410" y="4572923"/>
              <a:ext cx="5657190" cy="424496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85FEC14-A516-024E-8A3A-1B921D3550AD}"/>
                </a:ext>
              </a:extLst>
            </p:cNvPr>
            <p:cNvSpPr txBox="1"/>
            <p:nvPr/>
          </p:nvSpPr>
          <p:spPr>
            <a:xfrm>
              <a:off x="12478412" y="3581400"/>
              <a:ext cx="5657188" cy="941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79" dirty="0"/>
                <a:t>Optical Flow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BCE0679-4ED8-2E42-B44C-1D9866A6C0FE}"/>
              </a:ext>
            </a:extLst>
          </p:cNvPr>
          <p:cNvSpPr txBox="1"/>
          <p:nvPr/>
        </p:nvSpPr>
        <p:spPr>
          <a:xfrm>
            <a:off x="1197429" y="4939393"/>
            <a:ext cx="9797143" cy="53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/>
              <a:t>Pixel-level correspondence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690696-F034-8C4B-8D5F-2BF9E83FFD8F}"/>
              </a:ext>
            </a:extLst>
          </p:cNvPr>
          <p:cNvSpPr txBox="1"/>
          <p:nvPr/>
        </p:nvSpPr>
        <p:spPr>
          <a:xfrm>
            <a:off x="1197429" y="5674179"/>
            <a:ext cx="4408714" cy="53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/>
              <a:t>Train with synthetic data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5AD737-2C2C-C147-89DA-22631AB2E699}"/>
              </a:ext>
            </a:extLst>
          </p:cNvPr>
          <p:cNvSpPr txBox="1"/>
          <p:nvPr/>
        </p:nvSpPr>
        <p:spPr>
          <a:xfrm>
            <a:off x="1845617" y="6211698"/>
            <a:ext cx="95081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Fischer et al. </a:t>
            </a:r>
            <a:r>
              <a:rPr lang="en-US" sz="1500" i="1" dirty="0" err="1"/>
              <a:t>FlowNet</a:t>
            </a:r>
            <a:r>
              <a:rPr lang="en-US" sz="1500" i="1" dirty="0"/>
              <a:t>: Learning Optical Flow with Convolutional Networks</a:t>
            </a:r>
            <a:r>
              <a:rPr lang="en-US" sz="1500" dirty="0"/>
              <a:t>, ICCV 2015.</a:t>
            </a:r>
          </a:p>
          <a:p>
            <a:pPr algn="r"/>
            <a:r>
              <a:rPr lang="en-US" sz="1500" dirty="0"/>
              <a:t>E. </a:t>
            </a:r>
            <a:r>
              <a:rPr lang="en-US" sz="1500" dirty="0" err="1"/>
              <a:t>Ilg</a:t>
            </a:r>
            <a:r>
              <a:rPr lang="en-US" sz="1500" dirty="0"/>
              <a:t> et </a:t>
            </a:r>
            <a:r>
              <a:rPr lang="en-US" sz="1500" dirty="0" err="1"/>
              <a:t>al.</a:t>
            </a:r>
            <a:r>
              <a:rPr lang="en-US" sz="1500" i="1" dirty="0" err="1"/>
              <a:t>FlowNet</a:t>
            </a:r>
            <a:r>
              <a:rPr lang="en-US" sz="1500" i="1" dirty="0"/>
              <a:t> 2.0: Evolution of Optical Flow Estimation with Deep Networks</a:t>
            </a:r>
            <a:r>
              <a:rPr lang="en-US" sz="1500" dirty="0"/>
              <a:t>, </a:t>
            </a:r>
            <a:r>
              <a:rPr lang="en-US" altLang="zh-CN" sz="1500" dirty="0"/>
              <a:t>CVPR</a:t>
            </a:r>
            <a:r>
              <a:rPr lang="en-US" sz="1500" dirty="0"/>
              <a:t> 2017.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7B07F-A655-0240-B120-48F2EC312C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75" y="4069938"/>
            <a:ext cx="1331232" cy="61453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536ADA-F181-BB4F-85E5-F7110F482B8A}"/>
              </a:ext>
            </a:extLst>
          </p:cNvPr>
          <p:cNvSpPr txBox="1"/>
          <p:nvPr/>
        </p:nvSpPr>
        <p:spPr>
          <a:xfrm>
            <a:off x="5973536" y="5674179"/>
            <a:ext cx="5021036" cy="53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/>
              <a:t>Sensitive to local perturbation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6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92"/>
    </mc:Choice>
    <mc:Fallback xmlns="">
      <p:transition spd="slow" advTm="36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F71F2-2CC9-C247-BBF0-EDFEC0762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Related Area: </a:t>
            </a:r>
            <a:br>
              <a:rPr lang="en-US" dirty="0"/>
            </a:br>
            <a:r>
              <a:rPr lang="en-US" dirty="0"/>
              <a:t>Visual Object Tracking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D01E00-5BA3-344B-9DF8-5BC0BBA313AC}"/>
              </a:ext>
            </a:extLst>
          </p:cNvPr>
          <p:cNvSpPr txBox="1"/>
          <p:nvPr/>
        </p:nvSpPr>
        <p:spPr>
          <a:xfrm>
            <a:off x="1197429" y="5190061"/>
            <a:ext cx="9797143" cy="53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/>
              <a:t>Object-level correspondence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E45EEC-3AE5-EE45-886D-9F669E534617}"/>
              </a:ext>
            </a:extLst>
          </p:cNvPr>
          <p:cNvSpPr txBox="1"/>
          <p:nvPr/>
        </p:nvSpPr>
        <p:spPr>
          <a:xfrm>
            <a:off x="1197429" y="5796643"/>
            <a:ext cx="9797143" cy="98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3" dirty="0"/>
              <a:t>Human annotations for every frame. </a:t>
            </a:r>
          </a:p>
          <a:p>
            <a:pPr algn="ctr"/>
            <a:r>
              <a:rPr lang="en-US" sz="2893" dirty="0"/>
              <a:t>Training set: A few hundred videos.</a:t>
            </a:r>
          </a:p>
        </p:txBody>
      </p:sp>
      <p:pic>
        <p:nvPicPr>
          <p:cNvPr id="10" name="1403.mov">
            <a:hlinkClick r:id="" action="ppaction://media"/>
            <a:extLst>
              <a:ext uri="{FF2B5EF4-FFF2-40B4-BE49-F238E27FC236}">
                <a16:creationId xmlns:a16="http://schemas.microsoft.com/office/drawing/2014/main" id="{7BCDC366-8BFC-A943-ADF3-579B90F498B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2752" y="1877786"/>
            <a:ext cx="4181261" cy="31359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99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4"/>
    </mc:Choice>
    <mc:Fallback xmlns="">
      <p:transition spd="slow" advTm="1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7" grpId="0"/>
    </p:bldLst>
  </p:timing>
  <p:extLst mod="1">
    <p:ext uri="{E180D4A7-C9FB-4DFB-919C-405C955672EB}">
      <p14:showEvtLst xmlns:p14="http://schemas.microsoft.com/office/powerpoint/2010/main">
        <p14:playEvt time="1826" objId="5"/>
        <p14:playEvt time="2910" objId="5"/>
        <p14:playEvt time="3991" objId="5"/>
        <p14:playEvt time="5059" objId="5"/>
        <p14:playEvt time="6125" objId="5"/>
        <p14:playEvt time="7193" objId="5"/>
        <p14:playEvt time="8259" objId="5"/>
        <p14:playEvt time="9326" objId="5"/>
        <p14:playEvt time="10394" objId="5"/>
        <p14:playEvt time="11462" objId="5"/>
        <p14:playEvt time="12530" objId="5"/>
        <p14:stopEvt time="12694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84193-9549-514F-B531-1BADE25EB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29" y="365127"/>
            <a:ext cx="9797143" cy="1325563"/>
          </a:xfrm>
        </p:spPr>
        <p:txBody>
          <a:bodyPr/>
          <a:lstStyle/>
          <a:p>
            <a:r>
              <a:rPr lang="en-US" dirty="0"/>
              <a:t>Learning Correspondence in Time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48D5CB-F1A6-B444-8718-3F618CB73892}"/>
              </a:ext>
            </a:extLst>
          </p:cNvPr>
          <p:cNvCxnSpPr/>
          <p:nvPr/>
        </p:nvCxnSpPr>
        <p:spPr>
          <a:xfrm>
            <a:off x="1834120" y="2653393"/>
            <a:ext cx="860843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C62BB9E-6D7D-4249-9D1F-2A8B047261EA}"/>
              </a:ext>
            </a:extLst>
          </p:cNvPr>
          <p:cNvSpPr txBox="1"/>
          <p:nvPr/>
        </p:nvSpPr>
        <p:spPr>
          <a:xfrm>
            <a:off x="7747383" y="1741713"/>
            <a:ext cx="2816046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79" dirty="0"/>
              <a:t>Optical Flow</a:t>
            </a:r>
          </a:p>
          <a:p>
            <a:pPr algn="ctr"/>
            <a:r>
              <a:rPr lang="en-US" sz="1875" dirty="0"/>
              <a:t>(</a:t>
            </a:r>
            <a:r>
              <a:rPr lang="en-US" sz="1875" dirty="0">
                <a:solidFill>
                  <a:srgbClr val="FF0000"/>
                </a:solidFill>
              </a:rPr>
              <a:t>Pixel-level</a:t>
            </a:r>
            <a:r>
              <a:rPr lang="en-US" sz="1875" dirty="0"/>
              <a:t>, short-range)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D1329D-0A08-4144-9A69-A480B477852A}"/>
              </a:ext>
            </a:extLst>
          </p:cNvPr>
          <p:cNvSpPr txBox="1"/>
          <p:nvPr/>
        </p:nvSpPr>
        <p:spPr>
          <a:xfrm>
            <a:off x="1238250" y="1739503"/>
            <a:ext cx="3630103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79" dirty="0"/>
              <a:t>Tracking</a:t>
            </a:r>
          </a:p>
          <a:p>
            <a:pPr algn="ctr"/>
            <a:r>
              <a:rPr lang="en-US" sz="1875" dirty="0"/>
              <a:t>(Box-level, </a:t>
            </a:r>
            <a:r>
              <a:rPr lang="en-US" sz="1875" dirty="0">
                <a:solidFill>
                  <a:srgbClr val="FF0000"/>
                </a:solidFill>
              </a:rPr>
              <a:t>long-range</a:t>
            </a:r>
            <a:r>
              <a:rPr lang="en-US" sz="1875" dirty="0"/>
              <a:t>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BA12D05-CE1E-434C-A78B-D648107EC75B}"/>
              </a:ext>
            </a:extLst>
          </p:cNvPr>
          <p:cNvGrpSpPr/>
          <p:nvPr/>
        </p:nvGrpSpPr>
        <p:grpSpPr>
          <a:xfrm>
            <a:off x="1568749" y="1741713"/>
            <a:ext cx="9058429" cy="4297866"/>
            <a:chOff x="693132" y="3251197"/>
            <a:chExt cx="16909068" cy="802268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3B1D1D8-9A50-0E42-887C-A888F7DE8A58}"/>
                </a:ext>
              </a:extLst>
            </p:cNvPr>
            <p:cNvGrpSpPr/>
            <p:nvPr/>
          </p:nvGrpSpPr>
          <p:grpSpPr>
            <a:xfrm>
              <a:off x="693420" y="3251197"/>
              <a:ext cx="16908780" cy="8022683"/>
              <a:chOff x="693420" y="2717797"/>
              <a:chExt cx="16908780" cy="802268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D78C9CC-BFD2-FA47-BAAD-BE664BA38F18}"/>
                  </a:ext>
                </a:extLst>
              </p:cNvPr>
              <p:cNvGrpSpPr/>
              <p:nvPr/>
            </p:nvGrpSpPr>
            <p:grpSpPr>
              <a:xfrm>
                <a:off x="693420" y="5430474"/>
                <a:ext cx="16908780" cy="5310006"/>
                <a:chOff x="693420" y="5430474"/>
                <a:chExt cx="16908780" cy="5310006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6091F809-C1D9-3F41-9F67-6E1F806F5A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3420" y="5430474"/>
                  <a:ext cx="7969205" cy="5309845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C77C4FDB-EF1C-CD4D-9F0E-0154B8955F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28970" y="5430474"/>
                  <a:ext cx="7973230" cy="5310006"/>
                </a:xfrm>
                <a:prstGeom prst="rect">
                  <a:avLst/>
                </a:prstGeom>
              </p:spPr>
            </p:pic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C8867E12-A9F9-4744-BEFF-F385D8A5C937}"/>
                    </a:ext>
                  </a:extLst>
                </p:cNvPr>
                <p:cNvGrpSpPr/>
                <p:nvPr/>
              </p:nvGrpSpPr>
              <p:grpSpPr>
                <a:xfrm>
                  <a:off x="3429000" y="7108613"/>
                  <a:ext cx="10186585" cy="3340885"/>
                  <a:chOff x="3429000" y="7108613"/>
                  <a:chExt cx="10186585" cy="3340885"/>
                </a:xfrm>
              </p:grpSpPr>
              <p:cxnSp>
                <p:nvCxnSpPr>
                  <p:cNvPr id="8" name="Straight Arrow Connector 7">
                    <a:extLst>
                      <a:ext uri="{FF2B5EF4-FFF2-40B4-BE49-F238E27FC236}">
                        <a16:creationId xmlns:a16="http://schemas.microsoft.com/office/drawing/2014/main" id="{8B1395CE-4883-184F-BE4F-FEAA714258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334000" y="7848600"/>
                    <a:ext cx="4953000" cy="236796"/>
                  </a:xfrm>
                  <a:prstGeom prst="straightConnector1">
                    <a:avLst/>
                  </a:prstGeom>
                  <a:ln w="63500">
                    <a:solidFill>
                      <a:srgbClr val="C0000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Arrow Connector 8">
                    <a:extLst>
                      <a:ext uri="{FF2B5EF4-FFF2-40B4-BE49-F238E27FC236}">
                        <a16:creationId xmlns:a16="http://schemas.microsoft.com/office/drawing/2014/main" id="{11274C15-EDF4-E04C-A4BA-5594A61E05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53000" y="7579662"/>
                    <a:ext cx="5867400" cy="56618"/>
                  </a:xfrm>
                  <a:prstGeom prst="straightConnector1">
                    <a:avLst/>
                  </a:prstGeom>
                  <a:ln w="63500">
                    <a:solidFill>
                      <a:srgbClr val="C0000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Arrow Connector 9">
                    <a:extLst>
                      <a:ext uri="{FF2B5EF4-FFF2-40B4-BE49-F238E27FC236}">
                        <a16:creationId xmlns:a16="http://schemas.microsoft.com/office/drawing/2014/main" id="{F3479777-BBBC-0748-BE13-3FEB5448BC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78022" y="7108613"/>
                    <a:ext cx="6370978" cy="0"/>
                  </a:xfrm>
                  <a:prstGeom prst="straightConnector1">
                    <a:avLst/>
                  </a:prstGeom>
                  <a:ln w="63500">
                    <a:solidFill>
                      <a:srgbClr val="C0000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Arrow Connector 10">
                    <a:extLst>
                      <a:ext uri="{FF2B5EF4-FFF2-40B4-BE49-F238E27FC236}">
                        <a16:creationId xmlns:a16="http://schemas.microsoft.com/office/drawing/2014/main" id="{3DE75172-9860-1648-80C4-D9ACEA160B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29000" y="10449498"/>
                    <a:ext cx="10186585" cy="0"/>
                  </a:xfrm>
                  <a:prstGeom prst="straightConnector1">
                    <a:avLst/>
                  </a:prstGeom>
                  <a:ln w="63500">
                    <a:solidFill>
                      <a:srgbClr val="C0000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Arrow Connector 11">
                    <a:extLst>
                      <a:ext uri="{FF2B5EF4-FFF2-40B4-BE49-F238E27FC236}">
                        <a16:creationId xmlns:a16="http://schemas.microsoft.com/office/drawing/2014/main" id="{DA315281-66DA-314E-AF8F-5E227A77D53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691200" y="8929124"/>
                    <a:ext cx="9728445" cy="449116"/>
                  </a:xfrm>
                  <a:prstGeom prst="straightConnector1">
                    <a:avLst/>
                  </a:prstGeom>
                  <a:ln w="63500">
                    <a:solidFill>
                      <a:srgbClr val="C0000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Arrow Connector 12">
                    <a:extLst>
                      <a:ext uri="{FF2B5EF4-FFF2-40B4-BE49-F238E27FC236}">
                        <a16:creationId xmlns:a16="http://schemas.microsoft.com/office/drawing/2014/main" id="{839E3EE6-E4FC-D949-9F60-7064783571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576664" y="9716036"/>
                    <a:ext cx="9842981" cy="32172"/>
                  </a:xfrm>
                  <a:prstGeom prst="straightConnector1">
                    <a:avLst/>
                  </a:prstGeom>
                  <a:ln w="63500">
                    <a:solidFill>
                      <a:srgbClr val="C0000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7BEF6A-BC99-2643-9D0F-F5B1457E93A3}"/>
                  </a:ext>
                </a:extLst>
              </p:cNvPr>
              <p:cNvSpPr txBox="1"/>
              <p:nvPr/>
            </p:nvSpPr>
            <p:spPr>
              <a:xfrm>
                <a:off x="6308381" y="2717797"/>
                <a:ext cx="5829299" cy="1480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679" dirty="0"/>
                  <a:t>Proposed</a:t>
                </a:r>
              </a:p>
              <a:p>
                <a:pPr algn="ctr"/>
                <a:r>
                  <a:rPr lang="en-US" sz="1875" dirty="0"/>
                  <a:t>(</a:t>
                </a:r>
                <a:r>
                  <a:rPr lang="en-US" sz="1875" dirty="0">
                    <a:solidFill>
                      <a:srgbClr val="FF0000"/>
                    </a:solidFill>
                  </a:rPr>
                  <a:t>Mid-level, long-range</a:t>
                </a:r>
                <a:r>
                  <a:rPr lang="en-US" sz="1875" dirty="0"/>
                  <a:t>)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913B62-8149-CE4E-9CF1-505967519B66}"/>
                </a:ext>
              </a:extLst>
            </p:cNvPr>
            <p:cNvSpPr txBox="1"/>
            <p:nvPr/>
          </p:nvSpPr>
          <p:spPr>
            <a:xfrm>
              <a:off x="693132" y="5257800"/>
              <a:ext cx="16909066" cy="710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75" dirty="0"/>
                <a:t>Self-Supervised / Unsupervised Learning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3094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39"/>
    </mc:Choice>
    <mc:Fallback xmlns="">
      <p:transition spd="slow" advTm="29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  <p:extLst mod="1">
    <p:ext uri="{E180D4A7-C9FB-4DFB-919C-405C955672EB}">
      <p14:showEvtLst xmlns:p14="http://schemas.microsoft.com/office/powerpoint/2010/main">
        <p14:playEvt time="2632" objId="20"/>
        <p14:playEvt time="3704" objId="20"/>
        <p14:playEvt time="4770" objId="20"/>
        <p14:playEvt time="5837" objId="20"/>
        <p14:playEvt time="6904" objId="20"/>
        <p14:playEvt time="7969" objId="20"/>
        <p14:playEvt time="9037" objId="20"/>
        <p14:playEvt time="10104" objId="20"/>
        <p14:playEvt time="11170" objId="20"/>
        <p14:playEvt time="12237" objId="20"/>
        <p14:playEvt time="13304" objId="20"/>
        <p14:playEvt time="14371" objId="20"/>
        <p14:playEvt time="15437" objId="20"/>
        <p14:playEvt time="16504" objId="20"/>
        <p14:stopEvt time="17268" objId="2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16EB3-577C-E344-9E87-B378762CD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Semi-dense Correspondence</a:t>
            </a:r>
          </a:p>
        </p:txBody>
      </p:sp>
      <p:pic>
        <p:nvPicPr>
          <p:cNvPr id="6" name="9_label">
            <a:hlinkClick r:id="" action="ppaction://media"/>
            <a:extLst>
              <a:ext uri="{FF2B5EF4-FFF2-40B4-BE49-F238E27FC236}">
                <a16:creationId xmlns:a16="http://schemas.microsoft.com/office/drawing/2014/main" id="{97AE837E-C8D6-944C-9C24-D029EB26EF3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375" y="2530476"/>
            <a:ext cx="5429250" cy="4071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05652B-A5CC-6541-93BE-E129B38366D3}"/>
              </a:ext>
            </a:extLst>
          </p:cNvPr>
          <p:cNvSpPr txBox="1"/>
          <p:nvPr/>
        </p:nvSpPr>
        <p:spPr>
          <a:xfrm>
            <a:off x="968375" y="1706781"/>
            <a:ext cx="9797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Self-Supervised Learning, without Human Supervision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3DEFFA4-ABEF-4CBC-898C-8844BB1D7922}"/>
              </a:ext>
            </a:extLst>
          </p:cNvPr>
          <p:cNvSpPr txBox="1"/>
          <p:nvPr/>
        </p:nvSpPr>
        <p:spPr>
          <a:xfrm>
            <a:off x="7019472" y="3429000"/>
            <a:ext cx="452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/>
              <a:t>Lable</a:t>
            </a:r>
            <a:r>
              <a:rPr lang="en-US" altLang="zh-CN" sz="3200" dirty="0"/>
              <a:t> every pixel</a:t>
            </a:r>
          </a:p>
          <a:p>
            <a:endParaRPr lang="en-US" altLang="zh-CN" sz="3200" dirty="0"/>
          </a:p>
          <a:p>
            <a:r>
              <a:rPr lang="en-US" altLang="zh-CN" sz="3200" dirty="0"/>
              <a:t>Propagate through time</a:t>
            </a:r>
            <a:endParaRPr lang="zh-CN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87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4"/>
    </mc:Choice>
    <mc:Fallback xmlns="">
      <p:transition spd="slow" advTm="66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/>
    </p:bldLst>
  </p:timing>
  <p:extLst mod="1">
    <p:ext uri="{E180D4A7-C9FB-4DFB-919C-405C955672EB}">
      <p14:showEvtLst xmlns:p14="http://schemas.microsoft.com/office/powerpoint/2010/main">
        <p14:playEvt time="3463" objId="5"/>
        <p14:stopEvt time="6009" objId="5"/>
        <p14:playEvt time="32438" objId="6"/>
        <p14:playEvt time="34989" objId="6"/>
        <p14:playEvt time="37521" objId="6"/>
        <p14:playEvt time="40056" objId="6"/>
        <p14:playEvt time="42588" objId="6"/>
        <p14:playEvt time="45120" objId="6"/>
        <p14:playEvt time="47654" objId="6"/>
        <p14:playEvt time="50192" objId="6"/>
        <p14:playEvt time="52722" objId="6"/>
        <p14:playEvt time="55260" objId="6"/>
        <p14:playEvt time="57792" objId="6"/>
        <p14:playEvt time="60324" objId="6"/>
        <p14:playEvt time="62857" objId="6"/>
        <p14:playEvt time="65390" objId="6"/>
        <p14:stopEvt time="66454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8.3|1.3|0.6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|0.7|5|0.7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0.4|0.6|1.3|0.6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7|0.6|6|0.6|7.4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1|25.8|11.1|6.3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5.5|1.4|9.7|2|14.3|10|14.1|8.3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5.5|1.4|9.7|2|14.3|10|14.1|8.3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3|13.6|1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.1|-1835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2377</Words>
  <Application>Microsoft Office PowerPoint</Application>
  <PresentationFormat>宽屏</PresentationFormat>
  <Paragraphs>283</Paragraphs>
  <Slides>36</Slides>
  <Notes>32</Notes>
  <HiddenSlides>0</HiddenSlides>
  <MMClips>9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Office Theme</vt:lpstr>
      <vt:lpstr>Learning Correspondence from the Cycle-consistency of Time</vt:lpstr>
      <vt:lpstr>What are the three most important problems in Computer Vision?</vt:lpstr>
      <vt:lpstr>Visual World is Continuous</vt:lpstr>
      <vt:lpstr>Visual World is Continuous</vt:lpstr>
      <vt:lpstr>Correspondence in Time</vt:lpstr>
      <vt:lpstr>Related Area:   Optical Flow Estimation</vt:lpstr>
      <vt:lpstr>Related Area:  Visual Object Tracking</vt:lpstr>
      <vt:lpstr>Learning Correspondence in Time</vt:lpstr>
      <vt:lpstr>Semi-dense Correspondence</vt:lpstr>
      <vt:lpstr>Where is the Supervision?</vt:lpstr>
      <vt:lpstr>Where is the Supervision?</vt:lpstr>
      <vt:lpstr>Where is the Supervision?</vt:lpstr>
      <vt:lpstr>How to track: SiameseFC architecture</vt:lpstr>
      <vt:lpstr>Spatial Feature Encoder ϕ</vt:lpstr>
      <vt:lpstr>Affinity function f:  cross-correlation w/ softmax normalization</vt:lpstr>
      <vt:lpstr>Localizer g &amp; Bilinear Sampler h</vt:lpstr>
      <vt:lpstr>How to track: SiameseFC architecture</vt:lpstr>
      <vt:lpstr>Alignment Objective l_θ</vt:lpstr>
      <vt:lpstr>Cycle Consistency Losses</vt:lpstr>
      <vt:lpstr>Cycle Consistency Losses: Skip Cycle</vt:lpstr>
      <vt:lpstr>Cycle Consistency Losses: feature similarity</vt:lpstr>
      <vt:lpstr>Inference Time</vt:lpstr>
      <vt:lpstr>Test Time</vt:lpstr>
      <vt:lpstr>Experiments</vt:lpstr>
      <vt:lpstr>Experiments</vt:lpstr>
      <vt:lpstr>Instance Mask Tracking</vt:lpstr>
      <vt:lpstr>Instance Mask Tracking</vt:lpstr>
      <vt:lpstr>Pose Keypoint Tracking</vt:lpstr>
      <vt:lpstr>Comparison</vt:lpstr>
      <vt:lpstr>Pose Keypoint Tracking</vt:lpstr>
      <vt:lpstr>Video Frame Reconstruction</vt:lpstr>
      <vt:lpstr>Correspondence Visualization</vt:lpstr>
      <vt:lpstr>Conclusion</vt:lpstr>
      <vt:lpstr>Future Use</vt:lpstr>
      <vt:lpstr>Future Use</vt:lpstr>
      <vt:lpstr>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Correspondence from the Cycle-consistency of Time</dc:title>
  <dc:creator>Xiaowu He (FA Talent)</dc:creator>
  <cp:lastModifiedBy>骁武 贺</cp:lastModifiedBy>
  <cp:revision>116</cp:revision>
  <dcterms:created xsi:type="dcterms:W3CDTF">2019-05-07T12:12:49Z</dcterms:created>
  <dcterms:modified xsi:type="dcterms:W3CDTF">2019-05-08T07:16:47Z</dcterms:modified>
</cp:coreProperties>
</file>