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6661" y="904747"/>
            <a:ext cx="10238676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76717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79627" y="1940053"/>
            <a:ext cx="4403090" cy="3676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08946" y="611124"/>
            <a:ext cx="477410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59172" y="1601889"/>
            <a:ext cx="9873655" cy="2945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76717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80115" y="6428920"/>
            <a:ext cx="2063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0" Type="http://schemas.openxmlformats.org/officeDocument/2006/relationships/image" Target="../media/image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45081" rIns="0" bIns="0" rtlCol="0">
            <a:spAutoFit/>
          </a:bodyPr>
          <a:lstStyle/>
          <a:p>
            <a:pPr marL="3308350" marR="5080" indent="-3278504">
              <a:lnSpc>
                <a:spcPts val="5210"/>
              </a:lnSpc>
              <a:spcBef>
                <a:spcPts val="635"/>
              </a:spcBef>
            </a:pPr>
            <a:r>
              <a:rPr sz="4700" spc="-125" dirty="0">
                <a:solidFill>
                  <a:srgbClr val="000000"/>
                </a:solidFill>
              </a:rPr>
              <a:t>Pushing </a:t>
            </a:r>
            <a:r>
              <a:rPr sz="4700" spc="-185" dirty="0">
                <a:solidFill>
                  <a:srgbClr val="000000"/>
                </a:solidFill>
              </a:rPr>
              <a:t>the </a:t>
            </a:r>
            <a:r>
              <a:rPr sz="4700" spc="-160" dirty="0">
                <a:solidFill>
                  <a:srgbClr val="000000"/>
                </a:solidFill>
              </a:rPr>
              <a:t>Range </a:t>
            </a:r>
            <a:r>
              <a:rPr sz="4700" spc="-229" dirty="0">
                <a:solidFill>
                  <a:srgbClr val="000000"/>
                </a:solidFill>
              </a:rPr>
              <a:t>Limits </a:t>
            </a:r>
            <a:r>
              <a:rPr sz="4700" spc="-165" dirty="0">
                <a:solidFill>
                  <a:srgbClr val="000000"/>
                </a:solidFill>
              </a:rPr>
              <a:t>of</a:t>
            </a:r>
            <a:r>
              <a:rPr sz="4700" spc="-994" dirty="0">
                <a:solidFill>
                  <a:srgbClr val="000000"/>
                </a:solidFill>
              </a:rPr>
              <a:t> </a:t>
            </a:r>
            <a:r>
              <a:rPr sz="4700" spc="-200" dirty="0">
                <a:solidFill>
                  <a:srgbClr val="000000"/>
                </a:solidFill>
              </a:rPr>
              <a:t>Commercial  </a:t>
            </a:r>
            <a:r>
              <a:rPr sz="4700" spc="-185" dirty="0">
                <a:solidFill>
                  <a:srgbClr val="000000"/>
                </a:solidFill>
              </a:rPr>
              <a:t>Passive</a:t>
            </a:r>
            <a:r>
              <a:rPr sz="4700" spc="-330" dirty="0">
                <a:solidFill>
                  <a:srgbClr val="000000"/>
                </a:solidFill>
              </a:rPr>
              <a:t> </a:t>
            </a:r>
            <a:r>
              <a:rPr sz="4700" spc="-120" dirty="0">
                <a:solidFill>
                  <a:srgbClr val="000000"/>
                </a:solidFill>
              </a:rPr>
              <a:t>RFIDs</a:t>
            </a:r>
            <a:endParaRPr sz="4700"/>
          </a:p>
        </p:txBody>
      </p:sp>
      <p:sp>
        <p:nvSpPr>
          <p:cNvPr id="3" name="object 3"/>
          <p:cNvSpPr txBox="1"/>
          <p:nvPr/>
        </p:nvSpPr>
        <p:spPr>
          <a:xfrm>
            <a:off x="2405481" y="3997449"/>
            <a:ext cx="7380605" cy="1878964"/>
          </a:xfrm>
          <a:prstGeom prst="rect">
            <a:avLst/>
          </a:prstGeom>
        </p:spPr>
        <p:txBody>
          <a:bodyPr vert="horz" wrap="square" lIns="0" tIns="1974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5"/>
              </a:spcBef>
            </a:pPr>
            <a:r>
              <a:rPr sz="2800" b="1" spc="-204" dirty="0">
                <a:latin typeface="Trebuchet MS"/>
                <a:cs typeface="Trebuchet MS"/>
              </a:rPr>
              <a:t>Jingxian</a:t>
            </a:r>
            <a:r>
              <a:rPr sz="2800" b="1" spc="-220" dirty="0">
                <a:latin typeface="Trebuchet MS"/>
                <a:cs typeface="Trebuchet MS"/>
              </a:rPr>
              <a:t> </a:t>
            </a:r>
            <a:r>
              <a:rPr sz="2800" b="1" spc="-100" dirty="0">
                <a:latin typeface="Trebuchet MS"/>
                <a:cs typeface="Trebuchet MS"/>
              </a:rPr>
              <a:t>Wang</a:t>
            </a:r>
            <a:endParaRPr sz="2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350"/>
              </a:spcBef>
            </a:pPr>
            <a:r>
              <a:rPr sz="2600" spc="-130" dirty="0">
                <a:latin typeface="Trebuchet MS"/>
                <a:cs typeface="Trebuchet MS"/>
              </a:rPr>
              <a:t>Junbo </a:t>
            </a:r>
            <a:r>
              <a:rPr sz="2600" spc="-140" dirty="0">
                <a:latin typeface="Trebuchet MS"/>
                <a:cs typeface="Trebuchet MS"/>
              </a:rPr>
              <a:t>Zhang, </a:t>
            </a:r>
            <a:r>
              <a:rPr sz="2600" spc="-135" dirty="0">
                <a:latin typeface="Trebuchet MS"/>
                <a:cs typeface="Trebuchet MS"/>
              </a:rPr>
              <a:t>Rajarshi Saha, </a:t>
            </a:r>
            <a:r>
              <a:rPr sz="2600" spc="-125" dirty="0">
                <a:latin typeface="Trebuchet MS"/>
                <a:cs typeface="Trebuchet MS"/>
              </a:rPr>
              <a:t>Haojian </a:t>
            </a:r>
            <a:r>
              <a:rPr sz="2600" spc="-235" dirty="0">
                <a:latin typeface="Trebuchet MS"/>
                <a:cs typeface="Trebuchet MS"/>
              </a:rPr>
              <a:t>Jin, </a:t>
            </a:r>
            <a:r>
              <a:rPr sz="2600" spc="-90" dirty="0">
                <a:latin typeface="Trebuchet MS"/>
                <a:cs typeface="Trebuchet MS"/>
              </a:rPr>
              <a:t>Swarun</a:t>
            </a:r>
            <a:r>
              <a:rPr sz="2600" spc="-450" dirty="0">
                <a:latin typeface="Trebuchet MS"/>
                <a:cs typeface="Trebuchet MS"/>
              </a:rPr>
              <a:t> </a:t>
            </a:r>
            <a:r>
              <a:rPr sz="2600" spc="-114" dirty="0">
                <a:latin typeface="Trebuchet MS"/>
                <a:cs typeface="Trebuchet MS"/>
              </a:rPr>
              <a:t>Kumar</a:t>
            </a:r>
            <a:endParaRPr sz="260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  <a:spcBef>
                <a:spcPts val="2185"/>
              </a:spcBef>
            </a:pPr>
            <a:r>
              <a:rPr sz="2600" spc="-120" dirty="0">
                <a:latin typeface="Trebuchet MS"/>
                <a:cs typeface="Trebuchet MS"/>
              </a:rPr>
              <a:t>Carnegie </a:t>
            </a:r>
            <a:r>
              <a:rPr sz="2600" spc="-30" dirty="0">
                <a:latin typeface="Trebuchet MS"/>
                <a:cs typeface="Trebuchet MS"/>
              </a:rPr>
              <a:t>Mellon</a:t>
            </a:r>
            <a:r>
              <a:rPr sz="2600" spc="-290" dirty="0">
                <a:latin typeface="Trebuchet MS"/>
                <a:cs typeface="Trebuchet MS"/>
              </a:rPr>
              <a:t> </a:t>
            </a:r>
            <a:r>
              <a:rPr sz="2600" spc="-110" dirty="0">
                <a:latin typeface="Trebuchet MS"/>
                <a:cs typeface="Trebuchet MS"/>
              </a:rPr>
              <a:t>University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57609" y="438670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2903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22627" y="251459"/>
            <a:ext cx="0" cy="180340"/>
          </a:xfrm>
          <a:custGeom>
            <a:avLst/>
            <a:gdLst/>
            <a:ahLst/>
            <a:cxnLst/>
            <a:rect l="l" t="t" r="r" b="b"/>
            <a:pathLst>
              <a:path h="180340">
                <a:moveTo>
                  <a:pt x="0" y="0"/>
                </a:moveTo>
                <a:lnTo>
                  <a:pt x="0" y="180340"/>
                </a:lnTo>
              </a:path>
            </a:pathLst>
          </a:custGeom>
          <a:ln w="65036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64873" y="244475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271" y="0"/>
                </a:lnTo>
              </a:path>
            </a:pathLst>
          </a:custGeom>
          <a:ln w="1397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02608" y="101117"/>
            <a:ext cx="270510" cy="351790"/>
          </a:xfrm>
          <a:custGeom>
            <a:avLst/>
            <a:gdLst/>
            <a:ahLst/>
            <a:cxnLst/>
            <a:rect l="l" t="t" r="r" b="b"/>
            <a:pathLst>
              <a:path w="270509" h="351790">
                <a:moveTo>
                  <a:pt x="157175" y="0"/>
                </a:moveTo>
                <a:lnTo>
                  <a:pt x="111520" y="7542"/>
                </a:lnTo>
                <a:lnTo>
                  <a:pt x="72890" y="28170"/>
                </a:lnTo>
                <a:lnTo>
                  <a:pt x="41854" y="58886"/>
                </a:lnTo>
                <a:lnTo>
                  <a:pt x="18981" y="96691"/>
                </a:lnTo>
                <a:lnTo>
                  <a:pt x="4840" y="138585"/>
                </a:lnTo>
                <a:lnTo>
                  <a:pt x="0" y="181571"/>
                </a:lnTo>
                <a:lnTo>
                  <a:pt x="4612" y="223865"/>
                </a:lnTo>
                <a:lnTo>
                  <a:pt x="18116" y="263675"/>
                </a:lnTo>
                <a:lnTo>
                  <a:pt x="40006" y="298681"/>
                </a:lnTo>
                <a:lnTo>
                  <a:pt x="69780" y="326560"/>
                </a:lnTo>
                <a:lnTo>
                  <a:pt x="106934" y="344990"/>
                </a:lnTo>
                <a:lnTo>
                  <a:pt x="150964" y="351650"/>
                </a:lnTo>
                <a:lnTo>
                  <a:pt x="187705" y="347395"/>
                </a:lnTo>
                <a:lnTo>
                  <a:pt x="210922" y="339064"/>
                </a:lnTo>
                <a:lnTo>
                  <a:pt x="155752" y="339064"/>
                </a:lnTo>
                <a:lnTo>
                  <a:pt x="120972" y="329886"/>
                </a:lnTo>
                <a:lnTo>
                  <a:pt x="97577" y="300988"/>
                </a:lnTo>
                <a:lnTo>
                  <a:pt x="84397" y="250323"/>
                </a:lnTo>
                <a:lnTo>
                  <a:pt x="80264" y="175844"/>
                </a:lnTo>
                <a:lnTo>
                  <a:pt x="85494" y="98994"/>
                </a:lnTo>
                <a:lnTo>
                  <a:pt x="100622" y="48734"/>
                </a:lnTo>
                <a:lnTo>
                  <a:pt x="124798" y="21323"/>
                </a:lnTo>
                <a:lnTo>
                  <a:pt x="157175" y="13017"/>
                </a:lnTo>
                <a:lnTo>
                  <a:pt x="206417" y="13017"/>
                </a:lnTo>
                <a:lnTo>
                  <a:pt x="204450" y="12185"/>
                </a:lnTo>
                <a:lnTo>
                  <a:pt x="181960" y="3808"/>
                </a:lnTo>
                <a:lnTo>
                  <a:pt x="157175" y="0"/>
                </a:lnTo>
                <a:close/>
              </a:path>
              <a:path w="270509" h="351790">
                <a:moveTo>
                  <a:pt x="269925" y="324421"/>
                </a:moveTo>
                <a:lnTo>
                  <a:pt x="255117" y="324421"/>
                </a:lnTo>
                <a:lnTo>
                  <a:pt x="256971" y="333273"/>
                </a:lnTo>
                <a:lnTo>
                  <a:pt x="256971" y="344004"/>
                </a:lnTo>
                <a:lnTo>
                  <a:pt x="269925" y="344004"/>
                </a:lnTo>
                <a:lnTo>
                  <a:pt x="269925" y="324421"/>
                </a:lnTo>
                <a:close/>
              </a:path>
              <a:path w="270509" h="351790">
                <a:moveTo>
                  <a:pt x="269925" y="226949"/>
                </a:moveTo>
                <a:lnTo>
                  <a:pt x="256971" y="226949"/>
                </a:lnTo>
                <a:lnTo>
                  <a:pt x="254101" y="243192"/>
                </a:lnTo>
                <a:lnTo>
                  <a:pt x="244581" y="274497"/>
                </a:lnTo>
                <a:lnTo>
                  <a:pt x="225529" y="305639"/>
                </a:lnTo>
                <a:lnTo>
                  <a:pt x="196176" y="329526"/>
                </a:lnTo>
                <a:lnTo>
                  <a:pt x="155752" y="339064"/>
                </a:lnTo>
                <a:lnTo>
                  <a:pt x="210922" y="339064"/>
                </a:lnTo>
                <a:lnTo>
                  <a:pt x="213788" y="338035"/>
                </a:lnTo>
                <a:lnTo>
                  <a:pt x="231989" y="328675"/>
                </a:lnTo>
                <a:lnTo>
                  <a:pt x="245084" y="324421"/>
                </a:lnTo>
                <a:lnTo>
                  <a:pt x="269925" y="324421"/>
                </a:lnTo>
                <a:lnTo>
                  <a:pt x="269925" y="226949"/>
                </a:lnTo>
                <a:close/>
              </a:path>
              <a:path w="270509" h="351790">
                <a:moveTo>
                  <a:pt x="206417" y="13017"/>
                </a:moveTo>
                <a:lnTo>
                  <a:pt x="157175" y="13017"/>
                </a:lnTo>
                <a:lnTo>
                  <a:pt x="194637" y="23317"/>
                </a:lnTo>
                <a:lnTo>
                  <a:pt x="224518" y="49633"/>
                </a:lnTo>
                <a:lnTo>
                  <a:pt x="245620" y="85085"/>
                </a:lnTo>
                <a:lnTo>
                  <a:pt x="256743" y="122796"/>
                </a:lnTo>
                <a:lnTo>
                  <a:pt x="268490" y="122796"/>
                </a:lnTo>
                <a:lnTo>
                  <a:pt x="268490" y="24371"/>
                </a:lnTo>
                <a:lnTo>
                  <a:pt x="240982" y="24371"/>
                </a:lnTo>
                <a:lnTo>
                  <a:pt x="224255" y="20563"/>
                </a:lnTo>
                <a:lnTo>
                  <a:pt x="206417" y="13017"/>
                </a:lnTo>
                <a:close/>
              </a:path>
              <a:path w="270509" h="351790">
                <a:moveTo>
                  <a:pt x="268490" y="10045"/>
                </a:moveTo>
                <a:lnTo>
                  <a:pt x="256743" y="10045"/>
                </a:lnTo>
                <a:lnTo>
                  <a:pt x="256260" y="20066"/>
                </a:lnTo>
                <a:lnTo>
                  <a:pt x="251002" y="24371"/>
                </a:lnTo>
                <a:lnTo>
                  <a:pt x="268490" y="24371"/>
                </a:lnTo>
                <a:lnTo>
                  <a:pt x="268490" y="10045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02913" y="232130"/>
            <a:ext cx="233730" cy="218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02583" y="522947"/>
            <a:ext cx="380365" cy="332105"/>
          </a:xfrm>
          <a:custGeom>
            <a:avLst/>
            <a:gdLst/>
            <a:ahLst/>
            <a:cxnLst/>
            <a:rect l="l" t="t" r="r" b="b"/>
            <a:pathLst>
              <a:path w="380365" h="332105">
                <a:moveTo>
                  <a:pt x="118236" y="0"/>
                </a:moveTo>
                <a:lnTo>
                  <a:pt x="0" y="0"/>
                </a:lnTo>
                <a:lnTo>
                  <a:pt x="0" y="13614"/>
                </a:lnTo>
                <a:lnTo>
                  <a:pt x="31889" y="13614"/>
                </a:lnTo>
                <a:lnTo>
                  <a:pt x="31889" y="282714"/>
                </a:lnTo>
                <a:lnTo>
                  <a:pt x="30689" y="296882"/>
                </a:lnTo>
                <a:lnTo>
                  <a:pt x="26031" y="308300"/>
                </a:lnTo>
                <a:lnTo>
                  <a:pt x="16330" y="315920"/>
                </a:lnTo>
                <a:lnTo>
                  <a:pt x="0" y="318693"/>
                </a:lnTo>
                <a:lnTo>
                  <a:pt x="0" y="331724"/>
                </a:lnTo>
                <a:lnTo>
                  <a:pt x="81495" y="331724"/>
                </a:lnTo>
                <a:lnTo>
                  <a:pt x="81495" y="318693"/>
                </a:lnTo>
                <a:lnTo>
                  <a:pt x="80060" y="318693"/>
                </a:lnTo>
                <a:lnTo>
                  <a:pt x="63808" y="317778"/>
                </a:lnTo>
                <a:lnTo>
                  <a:pt x="52855" y="312901"/>
                </a:lnTo>
                <a:lnTo>
                  <a:pt x="46672" y="300868"/>
                </a:lnTo>
                <a:lnTo>
                  <a:pt x="44729" y="278485"/>
                </a:lnTo>
                <a:lnTo>
                  <a:pt x="44729" y="11277"/>
                </a:lnTo>
                <a:lnTo>
                  <a:pt x="122067" y="11277"/>
                </a:lnTo>
                <a:lnTo>
                  <a:pt x="118236" y="0"/>
                </a:lnTo>
                <a:close/>
              </a:path>
              <a:path w="380365" h="332105">
                <a:moveTo>
                  <a:pt x="122067" y="11277"/>
                </a:moveTo>
                <a:lnTo>
                  <a:pt x="45669" y="11277"/>
                </a:lnTo>
                <a:lnTo>
                  <a:pt x="158280" y="331724"/>
                </a:lnTo>
                <a:lnTo>
                  <a:pt x="171018" y="331724"/>
                </a:lnTo>
                <a:lnTo>
                  <a:pt x="208711" y="223646"/>
                </a:lnTo>
                <a:lnTo>
                  <a:pt x="194208" y="223646"/>
                </a:lnTo>
                <a:lnTo>
                  <a:pt x="122067" y="11277"/>
                </a:lnTo>
                <a:close/>
              </a:path>
              <a:path w="380365" h="332105">
                <a:moveTo>
                  <a:pt x="379691" y="318693"/>
                </a:moveTo>
                <a:lnTo>
                  <a:pt x="250316" y="318693"/>
                </a:lnTo>
                <a:lnTo>
                  <a:pt x="250316" y="331724"/>
                </a:lnTo>
                <a:lnTo>
                  <a:pt x="379691" y="331724"/>
                </a:lnTo>
                <a:lnTo>
                  <a:pt x="379691" y="318693"/>
                </a:lnTo>
                <a:close/>
              </a:path>
              <a:path w="380365" h="332105">
                <a:moveTo>
                  <a:pt x="348894" y="16954"/>
                </a:moveTo>
                <a:lnTo>
                  <a:pt x="281749" y="16954"/>
                </a:lnTo>
                <a:lnTo>
                  <a:pt x="281749" y="318693"/>
                </a:lnTo>
                <a:lnTo>
                  <a:pt x="348894" y="318693"/>
                </a:lnTo>
                <a:lnTo>
                  <a:pt x="348894" y="16954"/>
                </a:lnTo>
                <a:close/>
              </a:path>
              <a:path w="380365" h="332105">
                <a:moveTo>
                  <a:pt x="379996" y="292"/>
                </a:moveTo>
                <a:lnTo>
                  <a:pt x="272287" y="292"/>
                </a:lnTo>
                <a:lnTo>
                  <a:pt x="194208" y="223646"/>
                </a:lnTo>
                <a:lnTo>
                  <a:pt x="208711" y="223646"/>
                </a:lnTo>
                <a:lnTo>
                  <a:pt x="280797" y="16954"/>
                </a:lnTo>
                <a:lnTo>
                  <a:pt x="348894" y="16954"/>
                </a:lnTo>
                <a:lnTo>
                  <a:pt x="348894" y="13614"/>
                </a:lnTo>
                <a:lnTo>
                  <a:pt x="379691" y="13614"/>
                </a:lnTo>
                <a:lnTo>
                  <a:pt x="379996" y="292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86923" y="641680"/>
            <a:ext cx="202565" cy="219075"/>
          </a:xfrm>
          <a:custGeom>
            <a:avLst/>
            <a:gdLst/>
            <a:ahLst/>
            <a:cxnLst/>
            <a:rect l="l" t="t" r="r" b="b"/>
            <a:pathLst>
              <a:path w="202565" h="219075">
                <a:moveTo>
                  <a:pt x="103657" y="0"/>
                </a:moveTo>
                <a:lnTo>
                  <a:pt x="64009" y="8504"/>
                </a:lnTo>
                <a:lnTo>
                  <a:pt x="30983" y="31986"/>
                </a:lnTo>
                <a:lnTo>
                  <a:pt x="8379" y="67395"/>
                </a:lnTo>
                <a:lnTo>
                  <a:pt x="0" y="111683"/>
                </a:lnTo>
                <a:lnTo>
                  <a:pt x="7935" y="154244"/>
                </a:lnTo>
                <a:lnTo>
                  <a:pt x="29918" y="188144"/>
                </a:lnTo>
                <a:lnTo>
                  <a:pt x="63211" y="210556"/>
                </a:lnTo>
                <a:lnTo>
                  <a:pt x="105079" y="218655"/>
                </a:lnTo>
                <a:lnTo>
                  <a:pt x="143244" y="212329"/>
                </a:lnTo>
                <a:lnTo>
                  <a:pt x="155260" y="204914"/>
                </a:lnTo>
                <a:lnTo>
                  <a:pt x="119214" y="204914"/>
                </a:lnTo>
                <a:lnTo>
                  <a:pt x="93144" y="199050"/>
                </a:lnTo>
                <a:lnTo>
                  <a:pt x="78508" y="183745"/>
                </a:lnTo>
                <a:lnTo>
                  <a:pt x="72087" y="162432"/>
                </a:lnTo>
                <a:lnTo>
                  <a:pt x="70662" y="138544"/>
                </a:lnTo>
                <a:lnTo>
                  <a:pt x="70662" y="98971"/>
                </a:lnTo>
                <a:lnTo>
                  <a:pt x="200748" y="98971"/>
                </a:lnTo>
                <a:lnTo>
                  <a:pt x="197839" y="86156"/>
                </a:lnTo>
                <a:lnTo>
                  <a:pt x="70662" y="86156"/>
                </a:lnTo>
                <a:lnTo>
                  <a:pt x="70662" y="54495"/>
                </a:lnTo>
                <a:lnTo>
                  <a:pt x="73050" y="34699"/>
                </a:lnTo>
                <a:lnTo>
                  <a:pt x="79503" y="21929"/>
                </a:lnTo>
                <a:lnTo>
                  <a:pt x="88959" y="15080"/>
                </a:lnTo>
                <a:lnTo>
                  <a:pt x="100355" y="13042"/>
                </a:lnTo>
                <a:lnTo>
                  <a:pt x="146809" y="13042"/>
                </a:lnTo>
                <a:lnTo>
                  <a:pt x="139634" y="7909"/>
                </a:lnTo>
                <a:lnTo>
                  <a:pt x="103657" y="0"/>
                </a:lnTo>
                <a:close/>
              </a:path>
              <a:path w="202565" h="219075">
                <a:moveTo>
                  <a:pt x="202158" y="136194"/>
                </a:moveTo>
                <a:lnTo>
                  <a:pt x="189318" y="136194"/>
                </a:lnTo>
                <a:lnTo>
                  <a:pt x="179161" y="165416"/>
                </a:lnTo>
                <a:lnTo>
                  <a:pt x="164163" y="186985"/>
                </a:lnTo>
                <a:lnTo>
                  <a:pt x="144216" y="200338"/>
                </a:lnTo>
                <a:lnTo>
                  <a:pt x="119214" y="204914"/>
                </a:lnTo>
                <a:lnTo>
                  <a:pt x="155260" y="204914"/>
                </a:lnTo>
                <a:lnTo>
                  <a:pt x="171469" y="194913"/>
                </a:lnTo>
                <a:lnTo>
                  <a:pt x="190769" y="168753"/>
                </a:lnTo>
                <a:lnTo>
                  <a:pt x="202158" y="136194"/>
                </a:lnTo>
                <a:close/>
              </a:path>
              <a:path w="202565" h="219075">
                <a:moveTo>
                  <a:pt x="146809" y="13042"/>
                </a:moveTo>
                <a:lnTo>
                  <a:pt x="100355" y="13042"/>
                </a:lnTo>
                <a:lnTo>
                  <a:pt x="114547" y="15876"/>
                </a:lnTo>
                <a:lnTo>
                  <a:pt x="123693" y="24053"/>
                </a:lnTo>
                <a:lnTo>
                  <a:pt x="128592" y="37088"/>
                </a:lnTo>
                <a:lnTo>
                  <a:pt x="130048" y="54495"/>
                </a:lnTo>
                <a:lnTo>
                  <a:pt x="130048" y="86156"/>
                </a:lnTo>
                <a:lnTo>
                  <a:pt x="197839" y="86156"/>
                </a:lnTo>
                <a:lnTo>
                  <a:pt x="192332" y="61900"/>
                </a:lnTo>
                <a:lnTo>
                  <a:pt x="170576" y="30045"/>
                </a:lnTo>
                <a:lnTo>
                  <a:pt x="146809" y="13042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28286" y="1042187"/>
            <a:ext cx="202158" cy="218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88472" y="848010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3322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53508" y="535940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65024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88472" y="52959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48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827625" y="848010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3322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892656" y="535940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65011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7625" y="52959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56417" y="641680"/>
            <a:ext cx="224294" cy="218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02583" y="923112"/>
            <a:ext cx="318770" cy="339725"/>
          </a:xfrm>
          <a:custGeom>
            <a:avLst/>
            <a:gdLst/>
            <a:ahLst/>
            <a:cxnLst/>
            <a:rect l="l" t="t" r="r" b="b"/>
            <a:pathLst>
              <a:path w="318770" h="339725">
                <a:moveTo>
                  <a:pt x="102361" y="12623"/>
                </a:moveTo>
                <a:lnTo>
                  <a:pt x="32943" y="12623"/>
                </a:lnTo>
                <a:lnTo>
                  <a:pt x="32943" y="221970"/>
                </a:lnTo>
                <a:lnTo>
                  <a:pt x="42022" y="271117"/>
                </a:lnTo>
                <a:lnTo>
                  <a:pt x="67756" y="308027"/>
                </a:lnTo>
                <a:lnTo>
                  <a:pt x="107894" y="331243"/>
                </a:lnTo>
                <a:lnTo>
                  <a:pt x="160185" y="339305"/>
                </a:lnTo>
                <a:lnTo>
                  <a:pt x="216205" y="331079"/>
                </a:lnTo>
                <a:lnTo>
                  <a:pt x="230747" y="322325"/>
                </a:lnTo>
                <a:lnTo>
                  <a:pt x="188925" y="322325"/>
                </a:lnTo>
                <a:lnTo>
                  <a:pt x="146958" y="314168"/>
                </a:lnTo>
                <a:lnTo>
                  <a:pt x="121388" y="291695"/>
                </a:lnTo>
                <a:lnTo>
                  <a:pt x="107945" y="257909"/>
                </a:lnTo>
                <a:lnTo>
                  <a:pt x="102361" y="215811"/>
                </a:lnTo>
                <a:lnTo>
                  <a:pt x="102361" y="12623"/>
                </a:lnTo>
                <a:close/>
              </a:path>
              <a:path w="318770" h="339725">
                <a:moveTo>
                  <a:pt x="309092" y="12623"/>
                </a:moveTo>
                <a:lnTo>
                  <a:pt x="241706" y="12623"/>
                </a:lnTo>
                <a:lnTo>
                  <a:pt x="256115" y="14187"/>
                </a:lnTo>
                <a:lnTo>
                  <a:pt x="264388" y="19677"/>
                </a:lnTo>
                <a:lnTo>
                  <a:pt x="268156" y="30288"/>
                </a:lnTo>
                <a:lnTo>
                  <a:pt x="268950" y="45338"/>
                </a:lnTo>
                <a:lnTo>
                  <a:pt x="269049" y="229019"/>
                </a:lnTo>
                <a:lnTo>
                  <a:pt x="262204" y="270639"/>
                </a:lnTo>
                <a:lnTo>
                  <a:pt x="244117" y="299708"/>
                </a:lnTo>
                <a:lnTo>
                  <a:pt x="218466" y="316760"/>
                </a:lnTo>
                <a:lnTo>
                  <a:pt x="188925" y="322325"/>
                </a:lnTo>
                <a:lnTo>
                  <a:pt x="230747" y="322325"/>
                </a:lnTo>
                <a:lnTo>
                  <a:pt x="254901" y="307786"/>
                </a:lnTo>
                <a:lnTo>
                  <a:pt x="277339" y="271502"/>
                </a:lnTo>
                <a:lnTo>
                  <a:pt x="284581" y="224307"/>
                </a:lnTo>
                <a:lnTo>
                  <a:pt x="284581" y="45338"/>
                </a:lnTo>
                <a:lnTo>
                  <a:pt x="286025" y="28702"/>
                </a:lnTo>
                <a:lnTo>
                  <a:pt x="290474" y="18737"/>
                </a:lnTo>
                <a:lnTo>
                  <a:pt x="298104" y="13893"/>
                </a:lnTo>
                <a:lnTo>
                  <a:pt x="309092" y="12623"/>
                </a:lnTo>
                <a:close/>
              </a:path>
              <a:path w="318770" h="339725">
                <a:moveTo>
                  <a:pt x="133261" y="0"/>
                </a:moveTo>
                <a:lnTo>
                  <a:pt x="0" y="0"/>
                </a:lnTo>
                <a:lnTo>
                  <a:pt x="0" y="12623"/>
                </a:lnTo>
                <a:lnTo>
                  <a:pt x="133261" y="12623"/>
                </a:lnTo>
                <a:lnTo>
                  <a:pt x="133261" y="0"/>
                </a:lnTo>
                <a:close/>
              </a:path>
              <a:path w="318770" h="339725">
                <a:moveTo>
                  <a:pt x="318630" y="0"/>
                </a:moveTo>
                <a:lnTo>
                  <a:pt x="235762" y="0"/>
                </a:lnTo>
                <a:lnTo>
                  <a:pt x="235762" y="12623"/>
                </a:lnTo>
                <a:lnTo>
                  <a:pt x="318630" y="12623"/>
                </a:lnTo>
                <a:lnTo>
                  <a:pt x="318630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810188" y="1047521"/>
            <a:ext cx="228600" cy="213360"/>
          </a:xfrm>
          <a:custGeom>
            <a:avLst/>
            <a:gdLst/>
            <a:ahLst/>
            <a:cxnLst/>
            <a:rect l="l" t="t" r="r" b="b"/>
            <a:pathLst>
              <a:path w="228600" h="213359">
                <a:moveTo>
                  <a:pt x="92113" y="13030"/>
                </a:moveTo>
                <a:lnTo>
                  <a:pt x="22136" y="13030"/>
                </a:lnTo>
                <a:lnTo>
                  <a:pt x="108851" y="212991"/>
                </a:lnTo>
                <a:lnTo>
                  <a:pt x="121564" y="212991"/>
                </a:lnTo>
                <a:lnTo>
                  <a:pt x="157336" y="128422"/>
                </a:lnTo>
                <a:lnTo>
                  <a:pt x="143408" y="128422"/>
                </a:lnTo>
                <a:lnTo>
                  <a:pt x="92113" y="13030"/>
                </a:lnTo>
                <a:close/>
              </a:path>
              <a:path w="228600" h="213359">
                <a:moveTo>
                  <a:pt x="228066" y="12141"/>
                </a:moveTo>
                <a:lnTo>
                  <a:pt x="183438" y="12141"/>
                </a:lnTo>
                <a:lnTo>
                  <a:pt x="183438" y="24383"/>
                </a:lnTo>
                <a:lnTo>
                  <a:pt x="182976" y="30128"/>
                </a:lnTo>
                <a:lnTo>
                  <a:pt x="181536" y="36420"/>
                </a:lnTo>
                <a:lnTo>
                  <a:pt x="179045" y="43850"/>
                </a:lnTo>
                <a:lnTo>
                  <a:pt x="175425" y="53009"/>
                </a:lnTo>
                <a:lnTo>
                  <a:pt x="143408" y="128422"/>
                </a:lnTo>
                <a:lnTo>
                  <a:pt x="157336" y="128422"/>
                </a:lnTo>
                <a:lnTo>
                  <a:pt x="191325" y="48069"/>
                </a:lnTo>
                <a:lnTo>
                  <a:pt x="216158" y="14254"/>
                </a:lnTo>
                <a:lnTo>
                  <a:pt x="223824" y="12890"/>
                </a:lnTo>
                <a:lnTo>
                  <a:pt x="228066" y="12890"/>
                </a:lnTo>
                <a:lnTo>
                  <a:pt x="228066" y="12141"/>
                </a:lnTo>
                <a:close/>
              </a:path>
              <a:path w="228600" h="213359">
                <a:moveTo>
                  <a:pt x="118262" y="0"/>
                </a:moveTo>
                <a:lnTo>
                  <a:pt x="0" y="0"/>
                </a:lnTo>
                <a:lnTo>
                  <a:pt x="0" y="13030"/>
                </a:lnTo>
                <a:lnTo>
                  <a:pt x="118262" y="13030"/>
                </a:lnTo>
                <a:lnTo>
                  <a:pt x="118262" y="0"/>
                </a:lnTo>
                <a:close/>
              </a:path>
              <a:path w="228600" h="213359">
                <a:moveTo>
                  <a:pt x="228066" y="0"/>
                </a:moveTo>
                <a:lnTo>
                  <a:pt x="154546" y="0"/>
                </a:lnTo>
                <a:lnTo>
                  <a:pt x="154546" y="13030"/>
                </a:lnTo>
                <a:lnTo>
                  <a:pt x="177177" y="13030"/>
                </a:lnTo>
                <a:lnTo>
                  <a:pt x="183438" y="12141"/>
                </a:lnTo>
                <a:lnTo>
                  <a:pt x="228066" y="12141"/>
                </a:lnTo>
                <a:lnTo>
                  <a:pt x="228066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42192" y="1041857"/>
            <a:ext cx="158343" cy="2186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95406" y="1248765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2903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60430" y="1060450"/>
            <a:ext cx="0" cy="181610"/>
          </a:xfrm>
          <a:custGeom>
            <a:avLst/>
            <a:gdLst/>
            <a:ahLst/>
            <a:cxnLst/>
            <a:rect l="l" t="t" r="r" b="b"/>
            <a:pathLst>
              <a:path h="181609">
                <a:moveTo>
                  <a:pt x="0" y="0"/>
                </a:moveTo>
                <a:lnTo>
                  <a:pt x="0" y="181609"/>
                </a:lnTo>
              </a:path>
            </a:pathLst>
          </a:custGeom>
          <a:ln w="65024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95406" y="105410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27982" y="949718"/>
            <a:ext cx="64935" cy="649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640553" y="949718"/>
            <a:ext cx="64922" cy="649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120996" y="232092"/>
            <a:ext cx="202158" cy="218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689930" y="232092"/>
            <a:ext cx="202158" cy="2186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13351" y="1040549"/>
            <a:ext cx="273050" cy="214629"/>
          </a:xfrm>
          <a:custGeom>
            <a:avLst/>
            <a:gdLst/>
            <a:ahLst/>
            <a:cxnLst/>
            <a:rect l="l" t="t" r="r" b="b"/>
            <a:pathLst>
              <a:path w="273050" h="214630">
                <a:moveTo>
                  <a:pt x="125349" y="201891"/>
                </a:moveTo>
                <a:lnTo>
                  <a:pt x="0" y="201891"/>
                </a:lnTo>
                <a:lnTo>
                  <a:pt x="0" y="214617"/>
                </a:lnTo>
                <a:lnTo>
                  <a:pt x="125349" y="214617"/>
                </a:lnTo>
                <a:lnTo>
                  <a:pt x="125349" y="201891"/>
                </a:lnTo>
                <a:close/>
              </a:path>
              <a:path w="273050" h="214630">
                <a:moveTo>
                  <a:pt x="272834" y="201891"/>
                </a:moveTo>
                <a:lnTo>
                  <a:pt x="148424" y="201891"/>
                </a:lnTo>
                <a:lnTo>
                  <a:pt x="148424" y="214617"/>
                </a:lnTo>
                <a:lnTo>
                  <a:pt x="272834" y="214617"/>
                </a:lnTo>
                <a:lnTo>
                  <a:pt x="272834" y="201891"/>
                </a:lnTo>
                <a:close/>
              </a:path>
              <a:path w="273050" h="214630">
                <a:moveTo>
                  <a:pt x="97536" y="7289"/>
                </a:moveTo>
                <a:lnTo>
                  <a:pt x="0" y="7289"/>
                </a:lnTo>
                <a:lnTo>
                  <a:pt x="0" y="20002"/>
                </a:lnTo>
                <a:lnTo>
                  <a:pt x="32499" y="20002"/>
                </a:lnTo>
                <a:lnTo>
                  <a:pt x="32499" y="201891"/>
                </a:lnTo>
                <a:lnTo>
                  <a:pt x="97536" y="201891"/>
                </a:lnTo>
                <a:lnTo>
                  <a:pt x="97536" y="77558"/>
                </a:lnTo>
                <a:lnTo>
                  <a:pt x="103745" y="61140"/>
                </a:lnTo>
                <a:lnTo>
                  <a:pt x="113313" y="45465"/>
                </a:lnTo>
                <a:lnTo>
                  <a:pt x="97536" y="45465"/>
                </a:lnTo>
                <a:lnTo>
                  <a:pt x="97536" y="7289"/>
                </a:lnTo>
                <a:close/>
              </a:path>
              <a:path w="273050" h="214630">
                <a:moveTo>
                  <a:pt x="224656" y="19697"/>
                </a:moveTo>
                <a:lnTo>
                  <a:pt x="149504" y="19697"/>
                </a:lnTo>
                <a:lnTo>
                  <a:pt x="160756" y="21114"/>
                </a:lnTo>
                <a:lnTo>
                  <a:pt x="168821" y="26603"/>
                </a:lnTo>
                <a:lnTo>
                  <a:pt x="173675" y="38021"/>
                </a:lnTo>
                <a:lnTo>
                  <a:pt x="175298" y="57226"/>
                </a:lnTo>
                <a:lnTo>
                  <a:pt x="175298" y="201891"/>
                </a:lnTo>
                <a:lnTo>
                  <a:pt x="240322" y="201891"/>
                </a:lnTo>
                <a:lnTo>
                  <a:pt x="240322" y="74675"/>
                </a:lnTo>
                <a:lnTo>
                  <a:pt x="236235" y="41533"/>
                </a:lnTo>
                <a:lnTo>
                  <a:pt x="224656" y="19697"/>
                </a:lnTo>
                <a:close/>
              </a:path>
              <a:path w="273050" h="214630">
                <a:moveTo>
                  <a:pt x="173888" y="0"/>
                </a:moveTo>
                <a:lnTo>
                  <a:pt x="150426" y="3258"/>
                </a:lnTo>
                <a:lnTo>
                  <a:pt x="128651" y="12479"/>
                </a:lnTo>
                <a:lnTo>
                  <a:pt x="110409" y="26826"/>
                </a:lnTo>
                <a:lnTo>
                  <a:pt x="97548" y="45465"/>
                </a:lnTo>
                <a:lnTo>
                  <a:pt x="113313" y="45465"/>
                </a:lnTo>
                <a:lnTo>
                  <a:pt x="115385" y="42070"/>
                </a:lnTo>
                <a:lnTo>
                  <a:pt x="131093" y="26279"/>
                </a:lnTo>
                <a:lnTo>
                  <a:pt x="149504" y="19697"/>
                </a:lnTo>
                <a:lnTo>
                  <a:pt x="224656" y="19697"/>
                </a:lnTo>
                <a:lnTo>
                  <a:pt x="223888" y="18249"/>
                </a:lnTo>
                <a:lnTo>
                  <a:pt x="203149" y="4510"/>
                </a:lnTo>
                <a:lnTo>
                  <a:pt x="173888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180571" y="640054"/>
            <a:ext cx="273050" cy="214629"/>
          </a:xfrm>
          <a:custGeom>
            <a:avLst/>
            <a:gdLst/>
            <a:ahLst/>
            <a:cxnLst/>
            <a:rect l="l" t="t" r="r" b="b"/>
            <a:pathLst>
              <a:path w="273050" h="214630">
                <a:moveTo>
                  <a:pt x="125349" y="201891"/>
                </a:moveTo>
                <a:lnTo>
                  <a:pt x="0" y="201891"/>
                </a:lnTo>
                <a:lnTo>
                  <a:pt x="0" y="214617"/>
                </a:lnTo>
                <a:lnTo>
                  <a:pt x="125349" y="214617"/>
                </a:lnTo>
                <a:lnTo>
                  <a:pt x="125349" y="201891"/>
                </a:lnTo>
                <a:close/>
              </a:path>
              <a:path w="273050" h="214630">
                <a:moveTo>
                  <a:pt x="272846" y="201891"/>
                </a:moveTo>
                <a:lnTo>
                  <a:pt x="148437" y="201891"/>
                </a:lnTo>
                <a:lnTo>
                  <a:pt x="148437" y="214617"/>
                </a:lnTo>
                <a:lnTo>
                  <a:pt x="272846" y="214617"/>
                </a:lnTo>
                <a:lnTo>
                  <a:pt x="272846" y="201891"/>
                </a:lnTo>
                <a:close/>
              </a:path>
              <a:path w="273050" h="214630">
                <a:moveTo>
                  <a:pt x="97535" y="7289"/>
                </a:moveTo>
                <a:lnTo>
                  <a:pt x="0" y="7289"/>
                </a:lnTo>
                <a:lnTo>
                  <a:pt x="0" y="20002"/>
                </a:lnTo>
                <a:lnTo>
                  <a:pt x="32499" y="20002"/>
                </a:lnTo>
                <a:lnTo>
                  <a:pt x="32499" y="201891"/>
                </a:lnTo>
                <a:lnTo>
                  <a:pt x="97535" y="201891"/>
                </a:lnTo>
                <a:lnTo>
                  <a:pt x="97535" y="77558"/>
                </a:lnTo>
                <a:lnTo>
                  <a:pt x="103743" y="61133"/>
                </a:lnTo>
                <a:lnTo>
                  <a:pt x="113310" y="45453"/>
                </a:lnTo>
                <a:lnTo>
                  <a:pt x="97535" y="45453"/>
                </a:lnTo>
                <a:lnTo>
                  <a:pt x="97535" y="7289"/>
                </a:lnTo>
                <a:close/>
              </a:path>
              <a:path w="273050" h="214630">
                <a:moveTo>
                  <a:pt x="224660" y="19684"/>
                </a:moveTo>
                <a:lnTo>
                  <a:pt x="149504" y="19684"/>
                </a:lnTo>
                <a:lnTo>
                  <a:pt x="160756" y="21102"/>
                </a:lnTo>
                <a:lnTo>
                  <a:pt x="168821" y="26592"/>
                </a:lnTo>
                <a:lnTo>
                  <a:pt x="173675" y="38014"/>
                </a:lnTo>
                <a:lnTo>
                  <a:pt x="175298" y="57226"/>
                </a:lnTo>
                <a:lnTo>
                  <a:pt x="175298" y="201891"/>
                </a:lnTo>
                <a:lnTo>
                  <a:pt x="240334" y="201891"/>
                </a:lnTo>
                <a:lnTo>
                  <a:pt x="240334" y="74675"/>
                </a:lnTo>
                <a:lnTo>
                  <a:pt x="236247" y="41533"/>
                </a:lnTo>
                <a:lnTo>
                  <a:pt x="224660" y="19684"/>
                </a:lnTo>
                <a:close/>
              </a:path>
              <a:path w="273050" h="214630">
                <a:moveTo>
                  <a:pt x="173888" y="0"/>
                </a:moveTo>
                <a:lnTo>
                  <a:pt x="150421" y="3258"/>
                </a:lnTo>
                <a:lnTo>
                  <a:pt x="128646" y="12477"/>
                </a:lnTo>
                <a:lnTo>
                  <a:pt x="110407" y="26821"/>
                </a:lnTo>
                <a:lnTo>
                  <a:pt x="97548" y="45453"/>
                </a:lnTo>
                <a:lnTo>
                  <a:pt x="113310" y="45453"/>
                </a:lnTo>
                <a:lnTo>
                  <a:pt x="115381" y="42059"/>
                </a:lnTo>
                <a:lnTo>
                  <a:pt x="131088" y="26266"/>
                </a:lnTo>
                <a:lnTo>
                  <a:pt x="149504" y="19684"/>
                </a:lnTo>
                <a:lnTo>
                  <a:pt x="224660" y="19684"/>
                </a:lnTo>
                <a:lnTo>
                  <a:pt x="223899" y="18249"/>
                </a:lnTo>
                <a:lnTo>
                  <a:pt x="203156" y="4510"/>
                </a:lnTo>
                <a:lnTo>
                  <a:pt x="173888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47628" y="230466"/>
            <a:ext cx="273050" cy="214629"/>
          </a:xfrm>
          <a:custGeom>
            <a:avLst/>
            <a:gdLst/>
            <a:ahLst/>
            <a:cxnLst/>
            <a:rect l="l" t="t" r="r" b="b"/>
            <a:pathLst>
              <a:path w="273050" h="214629">
                <a:moveTo>
                  <a:pt x="125349" y="201891"/>
                </a:moveTo>
                <a:lnTo>
                  <a:pt x="0" y="201891"/>
                </a:lnTo>
                <a:lnTo>
                  <a:pt x="0" y="214629"/>
                </a:lnTo>
                <a:lnTo>
                  <a:pt x="125349" y="214629"/>
                </a:lnTo>
                <a:lnTo>
                  <a:pt x="125349" y="201891"/>
                </a:lnTo>
                <a:close/>
              </a:path>
              <a:path w="273050" h="214629">
                <a:moveTo>
                  <a:pt x="272846" y="201891"/>
                </a:moveTo>
                <a:lnTo>
                  <a:pt x="148437" y="201891"/>
                </a:lnTo>
                <a:lnTo>
                  <a:pt x="148437" y="214629"/>
                </a:lnTo>
                <a:lnTo>
                  <a:pt x="272846" y="214629"/>
                </a:lnTo>
                <a:lnTo>
                  <a:pt x="272846" y="201891"/>
                </a:lnTo>
                <a:close/>
              </a:path>
              <a:path w="273050" h="214629">
                <a:moveTo>
                  <a:pt x="97535" y="7289"/>
                </a:moveTo>
                <a:lnTo>
                  <a:pt x="0" y="7289"/>
                </a:lnTo>
                <a:lnTo>
                  <a:pt x="0" y="20002"/>
                </a:lnTo>
                <a:lnTo>
                  <a:pt x="32499" y="20002"/>
                </a:lnTo>
                <a:lnTo>
                  <a:pt x="32499" y="201891"/>
                </a:lnTo>
                <a:lnTo>
                  <a:pt x="97535" y="201891"/>
                </a:lnTo>
                <a:lnTo>
                  <a:pt x="97535" y="77546"/>
                </a:lnTo>
                <a:lnTo>
                  <a:pt x="103748" y="61127"/>
                </a:lnTo>
                <a:lnTo>
                  <a:pt x="113313" y="45453"/>
                </a:lnTo>
                <a:lnTo>
                  <a:pt x="97535" y="45453"/>
                </a:lnTo>
                <a:lnTo>
                  <a:pt x="97535" y="7289"/>
                </a:lnTo>
                <a:close/>
              </a:path>
              <a:path w="273050" h="214629">
                <a:moveTo>
                  <a:pt x="224662" y="19684"/>
                </a:moveTo>
                <a:lnTo>
                  <a:pt x="149504" y="19684"/>
                </a:lnTo>
                <a:lnTo>
                  <a:pt x="160756" y="21102"/>
                </a:lnTo>
                <a:lnTo>
                  <a:pt x="168821" y="26592"/>
                </a:lnTo>
                <a:lnTo>
                  <a:pt x="173675" y="38014"/>
                </a:lnTo>
                <a:lnTo>
                  <a:pt x="175298" y="57226"/>
                </a:lnTo>
                <a:lnTo>
                  <a:pt x="175298" y="201891"/>
                </a:lnTo>
                <a:lnTo>
                  <a:pt x="240334" y="201891"/>
                </a:lnTo>
                <a:lnTo>
                  <a:pt x="240334" y="74675"/>
                </a:lnTo>
                <a:lnTo>
                  <a:pt x="236248" y="41533"/>
                </a:lnTo>
                <a:lnTo>
                  <a:pt x="224662" y="19684"/>
                </a:lnTo>
                <a:close/>
              </a:path>
              <a:path w="273050" h="214629">
                <a:moveTo>
                  <a:pt x="173901" y="0"/>
                </a:moveTo>
                <a:lnTo>
                  <a:pt x="150432" y="3258"/>
                </a:lnTo>
                <a:lnTo>
                  <a:pt x="128652" y="12477"/>
                </a:lnTo>
                <a:lnTo>
                  <a:pt x="110409" y="26821"/>
                </a:lnTo>
                <a:lnTo>
                  <a:pt x="97548" y="45453"/>
                </a:lnTo>
                <a:lnTo>
                  <a:pt x="113313" y="45453"/>
                </a:lnTo>
                <a:lnTo>
                  <a:pt x="115385" y="42057"/>
                </a:lnTo>
                <a:lnTo>
                  <a:pt x="131090" y="26266"/>
                </a:lnTo>
                <a:lnTo>
                  <a:pt x="149504" y="19684"/>
                </a:lnTo>
                <a:lnTo>
                  <a:pt x="224662" y="19684"/>
                </a:lnTo>
                <a:lnTo>
                  <a:pt x="223900" y="18249"/>
                </a:lnTo>
                <a:lnTo>
                  <a:pt x="203162" y="4510"/>
                </a:lnTo>
                <a:lnTo>
                  <a:pt x="173901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590337" y="140233"/>
            <a:ext cx="64922" cy="649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608117" y="1248765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2903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673147" y="1060450"/>
            <a:ext cx="0" cy="181610"/>
          </a:xfrm>
          <a:custGeom>
            <a:avLst/>
            <a:gdLst/>
            <a:ahLst/>
            <a:cxnLst/>
            <a:rect l="l" t="t" r="r" b="b"/>
            <a:pathLst>
              <a:path h="181609">
                <a:moveTo>
                  <a:pt x="0" y="0"/>
                </a:moveTo>
                <a:lnTo>
                  <a:pt x="0" y="181609"/>
                </a:lnTo>
              </a:path>
            </a:pathLst>
          </a:custGeom>
          <a:ln w="65036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608117" y="105410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48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734025" y="946200"/>
            <a:ext cx="361950" cy="424815"/>
          </a:xfrm>
          <a:custGeom>
            <a:avLst/>
            <a:gdLst/>
            <a:ahLst/>
            <a:cxnLst/>
            <a:rect l="l" t="t" r="r" b="b"/>
            <a:pathLst>
              <a:path w="361950" h="424815">
                <a:moveTo>
                  <a:pt x="173545" y="359562"/>
                </a:moveTo>
                <a:lnTo>
                  <a:pt x="160865" y="362098"/>
                </a:lnTo>
                <a:lnTo>
                  <a:pt x="150552" y="369030"/>
                </a:lnTo>
                <a:lnTo>
                  <a:pt x="143620" y="379343"/>
                </a:lnTo>
                <a:lnTo>
                  <a:pt x="141084" y="392023"/>
                </a:lnTo>
                <a:lnTo>
                  <a:pt x="142375" y="401126"/>
                </a:lnTo>
                <a:lnTo>
                  <a:pt x="146005" y="409184"/>
                </a:lnTo>
                <a:lnTo>
                  <a:pt x="151607" y="415865"/>
                </a:lnTo>
                <a:lnTo>
                  <a:pt x="158813" y="420839"/>
                </a:lnTo>
                <a:lnTo>
                  <a:pt x="158661" y="420852"/>
                </a:lnTo>
                <a:lnTo>
                  <a:pt x="158991" y="421030"/>
                </a:lnTo>
                <a:lnTo>
                  <a:pt x="159346" y="421157"/>
                </a:lnTo>
                <a:lnTo>
                  <a:pt x="160934" y="421919"/>
                </a:lnTo>
                <a:lnTo>
                  <a:pt x="165239" y="423671"/>
                </a:lnTo>
                <a:lnTo>
                  <a:pt x="169189" y="424599"/>
                </a:lnTo>
                <a:lnTo>
                  <a:pt x="173405" y="424688"/>
                </a:lnTo>
                <a:lnTo>
                  <a:pt x="191551" y="422536"/>
                </a:lnTo>
                <a:lnTo>
                  <a:pt x="205535" y="414031"/>
                </a:lnTo>
                <a:lnTo>
                  <a:pt x="216202" y="401236"/>
                </a:lnTo>
                <a:lnTo>
                  <a:pt x="224396" y="386219"/>
                </a:lnTo>
                <a:lnTo>
                  <a:pt x="224491" y="386016"/>
                </a:lnTo>
                <a:lnTo>
                  <a:pt x="206641" y="386016"/>
                </a:lnTo>
                <a:lnTo>
                  <a:pt x="205257" y="384886"/>
                </a:lnTo>
                <a:lnTo>
                  <a:pt x="204685" y="383362"/>
                </a:lnTo>
                <a:lnTo>
                  <a:pt x="204647" y="383158"/>
                </a:lnTo>
                <a:lnTo>
                  <a:pt x="200266" y="373717"/>
                </a:lnTo>
                <a:lnTo>
                  <a:pt x="193259" y="366245"/>
                </a:lnTo>
                <a:lnTo>
                  <a:pt x="184170" y="361331"/>
                </a:lnTo>
                <a:lnTo>
                  <a:pt x="173545" y="359562"/>
                </a:lnTo>
                <a:close/>
              </a:path>
              <a:path w="361950" h="424815">
                <a:moveTo>
                  <a:pt x="225704" y="114795"/>
                </a:moveTo>
                <a:lnTo>
                  <a:pt x="155714" y="114795"/>
                </a:lnTo>
                <a:lnTo>
                  <a:pt x="241820" y="313359"/>
                </a:lnTo>
                <a:lnTo>
                  <a:pt x="211963" y="383717"/>
                </a:lnTo>
                <a:lnTo>
                  <a:pt x="211302" y="385063"/>
                </a:lnTo>
                <a:lnTo>
                  <a:pt x="209956" y="386016"/>
                </a:lnTo>
                <a:lnTo>
                  <a:pt x="224491" y="386016"/>
                </a:lnTo>
                <a:lnTo>
                  <a:pt x="226593" y="381546"/>
                </a:lnTo>
                <a:lnTo>
                  <a:pt x="234064" y="363645"/>
                </a:lnTo>
                <a:lnTo>
                  <a:pt x="244166" y="339694"/>
                </a:lnTo>
                <a:lnTo>
                  <a:pt x="250278" y="325285"/>
                </a:lnTo>
                <a:lnTo>
                  <a:pt x="258470" y="306095"/>
                </a:lnTo>
                <a:lnTo>
                  <a:pt x="290724" y="229742"/>
                </a:lnTo>
                <a:lnTo>
                  <a:pt x="276796" y="229742"/>
                </a:lnTo>
                <a:lnTo>
                  <a:pt x="225704" y="114795"/>
                </a:lnTo>
                <a:close/>
              </a:path>
              <a:path w="361950" h="424815">
                <a:moveTo>
                  <a:pt x="211937" y="383717"/>
                </a:moveTo>
                <a:close/>
              </a:path>
              <a:path w="361950" h="424815">
                <a:moveTo>
                  <a:pt x="90030" y="114795"/>
                </a:moveTo>
                <a:lnTo>
                  <a:pt x="25006" y="114795"/>
                </a:lnTo>
                <a:lnTo>
                  <a:pt x="25006" y="260603"/>
                </a:lnTo>
                <a:lnTo>
                  <a:pt x="31244" y="287876"/>
                </a:lnTo>
                <a:lnTo>
                  <a:pt x="45959" y="304241"/>
                </a:lnTo>
                <a:lnTo>
                  <a:pt x="63148" y="312214"/>
                </a:lnTo>
                <a:lnTo>
                  <a:pt x="76809" y="314312"/>
                </a:lnTo>
                <a:lnTo>
                  <a:pt x="96685" y="312091"/>
                </a:lnTo>
                <a:lnTo>
                  <a:pt x="113461" y="305368"/>
                </a:lnTo>
                <a:lnTo>
                  <a:pt x="127580" y="294049"/>
                </a:lnTo>
                <a:lnTo>
                  <a:pt x="128906" y="292265"/>
                </a:lnTo>
                <a:lnTo>
                  <a:pt x="104432" y="292265"/>
                </a:lnTo>
                <a:lnTo>
                  <a:pt x="98206" y="290978"/>
                </a:lnTo>
                <a:lnTo>
                  <a:pt x="93697" y="286980"/>
                </a:lnTo>
                <a:lnTo>
                  <a:pt x="90955" y="280065"/>
                </a:lnTo>
                <a:lnTo>
                  <a:pt x="90030" y="270027"/>
                </a:lnTo>
                <a:lnTo>
                  <a:pt x="90030" y="114795"/>
                </a:lnTo>
                <a:close/>
              </a:path>
              <a:path w="361950" h="424815">
                <a:moveTo>
                  <a:pt x="129400" y="272491"/>
                </a:moveTo>
                <a:lnTo>
                  <a:pt x="124770" y="279154"/>
                </a:lnTo>
                <a:lnTo>
                  <a:pt x="119211" y="285554"/>
                </a:lnTo>
                <a:lnTo>
                  <a:pt x="112505" y="290366"/>
                </a:lnTo>
                <a:lnTo>
                  <a:pt x="104432" y="292265"/>
                </a:lnTo>
                <a:lnTo>
                  <a:pt x="128906" y="292265"/>
                </a:lnTo>
                <a:lnTo>
                  <a:pt x="139484" y="278041"/>
                </a:lnTo>
                <a:lnTo>
                  <a:pt x="129400" y="272491"/>
                </a:lnTo>
                <a:close/>
              </a:path>
              <a:path w="361950" h="424815">
                <a:moveTo>
                  <a:pt x="361454" y="101091"/>
                </a:moveTo>
                <a:lnTo>
                  <a:pt x="287934" y="101091"/>
                </a:lnTo>
                <a:lnTo>
                  <a:pt x="287934" y="114782"/>
                </a:lnTo>
                <a:lnTo>
                  <a:pt x="300917" y="115178"/>
                </a:lnTo>
                <a:lnTo>
                  <a:pt x="309903" y="116805"/>
                </a:lnTo>
                <a:lnTo>
                  <a:pt x="315125" y="120151"/>
                </a:lnTo>
                <a:lnTo>
                  <a:pt x="316814" y="125704"/>
                </a:lnTo>
                <a:lnTo>
                  <a:pt x="316353" y="131448"/>
                </a:lnTo>
                <a:lnTo>
                  <a:pt x="314920" y="137741"/>
                </a:lnTo>
                <a:lnTo>
                  <a:pt x="312436" y="145171"/>
                </a:lnTo>
                <a:lnTo>
                  <a:pt x="308825" y="154330"/>
                </a:lnTo>
                <a:lnTo>
                  <a:pt x="276796" y="229742"/>
                </a:lnTo>
                <a:lnTo>
                  <a:pt x="290724" y="229742"/>
                </a:lnTo>
                <a:lnTo>
                  <a:pt x="324713" y="149390"/>
                </a:lnTo>
                <a:lnTo>
                  <a:pt x="350432" y="115741"/>
                </a:lnTo>
                <a:lnTo>
                  <a:pt x="361391" y="114642"/>
                </a:lnTo>
                <a:lnTo>
                  <a:pt x="361454" y="101091"/>
                </a:lnTo>
                <a:close/>
              </a:path>
              <a:path w="361950" h="424815">
                <a:moveTo>
                  <a:pt x="90030" y="0"/>
                </a:moveTo>
                <a:lnTo>
                  <a:pt x="81521" y="0"/>
                </a:lnTo>
                <a:lnTo>
                  <a:pt x="75479" y="36898"/>
                </a:lnTo>
                <a:lnTo>
                  <a:pt x="58615" y="69386"/>
                </a:lnTo>
                <a:lnTo>
                  <a:pt x="32824" y="92511"/>
                </a:lnTo>
                <a:lnTo>
                  <a:pt x="0" y="101320"/>
                </a:lnTo>
                <a:lnTo>
                  <a:pt x="0" y="114795"/>
                </a:lnTo>
                <a:lnTo>
                  <a:pt x="252475" y="114795"/>
                </a:lnTo>
                <a:lnTo>
                  <a:pt x="252475" y="101091"/>
                </a:lnTo>
                <a:lnTo>
                  <a:pt x="90030" y="101091"/>
                </a:lnTo>
                <a:lnTo>
                  <a:pt x="90030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640390" y="229908"/>
            <a:ext cx="196976" cy="2158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24742" y="232130"/>
            <a:ext cx="225425" cy="338455"/>
          </a:xfrm>
          <a:custGeom>
            <a:avLst/>
            <a:gdLst/>
            <a:ahLst/>
            <a:cxnLst/>
            <a:rect l="l" t="t" r="r" b="b"/>
            <a:pathLst>
              <a:path w="225425" h="338455">
                <a:moveTo>
                  <a:pt x="99910" y="0"/>
                </a:moveTo>
                <a:lnTo>
                  <a:pt x="70397" y="4718"/>
                </a:lnTo>
                <a:lnTo>
                  <a:pt x="44064" y="18316"/>
                </a:lnTo>
                <a:lnTo>
                  <a:pt x="25153" y="39958"/>
                </a:lnTo>
                <a:lnTo>
                  <a:pt x="17906" y="68808"/>
                </a:lnTo>
                <a:lnTo>
                  <a:pt x="20507" y="87130"/>
                </a:lnTo>
                <a:lnTo>
                  <a:pt x="28103" y="103027"/>
                </a:lnTo>
                <a:lnTo>
                  <a:pt x="40383" y="116187"/>
                </a:lnTo>
                <a:lnTo>
                  <a:pt x="57035" y="126301"/>
                </a:lnTo>
                <a:lnTo>
                  <a:pt x="57035" y="127228"/>
                </a:lnTo>
                <a:lnTo>
                  <a:pt x="41911" y="131191"/>
                </a:lnTo>
                <a:lnTo>
                  <a:pt x="26568" y="140542"/>
                </a:lnTo>
                <a:lnTo>
                  <a:pt x="14673" y="156787"/>
                </a:lnTo>
                <a:lnTo>
                  <a:pt x="9893" y="181432"/>
                </a:lnTo>
                <a:lnTo>
                  <a:pt x="11897" y="197936"/>
                </a:lnTo>
                <a:lnTo>
                  <a:pt x="17791" y="211701"/>
                </a:lnTo>
                <a:lnTo>
                  <a:pt x="27397" y="222110"/>
                </a:lnTo>
                <a:lnTo>
                  <a:pt x="40538" y="228549"/>
                </a:lnTo>
                <a:lnTo>
                  <a:pt x="40538" y="229476"/>
                </a:lnTo>
                <a:lnTo>
                  <a:pt x="26247" y="235779"/>
                </a:lnTo>
                <a:lnTo>
                  <a:pt x="13196" y="246278"/>
                </a:lnTo>
                <a:lnTo>
                  <a:pt x="3682" y="260044"/>
                </a:lnTo>
                <a:lnTo>
                  <a:pt x="0" y="276148"/>
                </a:lnTo>
                <a:lnTo>
                  <a:pt x="7223" y="300505"/>
                </a:lnTo>
                <a:lnTo>
                  <a:pt x="27038" y="320087"/>
                </a:lnTo>
                <a:lnTo>
                  <a:pt x="56664" y="333130"/>
                </a:lnTo>
                <a:lnTo>
                  <a:pt x="93319" y="337870"/>
                </a:lnTo>
                <a:lnTo>
                  <a:pt x="137882" y="330051"/>
                </a:lnTo>
                <a:lnTo>
                  <a:pt x="143275" y="326656"/>
                </a:lnTo>
                <a:lnTo>
                  <a:pt x="91973" y="326656"/>
                </a:lnTo>
                <a:lnTo>
                  <a:pt x="64258" y="322239"/>
                </a:lnTo>
                <a:lnTo>
                  <a:pt x="44573" y="310824"/>
                </a:lnTo>
                <a:lnTo>
                  <a:pt x="32665" y="295168"/>
                </a:lnTo>
                <a:lnTo>
                  <a:pt x="28282" y="278028"/>
                </a:lnTo>
                <a:lnTo>
                  <a:pt x="30092" y="263691"/>
                </a:lnTo>
                <a:lnTo>
                  <a:pt x="35028" y="251345"/>
                </a:lnTo>
                <a:lnTo>
                  <a:pt x="42347" y="240323"/>
                </a:lnTo>
                <a:lnTo>
                  <a:pt x="51307" y="229958"/>
                </a:lnTo>
                <a:lnTo>
                  <a:pt x="200808" y="229958"/>
                </a:lnTo>
                <a:lnTo>
                  <a:pt x="197434" y="206442"/>
                </a:lnTo>
                <a:lnTo>
                  <a:pt x="184611" y="185847"/>
                </a:lnTo>
                <a:lnTo>
                  <a:pt x="163128" y="173997"/>
                </a:lnTo>
                <a:lnTo>
                  <a:pt x="132892" y="170586"/>
                </a:lnTo>
                <a:lnTo>
                  <a:pt x="42887" y="170586"/>
                </a:lnTo>
                <a:lnTo>
                  <a:pt x="35026" y="170116"/>
                </a:lnTo>
                <a:lnTo>
                  <a:pt x="35026" y="157378"/>
                </a:lnTo>
                <a:lnTo>
                  <a:pt x="38131" y="148591"/>
                </a:lnTo>
                <a:lnTo>
                  <a:pt x="46305" y="140725"/>
                </a:lnTo>
                <a:lnTo>
                  <a:pt x="57834" y="135064"/>
                </a:lnTo>
                <a:lnTo>
                  <a:pt x="71005" y="132892"/>
                </a:lnTo>
                <a:lnTo>
                  <a:pt x="132933" y="132892"/>
                </a:lnTo>
                <a:lnTo>
                  <a:pt x="148282" y="125577"/>
                </a:lnTo>
                <a:lnTo>
                  <a:pt x="100380" y="125577"/>
                </a:lnTo>
                <a:lnTo>
                  <a:pt x="87926" y="124160"/>
                </a:lnTo>
                <a:lnTo>
                  <a:pt x="78927" y="116962"/>
                </a:lnTo>
                <a:lnTo>
                  <a:pt x="73466" y="99565"/>
                </a:lnTo>
                <a:lnTo>
                  <a:pt x="71627" y="67551"/>
                </a:lnTo>
                <a:lnTo>
                  <a:pt x="72673" y="42944"/>
                </a:lnTo>
                <a:lnTo>
                  <a:pt x="76812" y="26031"/>
                </a:lnTo>
                <a:lnTo>
                  <a:pt x="85547" y="16277"/>
                </a:lnTo>
                <a:lnTo>
                  <a:pt x="100380" y="13144"/>
                </a:lnTo>
                <a:lnTo>
                  <a:pt x="153048" y="13144"/>
                </a:lnTo>
                <a:lnTo>
                  <a:pt x="152107" y="12598"/>
                </a:lnTo>
                <a:lnTo>
                  <a:pt x="141625" y="7447"/>
                </a:lnTo>
                <a:lnTo>
                  <a:pt x="129519" y="3470"/>
                </a:lnTo>
                <a:lnTo>
                  <a:pt x="115658" y="907"/>
                </a:lnTo>
                <a:lnTo>
                  <a:pt x="99910" y="0"/>
                </a:lnTo>
                <a:close/>
              </a:path>
              <a:path w="225425" h="338455">
                <a:moveTo>
                  <a:pt x="200808" y="229958"/>
                </a:moveTo>
                <a:lnTo>
                  <a:pt x="122059" y="229958"/>
                </a:lnTo>
                <a:lnTo>
                  <a:pt x="151261" y="230715"/>
                </a:lnTo>
                <a:lnTo>
                  <a:pt x="169552" y="234537"/>
                </a:lnTo>
                <a:lnTo>
                  <a:pt x="179007" y="243749"/>
                </a:lnTo>
                <a:lnTo>
                  <a:pt x="181698" y="260680"/>
                </a:lnTo>
                <a:lnTo>
                  <a:pt x="174371" y="285497"/>
                </a:lnTo>
                <a:lnTo>
                  <a:pt x="154681" y="306565"/>
                </a:lnTo>
                <a:lnTo>
                  <a:pt x="126068" y="321184"/>
                </a:lnTo>
                <a:lnTo>
                  <a:pt x="91973" y="326656"/>
                </a:lnTo>
                <a:lnTo>
                  <a:pt x="143275" y="326656"/>
                </a:lnTo>
                <a:lnTo>
                  <a:pt x="172064" y="308536"/>
                </a:lnTo>
                <a:lnTo>
                  <a:pt x="193966" y="276245"/>
                </a:lnTo>
                <a:lnTo>
                  <a:pt x="201688" y="236092"/>
                </a:lnTo>
                <a:lnTo>
                  <a:pt x="200808" y="229958"/>
                </a:lnTo>
                <a:close/>
              </a:path>
              <a:path w="225425" h="338455">
                <a:moveTo>
                  <a:pt x="132933" y="132892"/>
                </a:moveTo>
                <a:lnTo>
                  <a:pt x="74129" y="132892"/>
                </a:lnTo>
                <a:lnTo>
                  <a:pt x="79235" y="135280"/>
                </a:lnTo>
                <a:lnTo>
                  <a:pt x="86245" y="137566"/>
                </a:lnTo>
                <a:lnTo>
                  <a:pt x="92379" y="138544"/>
                </a:lnTo>
                <a:lnTo>
                  <a:pt x="99910" y="138544"/>
                </a:lnTo>
                <a:lnTo>
                  <a:pt x="130112" y="134237"/>
                </a:lnTo>
                <a:lnTo>
                  <a:pt x="132933" y="132892"/>
                </a:lnTo>
                <a:close/>
              </a:path>
              <a:path w="225425" h="338455">
                <a:moveTo>
                  <a:pt x="153048" y="13144"/>
                </a:moveTo>
                <a:lnTo>
                  <a:pt x="100380" y="13144"/>
                </a:lnTo>
                <a:lnTo>
                  <a:pt x="114290" y="14219"/>
                </a:lnTo>
                <a:lnTo>
                  <a:pt x="123345" y="20650"/>
                </a:lnTo>
                <a:lnTo>
                  <a:pt x="128337" y="37243"/>
                </a:lnTo>
                <a:lnTo>
                  <a:pt x="129992" y="67551"/>
                </a:lnTo>
                <a:lnTo>
                  <a:pt x="129940" y="70675"/>
                </a:lnTo>
                <a:lnTo>
                  <a:pt x="127809" y="100931"/>
                </a:lnTo>
                <a:lnTo>
                  <a:pt x="121583" y="117821"/>
                </a:lnTo>
                <a:lnTo>
                  <a:pt x="112176" y="124437"/>
                </a:lnTo>
                <a:lnTo>
                  <a:pt x="100380" y="125577"/>
                </a:lnTo>
                <a:lnTo>
                  <a:pt x="148282" y="125577"/>
                </a:lnTo>
                <a:lnTo>
                  <a:pt x="157043" y="121402"/>
                </a:lnTo>
                <a:lnTo>
                  <a:pt x="176375" y="100171"/>
                </a:lnTo>
                <a:lnTo>
                  <a:pt x="183781" y="70675"/>
                </a:lnTo>
                <a:lnTo>
                  <a:pt x="182666" y="59531"/>
                </a:lnTo>
                <a:lnTo>
                  <a:pt x="179371" y="47629"/>
                </a:lnTo>
                <a:lnTo>
                  <a:pt x="173976" y="36115"/>
                </a:lnTo>
                <a:lnTo>
                  <a:pt x="166560" y="26136"/>
                </a:lnTo>
                <a:lnTo>
                  <a:pt x="165887" y="25438"/>
                </a:lnTo>
                <a:lnTo>
                  <a:pt x="165925" y="24333"/>
                </a:lnTo>
                <a:lnTo>
                  <a:pt x="171221" y="20129"/>
                </a:lnTo>
                <a:lnTo>
                  <a:pt x="176583" y="17030"/>
                </a:lnTo>
                <a:lnTo>
                  <a:pt x="158864" y="17030"/>
                </a:lnTo>
                <a:lnTo>
                  <a:pt x="156705" y="15443"/>
                </a:lnTo>
                <a:lnTo>
                  <a:pt x="154470" y="13970"/>
                </a:lnTo>
                <a:lnTo>
                  <a:pt x="153048" y="13144"/>
                </a:lnTo>
                <a:close/>
              </a:path>
              <a:path w="225425" h="338455">
                <a:moveTo>
                  <a:pt x="220902" y="12369"/>
                </a:moveTo>
                <a:lnTo>
                  <a:pt x="186791" y="12369"/>
                </a:lnTo>
                <a:lnTo>
                  <a:pt x="188151" y="13754"/>
                </a:lnTo>
                <a:lnTo>
                  <a:pt x="188201" y="14744"/>
                </a:lnTo>
                <a:lnTo>
                  <a:pt x="187642" y="15748"/>
                </a:lnTo>
                <a:lnTo>
                  <a:pt x="184784" y="20548"/>
                </a:lnTo>
                <a:lnTo>
                  <a:pt x="183692" y="26543"/>
                </a:lnTo>
                <a:lnTo>
                  <a:pt x="188099" y="39382"/>
                </a:lnTo>
                <a:lnTo>
                  <a:pt x="193611" y="44386"/>
                </a:lnTo>
                <a:lnTo>
                  <a:pt x="200139" y="45859"/>
                </a:lnTo>
                <a:lnTo>
                  <a:pt x="209764" y="45876"/>
                </a:lnTo>
                <a:lnTo>
                  <a:pt x="217803" y="41962"/>
                </a:lnTo>
                <a:lnTo>
                  <a:pt x="223315" y="35060"/>
                </a:lnTo>
                <a:lnTo>
                  <a:pt x="225262" y="26543"/>
                </a:lnTo>
                <a:lnTo>
                  <a:pt x="225361" y="17779"/>
                </a:lnTo>
                <a:lnTo>
                  <a:pt x="220902" y="12369"/>
                </a:lnTo>
                <a:close/>
              </a:path>
              <a:path w="225425" h="338455">
                <a:moveTo>
                  <a:pt x="201180" y="2273"/>
                </a:moveTo>
                <a:lnTo>
                  <a:pt x="193471" y="2273"/>
                </a:lnTo>
                <a:lnTo>
                  <a:pt x="184067" y="3448"/>
                </a:lnTo>
                <a:lnTo>
                  <a:pt x="174920" y="6637"/>
                </a:lnTo>
                <a:lnTo>
                  <a:pt x="166396" y="11333"/>
                </a:lnTo>
                <a:lnTo>
                  <a:pt x="158864" y="17030"/>
                </a:lnTo>
                <a:lnTo>
                  <a:pt x="176583" y="17030"/>
                </a:lnTo>
                <a:lnTo>
                  <a:pt x="181013" y="14566"/>
                </a:lnTo>
                <a:lnTo>
                  <a:pt x="182587" y="13754"/>
                </a:lnTo>
                <a:lnTo>
                  <a:pt x="184670" y="13131"/>
                </a:lnTo>
                <a:lnTo>
                  <a:pt x="185623" y="12903"/>
                </a:lnTo>
                <a:lnTo>
                  <a:pt x="186791" y="12369"/>
                </a:lnTo>
                <a:lnTo>
                  <a:pt x="220902" y="12369"/>
                </a:lnTo>
                <a:lnTo>
                  <a:pt x="220179" y="11493"/>
                </a:lnTo>
                <a:lnTo>
                  <a:pt x="208292" y="3987"/>
                </a:lnTo>
                <a:lnTo>
                  <a:pt x="201180" y="2273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234331" y="1038783"/>
            <a:ext cx="196976" cy="2158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392" y="274320"/>
            <a:ext cx="2840736" cy="7406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6247" y="836677"/>
            <a:ext cx="15767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0" dirty="0">
                <a:solidFill>
                  <a:srgbClr val="ED7D31"/>
                </a:solidFill>
              </a:rPr>
              <a:t>P</a:t>
            </a:r>
            <a:r>
              <a:rPr spc="-175" dirty="0">
                <a:solidFill>
                  <a:srgbClr val="ED7D31"/>
                </a:solidFill>
              </a:rPr>
              <a:t>u</a:t>
            </a:r>
            <a:r>
              <a:rPr spc="-85" dirty="0">
                <a:solidFill>
                  <a:srgbClr val="ED7D31"/>
                </a:solidFill>
              </a:rPr>
              <a:t>s</a:t>
            </a:r>
            <a:r>
              <a:rPr spc="-120" dirty="0">
                <a:solidFill>
                  <a:srgbClr val="ED7D31"/>
                </a:solidFill>
              </a:rPr>
              <a:t>h</a:t>
            </a:r>
            <a:r>
              <a:rPr spc="-155" dirty="0">
                <a:solidFill>
                  <a:srgbClr val="ED7D31"/>
                </a:solidFill>
              </a:rPr>
              <a:t>I</a:t>
            </a:r>
            <a:r>
              <a:rPr spc="-30" dirty="0">
                <a:solidFill>
                  <a:srgbClr val="ED7D31"/>
                </a:solidFill>
              </a:rPr>
              <a:t>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292602"/>
            <a:ext cx="353949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80" dirty="0">
                <a:solidFill>
                  <a:srgbClr val="ED7D31"/>
                </a:solidFill>
                <a:latin typeface="Trebuchet MS"/>
                <a:cs typeface="Trebuchet MS"/>
              </a:rPr>
              <a:t>Without </a:t>
            </a:r>
            <a:r>
              <a:rPr sz="2800" spc="-110" dirty="0">
                <a:solidFill>
                  <a:srgbClr val="ED7D31"/>
                </a:solidFill>
                <a:latin typeface="Trebuchet MS"/>
                <a:cs typeface="Trebuchet MS"/>
              </a:rPr>
              <a:t>modifying</a:t>
            </a:r>
            <a:r>
              <a:rPr sz="2800" spc="-43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ED7D31"/>
                </a:solidFill>
                <a:latin typeface="Trebuchet MS"/>
                <a:cs typeface="Trebuchet MS"/>
              </a:rPr>
              <a:t>the  hardware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53591" y="836677"/>
            <a:ext cx="24295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4" dirty="0">
                <a:latin typeface="Trebuchet MS"/>
                <a:cs typeface="Trebuchet MS"/>
              </a:rPr>
              <a:t>Prior</a:t>
            </a:r>
            <a:r>
              <a:rPr sz="4400" spc="-390" dirty="0">
                <a:latin typeface="Trebuchet MS"/>
                <a:cs typeface="Trebuchet MS"/>
              </a:rPr>
              <a:t> </a:t>
            </a:r>
            <a:r>
              <a:rPr sz="4400" spc="-155" dirty="0">
                <a:latin typeface="Trebuchet MS"/>
                <a:cs typeface="Trebuchet MS"/>
              </a:rPr>
              <a:t>Work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3719" y="2301746"/>
            <a:ext cx="42925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45" dirty="0">
                <a:solidFill>
                  <a:srgbClr val="ED7D31"/>
                </a:solidFill>
                <a:latin typeface="Trebuchet MS"/>
                <a:cs typeface="Trebuchet MS"/>
              </a:rPr>
              <a:t>v</a:t>
            </a:r>
            <a:r>
              <a:rPr sz="2800" b="1" spc="-114" dirty="0">
                <a:solidFill>
                  <a:srgbClr val="ED7D31"/>
                </a:solidFill>
                <a:latin typeface="Trebuchet MS"/>
                <a:cs typeface="Trebuchet MS"/>
              </a:rPr>
              <a:t>s</a:t>
            </a:r>
            <a:r>
              <a:rPr sz="2800" b="1" spc="-285" dirty="0">
                <a:solidFill>
                  <a:srgbClr val="ED7D31"/>
                </a:solidFill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7" y="4642610"/>
            <a:ext cx="3726179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0" dirty="0">
                <a:solidFill>
                  <a:srgbClr val="ED7D31"/>
                </a:solidFill>
                <a:latin typeface="Trebuchet MS"/>
                <a:cs typeface="Trebuchet MS"/>
              </a:rPr>
              <a:t>Robust </a:t>
            </a:r>
            <a:r>
              <a:rPr sz="2800" spc="-110" dirty="0">
                <a:solidFill>
                  <a:srgbClr val="ED7D31"/>
                </a:solidFill>
                <a:latin typeface="Trebuchet MS"/>
                <a:cs typeface="Trebuchet MS"/>
              </a:rPr>
              <a:t>in </a:t>
            </a:r>
            <a:r>
              <a:rPr sz="2800" spc="-100" dirty="0">
                <a:solidFill>
                  <a:srgbClr val="ED7D31"/>
                </a:solidFill>
                <a:latin typeface="Trebuchet MS"/>
                <a:cs typeface="Trebuchet MS"/>
              </a:rPr>
              <a:t>various </a:t>
            </a:r>
            <a:r>
              <a:rPr sz="2800" spc="-145" dirty="0">
                <a:solidFill>
                  <a:srgbClr val="ED7D31"/>
                </a:solidFill>
                <a:latin typeface="Trebuchet MS"/>
                <a:cs typeface="Trebuchet MS"/>
              </a:rPr>
              <a:t>tag  </a:t>
            </a:r>
            <a:r>
              <a:rPr sz="2800" spc="-130" dirty="0">
                <a:solidFill>
                  <a:srgbClr val="ED7D31"/>
                </a:solidFill>
                <a:latin typeface="Trebuchet MS"/>
                <a:cs typeface="Trebuchet MS"/>
              </a:rPr>
              <a:t>location </a:t>
            </a:r>
            <a:r>
              <a:rPr sz="2800" spc="-95" dirty="0">
                <a:solidFill>
                  <a:srgbClr val="ED7D31"/>
                </a:solidFill>
                <a:latin typeface="Trebuchet MS"/>
                <a:cs typeface="Trebuchet MS"/>
              </a:rPr>
              <a:t>and</a:t>
            </a:r>
            <a:r>
              <a:rPr sz="2800" spc="-32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ED7D31"/>
                </a:solidFill>
                <a:latin typeface="Trebuchet MS"/>
                <a:cs typeface="Trebuchet MS"/>
              </a:rPr>
              <a:t>orientation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3719" y="4642610"/>
            <a:ext cx="42925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45" dirty="0">
                <a:solidFill>
                  <a:srgbClr val="ED7D31"/>
                </a:solidFill>
                <a:latin typeface="Trebuchet MS"/>
                <a:cs typeface="Trebuchet MS"/>
              </a:rPr>
              <a:t>v</a:t>
            </a:r>
            <a:r>
              <a:rPr sz="2800" b="1" spc="-114" dirty="0">
                <a:solidFill>
                  <a:srgbClr val="ED7D31"/>
                </a:solidFill>
                <a:latin typeface="Trebuchet MS"/>
                <a:cs typeface="Trebuchet MS"/>
              </a:rPr>
              <a:t>s</a:t>
            </a:r>
            <a:r>
              <a:rPr sz="2800" b="1" spc="-285" dirty="0">
                <a:solidFill>
                  <a:srgbClr val="ED7D31"/>
                </a:solidFill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4952" y="4974335"/>
            <a:ext cx="310896" cy="265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39745" y="4853533"/>
            <a:ext cx="2047875" cy="508634"/>
          </a:xfrm>
          <a:custGeom>
            <a:avLst/>
            <a:gdLst/>
            <a:ahLst/>
            <a:cxnLst/>
            <a:rect l="l" t="t" r="r" b="b"/>
            <a:pathLst>
              <a:path w="2047875" h="508635">
                <a:moveTo>
                  <a:pt x="2031746" y="0"/>
                </a:moveTo>
                <a:lnTo>
                  <a:pt x="0" y="250913"/>
                </a:lnTo>
                <a:lnTo>
                  <a:pt x="2031314" y="508126"/>
                </a:lnTo>
                <a:lnTo>
                  <a:pt x="2037052" y="457466"/>
                </a:lnTo>
                <a:lnTo>
                  <a:pt x="2041524" y="406708"/>
                </a:lnTo>
                <a:lnTo>
                  <a:pt x="2044732" y="355878"/>
                </a:lnTo>
                <a:lnTo>
                  <a:pt x="2046674" y="304998"/>
                </a:lnTo>
                <a:lnTo>
                  <a:pt x="2047351" y="254092"/>
                </a:lnTo>
                <a:lnTo>
                  <a:pt x="2046762" y="203183"/>
                </a:lnTo>
                <a:lnTo>
                  <a:pt x="2044907" y="152296"/>
                </a:lnTo>
                <a:lnTo>
                  <a:pt x="2041786" y="101454"/>
                </a:lnTo>
                <a:lnTo>
                  <a:pt x="2037399" y="50681"/>
                </a:lnTo>
                <a:lnTo>
                  <a:pt x="2031746" y="0"/>
                </a:lnTo>
                <a:close/>
              </a:path>
            </a:pathLst>
          </a:custGeom>
          <a:solidFill>
            <a:srgbClr val="C55A11">
              <a:alpha val="239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0431" y="4736591"/>
            <a:ext cx="301751" cy="704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53374" y="4310329"/>
            <a:ext cx="1572895" cy="1574165"/>
          </a:xfrm>
          <a:custGeom>
            <a:avLst/>
            <a:gdLst/>
            <a:ahLst/>
            <a:cxnLst/>
            <a:rect l="l" t="t" r="r" b="b"/>
            <a:pathLst>
              <a:path w="1572895" h="1574164">
                <a:moveTo>
                  <a:pt x="786371" y="0"/>
                </a:moveTo>
                <a:lnTo>
                  <a:pt x="738467" y="1436"/>
                </a:lnTo>
                <a:lnTo>
                  <a:pt x="691323" y="5690"/>
                </a:lnTo>
                <a:lnTo>
                  <a:pt x="645019" y="12680"/>
                </a:lnTo>
                <a:lnTo>
                  <a:pt x="599640" y="22323"/>
                </a:lnTo>
                <a:lnTo>
                  <a:pt x="555266" y="34537"/>
                </a:lnTo>
                <a:lnTo>
                  <a:pt x="511980" y="49240"/>
                </a:lnTo>
                <a:lnTo>
                  <a:pt x="469865" y="66348"/>
                </a:lnTo>
                <a:lnTo>
                  <a:pt x="429002" y="85781"/>
                </a:lnTo>
                <a:lnTo>
                  <a:pt x="389474" y="107456"/>
                </a:lnTo>
                <a:lnTo>
                  <a:pt x="351363" y="131289"/>
                </a:lnTo>
                <a:lnTo>
                  <a:pt x="314751" y="157200"/>
                </a:lnTo>
                <a:lnTo>
                  <a:pt x="279721" y="185106"/>
                </a:lnTo>
                <a:lnTo>
                  <a:pt x="246355" y="214923"/>
                </a:lnTo>
                <a:lnTo>
                  <a:pt x="214735" y="246571"/>
                </a:lnTo>
                <a:lnTo>
                  <a:pt x="184944" y="279967"/>
                </a:lnTo>
                <a:lnTo>
                  <a:pt x="157063" y="315027"/>
                </a:lnTo>
                <a:lnTo>
                  <a:pt x="131175" y="351671"/>
                </a:lnTo>
                <a:lnTo>
                  <a:pt x="107362" y="389816"/>
                </a:lnTo>
                <a:lnTo>
                  <a:pt x="85707" y="429379"/>
                </a:lnTo>
                <a:lnTo>
                  <a:pt x="66291" y="470279"/>
                </a:lnTo>
                <a:lnTo>
                  <a:pt x="49197" y="512432"/>
                </a:lnTo>
                <a:lnTo>
                  <a:pt x="34507" y="555756"/>
                </a:lnTo>
                <a:lnTo>
                  <a:pt x="22304" y="600170"/>
                </a:lnTo>
                <a:lnTo>
                  <a:pt x="12669" y="645590"/>
                </a:lnTo>
                <a:lnTo>
                  <a:pt x="5685" y="691935"/>
                </a:lnTo>
                <a:lnTo>
                  <a:pt x="1435" y="739122"/>
                </a:lnTo>
                <a:lnTo>
                  <a:pt x="0" y="787069"/>
                </a:lnTo>
                <a:lnTo>
                  <a:pt x="1435" y="835016"/>
                </a:lnTo>
                <a:lnTo>
                  <a:pt x="5685" y="882204"/>
                </a:lnTo>
                <a:lnTo>
                  <a:pt x="12669" y="928549"/>
                </a:lnTo>
                <a:lnTo>
                  <a:pt x="22304" y="973969"/>
                </a:lnTo>
                <a:lnTo>
                  <a:pt x="34507" y="1018383"/>
                </a:lnTo>
                <a:lnTo>
                  <a:pt x="49197" y="1061708"/>
                </a:lnTo>
                <a:lnTo>
                  <a:pt x="66291" y="1103862"/>
                </a:lnTo>
                <a:lnTo>
                  <a:pt x="85707" y="1144761"/>
                </a:lnTo>
                <a:lnTo>
                  <a:pt x="107362" y="1184325"/>
                </a:lnTo>
                <a:lnTo>
                  <a:pt x="131175" y="1222470"/>
                </a:lnTo>
                <a:lnTo>
                  <a:pt x="157063" y="1259114"/>
                </a:lnTo>
                <a:lnTo>
                  <a:pt x="184944" y="1294176"/>
                </a:lnTo>
                <a:lnTo>
                  <a:pt x="214735" y="1327572"/>
                </a:lnTo>
                <a:lnTo>
                  <a:pt x="246355" y="1359220"/>
                </a:lnTo>
                <a:lnTo>
                  <a:pt x="279721" y="1389038"/>
                </a:lnTo>
                <a:lnTo>
                  <a:pt x="314751" y="1416944"/>
                </a:lnTo>
                <a:lnTo>
                  <a:pt x="351363" y="1442855"/>
                </a:lnTo>
                <a:lnTo>
                  <a:pt x="389474" y="1466690"/>
                </a:lnTo>
                <a:lnTo>
                  <a:pt x="429002" y="1488364"/>
                </a:lnTo>
                <a:lnTo>
                  <a:pt x="469865" y="1507798"/>
                </a:lnTo>
                <a:lnTo>
                  <a:pt x="511980" y="1524907"/>
                </a:lnTo>
                <a:lnTo>
                  <a:pt x="555266" y="1539610"/>
                </a:lnTo>
                <a:lnTo>
                  <a:pt x="599640" y="1551824"/>
                </a:lnTo>
                <a:lnTo>
                  <a:pt x="645019" y="1561467"/>
                </a:lnTo>
                <a:lnTo>
                  <a:pt x="691323" y="1568457"/>
                </a:lnTo>
                <a:lnTo>
                  <a:pt x="738467" y="1572712"/>
                </a:lnTo>
                <a:lnTo>
                  <a:pt x="786371" y="1574148"/>
                </a:lnTo>
                <a:lnTo>
                  <a:pt x="834274" y="1572712"/>
                </a:lnTo>
                <a:lnTo>
                  <a:pt x="881419" y="1568457"/>
                </a:lnTo>
                <a:lnTo>
                  <a:pt x="927722" y="1561467"/>
                </a:lnTo>
                <a:lnTo>
                  <a:pt x="973102" y="1551824"/>
                </a:lnTo>
                <a:lnTo>
                  <a:pt x="1017476" y="1539610"/>
                </a:lnTo>
                <a:lnTo>
                  <a:pt x="1060762" y="1524907"/>
                </a:lnTo>
                <a:lnTo>
                  <a:pt x="1102877" y="1507798"/>
                </a:lnTo>
                <a:lnTo>
                  <a:pt x="1143740" y="1488364"/>
                </a:lnTo>
                <a:lnTo>
                  <a:pt x="1183268" y="1466690"/>
                </a:lnTo>
                <a:lnTo>
                  <a:pt x="1221379" y="1442855"/>
                </a:lnTo>
                <a:lnTo>
                  <a:pt x="1257990" y="1416944"/>
                </a:lnTo>
                <a:lnTo>
                  <a:pt x="1293020" y="1389038"/>
                </a:lnTo>
                <a:lnTo>
                  <a:pt x="1326386" y="1359220"/>
                </a:lnTo>
                <a:lnTo>
                  <a:pt x="1358006" y="1327572"/>
                </a:lnTo>
                <a:lnTo>
                  <a:pt x="1387798" y="1294176"/>
                </a:lnTo>
                <a:lnTo>
                  <a:pt x="1415679" y="1259114"/>
                </a:lnTo>
                <a:lnTo>
                  <a:pt x="1441567" y="1222470"/>
                </a:lnTo>
                <a:lnTo>
                  <a:pt x="1465380" y="1184325"/>
                </a:lnTo>
                <a:lnTo>
                  <a:pt x="1487035" y="1144761"/>
                </a:lnTo>
                <a:lnTo>
                  <a:pt x="1506451" y="1103862"/>
                </a:lnTo>
                <a:lnTo>
                  <a:pt x="1523545" y="1061708"/>
                </a:lnTo>
                <a:lnTo>
                  <a:pt x="1538235" y="1018383"/>
                </a:lnTo>
                <a:lnTo>
                  <a:pt x="1550438" y="973969"/>
                </a:lnTo>
                <a:lnTo>
                  <a:pt x="1560073" y="928549"/>
                </a:lnTo>
                <a:lnTo>
                  <a:pt x="1567056" y="882204"/>
                </a:lnTo>
                <a:lnTo>
                  <a:pt x="1571307" y="835016"/>
                </a:lnTo>
                <a:lnTo>
                  <a:pt x="1572742" y="787069"/>
                </a:lnTo>
                <a:lnTo>
                  <a:pt x="1571307" y="739122"/>
                </a:lnTo>
                <a:lnTo>
                  <a:pt x="1567056" y="691935"/>
                </a:lnTo>
                <a:lnTo>
                  <a:pt x="1560073" y="645590"/>
                </a:lnTo>
                <a:lnTo>
                  <a:pt x="1550438" y="600170"/>
                </a:lnTo>
                <a:lnTo>
                  <a:pt x="1538235" y="555756"/>
                </a:lnTo>
                <a:lnTo>
                  <a:pt x="1523545" y="512432"/>
                </a:lnTo>
                <a:lnTo>
                  <a:pt x="1506451" y="470279"/>
                </a:lnTo>
                <a:lnTo>
                  <a:pt x="1487035" y="429379"/>
                </a:lnTo>
                <a:lnTo>
                  <a:pt x="1465380" y="389816"/>
                </a:lnTo>
                <a:lnTo>
                  <a:pt x="1441567" y="351671"/>
                </a:lnTo>
                <a:lnTo>
                  <a:pt x="1415679" y="315027"/>
                </a:lnTo>
                <a:lnTo>
                  <a:pt x="1387798" y="279967"/>
                </a:lnTo>
                <a:lnTo>
                  <a:pt x="1358006" y="246571"/>
                </a:lnTo>
                <a:lnTo>
                  <a:pt x="1326386" y="214923"/>
                </a:lnTo>
                <a:lnTo>
                  <a:pt x="1293020" y="185106"/>
                </a:lnTo>
                <a:lnTo>
                  <a:pt x="1257990" y="157200"/>
                </a:lnTo>
                <a:lnTo>
                  <a:pt x="1221379" y="131289"/>
                </a:lnTo>
                <a:lnTo>
                  <a:pt x="1183268" y="107456"/>
                </a:lnTo>
                <a:lnTo>
                  <a:pt x="1143740" y="85781"/>
                </a:lnTo>
                <a:lnTo>
                  <a:pt x="1102877" y="66348"/>
                </a:lnTo>
                <a:lnTo>
                  <a:pt x="1060762" y="49240"/>
                </a:lnTo>
                <a:lnTo>
                  <a:pt x="1017476" y="34537"/>
                </a:lnTo>
                <a:lnTo>
                  <a:pt x="973102" y="22323"/>
                </a:lnTo>
                <a:lnTo>
                  <a:pt x="927722" y="12680"/>
                </a:lnTo>
                <a:lnTo>
                  <a:pt x="881419" y="5690"/>
                </a:lnTo>
                <a:lnTo>
                  <a:pt x="834274" y="1436"/>
                </a:lnTo>
                <a:lnTo>
                  <a:pt x="786371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40168" y="1984248"/>
            <a:ext cx="1514855" cy="1511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48216" y="1953767"/>
            <a:ext cx="1767839" cy="1286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10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97020" y="4761483"/>
            <a:ext cx="962088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40" dirty="0">
                <a:latin typeface="Trebuchet MS"/>
                <a:cs typeface="Trebuchet MS"/>
              </a:rPr>
              <a:t>Exploit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the</a:t>
            </a:r>
            <a:r>
              <a:rPr sz="2800" spc="-215" dirty="0"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FF0000"/>
                </a:solidFill>
                <a:latin typeface="Trebuchet MS"/>
                <a:cs typeface="Trebuchet MS"/>
              </a:rPr>
              <a:t>collaboration</a:t>
            </a:r>
            <a:r>
              <a:rPr sz="2800" spc="-2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between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FF0000"/>
                </a:solidFill>
                <a:latin typeface="Trebuchet MS"/>
                <a:cs typeface="Trebuchet MS"/>
              </a:rPr>
              <a:t>distributed</a:t>
            </a:r>
            <a:r>
              <a:rPr sz="2800" spc="-20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95" dirty="0">
                <a:latin typeface="Trebuchet MS"/>
                <a:cs typeface="Trebuchet MS"/>
              </a:rPr>
              <a:t>RFID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readers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in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the </a:t>
            </a:r>
            <a:r>
              <a:rPr sz="2800" spc="-1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40" dirty="0">
                <a:solidFill>
                  <a:srgbClr val="FF0000"/>
                </a:solidFill>
                <a:latin typeface="Trebuchet MS"/>
                <a:cs typeface="Trebuchet MS"/>
              </a:rPr>
              <a:t>existing</a:t>
            </a:r>
            <a:r>
              <a:rPr sz="2800" spc="-2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50" dirty="0">
                <a:solidFill>
                  <a:srgbClr val="FF0000"/>
                </a:solidFill>
                <a:latin typeface="Trebuchet MS"/>
                <a:cs typeface="Trebuchet MS"/>
              </a:rPr>
              <a:t>infrastructure</a:t>
            </a:r>
            <a:r>
              <a:rPr sz="2800" spc="-150" dirty="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7020" y="3450443"/>
            <a:ext cx="4809490" cy="9220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850" spc="-100" dirty="0">
                <a:latin typeface="Trebuchet MS"/>
                <a:cs typeface="Trebuchet MS"/>
              </a:rPr>
              <a:t>PushID </a:t>
            </a:r>
            <a:r>
              <a:rPr sz="5850" spc="-340" dirty="0">
                <a:latin typeface="Trebuchet MS"/>
                <a:cs typeface="Trebuchet MS"/>
              </a:rPr>
              <a:t>key</a:t>
            </a:r>
            <a:r>
              <a:rPr sz="5850" spc="-740" dirty="0">
                <a:latin typeface="Trebuchet MS"/>
                <a:cs typeface="Trebuchet MS"/>
              </a:rPr>
              <a:t> </a:t>
            </a:r>
            <a:r>
              <a:rPr sz="5850" spc="-245" dirty="0">
                <a:latin typeface="Trebuchet MS"/>
                <a:cs typeface="Trebuchet MS"/>
              </a:rPr>
              <a:t>idea</a:t>
            </a:r>
            <a:endParaRPr sz="58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327" y="333757"/>
            <a:ext cx="106432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0" dirty="0"/>
              <a:t>Exploit </a:t>
            </a:r>
            <a:r>
              <a:rPr spc="-215" dirty="0"/>
              <a:t>the </a:t>
            </a:r>
            <a:r>
              <a:rPr spc="-220" dirty="0"/>
              <a:t>Collaboration between </a:t>
            </a:r>
            <a:r>
              <a:rPr spc="-175" dirty="0"/>
              <a:t>RFID</a:t>
            </a:r>
            <a:r>
              <a:rPr spc="-690" dirty="0"/>
              <a:t> </a:t>
            </a:r>
            <a:r>
              <a:rPr spc="-215" dirty="0"/>
              <a:t>readers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2388400"/>
            <a:ext cx="3810000" cy="25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2705" y="1514525"/>
            <a:ext cx="6952094" cy="4556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60757" y="1573783"/>
            <a:ext cx="5240883" cy="4740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88164" y="6074155"/>
            <a:ext cx="5386070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10"/>
              </a:lnSpc>
              <a:spcBef>
                <a:spcPts val="100"/>
              </a:spcBef>
            </a:pPr>
            <a:r>
              <a:rPr sz="2400" spc="-90" dirty="0">
                <a:latin typeface="Trebuchet MS"/>
                <a:cs typeface="Trebuchet MS"/>
              </a:rPr>
              <a:t>RFID-based </a:t>
            </a:r>
            <a:r>
              <a:rPr sz="2400" spc="-105" dirty="0">
                <a:latin typeface="Trebuchet MS"/>
                <a:cs typeface="Trebuchet MS"/>
              </a:rPr>
              <a:t>baggage </a:t>
            </a:r>
            <a:r>
              <a:rPr sz="2400" spc="-100" dirty="0">
                <a:latin typeface="Trebuchet MS"/>
                <a:cs typeface="Trebuchet MS"/>
              </a:rPr>
              <a:t>management</a:t>
            </a:r>
            <a:r>
              <a:rPr sz="2400" spc="-375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system</a:t>
            </a:r>
            <a:endParaRPr sz="2400">
              <a:latin typeface="Trebuchet MS"/>
              <a:cs typeface="Trebuchet MS"/>
            </a:endParaRPr>
          </a:p>
          <a:p>
            <a:pPr marR="5080" algn="r">
              <a:lnSpc>
                <a:spcPts val="1370"/>
              </a:lnSpc>
            </a:pPr>
            <a:r>
              <a:rPr sz="1200" spc="-25" dirty="0">
                <a:solidFill>
                  <a:srgbClr val="898989"/>
                </a:solidFill>
                <a:latin typeface="Trebuchet MS"/>
                <a:cs typeface="Trebuchet MS"/>
              </a:rPr>
              <a:t>11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6088" y="3364991"/>
            <a:ext cx="1072896" cy="786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86455" y="3532632"/>
            <a:ext cx="926592" cy="1030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81527" y="2590800"/>
            <a:ext cx="1066800" cy="835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95855" y="2145792"/>
            <a:ext cx="905256" cy="1042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10928" y="239268"/>
            <a:ext cx="56838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4" dirty="0"/>
              <a:t>Distributed</a:t>
            </a:r>
            <a:r>
              <a:rPr spc="-375" dirty="0"/>
              <a:t> </a:t>
            </a:r>
            <a:r>
              <a:rPr spc="-204" dirty="0"/>
              <a:t>Beamforming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6039" y="5870954"/>
            <a:ext cx="5655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4" dirty="0">
                <a:solidFill>
                  <a:srgbClr val="C00000"/>
                </a:solidFill>
                <a:latin typeface="Trebuchet MS"/>
                <a:cs typeface="Trebuchet MS"/>
              </a:rPr>
              <a:t>Beamforming</a:t>
            </a:r>
            <a:r>
              <a:rPr sz="2800" spc="-2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-140" dirty="0">
                <a:solidFill>
                  <a:srgbClr val="C00000"/>
                </a:solidFill>
                <a:latin typeface="Trebuchet MS"/>
                <a:cs typeface="Trebuchet MS"/>
              </a:rPr>
              <a:t>weights:</a:t>
            </a:r>
            <a:r>
              <a:rPr sz="28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215" dirty="0">
                <a:solidFill>
                  <a:srgbClr val="C00000"/>
                </a:solidFill>
                <a:latin typeface="Trebuchet MS"/>
                <a:cs typeface="Trebuchet MS"/>
              </a:rPr>
              <a:t>[!</a:t>
            </a:r>
            <a:r>
              <a:rPr sz="3000" spc="322" baseline="-15277" dirty="0">
                <a:solidFill>
                  <a:srgbClr val="C00000"/>
                </a:solidFill>
                <a:latin typeface="Trebuchet MS"/>
                <a:cs typeface="Trebuchet MS"/>
              </a:rPr>
              <a:t>"</a:t>
            </a:r>
            <a:r>
              <a:rPr sz="2800" spc="215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38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229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345" baseline="-15277" dirty="0">
                <a:solidFill>
                  <a:srgbClr val="C00000"/>
                </a:solidFill>
                <a:latin typeface="Trebuchet MS"/>
                <a:cs typeface="Trebuchet MS"/>
              </a:rPr>
              <a:t>$</a:t>
            </a:r>
            <a:r>
              <a:rPr sz="2800" spc="229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180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270" baseline="-15277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r>
              <a:rPr sz="2800" spc="180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2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17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262" baseline="-15277" dirty="0">
                <a:solidFill>
                  <a:srgbClr val="C00000"/>
                </a:solidFill>
                <a:latin typeface="Trebuchet MS"/>
                <a:cs typeface="Trebuchet MS"/>
              </a:rPr>
              <a:t>&amp;</a:t>
            </a:r>
            <a:r>
              <a:rPr sz="2800" spc="175" dirty="0">
                <a:solidFill>
                  <a:srgbClr val="C00000"/>
                </a:solidFill>
                <a:latin typeface="Trebuchet MS"/>
                <a:cs typeface="Trebuchet MS"/>
              </a:rPr>
              <a:t>]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73935" y="1807464"/>
            <a:ext cx="320039" cy="487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2920" y="2456688"/>
            <a:ext cx="320039" cy="4876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6047" y="3636264"/>
            <a:ext cx="320040" cy="4846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0000" y="4331208"/>
            <a:ext cx="320039" cy="4876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33408" y="3187090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3"/>
                </a:lnTo>
                <a:lnTo>
                  <a:pt x="7370" y="192545"/>
                </a:lnTo>
                <a:lnTo>
                  <a:pt x="27896" y="232707"/>
                </a:lnTo>
                <a:lnTo>
                  <a:pt x="59195" y="264378"/>
                </a:lnTo>
                <a:lnTo>
                  <a:pt x="98886" y="285148"/>
                </a:lnTo>
                <a:lnTo>
                  <a:pt x="144589" y="292608"/>
                </a:lnTo>
                <a:lnTo>
                  <a:pt x="190292" y="285148"/>
                </a:lnTo>
                <a:lnTo>
                  <a:pt x="229983" y="264378"/>
                </a:lnTo>
                <a:lnTo>
                  <a:pt x="261282" y="232707"/>
                </a:lnTo>
                <a:lnTo>
                  <a:pt x="281808" y="192545"/>
                </a:lnTo>
                <a:lnTo>
                  <a:pt x="289178" y="146303"/>
                </a:lnTo>
                <a:lnTo>
                  <a:pt x="281808" y="100062"/>
                </a:lnTo>
                <a:lnTo>
                  <a:pt x="261282" y="59900"/>
                </a:lnTo>
                <a:lnTo>
                  <a:pt x="229983" y="28229"/>
                </a:lnTo>
                <a:lnTo>
                  <a:pt x="190292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33408" y="3187090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36852" y="1314195"/>
            <a:ext cx="2990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40" dirty="0">
                <a:latin typeface="Trebuchet MS"/>
                <a:cs typeface="Trebuchet MS"/>
              </a:rPr>
              <a:t>'</a:t>
            </a:r>
            <a:r>
              <a:rPr sz="3000" spc="757" baseline="-16666" dirty="0">
                <a:latin typeface="Trebuchet MS"/>
                <a:cs typeface="Trebuchet MS"/>
              </a:rPr>
              <a:t>"</a:t>
            </a:r>
            <a:endParaRPr sz="3000" baseline="-16666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05795" y="1957322"/>
            <a:ext cx="3073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605" dirty="0">
                <a:latin typeface="Trebuchet MS"/>
                <a:cs typeface="Trebuchet MS"/>
              </a:rPr>
              <a:t>'</a:t>
            </a:r>
            <a:r>
              <a:rPr sz="3000" spc="-67" baseline="-16666" dirty="0">
                <a:latin typeface="Trebuchet MS"/>
                <a:cs typeface="Trebuchet MS"/>
              </a:rPr>
              <a:t>%</a:t>
            </a:r>
            <a:endParaRPr sz="3000" baseline="-16666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3949" y="3136899"/>
            <a:ext cx="3073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605" dirty="0">
                <a:latin typeface="Trebuchet MS"/>
                <a:cs typeface="Trebuchet MS"/>
              </a:rPr>
              <a:t>'</a:t>
            </a:r>
            <a:r>
              <a:rPr sz="3000" spc="157" baseline="-16666" dirty="0">
                <a:latin typeface="Trebuchet MS"/>
                <a:cs typeface="Trebuchet MS"/>
              </a:rPr>
              <a:t>$</a:t>
            </a:r>
            <a:endParaRPr sz="3000" baseline="-16666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69867" y="3801362"/>
            <a:ext cx="3073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605" dirty="0">
                <a:latin typeface="Trebuchet MS"/>
                <a:cs typeface="Trebuchet MS"/>
              </a:rPr>
              <a:t>'</a:t>
            </a:r>
            <a:r>
              <a:rPr sz="3000" spc="-382" baseline="-16666" dirty="0">
                <a:latin typeface="Trebuchet MS"/>
                <a:cs typeface="Trebuchet MS"/>
              </a:rPr>
              <a:t>&amp;</a:t>
            </a:r>
            <a:endParaRPr sz="3000" baseline="-16666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01267" y="1113040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5" h="1929764">
                <a:moveTo>
                  <a:pt x="965898" y="0"/>
                </a:moveTo>
                <a:lnTo>
                  <a:pt x="917690" y="1180"/>
                </a:lnTo>
                <a:lnTo>
                  <a:pt x="870094" y="4685"/>
                </a:lnTo>
                <a:lnTo>
                  <a:pt x="823165" y="10458"/>
                </a:lnTo>
                <a:lnTo>
                  <a:pt x="776958" y="18445"/>
                </a:lnTo>
                <a:lnTo>
                  <a:pt x="731529" y="28590"/>
                </a:lnTo>
                <a:lnTo>
                  <a:pt x="686934" y="40838"/>
                </a:lnTo>
                <a:lnTo>
                  <a:pt x="643227" y="55134"/>
                </a:lnTo>
                <a:lnTo>
                  <a:pt x="600464" y="71423"/>
                </a:lnTo>
                <a:lnTo>
                  <a:pt x="558700" y="89649"/>
                </a:lnTo>
                <a:lnTo>
                  <a:pt x="517990" y="109757"/>
                </a:lnTo>
                <a:lnTo>
                  <a:pt x="478391" y="131691"/>
                </a:lnTo>
                <a:lnTo>
                  <a:pt x="439956" y="155398"/>
                </a:lnTo>
                <a:lnTo>
                  <a:pt x="402742" y="180820"/>
                </a:lnTo>
                <a:lnTo>
                  <a:pt x="366804" y="207903"/>
                </a:lnTo>
                <a:lnTo>
                  <a:pt x="332198" y="236592"/>
                </a:lnTo>
                <a:lnTo>
                  <a:pt x="298978" y="266832"/>
                </a:lnTo>
                <a:lnTo>
                  <a:pt x="267199" y="298567"/>
                </a:lnTo>
                <a:lnTo>
                  <a:pt x="236918" y="331741"/>
                </a:lnTo>
                <a:lnTo>
                  <a:pt x="208190" y="366301"/>
                </a:lnTo>
                <a:lnTo>
                  <a:pt x="181069" y="402189"/>
                </a:lnTo>
                <a:lnTo>
                  <a:pt x="155612" y="439352"/>
                </a:lnTo>
                <a:lnTo>
                  <a:pt x="131873" y="477734"/>
                </a:lnTo>
                <a:lnTo>
                  <a:pt x="109908" y="517279"/>
                </a:lnTo>
                <a:lnTo>
                  <a:pt x="89773" y="557933"/>
                </a:lnTo>
                <a:lnTo>
                  <a:pt x="71522" y="599640"/>
                </a:lnTo>
                <a:lnTo>
                  <a:pt x="55211" y="642345"/>
                </a:lnTo>
                <a:lnTo>
                  <a:pt x="40895" y="685992"/>
                </a:lnTo>
                <a:lnTo>
                  <a:pt x="28630" y="730527"/>
                </a:lnTo>
                <a:lnTo>
                  <a:pt x="18470" y="775894"/>
                </a:lnTo>
                <a:lnTo>
                  <a:pt x="10472" y="822038"/>
                </a:lnTo>
                <a:lnTo>
                  <a:pt x="4691" y="868903"/>
                </a:lnTo>
                <a:lnTo>
                  <a:pt x="1182" y="916435"/>
                </a:lnTo>
                <a:lnTo>
                  <a:pt x="0" y="964577"/>
                </a:lnTo>
                <a:lnTo>
                  <a:pt x="1182" y="1012719"/>
                </a:lnTo>
                <a:lnTo>
                  <a:pt x="4691" y="1060249"/>
                </a:lnTo>
                <a:lnTo>
                  <a:pt x="10472" y="1107113"/>
                </a:lnTo>
                <a:lnTo>
                  <a:pt x="18470" y="1153256"/>
                </a:lnTo>
                <a:lnTo>
                  <a:pt x="28630" y="1198622"/>
                </a:lnTo>
                <a:lnTo>
                  <a:pt x="40895" y="1243156"/>
                </a:lnTo>
                <a:lnTo>
                  <a:pt x="55211" y="1286803"/>
                </a:lnTo>
                <a:lnTo>
                  <a:pt x="71522" y="1329507"/>
                </a:lnTo>
                <a:lnTo>
                  <a:pt x="89773" y="1371213"/>
                </a:lnTo>
                <a:lnTo>
                  <a:pt x="109908" y="1411867"/>
                </a:lnTo>
                <a:lnTo>
                  <a:pt x="131873" y="1451411"/>
                </a:lnTo>
                <a:lnTo>
                  <a:pt x="155612" y="1489793"/>
                </a:lnTo>
                <a:lnTo>
                  <a:pt x="181069" y="1526955"/>
                </a:lnTo>
                <a:lnTo>
                  <a:pt x="208190" y="1562844"/>
                </a:lnTo>
                <a:lnTo>
                  <a:pt x="236918" y="1597403"/>
                </a:lnTo>
                <a:lnTo>
                  <a:pt x="267199" y="1630577"/>
                </a:lnTo>
                <a:lnTo>
                  <a:pt x="298978" y="1662311"/>
                </a:lnTo>
                <a:lnTo>
                  <a:pt x="332198" y="1692551"/>
                </a:lnTo>
                <a:lnTo>
                  <a:pt x="366804" y="1721239"/>
                </a:lnTo>
                <a:lnTo>
                  <a:pt x="402742" y="1748323"/>
                </a:lnTo>
                <a:lnTo>
                  <a:pt x="439956" y="1773745"/>
                </a:lnTo>
                <a:lnTo>
                  <a:pt x="478391" y="1797451"/>
                </a:lnTo>
                <a:lnTo>
                  <a:pt x="517990" y="1819385"/>
                </a:lnTo>
                <a:lnTo>
                  <a:pt x="558700" y="1839493"/>
                </a:lnTo>
                <a:lnTo>
                  <a:pt x="600464" y="1857719"/>
                </a:lnTo>
                <a:lnTo>
                  <a:pt x="643227" y="1874007"/>
                </a:lnTo>
                <a:lnTo>
                  <a:pt x="686934" y="1888303"/>
                </a:lnTo>
                <a:lnTo>
                  <a:pt x="731529" y="1900552"/>
                </a:lnTo>
                <a:lnTo>
                  <a:pt x="776958" y="1910697"/>
                </a:lnTo>
                <a:lnTo>
                  <a:pt x="823165" y="1918684"/>
                </a:lnTo>
                <a:lnTo>
                  <a:pt x="870094" y="1924457"/>
                </a:lnTo>
                <a:lnTo>
                  <a:pt x="917690" y="1927962"/>
                </a:lnTo>
                <a:lnTo>
                  <a:pt x="965898" y="1929142"/>
                </a:lnTo>
                <a:lnTo>
                  <a:pt x="1014105" y="1927962"/>
                </a:lnTo>
                <a:lnTo>
                  <a:pt x="1061700" y="1924457"/>
                </a:lnTo>
                <a:lnTo>
                  <a:pt x="1108628" y="1918684"/>
                </a:lnTo>
                <a:lnTo>
                  <a:pt x="1154834" y="1910697"/>
                </a:lnTo>
                <a:lnTo>
                  <a:pt x="1200262" y="1900552"/>
                </a:lnTo>
                <a:lnTo>
                  <a:pt x="1244856" y="1888303"/>
                </a:lnTo>
                <a:lnTo>
                  <a:pt x="1288563" y="1874007"/>
                </a:lnTo>
                <a:lnTo>
                  <a:pt x="1331325" y="1857719"/>
                </a:lnTo>
                <a:lnTo>
                  <a:pt x="1373089" y="1839493"/>
                </a:lnTo>
                <a:lnTo>
                  <a:pt x="1413797" y="1819385"/>
                </a:lnTo>
                <a:lnTo>
                  <a:pt x="1453396" y="1797451"/>
                </a:lnTo>
                <a:lnTo>
                  <a:pt x="1491830" y="1773745"/>
                </a:lnTo>
                <a:lnTo>
                  <a:pt x="1529044" y="1748323"/>
                </a:lnTo>
                <a:lnTo>
                  <a:pt x="1564981" y="1721239"/>
                </a:lnTo>
                <a:lnTo>
                  <a:pt x="1599588" y="1692551"/>
                </a:lnTo>
                <a:lnTo>
                  <a:pt x="1632807" y="1662311"/>
                </a:lnTo>
                <a:lnTo>
                  <a:pt x="1664585" y="1630577"/>
                </a:lnTo>
                <a:lnTo>
                  <a:pt x="1694866" y="1597403"/>
                </a:lnTo>
                <a:lnTo>
                  <a:pt x="1723595" y="1562844"/>
                </a:lnTo>
                <a:lnTo>
                  <a:pt x="1750715" y="1526955"/>
                </a:lnTo>
                <a:lnTo>
                  <a:pt x="1776172" y="1489793"/>
                </a:lnTo>
                <a:lnTo>
                  <a:pt x="1799911" y="1451411"/>
                </a:lnTo>
                <a:lnTo>
                  <a:pt x="1821875" y="1411867"/>
                </a:lnTo>
                <a:lnTo>
                  <a:pt x="1842011" y="1371213"/>
                </a:lnTo>
                <a:lnTo>
                  <a:pt x="1860262" y="1329507"/>
                </a:lnTo>
                <a:lnTo>
                  <a:pt x="1876573" y="1286803"/>
                </a:lnTo>
                <a:lnTo>
                  <a:pt x="1890889" y="1243156"/>
                </a:lnTo>
                <a:lnTo>
                  <a:pt x="1903154" y="1198622"/>
                </a:lnTo>
                <a:lnTo>
                  <a:pt x="1913313" y="1153256"/>
                </a:lnTo>
                <a:lnTo>
                  <a:pt x="1921311" y="1107113"/>
                </a:lnTo>
                <a:lnTo>
                  <a:pt x="1927092" y="1060249"/>
                </a:lnTo>
                <a:lnTo>
                  <a:pt x="1930602" y="1012719"/>
                </a:lnTo>
                <a:lnTo>
                  <a:pt x="1931784" y="964577"/>
                </a:lnTo>
                <a:lnTo>
                  <a:pt x="1930602" y="916435"/>
                </a:lnTo>
                <a:lnTo>
                  <a:pt x="1927092" y="868903"/>
                </a:lnTo>
                <a:lnTo>
                  <a:pt x="1921311" y="822038"/>
                </a:lnTo>
                <a:lnTo>
                  <a:pt x="1913313" y="775894"/>
                </a:lnTo>
                <a:lnTo>
                  <a:pt x="1903154" y="730527"/>
                </a:lnTo>
                <a:lnTo>
                  <a:pt x="1890889" y="685992"/>
                </a:lnTo>
                <a:lnTo>
                  <a:pt x="1876573" y="642345"/>
                </a:lnTo>
                <a:lnTo>
                  <a:pt x="1860262" y="599640"/>
                </a:lnTo>
                <a:lnTo>
                  <a:pt x="1842011" y="557933"/>
                </a:lnTo>
                <a:lnTo>
                  <a:pt x="1821875" y="517279"/>
                </a:lnTo>
                <a:lnTo>
                  <a:pt x="1799911" y="477734"/>
                </a:lnTo>
                <a:lnTo>
                  <a:pt x="1776172" y="439352"/>
                </a:lnTo>
                <a:lnTo>
                  <a:pt x="1750715" y="402189"/>
                </a:lnTo>
                <a:lnTo>
                  <a:pt x="1723595" y="366301"/>
                </a:lnTo>
                <a:lnTo>
                  <a:pt x="1694866" y="331741"/>
                </a:lnTo>
                <a:lnTo>
                  <a:pt x="1664585" y="298567"/>
                </a:lnTo>
                <a:lnTo>
                  <a:pt x="1632807" y="266832"/>
                </a:lnTo>
                <a:lnTo>
                  <a:pt x="1599588" y="236592"/>
                </a:lnTo>
                <a:lnTo>
                  <a:pt x="1564981" y="207903"/>
                </a:lnTo>
                <a:lnTo>
                  <a:pt x="1529044" y="180820"/>
                </a:lnTo>
                <a:lnTo>
                  <a:pt x="1491830" y="155398"/>
                </a:lnTo>
                <a:lnTo>
                  <a:pt x="1453396" y="131691"/>
                </a:lnTo>
                <a:lnTo>
                  <a:pt x="1413797" y="109757"/>
                </a:lnTo>
                <a:lnTo>
                  <a:pt x="1373089" y="89649"/>
                </a:lnTo>
                <a:lnTo>
                  <a:pt x="1331325" y="71423"/>
                </a:lnTo>
                <a:lnTo>
                  <a:pt x="1288563" y="55134"/>
                </a:lnTo>
                <a:lnTo>
                  <a:pt x="1244856" y="40838"/>
                </a:lnTo>
                <a:lnTo>
                  <a:pt x="1200262" y="28590"/>
                </a:lnTo>
                <a:lnTo>
                  <a:pt x="1154834" y="18445"/>
                </a:lnTo>
                <a:lnTo>
                  <a:pt x="1108628" y="10458"/>
                </a:lnTo>
                <a:lnTo>
                  <a:pt x="1061700" y="4685"/>
                </a:lnTo>
                <a:lnTo>
                  <a:pt x="1014105" y="1180"/>
                </a:lnTo>
                <a:lnTo>
                  <a:pt x="965898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3202" y="2967977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5" h="1929764">
                <a:moveTo>
                  <a:pt x="965898" y="0"/>
                </a:moveTo>
                <a:lnTo>
                  <a:pt x="917690" y="1180"/>
                </a:lnTo>
                <a:lnTo>
                  <a:pt x="870093" y="4685"/>
                </a:lnTo>
                <a:lnTo>
                  <a:pt x="823164" y="10458"/>
                </a:lnTo>
                <a:lnTo>
                  <a:pt x="776957" y="18445"/>
                </a:lnTo>
                <a:lnTo>
                  <a:pt x="731529" y="28590"/>
                </a:lnTo>
                <a:lnTo>
                  <a:pt x="686933" y="40838"/>
                </a:lnTo>
                <a:lnTo>
                  <a:pt x="643226" y="55134"/>
                </a:lnTo>
                <a:lnTo>
                  <a:pt x="600463" y="71423"/>
                </a:lnTo>
                <a:lnTo>
                  <a:pt x="558699" y="89649"/>
                </a:lnTo>
                <a:lnTo>
                  <a:pt x="517989" y="109757"/>
                </a:lnTo>
                <a:lnTo>
                  <a:pt x="478389" y="131691"/>
                </a:lnTo>
                <a:lnTo>
                  <a:pt x="439955" y="155398"/>
                </a:lnTo>
                <a:lnTo>
                  <a:pt x="402741" y="180820"/>
                </a:lnTo>
                <a:lnTo>
                  <a:pt x="366803" y="207903"/>
                </a:lnTo>
                <a:lnTo>
                  <a:pt x="332197" y="236592"/>
                </a:lnTo>
                <a:lnTo>
                  <a:pt x="298977" y="266832"/>
                </a:lnTo>
                <a:lnTo>
                  <a:pt x="267198" y="298567"/>
                </a:lnTo>
                <a:lnTo>
                  <a:pt x="236917" y="331741"/>
                </a:lnTo>
                <a:lnTo>
                  <a:pt x="208189" y="366301"/>
                </a:lnTo>
                <a:lnTo>
                  <a:pt x="181068" y="402189"/>
                </a:lnTo>
                <a:lnTo>
                  <a:pt x="155611" y="439352"/>
                </a:lnTo>
                <a:lnTo>
                  <a:pt x="131872" y="477734"/>
                </a:lnTo>
                <a:lnTo>
                  <a:pt x="109908" y="517279"/>
                </a:lnTo>
                <a:lnTo>
                  <a:pt x="89772" y="557933"/>
                </a:lnTo>
                <a:lnTo>
                  <a:pt x="71521" y="599640"/>
                </a:lnTo>
                <a:lnTo>
                  <a:pt x="55210" y="642345"/>
                </a:lnTo>
                <a:lnTo>
                  <a:pt x="40895" y="685992"/>
                </a:lnTo>
                <a:lnTo>
                  <a:pt x="28629" y="730527"/>
                </a:lnTo>
                <a:lnTo>
                  <a:pt x="18470" y="775894"/>
                </a:lnTo>
                <a:lnTo>
                  <a:pt x="10472" y="822038"/>
                </a:lnTo>
                <a:lnTo>
                  <a:pt x="4691" y="868903"/>
                </a:lnTo>
                <a:lnTo>
                  <a:pt x="1182" y="916435"/>
                </a:lnTo>
                <a:lnTo>
                  <a:pt x="0" y="964577"/>
                </a:lnTo>
                <a:lnTo>
                  <a:pt x="1182" y="1012719"/>
                </a:lnTo>
                <a:lnTo>
                  <a:pt x="4691" y="1060249"/>
                </a:lnTo>
                <a:lnTo>
                  <a:pt x="10472" y="1107114"/>
                </a:lnTo>
                <a:lnTo>
                  <a:pt x="18470" y="1153257"/>
                </a:lnTo>
                <a:lnTo>
                  <a:pt x="28629" y="1198623"/>
                </a:lnTo>
                <a:lnTo>
                  <a:pt x="40895" y="1243157"/>
                </a:lnTo>
                <a:lnTo>
                  <a:pt x="55210" y="1286804"/>
                </a:lnTo>
                <a:lnTo>
                  <a:pt x="71521" y="1329509"/>
                </a:lnTo>
                <a:lnTo>
                  <a:pt x="89772" y="1371216"/>
                </a:lnTo>
                <a:lnTo>
                  <a:pt x="109908" y="1411869"/>
                </a:lnTo>
                <a:lnTo>
                  <a:pt x="131872" y="1451415"/>
                </a:lnTo>
                <a:lnTo>
                  <a:pt x="155611" y="1489797"/>
                </a:lnTo>
                <a:lnTo>
                  <a:pt x="181068" y="1526960"/>
                </a:lnTo>
                <a:lnTo>
                  <a:pt x="208189" y="1562849"/>
                </a:lnTo>
                <a:lnTo>
                  <a:pt x="236917" y="1597408"/>
                </a:lnTo>
                <a:lnTo>
                  <a:pt x="267198" y="1630583"/>
                </a:lnTo>
                <a:lnTo>
                  <a:pt x="298977" y="1662318"/>
                </a:lnTo>
                <a:lnTo>
                  <a:pt x="332197" y="1692558"/>
                </a:lnTo>
                <a:lnTo>
                  <a:pt x="366803" y="1721247"/>
                </a:lnTo>
                <a:lnTo>
                  <a:pt x="402741" y="1748331"/>
                </a:lnTo>
                <a:lnTo>
                  <a:pt x="439955" y="1773754"/>
                </a:lnTo>
                <a:lnTo>
                  <a:pt x="478389" y="1797460"/>
                </a:lnTo>
                <a:lnTo>
                  <a:pt x="517989" y="1819395"/>
                </a:lnTo>
                <a:lnTo>
                  <a:pt x="558699" y="1839503"/>
                </a:lnTo>
                <a:lnTo>
                  <a:pt x="600463" y="1857730"/>
                </a:lnTo>
                <a:lnTo>
                  <a:pt x="643226" y="1874019"/>
                </a:lnTo>
                <a:lnTo>
                  <a:pt x="686933" y="1888315"/>
                </a:lnTo>
                <a:lnTo>
                  <a:pt x="731529" y="1900564"/>
                </a:lnTo>
                <a:lnTo>
                  <a:pt x="776957" y="1910709"/>
                </a:lnTo>
                <a:lnTo>
                  <a:pt x="823164" y="1918696"/>
                </a:lnTo>
                <a:lnTo>
                  <a:pt x="870093" y="1924470"/>
                </a:lnTo>
                <a:lnTo>
                  <a:pt x="917690" y="1927974"/>
                </a:lnTo>
                <a:lnTo>
                  <a:pt x="965898" y="1929155"/>
                </a:lnTo>
                <a:lnTo>
                  <a:pt x="1014105" y="1927974"/>
                </a:lnTo>
                <a:lnTo>
                  <a:pt x="1061700" y="1924470"/>
                </a:lnTo>
                <a:lnTo>
                  <a:pt x="1108628" y="1918696"/>
                </a:lnTo>
                <a:lnTo>
                  <a:pt x="1154834" y="1910709"/>
                </a:lnTo>
                <a:lnTo>
                  <a:pt x="1200262" y="1900564"/>
                </a:lnTo>
                <a:lnTo>
                  <a:pt x="1244856" y="1888315"/>
                </a:lnTo>
                <a:lnTo>
                  <a:pt x="1288563" y="1874019"/>
                </a:lnTo>
                <a:lnTo>
                  <a:pt x="1331325" y="1857730"/>
                </a:lnTo>
                <a:lnTo>
                  <a:pt x="1373089" y="1839503"/>
                </a:lnTo>
                <a:lnTo>
                  <a:pt x="1413797" y="1819395"/>
                </a:lnTo>
                <a:lnTo>
                  <a:pt x="1453396" y="1797460"/>
                </a:lnTo>
                <a:lnTo>
                  <a:pt x="1491830" y="1773754"/>
                </a:lnTo>
                <a:lnTo>
                  <a:pt x="1529044" y="1748331"/>
                </a:lnTo>
                <a:lnTo>
                  <a:pt x="1564981" y="1721247"/>
                </a:lnTo>
                <a:lnTo>
                  <a:pt x="1599588" y="1692558"/>
                </a:lnTo>
                <a:lnTo>
                  <a:pt x="1632807" y="1662318"/>
                </a:lnTo>
                <a:lnTo>
                  <a:pt x="1664585" y="1630583"/>
                </a:lnTo>
                <a:lnTo>
                  <a:pt x="1694866" y="1597408"/>
                </a:lnTo>
                <a:lnTo>
                  <a:pt x="1723595" y="1562849"/>
                </a:lnTo>
                <a:lnTo>
                  <a:pt x="1750715" y="1526960"/>
                </a:lnTo>
                <a:lnTo>
                  <a:pt x="1776172" y="1489797"/>
                </a:lnTo>
                <a:lnTo>
                  <a:pt x="1799911" y="1451415"/>
                </a:lnTo>
                <a:lnTo>
                  <a:pt x="1821875" y="1411869"/>
                </a:lnTo>
                <a:lnTo>
                  <a:pt x="1842011" y="1371216"/>
                </a:lnTo>
                <a:lnTo>
                  <a:pt x="1860262" y="1329509"/>
                </a:lnTo>
                <a:lnTo>
                  <a:pt x="1876573" y="1286804"/>
                </a:lnTo>
                <a:lnTo>
                  <a:pt x="1890889" y="1243157"/>
                </a:lnTo>
                <a:lnTo>
                  <a:pt x="1903154" y="1198623"/>
                </a:lnTo>
                <a:lnTo>
                  <a:pt x="1913313" y="1153257"/>
                </a:lnTo>
                <a:lnTo>
                  <a:pt x="1921311" y="1107114"/>
                </a:lnTo>
                <a:lnTo>
                  <a:pt x="1927092" y="1060249"/>
                </a:lnTo>
                <a:lnTo>
                  <a:pt x="1930602" y="1012719"/>
                </a:lnTo>
                <a:lnTo>
                  <a:pt x="1931784" y="964577"/>
                </a:lnTo>
                <a:lnTo>
                  <a:pt x="1930602" y="916435"/>
                </a:lnTo>
                <a:lnTo>
                  <a:pt x="1927092" y="868903"/>
                </a:lnTo>
                <a:lnTo>
                  <a:pt x="1921311" y="822038"/>
                </a:lnTo>
                <a:lnTo>
                  <a:pt x="1913313" y="775894"/>
                </a:lnTo>
                <a:lnTo>
                  <a:pt x="1903154" y="730527"/>
                </a:lnTo>
                <a:lnTo>
                  <a:pt x="1890889" y="685992"/>
                </a:lnTo>
                <a:lnTo>
                  <a:pt x="1876573" y="642345"/>
                </a:lnTo>
                <a:lnTo>
                  <a:pt x="1860262" y="599640"/>
                </a:lnTo>
                <a:lnTo>
                  <a:pt x="1842011" y="557933"/>
                </a:lnTo>
                <a:lnTo>
                  <a:pt x="1821875" y="517279"/>
                </a:lnTo>
                <a:lnTo>
                  <a:pt x="1799911" y="477734"/>
                </a:lnTo>
                <a:lnTo>
                  <a:pt x="1776172" y="439352"/>
                </a:lnTo>
                <a:lnTo>
                  <a:pt x="1750715" y="402189"/>
                </a:lnTo>
                <a:lnTo>
                  <a:pt x="1723595" y="366301"/>
                </a:lnTo>
                <a:lnTo>
                  <a:pt x="1694866" y="331741"/>
                </a:lnTo>
                <a:lnTo>
                  <a:pt x="1664585" y="298567"/>
                </a:lnTo>
                <a:lnTo>
                  <a:pt x="1632807" y="266832"/>
                </a:lnTo>
                <a:lnTo>
                  <a:pt x="1599588" y="236592"/>
                </a:lnTo>
                <a:lnTo>
                  <a:pt x="1564981" y="207903"/>
                </a:lnTo>
                <a:lnTo>
                  <a:pt x="1529044" y="180820"/>
                </a:lnTo>
                <a:lnTo>
                  <a:pt x="1491830" y="155398"/>
                </a:lnTo>
                <a:lnTo>
                  <a:pt x="1453396" y="131691"/>
                </a:lnTo>
                <a:lnTo>
                  <a:pt x="1413797" y="109757"/>
                </a:lnTo>
                <a:lnTo>
                  <a:pt x="1373089" y="89649"/>
                </a:lnTo>
                <a:lnTo>
                  <a:pt x="1331325" y="71423"/>
                </a:lnTo>
                <a:lnTo>
                  <a:pt x="1288563" y="55134"/>
                </a:lnTo>
                <a:lnTo>
                  <a:pt x="1244856" y="40838"/>
                </a:lnTo>
                <a:lnTo>
                  <a:pt x="1200262" y="28590"/>
                </a:lnTo>
                <a:lnTo>
                  <a:pt x="1154834" y="18445"/>
                </a:lnTo>
                <a:lnTo>
                  <a:pt x="1108628" y="10458"/>
                </a:lnTo>
                <a:lnTo>
                  <a:pt x="1061700" y="4685"/>
                </a:lnTo>
                <a:lnTo>
                  <a:pt x="1014105" y="1180"/>
                </a:lnTo>
                <a:lnTo>
                  <a:pt x="965898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01009" y="1809254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4" h="1929764">
                <a:moveTo>
                  <a:pt x="965885" y="0"/>
                </a:moveTo>
                <a:lnTo>
                  <a:pt x="917678" y="1180"/>
                </a:lnTo>
                <a:lnTo>
                  <a:pt x="870083" y="4685"/>
                </a:lnTo>
                <a:lnTo>
                  <a:pt x="823155" y="10458"/>
                </a:lnTo>
                <a:lnTo>
                  <a:pt x="776949" y="18445"/>
                </a:lnTo>
                <a:lnTo>
                  <a:pt x="731522" y="28590"/>
                </a:lnTo>
                <a:lnTo>
                  <a:pt x="686927" y="40838"/>
                </a:lnTo>
                <a:lnTo>
                  <a:pt x="643221" y="55134"/>
                </a:lnTo>
                <a:lnTo>
                  <a:pt x="600458" y="71423"/>
                </a:lnTo>
                <a:lnTo>
                  <a:pt x="558695" y="89649"/>
                </a:lnTo>
                <a:lnTo>
                  <a:pt x="517986" y="109757"/>
                </a:lnTo>
                <a:lnTo>
                  <a:pt x="478387" y="131691"/>
                </a:lnTo>
                <a:lnTo>
                  <a:pt x="439953" y="155398"/>
                </a:lnTo>
                <a:lnTo>
                  <a:pt x="402740" y="180820"/>
                </a:lnTo>
                <a:lnTo>
                  <a:pt x="366802" y="207903"/>
                </a:lnTo>
                <a:lnTo>
                  <a:pt x="332196" y="236592"/>
                </a:lnTo>
                <a:lnTo>
                  <a:pt x="298976" y="266832"/>
                </a:lnTo>
                <a:lnTo>
                  <a:pt x="267198" y="298567"/>
                </a:lnTo>
                <a:lnTo>
                  <a:pt x="236917" y="331741"/>
                </a:lnTo>
                <a:lnTo>
                  <a:pt x="208189" y="366301"/>
                </a:lnTo>
                <a:lnTo>
                  <a:pt x="181068" y="402189"/>
                </a:lnTo>
                <a:lnTo>
                  <a:pt x="155611" y="439352"/>
                </a:lnTo>
                <a:lnTo>
                  <a:pt x="131873" y="477734"/>
                </a:lnTo>
                <a:lnTo>
                  <a:pt x="109908" y="517279"/>
                </a:lnTo>
                <a:lnTo>
                  <a:pt x="89772" y="557933"/>
                </a:lnTo>
                <a:lnTo>
                  <a:pt x="71521" y="599640"/>
                </a:lnTo>
                <a:lnTo>
                  <a:pt x="55210" y="642345"/>
                </a:lnTo>
                <a:lnTo>
                  <a:pt x="40895" y="685992"/>
                </a:lnTo>
                <a:lnTo>
                  <a:pt x="28629" y="730527"/>
                </a:lnTo>
                <a:lnTo>
                  <a:pt x="18470" y="775894"/>
                </a:lnTo>
                <a:lnTo>
                  <a:pt x="10472" y="822038"/>
                </a:lnTo>
                <a:lnTo>
                  <a:pt x="4691" y="868903"/>
                </a:lnTo>
                <a:lnTo>
                  <a:pt x="1182" y="916435"/>
                </a:lnTo>
                <a:lnTo>
                  <a:pt x="0" y="964577"/>
                </a:lnTo>
                <a:lnTo>
                  <a:pt x="1182" y="1012719"/>
                </a:lnTo>
                <a:lnTo>
                  <a:pt x="4691" y="1060249"/>
                </a:lnTo>
                <a:lnTo>
                  <a:pt x="10472" y="1107114"/>
                </a:lnTo>
                <a:lnTo>
                  <a:pt x="18470" y="1153257"/>
                </a:lnTo>
                <a:lnTo>
                  <a:pt x="28629" y="1198623"/>
                </a:lnTo>
                <a:lnTo>
                  <a:pt x="40895" y="1243157"/>
                </a:lnTo>
                <a:lnTo>
                  <a:pt x="55210" y="1286804"/>
                </a:lnTo>
                <a:lnTo>
                  <a:pt x="71521" y="1329509"/>
                </a:lnTo>
                <a:lnTo>
                  <a:pt x="89772" y="1371216"/>
                </a:lnTo>
                <a:lnTo>
                  <a:pt x="109908" y="1411869"/>
                </a:lnTo>
                <a:lnTo>
                  <a:pt x="131873" y="1451415"/>
                </a:lnTo>
                <a:lnTo>
                  <a:pt x="155611" y="1489797"/>
                </a:lnTo>
                <a:lnTo>
                  <a:pt x="181068" y="1526960"/>
                </a:lnTo>
                <a:lnTo>
                  <a:pt x="208189" y="1562849"/>
                </a:lnTo>
                <a:lnTo>
                  <a:pt x="236917" y="1597408"/>
                </a:lnTo>
                <a:lnTo>
                  <a:pt x="267198" y="1630583"/>
                </a:lnTo>
                <a:lnTo>
                  <a:pt x="298976" y="1662318"/>
                </a:lnTo>
                <a:lnTo>
                  <a:pt x="332196" y="1692558"/>
                </a:lnTo>
                <a:lnTo>
                  <a:pt x="366802" y="1721247"/>
                </a:lnTo>
                <a:lnTo>
                  <a:pt x="402740" y="1748331"/>
                </a:lnTo>
                <a:lnTo>
                  <a:pt x="439953" y="1773754"/>
                </a:lnTo>
                <a:lnTo>
                  <a:pt x="478387" y="1797460"/>
                </a:lnTo>
                <a:lnTo>
                  <a:pt x="517986" y="1819395"/>
                </a:lnTo>
                <a:lnTo>
                  <a:pt x="558695" y="1839503"/>
                </a:lnTo>
                <a:lnTo>
                  <a:pt x="600458" y="1857730"/>
                </a:lnTo>
                <a:lnTo>
                  <a:pt x="643221" y="1874019"/>
                </a:lnTo>
                <a:lnTo>
                  <a:pt x="686927" y="1888315"/>
                </a:lnTo>
                <a:lnTo>
                  <a:pt x="731522" y="1900564"/>
                </a:lnTo>
                <a:lnTo>
                  <a:pt x="776949" y="1910709"/>
                </a:lnTo>
                <a:lnTo>
                  <a:pt x="823155" y="1918696"/>
                </a:lnTo>
                <a:lnTo>
                  <a:pt x="870083" y="1924470"/>
                </a:lnTo>
                <a:lnTo>
                  <a:pt x="917678" y="1927974"/>
                </a:lnTo>
                <a:lnTo>
                  <a:pt x="965885" y="1929155"/>
                </a:lnTo>
                <a:lnTo>
                  <a:pt x="1014093" y="1927974"/>
                </a:lnTo>
                <a:lnTo>
                  <a:pt x="1061690" y="1924470"/>
                </a:lnTo>
                <a:lnTo>
                  <a:pt x="1108619" y="1918696"/>
                </a:lnTo>
                <a:lnTo>
                  <a:pt x="1154825" y="1910709"/>
                </a:lnTo>
                <a:lnTo>
                  <a:pt x="1200254" y="1900564"/>
                </a:lnTo>
                <a:lnTo>
                  <a:pt x="1244849" y="1888315"/>
                </a:lnTo>
                <a:lnTo>
                  <a:pt x="1288556" y="1874019"/>
                </a:lnTo>
                <a:lnTo>
                  <a:pt x="1331320" y="1857730"/>
                </a:lnTo>
                <a:lnTo>
                  <a:pt x="1373084" y="1839503"/>
                </a:lnTo>
                <a:lnTo>
                  <a:pt x="1413793" y="1819395"/>
                </a:lnTo>
                <a:lnTo>
                  <a:pt x="1453393" y="1797460"/>
                </a:lnTo>
                <a:lnTo>
                  <a:pt x="1491827" y="1773754"/>
                </a:lnTo>
                <a:lnTo>
                  <a:pt x="1529041" y="1748331"/>
                </a:lnTo>
                <a:lnTo>
                  <a:pt x="1564979" y="1721247"/>
                </a:lnTo>
                <a:lnTo>
                  <a:pt x="1599586" y="1692558"/>
                </a:lnTo>
                <a:lnTo>
                  <a:pt x="1632806" y="1662318"/>
                </a:lnTo>
                <a:lnTo>
                  <a:pt x="1664584" y="1630583"/>
                </a:lnTo>
                <a:lnTo>
                  <a:pt x="1694865" y="1597408"/>
                </a:lnTo>
                <a:lnTo>
                  <a:pt x="1723594" y="1562849"/>
                </a:lnTo>
                <a:lnTo>
                  <a:pt x="1750714" y="1526960"/>
                </a:lnTo>
                <a:lnTo>
                  <a:pt x="1776172" y="1489797"/>
                </a:lnTo>
                <a:lnTo>
                  <a:pt x="1799910" y="1451415"/>
                </a:lnTo>
                <a:lnTo>
                  <a:pt x="1821875" y="1411869"/>
                </a:lnTo>
                <a:lnTo>
                  <a:pt x="1842011" y="1371216"/>
                </a:lnTo>
                <a:lnTo>
                  <a:pt x="1860262" y="1329509"/>
                </a:lnTo>
                <a:lnTo>
                  <a:pt x="1876573" y="1286804"/>
                </a:lnTo>
                <a:lnTo>
                  <a:pt x="1890889" y="1243157"/>
                </a:lnTo>
                <a:lnTo>
                  <a:pt x="1903154" y="1198623"/>
                </a:lnTo>
                <a:lnTo>
                  <a:pt x="1913313" y="1153257"/>
                </a:lnTo>
                <a:lnTo>
                  <a:pt x="1921311" y="1107114"/>
                </a:lnTo>
                <a:lnTo>
                  <a:pt x="1927092" y="1060249"/>
                </a:lnTo>
                <a:lnTo>
                  <a:pt x="1930602" y="1012719"/>
                </a:lnTo>
                <a:lnTo>
                  <a:pt x="1931784" y="964577"/>
                </a:lnTo>
                <a:lnTo>
                  <a:pt x="1930602" y="916435"/>
                </a:lnTo>
                <a:lnTo>
                  <a:pt x="1927092" y="868903"/>
                </a:lnTo>
                <a:lnTo>
                  <a:pt x="1921311" y="822038"/>
                </a:lnTo>
                <a:lnTo>
                  <a:pt x="1913313" y="775894"/>
                </a:lnTo>
                <a:lnTo>
                  <a:pt x="1903154" y="730527"/>
                </a:lnTo>
                <a:lnTo>
                  <a:pt x="1890889" y="685992"/>
                </a:lnTo>
                <a:lnTo>
                  <a:pt x="1876573" y="642345"/>
                </a:lnTo>
                <a:lnTo>
                  <a:pt x="1860262" y="599640"/>
                </a:lnTo>
                <a:lnTo>
                  <a:pt x="1842011" y="557933"/>
                </a:lnTo>
                <a:lnTo>
                  <a:pt x="1821875" y="517279"/>
                </a:lnTo>
                <a:lnTo>
                  <a:pt x="1799910" y="477734"/>
                </a:lnTo>
                <a:lnTo>
                  <a:pt x="1776172" y="439352"/>
                </a:lnTo>
                <a:lnTo>
                  <a:pt x="1750714" y="402189"/>
                </a:lnTo>
                <a:lnTo>
                  <a:pt x="1723594" y="366301"/>
                </a:lnTo>
                <a:lnTo>
                  <a:pt x="1694865" y="331741"/>
                </a:lnTo>
                <a:lnTo>
                  <a:pt x="1664584" y="298567"/>
                </a:lnTo>
                <a:lnTo>
                  <a:pt x="1632806" y="266832"/>
                </a:lnTo>
                <a:lnTo>
                  <a:pt x="1599586" y="236592"/>
                </a:lnTo>
                <a:lnTo>
                  <a:pt x="1564979" y="207903"/>
                </a:lnTo>
                <a:lnTo>
                  <a:pt x="1529041" y="180820"/>
                </a:lnTo>
                <a:lnTo>
                  <a:pt x="1491827" y="155398"/>
                </a:lnTo>
                <a:lnTo>
                  <a:pt x="1453393" y="131691"/>
                </a:lnTo>
                <a:lnTo>
                  <a:pt x="1413793" y="109757"/>
                </a:lnTo>
                <a:lnTo>
                  <a:pt x="1373084" y="89649"/>
                </a:lnTo>
                <a:lnTo>
                  <a:pt x="1331320" y="71423"/>
                </a:lnTo>
                <a:lnTo>
                  <a:pt x="1288556" y="55134"/>
                </a:lnTo>
                <a:lnTo>
                  <a:pt x="1244849" y="40838"/>
                </a:lnTo>
                <a:lnTo>
                  <a:pt x="1200254" y="28590"/>
                </a:lnTo>
                <a:lnTo>
                  <a:pt x="1154825" y="18445"/>
                </a:lnTo>
                <a:lnTo>
                  <a:pt x="1108619" y="10458"/>
                </a:lnTo>
                <a:lnTo>
                  <a:pt x="1061690" y="4685"/>
                </a:lnTo>
                <a:lnTo>
                  <a:pt x="1014093" y="1180"/>
                </a:lnTo>
                <a:lnTo>
                  <a:pt x="965885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32302" y="3759390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4" h="1929764">
                <a:moveTo>
                  <a:pt x="965898" y="0"/>
                </a:moveTo>
                <a:lnTo>
                  <a:pt x="917690" y="1180"/>
                </a:lnTo>
                <a:lnTo>
                  <a:pt x="870094" y="4685"/>
                </a:lnTo>
                <a:lnTo>
                  <a:pt x="823165" y="10458"/>
                </a:lnTo>
                <a:lnTo>
                  <a:pt x="776958" y="18445"/>
                </a:lnTo>
                <a:lnTo>
                  <a:pt x="731529" y="28591"/>
                </a:lnTo>
                <a:lnTo>
                  <a:pt x="686934" y="40839"/>
                </a:lnTo>
                <a:lnTo>
                  <a:pt x="643227" y="55136"/>
                </a:lnTo>
                <a:lnTo>
                  <a:pt x="600464" y="71425"/>
                </a:lnTo>
                <a:lnTo>
                  <a:pt x="558700" y="89651"/>
                </a:lnTo>
                <a:lnTo>
                  <a:pt x="517990" y="109759"/>
                </a:lnTo>
                <a:lnTo>
                  <a:pt x="478391" y="131694"/>
                </a:lnTo>
                <a:lnTo>
                  <a:pt x="439956" y="155401"/>
                </a:lnTo>
                <a:lnTo>
                  <a:pt x="402742" y="180824"/>
                </a:lnTo>
                <a:lnTo>
                  <a:pt x="366804" y="207907"/>
                </a:lnTo>
                <a:lnTo>
                  <a:pt x="332198" y="236597"/>
                </a:lnTo>
                <a:lnTo>
                  <a:pt x="298978" y="266836"/>
                </a:lnTo>
                <a:lnTo>
                  <a:pt x="267199" y="298571"/>
                </a:lnTo>
                <a:lnTo>
                  <a:pt x="236918" y="331746"/>
                </a:lnTo>
                <a:lnTo>
                  <a:pt x="208190" y="366306"/>
                </a:lnTo>
                <a:lnTo>
                  <a:pt x="181069" y="402195"/>
                </a:lnTo>
                <a:lnTo>
                  <a:pt x="155612" y="439358"/>
                </a:lnTo>
                <a:lnTo>
                  <a:pt x="131873" y="477740"/>
                </a:lnTo>
                <a:lnTo>
                  <a:pt x="109908" y="517285"/>
                </a:lnTo>
                <a:lnTo>
                  <a:pt x="89773" y="557939"/>
                </a:lnTo>
                <a:lnTo>
                  <a:pt x="71522" y="599646"/>
                </a:lnTo>
                <a:lnTo>
                  <a:pt x="55211" y="642350"/>
                </a:lnTo>
                <a:lnTo>
                  <a:pt x="40895" y="685997"/>
                </a:lnTo>
                <a:lnTo>
                  <a:pt x="28630" y="730531"/>
                </a:lnTo>
                <a:lnTo>
                  <a:pt x="18470" y="775898"/>
                </a:lnTo>
                <a:lnTo>
                  <a:pt x="10472" y="822041"/>
                </a:lnTo>
                <a:lnTo>
                  <a:pt x="4691" y="868905"/>
                </a:lnTo>
                <a:lnTo>
                  <a:pt x="1182" y="916436"/>
                </a:lnTo>
                <a:lnTo>
                  <a:pt x="0" y="964577"/>
                </a:lnTo>
                <a:lnTo>
                  <a:pt x="1182" y="1012720"/>
                </a:lnTo>
                <a:lnTo>
                  <a:pt x="4691" y="1060251"/>
                </a:lnTo>
                <a:lnTo>
                  <a:pt x="10472" y="1107117"/>
                </a:lnTo>
                <a:lnTo>
                  <a:pt x="18470" y="1153260"/>
                </a:lnTo>
                <a:lnTo>
                  <a:pt x="28630" y="1198627"/>
                </a:lnTo>
                <a:lnTo>
                  <a:pt x="40895" y="1243162"/>
                </a:lnTo>
                <a:lnTo>
                  <a:pt x="55211" y="1286810"/>
                </a:lnTo>
                <a:lnTo>
                  <a:pt x="71522" y="1329515"/>
                </a:lnTo>
                <a:lnTo>
                  <a:pt x="89773" y="1371222"/>
                </a:lnTo>
                <a:lnTo>
                  <a:pt x="109908" y="1411876"/>
                </a:lnTo>
                <a:lnTo>
                  <a:pt x="131873" y="1451421"/>
                </a:lnTo>
                <a:lnTo>
                  <a:pt x="155612" y="1489803"/>
                </a:lnTo>
                <a:lnTo>
                  <a:pt x="181069" y="1526966"/>
                </a:lnTo>
                <a:lnTo>
                  <a:pt x="208190" y="1562855"/>
                </a:lnTo>
                <a:lnTo>
                  <a:pt x="236918" y="1597415"/>
                </a:lnTo>
                <a:lnTo>
                  <a:pt x="267199" y="1630590"/>
                </a:lnTo>
                <a:lnTo>
                  <a:pt x="298978" y="1662325"/>
                </a:lnTo>
                <a:lnTo>
                  <a:pt x="332198" y="1692564"/>
                </a:lnTo>
                <a:lnTo>
                  <a:pt x="366804" y="1721253"/>
                </a:lnTo>
                <a:lnTo>
                  <a:pt x="402742" y="1748337"/>
                </a:lnTo>
                <a:lnTo>
                  <a:pt x="439956" y="1773759"/>
                </a:lnTo>
                <a:lnTo>
                  <a:pt x="478391" y="1797466"/>
                </a:lnTo>
                <a:lnTo>
                  <a:pt x="517990" y="1819401"/>
                </a:lnTo>
                <a:lnTo>
                  <a:pt x="558700" y="1839509"/>
                </a:lnTo>
                <a:lnTo>
                  <a:pt x="600464" y="1857735"/>
                </a:lnTo>
                <a:lnTo>
                  <a:pt x="643227" y="1874023"/>
                </a:lnTo>
                <a:lnTo>
                  <a:pt x="686934" y="1888320"/>
                </a:lnTo>
                <a:lnTo>
                  <a:pt x="731529" y="1900568"/>
                </a:lnTo>
                <a:lnTo>
                  <a:pt x="776958" y="1910713"/>
                </a:lnTo>
                <a:lnTo>
                  <a:pt x="823165" y="1918700"/>
                </a:lnTo>
                <a:lnTo>
                  <a:pt x="870094" y="1924474"/>
                </a:lnTo>
                <a:lnTo>
                  <a:pt x="917690" y="1927978"/>
                </a:lnTo>
                <a:lnTo>
                  <a:pt x="965898" y="1929159"/>
                </a:lnTo>
                <a:lnTo>
                  <a:pt x="1014105" y="1927978"/>
                </a:lnTo>
                <a:lnTo>
                  <a:pt x="1061700" y="1924474"/>
                </a:lnTo>
                <a:lnTo>
                  <a:pt x="1108628" y="1918700"/>
                </a:lnTo>
                <a:lnTo>
                  <a:pt x="1154834" y="1910713"/>
                </a:lnTo>
                <a:lnTo>
                  <a:pt x="1200262" y="1900568"/>
                </a:lnTo>
                <a:lnTo>
                  <a:pt x="1244856" y="1888320"/>
                </a:lnTo>
                <a:lnTo>
                  <a:pt x="1288563" y="1874023"/>
                </a:lnTo>
                <a:lnTo>
                  <a:pt x="1331325" y="1857735"/>
                </a:lnTo>
                <a:lnTo>
                  <a:pt x="1373089" y="1839509"/>
                </a:lnTo>
                <a:lnTo>
                  <a:pt x="1413797" y="1819401"/>
                </a:lnTo>
                <a:lnTo>
                  <a:pt x="1453396" y="1797466"/>
                </a:lnTo>
                <a:lnTo>
                  <a:pt x="1491830" y="1773759"/>
                </a:lnTo>
                <a:lnTo>
                  <a:pt x="1529044" y="1748337"/>
                </a:lnTo>
                <a:lnTo>
                  <a:pt x="1564981" y="1721253"/>
                </a:lnTo>
                <a:lnTo>
                  <a:pt x="1599588" y="1692564"/>
                </a:lnTo>
                <a:lnTo>
                  <a:pt x="1632807" y="1662325"/>
                </a:lnTo>
                <a:lnTo>
                  <a:pt x="1664585" y="1630590"/>
                </a:lnTo>
                <a:lnTo>
                  <a:pt x="1694866" y="1597415"/>
                </a:lnTo>
                <a:lnTo>
                  <a:pt x="1723595" y="1562855"/>
                </a:lnTo>
                <a:lnTo>
                  <a:pt x="1750715" y="1526966"/>
                </a:lnTo>
                <a:lnTo>
                  <a:pt x="1776172" y="1489803"/>
                </a:lnTo>
                <a:lnTo>
                  <a:pt x="1799911" y="1451421"/>
                </a:lnTo>
                <a:lnTo>
                  <a:pt x="1821875" y="1411876"/>
                </a:lnTo>
                <a:lnTo>
                  <a:pt x="1842011" y="1371222"/>
                </a:lnTo>
                <a:lnTo>
                  <a:pt x="1860262" y="1329515"/>
                </a:lnTo>
                <a:lnTo>
                  <a:pt x="1876573" y="1286810"/>
                </a:lnTo>
                <a:lnTo>
                  <a:pt x="1890889" y="1243162"/>
                </a:lnTo>
                <a:lnTo>
                  <a:pt x="1903154" y="1198627"/>
                </a:lnTo>
                <a:lnTo>
                  <a:pt x="1913313" y="1153260"/>
                </a:lnTo>
                <a:lnTo>
                  <a:pt x="1921311" y="1107117"/>
                </a:lnTo>
                <a:lnTo>
                  <a:pt x="1927092" y="1060251"/>
                </a:lnTo>
                <a:lnTo>
                  <a:pt x="1930602" y="1012720"/>
                </a:lnTo>
                <a:lnTo>
                  <a:pt x="1931784" y="964577"/>
                </a:lnTo>
                <a:lnTo>
                  <a:pt x="1930602" y="916436"/>
                </a:lnTo>
                <a:lnTo>
                  <a:pt x="1927092" y="868905"/>
                </a:lnTo>
                <a:lnTo>
                  <a:pt x="1921311" y="822041"/>
                </a:lnTo>
                <a:lnTo>
                  <a:pt x="1913313" y="775898"/>
                </a:lnTo>
                <a:lnTo>
                  <a:pt x="1903154" y="730531"/>
                </a:lnTo>
                <a:lnTo>
                  <a:pt x="1890889" y="685997"/>
                </a:lnTo>
                <a:lnTo>
                  <a:pt x="1876573" y="642350"/>
                </a:lnTo>
                <a:lnTo>
                  <a:pt x="1860262" y="599646"/>
                </a:lnTo>
                <a:lnTo>
                  <a:pt x="1842011" y="557939"/>
                </a:lnTo>
                <a:lnTo>
                  <a:pt x="1821875" y="517285"/>
                </a:lnTo>
                <a:lnTo>
                  <a:pt x="1799911" y="477740"/>
                </a:lnTo>
                <a:lnTo>
                  <a:pt x="1776172" y="439358"/>
                </a:lnTo>
                <a:lnTo>
                  <a:pt x="1750715" y="402195"/>
                </a:lnTo>
                <a:lnTo>
                  <a:pt x="1723595" y="366306"/>
                </a:lnTo>
                <a:lnTo>
                  <a:pt x="1694866" y="331746"/>
                </a:lnTo>
                <a:lnTo>
                  <a:pt x="1664585" y="298571"/>
                </a:lnTo>
                <a:lnTo>
                  <a:pt x="1632807" y="266836"/>
                </a:lnTo>
                <a:lnTo>
                  <a:pt x="1599588" y="236597"/>
                </a:lnTo>
                <a:lnTo>
                  <a:pt x="1564981" y="207907"/>
                </a:lnTo>
                <a:lnTo>
                  <a:pt x="1529044" y="180824"/>
                </a:lnTo>
                <a:lnTo>
                  <a:pt x="1491830" y="155401"/>
                </a:lnTo>
                <a:lnTo>
                  <a:pt x="1453396" y="131694"/>
                </a:lnTo>
                <a:lnTo>
                  <a:pt x="1413797" y="109759"/>
                </a:lnTo>
                <a:lnTo>
                  <a:pt x="1373089" y="89651"/>
                </a:lnTo>
                <a:lnTo>
                  <a:pt x="1331325" y="71425"/>
                </a:lnTo>
                <a:lnTo>
                  <a:pt x="1288563" y="55136"/>
                </a:lnTo>
                <a:lnTo>
                  <a:pt x="1244856" y="40839"/>
                </a:lnTo>
                <a:lnTo>
                  <a:pt x="1200262" y="28591"/>
                </a:lnTo>
                <a:lnTo>
                  <a:pt x="1154834" y="18445"/>
                </a:lnTo>
                <a:lnTo>
                  <a:pt x="1108628" y="10458"/>
                </a:lnTo>
                <a:lnTo>
                  <a:pt x="1061700" y="4685"/>
                </a:lnTo>
                <a:lnTo>
                  <a:pt x="1014105" y="1180"/>
                </a:lnTo>
                <a:lnTo>
                  <a:pt x="965898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4602" y="4291838"/>
            <a:ext cx="1085215" cy="0"/>
          </a:xfrm>
          <a:custGeom>
            <a:avLst/>
            <a:gdLst/>
            <a:ahLst/>
            <a:cxnLst/>
            <a:rect l="l" t="t" r="r" b="b"/>
            <a:pathLst>
              <a:path w="1085215">
                <a:moveTo>
                  <a:pt x="1084650" y="0"/>
                </a:moveTo>
                <a:lnTo>
                  <a:pt x="0" y="1"/>
                </a:lnTo>
              </a:path>
            </a:pathLst>
          </a:custGeom>
          <a:ln w="381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79869" y="4478972"/>
            <a:ext cx="825500" cy="248920"/>
          </a:xfrm>
          <a:custGeom>
            <a:avLst/>
            <a:gdLst/>
            <a:ahLst/>
            <a:cxnLst/>
            <a:rect l="l" t="t" r="r" b="b"/>
            <a:pathLst>
              <a:path w="825500" h="248920">
                <a:moveTo>
                  <a:pt x="0" y="121752"/>
                </a:moveTo>
                <a:lnTo>
                  <a:pt x="18106" y="179470"/>
                </a:lnTo>
                <a:lnTo>
                  <a:pt x="33197" y="218578"/>
                </a:lnTo>
                <a:lnTo>
                  <a:pt x="63380" y="248362"/>
                </a:lnTo>
                <a:lnTo>
                  <a:pt x="70926" y="243729"/>
                </a:lnTo>
                <a:lnTo>
                  <a:pt x="93563" y="202957"/>
                </a:lnTo>
                <a:lnTo>
                  <a:pt x="108654" y="159175"/>
                </a:lnTo>
                <a:lnTo>
                  <a:pt x="123745" y="109904"/>
                </a:lnTo>
                <a:lnTo>
                  <a:pt x="131291" y="85640"/>
                </a:lnTo>
                <a:lnTo>
                  <a:pt x="146382" y="42655"/>
                </a:lnTo>
                <a:lnTo>
                  <a:pt x="169020" y="3965"/>
                </a:lnTo>
                <a:lnTo>
                  <a:pt x="176565" y="155"/>
                </a:lnTo>
                <a:lnTo>
                  <a:pt x="184111" y="1298"/>
                </a:lnTo>
                <a:lnTo>
                  <a:pt x="206748" y="33023"/>
                </a:lnTo>
                <a:lnTo>
                  <a:pt x="221839" y="73126"/>
                </a:lnTo>
                <a:lnTo>
                  <a:pt x="236931" y="121323"/>
                </a:lnTo>
                <a:lnTo>
                  <a:pt x="244477" y="146098"/>
                </a:lnTo>
                <a:lnTo>
                  <a:pt x="252022" y="170009"/>
                </a:lnTo>
                <a:lnTo>
                  <a:pt x="267114" y="211494"/>
                </a:lnTo>
                <a:lnTo>
                  <a:pt x="289751" y="246467"/>
                </a:lnTo>
                <a:lnTo>
                  <a:pt x="297296" y="248838"/>
                </a:lnTo>
                <a:lnTo>
                  <a:pt x="304842" y="246248"/>
                </a:lnTo>
                <a:lnTo>
                  <a:pt x="327479" y="210704"/>
                </a:lnTo>
                <a:lnTo>
                  <a:pt x="342571" y="168982"/>
                </a:lnTo>
                <a:lnTo>
                  <a:pt x="357662" y="120223"/>
                </a:lnTo>
                <a:lnTo>
                  <a:pt x="365208" y="95599"/>
                </a:lnTo>
                <a:lnTo>
                  <a:pt x="380299" y="50733"/>
                </a:lnTo>
                <a:lnTo>
                  <a:pt x="402936" y="6979"/>
                </a:lnTo>
                <a:lnTo>
                  <a:pt x="418027" y="219"/>
                </a:lnTo>
                <a:lnTo>
                  <a:pt x="425573" y="4247"/>
                </a:lnTo>
                <a:lnTo>
                  <a:pt x="448210" y="43489"/>
                </a:lnTo>
                <a:lnTo>
                  <a:pt x="463302" y="86689"/>
                </a:lnTo>
                <a:lnTo>
                  <a:pt x="478393" y="135843"/>
                </a:lnTo>
                <a:lnTo>
                  <a:pt x="485939" y="160232"/>
                </a:lnTo>
                <a:lnTo>
                  <a:pt x="501030" y="203809"/>
                </a:lnTo>
                <a:lnTo>
                  <a:pt x="523667" y="244036"/>
                </a:lnTo>
                <a:lnTo>
                  <a:pt x="531213" y="248454"/>
                </a:lnTo>
                <a:lnTo>
                  <a:pt x="538759" y="247927"/>
                </a:lnTo>
                <a:lnTo>
                  <a:pt x="568941" y="199667"/>
                </a:lnTo>
                <a:lnTo>
                  <a:pt x="584033" y="155138"/>
                </a:lnTo>
                <a:lnTo>
                  <a:pt x="599124" y="105757"/>
                </a:lnTo>
                <a:lnTo>
                  <a:pt x="606670" y="81687"/>
                </a:lnTo>
                <a:lnTo>
                  <a:pt x="621761" y="39548"/>
                </a:lnTo>
                <a:lnTo>
                  <a:pt x="644398" y="2982"/>
                </a:lnTo>
                <a:lnTo>
                  <a:pt x="651944" y="0"/>
                </a:lnTo>
                <a:lnTo>
                  <a:pt x="659490" y="1976"/>
                </a:lnTo>
                <a:lnTo>
                  <a:pt x="682127" y="35915"/>
                </a:lnTo>
                <a:lnTo>
                  <a:pt x="697218" y="76967"/>
                </a:lnTo>
                <a:lnTo>
                  <a:pt x="712310" y="125508"/>
                </a:lnTo>
                <a:lnTo>
                  <a:pt x="719855" y="150206"/>
                </a:lnTo>
                <a:lnTo>
                  <a:pt x="734947" y="195573"/>
                </a:lnTo>
                <a:lnTo>
                  <a:pt x="757584" y="240777"/>
                </a:lnTo>
                <a:lnTo>
                  <a:pt x="772675" y="248750"/>
                </a:lnTo>
                <a:lnTo>
                  <a:pt x="780221" y="245331"/>
                </a:lnTo>
                <a:lnTo>
                  <a:pt x="802858" y="207641"/>
                </a:lnTo>
                <a:lnTo>
                  <a:pt x="817949" y="165051"/>
                </a:lnTo>
                <a:lnTo>
                  <a:pt x="825495" y="140875"/>
                </a:lnTo>
              </a:path>
            </a:pathLst>
          </a:custGeom>
          <a:ln w="15329">
            <a:solidFill>
              <a:srgbClr val="0072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322997" y="4056379"/>
            <a:ext cx="253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30" dirty="0">
                <a:latin typeface="Trebuchet MS"/>
                <a:cs typeface="Trebuchet MS"/>
              </a:rPr>
              <a:t>+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34667" y="4056379"/>
            <a:ext cx="253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30" dirty="0">
                <a:latin typeface="Trebuchet MS"/>
                <a:cs typeface="Trebuchet MS"/>
              </a:rPr>
              <a:t>=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76871" y="2950464"/>
            <a:ext cx="1005840" cy="3931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76871" y="2237232"/>
            <a:ext cx="1005840" cy="3931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322997" y="2623820"/>
            <a:ext cx="253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30" dirty="0">
                <a:latin typeface="Trebuchet MS"/>
                <a:cs typeface="Trebuchet MS"/>
              </a:rPr>
              <a:t>+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10159" y="4472023"/>
            <a:ext cx="142402" cy="1524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991600" y="2298192"/>
            <a:ext cx="1164336" cy="9326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09762" y="2246058"/>
            <a:ext cx="546100" cy="822325"/>
          </a:xfrm>
          <a:custGeom>
            <a:avLst/>
            <a:gdLst/>
            <a:ahLst/>
            <a:cxnLst/>
            <a:rect l="l" t="t" r="r" b="b"/>
            <a:pathLst>
              <a:path w="546100" h="822325">
                <a:moveTo>
                  <a:pt x="407292" y="712934"/>
                </a:moveTo>
                <a:lnTo>
                  <a:pt x="400059" y="713930"/>
                </a:lnTo>
                <a:lnTo>
                  <a:pt x="393726" y="717565"/>
                </a:lnTo>
                <a:lnTo>
                  <a:pt x="389115" y="723557"/>
                </a:lnTo>
                <a:lnTo>
                  <a:pt x="387192" y="730876"/>
                </a:lnTo>
                <a:lnTo>
                  <a:pt x="388188" y="738112"/>
                </a:lnTo>
                <a:lnTo>
                  <a:pt x="391822" y="744447"/>
                </a:lnTo>
                <a:lnTo>
                  <a:pt x="397814" y="749058"/>
                </a:lnTo>
                <a:lnTo>
                  <a:pt x="545922" y="821766"/>
                </a:lnTo>
                <a:lnTo>
                  <a:pt x="544699" y="800811"/>
                </a:lnTo>
                <a:lnTo>
                  <a:pt x="509130" y="800811"/>
                </a:lnTo>
                <a:lnTo>
                  <a:pt x="470135" y="742112"/>
                </a:lnTo>
                <a:lnTo>
                  <a:pt x="414604" y="714857"/>
                </a:lnTo>
                <a:lnTo>
                  <a:pt x="407292" y="712934"/>
                </a:lnTo>
                <a:close/>
              </a:path>
              <a:path w="546100" h="822325">
                <a:moveTo>
                  <a:pt x="470135" y="742112"/>
                </a:moveTo>
                <a:lnTo>
                  <a:pt x="509130" y="800811"/>
                </a:lnTo>
                <a:lnTo>
                  <a:pt x="523335" y="791375"/>
                </a:lnTo>
                <a:lnTo>
                  <a:pt x="505980" y="791375"/>
                </a:lnTo>
                <a:lnTo>
                  <a:pt x="504077" y="758771"/>
                </a:lnTo>
                <a:lnTo>
                  <a:pt x="470135" y="742112"/>
                </a:lnTo>
                <a:close/>
              </a:path>
              <a:path w="546100" h="822325">
                <a:moveTo>
                  <a:pt x="516178" y="639152"/>
                </a:moveTo>
                <a:lnTo>
                  <a:pt x="508864" y="641078"/>
                </a:lnTo>
                <a:lnTo>
                  <a:pt x="503058" y="645507"/>
                </a:lnTo>
                <a:lnTo>
                  <a:pt x="499335" y="651791"/>
                </a:lnTo>
                <a:lnTo>
                  <a:pt x="498271" y="659282"/>
                </a:lnTo>
                <a:lnTo>
                  <a:pt x="501875" y="721035"/>
                </a:lnTo>
                <a:lnTo>
                  <a:pt x="540867" y="779729"/>
                </a:lnTo>
                <a:lnTo>
                  <a:pt x="509130" y="800811"/>
                </a:lnTo>
                <a:lnTo>
                  <a:pt x="544699" y="800811"/>
                </a:lnTo>
                <a:lnTo>
                  <a:pt x="536308" y="657059"/>
                </a:lnTo>
                <a:lnTo>
                  <a:pt x="534382" y="649745"/>
                </a:lnTo>
                <a:lnTo>
                  <a:pt x="529953" y="643939"/>
                </a:lnTo>
                <a:lnTo>
                  <a:pt x="523669" y="640216"/>
                </a:lnTo>
                <a:lnTo>
                  <a:pt x="516178" y="639152"/>
                </a:lnTo>
                <a:close/>
              </a:path>
              <a:path w="546100" h="822325">
                <a:moveTo>
                  <a:pt x="504077" y="758771"/>
                </a:moveTo>
                <a:lnTo>
                  <a:pt x="505980" y="791375"/>
                </a:lnTo>
                <a:lnTo>
                  <a:pt x="533400" y="773163"/>
                </a:lnTo>
                <a:lnTo>
                  <a:pt x="504077" y="758771"/>
                </a:lnTo>
                <a:close/>
              </a:path>
              <a:path w="546100" h="822325">
                <a:moveTo>
                  <a:pt x="501875" y="721035"/>
                </a:moveTo>
                <a:lnTo>
                  <a:pt x="504077" y="758771"/>
                </a:lnTo>
                <a:lnTo>
                  <a:pt x="533400" y="773163"/>
                </a:lnTo>
                <a:lnTo>
                  <a:pt x="505980" y="791375"/>
                </a:lnTo>
                <a:lnTo>
                  <a:pt x="523335" y="791375"/>
                </a:lnTo>
                <a:lnTo>
                  <a:pt x="540867" y="779729"/>
                </a:lnTo>
                <a:lnTo>
                  <a:pt x="501875" y="721035"/>
                </a:lnTo>
                <a:close/>
              </a:path>
              <a:path w="546100" h="822325">
                <a:moveTo>
                  <a:pt x="41843" y="62979"/>
                </a:moveTo>
                <a:lnTo>
                  <a:pt x="44046" y="100731"/>
                </a:lnTo>
                <a:lnTo>
                  <a:pt x="470135" y="742112"/>
                </a:lnTo>
                <a:lnTo>
                  <a:pt x="504077" y="758771"/>
                </a:lnTo>
                <a:lnTo>
                  <a:pt x="501875" y="721035"/>
                </a:lnTo>
                <a:lnTo>
                  <a:pt x="75778" y="79640"/>
                </a:lnTo>
                <a:lnTo>
                  <a:pt x="41843" y="62979"/>
                </a:lnTo>
                <a:close/>
              </a:path>
              <a:path w="546100" h="822325">
                <a:moveTo>
                  <a:pt x="0" y="0"/>
                </a:moveTo>
                <a:lnTo>
                  <a:pt x="9613" y="164706"/>
                </a:lnTo>
                <a:lnTo>
                  <a:pt x="29743" y="182613"/>
                </a:lnTo>
                <a:lnTo>
                  <a:pt x="37059" y="180682"/>
                </a:lnTo>
                <a:lnTo>
                  <a:pt x="42868" y="176253"/>
                </a:lnTo>
                <a:lnTo>
                  <a:pt x="46591" y="169972"/>
                </a:lnTo>
                <a:lnTo>
                  <a:pt x="47650" y="162483"/>
                </a:lnTo>
                <a:lnTo>
                  <a:pt x="44046" y="100731"/>
                </a:lnTo>
                <a:lnTo>
                  <a:pt x="5054" y="42037"/>
                </a:lnTo>
                <a:lnTo>
                  <a:pt x="36791" y="20954"/>
                </a:lnTo>
                <a:lnTo>
                  <a:pt x="42685" y="20954"/>
                </a:lnTo>
                <a:lnTo>
                  <a:pt x="0" y="0"/>
                </a:lnTo>
                <a:close/>
              </a:path>
              <a:path w="546100" h="822325">
                <a:moveTo>
                  <a:pt x="42685" y="20954"/>
                </a:moveTo>
                <a:lnTo>
                  <a:pt x="36791" y="20954"/>
                </a:lnTo>
                <a:lnTo>
                  <a:pt x="75778" y="79640"/>
                </a:lnTo>
                <a:lnTo>
                  <a:pt x="131318" y="106908"/>
                </a:lnTo>
                <a:lnTo>
                  <a:pt x="138629" y="108831"/>
                </a:lnTo>
                <a:lnTo>
                  <a:pt x="145862" y="107834"/>
                </a:lnTo>
                <a:lnTo>
                  <a:pt x="152195" y="104195"/>
                </a:lnTo>
                <a:lnTo>
                  <a:pt x="156806" y="98196"/>
                </a:lnTo>
                <a:lnTo>
                  <a:pt x="158730" y="90879"/>
                </a:lnTo>
                <a:lnTo>
                  <a:pt x="157734" y="83646"/>
                </a:lnTo>
                <a:lnTo>
                  <a:pt x="154099" y="77317"/>
                </a:lnTo>
                <a:lnTo>
                  <a:pt x="148107" y="72707"/>
                </a:lnTo>
                <a:lnTo>
                  <a:pt x="42685" y="20954"/>
                </a:lnTo>
                <a:close/>
              </a:path>
              <a:path w="546100" h="822325">
                <a:moveTo>
                  <a:pt x="36791" y="20954"/>
                </a:moveTo>
                <a:lnTo>
                  <a:pt x="5054" y="42037"/>
                </a:lnTo>
                <a:lnTo>
                  <a:pt x="44046" y="100731"/>
                </a:lnTo>
                <a:lnTo>
                  <a:pt x="41843" y="62979"/>
                </a:lnTo>
                <a:lnTo>
                  <a:pt x="12534" y="48590"/>
                </a:lnTo>
                <a:lnTo>
                  <a:pt x="39941" y="30378"/>
                </a:lnTo>
                <a:lnTo>
                  <a:pt x="43052" y="30378"/>
                </a:lnTo>
                <a:lnTo>
                  <a:pt x="36791" y="20954"/>
                </a:lnTo>
                <a:close/>
              </a:path>
              <a:path w="546100" h="822325">
                <a:moveTo>
                  <a:pt x="43052" y="30378"/>
                </a:moveTo>
                <a:lnTo>
                  <a:pt x="39941" y="30378"/>
                </a:lnTo>
                <a:lnTo>
                  <a:pt x="41843" y="62979"/>
                </a:lnTo>
                <a:lnTo>
                  <a:pt x="75778" y="79640"/>
                </a:lnTo>
                <a:lnTo>
                  <a:pt x="43052" y="30378"/>
                </a:lnTo>
                <a:close/>
              </a:path>
              <a:path w="546100" h="822325">
                <a:moveTo>
                  <a:pt x="39941" y="30378"/>
                </a:moveTo>
                <a:lnTo>
                  <a:pt x="12534" y="48590"/>
                </a:lnTo>
                <a:lnTo>
                  <a:pt x="41843" y="62979"/>
                </a:lnTo>
                <a:lnTo>
                  <a:pt x="39941" y="3037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56191" y="2723299"/>
            <a:ext cx="890905" cy="496570"/>
          </a:xfrm>
          <a:custGeom>
            <a:avLst/>
            <a:gdLst/>
            <a:ahLst/>
            <a:cxnLst/>
            <a:rect l="l" t="t" r="r" b="b"/>
            <a:pathLst>
              <a:path w="890904" h="496569">
                <a:moveTo>
                  <a:pt x="104144" y="341249"/>
                </a:moveTo>
                <a:lnTo>
                  <a:pt x="96853" y="341623"/>
                </a:lnTo>
                <a:lnTo>
                  <a:pt x="90233" y="344703"/>
                </a:lnTo>
                <a:lnTo>
                  <a:pt x="85128" y="350278"/>
                </a:lnTo>
                <a:lnTo>
                  <a:pt x="0" y="491604"/>
                </a:lnTo>
                <a:lnTo>
                  <a:pt x="164922" y="496138"/>
                </a:lnTo>
                <a:lnTo>
                  <a:pt x="172373" y="494846"/>
                </a:lnTo>
                <a:lnTo>
                  <a:pt x="178535" y="490932"/>
                </a:lnTo>
                <a:lnTo>
                  <a:pt x="179080" y="490169"/>
                </a:lnTo>
                <a:lnTo>
                  <a:pt x="42303" y="490169"/>
                </a:lnTo>
                <a:lnTo>
                  <a:pt x="24015" y="456742"/>
                </a:lnTo>
                <a:lnTo>
                  <a:pt x="85838" y="422924"/>
                </a:lnTo>
                <a:lnTo>
                  <a:pt x="117754" y="369938"/>
                </a:lnTo>
                <a:lnTo>
                  <a:pt x="120301" y="362818"/>
                </a:lnTo>
                <a:lnTo>
                  <a:pt x="119929" y="355525"/>
                </a:lnTo>
                <a:lnTo>
                  <a:pt x="116847" y="348901"/>
                </a:lnTo>
                <a:lnTo>
                  <a:pt x="111264" y="343788"/>
                </a:lnTo>
                <a:lnTo>
                  <a:pt x="104144" y="341249"/>
                </a:lnTo>
                <a:close/>
              </a:path>
              <a:path w="890904" h="496569">
                <a:moveTo>
                  <a:pt x="85838" y="422924"/>
                </a:moveTo>
                <a:lnTo>
                  <a:pt x="24015" y="456742"/>
                </a:lnTo>
                <a:lnTo>
                  <a:pt x="42303" y="490169"/>
                </a:lnTo>
                <a:lnTo>
                  <a:pt x="54886" y="483285"/>
                </a:lnTo>
                <a:lnTo>
                  <a:pt x="49479" y="483285"/>
                </a:lnTo>
                <a:lnTo>
                  <a:pt x="33693" y="454418"/>
                </a:lnTo>
                <a:lnTo>
                  <a:pt x="66867" y="454418"/>
                </a:lnTo>
                <a:lnTo>
                  <a:pt x="85838" y="422924"/>
                </a:lnTo>
                <a:close/>
              </a:path>
              <a:path w="890904" h="496569">
                <a:moveTo>
                  <a:pt x="104110" y="456359"/>
                </a:moveTo>
                <a:lnTo>
                  <a:pt x="42303" y="490169"/>
                </a:lnTo>
                <a:lnTo>
                  <a:pt x="179080" y="490169"/>
                </a:lnTo>
                <a:lnTo>
                  <a:pt x="182779" y="484992"/>
                </a:lnTo>
                <a:lnTo>
                  <a:pt x="184480" y="477621"/>
                </a:lnTo>
                <a:lnTo>
                  <a:pt x="183188" y="470168"/>
                </a:lnTo>
                <a:lnTo>
                  <a:pt x="179274" y="464004"/>
                </a:lnTo>
                <a:lnTo>
                  <a:pt x="173334" y="459758"/>
                </a:lnTo>
                <a:lnTo>
                  <a:pt x="165963" y="458063"/>
                </a:lnTo>
                <a:lnTo>
                  <a:pt x="104110" y="456359"/>
                </a:lnTo>
                <a:close/>
              </a:path>
              <a:path w="890904" h="496569">
                <a:moveTo>
                  <a:pt x="33693" y="454418"/>
                </a:moveTo>
                <a:lnTo>
                  <a:pt x="49479" y="483285"/>
                </a:lnTo>
                <a:lnTo>
                  <a:pt x="66325" y="455317"/>
                </a:lnTo>
                <a:lnTo>
                  <a:pt x="33693" y="454418"/>
                </a:lnTo>
                <a:close/>
              </a:path>
              <a:path w="890904" h="496569">
                <a:moveTo>
                  <a:pt x="66325" y="455317"/>
                </a:moveTo>
                <a:lnTo>
                  <a:pt x="49479" y="483285"/>
                </a:lnTo>
                <a:lnTo>
                  <a:pt x="54886" y="483285"/>
                </a:lnTo>
                <a:lnTo>
                  <a:pt x="104110" y="456359"/>
                </a:lnTo>
                <a:lnTo>
                  <a:pt x="66325" y="455317"/>
                </a:lnTo>
                <a:close/>
              </a:path>
              <a:path w="890904" h="496569">
                <a:moveTo>
                  <a:pt x="786237" y="39785"/>
                </a:moveTo>
                <a:lnTo>
                  <a:pt x="85838" y="422924"/>
                </a:lnTo>
                <a:lnTo>
                  <a:pt x="66325" y="455317"/>
                </a:lnTo>
                <a:lnTo>
                  <a:pt x="104110" y="456359"/>
                </a:lnTo>
                <a:lnTo>
                  <a:pt x="804520" y="73214"/>
                </a:lnTo>
                <a:lnTo>
                  <a:pt x="824031" y="40823"/>
                </a:lnTo>
                <a:lnTo>
                  <a:pt x="786237" y="39785"/>
                </a:lnTo>
                <a:close/>
              </a:path>
              <a:path w="890904" h="496569">
                <a:moveTo>
                  <a:pt x="66867" y="454418"/>
                </a:moveTo>
                <a:lnTo>
                  <a:pt x="33693" y="454418"/>
                </a:lnTo>
                <a:lnTo>
                  <a:pt x="66325" y="455317"/>
                </a:lnTo>
                <a:lnTo>
                  <a:pt x="66867" y="454418"/>
                </a:lnTo>
                <a:close/>
              </a:path>
              <a:path w="890904" h="496569">
                <a:moveTo>
                  <a:pt x="889507" y="5969"/>
                </a:moveTo>
                <a:lnTo>
                  <a:pt x="848055" y="5969"/>
                </a:lnTo>
                <a:lnTo>
                  <a:pt x="866343" y="39395"/>
                </a:lnTo>
                <a:lnTo>
                  <a:pt x="804520" y="73214"/>
                </a:lnTo>
                <a:lnTo>
                  <a:pt x="772604" y="126199"/>
                </a:lnTo>
                <a:lnTo>
                  <a:pt x="770057" y="133327"/>
                </a:lnTo>
                <a:lnTo>
                  <a:pt x="770429" y="140622"/>
                </a:lnTo>
                <a:lnTo>
                  <a:pt x="773511" y="147243"/>
                </a:lnTo>
                <a:lnTo>
                  <a:pt x="779094" y="152349"/>
                </a:lnTo>
                <a:lnTo>
                  <a:pt x="786214" y="154890"/>
                </a:lnTo>
                <a:lnTo>
                  <a:pt x="793507" y="154519"/>
                </a:lnTo>
                <a:lnTo>
                  <a:pt x="800130" y="151440"/>
                </a:lnTo>
                <a:lnTo>
                  <a:pt x="805243" y="145859"/>
                </a:lnTo>
                <a:lnTo>
                  <a:pt x="889507" y="5969"/>
                </a:lnTo>
                <a:close/>
              </a:path>
              <a:path w="890904" h="496569">
                <a:moveTo>
                  <a:pt x="824031" y="40823"/>
                </a:moveTo>
                <a:lnTo>
                  <a:pt x="804520" y="73214"/>
                </a:lnTo>
                <a:lnTo>
                  <a:pt x="862094" y="41719"/>
                </a:lnTo>
                <a:lnTo>
                  <a:pt x="856678" y="41719"/>
                </a:lnTo>
                <a:lnTo>
                  <a:pt x="824031" y="40823"/>
                </a:lnTo>
                <a:close/>
              </a:path>
              <a:path w="890904" h="496569">
                <a:moveTo>
                  <a:pt x="840879" y="12852"/>
                </a:moveTo>
                <a:lnTo>
                  <a:pt x="824031" y="40823"/>
                </a:lnTo>
                <a:lnTo>
                  <a:pt x="856678" y="41719"/>
                </a:lnTo>
                <a:lnTo>
                  <a:pt x="840879" y="12852"/>
                </a:lnTo>
                <a:close/>
              </a:path>
              <a:path w="890904" h="496569">
                <a:moveTo>
                  <a:pt x="851821" y="12852"/>
                </a:moveTo>
                <a:lnTo>
                  <a:pt x="840879" y="12852"/>
                </a:lnTo>
                <a:lnTo>
                  <a:pt x="856678" y="41719"/>
                </a:lnTo>
                <a:lnTo>
                  <a:pt x="862094" y="41719"/>
                </a:lnTo>
                <a:lnTo>
                  <a:pt x="866343" y="39395"/>
                </a:lnTo>
                <a:lnTo>
                  <a:pt x="851821" y="12852"/>
                </a:lnTo>
                <a:close/>
              </a:path>
              <a:path w="890904" h="496569">
                <a:moveTo>
                  <a:pt x="848055" y="5969"/>
                </a:moveTo>
                <a:lnTo>
                  <a:pt x="786237" y="39785"/>
                </a:lnTo>
                <a:lnTo>
                  <a:pt x="824031" y="40823"/>
                </a:lnTo>
                <a:lnTo>
                  <a:pt x="840879" y="12852"/>
                </a:lnTo>
                <a:lnTo>
                  <a:pt x="851821" y="12852"/>
                </a:lnTo>
                <a:lnTo>
                  <a:pt x="848055" y="5969"/>
                </a:lnTo>
                <a:close/>
              </a:path>
              <a:path w="890904" h="496569">
                <a:moveTo>
                  <a:pt x="725449" y="0"/>
                </a:moveTo>
                <a:lnTo>
                  <a:pt x="717996" y="1291"/>
                </a:lnTo>
                <a:lnTo>
                  <a:pt x="711830" y="5205"/>
                </a:lnTo>
                <a:lnTo>
                  <a:pt x="707581" y="11146"/>
                </a:lnTo>
                <a:lnTo>
                  <a:pt x="705878" y="18516"/>
                </a:lnTo>
                <a:lnTo>
                  <a:pt x="707169" y="25969"/>
                </a:lnTo>
                <a:lnTo>
                  <a:pt x="711084" y="32135"/>
                </a:lnTo>
                <a:lnTo>
                  <a:pt x="717024" y="36384"/>
                </a:lnTo>
                <a:lnTo>
                  <a:pt x="724395" y="38087"/>
                </a:lnTo>
                <a:lnTo>
                  <a:pt x="786237" y="39785"/>
                </a:lnTo>
                <a:lnTo>
                  <a:pt x="848055" y="5969"/>
                </a:lnTo>
                <a:lnTo>
                  <a:pt x="889507" y="5969"/>
                </a:lnTo>
                <a:lnTo>
                  <a:pt x="890371" y="4533"/>
                </a:lnTo>
                <a:lnTo>
                  <a:pt x="72544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03638" y="3568534"/>
            <a:ext cx="683260" cy="866775"/>
          </a:xfrm>
          <a:custGeom>
            <a:avLst/>
            <a:gdLst/>
            <a:ahLst/>
            <a:cxnLst/>
            <a:rect l="l" t="t" r="r" b="b"/>
            <a:pathLst>
              <a:path w="683260" h="866775">
                <a:moveTo>
                  <a:pt x="536085" y="769075"/>
                </a:moveTo>
                <a:lnTo>
                  <a:pt x="528953" y="770658"/>
                </a:lnTo>
                <a:lnTo>
                  <a:pt x="522933" y="774798"/>
                </a:lnTo>
                <a:lnTo>
                  <a:pt x="518820" y="781151"/>
                </a:lnTo>
                <a:lnTo>
                  <a:pt x="517500" y="788593"/>
                </a:lnTo>
                <a:lnTo>
                  <a:pt x="519083" y="795721"/>
                </a:lnTo>
                <a:lnTo>
                  <a:pt x="523224" y="801739"/>
                </a:lnTo>
                <a:lnTo>
                  <a:pt x="529577" y="805853"/>
                </a:lnTo>
                <a:lnTo>
                  <a:pt x="683094" y="866279"/>
                </a:lnTo>
                <a:lnTo>
                  <a:pt x="680579" y="848385"/>
                </a:lnTo>
                <a:lnTo>
                  <a:pt x="644715" y="848385"/>
                </a:lnTo>
                <a:lnTo>
                  <a:pt x="601083" y="793052"/>
                </a:lnTo>
                <a:lnTo>
                  <a:pt x="543534" y="770394"/>
                </a:lnTo>
                <a:lnTo>
                  <a:pt x="536085" y="769075"/>
                </a:lnTo>
                <a:close/>
              </a:path>
              <a:path w="683260" h="866775">
                <a:moveTo>
                  <a:pt x="601083" y="793052"/>
                </a:moveTo>
                <a:lnTo>
                  <a:pt x="644715" y="848385"/>
                </a:lnTo>
                <a:lnTo>
                  <a:pt x="656310" y="839241"/>
                </a:lnTo>
                <a:lnTo>
                  <a:pt x="640816" y="839241"/>
                </a:lnTo>
                <a:lnTo>
                  <a:pt x="636272" y="806906"/>
                </a:lnTo>
                <a:lnTo>
                  <a:pt x="601083" y="793052"/>
                </a:lnTo>
                <a:close/>
              </a:path>
              <a:path w="683260" h="866775">
                <a:moveTo>
                  <a:pt x="638606" y="686688"/>
                </a:moveTo>
                <a:lnTo>
                  <a:pt x="631474" y="689202"/>
                </a:lnTo>
                <a:lnTo>
                  <a:pt x="626046" y="694088"/>
                </a:lnTo>
                <a:lnTo>
                  <a:pt x="622847" y="700653"/>
                </a:lnTo>
                <a:lnTo>
                  <a:pt x="622401" y="708202"/>
                </a:lnTo>
                <a:lnTo>
                  <a:pt x="631010" y="769462"/>
                </a:lnTo>
                <a:lnTo>
                  <a:pt x="674636" y="824788"/>
                </a:lnTo>
                <a:lnTo>
                  <a:pt x="644715" y="848385"/>
                </a:lnTo>
                <a:lnTo>
                  <a:pt x="680579" y="848385"/>
                </a:lnTo>
                <a:lnTo>
                  <a:pt x="660133" y="702906"/>
                </a:lnTo>
                <a:lnTo>
                  <a:pt x="657614" y="695768"/>
                </a:lnTo>
                <a:lnTo>
                  <a:pt x="652727" y="690340"/>
                </a:lnTo>
                <a:lnTo>
                  <a:pt x="646161" y="687140"/>
                </a:lnTo>
                <a:lnTo>
                  <a:pt x="638606" y="686688"/>
                </a:lnTo>
                <a:close/>
              </a:path>
              <a:path w="683260" h="866775">
                <a:moveTo>
                  <a:pt x="636272" y="806906"/>
                </a:moveTo>
                <a:lnTo>
                  <a:pt x="640816" y="839241"/>
                </a:lnTo>
                <a:lnTo>
                  <a:pt x="666661" y="818870"/>
                </a:lnTo>
                <a:lnTo>
                  <a:pt x="636272" y="806906"/>
                </a:lnTo>
                <a:close/>
              </a:path>
              <a:path w="683260" h="866775">
                <a:moveTo>
                  <a:pt x="631010" y="769462"/>
                </a:moveTo>
                <a:lnTo>
                  <a:pt x="636272" y="806906"/>
                </a:lnTo>
                <a:lnTo>
                  <a:pt x="666661" y="818870"/>
                </a:lnTo>
                <a:lnTo>
                  <a:pt x="640816" y="839241"/>
                </a:lnTo>
                <a:lnTo>
                  <a:pt x="656310" y="839241"/>
                </a:lnTo>
                <a:lnTo>
                  <a:pt x="674636" y="824788"/>
                </a:lnTo>
                <a:lnTo>
                  <a:pt x="631010" y="769462"/>
                </a:lnTo>
                <a:close/>
              </a:path>
              <a:path w="683260" h="866775">
                <a:moveTo>
                  <a:pt x="46823" y="59383"/>
                </a:moveTo>
                <a:lnTo>
                  <a:pt x="52084" y="96817"/>
                </a:lnTo>
                <a:lnTo>
                  <a:pt x="601083" y="793052"/>
                </a:lnTo>
                <a:lnTo>
                  <a:pt x="636272" y="806906"/>
                </a:lnTo>
                <a:lnTo>
                  <a:pt x="631010" y="769462"/>
                </a:lnTo>
                <a:lnTo>
                  <a:pt x="82017" y="73235"/>
                </a:lnTo>
                <a:lnTo>
                  <a:pt x="46823" y="59383"/>
                </a:lnTo>
                <a:close/>
              </a:path>
              <a:path w="683260" h="866775">
                <a:moveTo>
                  <a:pt x="0" y="0"/>
                </a:moveTo>
                <a:lnTo>
                  <a:pt x="22961" y="163385"/>
                </a:lnTo>
                <a:lnTo>
                  <a:pt x="44488" y="179590"/>
                </a:lnTo>
                <a:lnTo>
                  <a:pt x="51620" y="177077"/>
                </a:lnTo>
                <a:lnTo>
                  <a:pt x="57048" y="172191"/>
                </a:lnTo>
                <a:lnTo>
                  <a:pt x="60247" y="165626"/>
                </a:lnTo>
                <a:lnTo>
                  <a:pt x="60693" y="158076"/>
                </a:lnTo>
                <a:lnTo>
                  <a:pt x="52084" y="96817"/>
                </a:lnTo>
                <a:lnTo>
                  <a:pt x="8458" y="41490"/>
                </a:lnTo>
                <a:lnTo>
                  <a:pt x="38379" y="17894"/>
                </a:lnTo>
                <a:lnTo>
                  <a:pt x="45452" y="17894"/>
                </a:lnTo>
                <a:lnTo>
                  <a:pt x="0" y="0"/>
                </a:lnTo>
                <a:close/>
              </a:path>
              <a:path w="683260" h="866775">
                <a:moveTo>
                  <a:pt x="45452" y="17894"/>
                </a:moveTo>
                <a:lnTo>
                  <a:pt x="38379" y="17894"/>
                </a:lnTo>
                <a:lnTo>
                  <a:pt x="82017" y="73235"/>
                </a:lnTo>
                <a:lnTo>
                  <a:pt x="139560" y="95884"/>
                </a:lnTo>
                <a:lnTo>
                  <a:pt x="147009" y="97211"/>
                </a:lnTo>
                <a:lnTo>
                  <a:pt x="154141" y="95632"/>
                </a:lnTo>
                <a:lnTo>
                  <a:pt x="160161" y="91493"/>
                </a:lnTo>
                <a:lnTo>
                  <a:pt x="164274" y="85140"/>
                </a:lnTo>
                <a:lnTo>
                  <a:pt x="165594" y="77691"/>
                </a:lnTo>
                <a:lnTo>
                  <a:pt x="164010" y="70561"/>
                </a:lnTo>
                <a:lnTo>
                  <a:pt x="159870" y="64545"/>
                </a:lnTo>
                <a:lnTo>
                  <a:pt x="153517" y="60439"/>
                </a:lnTo>
                <a:lnTo>
                  <a:pt x="45452" y="17894"/>
                </a:lnTo>
                <a:close/>
              </a:path>
              <a:path w="683260" h="866775">
                <a:moveTo>
                  <a:pt x="38379" y="17894"/>
                </a:moveTo>
                <a:lnTo>
                  <a:pt x="8458" y="41490"/>
                </a:lnTo>
                <a:lnTo>
                  <a:pt x="52084" y="96817"/>
                </a:lnTo>
                <a:lnTo>
                  <a:pt x="46823" y="59383"/>
                </a:lnTo>
                <a:lnTo>
                  <a:pt x="16433" y="47421"/>
                </a:lnTo>
                <a:lnTo>
                  <a:pt x="42278" y="27038"/>
                </a:lnTo>
                <a:lnTo>
                  <a:pt x="45589" y="27038"/>
                </a:lnTo>
                <a:lnTo>
                  <a:pt x="38379" y="17894"/>
                </a:lnTo>
                <a:close/>
              </a:path>
              <a:path w="683260" h="866775">
                <a:moveTo>
                  <a:pt x="45589" y="27038"/>
                </a:moveTo>
                <a:lnTo>
                  <a:pt x="42278" y="27038"/>
                </a:lnTo>
                <a:lnTo>
                  <a:pt x="46823" y="59383"/>
                </a:lnTo>
                <a:lnTo>
                  <a:pt x="82017" y="73235"/>
                </a:lnTo>
                <a:lnTo>
                  <a:pt x="45589" y="27038"/>
                </a:lnTo>
                <a:close/>
              </a:path>
              <a:path w="683260" h="866775">
                <a:moveTo>
                  <a:pt x="42278" y="27038"/>
                </a:moveTo>
                <a:lnTo>
                  <a:pt x="16433" y="47421"/>
                </a:lnTo>
                <a:lnTo>
                  <a:pt x="46823" y="59383"/>
                </a:lnTo>
                <a:lnTo>
                  <a:pt x="42278" y="270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08810" y="3486797"/>
            <a:ext cx="1008380" cy="519430"/>
          </a:xfrm>
          <a:custGeom>
            <a:avLst/>
            <a:gdLst/>
            <a:ahLst/>
            <a:cxnLst/>
            <a:rect l="l" t="t" r="r" b="b"/>
            <a:pathLst>
              <a:path w="1008380" h="519429">
                <a:moveTo>
                  <a:pt x="110572" y="362020"/>
                </a:moveTo>
                <a:lnTo>
                  <a:pt x="103270" y="362077"/>
                </a:lnTo>
                <a:lnTo>
                  <a:pt x="96516" y="364871"/>
                </a:lnTo>
                <a:lnTo>
                  <a:pt x="91173" y="370218"/>
                </a:lnTo>
                <a:lnTo>
                  <a:pt x="0" y="507720"/>
                </a:lnTo>
                <a:lnTo>
                  <a:pt x="164566" y="519404"/>
                </a:lnTo>
                <a:lnTo>
                  <a:pt x="172067" y="518437"/>
                </a:lnTo>
                <a:lnTo>
                  <a:pt x="178398" y="514792"/>
                </a:lnTo>
                <a:lnTo>
                  <a:pt x="182902" y="509040"/>
                </a:lnTo>
                <a:lnTo>
                  <a:pt x="183156" y="508127"/>
                </a:lnTo>
                <a:lnTo>
                  <a:pt x="42329" y="508127"/>
                </a:lnTo>
                <a:lnTo>
                  <a:pt x="25514" y="473938"/>
                </a:lnTo>
                <a:lnTo>
                  <a:pt x="88733" y="442838"/>
                </a:lnTo>
                <a:lnTo>
                  <a:pt x="122923" y="391274"/>
                </a:lnTo>
                <a:lnTo>
                  <a:pt x="125775" y="384269"/>
                </a:lnTo>
                <a:lnTo>
                  <a:pt x="125722" y="376967"/>
                </a:lnTo>
                <a:lnTo>
                  <a:pt x="122931" y="370217"/>
                </a:lnTo>
                <a:lnTo>
                  <a:pt x="117567" y="364867"/>
                </a:lnTo>
                <a:lnTo>
                  <a:pt x="110572" y="362020"/>
                </a:lnTo>
                <a:close/>
              </a:path>
              <a:path w="1008380" h="519429">
                <a:moveTo>
                  <a:pt x="88733" y="442838"/>
                </a:moveTo>
                <a:lnTo>
                  <a:pt x="25514" y="473938"/>
                </a:lnTo>
                <a:lnTo>
                  <a:pt x="42329" y="508127"/>
                </a:lnTo>
                <a:lnTo>
                  <a:pt x="55676" y="501561"/>
                </a:lnTo>
                <a:lnTo>
                  <a:pt x="49796" y="501561"/>
                </a:lnTo>
                <a:lnTo>
                  <a:pt x="35267" y="472020"/>
                </a:lnTo>
                <a:lnTo>
                  <a:pt x="69383" y="472020"/>
                </a:lnTo>
                <a:lnTo>
                  <a:pt x="88733" y="442838"/>
                </a:lnTo>
                <a:close/>
              </a:path>
              <a:path w="1008380" h="519429">
                <a:moveTo>
                  <a:pt x="105563" y="477019"/>
                </a:moveTo>
                <a:lnTo>
                  <a:pt x="42329" y="508127"/>
                </a:lnTo>
                <a:lnTo>
                  <a:pt x="183156" y="508127"/>
                </a:lnTo>
                <a:lnTo>
                  <a:pt x="184924" y="501751"/>
                </a:lnTo>
                <a:lnTo>
                  <a:pt x="183952" y="494250"/>
                </a:lnTo>
                <a:lnTo>
                  <a:pt x="180306" y="487921"/>
                </a:lnTo>
                <a:lnTo>
                  <a:pt x="174553" y="483420"/>
                </a:lnTo>
                <a:lnTo>
                  <a:pt x="167258" y="481406"/>
                </a:lnTo>
                <a:lnTo>
                  <a:pt x="105563" y="477019"/>
                </a:lnTo>
                <a:close/>
              </a:path>
              <a:path w="1008380" h="519429">
                <a:moveTo>
                  <a:pt x="35267" y="472020"/>
                </a:moveTo>
                <a:lnTo>
                  <a:pt x="49796" y="501561"/>
                </a:lnTo>
                <a:lnTo>
                  <a:pt x="67847" y="474337"/>
                </a:lnTo>
                <a:lnTo>
                  <a:pt x="35267" y="472020"/>
                </a:lnTo>
                <a:close/>
              </a:path>
              <a:path w="1008380" h="519429">
                <a:moveTo>
                  <a:pt x="67847" y="474337"/>
                </a:moveTo>
                <a:lnTo>
                  <a:pt x="49796" y="501561"/>
                </a:lnTo>
                <a:lnTo>
                  <a:pt x="55676" y="501561"/>
                </a:lnTo>
                <a:lnTo>
                  <a:pt x="105563" y="477019"/>
                </a:lnTo>
                <a:lnTo>
                  <a:pt x="67847" y="474337"/>
                </a:lnTo>
                <a:close/>
              </a:path>
              <a:path w="1008380" h="519429">
                <a:moveTo>
                  <a:pt x="902763" y="42380"/>
                </a:moveTo>
                <a:lnTo>
                  <a:pt x="88733" y="442838"/>
                </a:lnTo>
                <a:lnTo>
                  <a:pt x="67847" y="474337"/>
                </a:lnTo>
                <a:lnTo>
                  <a:pt x="105563" y="477019"/>
                </a:lnTo>
                <a:lnTo>
                  <a:pt x="919577" y="76574"/>
                </a:lnTo>
                <a:lnTo>
                  <a:pt x="940475" y="45057"/>
                </a:lnTo>
                <a:lnTo>
                  <a:pt x="902763" y="42380"/>
                </a:lnTo>
                <a:close/>
              </a:path>
              <a:path w="1008380" h="519429">
                <a:moveTo>
                  <a:pt x="69383" y="472020"/>
                </a:moveTo>
                <a:lnTo>
                  <a:pt x="35267" y="472020"/>
                </a:lnTo>
                <a:lnTo>
                  <a:pt x="67847" y="474337"/>
                </a:lnTo>
                <a:lnTo>
                  <a:pt x="69383" y="472020"/>
                </a:lnTo>
                <a:close/>
              </a:path>
              <a:path w="1008380" h="519429">
                <a:moveTo>
                  <a:pt x="1002605" y="11277"/>
                </a:moveTo>
                <a:lnTo>
                  <a:pt x="965987" y="11277"/>
                </a:lnTo>
                <a:lnTo>
                  <a:pt x="982814" y="45465"/>
                </a:lnTo>
                <a:lnTo>
                  <a:pt x="919577" y="76574"/>
                </a:lnTo>
                <a:lnTo>
                  <a:pt x="885393" y="128130"/>
                </a:lnTo>
                <a:lnTo>
                  <a:pt x="882542" y="135134"/>
                </a:lnTo>
                <a:lnTo>
                  <a:pt x="882599" y="142436"/>
                </a:lnTo>
                <a:lnTo>
                  <a:pt x="885390" y="149186"/>
                </a:lnTo>
                <a:lnTo>
                  <a:pt x="890748" y="154537"/>
                </a:lnTo>
                <a:lnTo>
                  <a:pt x="897751" y="157384"/>
                </a:lnTo>
                <a:lnTo>
                  <a:pt x="905055" y="157327"/>
                </a:lnTo>
                <a:lnTo>
                  <a:pt x="911806" y="154533"/>
                </a:lnTo>
                <a:lnTo>
                  <a:pt x="917143" y="149186"/>
                </a:lnTo>
                <a:lnTo>
                  <a:pt x="1008329" y="11684"/>
                </a:lnTo>
                <a:lnTo>
                  <a:pt x="1002605" y="11277"/>
                </a:lnTo>
                <a:close/>
              </a:path>
              <a:path w="1008380" h="519429">
                <a:moveTo>
                  <a:pt x="940475" y="45057"/>
                </a:moveTo>
                <a:lnTo>
                  <a:pt x="919577" y="76574"/>
                </a:lnTo>
                <a:lnTo>
                  <a:pt x="978942" y="47371"/>
                </a:lnTo>
                <a:lnTo>
                  <a:pt x="973048" y="47371"/>
                </a:lnTo>
                <a:lnTo>
                  <a:pt x="940475" y="45057"/>
                </a:lnTo>
                <a:close/>
              </a:path>
              <a:path w="1008380" h="519429">
                <a:moveTo>
                  <a:pt x="958519" y="17843"/>
                </a:moveTo>
                <a:lnTo>
                  <a:pt x="940475" y="45057"/>
                </a:lnTo>
                <a:lnTo>
                  <a:pt x="973048" y="47371"/>
                </a:lnTo>
                <a:lnTo>
                  <a:pt x="958519" y="17843"/>
                </a:lnTo>
                <a:close/>
              </a:path>
              <a:path w="1008380" h="519429">
                <a:moveTo>
                  <a:pt x="969219" y="17843"/>
                </a:moveTo>
                <a:lnTo>
                  <a:pt x="958519" y="17843"/>
                </a:lnTo>
                <a:lnTo>
                  <a:pt x="973048" y="47371"/>
                </a:lnTo>
                <a:lnTo>
                  <a:pt x="978942" y="47371"/>
                </a:lnTo>
                <a:lnTo>
                  <a:pt x="982814" y="45465"/>
                </a:lnTo>
                <a:lnTo>
                  <a:pt x="969219" y="17843"/>
                </a:lnTo>
                <a:close/>
              </a:path>
              <a:path w="1008380" h="519429">
                <a:moveTo>
                  <a:pt x="965987" y="11277"/>
                </a:moveTo>
                <a:lnTo>
                  <a:pt x="902763" y="42380"/>
                </a:lnTo>
                <a:lnTo>
                  <a:pt x="940475" y="45057"/>
                </a:lnTo>
                <a:lnTo>
                  <a:pt x="958519" y="17843"/>
                </a:lnTo>
                <a:lnTo>
                  <a:pt x="969219" y="17843"/>
                </a:lnTo>
                <a:lnTo>
                  <a:pt x="965987" y="11277"/>
                </a:lnTo>
                <a:close/>
              </a:path>
              <a:path w="1008380" h="519429">
                <a:moveTo>
                  <a:pt x="843762" y="0"/>
                </a:moveTo>
                <a:lnTo>
                  <a:pt x="836256" y="965"/>
                </a:lnTo>
                <a:lnTo>
                  <a:pt x="829925" y="4606"/>
                </a:lnTo>
                <a:lnTo>
                  <a:pt x="825424" y="10358"/>
                </a:lnTo>
                <a:lnTo>
                  <a:pt x="823404" y="17652"/>
                </a:lnTo>
                <a:lnTo>
                  <a:pt x="824376" y="25153"/>
                </a:lnTo>
                <a:lnTo>
                  <a:pt x="828020" y="31483"/>
                </a:lnTo>
                <a:lnTo>
                  <a:pt x="833770" y="35983"/>
                </a:lnTo>
                <a:lnTo>
                  <a:pt x="841057" y="37998"/>
                </a:lnTo>
                <a:lnTo>
                  <a:pt x="902763" y="42380"/>
                </a:lnTo>
                <a:lnTo>
                  <a:pt x="965987" y="11277"/>
                </a:lnTo>
                <a:lnTo>
                  <a:pt x="1002605" y="11277"/>
                </a:lnTo>
                <a:lnTo>
                  <a:pt x="84376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76871" y="3675888"/>
            <a:ext cx="1005840" cy="3931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322997" y="3349244"/>
            <a:ext cx="253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30" dirty="0">
                <a:latin typeface="Trebuchet MS"/>
                <a:cs typeface="Trebuchet MS"/>
              </a:rPr>
              <a:t>+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891016" y="2194560"/>
            <a:ext cx="1368552" cy="17465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333930" y="2623820"/>
            <a:ext cx="254000" cy="766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2400" spc="530" dirty="0">
                <a:latin typeface="Trebuchet MS"/>
                <a:cs typeface="Trebuchet MS"/>
              </a:rPr>
              <a:t>=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2400" spc="530" dirty="0">
                <a:latin typeface="Trebuchet MS"/>
                <a:cs typeface="Trebuchet MS"/>
              </a:rPr>
              <a:t>=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444347"/>
            <a:ext cx="3046095" cy="9220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850" spc="60" dirty="0">
                <a:latin typeface="Trebuchet MS"/>
                <a:cs typeface="Trebuchet MS"/>
              </a:rPr>
              <a:t>Main</a:t>
            </a:r>
            <a:r>
              <a:rPr sz="5850" spc="-470" dirty="0">
                <a:latin typeface="Trebuchet MS"/>
                <a:cs typeface="Trebuchet MS"/>
              </a:rPr>
              <a:t> </a:t>
            </a:r>
            <a:r>
              <a:rPr sz="5850" spc="-204" dirty="0">
                <a:latin typeface="Trebuchet MS"/>
                <a:cs typeface="Trebuchet MS"/>
              </a:rPr>
              <a:t>goal</a:t>
            </a:r>
            <a:endParaRPr sz="58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4633466"/>
            <a:ext cx="1019937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spc="140" dirty="0">
                <a:latin typeface="Trebuchet MS"/>
                <a:cs typeface="Trebuchet MS"/>
              </a:rPr>
              <a:t>⎯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Find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the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30" dirty="0">
                <a:latin typeface="Trebuchet MS"/>
                <a:cs typeface="Trebuchet MS"/>
              </a:rPr>
              <a:t>optimal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beamforming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weights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to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00" dirty="0">
                <a:latin typeface="Trebuchet MS"/>
                <a:cs typeface="Trebuchet MS"/>
              </a:rPr>
              <a:t>power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90" dirty="0">
                <a:latin typeface="Trebuchet MS"/>
                <a:cs typeface="Trebuchet MS"/>
              </a:rPr>
              <a:t>as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many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90" dirty="0">
                <a:latin typeface="Trebuchet MS"/>
                <a:cs typeface="Trebuchet MS"/>
              </a:rPr>
              <a:t>as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270" dirty="0">
                <a:latin typeface="Trebuchet MS"/>
                <a:cs typeface="Trebuchet MS"/>
              </a:rPr>
              <a:t>possible  </a:t>
            </a:r>
            <a:r>
              <a:rPr sz="2800" spc="-95" dirty="0">
                <a:latin typeface="Trebuchet MS"/>
                <a:cs typeface="Trebuchet MS"/>
              </a:rPr>
              <a:t>RFID </a:t>
            </a:r>
            <a:r>
              <a:rPr sz="2800" spc="-120" dirty="0">
                <a:latin typeface="Trebuchet MS"/>
                <a:cs typeface="Trebuchet MS"/>
              </a:rPr>
              <a:t>tags </a:t>
            </a:r>
            <a:r>
              <a:rPr sz="2800" spc="-170" dirty="0">
                <a:latin typeface="Trebuchet MS"/>
                <a:cs typeface="Trebuchet MS"/>
              </a:rPr>
              <a:t>at </a:t>
            </a:r>
            <a:r>
              <a:rPr sz="2800" spc="-100" dirty="0">
                <a:latin typeface="Trebuchet MS"/>
                <a:cs typeface="Trebuchet MS"/>
              </a:rPr>
              <a:t>various </a:t>
            </a:r>
            <a:r>
              <a:rPr sz="2800" spc="-75" dirty="0">
                <a:latin typeface="Trebuchet MS"/>
                <a:cs typeface="Trebuchet MS"/>
              </a:rPr>
              <a:t>unknown</a:t>
            </a:r>
            <a:r>
              <a:rPr sz="2800" spc="-555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locations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32125" y="2278380"/>
            <a:ext cx="9220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5" dirty="0">
                <a:latin typeface="Trebuchet MS"/>
                <a:cs typeface="Trebuchet MS"/>
              </a:rPr>
              <a:t>RFID</a:t>
            </a:r>
            <a:r>
              <a:rPr sz="2000" b="1" spc="-220" dirty="0">
                <a:latin typeface="Trebuchet MS"/>
                <a:cs typeface="Trebuchet MS"/>
              </a:rPr>
              <a:t> </a:t>
            </a:r>
            <a:r>
              <a:rPr sz="2000" b="1" spc="-180" dirty="0">
                <a:latin typeface="Trebuchet MS"/>
                <a:cs typeface="Trebuchet MS"/>
              </a:rPr>
              <a:t>Tag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1904" y="307847"/>
            <a:ext cx="429768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77856" y="1170432"/>
            <a:ext cx="429768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4559" y="2734055"/>
            <a:ext cx="432815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01200" y="3660647"/>
            <a:ext cx="429768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59590" y="2541155"/>
            <a:ext cx="1059815" cy="720090"/>
          </a:xfrm>
          <a:custGeom>
            <a:avLst/>
            <a:gdLst/>
            <a:ahLst/>
            <a:cxnLst/>
            <a:rect l="l" t="t" r="r" b="b"/>
            <a:pathLst>
              <a:path w="1059815" h="720089">
                <a:moveTo>
                  <a:pt x="0" y="549086"/>
                </a:moveTo>
                <a:lnTo>
                  <a:pt x="841914" y="85307"/>
                </a:lnTo>
                <a:lnTo>
                  <a:pt x="794921" y="0"/>
                </a:lnTo>
                <a:lnTo>
                  <a:pt x="1059521" y="76630"/>
                </a:lnTo>
                <a:lnTo>
                  <a:pt x="982891" y="341229"/>
                </a:lnTo>
                <a:lnTo>
                  <a:pt x="935898" y="255921"/>
                </a:lnTo>
                <a:lnTo>
                  <a:pt x="93984" y="719699"/>
                </a:lnTo>
                <a:lnTo>
                  <a:pt x="0" y="5490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69787" y="2799188"/>
            <a:ext cx="791210" cy="981075"/>
          </a:xfrm>
          <a:custGeom>
            <a:avLst/>
            <a:gdLst/>
            <a:ahLst/>
            <a:cxnLst/>
            <a:rect l="l" t="t" r="r" b="b"/>
            <a:pathLst>
              <a:path w="791209" h="981075">
                <a:moveTo>
                  <a:pt x="630704" y="980973"/>
                </a:moveTo>
                <a:lnTo>
                  <a:pt x="80190" y="218257"/>
                </a:lnTo>
                <a:lnTo>
                  <a:pt x="0" y="276137"/>
                </a:lnTo>
                <a:lnTo>
                  <a:pt x="44621" y="0"/>
                </a:lnTo>
                <a:lnTo>
                  <a:pt x="320760" y="44619"/>
                </a:lnTo>
                <a:lnTo>
                  <a:pt x="240570" y="102498"/>
                </a:lnTo>
                <a:lnTo>
                  <a:pt x="791084" y="865213"/>
                </a:lnTo>
                <a:lnTo>
                  <a:pt x="630704" y="980973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36063" y="1454131"/>
            <a:ext cx="1077595" cy="692150"/>
          </a:xfrm>
          <a:custGeom>
            <a:avLst/>
            <a:gdLst/>
            <a:ahLst/>
            <a:cxnLst/>
            <a:rect l="l" t="t" r="r" b="b"/>
            <a:pathLst>
              <a:path w="1077595" h="692150">
                <a:moveTo>
                  <a:pt x="1077080" y="174137"/>
                </a:moveTo>
                <a:lnTo>
                  <a:pt x="217779" y="604847"/>
                </a:lnTo>
                <a:lnTo>
                  <a:pt x="261421" y="691916"/>
                </a:lnTo>
                <a:lnTo>
                  <a:pt x="0" y="605061"/>
                </a:lnTo>
                <a:lnTo>
                  <a:pt x="86854" y="343640"/>
                </a:lnTo>
                <a:lnTo>
                  <a:pt x="130496" y="430710"/>
                </a:lnTo>
                <a:lnTo>
                  <a:pt x="989797" y="0"/>
                </a:lnTo>
                <a:lnTo>
                  <a:pt x="1077080" y="174137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20993" y="827180"/>
            <a:ext cx="751205" cy="1017905"/>
          </a:xfrm>
          <a:custGeom>
            <a:avLst/>
            <a:gdLst/>
            <a:ahLst/>
            <a:cxnLst/>
            <a:rect l="l" t="t" r="r" b="b"/>
            <a:pathLst>
              <a:path w="751204" h="1017905">
                <a:moveTo>
                  <a:pt x="167646" y="0"/>
                </a:moveTo>
                <a:lnTo>
                  <a:pt x="666806" y="797271"/>
                </a:lnTo>
                <a:lnTo>
                  <a:pt x="750630" y="744790"/>
                </a:lnTo>
                <a:lnTo>
                  <a:pt x="687943" y="1017396"/>
                </a:lnTo>
                <a:lnTo>
                  <a:pt x="415337" y="954712"/>
                </a:lnTo>
                <a:lnTo>
                  <a:pt x="499160" y="902232"/>
                </a:lnTo>
                <a:lnTo>
                  <a:pt x="0" y="104960"/>
                </a:lnTo>
                <a:lnTo>
                  <a:pt x="167646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45729" y="2139251"/>
            <a:ext cx="390525" cy="389255"/>
          </a:xfrm>
          <a:custGeom>
            <a:avLst/>
            <a:gdLst/>
            <a:ahLst/>
            <a:cxnLst/>
            <a:rect l="l" t="t" r="r" b="b"/>
            <a:pathLst>
              <a:path w="390525" h="389255">
                <a:moveTo>
                  <a:pt x="195033" y="0"/>
                </a:moveTo>
                <a:lnTo>
                  <a:pt x="150316" y="5132"/>
                </a:lnTo>
                <a:lnTo>
                  <a:pt x="109265" y="19752"/>
                </a:lnTo>
                <a:lnTo>
                  <a:pt x="73052" y="42694"/>
                </a:lnTo>
                <a:lnTo>
                  <a:pt x="42848" y="72791"/>
                </a:lnTo>
                <a:lnTo>
                  <a:pt x="19824" y="108876"/>
                </a:lnTo>
                <a:lnTo>
                  <a:pt x="5151" y="149784"/>
                </a:lnTo>
                <a:lnTo>
                  <a:pt x="0" y="194348"/>
                </a:lnTo>
                <a:lnTo>
                  <a:pt x="5151" y="238907"/>
                </a:lnTo>
                <a:lnTo>
                  <a:pt x="19824" y="279811"/>
                </a:lnTo>
                <a:lnTo>
                  <a:pt x="42848" y="315894"/>
                </a:lnTo>
                <a:lnTo>
                  <a:pt x="73052" y="345989"/>
                </a:lnTo>
                <a:lnTo>
                  <a:pt x="109265" y="368930"/>
                </a:lnTo>
                <a:lnTo>
                  <a:pt x="150316" y="383550"/>
                </a:lnTo>
                <a:lnTo>
                  <a:pt x="195033" y="388683"/>
                </a:lnTo>
                <a:lnTo>
                  <a:pt x="239751" y="383550"/>
                </a:lnTo>
                <a:lnTo>
                  <a:pt x="280802" y="368930"/>
                </a:lnTo>
                <a:lnTo>
                  <a:pt x="317015" y="345989"/>
                </a:lnTo>
                <a:lnTo>
                  <a:pt x="347219" y="315894"/>
                </a:lnTo>
                <a:lnTo>
                  <a:pt x="370243" y="279811"/>
                </a:lnTo>
                <a:lnTo>
                  <a:pt x="384916" y="238907"/>
                </a:lnTo>
                <a:lnTo>
                  <a:pt x="390067" y="194348"/>
                </a:lnTo>
                <a:lnTo>
                  <a:pt x="384916" y="149784"/>
                </a:lnTo>
                <a:lnTo>
                  <a:pt x="370243" y="108876"/>
                </a:lnTo>
                <a:lnTo>
                  <a:pt x="347219" y="72791"/>
                </a:lnTo>
                <a:lnTo>
                  <a:pt x="317015" y="42694"/>
                </a:lnTo>
                <a:lnTo>
                  <a:pt x="280802" y="19752"/>
                </a:lnTo>
                <a:lnTo>
                  <a:pt x="239751" y="5132"/>
                </a:lnTo>
                <a:lnTo>
                  <a:pt x="19503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97952" y="2072639"/>
            <a:ext cx="612648" cy="521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976" y="611124"/>
            <a:ext cx="108223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35" dirty="0"/>
              <a:t>Existing </a:t>
            </a:r>
            <a:r>
              <a:rPr spc="-185" dirty="0"/>
              <a:t>Approach </a:t>
            </a:r>
            <a:r>
              <a:rPr spc="575" dirty="0"/>
              <a:t>–</a:t>
            </a:r>
            <a:r>
              <a:rPr spc="-869" dirty="0"/>
              <a:t> </a:t>
            </a:r>
            <a:r>
              <a:rPr spc="-204" dirty="0">
                <a:solidFill>
                  <a:srgbClr val="ED7D31"/>
                </a:solidFill>
              </a:rPr>
              <a:t>Channel </a:t>
            </a:r>
            <a:r>
              <a:rPr spc="-254" dirty="0">
                <a:solidFill>
                  <a:srgbClr val="ED7D31"/>
                </a:solidFill>
              </a:rPr>
              <a:t>Reciprocity </a:t>
            </a:r>
            <a:r>
              <a:rPr spc="-200" dirty="0">
                <a:solidFill>
                  <a:srgbClr val="ED7D31"/>
                </a:solidFill>
              </a:rPr>
              <a:t>in </a:t>
            </a:r>
            <a:r>
              <a:rPr spc="-204" dirty="0">
                <a:solidFill>
                  <a:srgbClr val="ED7D31"/>
                </a:solidFill>
              </a:rPr>
              <a:t>Wi-Fi</a:t>
            </a:r>
          </a:p>
        </p:txBody>
      </p:sp>
      <p:sp>
        <p:nvSpPr>
          <p:cNvPr id="3" name="object 3"/>
          <p:cNvSpPr/>
          <p:nvPr/>
        </p:nvSpPr>
        <p:spPr>
          <a:xfrm>
            <a:off x="914609" y="4163163"/>
            <a:ext cx="1056005" cy="725805"/>
          </a:xfrm>
          <a:custGeom>
            <a:avLst/>
            <a:gdLst/>
            <a:ahLst/>
            <a:cxnLst/>
            <a:rect l="l" t="t" r="r" b="b"/>
            <a:pathLst>
              <a:path w="1056005" h="725804">
                <a:moveTo>
                  <a:pt x="1055493" y="169814"/>
                </a:moveTo>
                <a:lnTo>
                  <a:pt x="217525" y="640684"/>
                </a:lnTo>
                <a:lnTo>
                  <a:pt x="265237" y="725592"/>
                </a:lnTo>
                <a:lnTo>
                  <a:pt x="0" y="651199"/>
                </a:lnTo>
                <a:lnTo>
                  <a:pt x="74392" y="385962"/>
                </a:lnTo>
                <a:lnTo>
                  <a:pt x="122103" y="470870"/>
                </a:lnTo>
                <a:lnTo>
                  <a:pt x="960071" y="0"/>
                </a:lnTo>
                <a:lnTo>
                  <a:pt x="1055493" y="169814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2852" y="4387260"/>
            <a:ext cx="815975" cy="955040"/>
          </a:xfrm>
          <a:custGeom>
            <a:avLst/>
            <a:gdLst/>
            <a:ahLst/>
            <a:cxnLst/>
            <a:rect l="l" t="t" r="r" b="b"/>
            <a:pathLst>
              <a:path w="815975" h="955039">
                <a:moveTo>
                  <a:pt x="155237" y="0"/>
                </a:moveTo>
                <a:lnTo>
                  <a:pt x="738140" y="738257"/>
                </a:lnTo>
                <a:lnTo>
                  <a:pt x="815759" y="676972"/>
                </a:lnTo>
                <a:lnTo>
                  <a:pt x="783091" y="954778"/>
                </a:lnTo>
                <a:lnTo>
                  <a:pt x="505285" y="922112"/>
                </a:lnTo>
                <a:lnTo>
                  <a:pt x="582903" y="860828"/>
                </a:lnTo>
                <a:lnTo>
                  <a:pt x="0" y="122570"/>
                </a:lnTo>
                <a:lnTo>
                  <a:pt x="155237" y="0"/>
                </a:lnTo>
                <a:close/>
              </a:path>
            </a:pathLst>
          </a:custGeom>
          <a:ln w="38099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09736" y="3073836"/>
            <a:ext cx="1049020" cy="735965"/>
          </a:xfrm>
          <a:custGeom>
            <a:avLst/>
            <a:gdLst/>
            <a:ahLst/>
            <a:cxnLst/>
            <a:rect l="l" t="t" r="r" b="b"/>
            <a:pathLst>
              <a:path w="1049020" h="735964">
                <a:moveTo>
                  <a:pt x="0" y="567039"/>
                </a:moveTo>
                <a:lnTo>
                  <a:pt x="831137" y="84215"/>
                </a:lnTo>
                <a:lnTo>
                  <a:pt x="782215" y="0"/>
                </a:lnTo>
                <a:lnTo>
                  <a:pt x="1048490" y="70586"/>
                </a:lnTo>
                <a:lnTo>
                  <a:pt x="977904" y="336861"/>
                </a:lnTo>
                <a:lnTo>
                  <a:pt x="928982" y="252645"/>
                </a:lnTo>
                <a:lnTo>
                  <a:pt x="97844" y="735469"/>
                </a:lnTo>
                <a:lnTo>
                  <a:pt x="0" y="567039"/>
                </a:lnTo>
                <a:close/>
              </a:path>
            </a:pathLst>
          </a:custGeom>
          <a:ln w="38099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7458" y="2530425"/>
            <a:ext cx="782955" cy="989330"/>
          </a:xfrm>
          <a:custGeom>
            <a:avLst/>
            <a:gdLst/>
            <a:ahLst/>
            <a:cxnLst/>
            <a:rect l="l" t="t" r="r" b="b"/>
            <a:pathLst>
              <a:path w="782955" h="989329">
                <a:moveTo>
                  <a:pt x="620595" y="989226"/>
                </a:moveTo>
                <a:lnTo>
                  <a:pt x="81007" y="218742"/>
                </a:lnTo>
                <a:lnTo>
                  <a:pt x="0" y="275473"/>
                </a:lnTo>
                <a:lnTo>
                  <a:pt x="48552" y="0"/>
                </a:lnTo>
                <a:lnTo>
                  <a:pt x="324027" y="48549"/>
                </a:lnTo>
                <a:lnTo>
                  <a:pt x="243020" y="105280"/>
                </a:lnTo>
                <a:lnTo>
                  <a:pt x="782608" y="875764"/>
                </a:lnTo>
                <a:lnTo>
                  <a:pt x="620595" y="989226"/>
                </a:lnTo>
                <a:close/>
              </a:path>
            </a:pathLst>
          </a:custGeom>
          <a:ln w="38099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65545" y="4343946"/>
            <a:ext cx="1059815" cy="720090"/>
          </a:xfrm>
          <a:custGeom>
            <a:avLst/>
            <a:gdLst/>
            <a:ahLst/>
            <a:cxnLst/>
            <a:rect l="l" t="t" r="r" b="b"/>
            <a:pathLst>
              <a:path w="1059815" h="720089">
                <a:moveTo>
                  <a:pt x="0" y="549086"/>
                </a:moveTo>
                <a:lnTo>
                  <a:pt x="841914" y="85307"/>
                </a:lnTo>
                <a:lnTo>
                  <a:pt x="794921" y="0"/>
                </a:lnTo>
                <a:lnTo>
                  <a:pt x="1059521" y="76630"/>
                </a:lnTo>
                <a:lnTo>
                  <a:pt x="982891" y="341229"/>
                </a:lnTo>
                <a:lnTo>
                  <a:pt x="935898" y="255921"/>
                </a:lnTo>
                <a:lnTo>
                  <a:pt x="93984" y="719699"/>
                </a:lnTo>
                <a:lnTo>
                  <a:pt x="0" y="5490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75754" y="4601977"/>
            <a:ext cx="791210" cy="981075"/>
          </a:xfrm>
          <a:custGeom>
            <a:avLst/>
            <a:gdLst/>
            <a:ahLst/>
            <a:cxnLst/>
            <a:rect l="l" t="t" r="r" b="b"/>
            <a:pathLst>
              <a:path w="791209" h="981075">
                <a:moveTo>
                  <a:pt x="630704" y="980973"/>
                </a:moveTo>
                <a:lnTo>
                  <a:pt x="80190" y="218257"/>
                </a:lnTo>
                <a:lnTo>
                  <a:pt x="0" y="276137"/>
                </a:lnTo>
                <a:lnTo>
                  <a:pt x="44621" y="0"/>
                </a:lnTo>
                <a:lnTo>
                  <a:pt x="320760" y="44619"/>
                </a:lnTo>
                <a:lnTo>
                  <a:pt x="240570" y="102498"/>
                </a:lnTo>
                <a:lnTo>
                  <a:pt x="791084" y="865213"/>
                </a:lnTo>
                <a:lnTo>
                  <a:pt x="630704" y="980973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42018" y="3256922"/>
            <a:ext cx="1077595" cy="692150"/>
          </a:xfrm>
          <a:custGeom>
            <a:avLst/>
            <a:gdLst/>
            <a:ahLst/>
            <a:cxnLst/>
            <a:rect l="l" t="t" r="r" b="b"/>
            <a:pathLst>
              <a:path w="1077595" h="692150">
                <a:moveTo>
                  <a:pt x="1077080" y="174137"/>
                </a:moveTo>
                <a:lnTo>
                  <a:pt x="217779" y="604847"/>
                </a:lnTo>
                <a:lnTo>
                  <a:pt x="261421" y="691916"/>
                </a:lnTo>
                <a:lnTo>
                  <a:pt x="0" y="605061"/>
                </a:lnTo>
                <a:lnTo>
                  <a:pt x="86854" y="343640"/>
                </a:lnTo>
                <a:lnTo>
                  <a:pt x="130496" y="430710"/>
                </a:lnTo>
                <a:lnTo>
                  <a:pt x="989797" y="0"/>
                </a:lnTo>
                <a:lnTo>
                  <a:pt x="1077080" y="174137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26960" y="2629971"/>
            <a:ext cx="751205" cy="1017905"/>
          </a:xfrm>
          <a:custGeom>
            <a:avLst/>
            <a:gdLst/>
            <a:ahLst/>
            <a:cxnLst/>
            <a:rect l="l" t="t" r="r" b="b"/>
            <a:pathLst>
              <a:path w="751204" h="1017904">
                <a:moveTo>
                  <a:pt x="167646" y="0"/>
                </a:moveTo>
                <a:lnTo>
                  <a:pt x="666806" y="797271"/>
                </a:lnTo>
                <a:lnTo>
                  <a:pt x="750630" y="744790"/>
                </a:lnTo>
                <a:lnTo>
                  <a:pt x="687943" y="1017396"/>
                </a:lnTo>
                <a:lnTo>
                  <a:pt x="415337" y="954712"/>
                </a:lnTo>
                <a:lnTo>
                  <a:pt x="499160" y="902232"/>
                </a:lnTo>
                <a:lnTo>
                  <a:pt x="0" y="104960"/>
                </a:lnTo>
                <a:lnTo>
                  <a:pt x="167646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54648" y="6038594"/>
            <a:ext cx="29565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15" dirty="0">
                <a:solidFill>
                  <a:srgbClr val="00B050"/>
                </a:solidFill>
                <a:latin typeface="Trebuchet MS"/>
                <a:cs typeface="Trebuchet MS"/>
              </a:rPr>
              <a:t>[!</a:t>
            </a:r>
            <a:r>
              <a:rPr sz="3000" spc="322" baseline="-16666" dirty="0">
                <a:solidFill>
                  <a:srgbClr val="00B050"/>
                </a:solidFill>
                <a:latin typeface="Trebuchet MS"/>
                <a:cs typeface="Trebuchet MS"/>
              </a:rPr>
              <a:t>"#</a:t>
            </a:r>
            <a:r>
              <a:rPr sz="2800" spc="215" dirty="0">
                <a:solidFill>
                  <a:srgbClr val="00B050"/>
                </a:solidFill>
                <a:latin typeface="Trebuchet MS"/>
                <a:cs typeface="Trebuchet MS"/>
              </a:rPr>
              <a:t>,</a:t>
            </a:r>
            <a:r>
              <a:rPr sz="2800" spc="-40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2800" spc="275" dirty="0">
                <a:solidFill>
                  <a:srgbClr val="00B050"/>
                </a:solidFill>
                <a:latin typeface="Trebuchet MS"/>
                <a:cs typeface="Trebuchet MS"/>
              </a:rPr>
              <a:t>!</a:t>
            </a:r>
            <a:r>
              <a:rPr sz="3000" spc="412" baseline="-16666" dirty="0">
                <a:solidFill>
                  <a:srgbClr val="00B050"/>
                </a:solidFill>
                <a:latin typeface="Trebuchet MS"/>
                <a:cs typeface="Trebuchet MS"/>
              </a:rPr>
              <a:t>"%</a:t>
            </a:r>
            <a:r>
              <a:rPr sz="2800" spc="275" dirty="0">
                <a:solidFill>
                  <a:srgbClr val="00B050"/>
                </a:solidFill>
                <a:latin typeface="Trebuchet MS"/>
                <a:cs typeface="Trebuchet MS"/>
              </a:rPr>
              <a:t>,</a:t>
            </a:r>
            <a:r>
              <a:rPr sz="2800" spc="-229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2800" spc="220" dirty="0">
                <a:solidFill>
                  <a:srgbClr val="00B050"/>
                </a:solidFill>
                <a:latin typeface="Trebuchet MS"/>
                <a:cs typeface="Trebuchet MS"/>
              </a:rPr>
              <a:t>!</a:t>
            </a:r>
            <a:r>
              <a:rPr sz="3000" spc="330" baseline="-16666" dirty="0">
                <a:solidFill>
                  <a:srgbClr val="00B050"/>
                </a:solidFill>
                <a:latin typeface="Trebuchet MS"/>
                <a:cs typeface="Trebuchet MS"/>
              </a:rPr>
              <a:t>"&amp;</a:t>
            </a:r>
            <a:r>
              <a:rPr sz="2800" spc="220" dirty="0">
                <a:solidFill>
                  <a:srgbClr val="00B050"/>
                </a:solidFill>
                <a:latin typeface="Trebuchet MS"/>
                <a:cs typeface="Trebuchet MS"/>
              </a:rPr>
              <a:t>,</a:t>
            </a:r>
            <a:r>
              <a:rPr sz="2800" spc="-23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2800" spc="565" dirty="0">
                <a:solidFill>
                  <a:srgbClr val="00B050"/>
                </a:solidFill>
                <a:latin typeface="Trebuchet MS"/>
                <a:cs typeface="Trebuchet MS"/>
              </a:rPr>
              <a:t>!</a:t>
            </a:r>
            <a:r>
              <a:rPr sz="3000" spc="847" baseline="-16666" dirty="0">
                <a:solidFill>
                  <a:srgbClr val="00B050"/>
                </a:solidFill>
                <a:latin typeface="Trebuchet MS"/>
                <a:cs typeface="Trebuchet MS"/>
              </a:rPr>
              <a:t>"'</a:t>
            </a:r>
            <a:r>
              <a:rPr sz="2800" spc="565" dirty="0">
                <a:solidFill>
                  <a:srgbClr val="00B050"/>
                </a:solidFill>
                <a:latin typeface="Trebuchet MS"/>
                <a:cs typeface="Trebuchet MS"/>
              </a:rPr>
              <a:t>]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33600" y="3550920"/>
            <a:ext cx="838200" cy="841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03207" y="3767328"/>
            <a:ext cx="8382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92296" y="2215895"/>
            <a:ext cx="725424" cy="725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4775" y="1734311"/>
            <a:ext cx="725424" cy="725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8015" y="4538471"/>
            <a:ext cx="725424" cy="725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93008" y="5026152"/>
            <a:ext cx="725424" cy="722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658856" y="2325623"/>
            <a:ext cx="725424" cy="7254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38288" y="1847088"/>
            <a:ext cx="725424" cy="7223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91528" y="4648200"/>
            <a:ext cx="725424" cy="7254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56519" y="5135879"/>
            <a:ext cx="725424" cy="725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9871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35" dirty="0"/>
              <a:t>Existing </a:t>
            </a:r>
            <a:r>
              <a:rPr spc="-185" dirty="0"/>
              <a:t>Approach </a:t>
            </a:r>
            <a:r>
              <a:rPr spc="575" dirty="0"/>
              <a:t>–</a:t>
            </a:r>
            <a:r>
              <a:rPr spc="-695" dirty="0"/>
              <a:t> </a:t>
            </a:r>
            <a:r>
              <a:rPr spc="-204" dirty="0">
                <a:solidFill>
                  <a:srgbClr val="ED7D31"/>
                </a:solidFill>
              </a:rPr>
              <a:t>Channel </a:t>
            </a:r>
            <a:r>
              <a:rPr spc="-254" dirty="0">
                <a:solidFill>
                  <a:srgbClr val="ED7D31"/>
                </a:solidFill>
              </a:rPr>
              <a:t>Reciprocity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5469953"/>
            <a:ext cx="12192000" cy="1148080"/>
          </a:xfrm>
          <a:custGeom>
            <a:avLst/>
            <a:gdLst/>
            <a:ahLst/>
            <a:cxnLst/>
            <a:rect l="l" t="t" r="r" b="b"/>
            <a:pathLst>
              <a:path w="12192000" h="1148079">
                <a:moveTo>
                  <a:pt x="0" y="0"/>
                </a:moveTo>
                <a:lnTo>
                  <a:pt x="12192000" y="0"/>
                </a:lnTo>
                <a:lnTo>
                  <a:pt x="12192000" y="1147761"/>
                </a:lnTo>
                <a:lnTo>
                  <a:pt x="0" y="1147761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7780" y="5898220"/>
            <a:ext cx="4038376" cy="361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55920" y="3700271"/>
            <a:ext cx="432815" cy="368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72128" y="2429255"/>
            <a:ext cx="320039" cy="484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5817" y="1787334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4" h="1929764">
                <a:moveTo>
                  <a:pt x="965885" y="0"/>
                </a:moveTo>
                <a:lnTo>
                  <a:pt x="917677" y="1180"/>
                </a:lnTo>
                <a:lnTo>
                  <a:pt x="870081" y="4685"/>
                </a:lnTo>
                <a:lnTo>
                  <a:pt x="823152" y="10458"/>
                </a:lnTo>
                <a:lnTo>
                  <a:pt x="776946" y="18445"/>
                </a:lnTo>
                <a:lnTo>
                  <a:pt x="731517" y="28591"/>
                </a:lnTo>
                <a:lnTo>
                  <a:pt x="686922" y="40839"/>
                </a:lnTo>
                <a:lnTo>
                  <a:pt x="643216" y="55136"/>
                </a:lnTo>
                <a:lnTo>
                  <a:pt x="600453" y="71425"/>
                </a:lnTo>
                <a:lnTo>
                  <a:pt x="558689" y="89651"/>
                </a:lnTo>
                <a:lnTo>
                  <a:pt x="517980" y="109759"/>
                </a:lnTo>
                <a:lnTo>
                  <a:pt x="478381" y="131694"/>
                </a:lnTo>
                <a:lnTo>
                  <a:pt x="439947" y="155401"/>
                </a:lnTo>
                <a:lnTo>
                  <a:pt x="402734" y="180824"/>
                </a:lnTo>
                <a:lnTo>
                  <a:pt x="366797" y="207907"/>
                </a:lnTo>
                <a:lnTo>
                  <a:pt x="332191" y="236597"/>
                </a:lnTo>
                <a:lnTo>
                  <a:pt x="298971" y="266836"/>
                </a:lnTo>
                <a:lnTo>
                  <a:pt x="267193" y="298571"/>
                </a:lnTo>
                <a:lnTo>
                  <a:pt x="236913" y="331746"/>
                </a:lnTo>
                <a:lnTo>
                  <a:pt x="208185" y="366306"/>
                </a:lnTo>
                <a:lnTo>
                  <a:pt x="181065" y="402195"/>
                </a:lnTo>
                <a:lnTo>
                  <a:pt x="155608" y="439358"/>
                </a:lnTo>
                <a:lnTo>
                  <a:pt x="131870" y="477740"/>
                </a:lnTo>
                <a:lnTo>
                  <a:pt x="109905" y="517285"/>
                </a:lnTo>
                <a:lnTo>
                  <a:pt x="89770" y="557939"/>
                </a:lnTo>
                <a:lnTo>
                  <a:pt x="71520" y="599646"/>
                </a:lnTo>
                <a:lnTo>
                  <a:pt x="55209" y="642350"/>
                </a:lnTo>
                <a:lnTo>
                  <a:pt x="40894" y="685997"/>
                </a:lnTo>
                <a:lnTo>
                  <a:pt x="28629" y="730531"/>
                </a:lnTo>
                <a:lnTo>
                  <a:pt x="18470" y="775898"/>
                </a:lnTo>
                <a:lnTo>
                  <a:pt x="10472" y="822041"/>
                </a:lnTo>
                <a:lnTo>
                  <a:pt x="4691" y="868905"/>
                </a:lnTo>
                <a:lnTo>
                  <a:pt x="1182" y="916436"/>
                </a:lnTo>
                <a:lnTo>
                  <a:pt x="0" y="964577"/>
                </a:lnTo>
                <a:lnTo>
                  <a:pt x="1182" y="1012720"/>
                </a:lnTo>
                <a:lnTo>
                  <a:pt x="4691" y="1060251"/>
                </a:lnTo>
                <a:lnTo>
                  <a:pt x="10472" y="1107117"/>
                </a:lnTo>
                <a:lnTo>
                  <a:pt x="18470" y="1153260"/>
                </a:lnTo>
                <a:lnTo>
                  <a:pt x="28629" y="1198627"/>
                </a:lnTo>
                <a:lnTo>
                  <a:pt x="40894" y="1243162"/>
                </a:lnTo>
                <a:lnTo>
                  <a:pt x="55209" y="1286809"/>
                </a:lnTo>
                <a:lnTo>
                  <a:pt x="71520" y="1329514"/>
                </a:lnTo>
                <a:lnTo>
                  <a:pt x="89770" y="1371221"/>
                </a:lnTo>
                <a:lnTo>
                  <a:pt x="109905" y="1411875"/>
                </a:lnTo>
                <a:lnTo>
                  <a:pt x="131870" y="1451420"/>
                </a:lnTo>
                <a:lnTo>
                  <a:pt x="155608" y="1489802"/>
                </a:lnTo>
                <a:lnTo>
                  <a:pt x="181065" y="1526965"/>
                </a:lnTo>
                <a:lnTo>
                  <a:pt x="208185" y="1562854"/>
                </a:lnTo>
                <a:lnTo>
                  <a:pt x="236913" y="1597413"/>
                </a:lnTo>
                <a:lnTo>
                  <a:pt x="267193" y="1630588"/>
                </a:lnTo>
                <a:lnTo>
                  <a:pt x="298971" y="1662323"/>
                </a:lnTo>
                <a:lnTo>
                  <a:pt x="332191" y="1692562"/>
                </a:lnTo>
                <a:lnTo>
                  <a:pt x="366797" y="1721251"/>
                </a:lnTo>
                <a:lnTo>
                  <a:pt x="402734" y="1748334"/>
                </a:lnTo>
                <a:lnTo>
                  <a:pt x="439947" y="1773757"/>
                </a:lnTo>
                <a:lnTo>
                  <a:pt x="478381" y="1797463"/>
                </a:lnTo>
                <a:lnTo>
                  <a:pt x="517980" y="1819398"/>
                </a:lnTo>
                <a:lnTo>
                  <a:pt x="558689" y="1839505"/>
                </a:lnTo>
                <a:lnTo>
                  <a:pt x="600453" y="1857731"/>
                </a:lnTo>
                <a:lnTo>
                  <a:pt x="643216" y="1874020"/>
                </a:lnTo>
                <a:lnTo>
                  <a:pt x="686922" y="1888316"/>
                </a:lnTo>
                <a:lnTo>
                  <a:pt x="731517" y="1900564"/>
                </a:lnTo>
                <a:lnTo>
                  <a:pt x="776946" y="1910710"/>
                </a:lnTo>
                <a:lnTo>
                  <a:pt x="823152" y="1918697"/>
                </a:lnTo>
                <a:lnTo>
                  <a:pt x="870081" y="1924470"/>
                </a:lnTo>
                <a:lnTo>
                  <a:pt x="917677" y="1927974"/>
                </a:lnTo>
                <a:lnTo>
                  <a:pt x="965885" y="1929155"/>
                </a:lnTo>
                <a:lnTo>
                  <a:pt x="1014093" y="1927974"/>
                </a:lnTo>
                <a:lnTo>
                  <a:pt x="1061690" y="1924470"/>
                </a:lnTo>
                <a:lnTo>
                  <a:pt x="1108619" y="1918697"/>
                </a:lnTo>
                <a:lnTo>
                  <a:pt x="1154825" y="1910710"/>
                </a:lnTo>
                <a:lnTo>
                  <a:pt x="1200254" y="1900564"/>
                </a:lnTo>
                <a:lnTo>
                  <a:pt x="1244849" y="1888316"/>
                </a:lnTo>
                <a:lnTo>
                  <a:pt x="1288556" y="1874020"/>
                </a:lnTo>
                <a:lnTo>
                  <a:pt x="1331320" y="1857731"/>
                </a:lnTo>
                <a:lnTo>
                  <a:pt x="1373084" y="1839505"/>
                </a:lnTo>
                <a:lnTo>
                  <a:pt x="1413793" y="1819398"/>
                </a:lnTo>
                <a:lnTo>
                  <a:pt x="1453393" y="1797463"/>
                </a:lnTo>
                <a:lnTo>
                  <a:pt x="1491827" y="1773757"/>
                </a:lnTo>
                <a:lnTo>
                  <a:pt x="1529041" y="1748334"/>
                </a:lnTo>
                <a:lnTo>
                  <a:pt x="1564979" y="1721251"/>
                </a:lnTo>
                <a:lnTo>
                  <a:pt x="1599586" y="1692562"/>
                </a:lnTo>
                <a:lnTo>
                  <a:pt x="1632806" y="1662323"/>
                </a:lnTo>
                <a:lnTo>
                  <a:pt x="1664584" y="1630588"/>
                </a:lnTo>
                <a:lnTo>
                  <a:pt x="1694865" y="1597413"/>
                </a:lnTo>
                <a:lnTo>
                  <a:pt x="1723594" y="1562854"/>
                </a:lnTo>
                <a:lnTo>
                  <a:pt x="1750714" y="1526965"/>
                </a:lnTo>
                <a:lnTo>
                  <a:pt x="1776172" y="1489802"/>
                </a:lnTo>
                <a:lnTo>
                  <a:pt x="1799910" y="1451420"/>
                </a:lnTo>
                <a:lnTo>
                  <a:pt x="1821875" y="1411875"/>
                </a:lnTo>
                <a:lnTo>
                  <a:pt x="1842011" y="1371221"/>
                </a:lnTo>
                <a:lnTo>
                  <a:pt x="1860262" y="1329514"/>
                </a:lnTo>
                <a:lnTo>
                  <a:pt x="1876573" y="1286809"/>
                </a:lnTo>
                <a:lnTo>
                  <a:pt x="1890889" y="1243162"/>
                </a:lnTo>
                <a:lnTo>
                  <a:pt x="1903154" y="1198627"/>
                </a:lnTo>
                <a:lnTo>
                  <a:pt x="1913313" y="1153260"/>
                </a:lnTo>
                <a:lnTo>
                  <a:pt x="1921311" y="1107117"/>
                </a:lnTo>
                <a:lnTo>
                  <a:pt x="1927092" y="1060251"/>
                </a:lnTo>
                <a:lnTo>
                  <a:pt x="1930602" y="1012720"/>
                </a:lnTo>
                <a:lnTo>
                  <a:pt x="1931784" y="964577"/>
                </a:lnTo>
                <a:lnTo>
                  <a:pt x="1930602" y="916436"/>
                </a:lnTo>
                <a:lnTo>
                  <a:pt x="1927092" y="868905"/>
                </a:lnTo>
                <a:lnTo>
                  <a:pt x="1921311" y="822041"/>
                </a:lnTo>
                <a:lnTo>
                  <a:pt x="1913313" y="775898"/>
                </a:lnTo>
                <a:lnTo>
                  <a:pt x="1903154" y="730531"/>
                </a:lnTo>
                <a:lnTo>
                  <a:pt x="1890889" y="685997"/>
                </a:lnTo>
                <a:lnTo>
                  <a:pt x="1876573" y="642350"/>
                </a:lnTo>
                <a:lnTo>
                  <a:pt x="1860262" y="599646"/>
                </a:lnTo>
                <a:lnTo>
                  <a:pt x="1842011" y="557939"/>
                </a:lnTo>
                <a:lnTo>
                  <a:pt x="1821875" y="517285"/>
                </a:lnTo>
                <a:lnTo>
                  <a:pt x="1799910" y="477740"/>
                </a:lnTo>
                <a:lnTo>
                  <a:pt x="1776172" y="439358"/>
                </a:lnTo>
                <a:lnTo>
                  <a:pt x="1750714" y="402195"/>
                </a:lnTo>
                <a:lnTo>
                  <a:pt x="1723594" y="366306"/>
                </a:lnTo>
                <a:lnTo>
                  <a:pt x="1694865" y="331746"/>
                </a:lnTo>
                <a:lnTo>
                  <a:pt x="1664584" y="298571"/>
                </a:lnTo>
                <a:lnTo>
                  <a:pt x="1632806" y="266836"/>
                </a:lnTo>
                <a:lnTo>
                  <a:pt x="1599586" y="236597"/>
                </a:lnTo>
                <a:lnTo>
                  <a:pt x="1564979" y="207907"/>
                </a:lnTo>
                <a:lnTo>
                  <a:pt x="1529041" y="180824"/>
                </a:lnTo>
                <a:lnTo>
                  <a:pt x="1491827" y="155401"/>
                </a:lnTo>
                <a:lnTo>
                  <a:pt x="1453393" y="131694"/>
                </a:lnTo>
                <a:lnTo>
                  <a:pt x="1413793" y="109759"/>
                </a:lnTo>
                <a:lnTo>
                  <a:pt x="1373084" y="89651"/>
                </a:lnTo>
                <a:lnTo>
                  <a:pt x="1331320" y="71425"/>
                </a:lnTo>
                <a:lnTo>
                  <a:pt x="1288556" y="55136"/>
                </a:lnTo>
                <a:lnTo>
                  <a:pt x="1244849" y="40839"/>
                </a:lnTo>
                <a:lnTo>
                  <a:pt x="1200254" y="28591"/>
                </a:lnTo>
                <a:lnTo>
                  <a:pt x="1154825" y="18445"/>
                </a:lnTo>
                <a:lnTo>
                  <a:pt x="1108619" y="10458"/>
                </a:lnTo>
                <a:lnTo>
                  <a:pt x="1061690" y="4685"/>
                </a:lnTo>
                <a:lnTo>
                  <a:pt x="1014093" y="1180"/>
                </a:lnTo>
                <a:lnTo>
                  <a:pt x="965885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4696" y="4535423"/>
            <a:ext cx="320039" cy="4876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37928" y="3956608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4" h="1929764">
                <a:moveTo>
                  <a:pt x="965885" y="0"/>
                </a:moveTo>
                <a:lnTo>
                  <a:pt x="917677" y="1180"/>
                </a:lnTo>
                <a:lnTo>
                  <a:pt x="870081" y="4685"/>
                </a:lnTo>
                <a:lnTo>
                  <a:pt x="823152" y="10458"/>
                </a:lnTo>
                <a:lnTo>
                  <a:pt x="776946" y="18445"/>
                </a:lnTo>
                <a:lnTo>
                  <a:pt x="731517" y="28590"/>
                </a:lnTo>
                <a:lnTo>
                  <a:pt x="686922" y="40838"/>
                </a:lnTo>
                <a:lnTo>
                  <a:pt x="643216" y="55134"/>
                </a:lnTo>
                <a:lnTo>
                  <a:pt x="600453" y="71423"/>
                </a:lnTo>
                <a:lnTo>
                  <a:pt x="558689" y="89649"/>
                </a:lnTo>
                <a:lnTo>
                  <a:pt x="517980" y="109756"/>
                </a:lnTo>
                <a:lnTo>
                  <a:pt x="478381" y="131691"/>
                </a:lnTo>
                <a:lnTo>
                  <a:pt x="439947" y="155397"/>
                </a:lnTo>
                <a:lnTo>
                  <a:pt x="402734" y="180819"/>
                </a:lnTo>
                <a:lnTo>
                  <a:pt x="366797" y="207902"/>
                </a:lnTo>
                <a:lnTo>
                  <a:pt x="332191" y="236591"/>
                </a:lnTo>
                <a:lnTo>
                  <a:pt x="298971" y="266830"/>
                </a:lnTo>
                <a:lnTo>
                  <a:pt x="267193" y="298565"/>
                </a:lnTo>
                <a:lnTo>
                  <a:pt x="236913" y="331739"/>
                </a:lnTo>
                <a:lnTo>
                  <a:pt x="208185" y="366298"/>
                </a:lnTo>
                <a:lnTo>
                  <a:pt x="181065" y="402186"/>
                </a:lnTo>
                <a:lnTo>
                  <a:pt x="155608" y="439349"/>
                </a:lnTo>
                <a:lnTo>
                  <a:pt x="131870" y="477730"/>
                </a:lnTo>
                <a:lnTo>
                  <a:pt x="109905" y="517275"/>
                </a:lnTo>
                <a:lnTo>
                  <a:pt x="89770" y="557928"/>
                </a:lnTo>
                <a:lnTo>
                  <a:pt x="71520" y="599635"/>
                </a:lnTo>
                <a:lnTo>
                  <a:pt x="55209" y="642339"/>
                </a:lnTo>
                <a:lnTo>
                  <a:pt x="40894" y="685986"/>
                </a:lnTo>
                <a:lnTo>
                  <a:pt x="28629" y="730519"/>
                </a:lnTo>
                <a:lnTo>
                  <a:pt x="18470" y="775885"/>
                </a:lnTo>
                <a:lnTo>
                  <a:pt x="10472" y="822028"/>
                </a:lnTo>
                <a:lnTo>
                  <a:pt x="4691" y="868892"/>
                </a:lnTo>
                <a:lnTo>
                  <a:pt x="1182" y="916423"/>
                </a:lnTo>
                <a:lnTo>
                  <a:pt x="0" y="964565"/>
                </a:lnTo>
                <a:lnTo>
                  <a:pt x="1182" y="1012707"/>
                </a:lnTo>
                <a:lnTo>
                  <a:pt x="4691" y="1060239"/>
                </a:lnTo>
                <a:lnTo>
                  <a:pt x="10472" y="1107104"/>
                </a:lnTo>
                <a:lnTo>
                  <a:pt x="18470" y="1153248"/>
                </a:lnTo>
                <a:lnTo>
                  <a:pt x="28629" y="1198615"/>
                </a:lnTo>
                <a:lnTo>
                  <a:pt x="40894" y="1243150"/>
                </a:lnTo>
                <a:lnTo>
                  <a:pt x="55209" y="1286797"/>
                </a:lnTo>
                <a:lnTo>
                  <a:pt x="71520" y="1329502"/>
                </a:lnTo>
                <a:lnTo>
                  <a:pt x="89770" y="1371209"/>
                </a:lnTo>
                <a:lnTo>
                  <a:pt x="109905" y="1411863"/>
                </a:lnTo>
                <a:lnTo>
                  <a:pt x="131870" y="1451409"/>
                </a:lnTo>
                <a:lnTo>
                  <a:pt x="155608" y="1489791"/>
                </a:lnTo>
                <a:lnTo>
                  <a:pt x="181065" y="1526954"/>
                </a:lnTo>
                <a:lnTo>
                  <a:pt x="208185" y="1562843"/>
                </a:lnTo>
                <a:lnTo>
                  <a:pt x="236913" y="1597402"/>
                </a:lnTo>
                <a:lnTo>
                  <a:pt x="267193" y="1630577"/>
                </a:lnTo>
                <a:lnTo>
                  <a:pt x="298971" y="1662312"/>
                </a:lnTo>
                <a:lnTo>
                  <a:pt x="332191" y="1692552"/>
                </a:lnTo>
                <a:lnTo>
                  <a:pt x="366797" y="1721241"/>
                </a:lnTo>
                <a:lnTo>
                  <a:pt x="402734" y="1748324"/>
                </a:lnTo>
                <a:lnTo>
                  <a:pt x="439947" y="1773747"/>
                </a:lnTo>
                <a:lnTo>
                  <a:pt x="478381" y="1797453"/>
                </a:lnTo>
                <a:lnTo>
                  <a:pt x="517980" y="1819388"/>
                </a:lnTo>
                <a:lnTo>
                  <a:pt x="558689" y="1839496"/>
                </a:lnTo>
                <a:lnTo>
                  <a:pt x="600453" y="1857722"/>
                </a:lnTo>
                <a:lnTo>
                  <a:pt x="643216" y="1874011"/>
                </a:lnTo>
                <a:lnTo>
                  <a:pt x="686922" y="1888307"/>
                </a:lnTo>
                <a:lnTo>
                  <a:pt x="731517" y="1900555"/>
                </a:lnTo>
                <a:lnTo>
                  <a:pt x="776946" y="1910701"/>
                </a:lnTo>
                <a:lnTo>
                  <a:pt x="823152" y="1918688"/>
                </a:lnTo>
                <a:lnTo>
                  <a:pt x="870081" y="1924461"/>
                </a:lnTo>
                <a:lnTo>
                  <a:pt x="917677" y="1927966"/>
                </a:lnTo>
                <a:lnTo>
                  <a:pt x="965885" y="1929146"/>
                </a:lnTo>
                <a:lnTo>
                  <a:pt x="1014093" y="1927966"/>
                </a:lnTo>
                <a:lnTo>
                  <a:pt x="1061690" y="1924461"/>
                </a:lnTo>
                <a:lnTo>
                  <a:pt x="1108619" y="1918688"/>
                </a:lnTo>
                <a:lnTo>
                  <a:pt x="1154825" y="1910701"/>
                </a:lnTo>
                <a:lnTo>
                  <a:pt x="1200254" y="1900555"/>
                </a:lnTo>
                <a:lnTo>
                  <a:pt x="1244849" y="1888307"/>
                </a:lnTo>
                <a:lnTo>
                  <a:pt x="1288556" y="1874011"/>
                </a:lnTo>
                <a:lnTo>
                  <a:pt x="1331320" y="1857722"/>
                </a:lnTo>
                <a:lnTo>
                  <a:pt x="1373084" y="1839496"/>
                </a:lnTo>
                <a:lnTo>
                  <a:pt x="1413793" y="1819388"/>
                </a:lnTo>
                <a:lnTo>
                  <a:pt x="1453393" y="1797453"/>
                </a:lnTo>
                <a:lnTo>
                  <a:pt x="1491827" y="1773747"/>
                </a:lnTo>
                <a:lnTo>
                  <a:pt x="1529041" y="1748324"/>
                </a:lnTo>
                <a:lnTo>
                  <a:pt x="1564979" y="1721241"/>
                </a:lnTo>
                <a:lnTo>
                  <a:pt x="1599586" y="1692552"/>
                </a:lnTo>
                <a:lnTo>
                  <a:pt x="1632806" y="1662312"/>
                </a:lnTo>
                <a:lnTo>
                  <a:pt x="1664584" y="1630577"/>
                </a:lnTo>
                <a:lnTo>
                  <a:pt x="1694865" y="1597402"/>
                </a:lnTo>
                <a:lnTo>
                  <a:pt x="1723594" y="1562843"/>
                </a:lnTo>
                <a:lnTo>
                  <a:pt x="1750714" y="1526954"/>
                </a:lnTo>
                <a:lnTo>
                  <a:pt x="1776172" y="1489791"/>
                </a:lnTo>
                <a:lnTo>
                  <a:pt x="1799910" y="1451409"/>
                </a:lnTo>
                <a:lnTo>
                  <a:pt x="1821875" y="1411863"/>
                </a:lnTo>
                <a:lnTo>
                  <a:pt x="1842011" y="1371209"/>
                </a:lnTo>
                <a:lnTo>
                  <a:pt x="1860262" y="1329502"/>
                </a:lnTo>
                <a:lnTo>
                  <a:pt x="1876573" y="1286797"/>
                </a:lnTo>
                <a:lnTo>
                  <a:pt x="1890889" y="1243150"/>
                </a:lnTo>
                <a:lnTo>
                  <a:pt x="1903154" y="1198615"/>
                </a:lnTo>
                <a:lnTo>
                  <a:pt x="1913313" y="1153248"/>
                </a:lnTo>
                <a:lnTo>
                  <a:pt x="1921311" y="1107104"/>
                </a:lnTo>
                <a:lnTo>
                  <a:pt x="1927092" y="1060239"/>
                </a:lnTo>
                <a:lnTo>
                  <a:pt x="1930602" y="1012707"/>
                </a:lnTo>
                <a:lnTo>
                  <a:pt x="1931784" y="964565"/>
                </a:lnTo>
                <a:lnTo>
                  <a:pt x="1930602" y="916423"/>
                </a:lnTo>
                <a:lnTo>
                  <a:pt x="1927092" y="868892"/>
                </a:lnTo>
                <a:lnTo>
                  <a:pt x="1921311" y="822028"/>
                </a:lnTo>
                <a:lnTo>
                  <a:pt x="1913313" y="775885"/>
                </a:lnTo>
                <a:lnTo>
                  <a:pt x="1903154" y="730519"/>
                </a:lnTo>
                <a:lnTo>
                  <a:pt x="1890889" y="685986"/>
                </a:lnTo>
                <a:lnTo>
                  <a:pt x="1876573" y="642339"/>
                </a:lnTo>
                <a:lnTo>
                  <a:pt x="1860262" y="599635"/>
                </a:lnTo>
                <a:lnTo>
                  <a:pt x="1842011" y="557928"/>
                </a:lnTo>
                <a:lnTo>
                  <a:pt x="1821875" y="517275"/>
                </a:lnTo>
                <a:lnTo>
                  <a:pt x="1799910" y="477730"/>
                </a:lnTo>
                <a:lnTo>
                  <a:pt x="1776172" y="439349"/>
                </a:lnTo>
                <a:lnTo>
                  <a:pt x="1750714" y="402186"/>
                </a:lnTo>
                <a:lnTo>
                  <a:pt x="1723594" y="366298"/>
                </a:lnTo>
                <a:lnTo>
                  <a:pt x="1694865" y="331739"/>
                </a:lnTo>
                <a:lnTo>
                  <a:pt x="1664584" y="298565"/>
                </a:lnTo>
                <a:lnTo>
                  <a:pt x="1632806" y="266830"/>
                </a:lnTo>
                <a:lnTo>
                  <a:pt x="1599586" y="236591"/>
                </a:lnTo>
                <a:lnTo>
                  <a:pt x="1564979" y="207902"/>
                </a:lnTo>
                <a:lnTo>
                  <a:pt x="1529041" y="180819"/>
                </a:lnTo>
                <a:lnTo>
                  <a:pt x="1491827" y="155397"/>
                </a:lnTo>
                <a:lnTo>
                  <a:pt x="1453393" y="131691"/>
                </a:lnTo>
                <a:lnTo>
                  <a:pt x="1413793" y="109756"/>
                </a:lnTo>
                <a:lnTo>
                  <a:pt x="1373084" y="89649"/>
                </a:lnTo>
                <a:lnTo>
                  <a:pt x="1331320" y="71423"/>
                </a:lnTo>
                <a:lnTo>
                  <a:pt x="1288556" y="55134"/>
                </a:lnTo>
                <a:lnTo>
                  <a:pt x="1244849" y="40838"/>
                </a:lnTo>
                <a:lnTo>
                  <a:pt x="1200254" y="28590"/>
                </a:lnTo>
                <a:lnTo>
                  <a:pt x="1154825" y="18445"/>
                </a:lnTo>
                <a:lnTo>
                  <a:pt x="1108619" y="10458"/>
                </a:lnTo>
                <a:lnTo>
                  <a:pt x="1061690" y="4685"/>
                </a:lnTo>
                <a:lnTo>
                  <a:pt x="1014093" y="1180"/>
                </a:lnTo>
                <a:lnTo>
                  <a:pt x="965885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53071" y="4559808"/>
            <a:ext cx="320040" cy="4846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47498" y="3956608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4" h="1929764">
                <a:moveTo>
                  <a:pt x="965898" y="0"/>
                </a:moveTo>
                <a:lnTo>
                  <a:pt x="917690" y="1180"/>
                </a:lnTo>
                <a:lnTo>
                  <a:pt x="870094" y="4685"/>
                </a:lnTo>
                <a:lnTo>
                  <a:pt x="823165" y="10458"/>
                </a:lnTo>
                <a:lnTo>
                  <a:pt x="776958" y="18445"/>
                </a:lnTo>
                <a:lnTo>
                  <a:pt x="731529" y="28590"/>
                </a:lnTo>
                <a:lnTo>
                  <a:pt x="686934" y="40838"/>
                </a:lnTo>
                <a:lnTo>
                  <a:pt x="643227" y="55134"/>
                </a:lnTo>
                <a:lnTo>
                  <a:pt x="600464" y="71423"/>
                </a:lnTo>
                <a:lnTo>
                  <a:pt x="558700" y="89649"/>
                </a:lnTo>
                <a:lnTo>
                  <a:pt x="517990" y="109756"/>
                </a:lnTo>
                <a:lnTo>
                  <a:pt x="478391" y="131691"/>
                </a:lnTo>
                <a:lnTo>
                  <a:pt x="439956" y="155397"/>
                </a:lnTo>
                <a:lnTo>
                  <a:pt x="402742" y="180819"/>
                </a:lnTo>
                <a:lnTo>
                  <a:pt x="366804" y="207902"/>
                </a:lnTo>
                <a:lnTo>
                  <a:pt x="332198" y="236591"/>
                </a:lnTo>
                <a:lnTo>
                  <a:pt x="298978" y="266830"/>
                </a:lnTo>
                <a:lnTo>
                  <a:pt x="267199" y="298565"/>
                </a:lnTo>
                <a:lnTo>
                  <a:pt x="236918" y="331739"/>
                </a:lnTo>
                <a:lnTo>
                  <a:pt x="208190" y="366298"/>
                </a:lnTo>
                <a:lnTo>
                  <a:pt x="181069" y="402186"/>
                </a:lnTo>
                <a:lnTo>
                  <a:pt x="155612" y="439349"/>
                </a:lnTo>
                <a:lnTo>
                  <a:pt x="131873" y="477730"/>
                </a:lnTo>
                <a:lnTo>
                  <a:pt x="109908" y="517275"/>
                </a:lnTo>
                <a:lnTo>
                  <a:pt x="89773" y="557928"/>
                </a:lnTo>
                <a:lnTo>
                  <a:pt x="71522" y="599635"/>
                </a:lnTo>
                <a:lnTo>
                  <a:pt x="55211" y="642339"/>
                </a:lnTo>
                <a:lnTo>
                  <a:pt x="40895" y="685986"/>
                </a:lnTo>
                <a:lnTo>
                  <a:pt x="28630" y="730519"/>
                </a:lnTo>
                <a:lnTo>
                  <a:pt x="18470" y="775885"/>
                </a:lnTo>
                <a:lnTo>
                  <a:pt x="10472" y="822028"/>
                </a:lnTo>
                <a:lnTo>
                  <a:pt x="4691" y="868892"/>
                </a:lnTo>
                <a:lnTo>
                  <a:pt x="1182" y="916423"/>
                </a:lnTo>
                <a:lnTo>
                  <a:pt x="0" y="964565"/>
                </a:lnTo>
                <a:lnTo>
                  <a:pt x="1182" y="1012707"/>
                </a:lnTo>
                <a:lnTo>
                  <a:pt x="4691" y="1060239"/>
                </a:lnTo>
                <a:lnTo>
                  <a:pt x="10472" y="1107104"/>
                </a:lnTo>
                <a:lnTo>
                  <a:pt x="18470" y="1153248"/>
                </a:lnTo>
                <a:lnTo>
                  <a:pt x="28630" y="1198615"/>
                </a:lnTo>
                <a:lnTo>
                  <a:pt x="40895" y="1243150"/>
                </a:lnTo>
                <a:lnTo>
                  <a:pt x="55211" y="1286797"/>
                </a:lnTo>
                <a:lnTo>
                  <a:pt x="71522" y="1329502"/>
                </a:lnTo>
                <a:lnTo>
                  <a:pt x="89773" y="1371209"/>
                </a:lnTo>
                <a:lnTo>
                  <a:pt x="109908" y="1411863"/>
                </a:lnTo>
                <a:lnTo>
                  <a:pt x="131873" y="1451409"/>
                </a:lnTo>
                <a:lnTo>
                  <a:pt x="155612" y="1489791"/>
                </a:lnTo>
                <a:lnTo>
                  <a:pt x="181069" y="1526954"/>
                </a:lnTo>
                <a:lnTo>
                  <a:pt x="208190" y="1562843"/>
                </a:lnTo>
                <a:lnTo>
                  <a:pt x="236918" y="1597402"/>
                </a:lnTo>
                <a:lnTo>
                  <a:pt x="267199" y="1630577"/>
                </a:lnTo>
                <a:lnTo>
                  <a:pt x="298978" y="1662312"/>
                </a:lnTo>
                <a:lnTo>
                  <a:pt x="332198" y="1692552"/>
                </a:lnTo>
                <a:lnTo>
                  <a:pt x="366804" y="1721241"/>
                </a:lnTo>
                <a:lnTo>
                  <a:pt x="402742" y="1748324"/>
                </a:lnTo>
                <a:lnTo>
                  <a:pt x="439956" y="1773747"/>
                </a:lnTo>
                <a:lnTo>
                  <a:pt x="478391" y="1797453"/>
                </a:lnTo>
                <a:lnTo>
                  <a:pt x="517990" y="1819388"/>
                </a:lnTo>
                <a:lnTo>
                  <a:pt x="558700" y="1839496"/>
                </a:lnTo>
                <a:lnTo>
                  <a:pt x="600464" y="1857722"/>
                </a:lnTo>
                <a:lnTo>
                  <a:pt x="643227" y="1874011"/>
                </a:lnTo>
                <a:lnTo>
                  <a:pt x="686934" y="1888307"/>
                </a:lnTo>
                <a:lnTo>
                  <a:pt x="731529" y="1900555"/>
                </a:lnTo>
                <a:lnTo>
                  <a:pt x="776958" y="1910701"/>
                </a:lnTo>
                <a:lnTo>
                  <a:pt x="823165" y="1918688"/>
                </a:lnTo>
                <a:lnTo>
                  <a:pt x="870094" y="1924461"/>
                </a:lnTo>
                <a:lnTo>
                  <a:pt x="917690" y="1927966"/>
                </a:lnTo>
                <a:lnTo>
                  <a:pt x="965898" y="1929146"/>
                </a:lnTo>
                <a:lnTo>
                  <a:pt x="1014105" y="1927966"/>
                </a:lnTo>
                <a:lnTo>
                  <a:pt x="1061700" y="1924461"/>
                </a:lnTo>
                <a:lnTo>
                  <a:pt x="1108628" y="1918688"/>
                </a:lnTo>
                <a:lnTo>
                  <a:pt x="1154834" y="1910701"/>
                </a:lnTo>
                <a:lnTo>
                  <a:pt x="1200262" y="1900555"/>
                </a:lnTo>
                <a:lnTo>
                  <a:pt x="1244856" y="1888307"/>
                </a:lnTo>
                <a:lnTo>
                  <a:pt x="1288563" y="1874011"/>
                </a:lnTo>
                <a:lnTo>
                  <a:pt x="1331325" y="1857722"/>
                </a:lnTo>
                <a:lnTo>
                  <a:pt x="1373089" y="1839496"/>
                </a:lnTo>
                <a:lnTo>
                  <a:pt x="1413797" y="1819388"/>
                </a:lnTo>
                <a:lnTo>
                  <a:pt x="1453396" y="1797453"/>
                </a:lnTo>
                <a:lnTo>
                  <a:pt x="1491830" y="1773747"/>
                </a:lnTo>
                <a:lnTo>
                  <a:pt x="1529044" y="1748324"/>
                </a:lnTo>
                <a:lnTo>
                  <a:pt x="1564981" y="1721241"/>
                </a:lnTo>
                <a:lnTo>
                  <a:pt x="1599588" y="1692552"/>
                </a:lnTo>
                <a:lnTo>
                  <a:pt x="1632807" y="1662312"/>
                </a:lnTo>
                <a:lnTo>
                  <a:pt x="1664585" y="1630577"/>
                </a:lnTo>
                <a:lnTo>
                  <a:pt x="1694866" y="1597402"/>
                </a:lnTo>
                <a:lnTo>
                  <a:pt x="1723595" y="1562843"/>
                </a:lnTo>
                <a:lnTo>
                  <a:pt x="1750715" y="1526954"/>
                </a:lnTo>
                <a:lnTo>
                  <a:pt x="1776172" y="1489791"/>
                </a:lnTo>
                <a:lnTo>
                  <a:pt x="1799911" y="1451409"/>
                </a:lnTo>
                <a:lnTo>
                  <a:pt x="1821875" y="1411863"/>
                </a:lnTo>
                <a:lnTo>
                  <a:pt x="1842011" y="1371209"/>
                </a:lnTo>
                <a:lnTo>
                  <a:pt x="1860262" y="1329502"/>
                </a:lnTo>
                <a:lnTo>
                  <a:pt x="1876573" y="1286797"/>
                </a:lnTo>
                <a:lnTo>
                  <a:pt x="1890889" y="1243150"/>
                </a:lnTo>
                <a:lnTo>
                  <a:pt x="1903154" y="1198615"/>
                </a:lnTo>
                <a:lnTo>
                  <a:pt x="1913313" y="1153248"/>
                </a:lnTo>
                <a:lnTo>
                  <a:pt x="1921311" y="1107104"/>
                </a:lnTo>
                <a:lnTo>
                  <a:pt x="1927092" y="1060239"/>
                </a:lnTo>
                <a:lnTo>
                  <a:pt x="1930602" y="1012707"/>
                </a:lnTo>
                <a:lnTo>
                  <a:pt x="1931784" y="964565"/>
                </a:lnTo>
                <a:lnTo>
                  <a:pt x="1930602" y="916423"/>
                </a:lnTo>
                <a:lnTo>
                  <a:pt x="1927092" y="868892"/>
                </a:lnTo>
                <a:lnTo>
                  <a:pt x="1921311" y="822028"/>
                </a:lnTo>
                <a:lnTo>
                  <a:pt x="1913313" y="775885"/>
                </a:lnTo>
                <a:lnTo>
                  <a:pt x="1903154" y="730519"/>
                </a:lnTo>
                <a:lnTo>
                  <a:pt x="1890889" y="685986"/>
                </a:lnTo>
                <a:lnTo>
                  <a:pt x="1876573" y="642339"/>
                </a:lnTo>
                <a:lnTo>
                  <a:pt x="1860262" y="599635"/>
                </a:lnTo>
                <a:lnTo>
                  <a:pt x="1842011" y="557928"/>
                </a:lnTo>
                <a:lnTo>
                  <a:pt x="1821875" y="517275"/>
                </a:lnTo>
                <a:lnTo>
                  <a:pt x="1799911" y="477730"/>
                </a:lnTo>
                <a:lnTo>
                  <a:pt x="1776172" y="439349"/>
                </a:lnTo>
                <a:lnTo>
                  <a:pt x="1750715" y="402186"/>
                </a:lnTo>
                <a:lnTo>
                  <a:pt x="1723595" y="366298"/>
                </a:lnTo>
                <a:lnTo>
                  <a:pt x="1694866" y="331739"/>
                </a:lnTo>
                <a:lnTo>
                  <a:pt x="1664585" y="298565"/>
                </a:lnTo>
                <a:lnTo>
                  <a:pt x="1632807" y="266830"/>
                </a:lnTo>
                <a:lnTo>
                  <a:pt x="1599588" y="236591"/>
                </a:lnTo>
                <a:lnTo>
                  <a:pt x="1564981" y="207902"/>
                </a:lnTo>
                <a:lnTo>
                  <a:pt x="1529044" y="180819"/>
                </a:lnTo>
                <a:lnTo>
                  <a:pt x="1491830" y="155397"/>
                </a:lnTo>
                <a:lnTo>
                  <a:pt x="1453396" y="131691"/>
                </a:lnTo>
                <a:lnTo>
                  <a:pt x="1413797" y="109756"/>
                </a:lnTo>
                <a:lnTo>
                  <a:pt x="1373089" y="89649"/>
                </a:lnTo>
                <a:lnTo>
                  <a:pt x="1331325" y="71423"/>
                </a:lnTo>
                <a:lnTo>
                  <a:pt x="1288563" y="55134"/>
                </a:lnTo>
                <a:lnTo>
                  <a:pt x="1244856" y="40838"/>
                </a:lnTo>
                <a:lnTo>
                  <a:pt x="1200262" y="28590"/>
                </a:lnTo>
                <a:lnTo>
                  <a:pt x="1154834" y="18445"/>
                </a:lnTo>
                <a:lnTo>
                  <a:pt x="1108628" y="10458"/>
                </a:lnTo>
                <a:lnTo>
                  <a:pt x="1061700" y="4685"/>
                </a:lnTo>
                <a:lnTo>
                  <a:pt x="1014105" y="1180"/>
                </a:lnTo>
                <a:lnTo>
                  <a:pt x="965898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83552" y="2526792"/>
            <a:ext cx="320040" cy="4876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47498" y="1837245"/>
            <a:ext cx="1932305" cy="1929764"/>
          </a:xfrm>
          <a:custGeom>
            <a:avLst/>
            <a:gdLst/>
            <a:ahLst/>
            <a:cxnLst/>
            <a:rect l="l" t="t" r="r" b="b"/>
            <a:pathLst>
              <a:path w="1932304" h="1929764">
                <a:moveTo>
                  <a:pt x="965898" y="0"/>
                </a:moveTo>
                <a:lnTo>
                  <a:pt x="917690" y="1180"/>
                </a:lnTo>
                <a:lnTo>
                  <a:pt x="870094" y="4685"/>
                </a:lnTo>
                <a:lnTo>
                  <a:pt x="823165" y="10458"/>
                </a:lnTo>
                <a:lnTo>
                  <a:pt x="776958" y="18445"/>
                </a:lnTo>
                <a:lnTo>
                  <a:pt x="731529" y="28590"/>
                </a:lnTo>
                <a:lnTo>
                  <a:pt x="686934" y="40838"/>
                </a:lnTo>
                <a:lnTo>
                  <a:pt x="643227" y="55134"/>
                </a:lnTo>
                <a:lnTo>
                  <a:pt x="600464" y="71423"/>
                </a:lnTo>
                <a:lnTo>
                  <a:pt x="558700" y="89649"/>
                </a:lnTo>
                <a:lnTo>
                  <a:pt x="517990" y="109757"/>
                </a:lnTo>
                <a:lnTo>
                  <a:pt x="478391" y="131691"/>
                </a:lnTo>
                <a:lnTo>
                  <a:pt x="439956" y="155398"/>
                </a:lnTo>
                <a:lnTo>
                  <a:pt x="402742" y="180820"/>
                </a:lnTo>
                <a:lnTo>
                  <a:pt x="366804" y="207903"/>
                </a:lnTo>
                <a:lnTo>
                  <a:pt x="332198" y="236592"/>
                </a:lnTo>
                <a:lnTo>
                  <a:pt x="298978" y="266832"/>
                </a:lnTo>
                <a:lnTo>
                  <a:pt x="267199" y="298567"/>
                </a:lnTo>
                <a:lnTo>
                  <a:pt x="236918" y="331741"/>
                </a:lnTo>
                <a:lnTo>
                  <a:pt x="208190" y="366301"/>
                </a:lnTo>
                <a:lnTo>
                  <a:pt x="181069" y="402189"/>
                </a:lnTo>
                <a:lnTo>
                  <a:pt x="155612" y="439352"/>
                </a:lnTo>
                <a:lnTo>
                  <a:pt x="131873" y="477734"/>
                </a:lnTo>
                <a:lnTo>
                  <a:pt x="109908" y="517279"/>
                </a:lnTo>
                <a:lnTo>
                  <a:pt x="89773" y="557933"/>
                </a:lnTo>
                <a:lnTo>
                  <a:pt x="71522" y="599640"/>
                </a:lnTo>
                <a:lnTo>
                  <a:pt x="55211" y="642345"/>
                </a:lnTo>
                <a:lnTo>
                  <a:pt x="40895" y="685992"/>
                </a:lnTo>
                <a:lnTo>
                  <a:pt x="28630" y="730527"/>
                </a:lnTo>
                <a:lnTo>
                  <a:pt x="18470" y="775894"/>
                </a:lnTo>
                <a:lnTo>
                  <a:pt x="10472" y="822038"/>
                </a:lnTo>
                <a:lnTo>
                  <a:pt x="4691" y="868903"/>
                </a:lnTo>
                <a:lnTo>
                  <a:pt x="1182" y="916435"/>
                </a:lnTo>
                <a:lnTo>
                  <a:pt x="0" y="964577"/>
                </a:lnTo>
                <a:lnTo>
                  <a:pt x="1182" y="1012719"/>
                </a:lnTo>
                <a:lnTo>
                  <a:pt x="4691" y="1060249"/>
                </a:lnTo>
                <a:lnTo>
                  <a:pt x="10472" y="1107114"/>
                </a:lnTo>
                <a:lnTo>
                  <a:pt x="18470" y="1153257"/>
                </a:lnTo>
                <a:lnTo>
                  <a:pt x="28630" y="1198623"/>
                </a:lnTo>
                <a:lnTo>
                  <a:pt x="40895" y="1243157"/>
                </a:lnTo>
                <a:lnTo>
                  <a:pt x="55211" y="1286804"/>
                </a:lnTo>
                <a:lnTo>
                  <a:pt x="71522" y="1329509"/>
                </a:lnTo>
                <a:lnTo>
                  <a:pt x="89773" y="1371216"/>
                </a:lnTo>
                <a:lnTo>
                  <a:pt x="109908" y="1411869"/>
                </a:lnTo>
                <a:lnTo>
                  <a:pt x="131873" y="1451415"/>
                </a:lnTo>
                <a:lnTo>
                  <a:pt x="155612" y="1489797"/>
                </a:lnTo>
                <a:lnTo>
                  <a:pt x="181069" y="1526960"/>
                </a:lnTo>
                <a:lnTo>
                  <a:pt x="208190" y="1562849"/>
                </a:lnTo>
                <a:lnTo>
                  <a:pt x="236918" y="1597408"/>
                </a:lnTo>
                <a:lnTo>
                  <a:pt x="267199" y="1630583"/>
                </a:lnTo>
                <a:lnTo>
                  <a:pt x="298978" y="1662318"/>
                </a:lnTo>
                <a:lnTo>
                  <a:pt x="332198" y="1692558"/>
                </a:lnTo>
                <a:lnTo>
                  <a:pt x="366804" y="1721247"/>
                </a:lnTo>
                <a:lnTo>
                  <a:pt x="402742" y="1748331"/>
                </a:lnTo>
                <a:lnTo>
                  <a:pt x="439956" y="1773754"/>
                </a:lnTo>
                <a:lnTo>
                  <a:pt x="478391" y="1797460"/>
                </a:lnTo>
                <a:lnTo>
                  <a:pt x="517990" y="1819395"/>
                </a:lnTo>
                <a:lnTo>
                  <a:pt x="558700" y="1839503"/>
                </a:lnTo>
                <a:lnTo>
                  <a:pt x="600464" y="1857730"/>
                </a:lnTo>
                <a:lnTo>
                  <a:pt x="643227" y="1874019"/>
                </a:lnTo>
                <a:lnTo>
                  <a:pt x="686934" y="1888315"/>
                </a:lnTo>
                <a:lnTo>
                  <a:pt x="731529" y="1900564"/>
                </a:lnTo>
                <a:lnTo>
                  <a:pt x="776958" y="1910709"/>
                </a:lnTo>
                <a:lnTo>
                  <a:pt x="823165" y="1918696"/>
                </a:lnTo>
                <a:lnTo>
                  <a:pt x="870094" y="1924470"/>
                </a:lnTo>
                <a:lnTo>
                  <a:pt x="917690" y="1927974"/>
                </a:lnTo>
                <a:lnTo>
                  <a:pt x="965898" y="1929155"/>
                </a:lnTo>
                <a:lnTo>
                  <a:pt x="1014105" y="1927974"/>
                </a:lnTo>
                <a:lnTo>
                  <a:pt x="1061700" y="1924470"/>
                </a:lnTo>
                <a:lnTo>
                  <a:pt x="1108628" y="1918696"/>
                </a:lnTo>
                <a:lnTo>
                  <a:pt x="1154834" y="1910709"/>
                </a:lnTo>
                <a:lnTo>
                  <a:pt x="1200262" y="1900564"/>
                </a:lnTo>
                <a:lnTo>
                  <a:pt x="1244856" y="1888315"/>
                </a:lnTo>
                <a:lnTo>
                  <a:pt x="1288563" y="1874019"/>
                </a:lnTo>
                <a:lnTo>
                  <a:pt x="1331325" y="1857730"/>
                </a:lnTo>
                <a:lnTo>
                  <a:pt x="1373089" y="1839503"/>
                </a:lnTo>
                <a:lnTo>
                  <a:pt x="1413797" y="1819395"/>
                </a:lnTo>
                <a:lnTo>
                  <a:pt x="1453396" y="1797460"/>
                </a:lnTo>
                <a:lnTo>
                  <a:pt x="1491830" y="1773754"/>
                </a:lnTo>
                <a:lnTo>
                  <a:pt x="1529044" y="1748331"/>
                </a:lnTo>
                <a:lnTo>
                  <a:pt x="1564981" y="1721247"/>
                </a:lnTo>
                <a:lnTo>
                  <a:pt x="1599588" y="1692558"/>
                </a:lnTo>
                <a:lnTo>
                  <a:pt x="1632807" y="1662318"/>
                </a:lnTo>
                <a:lnTo>
                  <a:pt x="1664585" y="1630583"/>
                </a:lnTo>
                <a:lnTo>
                  <a:pt x="1694866" y="1597408"/>
                </a:lnTo>
                <a:lnTo>
                  <a:pt x="1723595" y="1562849"/>
                </a:lnTo>
                <a:lnTo>
                  <a:pt x="1750715" y="1526960"/>
                </a:lnTo>
                <a:lnTo>
                  <a:pt x="1776172" y="1489797"/>
                </a:lnTo>
                <a:lnTo>
                  <a:pt x="1799911" y="1451415"/>
                </a:lnTo>
                <a:lnTo>
                  <a:pt x="1821875" y="1411869"/>
                </a:lnTo>
                <a:lnTo>
                  <a:pt x="1842011" y="1371216"/>
                </a:lnTo>
                <a:lnTo>
                  <a:pt x="1860262" y="1329509"/>
                </a:lnTo>
                <a:lnTo>
                  <a:pt x="1876573" y="1286804"/>
                </a:lnTo>
                <a:lnTo>
                  <a:pt x="1890889" y="1243157"/>
                </a:lnTo>
                <a:lnTo>
                  <a:pt x="1903154" y="1198623"/>
                </a:lnTo>
                <a:lnTo>
                  <a:pt x="1913313" y="1153257"/>
                </a:lnTo>
                <a:lnTo>
                  <a:pt x="1921311" y="1107114"/>
                </a:lnTo>
                <a:lnTo>
                  <a:pt x="1927092" y="1060249"/>
                </a:lnTo>
                <a:lnTo>
                  <a:pt x="1930602" y="1012719"/>
                </a:lnTo>
                <a:lnTo>
                  <a:pt x="1931784" y="964577"/>
                </a:lnTo>
                <a:lnTo>
                  <a:pt x="1930602" y="916435"/>
                </a:lnTo>
                <a:lnTo>
                  <a:pt x="1927092" y="868903"/>
                </a:lnTo>
                <a:lnTo>
                  <a:pt x="1921311" y="822038"/>
                </a:lnTo>
                <a:lnTo>
                  <a:pt x="1913313" y="775894"/>
                </a:lnTo>
                <a:lnTo>
                  <a:pt x="1903154" y="730527"/>
                </a:lnTo>
                <a:lnTo>
                  <a:pt x="1890889" y="685992"/>
                </a:lnTo>
                <a:lnTo>
                  <a:pt x="1876573" y="642345"/>
                </a:lnTo>
                <a:lnTo>
                  <a:pt x="1860262" y="599640"/>
                </a:lnTo>
                <a:lnTo>
                  <a:pt x="1842011" y="557933"/>
                </a:lnTo>
                <a:lnTo>
                  <a:pt x="1821875" y="517279"/>
                </a:lnTo>
                <a:lnTo>
                  <a:pt x="1799911" y="477734"/>
                </a:lnTo>
                <a:lnTo>
                  <a:pt x="1776172" y="439352"/>
                </a:lnTo>
                <a:lnTo>
                  <a:pt x="1750715" y="402189"/>
                </a:lnTo>
                <a:lnTo>
                  <a:pt x="1723595" y="366301"/>
                </a:lnTo>
                <a:lnTo>
                  <a:pt x="1694866" y="331741"/>
                </a:lnTo>
                <a:lnTo>
                  <a:pt x="1664585" y="298567"/>
                </a:lnTo>
                <a:lnTo>
                  <a:pt x="1632807" y="266832"/>
                </a:lnTo>
                <a:lnTo>
                  <a:pt x="1599588" y="236592"/>
                </a:lnTo>
                <a:lnTo>
                  <a:pt x="1564981" y="207903"/>
                </a:lnTo>
                <a:lnTo>
                  <a:pt x="1529044" y="180820"/>
                </a:lnTo>
                <a:lnTo>
                  <a:pt x="1491830" y="155398"/>
                </a:lnTo>
                <a:lnTo>
                  <a:pt x="1453396" y="131691"/>
                </a:lnTo>
                <a:lnTo>
                  <a:pt x="1413797" y="109757"/>
                </a:lnTo>
                <a:lnTo>
                  <a:pt x="1373089" y="89649"/>
                </a:lnTo>
                <a:lnTo>
                  <a:pt x="1331325" y="71423"/>
                </a:lnTo>
                <a:lnTo>
                  <a:pt x="1288563" y="55134"/>
                </a:lnTo>
                <a:lnTo>
                  <a:pt x="1244856" y="40838"/>
                </a:lnTo>
                <a:lnTo>
                  <a:pt x="1200262" y="28590"/>
                </a:lnTo>
                <a:lnTo>
                  <a:pt x="1154834" y="18445"/>
                </a:lnTo>
                <a:lnTo>
                  <a:pt x="1108628" y="10458"/>
                </a:lnTo>
                <a:lnTo>
                  <a:pt x="1061700" y="4685"/>
                </a:lnTo>
                <a:lnTo>
                  <a:pt x="1014105" y="1180"/>
                </a:lnTo>
                <a:lnTo>
                  <a:pt x="965898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40295" y="2097023"/>
            <a:ext cx="3340607" cy="33375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40735" y="1304544"/>
            <a:ext cx="3041904" cy="30388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59975" y="2220468"/>
            <a:ext cx="20053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Trebuchet MS"/>
                <a:cs typeface="Trebuchet MS"/>
              </a:rPr>
              <a:t>No</a:t>
            </a:r>
            <a:r>
              <a:rPr sz="3200" spc="-300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energy…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15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422921" y="2964180"/>
            <a:ext cx="213106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710565" marR="5080" indent="-698500">
              <a:lnSpc>
                <a:spcPts val="3790"/>
              </a:lnSpc>
              <a:spcBef>
                <a:spcPts val="265"/>
              </a:spcBef>
            </a:pPr>
            <a:r>
              <a:rPr sz="3200" spc="-90" dirty="0">
                <a:latin typeface="Trebuchet MS"/>
                <a:cs typeface="Trebuchet MS"/>
              </a:rPr>
              <a:t>Where </a:t>
            </a:r>
            <a:r>
              <a:rPr sz="3200" spc="-114" dirty="0">
                <a:latin typeface="Trebuchet MS"/>
                <a:cs typeface="Trebuchet MS"/>
              </a:rPr>
              <a:t>is</a:t>
            </a:r>
            <a:r>
              <a:rPr sz="3200" spc="-470" dirty="0">
                <a:latin typeface="Trebuchet MS"/>
                <a:cs typeface="Trebuchet MS"/>
              </a:rPr>
              <a:t> </a:t>
            </a:r>
            <a:r>
              <a:rPr sz="3200" spc="-140" dirty="0">
                <a:latin typeface="Trebuchet MS"/>
                <a:cs typeface="Trebuchet MS"/>
              </a:rPr>
              <a:t>the  </a:t>
            </a:r>
            <a:r>
              <a:rPr sz="3200" spc="-45" dirty="0">
                <a:latin typeface="Trebuchet MS"/>
                <a:cs typeface="Trebuchet MS"/>
              </a:rPr>
              <a:t>tag?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4482" y="611124"/>
            <a:ext cx="85432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70" dirty="0"/>
              <a:t>Iterate </a:t>
            </a:r>
            <a:r>
              <a:rPr spc="-195" dirty="0"/>
              <a:t>over </a:t>
            </a:r>
            <a:r>
              <a:rPr spc="-295" dirty="0">
                <a:solidFill>
                  <a:srgbClr val="FF0000"/>
                </a:solidFill>
              </a:rPr>
              <a:t>all </a:t>
            </a:r>
            <a:r>
              <a:rPr spc="-210" dirty="0">
                <a:solidFill>
                  <a:srgbClr val="FF0000"/>
                </a:solidFill>
              </a:rPr>
              <a:t>beamforming</a:t>
            </a:r>
            <a:r>
              <a:rPr spc="-525" dirty="0">
                <a:solidFill>
                  <a:srgbClr val="FF0000"/>
                </a:solidFill>
              </a:rPr>
              <a:t> </a:t>
            </a:r>
            <a:r>
              <a:rPr spc="-130" dirty="0">
                <a:solidFill>
                  <a:srgbClr val="FF0000"/>
                </a:solidFill>
              </a:rPr>
              <a:t>weights</a:t>
            </a:r>
            <a:r>
              <a:rPr spc="-13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92328" y="3994404"/>
            <a:ext cx="9220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5" dirty="0">
                <a:latin typeface="Trebuchet MS"/>
                <a:cs typeface="Trebuchet MS"/>
              </a:rPr>
              <a:t>RFID</a:t>
            </a:r>
            <a:r>
              <a:rPr sz="2000" b="1" spc="-220" dirty="0">
                <a:latin typeface="Trebuchet MS"/>
                <a:cs typeface="Trebuchet MS"/>
              </a:rPr>
              <a:t> </a:t>
            </a:r>
            <a:r>
              <a:rPr sz="2000" b="1" spc="-180" dirty="0">
                <a:latin typeface="Trebuchet MS"/>
                <a:cs typeface="Trebuchet MS"/>
              </a:rPr>
              <a:t>Tag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11623" y="2023872"/>
            <a:ext cx="429768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37576" y="2886455"/>
            <a:ext cx="429768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67328" y="4450079"/>
            <a:ext cx="42976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0919" y="5376671"/>
            <a:ext cx="429768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19793" y="4257180"/>
            <a:ext cx="1059815" cy="720090"/>
          </a:xfrm>
          <a:custGeom>
            <a:avLst/>
            <a:gdLst/>
            <a:ahLst/>
            <a:cxnLst/>
            <a:rect l="l" t="t" r="r" b="b"/>
            <a:pathLst>
              <a:path w="1059814" h="720089">
                <a:moveTo>
                  <a:pt x="0" y="549086"/>
                </a:moveTo>
                <a:lnTo>
                  <a:pt x="841914" y="85307"/>
                </a:lnTo>
                <a:lnTo>
                  <a:pt x="794921" y="0"/>
                </a:lnTo>
                <a:lnTo>
                  <a:pt x="1059521" y="76630"/>
                </a:lnTo>
                <a:lnTo>
                  <a:pt x="982891" y="341229"/>
                </a:lnTo>
                <a:lnTo>
                  <a:pt x="935898" y="255921"/>
                </a:lnTo>
                <a:lnTo>
                  <a:pt x="93984" y="719699"/>
                </a:lnTo>
                <a:lnTo>
                  <a:pt x="0" y="5490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29990" y="4515225"/>
            <a:ext cx="791210" cy="981075"/>
          </a:xfrm>
          <a:custGeom>
            <a:avLst/>
            <a:gdLst/>
            <a:ahLst/>
            <a:cxnLst/>
            <a:rect l="l" t="t" r="r" b="b"/>
            <a:pathLst>
              <a:path w="791209" h="981075">
                <a:moveTo>
                  <a:pt x="630704" y="980973"/>
                </a:moveTo>
                <a:lnTo>
                  <a:pt x="80190" y="218257"/>
                </a:lnTo>
                <a:lnTo>
                  <a:pt x="0" y="276137"/>
                </a:lnTo>
                <a:lnTo>
                  <a:pt x="44621" y="0"/>
                </a:lnTo>
                <a:lnTo>
                  <a:pt x="320760" y="44619"/>
                </a:lnTo>
                <a:lnTo>
                  <a:pt x="240570" y="102498"/>
                </a:lnTo>
                <a:lnTo>
                  <a:pt x="791084" y="865213"/>
                </a:lnTo>
                <a:lnTo>
                  <a:pt x="630704" y="980973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96266" y="3170168"/>
            <a:ext cx="1077595" cy="692150"/>
          </a:xfrm>
          <a:custGeom>
            <a:avLst/>
            <a:gdLst/>
            <a:ahLst/>
            <a:cxnLst/>
            <a:rect l="l" t="t" r="r" b="b"/>
            <a:pathLst>
              <a:path w="1077595" h="692150">
                <a:moveTo>
                  <a:pt x="1077080" y="174137"/>
                </a:moveTo>
                <a:lnTo>
                  <a:pt x="217779" y="604847"/>
                </a:lnTo>
                <a:lnTo>
                  <a:pt x="261421" y="691916"/>
                </a:lnTo>
                <a:lnTo>
                  <a:pt x="0" y="605061"/>
                </a:lnTo>
                <a:lnTo>
                  <a:pt x="86854" y="343640"/>
                </a:lnTo>
                <a:lnTo>
                  <a:pt x="130496" y="430710"/>
                </a:lnTo>
                <a:lnTo>
                  <a:pt x="989797" y="0"/>
                </a:lnTo>
                <a:lnTo>
                  <a:pt x="1077080" y="174137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81209" y="2543204"/>
            <a:ext cx="751205" cy="1017905"/>
          </a:xfrm>
          <a:custGeom>
            <a:avLst/>
            <a:gdLst/>
            <a:ahLst/>
            <a:cxnLst/>
            <a:rect l="l" t="t" r="r" b="b"/>
            <a:pathLst>
              <a:path w="751204" h="1017904">
                <a:moveTo>
                  <a:pt x="167646" y="0"/>
                </a:moveTo>
                <a:lnTo>
                  <a:pt x="666806" y="797271"/>
                </a:lnTo>
                <a:lnTo>
                  <a:pt x="750630" y="744790"/>
                </a:lnTo>
                <a:lnTo>
                  <a:pt x="687943" y="1017396"/>
                </a:lnTo>
                <a:lnTo>
                  <a:pt x="415337" y="954712"/>
                </a:lnTo>
                <a:lnTo>
                  <a:pt x="499160" y="902232"/>
                </a:lnTo>
                <a:lnTo>
                  <a:pt x="0" y="104960"/>
                </a:lnTo>
                <a:lnTo>
                  <a:pt x="167646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05931" y="3855288"/>
            <a:ext cx="390525" cy="389255"/>
          </a:xfrm>
          <a:custGeom>
            <a:avLst/>
            <a:gdLst/>
            <a:ahLst/>
            <a:cxnLst/>
            <a:rect l="l" t="t" r="r" b="b"/>
            <a:pathLst>
              <a:path w="390525" h="389254">
                <a:moveTo>
                  <a:pt x="195033" y="0"/>
                </a:moveTo>
                <a:lnTo>
                  <a:pt x="150316" y="5132"/>
                </a:lnTo>
                <a:lnTo>
                  <a:pt x="109265" y="19752"/>
                </a:lnTo>
                <a:lnTo>
                  <a:pt x="73052" y="42693"/>
                </a:lnTo>
                <a:lnTo>
                  <a:pt x="42848" y="72788"/>
                </a:lnTo>
                <a:lnTo>
                  <a:pt x="19824" y="108871"/>
                </a:lnTo>
                <a:lnTo>
                  <a:pt x="5151" y="149776"/>
                </a:lnTo>
                <a:lnTo>
                  <a:pt x="0" y="194335"/>
                </a:lnTo>
                <a:lnTo>
                  <a:pt x="5151" y="238895"/>
                </a:lnTo>
                <a:lnTo>
                  <a:pt x="19824" y="279801"/>
                </a:lnTo>
                <a:lnTo>
                  <a:pt x="42848" y="315886"/>
                </a:lnTo>
                <a:lnTo>
                  <a:pt x="73052" y="345984"/>
                </a:lnTo>
                <a:lnTo>
                  <a:pt x="109265" y="368928"/>
                </a:lnTo>
                <a:lnTo>
                  <a:pt x="150316" y="383550"/>
                </a:lnTo>
                <a:lnTo>
                  <a:pt x="195033" y="388683"/>
                </a:lnTo>
                <a:lnTo>
                  <a:pt x="239751" y="383550"/>
                </a:lnTo>
                <a:lnTo>
                  <a:pt x="280802" y="368928"/>
                </a:lnTo>
                <a:lnTo>
                  <a:pt x="317015" y="345984"/>
                </a:lnTo>
                <a:lnTo>
                  <a:pt x="347219" y="315886"/>
                </a:lnTo>
                <a:lnTo>
                  <a:pt x="370243" y="279801"/>
                </a:lnTo>
                <a:lnTo>
                  <a:pt x="384916" y="238895"/>
                </a:lnTo>
                <a:lnTo>
                  <a:pt x="390067" y="194335"/>
                </a:lnTo>
                <a:lnTo>
                  <a:pt x="384916" y="149776"/>
                </a:lnTo>
                <a:lnTo>
                  <a:pt x="370243" y="108871"/>
                </a:lnTo>
                <a:lnTo>
                  <a:pt x="347219" y="72788"/>
                </a:lnTo>
                <a:lnTo>
                  <a:pt x="317015" y="42693"/>
                </a:lnTo>
                <a:lnTo>
                  <a:pt x="280802" y="19752"/>
                </a:lnTo>
                <a:lnTo>
                  <a:pt x="239751" y="5132"/>
                </a:lnTo>
                <a:lnTo>
                  <a:pt x="19503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57671" y="3788664"/>
            <a:ext cx="612648" cy="5212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301111" y="4488181"/>
            <a:ext cx="17621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85" dirty="0">
                <a:latin typeface="Trebuchet MS"/>
                <a:cs typeface="Trebuchet MS"/>
              </a:rPr>
              <a:t>~ </a:t>
            </a:r>
            <a:r>
              <a:rPr sz="3200" spc="-60" dirty="0">
                <a:latin typeface="Trebuchet MS"/>
                <a:cs typeface="Trebuchet MS"/>
              </a:rPr>
              <a:t>26</a:t>
            </a:r>
            <a:r>
              <a:rPr sz="3200" spc="-465" dirty="0">
                <a:latin typeface="Trebuchet MS"/>
                <a:cs typeface="Trebuchet MS"/>
              </a:rPr>
              <a:t> </a:t>
            </a:r>
            <a:r>
              <a:rPr sz="3200" spc="-80" dirty="0">
                <a:latin typeface="Trebuchet MS"/>
                <a:cs typeface="Trebuchet MS"/>
              </a:rPr>
              <a:t>hours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17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97020" y="4736083"/>
            <a:ext cx="10010140" cy="153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600" spc="-130" dirty="0">
                <a:latin typeface="Trebuchet MS"/>
                <a:cs typeface="Trebuchet MS"/>
              </a:rPr>
              <a:t>Develops </a:t>
            </a:r>
            <a:r>
              <a:rPr sz="3600" spc="-170" dirty="0">
                <a:latin typeface="Trebuchet MS"/>
                <a:cs typeface="Trebuchet MS"/>
              </a:rPr>
              <a:t>a </a:t>
            </a:r>
            <a:r>
              <a:rPr sz="3600" spc="-145" dirty="0">
                <a:latin typeface="Trebuchet MS"/>
                <a:cs typeface="Trebuchet MS"/>
              </a:rPr>
              <a:t>novel </a:t>
            </a:r>
            <a:r>
              <a:rPr sz="3600" spc="-155" dirty="0">
                <a:solidFill>
                  <a:srgbClr val="FF0000"/>
                </a:solidFill>
                <a:latin typeface="Trebuchet MS"/>
                <a:cs typeface="Trebuchet MS"/>
              </a:rPr>
              <a:t>blind </a:t>
            </a:r>
            <a:r>
              <a:rPr sz="3600" spc="-165" dirty="0">
                <a:solidFill>
                  <a:srgbClr val="FF0000"/>
                </a:solidFill>
                <a:latin typeface="Trebuchet MS"/>
                <a:cs typeface="Trebuchet MS"/>
              </a:rPr>
              <a:t>distributed</a:t>
            </a:r>
            <a:r>
              <a:rPr sz="3600" spc="-7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spc="-150" dirty="0">
                <a:solidFill>
                  <a:srgbClr val="FF0000"/>
                </a:solidFill>
                <a:latin typeface="Trebuchet MS"/>
                <a:cs typeface="Trebuchet MS"/>
              </a:rPr>
              <a:t>beamforming</a:t>
            </a:r>
            <a:endParaRPr sz="3600">
              <a:latin typeface="Trebuchet MS"/>
              <a:cs typeface="Trebuchet MS"/>
            </a:endParaRPr>
          </a:p>
          <a:p>
            <a:pPr marL="698500" marR="5080" lvl="1" indent="-228600">
              <a:lnSpc>
                <a:spcPts val="3500"/>
              </a:lnSpc>
              <a:spcBef>
                <a:spcPts val="585"/>
              </a:spcBef>
              <a:buFont typeface="Arial"/>
              <a:buChar char="•"/>
              <a:tabLst>
                <a:tab pos="698500" algn="l"/>
              </a:tabLst>
            </a:pPr>
            <a:r>
              <a:rPr sz="3200" spc="-170" dirty="0">
                <a:latin typeface="Trebuchet MS"/>
                <a:cs typeface="Trebuchet MS"/>
              </a:rPr>
              <a:t>Goal: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discover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90" dirty="0">
                <a:latin typeface="Trebuchet MS"/>
                <a:cs typeface="Trebuchet MS"/>
              </a:rPr>
              <a:t>all</a:t>
            </a:r>
            <a:r>
              <a:rPr sz="3200" spc="-235" dirty="0">
                <a:latin typeface="Trebuchet MS"/>
                <a:cs typeface="Trebuchet MS"/>
              </a:rPr>
              <a:t> </a:t>
            </a:r>
            <a:r>
              <a:rPr sz="3200" spc="-130" dirty="0">
                <a:latin typeface="Trebuchet MS"/>
                <a:cs typeface="Trebuchet MS"/>
              </a:rPr>
              <a:t>tags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90" dirty="0">
                <a:latin typeface="Trebuchet MS"/>
                <a:cs typeface="Trebuchet MS"/>
              </a:rPr>
              <a:t>at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85" dirty="0">
                <a:latin typeface="Trebuchet MS"/>
                <a:cs typeface="Trebuchet MS"/>
              </a:rPr>
              <a:t>unknown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locations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25" dirty="0">
                <a:latin typeface="Trebuchet MS"/>
                <a:cs typeface="Trebuchet MS"/>
              </a:rPr>
              <a:t>over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50" dirty="0">
                <a:latin typeface="Trebuchet MS"/>
                <a:cs typeface="Trebuchet MS"/>
              </a:rPr>
              <a:t>a</a:t>
            </a:r>
            <a:r>
              <a:rPr sz="3200" spc="-235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given  geographic</a:t>
            </a:r>
            <a:r>
              <a:rPr sz="3200" spc="-250" dirty="0">
                <a:latin typeface="Trebuchet MS"/>
                <a:cs typeface="Trebuchet MS"/>
              </a:rPr>
              <a:t> </a:t>
            </a:r>
            <a:r>
              <a:rPr sz="3200" spc="-155" dirty="0">
                <a:latin typeface="Trebuchet MS"/>
                <a:cs typeface="Trebuchet MS"/>
              </a:rPr>
              <a:t>region.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7020" y="3450443"/>
            <a:ext cx="6720205" cy="9220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850" spc="-100" dirty="0">
                <a:latin typeface="Trebuchet MS"/>
                <a:cs typeface="Trebuchet MS"/>
              </a:rPr>
              <a:t>PushID </a:t>
            </a:r>
            <a:r>
              <a:rPr sz="5850" spc="-225" dirty="0">
                <a:latin typeface="Trebuchet MS"/>
                <a:cs typeface="Trebuchet MS"/>
              </a:rPr>
              <a:t>System</a:t>
            </a:r>
            <a:r>
              <a:rPr sz="5850" spc="-745" dirty="0">
                <a:latin typeface="Trebuchet MS"/>
                <a:cs typeface="Trebuchet MS"/>
              </a:rPr>
              <a:t> </a:t>
            </a:r>
            <a:r>
              <a:rPr sz="5850" spc="-130" dirty="0">
                <a:latin typeface="Trebuchet MS"/>
                <a:cs typeface="Trebuchet MS"/>
              </a:rPr>
              <a:t>Design</a:t>
            </a:r>
            <a:endParaRPr sz="58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3160" y="611124"/>
            <a:ext cx="73463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70" dirty="0"/>
              <a:t>Iterate </a:t>
            </a:r>
            <a:r>
              <a:rPr spc="-195" dirty="0"/>
              <a:t>over </a:t>
            </a:r>
            <a:r>
              <a:rPr spc="-295" dirty="0">
                <a:solidFill>
                  <a:srgbClr val="FF0000"/>
                </a:solidFill>
              </a:rPr>
              <a:t>all </a:t>
            </a:r>
            <a:r>
              <a:rPr spc="-225" dirty="0">
                <a:solidFill>
                  <a:srgbClr val="FF0000"/>
                </a:solidFill>
              </a:rPr>
              <a:t>individual</a:t>
            </a:r>
            <a:r>
              <a:rPr spc="-525" dirty="0">
                <a:solidFill>
                  <a:srgbClr val="FF0000"/>
                </a:solidFill>
              </a:rPr>
              <a:t> </a:t>
            </a:r>
            <a:r>
              <a:rPr spc="-95" dirty="0">
                <a:solidFill>
                  <a:srgbClr val="FF0000"/>
                </a:solidFill>
              </a:rPr>
              <a:t>points</a:t>
            </a:r>
            <a:r>
              <a:rPr spc="-95" dirty="0"/>
              <a:t>?</a:t>
            </a:r>
          </a:p>
        </p:txBody>
      </p:sp>
      <p:sp>
        <p:nvSpPr>
          <p:cNvPr id="3" name="object 3"/>
          <p:cNvSpPr/>
          <p:nvPr/>
        </p:nvSpPr>
        <p:spPr>
          <a:xfrm>
            <a:off x="4818888" y="2286000"/>
            <a:ext cx="316991" cy="487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57871" y="2935223"/>
            <a:ext cx="320040" cy="48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1000" y="4114800"/>
            <a:ext cx="320039" cy="487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4952" y="4812791"/>
            <a:ext cx="320040" cy="484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28040" y="3420579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144589" y="0"/>
                </a:moveTo>
                <a:lnTo>
                  <a:pt x="98886" y="7457"/>
                </a:lnTo>
                <a:lnTo>
                  <a:pt x="59195" y="28225"/>
                </a:lnTo>
                <a:lnTo>
                  <a:pt x="27896" y="59895"/>
                </a:lnTo>
                <a:lnTo>
                  <a:pt x="7370" y="100057"/>
                </a:lnTo>
                <a:lnTo>
                  <a:pt x="0" y="146304"/>
                </a:lnTo>
                <a:lnTo>
                  <a:pt x="7370" y="192545"/>
                </a:lnTo>
                <a:lnTo>
                  <a:pt x="27896" y="232707"/>
                </a:lnTo>
                <a:lnTo>
                  <a:pt x="59195" y="264378"/>
                </a:lnTo>
                <a:lnTo>
                  <a:pt x="98886" y="285148"/>
                </a:lnTo>
                <a:lnTo>
                  <a:pt x="144589" y="292608"/>
                </a:lnTo>
                <a:lnTo>
                  <a:pt x="190293" y="285148"/>
                </a:lnTo>
                <a:lnTo>
                  <a:pt x="229987" y="264378"/>
                </a:lnTo>
                <a:lnTo>
                  <a:pt x="261290" y="232707"/>
                </a:lnTo>
                <a:lnTo>
                  <a:pt x="281819" y="192545"/>
                </a:lnTo>
                <a:lnTo>
                  <a:pt x="289191" y="146304"/>
                </a:lnTo>
                <a:lnTo>
                  <a:pt x="281819" y="100057"/>
                </a:lnTo>
                <a:lnTo>
                  <a:pt x="261290" y="59895"/>
                </a:lnTo>
                <a:lnTo>
                  <a:pt x="229987" y="28225"/>
                </a:lnTo>
                <a:lnTo>
                  <a:pt x="190293" y="7457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8040" y="3420579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18809" y="2696362"/>
            <a:ext cx="2807970" cy="2525395"/>
          </a:xfrm>
          <a:custGeom>
            <a:avLst/>
            <a:gdLst/>
            <a:ahLst/>
            <a:cxnLst/>
            <a:rect l="l" t="t" r="r" b="b"/>
            <a:pathLst>
              <a:path w="2807970" h="2525395">
                <a:moveTo>
                  <a:pt x="604332" y="0"/>
                </a:moveTo>
                <a:lnTo>
                  <a:pt x="2807597" y="750347"/>
                </a:lnTo>
                <a:lnTo>
                  <a:pt x="2203265" y="2524864"/>
                </a:lnTo>
                <a:lnTo>
                  <a:pt x="0" y="1774516"/>
                </a:lnTo>
                <a:lnTo>
                  <a:pt x="604332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20970" y="3583609"/>
            <a:ext cx="2203450" cy="750570"/>
          </a:xfrm>
          <a:custGeom>
            <a:avLst/>
            <a:gdLst/>
            <a:ahLst/>
            <a:cxnLst/>
            <a:rect l="l" t="t" r="r" b="b"/>
            <a:pathLst>
              <a:path w="2203450" h="750570">
                <a:moveTo>
                  <a:pt x="0" y="0"/>
                </a:moveTo>
                <a:lnTo>
                  <a:pt x="2203271" y="75035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20447" y="3071533"/>
            <a:ext cx="604520" cy="1774825"/>
          </a:xfrm>
          <a:custGeom>
            <a:avLst/>
            <a:gdLst/>
            <a:ahLst/>
            <a:cxnLst/>
            <a:rect l="l" t="t" r="r" b="b"/>
            <a:pathLst>
              <a:path w="604520" h="1774825">
                <a:moveTo>
                  <a:pt x="604330" y="0"/>
                </a:moveTo>
                <a:lnTo>
                  <a:pt x="0" y="1774511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94363" y="3135350"/>
            <a:ext cx="2203450" cy="750570"/>
          </a:xfrm>
          <a:custGeom>
            <a:avLst/>
            <a:gdLst/>
            <a:ahLst/>
            <a:cxnLst/>
            <a:rect l="l" t="t" r="r" b="b"/>
            <a:pathLst>
              <a:path w="2203450" h="750570">
                <a:moveTo>
                  <a:pt x="0" y="0"/>
                </a:moveTo>
                <a:lnTo>
                  <a:pt x="2203271" y="75035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54232" y="4024261"/>
            <a:ext cx="2203450" cy="750570"/>
          </a:xfrm>
          <a:custGeom>
            <a:avLst/>
            <a:gdLst/>
            <a:ahLst/>
            <a:cxnLst/>
            <a:rect l="l" t="t" r="r" b="b"/>
            <a:pathLst>
              <a:path w="2203450" h="750570">
                <a:moveTo>
                  <a:pt x="0" y="0"/>
                </a:moveTo>
                <a:lnTo>
                  <a:pt x="2203271" y="75035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42493" y="3259124"/>
            <a:ext cx="604520" cy="1774825"/>
          </a:xfrm>
          <a:custGeom>
            <a:avLst/>
            <a:gdLst/>
            <a:ahLst/>
            <a:cxnLst/>
            <a:rect l="l" t="t" r="r" b="b"/>
            <a:pathLst>
              <a:path w="604520" h="1774825">
                <a:moveTo>
                  <a:pt x="604330" y="0"/>
                </a:moveTo>
                <a:lnTo>
                  <a:pt x="0" y="1774511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62993" y="2877985"/>
            <a:ext cx="604520" cy="1774825"/>
          </a:xfrm>
          <a:custGeom>
            <a:avLst/>
            <a:gdLst/>
            <a:ahLst/>
            <a:cxnLst/>
            <a:rect l="l" t="t" r="r" b="b"/>
            <a:pathLst>
              <a:path w="604520" h="1774825">
                <a:moveTo>
                  <a:pt x="604330" y="0"/>
                </a:moveTo>
                <a:lnTo>
                  <a:pt x="0" y="1774511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57848" y="3233369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144602" y="0"/>
                </a:moveTo>
                <a:lnTo>
                  <a:pt x="98898" y="7457"/>
                </a:lnTo>
                <a:lnTo>
                  <a:pt x="59203" y="28225"/>
                </a:lnTo>
                <a:lnTo>
                  <a:pt x="27900" y="59895"/>
                </a:lnTo>
                <a:lnTo>
                  <a:pt x="7372" y="100057"/>
                </a:lnTo>
                <a:lnTo>
                  <a:pt x="0" y="146303"/>
                </a:lnTo>
                <a:lnTo>
                  <a:pt x="7372" y="192544"/>
                </a:lnTo>
                <a:lnTo>
                  <a:pt x="27900" y="232703"/>
                </a:lnTo>
                <a:lnTo>
                  <a:pt x="59203" y="264370"/>
                </a:lnTo>
                <a:lnTo>
                  <a:pt x="98898" y="285137"/>
                </a:lnTo>
                <a:lnTo>
                  <a:pt x="144602" y="292595"/>
                </a:lnTo>
                <a:lnTo>
                  <a:pt x="190304" y="285137"/>
                </a:lnTo>
                <a:lnTo>
                  <a:pt x="229996" y="264370"/>
                </a:lnTo>
                <a:lnTo>
                  <a:pt x="261295" y="232703"/>
                </a:lnTo>
                <a:lnTo>
                  <a:pt x="281820" y="192544"/>
                </a:lnTo>
                <a:lnTo>
                  <a:pt x="289191" y="146303"/>
                </a:lnTo>
                <a:lnTo>
                  <a:pt x="281820" y="100057"/>
                </a:lnTo>
                <a:lnTo>
                  <a:pt x="261295" y="59895"/>
                </a:lnTo>
                <a:lnTo>
                  <a:pt x="229996" y="28225"/>
                </a:lnTo>
                <a:lnTo>
                  <a:pt x="190304" y="7457"/>
                </a:lnTo>
                <a:lnTo>
                  <a:pt x="1446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7848" y="3233369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30468" y="305309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3"/>
                </a:lnTo>
                <a:lnTo>
                  <a:pt x="7370" y="192545"/>
                </a:lnTo>
                <a:lnTo>
                  <a:pt x="27896" y="232707"/>
                </a:lnTo>
                <a:lnTo>
                  <a:pt x="59195" y="264378"/>
                </a:lnTo>
                <a:lnTo>
                  <a:pt x="98886" y="285148"/>
                </a:lnTo>
                <a:lnTo>
                  <a:pt x="144589" y="292607"/>
                </a:lnTo>
                <a:lnTo>
                  <a:pt x="190293" y="285148"/>
                </a:lnTo>
                <a:lnTo>
                  <a:pt x="229987" y="264378"/>
                </a:lnTo>
                <a:lnTo>
                  <a:pt x="261290" y="232707"/>
                </a:lnTo>
                <a:lnTo>
                  <a:pt x="281819" y="192545"/>
                </a:lnTo>
                <a:lnTo>
                  <a:pt x="289191" y="146303"/>
                </a:lnTo>
                <a:lnTo>
                  <a:pt x="281819" y="100062"/>
                </a:lnTo>
                <a:lnTo>
                  <a:pt x="261290" y="59900"/>
                </a:lnTo>
                <a:lnTo>
                  <a:pt x="229987" y="28229"/>
                </a:lnTo>
                <a:lnTo>
                  <a:pt x="190293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30468" y="305309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55539" y="2850489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91" y="7459"/>
                </a:lnTo>
                <a:lnTo>
                  <a:pt x="59200" y="28229"/>
                </a:lnTo>
                <a:lnTo>
                  <a:pt x="27900" y="59900"/>
                </a:lnTo>
                <a:lnTo>
                  <a:pt x="7372" y="100062"/>
                </a:lnTo>
                <a:lnTo>
                  <a:pt x="0" y="146304"/>
                </a:lnTo>
                <a:lnTo>
                  <a:pt x="7372" y="192545"/>
                </a:lnTo>
                <a:lnTo>
                  <a:pt x="27900" y="232707"/>
                </a:lnTo>
                <a:lnTo>
                  <a:pt x="59200" y="264378"/>
                </a:lnTo>
                <a:lnTo>
                  <a:pt x="98891" y="285148"/>
                </a:lnTo>
                <a:lnTo>
                  <a:pt x="144589" y="292608"/>
                </a:lnTo>
                <a:lnTo>
                  <a:pt x="190293" y="285148"/>
                </a:lnTo>
                <a:lnTo>
                  <a:pt x="229987" y="264378"/>
                </a:lnTo>
                <a:lnTo>
                  <a:pt x="261290" y="232707"/>
                </a:lnTo>
                <a:lnTo>
                  <a:pt x="281819" y="192545"/>
                </a:lnTo>
                <a:lnTo>
                  <a:pt x="289191" y="146304"/>
                </a:lnTo>
                <a:lnTo>
                  <a:pt x="281819" y="100062"/>
                </a:lnTo>
                <a:lnTo>
                  <a:pt x="261290" y="59900"/>
                </a:lnTo>
                <a:lnTo>
                  <a:pt x="229987" y="28229"/>
                </a:lnTo>
                <a:lnTo>
                  <a:pt x="190293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55539" y="2850489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41455" y="3318357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602" y="0"/>
                </a:moveTo>
                <a:lnTo>
                  <a:pt x="98898" y="7457"/>
                </a:lnTo>
                <a:lnTo>
                  <a:pt x="59203" y="28225"/>
                </a:lnTo>
                <a:lnTo>
                  <a:pt x="27900" y="59895"/>
                </a:lnTo>
                <a:lnTo>
                  <a:pt x="7372" y="100057"/>
                </a:lnTo>
                <a:lnTo>
                  <a:pt x="0" y="146303"/>
                </a:lnTo>
                <a:lnTo>
                  <a:pt x="7372" y="192545"/>
                </a:lnTo>
                <a:lnTo>
                  <a:pt x="27900" y="232707"/>
                </a:lnTo>
                <a:lnTo>
                  <a:pt x="59203" y="264378"/>
                </a:lnTo>
                <a:lnTo>
                  <a:pt x="98898" y="285148"/>
                </a:lnTo>
                <a:lnTo>
                  <a:pt x="144602" y="292607"/>
                </a:lnTo>
                <a:lnTo>
                  <a:pt x="190304" y="285148"/>
                </a:lnTo>
                <a:lnTo>
                  <a:pt x="229996" y="264378"/>
                </a:lnTo>
                <a:lnTo>
                  <a:pt x="261295" y="232707"/>
                </a:lnTo>
                <a:lnTo>
                  <a:pt x="281820" y="192545"/>
                </a:lnTo>
                <a:lnTo>
                  <a:pt x="289191" y="146303"/>
                </a:lnTo>
                <a:lnTo>
                  <a:pt x="281820" y="100057"/>
                </a:lnTo>
                <a:lnTo>
                  <a:pt x="261295" y="59895"/>
                </a:lnTo>
                <a:lnTo>
                  <a:pt x="229996" y="28225"/>
                </a:lnTo>
                <a:lnTo>
                  <a:pt x="190304" y="7457"/>
                </a:lnTo>
                <a:lnTo>
                  <a:pt x="1446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41455" y="3318357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72671" y="3492093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602" y="0"/>
                </a:moveTo>
                <a:lnTo>
                  <a:pt x="98898" y="7457"/>
                </a:lnTo>
                <a:lnTo>
                  <a:pt x="59203" y="28225"/>
                </a:lnTo>
                <a:lnTo>
                  <a:pt x="27900" y="59895"/>
                </a:lnTo>
                <a:lnTo>
                  <a:pt x="7372" y="100057"/>
                </a:lnTo>
                <a:lnTo>
                  <a:pt x="0" y="146303"/>
                </a:lnTo>
                <a:lnTo>
                  <a:pt x="7372" y="192545"/>
                </a:lnTo>
                <a:lnTo>
                  <a:pt x="27900" y="232707"/>
                </a:lnTo>
                <a:lnTo>
                  <a:pt x="59203" y="264378"/>
                </a:lnTo>
                <a:lnTo>
                  <a:pt x="98898" y="285148"/>
                </a:lnTo>
                <a:lnTo>
                  <a:pt x="144602" y="292607"/>
                </a:lnTo>
                <a:lnTo>
                  <a:pt x="190299" y="285148"/>
                </a:lnTo>
                <a:lnTo>
                  <a:pt x="229990" y="264378"/>
                </a:lnTo>
                <a:lnTo>
                  <a:pt x="261291" y="232707"/>
                </a:lnTo>
                <a:lnTo>
                  <a:pt x="281819" y="192545"/>
                </a:lnTo>
                <a:lnTo>
                  <a:pt x="289191" y="146303"/>
                </a:lnTo>
                <a:lnTo>
                  <a:pt x="281819" y="100057"/>
                </a:lnTo>
                <a:lnTo>
                  <a:pt x="261291" y="59895"/>
                </a:lnTo>
                <a:lnTo>
                  <a:pt x="229990" y="28225"/>
                </a:lnTo>
                <a:lnTo>
                  <a:pt x="190299" y="7457"/>
                </a:lnTo>
                <a:lnTo>
                  <a:pt x="1446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72671" y="3492093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30112" y="3673881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602" y="0"/>
                </a:moveTo>
                <a:lnTo>
                  <a:pt x="98898" y="7457"/>
                </a:lnTo>
                <a:lnTo>
                  <a:pt x="59203" y="28225"/>
                </a:lnTo>
                <a:lnTo>
                  <a:pt x="27900" y="59895"/>
                </a:lnTo>
                <a:lnTo>
                  <a:pt x="7372" y="100057"/>
                </a:lnTo>
                <a:lnTo>
                  <a:pt x="0" y="146303"/>
                </a:lnTo>
                <a:lnTo>
                  <a:pt x="7372" y="192545"/>
                </a:lnTo>
                <a:lnTo>
                  <a:pt x="27900" y="232707"/>
                </a:lnTo>
                <a:lnTo>
                  <a:pt x="59203" y="264378"/>
                </a:lnTo>
                <a:lnTo>
                  <a:pt x="98898" y="285148"/>
                </a:lnTo>
                <a:lnTo>
                  <a:pt x="144602" y="292607"/>
                </a:lnTo>
                <a:lnTo>
                  <a:pt x="190304" y="285148"/>
                </a:lnTo>
                <a:lnTo>
                  <a:pt x="229996" y="264378"/>
                </a:lnTo>
                <a:lnTo>
                  <a:pt x="261295" y="232707"/>
                </a:lnTo>
                <a:lnTo>
                  <a:pt x="281820" y="192545"/>
                </a:lnTo>
                <a:lnTo>
                  <a:pt x="289191" y="146303"/>
                </a:lnTo>
                <a:lnTo>
                  <a:pt x="281820" y="100057"/>
                </a:lnTo>
                <a:lnTo>
                  <a:pt x="261295" y="59895"/>
                </a:lnTo>
                <a:lnTo>
                  <a:pt x="229996" y="28225"/>
                </a:lnTo>
                <a:lnTo>
                  <a:pt x="190304" y="7457"/>
                </a:lnTo>
                <a:lnTo>
                  <a:pt x="1446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30112" y="3673881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77697" y="384585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144602" y="0"/>
                </a:moveTo>
                <a:lnTo>
                  <a:pt x="98898" y="7459"/>
                </a:lnTo>
                <a:lnTo>
                  <a:pt x="59203" y="28229"/>
                </a:lnTo>
                <a:lnTo>
                  <a:pt x="27900" y="59900"/>
                </a:lnTo>
                <a:lnTo>
                  <a:pt x="7372" y="100062"/>
                </a:lnTo>
                <a:lnTo>
                  <a:pt x="0" y="146304"/>
                </a:lnTo>
                <a:lnTo>
                  <a:pt x="7372" y="192550"/>
                </a:lnTo>
                <a:lnTo>
                  <a:pt x="27900" y="232712"/>
                </a:lnTo>
                <a:lnTo>
                  <a:pt x="59203" y="264382"/>
                </a:lnTo>
                <a:lnTo>
                  <a:pt x="98898" y="285150"/>
                </a:lnTo>
                <a:lnTo>
                  <a:pt x="144602" y="292608"/>
                </a:lnTo>
                <a:lnTo>
                  <a:pt x="190299" y="285150"/>
                </a:lnTo>
                <a:lnTo>
                  <a:pt x="229990" y="264382"/>
                </a:lnTo>
                <a:lnTo>
                  <a:pt x="261291" y="232712"/>
                </a:lnTo>
                <a:lnTo>
                  <a:pt x="281819" y="192550"/>
                </a:lnTo>
                <a:lnTo>
                  <a:pt x="289191" y="146304"/>
                </a:lnTo>
                <a:lnTo>
                  <a:pt x="281819" y="100062"/>
                </a:lnTo>
                <a:lnTo>
                  <a:pt x="261291" y="59900"/>
                </a:lnTo>
                <a:lnTo>
                  <a:pt x="229990" y="28229"/>
                </a:lnTo>
                <a:lnTo>
                  <a:pt x="190299" y="7459"/>
                </a:lnTo>
                <a:lnTo>
                  <a:pt x="1446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77697" y="384585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73612" y="3781894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602" y="0"/>
                </a:moveTo>
                <a:lnTo>
                  <a:pt x="98898" y="7459"/>
                </a:lnTo>
                <a:lnTo>
                  <a:pt x="59203" y="28229"/>
                </a:lnTo>
                <a:lnTo>
                  <a:pt x="27900" y="59900"/>
                </a:lnTo>
                <a:lnTo>
                  <a:pt x="7372" y="100062"/>
                </a:lnTo>
                <a:lnTo>
                  <a:pt x="0" y="146303"/>
                </a:lnTo>
                <a:lnTo>
                  <a:pt x="7372" y="192545"/>
                </a:lnTo>
                <a:lnTo>
                  <a:pt x="27900" y="232707"/>
                </a:lnTo>
                <a:lnTo>
                  <a:pt x="59203" y="264378"/>
                </a:lnTo>
                <a:lnTo>
                  <a:pt x="98898" y="285148"/>
                </a:lnTo>
                <a:lnTo>
                  <a:pt x="144602" y="292607"/>
                </a:lnTo>
                <a:lnTo>
                  <a:pt x="190304" y="285148"/>
                </a:lnTo>
                <a:lnTo>
                  <a:pt x="229996" y="264378"/>
                </a:lnTo>
                <a:lnTo>
                  <a:pt x="261295" y="232707"/>
                </a:lnTo>
                <a:lnTo>
                  <a:pt x="281820" y="192545"/>
                </a:lnTo>
                <a:lnTo>
                  <a:pt x="289191" y="146303"/>
                </a:lnTo>
                <a:lnTo>
                  <a:pt x="281820" y="100062"/>
                </a:lnTo>
                <a:lnTo>
                  <a:pt x="261295" y="59900"/>
                </a:lnTo>
                <a:lnTo>
                  <a:pt x="229996" y="28229"/>
                </a:lnTo>
                <a:lnTo>
                  <a:pt x="190304" y="7459"/>
                </a:lnTo>
                <a:lnTo>
                  <a:pt x="1446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73612" y="3781894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04827" y="3955631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4"/>
                </a:lnTo>
                <a:lnTo>
                  <a:pt x="7370" y="192545"/>
                </a:lnTo>
                <a:lnTo>
                  <a:pt x="27896" y="232707"/>
                </a:lnTo>
                <a:lnTo>
                  <a:pt x="59195" y="264378"/>
                </a:lnTo>
                <a:lnTo>
                  <a:pt x="98886" y="285148"/>
                </a:lnTo>
                <a:lnTo>
                  <a:pt x="144589" y="292608"/>
                </a:lnTo>
                <a:lnTo>
                  <a:pt x="190293" y="285148"/>
                </a:lnTo>
                <a:lnTo>
                  <a:pt x="229987" y="264378"/>
                </a:lnTo>
                <a:lnTo>
                  <a:pt x="261290" y="232707"/>
                </a:lnTo>
                <a:lnTo>
                  <a:pt x="281819" y="192545"/>
                </a:lnTo>
                <a:lnTo>
                  <a:pt x="289191" y="146304"/>
                </a:lnTo>
                <a:lnTo>
                  <a:pt x="281819" y="100062"/>
                </a:lnTo>
                <a:lnTo>
                  <a:pt x="261290" y="59900"/>
                </a:lnTo>
                <a:lnTo>
                  <a:pt x="229987" y="28229"/>
                </a:lnTo>
                <a:lnTo>
                  <a:pt x="190293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04827" y="3955631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62269" y="4137418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602" y="0"/>
                </a:moveTo>
                <a:lnTo>
                  <a:pt x="98898" y="7459"/>
                </a:lnTo>
                <a:lnTo>
                  <a:pt x="59203" y="28229"/>
                </a:lnTo>
                <a:lnTo>
                  <a:pt x="27900" y="59900"/>
                </a:lnTo>
                <a:lnTo>
                  <a:pt x="7372" y="100062"/>
                </a:lnTo>
                <a:lnTo>
                  <a:pt x="0" y="146303"/>
                </a:lnTo>
                <a:lnTo>
                  <a:pt x="7372" y="192545"/>
                </a:lnTo>
                <a:lnTo>
                  <a:pt x="27900" y="232707"/>
                </a:lnTo>
                <a:lnTo>
                  <a:pt x="59203" y="264378"/>
                </a:lnTo>
                <a:lnTo>
                  <a:pt x="98898" y="285148"/>
                </a:lnTo>
                <a:lnTo>
                  <a:pt x="144602" y="292607"/>
                </a:lnTo>
                <a:lnTo>
                  <a:pt x="190304" y="285148"/>
                </a:lnTo>
                <a:lnTo>
                  <a:pt x="229996" y="264378"/>
                </a:lnTo>
                <a:lnTo>
                  <a:pt x="261295" y="232707"/>
                </a:lnTo>
                <a:lnTo>
                  <a:pt x="281820" y="192545"/>
                </a:lnTo>
                <a:lnTo>
                  <a:pt x="289191" y="146303"/>
                </a:lnTo>
                <a:lnTo>
                  <a:pt x="281820" y="100062"/>
                </a:lnTo>
                <a:lnTo>
                  <a:pt x="261295" y="59900"/>
                </a:lnTo>
                <a:lnTo>
                  <a:pt x="229996" y="28229"/>
                </a:lnTo>
                <a:lnTo>
                  <a:pt x="190304" y="7459"/>
                </a:lnTo>
                <a:lnTo>
                  <a:pt x="1446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62269" y="4137418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09854" y="430940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144589" y="0"/>
                </a:moveTo>
                <a:lnTo>
                  <a:pt x="98886" y="7457"/>
                </a:lnTo>
                <a:lnTo>
                  <a:pt x="59195" y="28225"/>
                </a:lnTo>
                <a:lnTo>
                  <a:pt x="27896" y="59895"/>
                </a:lnTo>
                <a:lnTo>
                  <a:pt x="7370" y="100057"/>
                </a:lnTo>
                <a:lnTo>
                  <a:pt x="0" y="146304"/>
                </a:lnTo>
                <a:lnTo>
                  <a:pt x="7370" y="192545"/>
                </a:lnTo>
                <a:lnTo>
                  <a:pt x="27896" y="232707"/>
                </a:lnTo>
                <a:lnTo>
                  <a:pt x="59195" y="264378"/>
                </a:lnTo>
                <a:lnTo>
                  <a:pt x="98886" y="285148"/>
                </a:lnTo>
                <a:lnTo>
                  <a:pt x="144589" y="292608"/>
                </a:lnTo>
                <a:lnTo>
                  <a:pt x="190293" y="285148"/>
                </a:lnTo>
                <a:lnTo>
                  <a:pt x="229987" y="264378"/>
                </a:lnTo>
                <a:lnTo>
                  <a:pt x="261290" y="232707"/>
                </a:lnTo>
                <a:lnTo>
                  <a:pt x="281819" y="192545"/>
                </a:lnTo>
                <a:lnTo>
                  <a:pt x="289191" y="146304"/>
                </a:lnTo>
                <a:lnTo>
                  <a:pt x="281819" y="100057"/>
                </a:lnTo>
                <a:lnTo>
                  <a:pt x="261290" y="59895"/>
                </a:lnTo>
                <a:lnTo>
                  <a:pt x="229987" y="28225"/>
                </a:lnTo>
                <a:lnTo>
                  <a:pt x="190293" y="7457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09854" y="430940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11992" y="4223664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4"/>
                </a:lnTo>
                <a:lnTo>
                  <a:pt x="7370" y="192550"/>
                </a:lnTo>
                <a:lnTo>
                  <a:pt x="27896" y="232712"/>
                </a:lnTo>
                <a:lnTo>
                  <a:pt x="59195" y="264382"/>
                </a:lnTo>
                <a:lnTo>
                  <a:pt x="98886" y="285150"/>
                </a:lnTo>
                <a:lnTo>
                  <a:pt x="144589" y="292607"/>
                </a:lnTo>
                <a:lnTo>
                  <a:pt x="190293" y="285150"/>
                </a:lnTo>
                <a:lnTo>
                  <a:pt x="229987" y="264382"/>
                </a:lnTo>
                <a:lnTo>
                  <a:pt x="261290" y="232712"/>
                </a:lnTo>
                <a:lnTo>
                  <a:pt x="281819" y="192550"/>
                </a:lnTo>
                <a:lnTo>
                  <a:pt x="289191" y="146304"/>
                </a:lnTo>
                <a:lnTo>
                  <a:pt x="281819" y="100062"/>
                </a:lnTo>
                <a:lnTo>
                  <a:pt x="261290" y="59900"/>
                </a:lnTo>
                <a:lnTo>
                  <a:pt x="229987" y="28229"/>
                </a:lnTo>
                <a:lnTo>
                  <a:pt x="190293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711992" y="4223664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43207" y="4397400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3"/>
                </a:lnTo>
                <a:lnTo>
                  <a:pt x="7370" y="192550"/>
                </a:lnTo>
                <a:lnTo>
                  <a:pt x="27896" y="232712"/>
                </a:lnTo>
                <a:lnTo>
                  <a:pt x="59195" y="264382"/>
                </a:lnTo>
                <a:lnTo>
                  <a:pt x="98886" y="285150"/>
                </a:lnTo>
                <a:lnTo>
                  <a:pt x="144589" y="292607"/>
                </a:lnTo>
                <a:lnTo>
                  <a:pt x="190292" y="285150"/>
                </a:lnTo>
                <a:lnTo>
                  <a:pt x="229983" y="264382"/>
                </a:lnTo>
                <a:lnTo>
                  <a:pt x="261282" y="232712"/>
                </a:lnTo>
                <a:lnTo>
                  <a:pt x="281808" y="192550"/>
                </a:lnTo>
                <a:lnTo>
                  <a:pt x="289178" y="146303"/>
                </a:lnTo>
                <a:lnTo>
                  <a:pt x="281808" y="100062"/>
                </a:lnTo>
                <a:lnTo>
                  <a:pt x="261282" y="59900"/>
                </a:lnTo>
                <a:lnTo>
                  <a:pt x="229983" y="28229"/>
                </a:lnTo>
                <a:lnTo>
                  <a:pt x="190292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43207" y="4397400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00648" y="4579188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3"/>
                </a:lnTo>
                <a:lnTo>
                  <a:pt x="7370" y="192545"/>
                </a:lnTo>
                <a:lnTo>
                  <a:pt x="27896" y="232707"/>
                </a:lnTo>
                <a:lnTo>
                  <a:pt x="59195" y="264378"/>
                </a:lnTo>
                <a:lnTo>
                  <a:pt x="98886" y="285148"/>
                </a:lnTo>
                <a:lnTo>
                  <a:pt x="144589" y="292607"/>
                </a:lnTo>
                <a:lnTo>
                  <a:pt x="190293" y="285148"/>
                </a:lnTo>
                <a:lnTo>
                  <a:pt x="229987" y="264378"/>
                </a:lnTo>
                <a:lnTo>
                  <a:pt x="261290" y="232707"/>
                </a:lnTo>
                <a:lnTo>
                  <a:pt x="281819" y="192545"/>
                </a:lnTo>
                <a:lnTo>
                  <a:pt x="289191" y="146303"/>
                </a:lnTo>
                <a:lnTo>
                  <a:pt x="281819" y="100062"/>
                </a:lnTo>
                <a:lnTo>
                  <a:pt x="261290" y="59900"/>
                </a:lnTo>
                <a:lnTo>
                  <a:pt x="229987" y="28229"/>
                </a:lnTo>
                <a:lnTo>
                  <a:pt x="190293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00648" y="4579188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48234" y="4751171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3"/>
                </a:lnTo>
                <a:lnTo>
                  <a:pt x="7370" y="192545"/>
                </a:lnTo>
                <a:lnTo>
                  <a:pt x="27896" y="232707"/>
                </a:lnTo>
                <a:lnTo>
                  <a:pt x="59195" y="264378"/>
                </a:lnTo>
                <a:lnTo>
                  <a:pt x="98886" y="285148"/>
                </a:lnTo>
                <a:lnTo>
                  <a:pt x="144589" y="292607"/>
                </a:lnTo>
                <a:lnTo>
                  <a:pt x="190292" y="285148"/>
                </a:lnTo>
                <a:lnTo>
                  <a:pt x="229983" y="264378"/>
                </a:lnTo>
                <a:lnTo>
                  <a:pt x="261282" y="232707"/>
                </a:lnTo>
                <a:lnTo>
                  <a:pt x="281808" y="192545"/>
                </a:lnTo>
                <a:lnTo>
                  <a:pt x="289178" y="146303"/>
                </a:lnTo>
                <a:lnTo>
                  <a:pt x="281808" y="100062"/>
                </a:lnTo>
                <a:lnTo>
                  <a:pt x="261282" y="59900"/>
                </a:lnTo>
                <a:lnTo>
                  <a:pt x="229983" y="28229"/>
                </a:lnTo>
                <a:lnTo>
                  <a:pt x="190292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348234" y="4751171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59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4379" y="5453379"/>
            <a:ext cx="274066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502284">
              <a:lnSpc>
                <a:spcPts val="3000"/>
              </a:lnSpc>
              <a:spcBef>
                <a:spcPts val="500"/>
              </a:spcBef>
            </a:pPr>
            <a:r>
              <a:rPr sz="2800" spc="-170" dirty="0">
                <a:latin typeface="Trebuchet MS"/>
                <a:cs typeface="Trebuchet MS"/>
              </a:rPr>
              <a:t>Battery-free  </a:t>
            </a:r>
            <a:r>
              <a:rPr sz="2800" spc="-70" dirty="0">
                <a:latin typeface="Trebuchet MS"/>
                <a:cs typeface="Trebuchet MS"/>
              </a:rPr>
              <a:t>Machine</a:t>
            </a:r>
            <a:r>
              <a:rPr sz="2800" spc="-285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Washable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84684" y="1423847"/>
            <a:ext cx="2667584" cy="3415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9731" y="1423847"/>
            <a:ext cx="2665260" cy="3415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2250" y="1414373"/>
            <a:ext cx="2637801" cy="34154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31947" y="1423847"/>
            <a:ext cx="2665133" cy="3415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20881" y="321565"/>
            <a:ext cx="21507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5" dirty="0"/>
              <a:t>RFID</a:t>
            </a:r>
            <a:r>
              <a:rPr spc="-409" dirty="0"/>
              <a:t> </a:t>
            </a:r>
            <a:r>
              <a:rPr spc="-310" dirty="0"/>
              <a:t>Tags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3160" y="611124"/>
            <a:ext cx="73463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70" dirty="0">
                <a:latin typeface="Trebuchet MS"/>
                <a:cs typeface="Trebuchet MS"/>
              </a:rPr>
              <a:t>Iterate </a:t>
            </a:r>
            <a:r>
              <a:rPr sz="4400" spc="-195" dirty="0">
                <a:latin typeface="Trebuchet MS"/>
                <a:cs typeface="Trebuchet MS"/>
              </a:rPr>
              <a:t>over </a:t>
            </a:r>
            <a:r>
              <a:rPr sz="4400" spc="-295" dirty="0">
                <a:solidFill>
                  <a:srgbClr val="FF0000"/>
                </a:solidFill>
                <a:latin typeface="Trebuchet MS"/>
                <a:cs typeface="Trebuchet MS"/>
              </a:rPr>
              <a:t>all </a:t>
            </a:r>
            <a:r>
              <a:rPr sz="4400" spc="-225" dirty="0">
                <a:solidFill>
                  <a:srgbClr val="FF0000"/>
                </a:solidFill>
                <a:latin typeface="Trebuchet MS"/>
                <a:cs typeface="Trebuchet MS"/>
              </a:rPr>
              <a:t>individual</a:t>
            </a:r>
            <a:r>
              <a:rPr sz="4400" spc="-5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400" spc="-95" dirty="0">
                <a:solidFill>
                  <a:srgbClr val="FF0000"/>
                </a:solidFill>
                <a:latin typeface="Trebuchet MS"/>
                <a:cs typeface="Trebuchet MS"/>
              </a:rPr>
              <a:t>points</a:t>
            </a:r>
            <a:r>
              <a:rPr sz="4400" spc="-95" dirty="0">
                <a:latin typeface="Trebuchet MS"/>
                <a:cs typeface="Trebuchet MS"/>
              </a:rPr>
              <a:t>?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18888" y="2286000"/>
            <a:ext cx="316991" cy="487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57871" y="2935223"/>
            <a:ext cx="320040" cy="48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1000" y="4114800"/>
            <a:ext cx="320039" cy="487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4952" y="4812791"/>
            <a:ext cx="320040" cy="484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75664" y="3971932"/>
            <a:ext cx="786130" cy="535940"/>
          </a:xfrm>
          <a:custGeom>
            <a:avLst/>
            <a:gdLst/>
            <a:ahLst/>
            <a:cxnLst/>
            <a:rect l="l" t="t" r="r" b="b"/>
            <a:pathLst>
              <a:path w="786129" h="535939">
                <a:moveTo>
                  <a:pt x="0" y="406986"/>
                </a:moveTo>
                <a:lnTo>
                  <a:pt x="622234" y="64221"/>
                </a:lnTo>
                <a:lnTo>
                  <a:pt x="586857" y="0"/>
                </a:lnTo>
                <a:lnTo>
                  <a:pt x="786054" y="57689"/>
                </a:lnTo>
                <a:lnTo>
                  <a:pt x="728366" y="256885"/>
                </a:lnTo>
                <a:lnTo>
                  <a:pt x="692989" y="192664"/>
                </a:lnTo>
                <a:lnTo>
                  <a:pt x="70754" y="535429"/>
                </a:lnTo>
                <a:lnTo>
                  <a:pt x="0" y="4069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62734" y="4162991"/>
            <a:ext cx="594360" cy="737870"/>
          </a:xfrm>
          <a:custGeom>
            <a:avLst/>
            <a:gdLst/>
            <a:ahLst/>
            <a:cxnLst/>
            <a:rect l="l" t="t" r="r" b="b"/>
            <a:pathLst>
              <a:path w="594359" h="737870">
                <a:moveTo>
                  <a:pt x="475215" y="737839"/>
                </a:moveTo>
                <a:lnTo>
                  <a:pt x="59451" y="161815"/>
                </a:lnTo>
                <a:lnTo>
                  <a:pt x="0" y="204726"/>
                </a:lnTo>
                <a:lnTo>
                  <a:pt x="33081" y="0"/>
                </a:lnTo>
                <a:lnTo>
                  <a:pt x="237807" y="33081"/>
                </a:lnTo>
                <a:lnTo>
                  <a:pt x="178355" y="75992"/>
                </a:lnTo>
                <a:lnTo>
                  <a:pt x="594119" y="652016"/>
                </a:lnTo>
                <a:lnTo>
                  <a:pt x="475215" y="737839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63955" y="3153363"/>
            <a:ext cx="799465" cy="514984"/>
          </a:xfrm>
          <a:custGeom>
            <a:avLst/>
            <a:gdLst/>
            <a:ahLst/>
            <a:cxnLst/>
            <a:rect l="l" t="t" r="r" b="b"/>
            <a:pathLst>
              <a:path w="799465" h="514985">
                <a:moveTo>
                  <a:pt x="799034" y="131095"/>
                </a:moveTo>
                <a:lnTo>
                  <a:pt x="163949" y="449420"/>
                </a:lnTo>
                <a:lnTo>
                  <a:pt x="196804" y="514968"/>
                </a:lnTo>
                <a:lnTo>
                  <a:pt x="0" y="449581"/>
                </a:lnTo>
                <a:lnTo>
                  <a:pt x="65385" y="252777"/>
                </a:lnTo>
                <a:lnTo>
                  <a:pt x="98240" y="318325"/>
                </a:lnTo>
                <a:lnTo>
                  <a:pt x="733325" y="0"/>
                </a:lnTo>
                <a:lnTo>
                  <a:pt x="799034" y="131095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3108" y="2679009"/>
            <a:ext cx="563880" cy="765810"/>
          </a:xfrm>
          <a:custGeom>
            <a:avLst/>
            <a:gdLst/>
            <a:ahLst/>
            <a:cxnLst/>
            <a:rect l="l" t="t" r="r" b="b"/>
            <a:pathLst>
              <a:path w="563879" h="765810">
                <a:moveTo>
                  <a:pt x="124291" y="0"/>
                </a:moveTo>
                <a:lnTo>
                  <a:pt x="501270" y="602122"/>
                </a:lnTo>
                <a:lnTo>
                  <a:pt x="563416" y="563213"/>
                </a:lnTo>
                <a:lnTo>
                  <a:pt x="516941" y="765321"/>
                </a:lnTo>
                <a:lnTo>
                  <a:pt x="314833" y="718847"/>
                </a:lnTo>
                <a:lnTo>
                  <a:pt x="376979" y="679938"/>
                </a:lnTo>
                <a:lnTo>
                  <a:pt x="0" y="77816"/>
                </a:lnTo>
                <a:lnTo>
                  <a:pt x="124291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78017" y="366617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144589" y="0"/>
                </a:moveTo>
                <a:lnTo>
                  <a:pt x="98886" y="7459"/>
                </a:lnTo>
                <a:lnTo>
                  <a:pt x="59195" y="28229"/>
                </a:lnTo>
                <a:lnTo>
                  <a:pt x="27896" y="59900"/>
                </a:lnTo>
                <a:lnTo>
                  <a:pt x="7370" y="100062"/>
                </a:lnTo>
                <a:lnTo>
                  <a:pt x="0" y="146303"/>
                </a:lnTo>
                <a:lnTo>
                  <a:pt x="7370" y="192550"/>
                </a:lnTo>
                <a:lnTo>
                  <a:pt x="27896" y="232712"/>
                </a:lnTo>
                <a:lnTo>
                  <a:pt x="59195" y="264382"/>
                </a:lnTo>
                <a:lnTo>
                  <a:pt x="98886" y="285150"/>
                </a:lnTo>
                <a:lnTo>
                  <a:pt x="144589" y="292607"/>
                </a:lnTo>
                <a:lnTo>
                  <a:pt x="190292" y="285150"/>
                </a:lnTo>
                <a:lnTo>
                  <a:pt x="229983" y="264382"/>
                </a:lnTo>
                <a:lnTo>
                  <a:pt x="261282" y="232712"/>
                </a:lnTo>
                <a:lnTo>
                  <a:pt x="281808" y="192550"/>
                </a:lnTo>
                <a:lnTo>
                  <a:pt x="289179" y="146303"/>
                </a:lnTo>
                <a:lnTo>
                  <a:pt x="281808" y="100062"/>
                </a:lnTo>
                <a:lnTo>
                  <a:pt x="261282" y="59900"/>
                </a:lnTo>
                <a:lnTo>
                  <a:pt x="229983" y="28229"/>
                </a:lnTo>
                <a:lnTo>
                  <a:pt x="190292" y="7459"/>
                </a:lnTo>
                <a:lnTo>
                  <a:pt x="1445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78017" y="3666172"/>
            <a:ext cx="289560" cy="292735"/>
          </a:xfrm>
          <a:custGeom>
            <a:avLst/>
            <a:gdLst/>
            <a:ahLst/>
            <a:cxnLst/>
            <a:rect l="l" t="t" r="r" b="b"/>
            <a:pathLst>
              <a:path w="289560" h="292735">
                <a:moveTo>
                  <a:pt x="0" y="146304"/>
                </a:moveTo>
                <a:lnTo>
                  <a:pt x="7371" y="100060"/>
                </a:lnTo>
                <a:lnTo>
                  <a:pt x="27898" y="59898"/>
                </a:lnTo>
                <a:lnTo>
                  <a:pt x="59198" y="28228"/>
                </a:lnTo>
                <a:lnTo>
                  <a:pt x="98891" y="7458"/>
                </a:lnTo>
                <a:lnTo>
                  <a:pt x="144594" y="0"/>
                </a:lnTo>
                <a:lnTo>
                  <a:pt x="190296" y="7458"/>
                </a:lnTo>
                <a:lnTo>
                  <a:pt x="229989" y="28228"/>
                </a:lnTo>
                <a:lnTo>
                  <a:pt x="261289" y="59898"/>
                </a:lnTo>
                <a:lnTo>
                  <a:pt x="281816" y="100060"/>
                </a:lnTo>
                <a:lnTo>
                  <a:pt x="289188" y="146304"/>
                </a:lnTo>
                <a:lnTo>
                  <a:pt x="281816" y="192547"/>
                </a:lnTo>
                <a:lnTo>
                  <a:pt x="261289" y="232709"/>
                </a:lnTo>
                <a:lnTo>
                  <a:pt x="229989" y="264379"/>
                </a:lnTo>
                <a:lnTo>
                  <a:pt x="190296" y="285149"/>
                </a:lnTo>
                <a:lnTo>
                  <a:pt x="144594" y="292608"/>
                </a:lnTo>
                <a:lnTo>
                  <a:pt x="98891" y="285149"/>
                </a:lnTo>
                <a:lnTo>
                  <a:pt x="59198" y="264379"/>
                </a:lnTo>
                <a:lnTo>
                  <a:pt x="27898" y="232709"/>
                </a:lnTo>
                <a:lnTo>
                  <a:pt x="7371" y="192547"/>
                </a:lnTo>
                <a:lnTo>
                  <a:pt x="0" y="146304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66338" y="5428994"/>
            <a:ext cx="5655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4" dirty="0">
                <a:solidFill>
                  <a:srgbClr val="C00000"/>
                </a:solidFill>
                <a:latin typeface="Trebuchet MS"/>
                <a:cs typeface="Trebuchet MS"/>
              </a:rPr>
              <a:t>Beamforming</a:t>
            </a:r>
            <a:r>
              <a:rPr sz="2800" spc="-2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-140" dirty="0">
                <a:solidFill>
                  <a:srgbClr val="C00000"/>
                </a:solidFill>
                <a:latin typeface="Trebuchet MS"/>
                <a:cs typeface="Trebuchet MS"/>
              </a:rPr>
              <a:t>weights:</a:t>
            </a:r>
            <a:r>
              <a:rPr sz="28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215" dirty="0">
                <a:solidFill>
                  <a:srgbClr val="C00000"/>
                </a:solidFill>
                <a:latin typeface="Trebuchet MS"/>
                <a:cs typeface="Trebuchet MS"/>
              </a:rPr>
              <a:t>[!</a:t>
            </a:r>
            <a:r>
              <a:rPr sz="3000" spc="322" baseline="-16666" dirty="0">
                <a:solidFill>
                  <a:srgbClr val="C00000"/>
                </a:solidFill>
                <a:latin typeface="Trebuchet MS"/>
                <a:cs typeface="Trebuchet MS"/>
              </a:rPr>
              <a:t>"</a:t>
            </a:r>
            <a:r>
              <a:rPr sz="2800" spc="215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38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229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345" baseline="-16666" dirty="0">
                <a:solidFill>
                  <a:srgbClr val="C00000"/>
                </a:solidFill>
                <a:latin typeface="Trebuchet MS"/>
                <a:cs typeface="Trebuchet MS"/>
              </a:rPr>
              <a:t>$</a:t>
            </a:r>
            <a:r>
              <a:rPr sz="2800" spc="229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180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270" baseline="-16666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r>
              <a:rPr sz="2800" spc="180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2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17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262" baseline="-16666" dirty="0">
                <a:solidFill>
                  <a:srgbClr val="C00000"/>
                </a:solidFill>
                <a:latin typeface="Trebuchet MS"/>
                <a:cs typeface="Trebuchet MS"/>
              </a:rPr>
              <a:t>&amp;</a:t>
            </a:r>
            <a:r>
              <a:rPr sz="2800" spc="175" dirty="0">
                <a:solidFill>
                  <a:srgbClr val="C00000"/>
                </a:solidFill>
                <a:latin typeface="Trebuchet MS"/>
                <a:cs typeface="Trebuchet MS"/>
              </a:rPr>
              <a:t>]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0827" y="1940807"/>
            <a:ext cx="4624819" cy="3183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08646" y="378458"/>
            <a:ext cx="9975215" cy="11811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91160" marR="5080" indent="-379095">
              <a:lnSpc>
                <a:spcPts val="4300"/>
              </a:lnSpc>
              <a:spcBef>
                <a:spcPts val="660"/>
              </a:spcBef>
            </a:pPr>
            <a:r>
              <a:rPr sz="4000" spc="-120" dirty="0">
                <a:latin typeface="Trebuchet MS"/>
                <a:cs typeface="Trebuchet MS"/>
              </a:rPr>
              <a:t>PushID</a:t>
            </a:r>
            <a:r>
              <a:rPr sz="4000" spc="-930" dirty="0">
                <a:latin typeface="Trebuchet MS"/>
                <a:cs typeface="Trebuchet MS"/>
              </a:rPr>
              <a:t> </a:t>
            </a:r>
            <a:r>
              <a:rPr sz="4000" spc="-160" dirty="0">
                <a:latin typeface="Trebuchet MS"/>
                <a:cs typeface="Trebuchet MS"/>
              </a:rPr>
              <a:t>models </a:t>
            </a:r>
            <a:r>
              <a:rPr sz="4000" spc="-200" dirty="0">
                <a:latin typeface="Trebuchet MS"/>
                <a:cs typeface="Trebuchet MS"/>
              </a:rPr>
              <a:t>the </a:t>
            </a:r>
            <a:r>
              <a:rPr sz="4000" spc="-229" dirty="0">
                <a:solidFill>
                  <a:srgbClr val="ED7D31"/>
                </a:solidFill>
                <a:latin typeface="Trebuchet MS"/>
                <a:cs typeface="Trebuchet MS"/>
              </a:rPr>
              <a:t>received </a:t>
            </a:r>
            <a:r>
              <a:rPr sz="4000" spc="-185" dirty="0">
                <a:solidFill>
                  <a:srgbClr val="ED7D31"/>
                </a:solidFill>
                <a:latin typeface="Trebuchet MS"/>
                <a:cs typeface="Trebuchet MS"/>
              </a:rPr>
              <a:t>signal </a:t>
            </a:r>
            <a:r>
              <a:rPr sz="4000" spc="-170" dirty="0">
                <a:solidFill>
                  <a:srgbClr val="ED7D31"/>
                </a:solidFill>
                <a:latin typeface="Trebuchet MS"/>
                <a:cs typeface="Trebuchet MS"/>
              </a:rPr>
              <a:t>power </a:t>
            </a:r>
            <a:r>
              <a:rPr sz="4000" spc="-265" dirty="0">
                <a:solidFill>
                  <a:srgbClr val="ED7D31"/>
                </a:solidFill>
                <a:latin typeface="Trebuchet MS"/>
                <a:cs typeface="Trebuchet MS"/>
              </a:rPr>
              <a:t>at </a:t>
            </a:r>
            <a:r>
              <a:rPr sz="4000" spc="-210" dirty="0">
                <a:solidFill>
                  <a:srgbClr val="ED7D31"/>
                </a:solidFill>
                <a:latin typeface="Trebuchet MS"/>
                <a:cs typeface="Trebuchet MS"/>
              </a:rPr>
              <a:t>each  </a:t>
            </a:r>
            <a:r>
              <a:rPr sz="4000" spc="-180" dirty="0">
                <a:solidFill>
                  <a:srgbClr val="ED7D31"/>
                </a:solidFill>
                <a:latin typeface="Trebuchet MS"/>
                <a:cs typeface="Trebuchet MS"/>
              </a:rPr>
              <a:t>point </a:t>
            </a:r>
            <a:r>
              <a:rPr sz="4000" spc="-185" dirty="0">
                <a:solidFill>
                  <a:srgbClr val="ED7D31"/>
                </a:solidFill>
                <a:latin typeface="Trebuchet MS"/>
                <a:cs typeface="Trebuchet MS"/>
              </a:rPr>
              <a:t>in </a:t>
            </a:r>
            <a:r>
              <a:rPr sz="4000" spc="-190" dirty="0">
                <a:solidFill>
                  <a:srgbClr val="ED7D31"/>
                </a:solidFill>
                <a:latin typeface="Trebuchet MS"/>
                <a:cs typeface="Trebuchet MS"/>
              </a:rPr>
              <a:t>space </a:t>
            </a:r>
            <a:r>
              <a:rPr sz="4000" spc="-204" dirty="0">
                <a:latin typeface="Trebuchet MS"/>
                <a:cs typeface="Trebuchet MS"/>
              </a:rPr>
              <a:t>for </a:t>
            </a:r>
            <a:r>
              <a:rPr sz="4000" spc="-210" dirty="0">
                <a:latin typeface="Trebuchet MS"/>
                <a:cs typeface="Trebuchet MS"/>
              </a:rPr>
              <a:t>each </a:t>
            </a:r>
            <a:r>
              <a:rPr sz="4000" spc="-190" dirty="0">
                <a:latin typeface="Trebuchet MS"/>
                <a:cs typeface="Trebuchet MS"/>
              </a:rPr>
              <a:t>beamforming</a:t>
            </a:r>
            <a:r>
              <a:rPr sz="4000" spc="-885" dirty="0">
                <a:latin typeface="Trebuchet MS"/>
                <a:cs typeface="Trebuchet MS"/>
              </a:rPr>
              <a:t> </a:t>
            </a:r>
            <a:r>
              <a:rPr sz="4000" spc="-245" dirty="0">
                <a:latin typeface="Trebuchet MS"/>
                <a:cs typeface="Trebuchet MS"/>
              </a:rPr>
              <a:t>vectors.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6952" y="2764535"/>
            <a:ext cx="329183" cy="50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29200" y="2243327"/>
            <a:ext cx="329184" cy="502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1584" y="4081271"/>
            <a:ext cx="329184" cy="499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54368" y="4791455"/>
            <a:ext cx="329183" cy="499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450869" y="5477762"/>
            <a:ext cx="5655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4" dirty="0">
                <a:solidFill>
                  <a:srgbClr val="C00000"/>
                </a:solidFill>
                <a:latin typeface="Trebuchet MS"/>
                <a:cs typeface="Trebuchet MS"/>
              </a:rPr>
              <a:t>Beamforming</a:t>
            </a:r>
            <a:r>
              <a:rPr sz="2800" spc="-2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-140" dirty="0">
                <a:solidFill>
                  <a:srgbClr val="C00000"/>
                </a:solidFill>
                <a:latin typeface="Trebuchet MS"/>
                <a:cs typeface="Trebuchet MS"/>
              </a:rPr>
              <a:t>weights:</a:t>
            </a:r>
            <a:r>
              <a:rPr sz="28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215" dirty="0">
                <a:solidFill>
                  <a:srgbClr val="C00000"/>
                </a:solidFill>
                <a:latin typeface="Trebuchet MS"/>
                <a:cs typeface="Trebuchet MS"/>
              </a:rPr>
              <a:t>[!</a:t>
            </a:r>
            <a:r>
              <a:rPr sz="3000" spc="322" baseline="-16666" dirty="0">
                <a:solidFill>
                  <a:srgbClr val="C00000"/>
                </a:solidFill>
                <a:latin typeface="Trebuchet MS"/>
                <a:cs typeface="Trebuchet MS"/>
              </a:rPr>
              <a:t>"</a:t>
            </a:r>
            <a:r>
              <a:rPr sz="2800" spc="215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38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229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345" baseline="-16666" dirty="0">
                <a:solidFill>
                  <a:srgbClr val="C00000"/>
                </a:solidFill>
                <a:latin typeface="Trebuchet MS"/>
                <a:cs typeface="Trebuchet MS"/>
              </a:rPr>
              <a:t>$</a:t>
            </a:r>
            <a:r>
              <a:rPr sz="2800" spc="229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180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270" baseline="-16666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r>
              <a:rPr sz="2800" spc="180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2800" spc="-2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800" spc="17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3000" spc="262" baseline="-16666" dirty="0">
                <a:solidFill>
                  <a:srgbClr val="C00000"/>
                </a:solidFill>
                <a:latin typeface="Trebuchet MS"/>
                <a:cs typeface="Trebuchet MS"/>
              </a:rPr>
              <a:t>&amp;</a:t>
            </a:r>
            <a:r>
              <a:rPr sz="2800" spc="175" dirty="0">
                <a:solidFill>
                  <a:srgbClr val="C00000"/>
                </a:solidFill>
                <a:latin typeface="Trebuchet MS"/>
                <a:cs typeface="Trebuchet MS"/>
              </a:rPr>
              <a:t>]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1740407"/>
            <a:ext cx="4008120" cy="3724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30332" y="5488194"/>
            <a:ext cx="476694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5"/>
              </a:lnSpc>
              <a:tabLst>
                <a:tab pos="3873500" algn="l"/>
              </a:tabLst>
            </a:pPr>
            <a:r>
              <a:rPr sz="1800" spc="-70" dirty="0">
                <a:latin typeface="Trebuchet MS"/>
                <a:cs typeface="Trebuchet MS"/>
              </a:rPr>
              <a:t>X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axis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(m)	</a:t>
            </a:r>
            <a:r>
              <a:rPr sz="1800" spc="-70" dirty="0">
                <a:latin typeface="Trebuchet MS"/>
                <a:cs typeface="Trebuchet MS"/>
              </a:rPr>
              <a:t>X </a:t>
            </a:r>
            <a:r>
              <a:rPr sz="1800" spc="-95" dirty="0">
                <a:latin typeface="Trebuchet MS"/>
                <a:cs typeface="Trebuchet MS"/>
              </a:rPr>
              <a:t>axis</a:t>
            </a:r>
            <a:r>
              <a:rPr sz="1800" spc="-26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(m)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9769" y="3040446"/>
            <a:ext cx="304800" cy="91059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spc="-150" dirty="0">
                <a:latin typeface="Trebuchet MS"/>
                <a:cs typeface="Trebuchet MS"/>
              </a:rPr>
              <a:t>Y </a:t>
            </a:r>
            <a:r>
              <a:rPr sz="1800" spc="-95" dirty="0">
                <a:latin typeface="Trebuchet MS"/>
                <a:cs typeface="Trebuchet MS"/>
              </a:rPr>
              <a:t>axis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(m)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551106"/>
            <a:ext cx="12192000" cy="1148080"/>
          </a:xfrm>
          <a:custGeom>
            <a:avLst/>
            <a:gdLst/>
            <a:ahLst/>
            <a:cxnLst/>
            <a:rect l="l" t="t" r="r" b="b"/>
            <a:pathLst>
              <a:path w="12192000" h="1148079">
                <a:moveTo>
                  <a:pt x="0" y="0"/>
                </a:moveTo>
                <a:lnTo>
                  <a:pt x="12192000" y="0"/>
                </a:lnTo>
                <a:lnTo>
                  <a:pt x="12192000" y="1147763"/>
                </a:lnTo>
                <a:lnTo>
                  <a:pt x="0" y="114776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7927" y="5600701"/>
            <a:ext cx="113131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5" dirty="0">
                <a:solidFill>
                  <a:srgbClr val="FFFFFF"/>
                </a:solidFill>
                <a:latin typeface="Trebuchet MS"/>
                <a:cs typeface="Trebuchet MS"/>
              </a:rPr>
              <a:t>Iterating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9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Trebuchet MS"/>
                <a:cs typeface="Trebuchet MS"/>
              </a:rPr>
              <a:t>beamformers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Trebuchet MS"/>
                <a:cs typeface="Trebuchet MS"/>
              </a:rPr>
              <a:t>focus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55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individual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10" dirty="0">
                <a:solidFill>
                  <a:srgbClr val="FFFFFF"/>
                </a:solidFill>
                <a:latin typeface="Trebuchet MS"/>
                <a:cs typeface="Trebuchet MS"/>
              </a:rPr>
              <a:t>points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10" dirty="0">
                <a:solidFill>
                  <a:srgbClr val="FFFFFF"/>
                </a:solidFill>
                <a:latin typeface="Trebuchet MS"/>
                <a:cs typeface="Trebuchet MS"/>
              </a:rPr>
              <a:t>would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55" dirty="0">
                <a:solidFill>
                  <a:srgbClr val="FFFFFF"/>
                </a:solidFill>
                <a:latin typeface="Trebuchet MS"/>
                <a:cs typeface="Trebuchet MS"/>
              </a:rPr>
              <a:t>lead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2916" y="6082284"/>
            <a:ext cx="50431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20" dirty="0">
                <a:solidFill>
                  <a:srgbClr val="FFFFFF"/>
                </a:solidFill>
                <a:latin typeface="Trebuchet MS"/>
                <a:cs typeface="Trebuchet MS"/>
              </a:rPr>
              <a:t>much 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overlap </a:t>
            </a:r>
            <a:r>
              <a:rPr sz="3200" spc="-10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3200" spc="-4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210" dirty="0">
                <a:solidFill>
                  <a:srgbClr val="FFFFFF"/>
                </a:solidFill>
                <a:latin typeface="Trebuchet MS"/>
                <a:cs typeface="Trebuchet MS"/>
              </a:rPr>
              <a:t>inefficiency.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90891" y="1850232"/>
            <a:ext cx="317561" cy="3254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09103" y="1898372"/>
            <a:ext cx="3263896" cy="3263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16939" y="295713"/>
            <a:ext cx="4403090" cy="1414780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0"/>
              </a:spcBef>
            </a:pPr>
            <a:r>
              <a:rPr spc="-204" dirty="0"/>
              <a:t>Energy</a:t>
            </a:r>
            <a:r>
              <a:rPr spc="-365" dirty="0"/>
              <a:t> </a:t>
            </a:r>
            <a:r>
              <a:rPr spc="-204" dirty="0"/>
              <a:t>Overlapping</a:t>
            </a:r>
          </a:p>
          <a:p>
            <a:pPr marL="2616200">
              <a:lnSpc>
                <a:spcPct val="100000"/>
              </a:lnSpc>
              <a:spcBef>
                <a:spcPts val="1020"/>
              </a:spcBef>
            </a:pPr>
            <a:r>
              <a:rPr sz="1800" spc="135" dirty="0">
                <a:solidFill>
                  <a:srgbClr val="C00000"/>
                </a:solidFill>
              </a:rPr>
              <a:t>[!</a:t>
            </a:r>
            <a:r>
              <a:rPr sz="1950" spc="202" baseline="-14957" dirty="0">
                <a:solidFill>
                  <a:srgbClr val="C00000"/>
                </a:solidFill>
              </a:rPr>
              <a:t>"</a:t>
            </a:r>
            <a:r>
              <a:rPr sz="1800" spc="135" dirty="0">
                <a:solidFill>
                  <a:srgbClr val="C00000"/>
                </a:solidFill>
              </a:rPr>
              <a:t>,</a:t>
            </a:r>
            <a:r>
              <a:rPr sz="1800" spc="-250" dirty="0">
                <a:solidFill>
                  <a:srgbClr val="C00000"/>
                </a:solidFill>
              </a:rPr>
              <a:t> </a:t>
            </a:r>
            <a:r>
              <a:rPr sz="1800" spc="145" dirty="0">
                <a:solidFill>
                  <a:srgbClr val="C00000"/>
                </a:solidFill>
              </a:rPr>
              <a:t>!</a:t>
            </a:r>
            <a:r>
              <a:rPr sz="1950" spc="217" baseline="-14957" dirty="0">
                <a:solidFill>
                  <a:srgbClr val="C00000"/>
                </a:solidFill>
              </a:rPr>
              <a:t>$</a:t>
            </a:r>
            <a:r>
              <a:rPr sz="1800" spc="145" dirty="0">
                <a:solidFill>
                  <a:srgbClr val="C00000"/>
                </a:solidFill>
              </a:rPr>
              <a:t>,</a:t>
            </a:r>
            <a:r>
              <a:rPr sz="1800" spc="-130" dirty="0">
                <a:solidFill>
                  <a:srgbClr val="C00000"/>
                </a:solidFill>
              </a:rPr>
              <a:t> </a:t>
            </a:r>
            <a:r>
              <a:rPr sz="1800" spc="110" dirty="0">
                <a:solidFill>
                  <a:srgbClr val="C00000"/>
                </a:solidFill>
              </a:rPr>
              <a:t>!</a:t>
            </a:r>
            <a:r>
              <a:rPr sz="1950" spc="165" baseline="-14957" dirty="0">
                <a:solidFill>
                  <a:srgbClr val="C00000"/>
                </a:solidFill>
              </a:rPr>
              <a:t>%</a:t>
            </a:r>
            <a:r>
              <a:rPr sz="1800" spc="110" dirty="0">
                <a:solidFill>
                  <a:srgbClr val="C00000"/>
                </a:solidFill>
              </a:rPr>
              <a:t>,</a:t>
            </a:r>
            <a:r>
              <a:rPr sz="1800" spc="-135" dirty="0">
                <a:solidFill>
                  <a:srgbClr val="C00000"/>
                </a:solidFill>
              </a:rPr>
              <a:t> </a:t>
            </a:r>
            <a:r>
              <a:rPr sz="1800" spc="110" dirty="0">
                <a:solidFill>
                  <a:srgbClr val="C00000"/>
                </a:solidFill>
              </a:rPr>
              <a:t>!</a:t>
            </a:r>
            <a:r>
              <a:rPr sz="1950" spc="165" baseline="-14957" dirty="0">
                <a:solidFill>
                  <a:srgbClr val="C00000"/>
                </a:solidFill>
              </a:rPr>
              <a:t>&amp;</a:t>
            </a:r>
            <a:r>
              <a:rPr sz="1800" spc="110" dirty="0">
                <a:solidFill>
                  <a:srgbClr val="C00000"/>
                </a:solidFill>
              </a:rPr>
              <a:t>]</a:t>
            </a:r>
            <a:endParaRPr sz="1800"/>
          </a:p>
        </p:txBody>
      </p:sp>
      <p:sp>
        <p:nvSpPr>
          <p:cNvPr id="11" name="object 11"/>
          <p:cNvSpPr txBox="1"/>
          <p:nvPr/>
        </p:nvSpPr>
        <p:spPr>
          <a:xfrm>
            <a:off x="7394803" y="1368044"/>
            <a:ext cx="1518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0" dirty="0">
                <a:solidFill>
                  <a:srgbClr val="C00000"/>
                </a:solidFill>
                <a:latin typeface="Trebuchet MS"/>
                <a:cs typeface="Trebuchet MS"/>
              </a:rPr>
              <a:t>[!</a:t>
            </a:r>
            <a:r>
              <a:rPr sz="1950" spc="300" baseline="-14957" dirty="0">
                <a:solidFill>
                  <a:srgbClr val="C00000"/>
                </a:solidFill>
                <a:latin typeface="Trebuchet MS"/>
                <a:cs typeface="Trebuchet MS"/>
              </a:rPr>
              <a:t>'</a:t>
            </a:r>
            <a:r>
              <a:rPr sz="1800" spc="200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1800" spc="-2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spc="21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322" baseline="-14957" dirty="0">
                <a:solidFill>
                  <a:srgbClr val="C00000"/>
                </a:solidFill>
                <a:latin typeface="Trebuchet MS"/>
                <a:cs typeface="Trebuchet MS"/>
              </a:rPr>
              <a:t>(</a:t>
            </a:r>
            <a:r>
              <a:rPr sz="1800" spc="215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1800" spc="-15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spc="21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322" baseline="-14957" dirty="0">
                <a:solidFill>
                  <a:srgbClr val="C00000"/>
                </a:solidFill>
                <a:latin typeface="Trebuchet MS"/>
                <a:cs typeface="Trebuchet MS"/>
              </a:rPr>
              <a:t>)</a:t>
            </a:r>
            <a:r>
              <a:rPr sz="1800" spc="215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spc="27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412" baseline="-14957" dirty="0">
                <a:solidFill>
                  <a:srgbClr val="C00000"/>
                </a:solidFill>
                <a:latin typeface="Trebuchet MS"/>
                <a:cs typeface="Trebuchet MS"/>
              </a:rPr>
              <a:t>*</a:t>
            </a:r>
            <a:r>
              <a:rPr sz="1800" spc="275" dirty="0">
                <a:solidFill>
                  <a:srgbClr val="C00000"/>
                </a:solidFill>
                <a:latin typeface="Trebuchet MS"/>
                <a:cs typeface="Trebuchet MS"/>
              </a:rPr>
              <a:t>]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82110" y="3188373"/>
            <a:ext cx="632460" cy="612775"/>
          </a:xfrm>
          <a:custGeom>
            <a:avLst/>
            <a:gdLst/>
            <a:ahLst/>
            <a:cxnLst/>
            <a:rect l="l" t="t" r="r" b="b"/>
            <a:pathLst>
              <a:path w="632460" h="612775">
                <a:moveTo>
                  <a:pt x="0" y="306324"/>
                </a:moveTo>
                <a:lnTo>
                  <a:pt x="3425" y="261057"/>
                </a:lnTo>
                <a:lnTo>
                  <a:pt x="13375" y="217853"/>
                </a:lnTo>
                <a:lnTo>
                  <a:pt x="29362" y="177185"/>
                </a:lnTo>
                <a:lnTo>
                  <a:pt x="50896" y="139527"/>
                </a:lnTo>
                <a:lnTo>
                  <a:pt x="77489" y="105353"/>
                </a:lnTo>
                <a:lnTo>
                  <a:pt x="108652" y="75136"/>
                </a:lnTo>
                <a:lnTo>
                  <a:pt x="143897" y="49350"/>
                </a:lnTo>
                <a:lnTo>
                  <a:pt x="182734" y="28470"/>
                </a:lnTo>
                <a:lnTo>
                  <a:pt x="224676" y="12969"/>
                </a:lnTo>
                <a:lnTo>
                  <a:pt x="269233" y="3321"/>
                </a:lnTo>
                <a:lnTo>
                  <a:pt x="315917" y="0"/>
                </a:lnTo>
                <a:lnTo>
                  <a:pt x="362601" y="3321"/>
                </a:lnTo>
                <a:lnTo>
                  <a:pt x="407158" y="12969"/>
                </a:lnTo>
                <a:lnTo>
                  <a:pt x="449099" y="28470"/>
                </a:lnTo>
                <a:lnTo>
                  <a:pt x="487937" y="49350"/>
                </a:lnTo>
                <a:lnTo>
                  <a:pt x="523181" y="75136"/>
                </a:lnTo>
                <a:lnTo>
                  <a:pt x="554345" y="105353"/>
                </a:lnTo>
                <a:lnTo>
                  <a:pt x="580938" y="139527"/>
                </a:lnTo>
                <a:lnTo>
                  <a:pt x="602472" y="177185"/>
                </a:lnTo>
                <a:lnTo>
                  <a:pt x="618458" y="217853"/>
                </a:lnTo>
                <a:lnTo>
                  <a:pt x="628409" y="261057"/>
                </a:lnTo>
                <a:lnTo>
                  <a:pt x="631834" y="306324"/>
                </a:lnTo>
                <a:lnTo>
                  <a:pt x="628409" y="351590"/>
                </a:lnTo>
                <a:lnTo>
                  <a:pt x="618458" y="394794"/>
                </a:lnTo>
                <a:lnTo>
                  <a:pt x="602472" y="435462"/>
                </a:lnTo>
                <a:lnTo>
                  <a:pt x="580938" y="473120"/>
                </a:lnTo>
                <a:lnTo>
                  <a:pt x="554345" y="507295"/>
                </a:lnTo>
                <a:lnTo>
                  <a:pt x="523181" y="537512"/>
                </a:lnTo>
                <a:lnTo>
                  <a:pt x="487937" y="563297"/>
                </a:lnTo>
                <a:lnTo>
                  <a:pt x="449099" y="584177"/>
                </a:lnTo>
                <a:lnTo>
                  <a:pt x="407158" y="599678"/>
                </a:lnTo>
                <a:lnTo>
                  <a:pt x="362601" y="609327"/>
                </a:lnTo>
                <a:lnTo>
                  <a:pt x="315917" y="612648"/>
                </a:lnTo>
                <a:lnTo>
                  <a:pt x="269233" y="609327"/>
                </a:lnTo>
                <a:lnTo>
                  <a:pt x="224676" y="599678"/>
                </a:lnTo>
                <a:lnTo>
                  <a:pt x="182734" y="584177"/>
                </a:lnTo>
                <a:lnTo>
                  <a:pt x="143897" y="563297"/>
                </a:lnTo>
                <a:lnTo>
                  <a:pt x="108652" y="537512"/>
                </a:lnTo>
                <a:lnTo>
                  <a:pt x="77489" y="507295"/>
                </a:lnTo>
                <a:lnTo>
                  <a:pt x="50896" y="473120"/>
                </a:lnTo>
                <a:lnTo>
                  <a:pt x="29362" y="435462"/>
                </a:lnTo>
                <a:lnTo>
                  <a:pt x="13375" y="394794"/>
                </a:lnTo>
                <a:lnTo>
                  <a:pt x="3425" y="351590"/>
                </a:lnTo>
                <a:lnTo>
                  <a:pt x="0" y="306324"/>
                </a:lnTo>
                <a:close/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83575" y="2258491"/>
            <a:ext cx="632460" cy="612775"/>
          </a:xfrm>
          <a:custGeom>
            <a:avLst/>
            <a:gdLst/>
            <a:ahLst/>
            <a:cxnLst/>
            <a:rect l="l" t="t" r="r" b="b"/>
            <a:pathLst>
              <a:path w="632459" h="612775">
                <a:moveTo>
                  <a:pt x="0" y="306324"/>
                </a:moveTo>
                <a:lnTo>
                  <a:pt x="3425" y="261057"/>
                </a:lnTo>
                <a:lnTo>
                  <a:pt x="13375" y="217853"/>
                </a:lnTo>
                <a:lnTo>
                  <a:pt x="29362" y="177185"/>
                </a:lnTo>
                <a:lnTo>
                  <a:pt x="50896" y="139527"/>
                </a:lnTo>
                <a:lnTo>
                  <a:pt x="77489" y="105353"/>
                </a:lnTo>
                <a:lnTo>
                  <a:pt x="108652" y="75136"/>
                </a:lnTo>
                <a:lnTo>
                  <a:pt x="143897" y="49350"/>
                </a:lnTo>
                <a:lnTo>
                  <a:pt x="182734" y="28470"/>
                </a:lnTo>
                <a:lnTo>
                  <a:pt x="224676" y="12969"/>
                </a:lnTo>
                <a:lnTo>
                  <a:pt x="269233" y="3321"/>
                </a:lnTo>
                <a:lnTo>
                  <a:pt x="315917" y="0"/>
                </a:lnTo>
                <a:lnTo>
                  <a:pt x="362601" y="3321"/>
                </a:lnTo>
                <a:lnTo>
                  <a:pt x="407158" y="12969"/>
                </a:lnTo>
                <a:lnTo>
                  <a:pt x="449099" y="28470"/>
                </a:lnTo>
                <a:lnTo>
                  <a:pt x="487937" y="49350"/>
                </a:lnTo>
                <a:lnTo>
                  <a:pt x="523181" y="75136"/>
                </a:lnTo>
                <a:lnTo>
                  <a:pt x="554345" y="105353"/>
                </a:lnTo>
                <a:lnTo>
                  <a:pt x="580938" y="139527"/>
                </a:lnTo>
                <a:lnTo>
                  <a:pt x="602472" y="177185"/>
                </a:lnTo>
                <a:lnTo>
                  <a:pt x="618458" y="217853"/>
                </a:lnTo>
                <a:lnTo>
                  <a:pt x="628409" y="261057"/>
                </a:lnTo>
                <a:lnTo>
                  <a:pt x="631834" y="306324"/>
                </a:lnTo>
                <a:lnTo>
                  <a:pt x="628409" y="351590"/>
                </a:lnTo>
                <a:lnTo>
                  <a:pt x="618458" y="394794"/>
                </a:lnTo>
                <a:lnTo>
                  <a:pt x="602472" y="435462"/>
                </a:lnTo>
                <a:lnTo>
                  <a:pt x="580938" y="473120"/>
                </a:lnTo>
                <a:lnTo>
                  <a:pt x="554345" y="507295"/>
                </a:lnTo>
                <a:lnTo>
                  <a:pt x="523181" y="537512"/>
                </a:lnTo>
                <a:lnTo>
                  <a:pt x="487937" y="563297"/>
                </a:lnTo>
                <a:lnTo>
                  <a:pt x="449099" y="584177"/>
                </a:lnTo>
                <a:lnTo>
                  <a:pt x="407158" y="599678"/>
                </a:lnTo>
                <a:lnTo>
                  <a:pt x="362601" y="609327"/>
                </a:lnTo>
                <a:lnTo>
                  <a:pt x="315917" y="612648"/>
                </a:lnTo>
                <a:lnTo>
                  <a:pt x="269233" y="609327"/>
                </a:lnTo>
                <a:lnTo>
                  <a:pt x="224676" y="599678"/>
                </a:lnTo>
                <a:lnTo>
                  <a:pt x="182734" y="584177"/>
                </a:lnTo>
                <a:lnTo>
                  <a:pt x="143897" y="563297"/>
                </a:lnTo>
                <a:lnTo>
                  <a:pt x="108652" y="537512"/>
                </a:lnTo>
                <a:lnTo>
                  <a:pt x="77489" y="507295"/>
                </a:lnTo>
                <a:lnTo>
                  <a:pt x="50896" y="473120"/>
                </a:lnTo>
                <a:lnTo>
                  <a:pt x="29362" y="435462"/>
                </a:lnTo>
                <a:lnTo>
                  <a:pt x="13375" y="394794"/>
                </a:lnTo>
                <a:lnTo>
                  <a:pt x="3425" y="351590"/>
                </a:lnTo>
                <a:lnTo>
                  <a:pt x="0" y="306324"/>
                </a:lnTo>
                <a:close/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98989"/>
                </a:solidFill>
                <a:latin typeface="Trebuchet MS"/>
                <a:cs typeface="Trebuchet MS"/>
              </a:rPr>
              <a:t>21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65824" y="5115559"/>
            <a:ext cx="3507104" cy="128270"/>
          </a:xfrm>
          <a:custGeom>
            <a:avLst/>
            <a:gdLst/>
            <a:ahLst/>
            <a:cxnLst/>
            <a:rect l="l" t="t" r="r" b="b"/>
            <a:pathLst>
              <a:path w="3507104" h="128270">
                <a:moveTo>
                  <a:pt x="0" y="128270"/>
                </a:moveTo>
                <a:lnTo>
                  <a:pt x="3506508" y="128270"/>
                </a:lnTo>
                <a:lnTo>
                  <a:pt x="3506508" y="0"/>
                </a:lnTo>
                <a:lnTo>
                  <a:pt x="0" y="0"/>
                </a:lnTo>
                <a:lnTo>
                  <a:pt x="0" y="12827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65824" y="4344670"/>
            <a:ext cx="128905" cy="770890"/>
          </a:xfrm>
          <a:custGeom>
            <a:avLst/>
            <a:gdLst/>
            <a:ahLst/>
            <a:cxnLst/>
            <a:rect l="l" t="t" r="r" b="b"/>
            <a:pathLst>
              <a:path w="128904" h="770889">
                <a:moveTo>
                  <a:pt x="0" y="770889"/>
                </a:moveTo>
                <a:lnTo>
                  <a:pt x="128511" y="770889"/>
                </a:lnTo>
                <a:lnTo>
                  <a:pt x="128511" y="0"/>
                </a:lnTo>
                <a:lnTo>
                  <a:pt x="0" y="0"/>
                </a:lnTo>
                <a:lnTo>
                  <a:pt x="0" y="77088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65824" y="4216400"/>
            <a:ext cx="3507104" cy="128270"/>
          </a:xfrm>
          <a:custGeom>
            <a:avLst/>
            <a:gdLst/>
            <a:ahLst/>
            <a:cxnLst/>
            <a:rect l="l" t="t" r="r" b="b"/>
            <a:pathLst>
              <a:path w="3507104" h="128270">
                <a:moveTo>
                  <a:pt x="0" y="128269"/>
                </a:moveTo>
                <a:lnTo>
                  <a:pt x="3506508" y="128269"/>
                </a:lnTo>
                <a:lnTo>
                  <a:pt x="3506508" y="0"/>
                </a:lnTo>
                <a:lnTo>
                  <a:pt x="0" y="0"/>
                </a:lnTo>
                <a:lnTo>
                  <a:pt x="0" y="12826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43820" y="4344555"/>
            <a:ext cx="128905" cy="771525"/>
          </a:xfrm>
          <a:custGeom>
            <a:avLst/>
            <a:gdLst/>
            <a:ahLst/>
            <a:cxnLst/>
            <a:rect l="l" t="t" r="r" b="b"/>
            <a:pathLst>
              <a:path w="128904" h="771525">
                <a:moveTo>
                  <a:pt x="128511" y="0"/>
                </a:moveTo>
                <a:lnTo>
                  <a:pt x="0" y="0"/>
                </a:lnTo>
                <a:lnTo>
                  <a:pt x="0" y="771029"/>
                </a:lnTo>
                <a:lnTo>
                  <a:pt x="128511" y="771029"/>
                </a:lnTo>
                <a:lnTo>
                  <a:pt x="128511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5824" y="4216066"/>
            <a:ext cx="3507104" cy="1028065"/>
          </a:xfrm>
          <a:custGeom>
            <a:avLst/>
            <a:gdLst/>
            <a:ahLst/>
            <a:cxnLst/>
            <a:rect l="l" t="t" r="r" b="b"/>
            <a:pathLst>
              <a:path w="3507104" h="1028064">
                <a:moveTo>
                  <a:pt x="0" y="1028030"/>
                </a:moveTo>
                <a:lnTo>
                  <a:pt x="0" y="0"/>
                </a:lnTo>
                <a:lnTo>
                  <a:pt x="3506501" y="0"/>
                </a:lnTo>
                <a:lnTo>
                  <a:pt x="3506501" y="1028030"/>
                </a:lnTo>
                <a:lnTo>
                  <a:pt x="0" y="102803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94327" y="4344566"/>
            <a:ext cx="3249930" cy="771525"/>
          </a:xfrm>
          <a:custGeom>
            <a:avLst/>
            <a:gdLst/>
            <a:ahLst/>
            <a:cxnLst/>
            <a:rect l="l" t="t" r="r" b="b"/>
            <a:pathLst>
              <a:path w="3249929" h="771525">
                <a:moveTo>
                  <a:pt x="0" y="771027"/>
                </a:moveTo>
                <a:lnTo>
                  <a:pt x="3249498" y="771027"/>
                </a:lnTo>
                <a:lnTo>
                  <a:pt x="3249498" y="0"/>
                </a:lnTo>
                <a:lnTo>
                  <a:pt x="0" y="0"/>
                </a:lnTo>
                <a:lnTo>
                  <a:pt x="0" y="771027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42756" y="5115559"/>
            <a:ext cx="3407410" cy="128270"/>
          </a:xfrm>
          <a:custGeom>
            <a:avLst/>
            <a:gdLst/>
            <a:ahLst/>
            <a:cxnLst/>
            <a:rect l="l" t="t" r="r" b="b"/>
            <a:pathLst>
              <a:path w="3407410" h="128270">
                <a:moveTo>
                  <a:pt x="0" y="128270"/>
                </a:moveTo>
                <a:lnTo>
                  <a:pt x="3407282" y="128270"/>
                </a:lnTo>
                <a:lnTo>
                  <a:pt x="3407282" y="0"/>
                </a:lnTo>
                <a:lnTo>
                  <a:pt x="0" y="0"/>
                </a:lnTo>
                <a:lnTo>
                  <a:pt x="0" y="12827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42756" y="4344670"/>
            <a:ext cx="128905" cy="770890"/>
          </a:xfrm>
          <a:custGeom>
            <a:avLst/>
            <a:gdLst/>
            <a:ahLst/>
            <a:cxnLst/>
            <a:rect l="l" t="t" r="r" b="b"/>
            <a:pathLst>
              <a:path w="128905" h="770889">
                <a:moveTo>
                  <a:pt x="0" y="770889"/>
                </a:moveTo>
                <a:lnTo>
                  <a:pt x="128498" y="770889"/>
                </a:lnTo>
                <a:lnTo>
                  <a:pt x="128498" y="0"/>
                </a:lnTo>
                <a:lnTo>
                  <a:pt x="0" y="0"/>
                </a:lnTo>
                <a:lnTo>
                  <a:pt x="0" y="77088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42756" y="4216400"/>
            <a:ext cx="3407410" cy="128270"/>
          </a:xfrm>
          <a:custGeom>
            <a:avLst/>
            <a:gdLst/>
            <a:ahLst/>
            <a:cxnLst/>
            <a:rect l="l" t="t" r="r" b="b"/>
            <a:pathLst>
              <a:path w="3407410" h="128270">
                <a:moveTo>
                  <a:pt x="0" y="128269"/>
                </a:moveTo>
                <a:lnTo>
                  <a:pt x="3407282" y="128269"/>
                </a:lnTo>
                <a:lnTo>
                  <a:pt x="3407282" y="0"/>
                </a:lnTo>
                <a:lnTo>
                  <a:pt x="0" y="0"/>
                </a:lnTo>
                <a:lnTo>
                  <a:pt x="0" y="12826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21540" y="4344555"/>
            <a:ext cx="128905" cy="771525"/>
          </a:xfrm>
          <a:custGeom>
            <a:avLst/>
            <a:gdLst/>
            <a:ahLst/>
            <a:cxnLst/>
            <a:rect l="l" t="t" r="r" b="b"/>
            <a:pathLst>
              <a:path w="128904" h="771525">
                <a:moveTo>
                  <a:pt x="128498" y="0"/>
                </a:moveTo>
                <a:lnTo>
                  <a:pt x="0" y="0"/>
                </a:lnTo>
                <a:lnTo>
                  <a:pt x="0" y="771029"/>
                </a:lnTo>
                <a:lnTo>
                  <a:pt x="128498" y="771029"/>
                </a:lnTo>
                <a:lnTo>
                  <a:pt x="128498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42756" y="4216053"/>
            <a:ext cx="3407410" cy="1028065"/>
          </a:xfrm>
          <a:custGeom>
            <a:avLst/>
            <a:gdLst/>
            <a:ahLst/>
            <a:cxnLst/>
            <a:rect l="l" t="t" r="r" b="b"/>
            <a:pathLst>
              <a:path w="3407410" h="1028064">
                <a:moveTo>
                  <a:pt x="0" y="1028030"/>
                </a:moveTo>
                <a:lnTo>
                  <a:pt x="0" y="0"/>
                </a:lnTo>
                <a:lnTo>
                  <a:pt x="3407291" y="0"/>
                </a:lnTo>
                <a:lnTo>
                  <a:pt x="3407291" y="1028030"/>
                </a:lnTo>
                <a:lnTo>
                  <a:pt x="0" y="102803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71260" y="4344554"/>
            <a:ext cx="3150870" cy="771525"/>
          </a:xfrm>
          <a:custGeom>
            <a:avLst/>
            <a:gdLst/>
            <a:ahLst/>
            <a:cxnLst/>
            <a:rect l="l" t="t" r="r" b="b"/>
            <a:pathLst>
              <a:path w="3150870" h="771525">
                <a:moveTo>
                  <a:pt x="0" y="771025"/>
                </a:moveTo>
                <a:lnTo>
                  <a:pt x="3150287" y="771025"/>
                </a:lnTo>
                <a:lnTo>
                  <a:pt x="3150287" y="0"/>
                </a:lnTo>
                <a:lnTo>
                  <a:pt x="0" y="0"/>
                </a:lnTo>
                <a:lnTo>
                  <a:pt x="0" y="771025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22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916939" y="3444347"/>
            <a:ext cx="4310380" cy="9220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850" spc="-185" dirty="0">
                <a:solidFill>
                  <a:srgbClr val="767171"/>
                </a:solidFill>
                <a:latin typeface="Trebuchet MS"/>
                <a:cs typeface="Trebuchet MS"/>
              </a:rPr>
              <a:t>Observation</a:t>
            </a:r>
            <a:r>
              <a:rPr sz="5850" spc="-445" dirty="0">
                <a:solidFill>
                  <a:srgbClr val="767171"/>
                </a:solidFill>
                <a:latin typeface="Trebuchet MS"/>
                <a:cs typeface="Trebuchet MS"/>
              </a:rPr>
              <a:t> </a:t>
            </a:r>
            <a:r>
              <a:rPr sz="5850" spc="-30" dirty="0">
                <a:solidFill>
                  <a:srgbClr val="767171"/>
                </a:solidFill>
                <a:latin typeface="Trebuchet MS"/>
                <a:cs typeface="Trebuchet MS"/>
              </a:rPr>
              <a:t>1</a:t>
            </a:r>
            <a:endParaRPr sz="58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4633466"/>
            <a:ext cx="919099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spc="140" dirty="0">
                <a:latin typeface="Trebuchet MS"/>
                <a:cs typeface="Trebuchet MS"/>
              </a:rPr>
              <a:t>⎯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60" dirty="0">
                <a:latin typeface="Trebuchet MS"/>
                <a:cs typeface="Trebuchet MS"/>
              </a:rPr>
              <a:t>PushID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05" dirty="0">
                <a:latin typeface="Trebuchet MS"/>
                <a:cs typeface="Trebuchet MS"/>
              </a:rPr>
              <a:t>seeks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to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45" dirty="0">
                <a:solidFill>
                  <a:srgbClr val="ED7D31"/>
                </a:solidFill>
                <a:latin typeface="Trebuchet MS"/>
                <a:cs typeface="Trebuchet MS"/>
              </a:rPr>
              <a:t>minimize</a:t>
            </a:r>
            <a:r>
              <a:rPr sz="2800" spc="-22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ED7D31"/>
                </a:solidFill>
                <a:latin typeface="Trebuchet MS"/>
                <a:cs typeface="Trebuchet MS"/>
              </a:rPr>
              <a:t>overlap</a:t>
            </a:r>
            <a:r>
              <a:rPr sz="2800" spc="-20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between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energy</a:t>
            </a:r>
            <a:r>
              <a:rPr sz="2800" spc="-215" dirty="0">
                <a:latin typeface="Trebuchet MS"/>
                <a:cs typeface="Trebuchet MS"/>
              </a:rPr>
              <a:t> </a:t>
            </a:r>
            <a:r>
              <a:rPr sz="2800" spc="-130" dirty="0">
                <a:latin typeface="Trebuchet MS"/>
                <a:cs typeface="Trebuchet MS"/>
              </a:rPr>
              <a:t>patterns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810" dirty="0">
                <a:latin typeface="Trebuchet MS"/>
                <a:cs typeface="Trebuchet MS"/>
              </a:rPr>
              <a:t>of  </a:t>
            </a:r>
            <a:r>
              <a:rPr sz="2800" spc="-120" dirty="0">
                <a:latin typeface="Trebuchet MS"/>
                <a:cs typeface="Trebuchet MS"/>
              </a:rPr>
              <a:t>beamforming</a:t>
            </a:r>
            <a:r>
              <a:rPr sz="2800" spc="-220" dirty="0">
                <a:latin typeface="Trebuchet MS"/>
                <a:cs typeface="Trebuchet MS"/>
              </a:rPr>
              <a:t> </a:t>
            </a:r>
            <a:r>
              <a:rPr sz="2800" spc="-155" dirty="0">
                <a:latin typeface="Trebuchet MS"/>
                <a:cs typeface="Trebuchet MS"/>
              </a:rPr>
              <a:t>vectors.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5" dirty="0"/>
              <a:t>Problem</a:t>
            </a:r>
            <a:r>
              <a:rPr spc="-390" dirty="0"/>
              <a:t> </a:t>
            </a:r>
            <a:r>
              <a:rPr spc="-210" dirty="0"/>
              <a:t>Formulation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7249" y="1940053"/>
            <a:ext cx="4309110" cy="329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1435">
              <a:lnSpc>
                <a:spcPct val="100000"/>
              </a:lnSpc>
              <a:spcBef>
                <a:spcPts val="100"/>
              </a:spcBef>
            </a:pPr>
            <a:r>
              <a:rPr sz="4400" spc="-130" dirty="0">
                <a:solidFill>
                  <a:srgbClr val="ED7D31"/>
                </a:solidFill>
                <a:latin typeface="Trebuchet MS"/>
                <a:cs typeface="Trebuchet MS"/>
              </a:rPr>
              <a:t>PushID</a:t>
            </a:r>
            <a:endParaRPr sz="4400">
              <a:latin typeface="Trebuchet MS"/>
              <a:cs typeface="Trebuchet MS"/>
            </a:endParaRPr>
          </a:p>
          <a:p>
            <a:pPr marL="241300" marR="5080" indent="-241300">
              <a:lnSpc>
                <a:spcPts val="3000"/>
              </a:lnSpc>
              <a:spcBef>
                <a:spcPts val="44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25" dirty="0">
                <a:latin typeface="Trebuchet MS"/>
                <a:cs typeface="Trebuchet MS"/>
              </a:rPr>
              <a:t>Find the </a:t>
            </a:r>
            <a:r>
              <a:rPr sz="2800" spc="-130" dirty="0">
                <a:latin typeface="Trebuchet MS"/>
                <a:cs typeface="Trebuchet MS"/>
              </a:rPr>
              <a:t>smallest </a:t>
            </a:r>
            <a:r>
              <a:rPr sz="2800" spc="-95" dirty="0">
                <a:latin typeface="Trebuchet MS"/>
                <a:cs typeface="Trebuchet MS"/>
              </a:rPr>
              <a:t>number</a:t>
            </a:r>
            <a:r>
              <a:rPr sz="2800" spc="-500" dirty="0">
                <a:latin typeface="Trebuchet MS"/>
                <a:cs typeface="Trebuchet MS"/>
              </a:rPr>
              <a:t> </a:t>
            </a:r>
            <a:r>
              <a:rPr sz="2800" spc="-110" dirty="0">
                <a:latin typeface="Trebuchet MS"/>
                <a:cs typeface="Trebuchet MS"/>
              </a:rPr>
              <a:t>of </a:t>
            </a:r>
            <a:r>
              <a:rPr sz="2800" spc="-1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FF0000"/>
                </a:solidFill>
                <a:latin typeface="Trebuchet MS"/>
                <a:cs typeface="Trebuchet MS"/>
              </a:rPr>
              <a:t>beamformers </a:t>
            </a:r>
            <a:r>
              <a:rPr sz="2800" spc="-85" dirty="0">
                <a:latin typeface="Trebuchet MS"/>
                <a:cs typeface="Trebuchet MS"/>
              </a:rPr>
              <a:t>among</a:t>
            </a:r>
            <a:r>
              <a:rPr sz="2800" spc="-310" dirty="0">
                <a:latin typeface="Trebuchet MS"/>
                <a:cs typeface="Trebuchet MS"/>
              </a:rPr>
              <a:t> </a:t>
            </a:r>
            <a:r>
              <a:rPr sz="2800" i="1" spc="-95" dirty="0">
                <a:latin typeface="Trebuchet MS"/>
                <a:cs typeface="Trebuchet MS"/>
              </a:rPr>
              <a:t>n</a:t>
            </a:r>
            <a:endParaRPr sz="2800">
              <a:latin typeface="Trebuchet MS"/>
              <a:cs typeface="Trebuchet MS"/>
            </a:endParaRPr>
          </a:p>
          <a:p>
            <a:pPr marL="1295400">
              <a:lnSpc>
                <a:spcPts val="2960"/>
              </a:lnSpc>
            </a:pPr>
            <a:r>
              <a:rPr sz="2800" spc="-120" dirty="0">
                <a:latin typeface="Trebuchet MS"/>
                <a:cs typeface="Trebuchet MS"/>
              </a:rPr>
              <a:t>beamformers</a:t>
            </a:r>
            <a:endParaRPr sz="2800">
              <a:latin typeface="Trebuchet MS"/>
              <a:cs typeface="Trebuchet MS"/>
            </a:endParaRPr>
          </a:p>
          <a:p>
            <a:pPr marL="384810" marR="150495" lvl="1" indent="-77470">
              <a:lnSpc>
                <a:spcPts val="3000"/>
              </a:lnSpc>
              <a:spcBef>
                <a:spcPts val="1120"/>
              </a:spcBef>
              <a:buFont typeface="Arial"/>
              <a:buChar char="•"/>
              <a:tabLst>
                <a:tab pos="536575" algn="l"/>
              </a:tabLst>
            </a:pPr>
            <a:r>
              <a:rPr sz="2800" spc="-95" dirty="0">
                <a:latin typeface="Trebuchet MS"/>
                <a:cs typeface="Trebuchet MS"/>
              </a:rPr>
              <a:t>Aim </a:t>
            </a:r>
            <a:r>
              <a:rPr sz="2800" spc="-114" dirty="0">
                <a:latin typeface="Trebuchet MS"/>
                <a:cs typeface="Trebuchet MS"/>
              </a:rPr>
              <a:t>to </a:t>
            </a:r>
            <a:r>
              <a:rPr sz="2800" spc="-135" dirty="0">
                <a:solidFill>
                  <a:srgbClr val="00B050"/>
                </a:solidFill>
                <a:latin typeface="Trebuchet MS"/>
                <a:cs typeface="Trebuchet MS"/>
              </a:rPr>
              <a:t>cover </a:t>
            </a:r>
            <a:r>
              <a:rPr sz="2800" spc="-170" dirty="0">
                <a:solidFill>
                  <a:srgbClr val="00B050"/>
                </a:solidFill>
                <a:latin typeface="Trebuchet MS"/>
                <a:cs typeface="Trebuchet MS"/>
              </a:rPr>
              <a:t>all </a:t>
            </a:r>
            <a:r>
              <a:rPr sz="2800" spc="-145" dirty="0">
                <a:solidFill>
                  <a:srgbClr val="00B050"/>
                </a:solidFill>
                <a:latin typeface="Trebuchet MS"/>
                <a:cs typeface="Trebuchet MS"/>
              </a:rPr>
              <a:t>discrete  </a:t>
            </a:r>
            <a:r>
              <a:rPr sz="2800" spc="-100" dirty="0">
                <a:solidFill>
                  <a:srgbClr val="00B050"/>
                </a:solidFill>
                <a:latin typeface="Trebuchet MS"/>
                <a:cs typeface="Trebuchet MS"/>
              </a:rPr>
              <a:t>points </a:t>
            </a:r>
            <a:r>
              <a:rPr sz="2800" spc="-110" dirty="0">
                <a:solidFill>
                  <a:srgbClr val="00B050"/>
                </a:solidFill>
                <a:latin typeface="Trebuchet MS"/>
                <a:cs typeface="Trebuchet MS"/>
              </a:rPr>
              <a:t>in </a:t>
            </a:r>
            <a:r>
              <a:rPr sz="2800" spc="-125" dirty="0">
                <a:solidFill>
                  <a:srgbClr val="00B050"/>
                </a:solidFill>
                <a:latin typeface="Trebuchet MS"/>
                <a:cs typeface="Trebuchet MS"/>
              </a:rPr>
              <a:t>the </a:t>
            </a:r>
            <a:r>
              <a:rPr sz="2800" spc="-120" dirty="0">
                <a:solidFill>
                  <a:srgbClr val="00B050"/>
                </a:solidFill>
                <a:latin typeface="Trebuchet MS"/>
                <a:cs typeface="Trebuchet MS"/>
              </a:rPr>
              <a:t>desired</a:t>
            </a:r>
            <a:r>
              <a:rPr sz="2800" spc="-52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2800" spc="-180" dirty="0">
                <a:solidFill>
                  <a:srgbClr val="00B050"/>
                </a:solidFill>
                <a:latin typeface="Trebuchet MS"/>
                <a:cs typeface="Trebuchet MS"/>
              </a:rPr>
              <a:t>area</a:t>
            </a:r>
            <a:r>
              <a:rPr sz="2800" spc="-180" dirty="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5" dirty="0"/>
              <a:t>Set </a:t>
            </a:r>
            <a:r>
              <a:rPr spc="-215" dirty="0"/>
              <a:t>Cover</a:t>
            </a:r>
            <a:r>
              <a:rPr spc="-470" dirty="0"/>
              <a:t> </a:t>
            </a:r>
            <a:r>
              <a:rPr spc="-215" dirty="0"/>
              <a:t>Problem</a:t>
            </a:r>
          </a:p>
          <a:p>
            <a:pPr marL="295275" marR="45720" indent="-295275">
              <a:lnSpc>
                <a:spcPts val="3000"/>
              </a:lnSpc>
              <a:spcBef>
                <a:spcPts val="4420"/>
              </a:spcBef>
              <a:buFont typeface="Arial"/>
              <a:buChar char="•"/>
              <a:tabLst>
                <a:tab pos="295275" algn="l"/>
              </a:tabLst>
            </a:pPr>
            <a:r>
              <a:rPr sz="2800" spc="-125" dirty="0"/>
              <a:t>Find the </a:t>
            </a:r>
            <a:r>
              <a:rPr sz="2800" spc="-130" dirty="0"/>
              <a:t>smallest </a:t>
            </a:r>
            <a:r>
              <a:rPr sz="2800" spc="-95" dirty="0"/>
              <a:t>number</a:t>
            </a:r>
            <a:r>
              <a:rPr sz="2800" spc="-500" dirty="0"/>
              <a:t> </a:t>
            </a:r>
            <a:r>
              <a:rPr sz="2800" spc="-110" dirty="0"/>
              <a:t>of </a:t>
            </a:r>
            <a:r>
              <a:rPr sz="2800" spc="-110" dirty="0">
                <a:solidFill>
                  <a:srgbClr val="FF0000"/>
                </a:solidFill>
              </a:rPr>
              <a:t> </a:t>
            </a:r>
            <a:r>
              <a:rPr sz="2800" spc="-105" dirty="0">
                <a:solidFill>
                  <a:srgbClr val="FF0000"/>
                </a:solidFill>
              </a:rPr>
              <a:t>sets </a:t>
            </a:r>
            <a:r>
              <a:rPr sz="2800" spc="-80" dirty="0"/>
              <a:t>among </a:t>
            </a:r>
            <a:r>
              <a:rPr sz="2800" spc="-60" dirty="0"/>
              <a:t>n </a:t>
            </a:r>
            <a:r>
              <a:rPr sz="2800" spc="-150" dirty="0"/>
              <a:t>sets,</a:t>
            </a:r>
            <a:r>
              <a:rPr sz="2800" spc="-615" dirty="0"/>
              <a:t> </a:t>
            </a:r>
            <a:r>
              <a:rPr sz="2800" spc="-135" dirty="0"/>
              <a:t>each</a:t>
            </a:r>
            <a:endParaRPr sz="2800"/>
          </a:p>
          <a:p>
            <a:pPr marL="240665" algn="ctr">
              <a:lnSpc>
                <a:spcPts val="2830"/>
              </a:lnSpc>
            </a:pPr>
            <a:r>
              <a:rPr sz="2800" spc="-125" dirty="0"/>
              <a:t>containing </a:t>
            </a:r>
            <a:r>
              <a:rPr sz="2800" spc="-130" dirty="0"/>
              <a:t>a </a:t>
            </a:r>
            <a:r>
              <a:rPr sz="2800" spc="-165" dirty="0"/>
              <a:t>few </a:t>
            </a:r>
            <a:r>
              <a:rPr sz="2800" spc="-135" dirty="0"/>
              <a:t>integers</a:t>
            </a:r>
            <a:r>
              <a:rPr sz="2800" spc="-434" dirty="0"/>
              <a:t> </a:t>
            </a:r>
            <a:r>
              <a:rPr sz="2800" spc="-110" dirty="0"/>
              <a:t>in</a:t>
            </a:r>
            <a:endParaRPr sz="2800"/>
          </a:p>
          <a:p>
            <a:pPr marL="240029" algn="ctr">
              <a:lnSpc>
                <a:spcPts val="3229"/>
              </a:lnSpc>
            </a:pPr>
            <a:r>
              <a:rPr sz="2800" spc="-125" dirty="0"/>
              <a:t>the range</a:t>
            </a:r>
            <a:r>
              <a:rPr sz="2800" spc="-315" dirty="0"/>
              <a:t> </a:t>
            </a:r>
            <a:r>
              <a:rPr sz="2800" spc="-165" dirty="0"/>
              <a:t>1,…,N</a:t>
            </a:r>
            <a:endParaRPr sz="2800"/>
          </a:p>
          <a:p>
            <a:pPr marL="253365" indent="-228600">
              <a:lnSpc>
                <a:spcPts val="3180"/>
              </a:lnSpc>
              <a:spcBef>
                <a:spcPts val="625"/>
              </a:spcBef>
              <a:buFont typeface="Arial"/>
              <a:buChar char="•"/>
              <a:tabLst>
                <a:tab pos="254000" algn="l"/>
              </a:tabLst>
            </a:pPr>
            <a:r>
              <a:rPr sz="2800" spc="-35" dirty="0"/>
              <a:t>Whose </a:t>
            </a:r>
            <a:r>
              <a:rPr sz="2800" spc="-75" dirty="0">
                <a:solidFill>
                  <a:srgbClr val="00B050"/>
                </a:solidFill>
              </a:rPr>
              <a:t>union </a:t>
            </a:r>
            <a:r>
              <a:rPr sz="2800" spc="-100" dirty="0">
                <a:solidFill>
                  <a:srgbClr val="00B050"/>
                </a:solidFill>
              </a:rPr>
              <a:t>is</a:t>
            </a:r>
            <a:r>
              <a:rPr sz="2800" spc="-630" dirty="0">
                <a:solidFill>
                  <a:srgbClr val="00B050"/>
                </a:solidFill>
              </a:rPr>
              <a:t> </a:t>
            </a:r>
            <a:r>
              <a:rPr sz="2800" spc="-140" dirty="0">
                <a:solidFill>
                  <a:srgbClr val="00B050"/>
                </a:solidFill>
              </a:rPr>
              <a:t>precisely </a:t>
            </a:r>
            <a:r>
              <a:rPr sz="2800" spc="-125" dirty="0">
                <a:solidFill>
                  <a:srgbClr val="00B050"/>
                </a:solidFill>
              </a:rPr>
              <a:t>the</a:t>
            </a:r>
            <a:endParaRPr sz="2800"/>
          </a:p>
          <a:p>
            <a:pPr marL="239395" algn="ctr">
              <a:lnSpc>
                <a:spcPts val="3180"/>
              </a:lnSpc>
            </a:pPr>
            <a:r>
              <a:rPr sz="2800" spc="-120" dirty="0">
                <a:solidFill>
                  <a:srgbClr val="00B050"/>
                </a:solidFill>
              </a:rPr>
              <a:t>universal</a:t>
            </a:r>
            <a:r>
              <a:rPr sz="2800" spc="-225" dirty="0">
                <a:solidFill>
                  <a:srgbClr val="00B050"/>
                </a:solidFill>
              </a:rPr>
              <a:t> </a:t>
            </a:r>
            <a:r>
              <a:rPr sz="2800" spc="-175" dirty="0">
                <a:solidFill>
                  <a:srgbClr val="00B050"/>
                </a:solidFill>
              </a:rPr>
              <a:t>set</a:t>
            </a:r>
            <a:r>
              <a:rPr sz="2800" spc="-175" dirty="0"/>
              <a:t>.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6096000" y="1857375"/>
            <a:ext cx="0" cy="3972560"/>
          </a:xfrm>
          <a:custGeom>
            <a:avLst/>
            <a:gdLst/>
            <a:ahLst/>
            <a:cxnLst/>
            <a:rect l="l" t="t" r="r" b="b"/>
            <a:pathLst>
              <a:path h="3972560">
                <a:moveTo>
                  <a:pt x="0" y="0"/>
                </a:moveTo>
                <a:lnTo>
                  <a:pt x="1" y="3971932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39" y="763524"/>
            <a:ext cx="62464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Modified </a:t>
            </a:r>
            <a:r>
              <a:rPr spc="-210" dirty="0"/>
              <a:t>set </a:t>
            </a:r>
            <a:r>
              <a:rPr spc="-225" dirty="0"/>
              <a:t>cover</a:t>
            </a:r>
            <a:r>
              <a:rPr spc="-695" dirty="0"/>
              <a:t> </a:t>
            </a:r>
            <a:r>
              <a:rPr spc="-204" dirty="0"/>
              <a:t>problem</a:t>
            </a:r>
          </a:p>
        </p:txBody>
      </p:sp>
      <p:sp>
        <p:nvSpPr>
          <p:cNvPr id="3" name="object 3"/>
          <p:cNvSpPr/>
          <p:nvPr/>
        </p:nvSpPr>
        <p:spPr>
          <a:xfrm>
            <a:off x="-1" y="5534583"/>
            <a:ext cx="12192000" cy="1148080"/>
          </a:xfrm>
          <a:custGeom>
            <a:avLst/>
            <a:gdLst/>
            <a:ahLst/>
            <a:cxnLst/>
            <a:rect l="l" t="t" r="r" b="b"/>
            <a:pathLst>
              <a:path w="12192000" h="1148079">
                <a:moveTo>
                  <a:pt x="0" y="0"/>
                </a:moveTo>
                <a:lnTo>
                  <a:pt x="12192001" y="0"/>
                </a:lnTo>
                <a:lnTo>
                  <a:pt x="12192001" y="1147759"/>
                </a:lnTo>
                <a:lnTo>
                  <a:pt x="0" y="1147759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72196" y="5826252"/>
            <a:ext cx="90468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80" dirty="0">
                <a:solidFill>
                  <a:srgbClr val="FFFFFF"/>
                </a:solidFill>
                <a:latin typeface="Trebuchet MS"/>
                <a:cs typeface="Trebuchet MS"/>
              </a:rPr>
              <a:t>How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6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sz="320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50" dirty="0">
                <a:solidFill>
                  <a:srgbClr val="FFFFFF"/>
                </a:solidFill>
                <a:latin typeface="Trebuchet MS"/>
                <a:cs typeface="Trebuchet MS"/>
              </a:rPr>
              <a:t>reduce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5" dirty="0">
                <a:solidFill>
                  <a:srgbClr val="FFFFFF"/>
                </a:solidFill>
                <a:latin typeface="Trebuchet MS"/>
                <a:cs typeface="Trebuchet MS"/>
              </a:rPr>
              <a:t>search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space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2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Trebuchet MS"/>
                <a:cs typeface="Trebuchet MS"/>
              </a:rPr>
              <a:t>beamformers?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98391" y="1999488"/>
            <a:ext cx="4395216" cy="2048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53126" y="1962569"/>
            <a:ext cx="380365" cy="380365"/>
          </a:xfrm>
          <a:custGeom>
            <a:avLst/>
            <a:gdLst/>
            <a:ahLst/>
            <a:cxnLst/>
            <a:rect l="l" t="t" r="r" b="b"/>
            <a:pathLst>
              <a:path w="380364" h="380364">
                <a:moveTo>
                  <a:pt x="189915" y="0"/>
                </a:moveTo>
                <a:lnTo>
                  <a:pt x="139428" y="6783"/>
                </a:lnTo>
                <a:lnTo>
                  <a:pt x="94060" y="25928"/>
                </a:lnTo>
                <a:lnTo>
                  <a:pt x="55624" y="55624"/>
                </a:lnTo>
                <a:lnTo>
                  <a:pt x="25928" y="94060"/>
                </a:lnTo>
                <a:lnTo>
                  <a:pt x="6783" y="139428"/>
                </a:lnTo>
                <a:lnTo>
                  <a:pt x="0" y="189915"/>
                </a:lnTo>
                <a:lnTo>
                  <a:pt x="6783" y="240403"/>
                </a:lnTo>
                <a:lnTo>
                  <a:pt x="25928" y="285770"/>
                </a:lnTo>
                <a:lnTo>
                  <a:pt x="55624" y="324207"/>
                </a:lnTo>
                <a:lnTo>
                  <a:pt x="94060" y="353902"/>
                </a:lnTo>
                <a:lnTo>
                  <a:pt x="139428" y="373047"/>
                </a:lnTo>
                <a:lnTo>
                  <a:pt x="189915" y="379831"/>
                </a:lnTo>
                <a:lnTo>
                  <a:pt x="240403" y="373047"/>
                </a:lnTo>
                <a:lnTo>
                  <a:pt x="285770" y="353902"/>
                </a:lnTo>
                <a:lnTo>
                  <a:pt x="301590" y="341680"/>
                </a:lnTo>
                <a:lnTo>
                  <a:pt x="189915" y="341680"/>
                </a:lnTo>
                <a:lnTo>
                  <a:pt x="141945" y="333943"/>
                </a:lnTo>
                <a:lnTo>
                  <a:pt x="100284" y="312399"/>
                </a:lnTo>
                <a:lnTo>
                  <a:pt x="67431" y="279547"/>
                </a:lnTo>
                <a:lnTo>
                  <a:pt x="45887" y="237886"/>
                </a:lnTo>
                <a:lnTo>
                  <a:pt x="38150" y="189915"/>
                </a:lnTo>
                <a:lnTo>
                  <a:pt x="45887" y="141945"/>
                </a:lnTo>
                <a:lnTo>
                  <a:pt x="67431" y="100284"/>
                </a:lnTo>
                <a:lnTo>
                  <a:pt x="100284" y="67431"/>
                </a:lnTo>
                <a:lnTo>
                  <a:pt x="141945" y="45887"/>
                </a:lnTo>
                <a:lnTo>
                  <a:pt x="189915" y="38150"/>
                </a:lnTo>
                <a:lnTo>
                  <a:pt x="301590" y="38150"/>
                </a:lnTo>
                <a:lnTo>
                  <a:pt x="285770" y="25928"/>
                </a:lnTo>
                <a:lnTo>
                  <a:pt x="240403" y="6783"/>
                </a:lnTo>
                <a:lnTo>
                  <a:pt x="189915" y="0"/>
                </a:lnTo>
                <a:close/>
              </a:path>
              <a:path w="380364" h="380364">
                <a:moveTo>
                  <a:pt x="301590" y="38150"/>
                </a:moveTo>
                <a:lnTo>
                  <a:pt x="189915" y="38150"/>
                </a:lnTo>
                <a:lnTo>
                  <a:pt x="237886" y="45887"/>
                </a:lnTo>
                <a:lnTo>
                  <a:pt x="279547" y="67431"/>
                </a:lnTo>
                <a:lnTo>
                  <a:pt x="312399" y="100284"/>
                </a:lnTo>
                <a:lnTo>
                  <a:pt x="333943" y="141945"/>
                </a:lnTo>
                <a:lnTo>
                  <a:pt x="341680" y="189915"/>
                </a:lnTo>
                <a:lnTo>
                  <a:pt x="333943" y="237886"/>
                </a:lnTo>
                <a:lnTo>
                  <a:pt x="312399" y="279547"/>
                </a:lnTo>
                <a:lnTo>
                  <a:pt x="279547" y="312399"/>
                </a:lnTo>
                <a:lnTo>
                  <a:pt x="237886" y="333943"/>
                </a:lnTo>
                <a:lnTo>
                  <a:pt x="189915" y="341680"/>
                </a:lnTo>
                <a:lnTo>
                  <a:pt x="301590" y="341680"/>
                </a:lnTo>
                <a:lnTo>
                  <a:pt x="324207" y="324207"/>
                </a:lnTo>
                <a:lnTo>
                  <a:pt x="353902" y="285770"/>
                </a:lnTo>
                <a:lnTo>
                  <a:pt x="373047" y="240403"/>
                </a:lnTo>
                <a:lnTo>
                  <a:pt x="379831" y="189915"/>
                </a:lnTo>
                <a:lnTo>
                  <a:pt x="373047" y="139428"/>
                </a:lnTo>
                <a:lnTo>
                  <a:pt x="353902" y="94060"/>
                </a:lnTo>
                <a:lnTo>
                  <a:pt x="324207" y="55624"/>
                </a:lnTo>
                <a:lnTo>
                  <a:pt x="301590" y="381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48874" y="4440428"/>
            <a:ext cx="5147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60" dirty="0">
                <a:latin typeface="Trebuchet MS"/>
                <a:cs typeface="Trebuchet MS"/>
              </a:rPr>
              <a:t>n</a:t>
            </a:r>
            <a:r>
              <a:rPr sz="2400" spc="-160" dirty="0">
                <a:latin typeface="Trebuchet MS"/>
                <a:cs typeface="Trebuchet MS"/>
              </a:rPr>
              <a:t>: </a:t>
            </a:r>
            <a:r>
              <a:rPr sz="2400" spc="-110" dirty="0">
                <a:latin typeface="Trebuchet MS"/>
                <a:cs typeface="Trebuchet MS"/>
              </a:rPr>
              <a:t>the </a:t>
            </a:r>
            <a:r>
              <a:rPr sz="2400" spc="-80" dirty="0">
                <a:latin typeface="Trebuchet MS"/>
                <a:cs typeface="Trebuchet MS"/>
              </a:rPr>
              <a:t>number </a:t>
            </a:r>
            <a:r>
              <a:rPr sz="2400" spc="-95" dirty="0">
                <a:latin typeface="Trebuchet MS"/>
                <a:cs typeface="Trebuchet MS"/>
              </a:rPr>
              <a:t>of </a:t>
            </a:r>
            <a:r>
              <a:rPr sz="2400" spc="-105" dirty="0">
                <a:latin typeface="Trebuchet MS"/>
                <a:cs typeface="Trebuchet MS"/>
              </a:rPr>
              <a:t>beamformer</a:t>
            </a:r>
            <a:r>
              <a:rPr sz="2400" spc="-459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candidates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8360" y="2066544"/>
            <a:ext cx="3977640" cy="3724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54284" y="5790691"/>
            <a:ext cx="918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Trebuchet MS"/>
                <a:cs typeface="Trebuchet MS"/>
              </a:rPr>
              <a:t>X </a:t>
            </a:r>
            <a:r>
              <a:rPr sz="1800" spc="-95" dirty="0">
                <a:latin typeface="Trebuchet MS"/>
                <a:cs typeface="Trebuchet MS"/>
              </a:rPr>
              <a:t>axis</a:t>
            </a:r>
            <a:r>
              <a:rPr sz="1800" spc="-26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(m)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8241" y="5790691"/>
            <a:ext cx="918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Trebuchet MS"/>
                <a:cs typeface="Trebuchet MS"/>
              </a:rPr>
              <a:t>X </a:t>
            </a:r>
            <a:r>
              <a:rPr sz="1800" spc="-95" dirty="0">
                <a:latin typeface="Trebuchet MS"/>
                <a:cs typeface="Trebuchet MS"/>
              </a:rPr>
              <a:t>axis</a:t>
            </a:r>
            <a:r>
              <a:rPr sz="1800" spc="-26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(m)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6421" y="3366582"/>
            <a:ext cx="304800" cy="91059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spc="-150" dirty="0">
                <a:latin typeface="Trebuchet MS"/>
                <a:cs typeface="Trebuchet MS"/>
              </a:rPr>
              <a:t>Y </a:t>
            </a:r>
            <a:r>
              <a:rPr sz="1800" spc="-95" dirty="0">
                <a:latin typeface="Trebuchet MS"/>
                <a:cs typeface="Trebuchet MS"/>
              </a:rPr>
              <a:t>axis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(m)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0" y="2014727"/>
            <a:ext cx="3791711" cy="3776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39179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4" dirty="0"/>
              <a:t>Energy</a:t>
            </a:r>
            <a:r>
              <a:rPr spc="-380" dirty="0"/>
              <a:t> </a:t>
            </a:r>
            <a:r>
              <a:rPr spc="-195" dirty="0"/>
              <a:t>Spreading</a:t>
            </a:r>
          </a:p>
        </p:txBody>
      </p:sp>
      <p:sp>
        <p:nvSpPr>
          <p:cNvPr id="8" name="object 8"/>
          <p:cNvSpPr/>
          <p:nvPr/>
        </p:nvSpPr>
        <p:spPr>
          <a:xfrm>
            <a:off x="10040893" y="2164088"/>
            <a:ext cx="317569" cy="3254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1034" y="4377690"/>
            <a:ext cx="1258570" cy="157480"/>
          </a:xfrm>
          <a:custGeom>
            <a:avLst/>
            <a:gdLst/>
            <a:ahLst/>
            <a:cxnLst/>
            <a:rect l="l" t="t" r="r" b="b"/>
            <a:pathLst>
              <a:path w="1258570" h="157479">
                <a:moveTo>
                  <a:pt x="0" y="157480"/>
                </a:moveTo>
                <a:lnTo>
                  <a:pt x="1258531" y="157480"/>
                </a:lnTo>
                <a:lnTo>
                  <a:pt x="1258531" y="0"/>
                </a:lnTo>
                <a:lnTo>
                  <a:pt x="0" y="0"/>
                </a:lnTo>
                <a:lnTo>
                  <a:pt x="0" y="15748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01034" y="3374390"/>
            <a:ext cx="157480" cy="1003300"/>
          </a:xfrm>
          <a:custGeom>
            <a:avLst/>
            <a:gdLst/>
            <a:ahLst/>
            <a:cxnLst/>
            <a:rect l="l" t="t" r="r" b="b"/>
            <a:pathLst>
              <a:path w="157479" h="1003300">
                <a:moveTo>
                  <a:pt x="0" y="1003300"/>
                </a:moveTo>
                <a:lnTo>
                  <a:pt x="157314" y="1003300"/>
                </a:lnTo>
                <a:lnTo>
                  <a:pt x="157314" y="0"/>
                </a:lnTo>
                <a:lnTo>
                  <a:pt x="0" y="0"/>
                </a:lnTo>
                <a:lnTo>
                  <a:pt x="0" y="100330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01034" y="3216910"/>
            <a:ext cx="1258570" cy="157480"/>
          </a:xfrm>
          <a:custGeom>
            <a:avLst/>
            <a:gdLst/>
            <a:ahLst/>
            <a:cxnLst/>
            <a:rect l="l" t="t" r="r" b="b"/>
            <a:pathLst>
              <a:path w="1258570" h="157479">
                <a:moveTo>
                  <a:pt x="0" y="157479"/>
                </a:moveTo>
                <a:lnTo>
                  <a:pt x="1258531" y="157479"/>
                </a:lnTo>
                <a:lnTo>
                  <a:pt x="1258531" y="0"/>
                </a:lnTo>
                <a:lnTo>
                  <a:pt x="0" y="0"/>
                </a:lnTo>
                <a:lnTo>
                  <a:pt x="0" y="15747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02251" y="3374123"/>
            <a:ext cx="157480" cy="1003935"/>
          </a:xfrm>
          <a:custGeom>
            <a:avLst/>
            <a:gdLst/>
            <a:ahLst/>
            <a:cxnLst/>
            <a:rect l="l" t="t" r="r" b="b"/>
            <a:pathLst>
              <a:path w="157479" h="1003935">
                <a:moveTo>
                  <a:pt x="157314" y="0"/>
                </a:moveTo>
                <a:lnTo>
                  <a:pt x="0" y="0"/>
                </a:lnTo>
                <a:lnTo>
                  <a:pt x="0" y="1003554"/>
                </a:lnTo>
                <a:lnTo>
                  <a:pt x="157314" y="1003554"/>
                </a:lnTo>
                <a:lnTo>
                  <a:pt x="157314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1034" y="3216795"/>
            <a:ext cx="1258570" cy="1318260"/>
          </a:xfrm>
          <a:custGeom>
            <a:avLst/>
            <a:gdLst/>
            <a:ahLst/>
            <a:cxnLst/>
            <a:rect l="l" t="t" r="r" b="b"/>
            <a:pathLst>
              <a:path w="1258570" h="1318260">
                <a:moveTo>
                  <a:pt x="0" y="0"/>
                </a:moveTo>
                <a:lnTo>
                  <a:pt x="1258540" y="0"/>
                </a:lnTo>
                <a:lnTo>
                  <a:pt x="1258540" y="1318190"/>
                </a:lnTo>
                <a:lnTo>
                  <a:pt x="0" y="13181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58352" y="3374113"/>
            <a:ext cx="944244" cy="1003935"/>
          </a:xfrm>
          <a:custGeom>
            <a:avLst/>
            <a:gdLst/>
            <a:ahLst/>
            <a:cxnLst/>
            <a:rect l="l" t="t" r="r" b="b"/>
            <a:pathLst>
              <a:path w="944245" h="1003935">
                <a:moveTo>
                  <a:pt x="0" y="0"/>
                </a:moveTo>
                <a:lnTo>
                  <a:pt x="0" y="1003562"/>
                </a:lnTo>
                <a:lnTo>
                  <a:pt x="943902" y="1003562"/>
                </a:lnTo>
                <a:lnTo>
                  <a:pt x="943902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67015" y="4377690"/>
            <a:ext cx="1258570" cy="157480"/>
          </a:xfrm>
          <a:custGeom>
            <a:avLst/>
            <a:gdLst/>
            <a:ahLst/>
            <a:cxnLst/>
            <a:rect l="l" t="t" r="r" b="b"/>
            <a:pathLst>
              <a:path w="1258570" h="157479">
                <a:moveTo>
                  <a:pt x="0" y="157480"/>
                </a:moveTo>
                <a:lnTo>
                  <a:pt x="1258544" y="157480"/>
                </a:lnTo>
                <a:lnTo>
                  <a:pt x="1258544" y="0"/>
                </a:lnTo>
                <a:lnTo>
                  <a:pt x="0" y="0"/>
                </a:lnTo>
                <a:lnTo>
                  <a:pt x="0" y="15748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67015" y="3374390"/>
            <a:ext cx="157480" cy="1003300"/>
          </a:xfrm>
          <a:custGeom>
            <a:avLst/>
            <a:gdLst/>
            <a:ahLst/>
            <a:cxnLst/>
            <a:rect l="l" t="t" r="r" b="b"/>
            <a:pathLst>
              <a:path w="157479" h="1003300">
                <a:moveTo>
                  <a:pt x="0" y="1003300"/>
                </a:moveTo>
                <a:lnTo>
                  <a:pt x="157314" y="1003300"/>
                </a:lnTo>
                <a:lnTo>
                  <a:pt x="157314" y="0"/>
                </a:lnTo>
                <a:lnTo>
                  <a:pt x="0" y="0"/>
                </a:lnTo>
                <a:lnTo>
                  <a:pt x="0" y="100330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67015" y="3216910"/>
            <a:ext cx="1258570" cy="157480"/>
          </a:xfrm>
          <a:custGeom>
            <a:avLst/>
            <a:gdLst/>
            <a:ahLst/>
            <a:cxnLst/>
            <a:rect l="l" t="t" r="r" b="b"/>
            <a:pathLst>
              <a:path w="1258570" h="157479">
                <a:moveTo>
                  <a:pt x="0" y="157479"/>
                </a:moveTo>
                <a:lnTo>
                  <a:pt x="1258544" y="157479"/>
                </a:lnTo>
                <a:lnTo>
                  <a:pt x="1258544" y="0"/>
                </a:lnTo>
                <a:lnTo>
                  <a:pt x="0" y="0"/>
                </a:lnTo>
                <a:lnTo>
                  <a:pt x="0" y="15747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68245" y="3374123"/>
            <a:ext cx="157480" cy="1003935"/>
          </a:xfrm>
          <a:custGeom>
            <a:avLst/>
            <a:gdLst/>
            <a:ahLst/>
            <a:cxnLst/>
            <a:rect l="l" t="t" r="r" b="b"/>
            <a:pathLst>
              <a:path w="157479" h="1003935">
                <a:moveTo>
                  <a:pt x="157314" y="0"/>
                </a:moveTo>
                <a:lnTo>
                  <a:pt x="0" y="0"/>
                </a:lnTo>
                <a:lnTo>
                  <a:pt x="0" y="1003554"/>
                </a:lnTo>
                <a:lnTo>
                  <a:pt x="157314" y="1003554"/>
                </a:lnTo>
                <a:lnTo>
                  <a:pt x="157314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67015" y="3216795"/>
            <a:ext cx="1258570" cy="1318260"/>
          </a:xfrm>
          <a:custGeom>
            <a:avLst/>
            <a:gdLst/>
            <a:ahLst/>
            <a:cxnLst/>
            <a:rect l="l" t="t" r="r" b="b"/>
            <a:pathLst>
              <a:path w="1258570" h="1318260">
                <a:moveTo>
                  <a:pt x="0" y="0"/>
                </a:moveTo>
                <a:lnTo>
                  <a:pt x="1258540" y="0"/>
                </a:lnTo>
                <a:lnTo>
                  <a:pt x="1258540" y="1318190"/>
                </a:lnTo>
                <a:lnTo>
                  <a:pt x="0" y="13181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24333" y="3374113"/>
            <a:ext cx="944244" cy="1003935"/>
          </a:xfrm>
          <a:custGeom>
            <a:avLst/>
            <a:gdLst/>
            <a:ahLst/>
            <a:cxnLst/>
            <a:rect l="l" t="t" r="r" b="b"/>
            <a:pathLst>
              <a:path w="944245" h="1003935">
                <a:moveTo>
                  <a:pt x="0" y="0"/>
                </a:moveTo>
                <a:lnTo>
                  <a:pt x="0" y="1003562"/>
                </a:lnTo>
                <a:lnTo>
                  <a:pt x="943902" y="1003562"/>
                </a:lnTo>
                <a:lnTo>
                  <a:pt x="943902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573576" y="1742947"/>
            <a:ext cx="1506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35" dirty="0">
                <a:solidFill>
                  <a:srgbClr val="C00000"/>
                </a:solidFill>
                <a:latin typeface="Trebuchet MS"/>
                <a:cs typeface="Trebuchet MS"/>
              </a:rPr>
              <a:t>[!</a:t>
            </a:r>
            <a:r>
              <a:rPr sz="1950" spc="202" baseline="-17094" dirty="0">
                <a:solidFill>
                  <a:srgbClr val="C00000"/>
                </a:solidFill>
                <a:latin typeface="Trebuchet MS"/>
                <a:cs typeface="Trebuchet MS"/>
              </a:rPr>
              <a:t>"</a:t>
            </a:r>
            <a:r>
              <a:rPr sz="1800" spc="135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1800" spc="-2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spc="14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217" baseline="-17094" dirty="0">
                <a:solidFill>
                  <a:srgbClr val="C00000"/>
                </a:solidFill>
                <a:latin typeface="Trebuchet MS"/>
                <a:cs typeface="Trebuchet MS"/>
              </a:rPr>
              <a:t>$</a:t>
            </a:r>
            <a:r>
              <a:rPr sz="1800" spc="145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1800" spc="-14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165" baseline="-17094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1800" spc="-14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165" baseline="-17094" dirty="0">
                <a:solidFill>
                  <a:srgbClr val="C00000"/>
                </a:solidFill>
                <a:latin typeface="Trebuchet MS"/>
                <a:cs typeface="Trebuchet MS"/>
              </a:rPr>
              <a:t>&amp;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]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25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712443" y="1825752"/>
            <a:ext cx="1085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50" dirty="0">
                <a:solidFill>
                  <a:srgbClr val="C00000"/>
                </a:solidFill>
                <a:latin typeface="Trebuchet MS"/>
                <a:cs typeface="Trebuchet MS"/>
              </a:rPr>
              <a:t>*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28940" y="1718055"/>
            <a:ext cx="2990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75" dirty="0">
                <a:solidFill>
                  <a:srgbClr val="C00000"/>
                </a:solidFill>
                <a:latin typeface="Trebuchet MS"/>
                <a:cs typeface="Trebuchet MS"/>
              </a:rPr>
              <a:t>(</a:t>
            </a:r>
            <a:r>
              <a:rPr sz="1650" u="sng" spc="352" baseline="3787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rebuchet MS"/>
                <a:cs typeface="Trebuchet MS"/>
              </a:rPr>
              <a:t>)</a:t>
            </a:r>
            <a:r>
              <a:rPr sz="1300" spc="175" dirty="0">
                <a:solidFill>
                  <a:srgbClr val="C00000"/>
                </a:solidFill>
                <a:latin typeface="Trebuchet MS"/>
                <a:cs typeface="Trebuchet MS"/>
              </a:rPr>
              <a:t>+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67168" y="1764284"/>
            <a:ext cx="1924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1365" algn="l"/>
              </a:tabLst>
            </a:pPr>
            <a:r>
              <a:rPr sz="1800" spc="360" dirty="0">
                <a:solidFill>
                  <a:srgbClr val="C00000"/>
                </a:solidFill>
                <a:latin typeface="Trebuchet MS"/>
                <a:cs typeface="Trebuchet MS"/>
              </a:rPr>
              <a:t>[!</a:t>
            </a:r>
            <a:r>
              <a:rPr sz="1950" spc="540" baseline="-17094" dirty="0">
                <a:solidFill>
                  <a:srgbClr val="C00000"/>
                </a:solidFill>
                <a:latin typeface="Trebuchet MS"/>
                <a:cs typeface="Trebuchet MS"/>
              </a:rPr>
              <a:t>"</a:t>
            </a:r>
            <a:r>
              <a:rPr sz="1800" spc="360" dirty="0">
                <a:solidFill>
                  <a:srgbClr val="C00000"/>
                </a:solidFill>
                <a:latin typeface="Trebuchet MS"/>
                <a:cs typeface="Trebuchet MS"/>
              </a:rPr>
              <a:t>'	</a:t>
            </a:r>
            <a:r>
              <a:rPr sz="1800" spc="-295" dirty="0">
                <a:solidFill>
                  <a:srgbClr val="C00000"/>
                </a:solidFill>
                <a:latin typeface="Trebuchet MS"/>
                <a:cs typeface="Trebuchet MS"/>
              </a:rPr>
              <a:t>, </a:t>
            </a:r>
            <a:r>
              <a:rPr sz="1800" spc="145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217" baseline="-17094" dirty="0">
                <a:solidFill>
                  <a:srgbClr val="C00000"/>
                </a:solidFill>
                <a:latin typeface="Trebuchet MS"/>
                <a:cs typeface="Trebuchet MS"/>
              </a:rPr>
              <a:t>$</a:t>
            </a:r>
            <a:r>
              <a:rPr sz="1800" spc="145" dirty="0">
                <a:solidFill>
                  <a:srgbClr val="C00000"/>
                </a:solidFill>
                <a:latin typeface="Trebuchet MS"/>
                <a:cs typeface="Trebuchet MS"/>
              </a:rPr>
              <a:t>, 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165" baseline="-17094" dirty="0">
                <a:solidFill>
                  <a:srgbClr val="C00000"/>
                </a:solidFill>
                <a:latin typeface="Trebuchet MS"/>
                <a:cs typeface="Trebuchet MS"/>
              </a:rPr>
              <a:t>%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,</a:t>
            </a:r>
            <a:r>
              <a:rPr sz="1800" spc="-40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!</a:t>
            </a:r>
            <a:r>
              <a:rPr sz="1950" spc="165" baseline="-17094" dirty="0">
                <a:solidFill>
                  <a:srgbClr val="C00000"/>
                </a:solidFill>
                <a:latin typeface="Trebuchet MS"/>
                <a:cs typeface="Trebuchet MS"/>
              </a:rPr>
              <a:t>&amp;</a:t>
            </a:r>
            <a:r>
              <a:rPr sz="1800" spc="110" dirty="0">
                <a:solidFill>
                  <a:srgbClr val="C00000"/>
                </a:solidFill>
                <a:latin typeface="Trebuchet MS"/>
                <a:cs typeface="Trebuchet MS"/>
              </a:rPr>
              <a:t>]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1272" y="4781473"/>
            <a:ext cx="293370" cy="1189990"/>
          </a:xfrm>
          <a:custGeom>
            <a:avLst/>
            <a:gdLst/>
            <a:ahLst/>
            <a:cxnLst/>
            <a:rect l="l" t="t" r="r" b="b"/>
            <a:pathLst>
              <a:path w="293370" h="1189989">
                <a:moveTo>
                  <a:pt x="100812" y="0"/>
                </a:moveTo>
                <a:lnTo>
                  <a:pt x="77273" y="49997"/>
                </a:lnTo>
                <a:lnTo>
                  <a:pt x="66263" y="108680"/>
                </a:lnTo>
                <a:lnTo>
                  <a:pt x="55834" y="186429"/>
                </a:lnTo>
                <a:lnTo>
                  <a:pt x="50855" y="231658"/>
                </a:lnTo>
                <a:lnTo>
                  <a:pt x="46042" y="280699"/>
                </a:lnTo>
                <a:lnTo>
                  <a:pt x="41402" y="333236"/>
                </a:lnTo>
                <a:lnTo>
                  <a:pt x="36942" y="388949"/>
                </a:lnTo>
                <a:lnTo>
                  <a:pt x="32669" y="447521"/>
                </a:lnTo>
                <a:lnTo>
                  <a:pt x="28590" y="508635"/>
                </a:lnTo>
                <a:lnTo>
                  <a:pt x="24712" y="571972"/>
                </a:lnTo>
                <a:lnTo>
                  <a:pt x="21042" y="637214"/>
                </a:lnTo>
                <a:lnTo>
                  <a:pt x="17587" y="704044"/>
                </a:lnTo>
                <a:lnTo>
                  <a:pt x="14353" y="772143"/>
                </a:lnTo>
                <a:lnTo>
                  <a:pt x="11348" y="841195"/>
                </a:lnTo>
                <a:lnTo>
                  <a:pt x="8579" y="910880"/>
                </a:lnTo>
                <a:lnTo>
                  <a:pt x="6053" y="980881"/>
                </a:lnTo>
                <a:lnTo>
                  <a:pt x="3776" y="1050880"/>
                </a:lnTo>
                <a:lnTo>
                  <a:pt x="1756" y="1120560"/>
                </a:lnTo>
                <a:lnTo>
                  <a:pt x="0" y="1189602"/>
                </a:lnTo>
                <a:lnTo>
                  <a:pt x="293281" y="1189603"/>
                </a:lnTo>
                <a:lnTo>
                  <a:pt x="288552" y="1168501"/>
                </a:lnTo>
                <a:lnTo>
                  <a:pt x="283198" y="1139428"/>
                </a:lnTo>
                <a:lnTo>
                  <a:pt x="270811" y="1060380"/>
                </a:lnTo>
                <a:lnTo>
                  <a:pt x="263877" y="1011909"/>
                </a:lnTo>
                <a:lnTo>
                  <a:pt x="256515" y="958474"/>
                </a:lnTo>
                <a:lnTo>
                  <a:pt x="248774" y="900828"/>
                </a:lnTo>
                <a:lnTo>
                  <a:pt x="240704" y="839723"/>
                </a:lnTo>
                <a:lnTo>
                  <a:pt x="215007" y="643166"/>
                </a:lnTo>
                <a:lnTo>
                  <a:pt x="206110" y="575739"/>
                </a:lnTo>
                <a:lnTo>
                  <a:pt x="197131" y="508611"/>
                </a:lnTo>
                <a:lnTo>
                  <a:pt x="188117" y="442533"/>
                </a:lnTo>
                <a:lnTo>
                  <a:pt x="179119" y="378258"/>
                </a:lnTo>
                <a:lnTo>
                  <a:pt x="170185" y="316537"/>
                </a:lnTo>
                <a:lnTo>
                  <a:pt x="161365" y="258121"/>
                </a:lnTo>
                <a:lnTo>
                  <a:pt x="152708" y="203763"/>
                </a:lnTo>
                <a:lnTo>
                  <a:pt x="144263" y="154213"/>
                </a:lnTo>
                <a:lnTo>
                  <a:pt x="136080" y="110224"/>
                </a:lnTo>
                <a:lnTo>
                  <a:pt x="128208" y="72548"/>
                </a:lnTo>
                <a:lnTo>
                  <a:pt x="113593" y="19139"/>
                </a:lnTo>
                <a:lnTo>
                  <a:pt x="106948" y="4910"/>
                </a:lnTo>
                <a:lnTo>
                  <a:pt x="100812" y="0"/>
                </a:lnTo>
                <a:close/>
              </a:path>
            </a:pathLst>
          </a:custGeom>
          <a:solidFill>
            <a:srgbClr val="843C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5772" y="5341494"/>
            <a:ext cx="929640" cy="608330"/>
          </a:xfrm>
          <a:custGeom>
            <a:avLst/>
            <a:gdLst/>
            <a:ahLst/>
            <a:cxnLst/>
            <a:rect l="l" t="t" r="r" b="b"/>
            <a:pathLst>
              <a:path w="929639" h="608329">
                <a:moveTo>
                  <a:pt x="410753" y="0"/>
                </a:moveTo>
                <a:lnTo>
                  <a:pt x="354669" y="2331"/>
                </a:lnTo>
                <a:lnTo>
                  <a:pt x="300871" y="7515"/>
                </a:lnTo>
                <a:lnTo>
                  <a:pt x="250586" y="15633"/>
                </a:lnTo>
                <a:lnTo>
                  <a:pt x="205043" y="26767"/>
                </a:lnTo>
                <a:lnTo>
                  <a:pt x="165470" y="40997"/>
                </a:lnTo>
                <a:lnTo>
                  <a:pt x="103370" y="83808"/>
                </a:lnTo>
                <a:lnTo>
                  <a:pt x="79828" y="115170"/>
                </a:lnTo>
                <a:lnTo>
                  <a:pt x="61630" y="151810"/>
                </a:lnTo>
                <a:lnTo>
                  <a:pt x="47939" y="193049"/>
                </a:lnTo>
                <a:lnTo>
                  <a:pt x="37914" y="238207"/>
                </a:lnTo>
                <a:lnTo>
                  <a:pt x="30719" y="286604"/>
                </a:lnTo>
                <a:lnTo>
                  <a:pt x="25514" y="337560"/>
                </a:lnTo>
                <a:lnTo>
                  <a:pt x="21462" y="390396"/>
                </a:lnTo>
                <a:lnTo>
                  <a:pt x="17722" y="444430"/>
                </a:lnTo>
                <a:lnTo>
                  <a:pt x="13458" y="498985"/>
                </a:lnTo>
                <a:lnTo>
                  <a:pt x="7830" y="553378"/>
                </a:lnTo>
                <a:lnTo>
                  <a:pt x="0" y="606932"/>
                </a:lnTo>
                <a:lnTo>
                  <a:pt x="929614" y="607884"/>
                </a:lnTo>
                <a:lnTo>
                  <a:pt x="922915" y="577703"/>
                </a:lnTo>
                <a:lnTo>
                  <a:pt x="917506" y="539115"/>
                </a:lnTo>
                <a:lnTo>
                  <a:pt x="912751" y="493863"/>
                </a:lnTo>
                <a:lnTo>
                  <a:pt x="908012" y="443688"/>
                </a:lnTo>
                <a:lnTo>
                  <a:pt x="902653" y="390334"/>
                </a:lnTo>
                <a:lnTo>
                  <a:pt x="896037" y="335543"/>
                </a:lnTo>
                <a:lnTo>
                  <a:pt x="887526" y="281059"/>
                </a:lnTo>
                <a:lnTo>
                  <a:pt x="876485" y="228624"/>
                </a:lnTo>
                <a:lnTo>
                  <a:pt x="862275" y="179981"/>
                </a:lnTo>
                <a:lnTo>
                  <a:pt x="844261" y="136872"/>
                </a:lnTo>
                <a:lnTo>
                  <a:pt x="821805" y="101041"/>
                </a:lnTo>
                <a:lnTo>
                  <a:pt x="794270" y="74230"/>
                </a:lnTo>
                <a:lnTo>
                  <a:pt x="726447" y="41334"/>
                </a:lnTo>
                <a:lnTo>
                  <a:pt x="682450" y="28267"/>
                </a:lnTo>
                <a:lnTo>
                  <a:pt x="633368" y="17562"/>
                </a:lnTo>
                <a:lnTo>
                  <a:pt x="580429" y="9301"/>
                </a:lnTo>
                <a:lnTo>
                  <a:pt x="524861" y="3566"/>
                </a:lnTo>
                <a:lnTo>
                  <a:pt x="467893" y="438"/>
                </a:lnTo>
                <a:lnTo>
                  <a:pt x="410753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45773" y="5341490"/>
            <a:ext cx="929640" cy="608330"/>
          </a:xfrm>
          <a:custGeom>
            <a:avLst/>
            <a:gdLst/>
            <a:ahLst/>
            <a:cxnLst/>
            <a:rect l="l" t="t" r="r" b="b"/>
            <a:pathLst>
              <a:path w="929639" h="608329">
                <a:moveTo>
                  <a:pt x="0" y="606932"/>
                </a:moveTo>
                <a:lnTo>
                  <a:pt x="7831" y="553379"/>
                </a:lnTo>
                <a:lnTo>
                  <a:pt x="13459" y="498985"/>
                </a:lnTo>
                <a:lnTo>
                  <a:pt x="17724" y="444431"/>
                </a:lnTo>
                <a:lnTo>
                  <a:pt x="21464" y="390396"/>
                </a:lnTo>
                <a:lnTo>
                  <a:pt x="25517" y="337561"/>
                </a:lnTo>
                <a:lnTo>
                  <a:pt x="30721" y="286604"/>
                </a:lnTo>
                <a:lnTo>
                  <a:pt x="37916" y="238207"/>
                </a:lnTo>
                <a:lnTo>
                  <a:pt x="47939" y="193049"/>
                </a:lnTo>
                <a:lnTo>
                  <a:pt x="61630" y="151810"/>
                </a:lnTo>
                <a:lnTo>
                  <a:pt x="79827" y="115170"/>
                </a:lnTo>
                <a:lnTo>
                  <a:pt x="103368" y="83809"/>
                </a:lnTo>
                <a:lnTo>
                  <a:pt x="133091" y="58407"/>
                </a:lnTo>
                <a:lnTo>
                  <a:pt x="205041" y="26768"/>
                </a:lnTo>
                <a:lnTo>
                  <a:pt x="250585" y="15635"/>
                </a:lnTo>
                <a:lnTo>
                  <a:pt x="300871" y="7516"/>
                </a:lnTo>
                <a:lnTo>
                  <a:pt x="354670" y="2332"/>
                </a:lnTo>
                <a:lnTo>
                  <a:pt x="410754" y="0"/>
                </a:lnTo>
                <a:lnTo>
                  <a:pt x="467894" y="438"/>
                </a:lnTo>
                <a:lnTo>
                  <a:pt x="524862" y="3565"/>
                </a:lnTo>
                <a:lnTo>
                  <a:pt x="580431" y="9299"/>
                </a:lnTo>
                <a:lnTo>
                  <a:pt x="633370" y="17559"/>
                </a:lnTo>
                <a:lnTo>
                  <a:pt x="682452" y="28263"/>
                </a:lnTo>
                <a:lnTo>
                  <a:pt x="726449" y="41330"/>
                </a:lnTo>
                <a:lnTo>
                  <a:pt x="764132" y="56678"/>
                </a:lnTo>
                <a:lnTo>
                  <a:pt x="821807" y="101039"/>
                </a:lnTo>
                <a:lnTo>
                  <a:pt x="844264" y="136872"/>
                </a:lnTo>
                <a:lnTo>
                  <a:pt x="862278" y="179982"/>
                </a:lnTo>
                <a:lnTo>
                  <a:pt x="876488" y="228626"/>
                </a:lnTo>
                <a:lnTo>
                  <a:pt x="887530" y="281061"/>
                </a:lnTo>
                <a:lnTo>
                  <a:pt x="896041" y="335546"/>
                </a:lnTo>
                <a:lnTo>
                  <a:pt x="902657" y="390336"/>
                </a:lnTo>
                <a:lnTo>
                  <a:pt x="908017" y="443690"/>
                </a:lnTo>
                <a:lnTo>
                  <a:pt x="912756" y="493864"/>
                </a:lnTo>
                <a:lnTo>
                  <a:pt x="917511" y="539117"/>
                </a:lnTo>
                <a:lnTo>
                  <a:pt x="922920" y="577704"/>
                </a:lnTo>
                <a:lnTo>
                  <a:pt x="929619" y="607885"/>
                </a:lnTo>
              </a:path>
            </a:pathLst>
          </a:custGeom>
          <a:ln w="381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9912" y="1805973"/>
            <a:ext cx="1059474" cy="1652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PushID</a:t>
            </a:r>
            <a:r>
              <a:rPr spc="-810" dirty="0"/>
              <a:t> </a:t>
            </a:r>
            <a:r>
              <a:rPr spc="-195" dirty="0"/>
              <a:t>favors </a:t>
            </a:r>
            <a:r>
              <a:rPr spc="-175" dirty="0"/>
              <a:t>the </a:t>
            </a:r>
            <a:r>
              <a:rPr spc="-170" dirty="0"/>
              <a:t>beamformers </a:t>
            </a:r>
            <a:r>
              <a:rPr spc="-180" dirty="0"/>
              <a:t>between </a:t>
            </a:r>
            <a:r>
              <a:rPr spc="-170" dirty="0"/>
              <a:t>two </a:t>
            </a:r>
            <a:r>
              <a:rPr spc="-225" dirty="0"/>
              <a:t>extremes.</a:t>
            </a:r>
          </a:p>
        </p:txBody>
      </p:sp>
      <p:sp>
        <p:nvSpPr>
          <p:cNvPr id="7" name="object 7"/>
          <p:cNvSpPr/>
          <p:nvPr/>
        </p:nvSpPr>
        <p:spPr>
          <a:xfrm>
            <a:off x="6934034" y="3577560"/>
            <a:ext cx="563880" cy="765810"/>
          </a:xfrm>
          <a:custGeom>
            <a:avLst/>
            <a:gdLst/>
            <a:ahLst/>
            <a:cxnLst/>
            <a:rect l="l" t="t" r="r" b="b"/>
            <a:pathLst>
              <a:path w="563879" h="765810">
                <a:moveTo>
                  <a:pt x="124291" y="0"/>
                </a:moveTo>
                <a:lnTo>
                  <a:pt x="501270" y="602122"/>
                </a:lnTo>
                <a:lnTo>
                  <a:pt x="563416" y="563213"/>
                </a:lnTo>
                <a:lnTo>
                  <a:pt x="516941" y="765321"/>
                </a:lnTo>
                <a:lnTo>
                  <a:pt x="314833" y="718847"/>
                </a:lnTo>
                <a:lnTo>
                  <a:pt x="376979" y="679938"/>
                </a:lnTo>
                <a:lnTo>
                  <a:pt x="0" y="77816"/>
                </a:lnTo>
                <a:lnTo>
                  <a:pt x="124291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35365" y="3586696"/>
            <a:ext cx="631825" cy="695960"/>
          </a:xfrm>
          <a:custGeom>
            <a:avLst/>
            <a:gdLst/>
            <a:ahLst/>
            <a:cxnLst/>
            <a:rect l="l" t="t" r="r" b="b"/>
            <a:pathLst>
              <a:path w="631825" h="695960">
                <a:moveTo>
                  <a:pt x="631652" y="96087"/>
                </a:moveTo>
                <a:lnTo>
                  <a:pt x="166161" y="632726"/>
                </a:lnTo>
                <a:lnTo>
                  <a:pt x="221548" y="680770"/>
                </a:lnTo>
                <a:lnTo>
                  <a:pt x="14686" y="695456"/>
                </a:lnTo>
                <a:lnTo>
                  <a:pt x="0" y="488595"/>
                </a:lnTo>
                <a:lnTo>
                  <a:pt x="55387" y="536639"/>
                </a:lnTo>
                <a:lnTo>
                  <a:pt x="520878" y="0"/>
                </a:lnTo>
                <a:lnTo>
                  <a:pt x="631652" y="96087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54026" y="4067721"/>
            <a:ext cx="293370" cy="857250"/>
          </a:xfrm>
          <a:custGeom>
            <a:avLst/>
            <a:gdLst/>
            <a:ahLst/>
            <a:cxnLst/>
            <a:rect l="l" t="t" r="r" b="b"/>
            <a:pathLst>
              <a:path w="293370" h="857250">
                <a:moveTo>
                  <a:pt x="293293" y="710399"/>
                </a:moveTo>
                <a:lnTo>
                  <a:pt x="0" y="710399"/>
                </a:lnTo>
                <a:lnTo>
                  <a:pt x="146646" y="857034"/>
                </a:lnTo>
                <a:lnTo>
                  <a:pt x="293293" y="710399"/>
                </a:lnTo>
                <a:close/>
              </a:path>
              <a:path w="293370" h="857250">
                <a:moveTo>
                  <a:pt x="219963" y="0"/>
                </a:moveTo>
                <a:lnTo>
                  <a:pt x="73329" y="0"/>
                </a:lnTo>
                <a:lnTo>
                  <a:pt x="73329" y="710399"/>
                </a:lnTo>
                <a:lnTo>
                  <a:pt x="219963" y="710399"/>
                </a:lnTo>
                <a:lnTo>
                  <a:pt x="21996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54037" y="4067721"/>
            <a:ext cx="293370" cy="857250"/>
          </a:xfrm>
          <a:custGeom>
            <a:avLst/>
            <a:gdLst/>
            <a:ahLst/>
            <a:cxnLst/>
            <a:rect l="l" t="t" r="r" b="b"/>
            <a:pathLst>
              <a:path w="293370" h="857250">
                <a:moveTo>
                  <a:pt x="219962" y="0"/>
                </a:moveTo>
                <a:lnTo>
                  <a:pt x="219962" y="710397"/>
                </a:lnTo>
                <a:lnTo>
                  <a:pt x="293283" y="710397"/>
                </a:lnTo>
                <a:lnTo>
                  <a:pt x="146641" y="857038"/>
                </a:lnTo>
                <a:lnTo>
                  <a:pt x="0" y="710397"/>
                </a:lnTo>
                <a:lnTo>
                  <a:pt x="73321" y="710397"/>
                </a:lnTo>
                <a:lnTo>
                  <a:pt x="73321" y="0"/>
                </a:lnTo>
                <a:lnTo>
                  <a:pt x="219962" y="0"/>
                </a:lnTo>
                <a:close/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14056" y="5580669"/>
            <a:ext cx="1125220" cy="387985"/>
          </a:xfrm>
          <a:custGeom>
            <a:avLst/>
            <a:gdLst/>
            <a:ahLst/>
            <a:cxnLst/>
            <a:rect l="l" t="t" r="r" b="b"/>
            <a:pathLst>
              <a:path w="1125220" h="387985">
                <a:moveTo>
                  <a:pt x="554429" y="0"/>
                </a:moveTo>
                <a:lnTo>
                  <a:pt x="493676" y="439"/>
                </a:lnTo>
                <a:lnTo>
                  <a:pt x="433825" y="2239"/>
                </a:lnTo>
                <a:lnTo>
                  <a:pt x="375871" y="5403"/>
                </a:lnTo>
                <a:lnTo>
                  <a:pt x="320808" y="9934"/>
                </a:lnTo>
                <a:lnTo>
                  <a:pt x="269628" y="15834"/>
                </a:lnTo>
                <a:lnTo>
                  <a:pt x="223325" y="23106"/>
                </a:lnTo>
                <a:lnTo>
                  <a:pt x="182893" y="31753"/>
                </a:lnTo>
                <a:lnTo>
                  <a:pt x="103711" y="63824"/>
                </a:lnTo>
                <a:lnTo>
                  <a:pt x="71170" y="91453"/>
                </a:lnTo>
                <a:lnTo>
                  <a:pt x="49212" y="124030"/>
                </a:lnTo>
                <a:lnTo>
                  <a:pt x="35340" y="160923"/>
                </a:lnTo>
                <a:lnTo>
                  <a:pt x="27061" y="201499"/>
                </a:lnTo>
                <a:lnTo>
                  <a:pt x="21882" y="245125"/>
                </a:lnTo>
                <a:lnTo>
                  <a:pt x="17308" y="291168"/>
                </a:lnTo>
                <a:lnTo>
                  <a:pt x="10845" y="338995"/>
                </a:lnTo>
                <a:lnTo>
                  <a:pt x="0" y="387975"/>
                </a:lnTo>
                <a:lnTo>
                  <a:pt x="1124978" y="383776"/>
                </a:lnTo>
                <a:lnTo>
                  <a:pt x="1102068" y="334473"/>
                </a:lnTo>
                <a:lnTo>
                  <a:pt x="1087079" y="287136"/>
                </a:lnTo>
                <a:lnTo>
                  <a:pt x="1077033" y="242173"/>
                </a:lnTo>
                <a:lnTo>
                  <a:pt x="1068951" y="199994"/>
                </a:lnTo>
                <a:lnTo>
                  <a:pt x="1059823" y="160923"/>
                </a:lnTo>
                <a:lnTo>
                  <a:pt x="1026696" y="94241"/>
                </a:lnTo>
                <a:lnTo>
                  <a:pt x="996679" y="67281"/>
                </a:lnTo>
                <a:lnTo>
                  <a:pt x="953731" y="45147"/>
                </a:lnTo>
                <a:lnTo>
                  <a:pt x="882270" y="25789"/>
                </a:lnTo>
                <a:lnTo>
                  <a:pt x="836965" y="18120"/>
                </a:lnTo>
                <a:lnTo>
                  <a:pt x="786600" y="11796"/>
                </a:lnTo>
                <a:lnTo>
                  <a:pt x="732171" y="6819"/>
                </a:lnTo>
                <a:lnTo>
                  <a:pt x="674670" y="3193"/>
                </a:lnTo>
                <a:lnTo>
                  <a:pt x="615092" y="918"/>
                </a:lnTo>
                <a:lnTo>
                  <a:pt x="554429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68041" y="5494020"/>
            <a:ext cx="7314565" cy="0"/>
          </a:xfrm>
          <a:custGeom>
            <a:avLst/>
            <a:gdLst/>
            <a:ahLst/>
            <a:cxnLst/>
            <a:rect l="l" t="t" r="r" b="b"/>
            <a:pathLst>
              <a:path w="7314565">
                <a:moveTo>
                  <a:pt x="0" y="0"/>
                </a:moveTo>
                <a:lnTo>
                  <a:pt x="7314164" y="1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4855" y="5023610"/>
            <a:ext cx="146304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27329">
              <a:lnSpc>
                <a:spcPct val="101400"/>
              </a:lnSpc>
              <a:spcBef>
                <a:spcPts val="50"/>
              </a:spcBef>
            </a:pPr>
            <a:r>
              <a:rPr sz="2800" spc="-120" dirty="0">
                <a:solidFill>
                  <a:srgbClr val="FF0000"/>
                </a:solidFill>
                <a:latin typeface="Trebuchet MS"/>
                <a:cs typeface="Trebuchet MS"/>
              </a:rPr>
              <a:t>Energy  </a:t>
            </a:r>
            <a:r>
              <a:rPr sz="2800" spc="-170" dirty="0">
                <a:solidFill>
                  <a:srgbClr val="FF0000"/>
                </a:solidFill>
                <a:latin typeface="Trebuchet MS"/>
                <a:cs typeface="Trebuchet MS"/>
              </a:rPr>
              <a:t>T</a:t>
            </a:r>
            <a:r>
              <a:rPr sz="2800" spc="-160" dirty="0">
                <a:solidFill>
                  <a:srgbClr val="FF0000"/>
                </a:solidFill>
                <a:latin typeface="Trebuchet MS"/>
                <a:cs typeface="Trebuchet MS"/>
              </a:rPr>
              <a:t>h</a:t>
            </a:r>
            <a:r>
              <a:rPr sz="2800" spc="-155" dirty="0">
                <a:solidFill>
                  <a:srgbClr val="FF0000"/>
                </a:solidFill>
                <a:latin typeface="Trebuchet MS"/>
                <a:cs typeface="Trebuchet MS"/>
              </a:rPr>
              <a:t>r</a:t>
            </a:r>
            <a:r>
              <a:rPr sz="2800" spc="-145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2800" spc="-40" dirty="0">
                <a:solidFill>
                  <a:srgbClr val="FF0000"/>
                </a:solidFill>
                <a:latin typeface="Trebuchet MS"/>
                <a:cs typeface="Trebuchet MS"/>
              </a:rPr>
              <a:t>s</a:t>
            </a:r>
            <a:r>
              <a:rPr sz="2800" spc="-60" dirty="0">
                <a:solidFill>
                  <a:srgbClr val="FF0000"/>
                </a:solidFill>
                <a:latin typeface="Trebuchet MS"/>
                <a:cs typeface="Trebuchet MS"/>
              </a:rPr>
              <a:t>h</a:t>
            </a:r>
            <a:r>
              <a:rPr sz="2800" spc="-110" dirty="0">
                <a:solidFill>
                  <a:srgbClr val="FF0000"/>
                </a:solidFill>
                <a:latin typeface="Trebuchet MS"/>
                <a:cs typeface="Trebuchet MS"/>
              </a:rPr>
              <a:t>ol</a:t>
            </a:r>
            <a:r>
              <a:rPr sz="2800" spc="-90" dirty="0">
                <a:solidFill>
                  <a:srgbClr val="FF0000"/>
                </a:solidFill>
                <a:latin typeface="Trebuchet MS"/>
                <a:cs typeface="Trebuchet MS"/>
              </a:rPr>
              <a:t>d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26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305886" y="6089396"/>
            <a:ext cx="1428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5" dirty="0">
                <a:latin typeface="Trebuchet MS"/>
                <a:cs typeface="Trebuchet MS"/>
              </a:rPr>
              <a:t>Too</a:t>
            </a:r>
            <a:r>
              <a:rPr sz="2400" spc="-26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narrow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3733" y="6089396"/>
            <a:ext cx="945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5" dirty="0">
                <a:latin typeface="Trebuchet MS"/>
                <a:cs typeface="Trebuchet MS"/>
              </a:rPr>
              <a:t>Too</a:t>
            </a:r>
            <a:r>
              <a:rPr sz="2400" spc="-260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flat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24271" y="6089396"/>
            <a:ext cx="1245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5" dirty="0">
                <a:latin typeface="Trebuchet MS"/>
                <a:cs typeface="Trebuchet MS"/>
              </a:rPr>
              <a:t>Just</a:t>
            </a:r>
            <a:r>
              <a:rPr sz="2400" spc="-245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right!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27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916939" y="3444347"/>
            <a:ext cx="4310380" cy="9220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850" spc="-185" dirty="0">
                <a:solidFill>
                  <a:srgbClr val="767171"/>
                </a:solidFill>
                <a:latin typeface="Trebuchet MS"/>
                <a:cs typeface="Trebuchet MS"/>
              </a:rPr>
              <a:t>Observation</a:t>
            </a:r>
            <a:r>
              <a:rPr sz="5850" spc="-445" dirty="0">
                <a:solidFill>
                  <a:srgbClr val="767171"/>
                </a:solidFill>
                <a:latin typeface="Trebuchet MS"/>
                <a:cs typeface="Trebuchet MS"/>
              </a:rPr>
              <a:t> </a:t>
            </a:r>
            <a:r>
              <a:rPr sz="5850" spc="-30" dirty="0">
                <a:solidFill>
                  <a:srgbClr val="767171"/>
                </a:solidFill>
                <a:latin typeface="Trebuchet MS"/>
                <a:cs typeface="Trebuchet MS"/>
              </a:rPr>
              <a:t>2</a:t>
            </a:r>
            <a:endParaRPr sz="58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4633466"/>
            <a:ext cx="963739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spc="140" dirty="0">
                <a:latin typeface="Trebuchet MS"/>
                <a:cs typeface="Trebuchet MS"/>
              </a:rPr>
              <a:t>⎯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60" dirty="0">
                <a:latin typeface="Trebuchet MS"/>
                <a:cs typeface="Trebuchet MS"/>
              </a:rPr>
              <a:t>PushID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100" dirty="0">
                <a:latin typeface="Trebuchet MS"/>
                <a:cs typeface="Trebuchet MS"/>
              </a:rPr>
              <a:t>must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45" dirty="0">
                <a:latin typeface="Trebuchet MS"/>
                <a:cs typeface="Trebuchet MS"/>
              </a:rPr>
              <a:t>favor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beamforming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weights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with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45" dirty="0">
                <a:solidFill>
                  <a:srgbClr val="ED7D31"/>
                </a:solidFill>
                <a:latin typeface="Trebuchet MS"/>
                <a:cs typeface="Trebuchet MS"/>
              </a:rPr>
              <a:t>maximal</a:t>
            </a:r>
            <a:r>
              <a:rPr sz="2800" spc="-21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55" dirty="0">
                <a:solidFill>
                  <a:srgbClr val="ED7D31"/>
                </a:solidFill>
                <a:latin typeface="Trebuchet MS"/>
                <a:cs typeface="Trebuchet MS"/>
              </a:rPr>
              <a:t>total</a:t>
            </a:r>
            <a:r>
              <a:rPr sz="2800" spc="-21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495" dirty="0">
                <a:solidFill>
                  <a:srgbClr val="ED7D31"/>
                </a:solidFill>
                <a:latin typeface="Trebuchet MS"/>
                <a:cs typeface="Trebuchet MS"/>
              </a:rPr>
              <a:t>area </a:t>
            </a:r>
            <a:r>
              <a:rPr sz="2800" spc="-495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where </a:t>
            </a:r>
            <a:r>
              <a:rPr sz="2800" spc="-95" dirty="0">
                <a:solidFill>
                  <a:srgbClr val="ED7D31"/>
                </a:solidFill>
                <a:latin typeface="Trebuchet MS"/>
                <a:cs typeface="Trebuchet MS"/>
              </a:rPr>
              <a:t>RFID </a:t>
            </a:r>
            <a:r>
              <a:rPr sz="2800" spc="-120" dirty="0">
                <a:solidFill>
                  <a:srgbClr val="ED7D31"/>
                </a:solidFill>
                <a:latin typeface="Trebuchet MS"/>
                <a:cs typeface="Trebuchet MS"/>
              </a:rPr>
              <a:t>tags </a:t>
            </a:r>
            <a:r>
              <a:rPr sz="2800" spc="-125" dirty="0">
                <a:solidFill>
                  <a:srgbClr val="ED7D31"/>
                </a:solidFill>
                <a:latin typeface="Trebuchet MS"/>
                <a:cs typeface="Trebuchet MS"/>
              </a:rPr>
              <a:t>remain</a:t>
            </a:r>
            <a:r>
              <a:rPr sz="2800" spc="-509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40" dirty="0">
                <a:solidFill>
                  <a:srgbClr val="ED7D31"/>
                </a:solidFill>
                <a:latin typeface="Trebuchet MS"/>
                <a:cs typeface="Trebuchet MS"/>
              </a:rPr>
              <a:t>powered</a:t>
            </a:r>
            <a:r>
              <a:rPr sz="2800" spc="-140" dirty="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100812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9" dirty="0"/>
              <a:t>Gradient-Based </a:t>
            </a:r>
            <a:r>
              <a:rPr spc="-204" dirty="0"/>
              <a:t>Beamforming </a:t>
            </a:r>
            <a:r>
              <a:rPr spc="-250" dirty="0"/>
              <a:t>Vector</a:t>
            </a:r>
            <a:r>
              <a:rPr spc="-515" dirty="0"/>
              <a:t> </a:t>
            </a:r>
            <a:r>
              <a:rPr spc="-180" dirty="0"/>
              <a:t>Pruning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10853" y="1912251"/>
            <a:ext cx="7170420" cy="1148080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305435" rIns="0" bIns="0" rtlCol="0">
            <a:spAutoFit/>
          </a:bodyPr>
          <a:lstStyle/>
          <a:p>
            <a:pPr marL="749300">
              <a:lnSpc>
                <a:spcPct val="100000"/>
              </a:lnSpc>
              <a:spcBef>
                <a:spcPts val="2405"/>
              </a:spcBef>
            </a:pPr>
            <a:r>
              <a:rPr sz="3200" spc="-165" dirty="0">
                <a:latin typeface="Trebuchet MS"/>
                <a:cs typeface="Trebuchet MS"/>
              </a:rPr>
              <a:t>Generate </a:t>
            </a:r>
            <a:r>
              <a:rPr sz="3200" spc="-70" dirty="0">
                <a:latin typeface="Trebuchet MS"/>
                <a:cs typeface="Trebuchet MS"/>
              </a:rPr>
              <a:t>n </a:t>
            </a:r>
            <a:r>
              <a:rPr sz="3200" spc="-140" dirty="0">
                <a:latin typeface="Trebuchet MS"/>
                <a:cs typeface="Trebuchet MS"/>
              </a:rPr>
              <a:t>beamformer</a:t>
            </a:r>
            <a:r>
              <a:rPr sz="3200" spc="-500" dirty="0">
                <a:latin typeface="Trebuchet MS"/>
                <a:cs typeface="Trebuchet MS"/>
              </a:rPr>
              <a:t> </a:t>
            </a:r>
            <a:r>
              <a:rPr sz="3200" spc="-120" dirty="0">
                <a:latin typeface="Trebuchet MS"/>
                <a:cs typeface="Trebuchet MS"/>
              </a:rPr>
              <a:t>randomly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0853" y="3163608"/>
            <a:ext cx="7170420" cy="1148080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1217295" marR="551180" indent="-659765">
              <a:lnSpc>
                <a:spcPts val="3820"/>
              </a:lnSpc>
              <a:spcBef>
                <a:spcPts val="615"/>
              </a:spcBef>
            </a:pPr>
            <a:r>
              <a:rPr sz="3200" spc="-165" dirty="0">
                <a:latin typeface="Trebuchet MS"/>
                <a:cs typeface="Trebuchet MS"/>
              </a:rPr>
              <a:t>Refine </a:t>
            </a:r>
            <a:r>
              <a:rPr sz="3200" spc="-135" dirty="0">
                <a:latin typeface="Trebuchet MS"/>
                <a:cs typeface="Trebuchet MS"/>
              </a:rPr>
              <a:t>beamformers with</a:t>
            </a:r>
            <a:r>
              <a:rPr sz="3200" spc="-470" dirty="0">
                <a:latin typeface="Trebuchet MS"/>
                <a:cs typeface="Trebuchet MS"/>
              </a:rPr>
              <a:t> </a:t>
            </a:r>
            <a:r>
              <a:rPr sz="3200" spc="-170" dirty="0">
                <a:latin typeface="Trebuchet MS"/>
                <a:cs typeface="Trebuchet MS"/>
              </a:rPr>
              <a:t>maximized  </a:t>
            </a:r>
            <a:r>
              <a:rPr sz="3200" spc="-155" dirty="0">
                <a:latin typeface="Trebuchet MS"/>
                <a:cs typeface="Trebuchet MS"/>
              </a:rPr>
              <a:t>coverage </a:t>
            </a:r>
            <a:r>
              <a:rPr sz="3200" spc="-160" dirty="0">
                <a:latin typeface="Trebuchet MS"/>
                <a:cs typeface="Trebuchet MS"/>
              </a:rPr>
              <a:t>area </a:t>
            </a:r>
            <a:r>
              <a:rPr sz="3200" spc="-95" dirty="0">
                <a:latin typeface="Trebuchet MS"/>
                <a:cs typeface="Trebuchet MS"/>
              </a:rPr>
              <a:t>using</a:t>
            </a:r>
            <a:r>
              <a:rPr sz="3200" spc="-415" dirty="0">
                <a:latin typeface="Trebuchet MS"/>
                <a:cs typeface="Trebuchet MS"/>
              </a:rPr>
              <a:t> </a:t>
            </a:r>
            <a:r>
              <a:rPr sz="3200" spc="-145" dirty="0">
                <a:latin typeface="Trebuchet MS"/>
                <a:cs typeface="Trebuchet MS"/>
              </a:rPr>
              <a:t>gradient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10853" y="4477702"/>
            <a:ext cx="7170420" cy="1148080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30353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2390"/>
              </a:spcBef>
            </a:pPr>
            <a:r>
              <a:rPr sz="3200" spc="-170" dirty="0">
                <a:latin typeface="Trebuchet MS"/>
                <a:cs typeface="Trebuchet MS"/>
              </a:rPr>
              <a:t>Feed </a:t>
            </a:r>
            <a:r>
              <a:rPr sz="3200" spc="-114" dirty="0">
                <a:latin typeface="Trebuchet MS"/>
                <a:cs typeface="Trebuchet MS"/>
              </a:rPr>
              <a:t>new </a:t>
            </a:r>
            <a:r>
              <a:rPr sz="3200" spc="-135" dirty="0">
                <a:latin typeface="Trebuchet MS"/>
                <a:cs typeface="Trebuchet MS"/>
              </a:rPr>
              <a:t>beamformers into </a:t>
            </a:r>
            <a:r>
              <a:rPr sz="3200" spc="-140" dirty="0">
                <a:latin typeface="Trebuchet MS"/>
                <a:cs typeface="Trebuchet MS"/>
              </a:rPr>
              <a:t>search</a:t>
            </a:r>
            <a:r>
              <a:rPr sz="3200" spc="-660" dirty="0">
                <a:latin typeface="Trebuchet MS"/>
                <a:cs typeface="Trebuchet MS"/>
              </a:rPr>
              <a:t> </a:t>
            </a:r>
            <a:r>
              <a:rPr sz="3200" spc="-140" dirty="0">
                <a:latin typeface="Trebuchet MS"/>
                <a:cs typeface="Trebuchet MS"/>
              </a:rPr>
              <a:t>space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152" y="6343394"/>
            <a:ext cx="3479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4" dirty="0">
                <a:solidFill>
                  <a:srgbClr val="FF0000"/>
                </a:solidFill>
                <a:latin typeface="Trebuchet MS"/>
                <a:cs typeface="Trebuchet MS"/>
              </a:rPr>
              <a:t>See </a:t>
            </a:r>
            <a:r>
              <a:rPr sz="2800" spc="-140" dirty="0">
                <a:solidFill>
                  <a:srgbClr val="FF0000"/>
                </a:solidFill>
                <a:latin typeface="Trebuchet MS"/>
                <a:cs typeface="Trebuchet MS"/>
              </a:rPr>
              <a:t>details </a:t>
            </a:r>
            <a:r>
              <a:rPr sz="2800" spc="-110" dirty="0">
                <a:solidFill>
                  <a:srgbClr val="FF0000"/>
                </a:solidFill>
                <a:latin typeface="Trebuchet MS"/>
                <a:cs typeface="Trebuchet MS"/>
              </a:rPr>
              <a:t>in </a:t>
            </a:r>
            <a:r>
              <a:rPr sz="2800" spc="-70" dirty="0">
                <a:solidFill>
                  <a:srgbClr val="FF0000"/>
                </a:solidFill>
                <a:latin typeface="Trebuchet MS"/>
                <a:cs typeface="Trebuchet MS"/>
              </a:rPr>
              <a:t>our</a:t>
            </a:r>
            <a:r>
              <a:rPr sz="2800" spc="-5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95" dirty="0">
                <a:solidFill>
                  <a:srgbClr val="FF0000"/>
                </a:solidFill>
                <a:latin typeface="Trebuchet MS"/>
                <a:cs typeface="Trebuchet MS"/>
              </a:rPr>
              <a:t>paper.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98989"/>
                </a:solidFill>
                <a:latin typeface="Trebuchet MS"/>
                <a:cs typeface="Trebuchet MS"/>
              </a:rPr>
              <a:t>28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2768" y="321565"/>
            <a:ext cx="96481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RFIDs </a:t>
            </a:r>
            <a:r>
              <a:rPr spc="-150" dirty="0"/>
              <a:t>used </a:t>
            </a:r>
            <a:r>
              <a:rPr spc="-204" dirty="0"/>
              <a:t>in </a:t>
            </a:r>
            <a:r>
              <a:rPr spc="-270" dirty="0"/>
              <a:t>factories, </a:t>
            </a:r>
            <a:r>
              <a:rPr spc="-204" dirty="0"/>
              <a:t>warehouses,</a:t>
            </a:r>
            <a:r>
              <a:rPr spc="-894" dirty="0"/>
              <a:t> </a:t>
            </a:r>
            <a:r>
              <a:rPr spc="-185" dirty="0"/>
              <a:t>stores</a:t>
            </a:r>
          </a:p>
        </p:txBody>
      </p:sp>
      <p:sp>
        <p:nvSpPr>
          <p:cNvPr id="3" name="object 3"/>
          <p:cNvSpPr/>
          <p:nvPr/>
        </p:nvSpPr>
        <p:spPr>
          <a:xfrm>
            <a:off x="167639" y="1676400"/>
            <a:ext cx="6982968" cy="3928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55230" y="2005457"/>
            <a:ext cx="4853038" cy="3231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64688" y="5235955"/>
            <a:ext cx="2860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Trebuchet MS"/>
                <a:cs typeface="Trebuchet MS"/>
              </a:rPr>
              <a:t>Cashierless </a:t>
            </a:r>
            <a:r>
              <a:rPr sz="1800" spc="-80" dirty="0">
                <a:latin typeface="Trebuchet MS"/>
                <a:cs typeface="Trebuchet MS"/>
              </a:rPr>
              <a:t>Store </a:t>
            </a:r>
            <a:r>
              <a:rPr sz="1800" spc="-75" dirty="0">
                <a:latin typeface="Trebuchet MS"/>
                <a:cs typeface="Trebuchet MS"/>
              </a:rPr>
              <a:t>(Amazon</a:t>
            </a:r>
            <a:r>
              <a:rPr sz="1800" spc="-27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Go)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95816" y="5623052"/>
            <a:ext cx="2191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Trebuchet MS"/>
                <a:cs typeface="Trebuchet MS"/>
              </a:rPr>
              <a:t>Conveyor in </a:t>
            </a: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65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factory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7792" y="1588008"/>
            <a:ext cx="4812792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1141" y="515277"/>
            <a:ext cx="10355580" cy="683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818005" algn="l"/>
              </a:tabLst>
            </a:pPr>
            <a:r>
              <a:rPr sz="4300" spc="-80" dirty="0">
                <a:solidFill>
                  <a:srgbClr val="767171"/>
                </a:solidFill>
              </a:rPr>
              <a:t>PushID	</a:t>
            </a:r>
            <a:r>
              <a:rPr sz="4300" spc="-235" dirty="0">
                <a:solidFill>
                  <a:srgbClr val="767171"/>
                </a:solidFill>
              </a:rPr>
              <a:t>- </a:t>
            </a:r>
            <a:r>
              <a:rPr sz="4300" spc="-170" dirty="0">
                <a:solidFill>
                  <a:srgbClr val="767171"/>
                </a:solidFill>
              </a:rPr>
              <a:t>Find </a:t>
            </a:r>
            <a:r>
              <a:rPr sz="4300" spc="-165" dirty="0">
                <a:solidFill>
                  <a:srgbClr val="767171"/>
                </a:solidFill>
              </a:rPr>
              <a:t>the </a:t>
            </a:r>
            <a:r>
              <a:rPr sz="4300" spc="-175" dirty="0">
                <a:solidFill>
                  <a:srgbClr val="767171"/>
                </a:solidFill>
              </a:rPr>
              <a:t>optimal </a:t>
            </a:r>
            <a:r>
              <a:rPr sz="4300" spc="-170" dirty="0">
                <a:solidFill>
                  <a:srgbClr val="767171"/>
                </a:solidFill>
              </a:rPr>
              <a:t>set </a:t>
            </a:r>
            <a:r>
              <a:rPr sz="4300" spc="-145" dirty="0">
                <a:solidFill>
                  <a:srgbClr val="767171"/>
                </a:solidFill>
              </a:rPr>
              <a:t>of</a:t>
            </a:r>
            <a:r>
              <a:rPr sz="4300" spc="-910" dirty="0">
                <a:solidFill>
                  <a:srgbClr val="767171"/>
                </a:solidFill>
              </a:rPr>
              <a:t> </a:t>
            </a:r>
            <a:r>
              <a:rPr sz="4300" spc="-150" dirty="0">
                <a:solidFill>
                  <a:srgbClr val="767171"/>
                </a:solidFill>
              </a:rPr>
              <a:t>beamformers</a:t>
            </a:r>
            <a:endParaRPr sz="43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29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9221" y="2740658"/>
            <a:ext cx="4960620" cy="17354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25" dirty="0">
                <a:latin typeface="Trebuchet MS"/>
                <a:cs typeface="Trebuchet MS"/>
              </a:rPr>
              <a:t>Seek the </a:t>
            </a:r>
            <a:r>
              <a:rPr sz="2800" spc="-120" dirty="0">
                <a:latin typeface="Trebuchet MS"/>
                <a:cs typeface="Trebuchet MS"/>
              </a:rPr>
              <a:t>beamformers </a:t>
            </a:r>
            <a:r>
              <a:rPr sz="2800" spc="-145" dirty="0">
                <a:latin typeface="Trebuchet MS"/>
                <a:cs typeface="Trebuchet MS"/>
              </a:rPr>
              <a:t>that</a:t>
            </a:r>
            <a:r>
              <a:rPr sz="2800" spc="-505" dirty="0">
                <a:latin typeface="Trebuchet MS"/>
                <a:cs typeface="Trebuchet MS"/>
              </a:rPr>
              <a:t> </a:t>
            </a:r>
            <a:r>
              <a:rPr sz="2800" spc="-130" dirty="0">
                <a:latin typeface="Trebuchet MS"/>
                <a:cs typeface="Trebuchet MS"/>
              </a:rPr>
              <a:t>have </a:t>
            </a:r>
            <a:r>
              <a:rPr sz="2800" spc="-13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40" dirty="0">
                <a:solidFill>
                  <a:srgbClr val="ED7D31"/>
                </a:solidFill>
                <a:latin typeface="Trebuchet MS"/>
                <a:cs typeface="Trebuchet MS"/>
              </a:rPr>
              <a:t>minimized</a:t>
            </a:r>
            <a:r>
              <a:rPr sz="2800" spc="-21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50" dirty="0">
                <a:solidFill>
                  <a:srgbClr val="ED7D31"/>
                </a:solidFill>
                <a:latin typeface="Trebuchet MS"/>
                <a:cs typeface="Trebuchet MS"/>
              </a:rPr>
              <a:t>overlap</a:t>
            </a:r>
            <a:r>
              <a:rPr sz="2800" spc="-150" dirty="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  <a:p>
            <a:pPr marL="241300" marR="469900" indent="-228600">
              <a:lnSpc>
                <a:spcPts val="3100"/>
              </a:lnSpc>
              <a:spcBef>
                <a:spcPts val="9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35" dirty="0">
                <a:latin typeface="Trebuchet MS"/>
                <a:cs typeface="Trebuchet MS"/>
              </a:rPr>
              <a:t>Gradient-based</a:t>
            </a:r>
            <a:r>
              <a:rPr sz="2800" spc="-235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beamformers </a:t>
            </a:r>
            <a:r>
              <a:rPr sz="2800" spc="-120" dirty="0">
                <a:solidFill>
                  <a:srgbClr val="ED7D31"/>
                </a:solidFill>
                <a:latin typeface="Trebuchet MS"/>
                <a:cs typeface="Trebuchet MS"/>
              </a:rPr>
              <a:t> pruning</a:t>
            </a:r>
            <a:r>
              <a:rPr sz="2800" spc="-120" dirty="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30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5623" y="0"/>
            <a:ext cx="53733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315" dirty="0">
                <a:solidFill>
                  <a:srgbClr val="AFABAB"/>
                </a:solidFill>
              </a:rPr>
              <a:t>System</a:t>
            </a:r>
            <a:r>
              <a:rPr sz="7200" spc="-605" dirty="0">
                <a:solidFill>
                  <a:srgbClr val="AFABAB"/>
                </a:solidFill>
              </a:rPr>
              <a:t> </a:t>
            </a:r>
            <a:r>
              <a:rPr sz="7200" spc="-204" dirty="0">
                <a:solidFill>
                  <a:srgbClr val="AFABAB"/>
                </a:solidFill>
              </a:rPr>
              <a:t>Design</a:t>
            </a:r>
            <a:endParaRPr sz="7200"/>
          </a:p>
        </p:txBody>
      </p:sp>
      <p:sp>
        <p:nvSpPr>
          <p:cNvPr id="3" name="object 3"/>
          <p:cNvSpPr txBox="1"/>
          <p:nvPr/>
        </p:nvSpPr>
        <p:spPr>
          <a:xfrm>
            <a:off x="8598649" y="5944106"/>
            <a:ext cx="3479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4" dirty="0">
                <a:solidFill>
                  <a:srgbClr val="FF0000"/>
                </a:solidFill>
                <a:latin typeface="Trebuchet MS"/>
                <a:cs typeface="Trebuchet MS"/>
              </a:rPr>
              <a:t>See </a:t>
            </a:r>
            <a:r>
              <a:rPr sz="2800" spc="-140" dirty="0">
                <a:solidFill>
                  <a:srgbClr val="FF0000"/>
                </a:solidFill>
                <a:latin typeface="Trebuchet MS"/>
                <a:cs typeface="Trebuchet MS"/>
              </a:rPr>
              <a:t>details </a:t>
            </a:r>
            <a:r>
              <a:rPr sz="2800" spc="-110" dirty="0">
                <a:solidFill>
                  <a:srgbClr val="FF0000"/>
                </a:solidFill>
                <a:latin typeface="Trebuchet MS"/>
                <a:cs typeface="Trebuchet MS"/>
              </a:rPr>
              <a:t>in </a:t>
            </a:r>
            <a:r>
              <a:rPr sz="2800" spc="-70" dirty="0">
                <a:solidFill>
                  <a:srgbClr val="FF0000"/>
                </a:solidFill>
                <a:latin typeface="Trebuchet MS"/>
                <a:cs typeface="Trebuchet MS"/>
              </a:rPr>
              <a:t>our</a:t>
            </a:r>
            <a:r>
              <a:rPr sz="2800" spc="-5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95" dirty="0">
                <a:solidFill>
                  <a:srgbClr val="FF0000"/>
                </a:solidFill>
                <a:latin typeface="Trebuchet MS"/>
                <a:cs typeface="Trebuchet MS"/>
              </a:rPr>
              <a:t>paper.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63880" indent="-496570">
              <a:lnSpc>
                <a:spcPct val="100000"/>
              </a:lnSpc>
              <a:spcBef>
                <a:spcPts val="120"/>
              </a:spcBef>
              <a:buAutoNum type="arabicPeriod"/>
              <a:tabLst>
                <a:tab pos="564515" algn="l"/>
              </a:tabLst>
            </a:pPr>
            <a:r>
              <a:rPr spc="-145" dirty="0"/>
              <a:t>Blind Distributed</a:t>
            </a:r>
            <a:r>
              <a:rPr spc="-760" dirty="0"/>
              <a:t> </a:t>
            </a:r>
            <a:r>
              <a:rPr spc="-130" dirty="0"/>
              <a:t>Beamforming</a:t>
            </a:r>
          </a:p>
          <a:p>
            <a:pPr marL="54610">
              <a:lnSpc>
                <a:spcPct val="100000"/>
              </a:lnSpc>
              <a:spcBef>
                <a:spcPts val="5"/>
              </a:spcBef>
              <a:buAutoNum type="arabicPeriod"/>
            </a:pPr>
            <a:endParaRPr sz="4150">
              <a:latin typeface="Times New Roman"/>
              <a:cs typeface="Times New Roman"/>
            </a:endParaRPr>
          </a:p>
          <a:p>
            <a:pPr marL="563880" indent="-496570">
              <a:lnSpc>
                <a:spcPct val="100000"/>
              </a:lnSpc>
              <a:buAutoNum type="arabicPeriod"/>
              <a:tabLst>
                <a:tab pos="564515" algn="l"/>
              </a:tabLst>
            </a:pPr>
            <a:r>
              <a:rPr spc="-135" dirty="0">
                <a:solidFill>
                  <a:srgbClr val="000000"/>
                </a:solidFill>
              </a:rPr>
              <a:t>Accounting </a:t>
            </a:r>
            <a:r>
              <a:rPr spc="-165" dirty="0">
                <a:solidFill>
                  <a:srgbClr val="000000"/>
                </a:solidFill>
              </a:rPr>
              <a:t>for</a:t>
            </a:r>
            <a:r>
              <a:rPr spc="-405" dirty="0">
                <a:solidFill>
                  <a:srgbClr val="000000"/>
                </a:solidFill>
              </a:rPr>
              <a:t> </a:t>
            </a:r>
            <a:r>
              <a:rPr spc="-90" dirty="0">
                <a:solidFill>
                  <a:srgbClr val="000000"/>
                </a:solidFill>
              </a:rPr>
              <a:t>Multipath</a:t>
            </a:r>
          </a:p>
          <a:p>
            <a:pPr marL="563880" indent="-496570">
              <a:lnSpc>
                <a:spcPct val="100000"/>
              </a:lnSpc>
              <a:spcBef>
                <a:spcPts val="4150"/>
              </a:spcBef>
              <a:buAutoNum type="arabicPeriod"/>
              <a:tabLst>
                <a:tab pos="564515" algn="l"/>
              </a:tabLst>
            </a:pPr>
            <a:r>
              <a:rPr spc="-105" dirty="0">
                <a:solidFill>
                  <a:srgbClr val="000000"/>
                </a:solidFill>
              </a:rPr>
              <a:t>Spanning </a:t>
            </a:r>
            <a:r>
              <a:rPr spc="-280" dirty="0">
                <a:solidFill>
                  <a:srgbClr val="000000"/>
                </a:solidFill>
              </a:rPr>
              <a:t>Tree </a:t>
            </a:r>
            <a:r>
              <a:rPr spc="-165" dirty="0">
                <a:solidFill>
                  <a:srgbClr val="000000"/>
                </a:solidFill>
              </a:rPr>
              <a:t>for </a:t>
            </a:r>
            <a:r>
              <a:rPr spc="-145" dirty="0">
                <a:solidFill>
                  <a:srgbClr val="000000"/>
                </a:solidFill>
              </a:rPr>
              <a:t>Distributed</a:t>
            </a:r>
            <a:r>
              <a:rPr spc="-540" dirty="0">
                <a:solidFill>
                  <a:srgbClr val="000000"/>
                </a:solidFill>
              </a:rPr>
              <a:t> </a:t>
            </a:r>
            <a:r>
              <a:rPr spc="-150" dirty="0">
                <a:solidFill>
                  <a:srgbClr val="000000"/>
                </a:solidFill>
              </a:rPr>
              <a:t>Synchronization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916939" y="3444347"/>
            <a:ext cx="3193415" cy="9220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850" spc="-250" dirty="0">
                <a:solidFill>
                  <a:srgbClr val="767171"/>
                </a:solidFill>
                <a:latin typeface="Trebuchet MS"/>
                <a:cs typeface="Trebuchet MS"/>
              </a:rPr>
              <a:t>Evaluation</a:t>
            </a:r>
            <a:endParaRPr sz="58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4633466"/>
            <a:ext cx="62077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40" dirty="0">
                <a:latin typeface="Trebuchet MS"/>
                <a:cs typeface="Trebuchet MS"/>
              </a:rPr>
              <a:t>⎯</a:t>
            </a:r>
            <a:r>
              <a:rPr sz="2800" spc="-420" dirty="0">
                <a:latin typeface="Trebuchet MS"/>
                <a:cs typeface="Trebuchet MS"/>
              </a:rPr>
              <a:t> </a:t>
            </a:r>
            <a:r>
              <a:rPr sz="2800" spc="-160" dirty="0">
                <a:latin typeface="Trebuchet MS"/>
                <a:cs typeface="Trebuchet MS"/>
              </a:rPr>
              <a:t>range, </a:t>
            </a:r>
            <a:r>
              <a:rPr sz="2800" spc="-145" dirty="0">
                <a:latin typeface="Trebuchet MS"/>
                <a:cs typeface="Trebuchet MS"/>
              </a:rPr>
              <a:t>tag </a:t>
            </a:r>
            <a:r>
              <a:rPr sz="2800" spc="-140" dirty="0">
                <a:latin typeface="Trebuchet MS"/>
                <a:cs typeface="Trebuchet MS"/>
              </a:rPr>
              <a:t>orientation, </a:t>
            </a:r>
            <a:r>
              <a:rPr sz="2800" spc="-175" dirty="0">
                <a:latin typeface="Trebuchet MS"/>
                <a:cs typeface="Trebuchet MS"/>
              </a:rPr>
              <a:t>mobility, </a:t>
            </a:r>
            <a:r>
              <a:rPr sz="2800" spc="-310" dirty="0">
                <a:latin typeface="Trebuchet MS"/>
                <a:cs typeface="Trebuchet MS"/>
              </a:rPr>
              <a:t>coverage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7514" y="1640975"/>
            <a:ext cx="4156583" cy="437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3095" y="1241044"/>
            <a:ext cx="5020945" cy="10439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40" dirty="0">
                <a:latin typeface="Trebuchet MS"/>
                <a:cs typeface="Trebuchet MS"/>
              </a:rPr>
              <a:t>Commercial </a:t>
            </a:r>
            <a:r>
              <a:rPr sz="2800" spc="-120" dirty="0">
                <a:latin typeface="Trebuchet MS"/>
                <a:cs typeface="Trebuchet MS"/>
              </a:rPr>
              <a:t>Passive </a:t>
            </a:r>
            <a:r>
              <a:rPr sz="2800" spc="-95" dirty="0">
                <a:latin typeface="Trebuchet MS"/>
                <a:cs typeface="Trebuchet MS"/>
              </a:rPr>
              <a:t>RFID</a:t>
            </a:r>
            <a:r>
              <a:rPr sz="2800" spc="-395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tags</a:t>
            </a:r>
            <a:endParaRPr sz="2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40" dirty="0">
                <a:latin typeface="Trebuchet MS"/>
                <a:cs typeface="Trebuchet MS"/>
              </a:rPr>
              <a:t>8.7 </a:t>
            </a:r>
            <a:r>
              <a:rPr sz="2800" spc="-135" dirty="0">
                <a:latin typeface="Trebuchet MS"/>
                <a:cs typeface="Trebuchet MS"/>
              </a:rPr>
              <a:t>meters </a:t>
            </a:r>
            <a:r>
              <a:rPr sz="2800" spc="-120" dirty="0">
                <a:latin typeface="Trebuchet MS"/>
                <a:cs typeface="Trebuchet MS"/>
              </a:rPr>
              <a:t>communication</a:t>
            </a:r>
            <a:r>
              <a:rPr sz="2800" spc="-365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range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4394" y="3848416"/>
            <a:ext cx="3354420" cy="1642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78703" y="3865372"/>
            <a:ext cx="5920740" cy="103759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5" dirty="0">
                <a:latin typeface="Trebuchet MS"/>
                <a:cs typeface="Trebuchet MS"/>
              </a:rPr>
              <a:t>USRP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N210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90" dirty="0">
                <a:latin typeface="Trebuchet MS"/>
                <a:cs typeface="Trebuchet MS"/>
              </a:rPr>
              <a:t>as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the</a:t>
            </a:r>
            <a:r>
              <a:rPr sz="2800" spc="-220" dirty="0">
                <a:latin typeface="Trebuchet MS"/>
                <a:cs typeface="Trebuchet MS"/>
              </a:rPr>
              <a:t> </a:t>
            </a:r>
            <a:r>
              <a:rPr sz="2800" spc="-60" dirty="0">
                <a:latin typeface="Trebuchet MS"/>
                <a:cs typeface="Trebuchet MS"/>
              </a:rPr>
              <a:t>PushID</a:t>
            </a:r>
            <a:r>
              <a:rPr sz="2800" spc="-210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Readers</a:t>
            </a:r>
            <a:endParaRPr sz="2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85" dirty="0">
                <a:latin typeface="Trebuchet MS"/>
                <a:cs typeface="Trebuchet MS"/>
              </a:rPr>
              <a:t>Running </a:t>
            </a:r>
            <a:r>
              <a:rPr sz="2800" spc="-155" dirty="0">
                <a:latin typeface="Trebuchet MS"/>
                <a:cs typeface="Trebuchet MS"/>
              </a:rPr>
              <a:t>full </a:t>
            </a:r>
            <a:r>
              <a:rPr sz="2800" spc="-135" dirty="0">
                <a:latin typeface="Trebuchet MS"/>
                <a:cs typeface="Trebuchet MS"/>
              </a:rPr>
              <a:t>duplex </a:t>
            </a:r>
            <a:r>
              <a:rPr sz="2800" spc="-100" dirty="0">
                <a:latin typeface="Trebuchet MS"/>
                <a:cs typeface="Trebuchet MS"/>
              </a:rPr>
              <a:t>Gen2 </a:t>
            </a:r>
            <a:r>
              <a:rPr sz="2800" spc="-95" dirty="0">
                <a:latin typeface="Trebuchet MS"/>
                <a:cs typeface="Trebuchet MS"/>
              </a:rPr>
              <a:t>RFID</a:t>
            </a:r>
            <a:r>
              <a:rPr sz="2800" spc="-625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protocol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32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1990" y="62485"/>
            <a:ext cx="36207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0" dirty="0"/>
              <a:t>Implementation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367" y="3182111"/>
            <a:ext cx="9912096" cy="2627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786" y="5827267"/>
            <a:ext cx="1276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Trebuchet MS"/>
                <a:cs typeface="Trebuchet MS"/>
              </a:rPr>
              <a:t>Football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Field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71750" y="5827267"/>
            <a:ext cx="1061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Trebuchet MS"/>
                <a:cs typeface="Trebuchet MS"/>
              </a:rPr>
              <a:t>Office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Area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1990" y="62485"/>
            <a:ext cx="55289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35" dirty="0"/>
              <a:t>Evaluation</a:t>
            </a:r>
            <a:r>
              <a:rPr spc="-350" dirty="0"/>
              <a:t> </a:t>
            </a:r>
            <a:r>
              <a:rPr spc="-210" dirty="0"/>
              <a:t>Configuration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1990" y="1161795"/>
            <a:ext cx="7085330" cy="155257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30" dirty="0">
                <a:latin typeface="Trebuchet MS"/>
                <a:cs typeface="Trebuchet MS"/>
              </a:rPr>
              <a:t>Baselines: </a:t>
            </a:r>
            <a:r>
              <a:rPr sz="2800" spc="-90" dirty="0">
                <a:latin typeface="Trebuchet MS"/>
                <a:cs typeface="Trebuchet MS"/>
              </a:rPr>
              <a:t>Multi-antenna </a:t>
            </a:r>
            <a:r>
              <a:rPr sz="2800" spc="60" dirty="0">
                <a:latin typeface="Trebuchet MS"/>
                <a:cs typeface="Trebuchet MS"/>
              </a:rPr>
              <a:t>MIMO,</a:t>
            </a:r>
            <a:r>
              <a:rPr sz="2800" spc="-520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Closest </a:t>
            </a:r>
            <a:r>
              <a:rPr sz="2800" spc="-130" dirty="0">
                <a:latin typeface="Trebuchet MS"/>
                <a:cs typeface="Trebuchet MS"/>
              </a:rPr>
              <a:t>reader</a:t>
            </a:r>
            <a:endParaRPr sz="2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14" dirty="0">
                <a:latin typeface="Trebuchet MS"/>
                <a:cs typeface="Trebuchet MS"/>
              </a:rPr>
              <a:t>LoS </a:t>
            </a:r>
            <a:r>
              <a:rPr sz="2800" spc="-95" dirty="0">
                <a:latin typeface="Trebuchet MS"/>
                <a:cs typeface="Trebuchet MS"/>
              </a:rPr>
              <a:t>and </a:t>
            </a:r>
            <a:r>
              <a:rPr sz="2800" spc="-80" dirty="0">
                <a:latin typeface="Trebuchet MS"/>
                <a:cs typeface="Trebuchet MS"/>
              </a:rPr>
              <a:t>NLoS </a:t>
            </a:r>
            <a:r>
              <a:rPr sz="2800" spc="-120" dirty="0">
                <a:latin typeface="Trebuchet MS"/>
                <a:cs typeface="Trebuchet MS"/>
              </a:rPr>
              <a:t>radio</a:t>
            </a:r>
            <a:r>
              <a:rPr sz="2800" spc="-545" dirty="0">
                <a:latin typeface="Trebuchet MS"/>
                <a:cs typeface="Trebuchet MS"/>
              </a:rPr>
              <a:t> </a:t>
            </a:r>
            <a:r>
              <a:rPr sz="2800" spc="-135" dirty="0">
                <a:latin typeface="Trebuchet MS"/>
                <a:cs typeface="Trebuchet MS"/>
              </a:rPr>
              <a:t>environment.</a:t>
            </a:r>
            <a:endParaRPr sz="2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5" dirty="0">
                <a:latin typeface="Trebuchet MS"/>
                <a:cs typeface="Trebuchet MS"/>
              </a:rPr>
              <a:t>Mobility </a:t>
            </a:r>
            <a:r>
              <a:rPr sz="2800" spc="-175" dirty="0">
                <a:latin typeface="Trebuchet MS"/>
                <a:cs typeface="Trebuchet MS"/>
              </a:rPr>
              <a:t>test: </a:t>
            </a:r>
            <a:r>
              <a:rPr sz="2800" spc="-130" dirty="0">
                <a:latin typeface="Trebuchet MS"/>
                <a:cs typeface="Trebuchet MS"/>
              </a:rPr>
              <a:t>walking</a:t>
            </a:r>
            <a:r>
              <a:rPr sz="2800" spc="-395" dirty="0">
                <a:latin typeface="Trebuchet MS"/>
                <a:cs typeface="Trebuchet MS"/>
              </a:rPr>
              <a:t> </a:t>
            </a:r>
            <a:r>
              <a:rPr sz="2800" spc="-140" dirty="0">
                <a:latin typeface="Trebuchet MS"/>
                <a:cs typeface="Trebuchet MS"/>
              </a:rPr>
              <a:t>speed.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028" y="2243768"/>
            <a:ext cx="4894949" cy="3002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6103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Range </a:t>
            </a:r>
            <a:r>
              <a:rPr spc="-290" dirty="0"/>
              <a:t>vs. </a:t>
            </a:r>
            <a:r>
              <a:rPr spc="-150" dirty="0"/>
              <a:t>Number </a:t>
            </a:r>
            <a:r>
              <a:rPr spc="-190" dirty="0"/>
              <a:t>of</a:t>
            </a:r>
            <a:r>
              <a:rPr spc="-745" dirty="0"/>
              <a:t> </a:t>
            </a:r>
            <a:r>
              <a:rPr spc="-220" dirty="0"/>
              <a:t>Readers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36512" y="2426714"/>
            <a:ext cx="515874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0" dirty="0">
                <a:latin typeface="Trebuchet MS"/>
                <a:cs typeface="Trebuchet MS"/>
              </a:rPr>
              <a:t>PushID </a:t>
            </a:r>
            <a:r>
              <a:rPr sz="2800" spc="-130" dirty="0">
                <a:latin typeface="Trebuchet MS"/>
                <a:cs typeface="Trebuchet MS"/>
              </a:rPr>
              <a:t>achieves a</a:t>
            </a:r>
            <a:r>
              <a:rPr sz="2800" spc="-455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communication  </a:t>
            </a:r>
            <a:r>
              <a:rPr sz="2800" spc="-125" dirty="0">
                <a:latin typeface="Trebuchet MS"/>
                <a:cs typeface="Trebuchet MS"/>
              </a:rPr>
              <a:t>range </a:t>
            </a:r>
            <a:r>
              <a:rPr sz="2800" spc="-110" dirty="0">
                <a:latin typeface="Trebuchet MS"/>
                <a:cs typeface="Trebuchet MS"/>
              </a:rPr>
              <a:t>of </a:t>
            </a:r>
            <a:r>
              <a:rPr sz="2800" spc="-50" dirty="0">
                <a:solidFill>
                  <a:srgbClr val="ED7D31"/>
                </a:solidFill>
                <a:latin typeface="Trebuchet MS"/>
                <a:cs typeface="Trebuchet MS"/>
              </a:rPr>
              <a:t>64</a:t>
            </a:r>
            <a:r>
              <a:rPr sz="2800" spc="-409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60" dirty="0">
                <a:latin typeface="Trebuchet MS"/>
                <a:cs typeface="Trebuchet MS"/>
              </a:rPr>
              <a:t>meters.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57372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5" dirty="0"/>
              <a:t>Impact </a:t>
            </a:r>
            <a:r>
              <a:rPr spc="-190" dirty="0"/>
              <a:t>of </a:t>
            </a:r>
            <a:r>
              <a:rPr spc="-390" dirty="0"/>
              <a:t>Tag</a:t>
            </a:r>
            <a:r>
              <a:rPr spc="-605" dirty="0"/>
              <a:t> </a:t>
            </a:r>
            <a:r>
              <a:rPr spc="-220" dirty="0"/>
              <a:t>Orientation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02791" y="2225039"/>
            <a:ext cx="5486400" cy="3401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36512" y="2399283"/>
            <a:ext cx="489966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60" dirty="0">
                <a:latin typeface="Trebuchet MS"/>
                <a:cs typeface="Trebuchet MS"/>
              </a:rPr>
              <a:t>PushID</a:t>
            </a:r>
            <a:r>
              <a:rPr sz="2800" spc="-220" dirty="0">
                <a:latin typeface="Trebuchet MS"/>
                <a:cs typeface="Trebuchet MS"/>
              </a:rPr>
              <a:t> </a:t>
            </a:r>
            <a:r>
              <a:rPr sz="2800" spc="-100" dirty="0">
                <a:latin typeface="Trebuchet MS"/>
                <a:cs typeface="Trebuchet MS"/>
              </a:rPr>
              <a:t>is</a:t>
            </a:r>
            <a:r>
              <a:rPr sz="2800" spc="-215" dirty="0"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ED7D31"/>
                </a:solidFill>
                <a:latin typeface="Trebuchet MS"/>
                <a:cs typeface="Trebuchet MS"/>
              </a:rPr>
              <a:t>more</a:t>
            </a:r>
            <a:r>
              <a:rPr sz="2800" spc="-225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ED7D31"/>
                </a:solidFill>
                <a:latin typeface="Trebuchet MS"/>
                <a:cs typeface="Trebuchet MS"/>
              </a:rPr>
              <a:t>robust</a:t>
            </a:r>
            <a:r>
              <a:rPr sz="2800" spc="-220" dirty="0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latin typeface="Trebuchet MS"/>
                <a:cs typeface="Trebuchet MS"/>
              </a:rPr>
              <a:t>in</a:t>
            </a:r>
            <a:r>
              <a:rPr sz="2800" spc="-215" dirty="0">
                <a:latin typeface="Trebuchet MS"/>
                <a:cs typeface="Trebuchet MS"/>
              </a:rPr>
              <a:t> </a:t>
            </a:r>
            <a:r>
              <a:rPr sz="2800" spc="-100" dirty="0">
                <a:latin typeface="Trebuchet MS"/>
                <a:cs typeface="Trebuchet MS"/>
              </a:rPr>
              <a:t>various  </a:t>
            </a:r>
            <a:r>
              <a:rPr sz="2800" spc="-145" dirty="0">
                <a:latin typeface="Trebuchet MS"/>
                <a:cs typeface="Trebuchet MS"/>
              </a:rPr>
              <a:t>tag</a:t>
            </a:r>
            <a:r>
              <a:rPr sz="2800" spc="-220" dirty="0">
                <a:latin typeface="Trebuchet MS"/>
                <a:cs typeface="Trebuchet MS"/>
              </a:rPr>
              <a:t> </a:t>
            </a:r>
            <a:r>
              <a:rPr sz="2800" spc="-140" dirty="0">
                <a:latin typeface="Trebuchet MS"/>
                <a:cs typeface="Trebuchet MS"/>
              </a:rPr>
              <a:t>orientation.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549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5" dirty="0"/>
              <a:t>Coverage </a:t>
            </a:r>
            <a:r>
              <a:rPr spc="-290" dirty="0"/>
              <a:t>vs. </a:t>
            </a:r>
            <a:r>
              <a:rPr spc="-150" dirty="0"/>
              <a:t>Number </a:t>
            </a:r>
            <a:r>
              <a:rPr spc="-190" dirty="0"/>
              <a:t>of</a:t>
            </a:r>
            <a:r>
              <a:rPr spc="-670" dirty="0"/>
              <a:t> </a:t>
            </a:r>
            <a:r>
              <a:rPr spc="-210" dirty="0"/>
              <a:t>Beamformers</a:t>
            </a:r>
          </a:p>
        </p:txBody>
      </p:sp>
      <p:sp>
        <p:nvSpPr>
          <p:cNvPr id="3" name="object 3"/>
          <p:cNvSpPr/>
          <p:nvPr/>
        </p:nvSpPr>
        <p:spPr>
          <a:xfrm>
            <a:off x="1149637" y="2319766"/>
            <a:ext cx="5045346" cy="3280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25448" y="2548634"/>
            <a:ext cx="3435985" cy="13030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69900" marR="5080" indent="-457200">
              <a:lnSpc>
                <a:spcPct val="101400"/>
              </a:lnSpc>
              <a:spcBef>
                <a:spcPts val="5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0" dirty="0">
                <a:latin typeface="Trebuchet MS"/>
                <a:cs typeface="Trebuchet MS"/>
              </a:rPr>
              <a:t>980 </a:t>
            </a:r>
            <a:r>
              <a:rPr sz="2800" spc="-120" dirty="0">
                <a:latin typeface="Trebuchet MS"/>
                <a:cs typeface="Trebuchet MS"/>
              </a:rPr>
              <a:t>beamformers</a:t>
            </a:r>
            <a:r>
              <a:rPr sz="2800" spc="-415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to  </a:t>
            </a:r>
            <a:r>
              <a:rPr sz="2800" spc="-135" dirty="0">
                <a:latin typeface="Trebuchet MS"/>
                <a:cs typeface="Trebuchet MS"/>
              </a:rPr>
              <a:t>cover</a:t>
            </a:r>
            <a:r>
              <a:rPr sz="2800" spc="-215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95%.</a:t>
            </a:r>
            <a:endParaRPr sz="2800">
              <a:latin typeface="Trebuchet MS"/>
              <a:cs typeface="Trebuchet MS"/>
            </a:endParaRPr>
          </a:p>
          <a:p>
            <a:pPr marL="469900" indent="-457200">
              <a:lnSpc>
                <a:spcPts val="329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140" dirty="0">
                <a:latin typeface="Trebuchet MS"/>
                <a:cs typeface="Trebuchet MS"/>
              </a:rPr>
              <a:t>4.4</a:t>
            </a:r>
            <a:r>
              <a:rPr sz="2800" spc="-204" dirty="0">
                <a:latin typeface="Trebuchet MS"/>
                <a:cs typeface="Trebuchet MS"/>
              </a:rPr>
              <a:t> </a:t>
            </a:r>
            <a:r>
              <a:rPr sz="2800" spc="-250" dirty="0">
                <a:latin typeface="Trebuchet MS"/>
                <a:cs typeface="Trebuchet MS"/>
              </a:rPr>
              <a:t>s.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36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40951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More</a:t>
            </a:r>
            <a:r>
              <a:rPr spc="-370" dirty="0"/>
              <a:t> </a:t>
            </a:r>
            <a:r>
              <a:rPr spc="-229" dirty="0"/>
              <a:t>evaluation…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97965"/>
            <a:ext cx="7555865" cy="3091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20" dirty="0">
                <a:latin typeface="Trebuchet MS"/>
                <a:cs typeface="Trebuchet MS"/>
              </a:rPr>
              <a:t>Throughput </a:t>
            </a:r>
            <a:r>
              <a:rPr sz="3200" spc="-185" dirty="0">
                <a:latin typeface="Trebuchet MS"/>
                <a:cs typeface="Trebuchet MS"/>
              </a:rPr>
              <a:t>vs.</a:t>
            </a:r>
            <a:r>
              <a:rPr sz="3200" spc="-360" dirty="0">
                <a:latin typeface="Trebuchet MS"/>
                <a:cs typeface="Trebuchet MS"/>
              </a:rPr>
              <a:t> </a:t>
            </a:r>
            <a:r>
              <a:rPr sz="3200" spc="-150" dirty="0">
                <a:latin typeface="Trebuchet MS"/>
                <a:cs typeface="Trebuchet MS"/>
              </a:rPr>
              <a:t>distance</a:t>
            </a:r>
            <a:endParaRPr sz="32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295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20" dirty="0">
                <a:latin typeface="Trebuchet MS"/>
                <a:cs typeface="Trebuchet MS"/>
              </a:rPr>
              <a:t>Throughput </a:t>
            </a:r>
            <a:r>
              <a:rPr sz="3200" spc="-185" dirty="0">
                <a:latin typeface="Trebuchet MS"/>
                <a:cs typeface="Trebuchet MS"/>
              </a:rPr>
              <a:t>vs. </a:t>
            </a:r>
            <a:r>
              <a:rPr sz="3200" spc="-105" dirty="0">
                <a:latin typeface="Trebuchet MS"/>
                <a:cs typeface="Trebuchet MS"/>
              </a:rPr>
              <a:t>number </a:t>
            </a:r>
            <a:r>
              <a:rPr sz="3200" spc="-125" dirty="0">
                <a:latin typeface="Trebuchet MS"/>
                <a:cs typeface="Trebuchet MS"/>
              </a:rPr>
              <a:t>of</a:t>
            </a:r>
            <a:r>
              <a:rPr sz="3200" spc="-560" dirty="0">
                <a:latin typeface="Trebuchet MS"/>
                <a:cs typeface="Trebuchet MS"/>
              </a:rPr>
              <a:t> </a:t>
            </a:r>
            <a:r>
              <a:rPr sz="3200" spc="-80" dirty="0">
                <a:latin typeface="Trebuchet MS"/>
                <a:cs typeface="Trebuchet MS"/>
              </a:rPr>
              <a:t>nodes</a:t>
            </a:r>
            <a:endParaRPr sz="32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288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90" dirty="0">
                <a:latin typeface="Trebuchet MS"/>
                <a:cs typeface="Trebuchet MS"/>
              </a:rPr>
              <a:t>Number </a:t>
            </a:r>
            <a:r>
              <a:rPr sz="3200" spc="-120" dirty="0">
                <a:latin typeface="Trebuchet MS"/>
                <a:cs typeface="Trebuchet MS"/>
              </a:rPr>
              <a:t>of </a:t>
            </a:r>
            <a:r>
              <a:rPr sz="3200" spc="-135" dirty="0">
                <a:latin typeface="Trebuchet MS"/>
                <a:cs typeface="Trebuchet MS"/>
              </a:rPr>
              <a:t>beamformer </a:t>
            </a:r>
            <a:r>
              <a:rPr sz="3200" spc="-125" dirty="0">
                <a:latin typeface="Trebuchet MS"/>
                <a:cs typeface="Trebuchet MS"/>
              </a:rPr>
              <a:t>needed</a:t>
            </a:r>
            <a:r>
              <a:rPr sz="3200" spc="-720" dirty="0">
                <a:latin typeface="Trebuchet MS"/>
                <a:cs typeface="Trebuchet MS"/>
              </a:rPr>
              <a:t> </a:t>
            </a:r>
            <a:r>
              <a:rPr sz="3200" spc="-185" dirty="0">
                <a:latin typeface="Trebuchet MS"/>
                <a:cs typeface="Trebuchet MS"/>
              </a:rPr>
              <a:t>vs. </a:t>
            </a:r>
            <a:r>
              <a:rPr sz="3200" spc="-150" dirty="0">
                <a:latin typeface="Trebuchet MS"/>
                <a:cs typeface="Trebuchet MS"/>
              </a:rPr>
              <a:t>distance</a:t>
            </a:r>
            <a:endParaRPr sz="32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295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45" dirty="0">
                <a:latin typeface="Trebuchet MS"/>
                <a:cs typeface="Trebuchet MS"/>
              </a:rPr>
              <a:t>Impact </a:t>
            </a:r>
            <a:r>
              <a:rPr sz="3200" spc="-125" dirty="0">
                <a:latin typeface="Trebuchet MS"/>
                <a:cs typeface="Trebuchet MS"/>
              </a:rPr>
              <a:t>of</a:t>
            </a:r>
            <a:r>
              <a:rPr sz="3200" spc="-335" dirty="0">
                <a:latin typeface="Trebuchet MS"/>
                <a:cs typeface="Trebuchet MS"/>
              </a:rPr>
              <a:t> </a:t>
            </a:r>
            <a:r>
              <a:rPr sz="3200" spc="-75" dirty="0">
                <a:latin typeface="Trebuchet MS"/>
                <a:cs typeface="Trebuchet MS"/>
              </a:rPr>
              <a:t>Mobility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98649" y="6221474"/>
            <a:ext cx="3479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95" dirty="0">
                <a:solidFill>
                  <a:srgbClr val="FF0000"/>
                </a:solidFill>
                <a:latin typeface="Trebuchet MS"/>
                <a:cs typeface="Trebuchet MS"/>
              </a:rPr>
              <a:t>S</a:t>
            </a:r>
            <a:r>
              <a:rPr sz="2800" spc="-114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2800" spc="-135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2800" spc="-2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90" dirty="0">
                <a:solidFill>
                  <a:srgbClr val="FF0000"/>
                </a:solidFill>
                <a:latin typeface="Trebuchet MS"/>
                <a:cs typeface="Trebuchet MS"/>
              </a:rPr>
              <a:t>d</a:t>
            </a:r>
            <a:r>
              <a:rPr sz="2800" spc="-160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2800" spc="-210" dirty="0">
                <a:solidFill>
                  <a:srgbClr val="FF0000"/>
                </a:solidFill>
                <a:latin typeface="Trebuchet MS"/>
                <a:cs typeface="Trebuchet MS"/>
              </a:rPr>
              <a:t>t</a:t>
            </a:r>
            <a:r>
              <a:rPr sz="2800" spc="-135" dirty="0">
                <a:solidFill>
                  <a:srgbClr val="FF0000"/>
                </a:solidFill>
                <a:latin typeface="Trebuchet MS"/>
                <a:cs typeface="Trebuchet MS"/>
              </a:rPr>
              <a:t>a</a:t>
            </a:r>
            <a:r>
              <a:rPr sz="2800" spc="-165" dirty="0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sz="2800" spc="-190" dirty="0">
                <a:solidFill>
                  <a:srgbClr val="FF0000"/>
                </a:solidFill>
                <a:latin typeface="Trebuchet MS"/>
                <a:cs typeface="Trebuchet MS"/>
              </a:rPr>
              <a:t>l</a:t>
            </a:r>
            <a:r>
              <a:rPr sz="2800" spc="-40" dirty="0">
                <a:solidFill>
                  <a:srgbClr val="FF0000"/>
                </a:solidFill>
                <a:latin typeface="Trebuchet MS"/>
                <a:cs typeface="Trebuchet MS"/>
              </a:rPr>
              <a:t>s</a:t>
            </a:r>
            <a:r>
              <a:rPr sz="2800" spc="-20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65" dirty="0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sz="2800" spc="-60" dirty="0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sz="2800" spc="-20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35" dirty="0">
                <a:solidFill>
                  <a:srgbClr val="FF0000"/>
                </a:solidFill>
                <a:latin typeface="Trebuchet MS"/>
                <a:cs typeface="Trebuchet MS"/>
              </a:rPr>
              <a:t>o</a:t>
            </a:r>
            <a:r>
              <a:rPr sz="2800" spc="-60" dirty="0">
                <a:solidFill>
                  <a:srgbClr val="FF0000"/>
                </a:solidFill>
                <a:latin typeface="Trebuchet MS"/>
                <a:cs typeface="Trebuchet MS"/>
              </a:rPr>
              <a:t>u</a:t>
            </a:r>
            <a:r>
              <a:rPr sz="2800" spc="45" dirty="0">
                <a:solidFill>
                  <a:srgbClr val="FF0000"/>
                </a:solidFill>
                <a:latin typeface="Trebuchet MS"/>
                <a:cs typeface="Trebuchet MS"/>
              </a:rPr>
              <a:t>r</a:t>
            </a:r>
            <a:r>
              <a:rPr sz="1200" spc="-160" dirty="0">
                <a:solidFill>
                  <a:srgbClr val="898989"/>
                </a:solidFill>
                <a:latin typeface="Trebuchet MS"/>
                <a:cs typeface="Trebuchet MS"/>
              </a:rPr>
              <a:t>3</a:t>
            </a:r>
            <a:r>
              <a:rPr sz="2800" spc="-1425" dirty="0">
                <a:solidFill>
                  <a:srgbClr val="FF0000"/>
                </a:solidFill>
                <a:latin typeface="Trebuchet MS"/>
                <a:cs typeface="Trebuchet MS"/>
              </a:rPr>
              <a:t>p</a:t>
            </a:r>
            <a:r>
              <a:rPr sz="1200" spc="-25" dirty="0">
                <a:solidFill>
                  <a:srgbClr val="898989"/>
                </a:solidFill>
                <a:latin typeface="Trebuchet MS"/>
                <a:cs typeface="Trebuchet MS"/>
              </a:rPr>
              <a:t>7</a:t>
            </a:r>
            <a:r>
              <a:rPr sz="1200" spc="-50" dirty="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sz="2800" spc="-135" dirty="0">
                <a:solidFill>
                  <a:srgbClr val="FF0000"/>
                </a:solidFill>
                <a:latin typeface="Trebuchet MS"/>
                <a:cs typeface="Trebuchet MS"/>
              </a:rPr>
              <a:t>a</a:t>
            </a:r>
            <a:r>
              <a:rPr sz="2800" spc="-90" dirty="0">
                <a:solidFill>
                  <a:srgbClr val="FF0000"/>
                </a:solidFill>
                <a:latin typeface="Trebuchet MS"/>
                <a:cs typeface="Trebuchet MS"/>
              </a:rPr>
              <a:t>p</a:t>
            </a:r>
            <a:r>
              <a:rPr sz="2800" spc="-140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2800" spc="-400" dirty="0">
                <a:solidFill>
                  <a:srgbClr val="FF0000"/>
                </a:solidFill>
                <a:latin typeface="Trebuchet MS"/>
                <a:cs typeface="Trebuchet MS"/>
              </a:rPr>
              <a:t>r</a:t>
            </a:r>
            <a:r>
              <a:rPr sz="2800" spc="-32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44602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PushID </a:t>
            </a:r>
            <a:r>
              <a:rPr spc="-270" dirty="0"/>
              <a:t>-</a:t>
            </a:r>
            <a:r>
              <a:rPr spc="-560" dirty="0"/>
              <a:t> </a:t>
            </a:r>
            <a:r>
              <a:rPr spc="-180" dirty="0"/>
              <a:t>Conclusion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019300"/>
            <a:ext cx="10861040" cy="222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75" dirty="0">
                <a:latin typeface="Trebuchet MS"/>
                <a:cs typeface="Trebuchet MS"/>
              </a:rPr>
              <a:t>First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40" dirty="0">
                <a:latin typeface="Trebuchet MS"/>
                <a:cs typeface="Trebuchet MS"/>
              </a:rPr>
              <a:t>distributed</a:t>
            </a:r>
            <a:r>
              <a:rPr sz="3200" spc="-235" dirty="0">
                <a:latin typeface="Trebuchet MS"/>
                <a:cs typeface="Trebuchet MS"/>
              </a:rPr>
              <a:t> </a:t>
            </a:r>
            <a:r>
              <a:rPr sz="3200" spc="200" dirty="0">
                <a:latin typeface="Trebuchet MS"/>
                <a:cs typeface="Trebuchet MS"/>
              </a:rPr>
              <a:t>MIMO</a:t>
            </a:r>
            <a:r>
              <a:rPr sz="3200" spc="-235" dirty="0">
                <a:latin typeface="Trebuchet MS"/>
                <a:cs typeface="Trebuchet MS"/>
              </a:rPr>
              <a:t> </a:t>
            </a:r>
            <a:r>
              <a:rPr sz="3200" spc="-140" dirty="0">
                <a:latin typeface="Trebuchet MS"/>
                <a:cs typeface="Trebuchet MS"/>
              </a:rPr>
              <a:t>system</a:t>
            </a:r>
            <a:r>
              <a:rPr sz="3200" spc="-229" dirty="0">
                <a:latin typeface="Trebuchet MS"/>
                <a:cs typeface="Trebuchet MS"/>
              </a:rPr>
              <a:t> </a:t>
            </a:r>
            <a:r>
              <a:rPr sz="3200" spc="-150" dirty="0">
                <a:latin typeface="Trebuchet MS"/>
                <a:cs typeface="Trebuchet MS"/>
              </a:rPr>
              <a:t>for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60" dirty="0">
                <a:latin typeface="Trebuchet MS"/>
                <a:cs typeface="Trebuchet MS"/>
              </a:rPr>
              <a:t>commercial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20" dirty="0">
                <a:latin typeface="Trebuchet MS"/>
                <a:cs typeface="Trebuchet MS"/>
              </a:rPr>
              <a:t>passive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05" dirty="0">
                <a:latin typeface="Trebuchet MS"/>
                <a:cs typeface="Trebuchet MS"/>
              </a:rPr>
              <a:t>RFID</a:t>
            </a:r>
            <a:r>
              <a:rPr sz="3200" spc="-229" dirty="0">
                <a:latin typeface="Trebuchet MS"/>
                <a:cs typeface="Trebuchet MS"/>
              </a:rPr>
              <a:t> </a:t>
            </a:r>
            <a:r>
              <a:rPr sz="3200" spc="-180" dirty="0">
                <a:latin typeface="Trebuchet MS"/>
                <a:cs typeface="Trebuchet MS"/>
              </a:rPr>
              <a:t>tags.</a:t>
            </a:r>
            <a:endParaRPr sz="32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297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14" dirty="0">
                <a:latin typeface="Trebuchet MS"/>
                <a:cs typeface="Trebuchet MS"/>
              </a:rPr>
              <a:t>Develops </a:t>
            </a:r>
            <a:r>
              <a:rPr sz="3200" spc="-150" dirty="0">
                <a:latin typeface="Trebuchet MS"/>
                <a:cs typeface="Trebuchet MS"/>
              </a:rPr>
              <a:t>a </a:t>
            </a:r>
            <a:r>
              <a:rPr sz="3200" spc="-130" dirty="0">
                <a:latin typeface="Trebuchet MS"/>
                <a:cs typeface="Trebuchet MS"/>
              </a:rPr>
              <a:t>novel </a:t>
            </a:r>
            <a:r>
              <a:rPr sz="3200" spc="-135" dirty="0">
                <a:latin typeface="Trebuchet MS"/>
                <a:cs typeface="Trebuchet MS"/>
              </a:rPr>
              <a:t>blind </a:t>
            </a:r>
            <a:r>
              <a:rPr sz="3200" spc="-140" dirty="0">
                <a:latin typeface="Trebuchet MS"/>
                <a:cs typeface="Trebuchet MS"/>
              </a:rPr>
              <a:t>distributed</a:t>
            </a:r>
            <a:r>
              <a:rPr sz="3200" spc="-670" dirty="0">
                <a:latin typeface="Trebuchet MS"/>
                <a:cs typeface="Trebuchet MS"/>
              </a:rPr>
              <a:t> </a:t>
            </a:r>
            <a:r>
              <a:rPr sz="3200" spc="-150" dirty="0">
                <a:latin typeface="Trebuchet MS"/>
                <a:cs typeface="Trebuchet MS"/>
              </a:rPr>
              <a:t>beamforming.</a:t>
            </a:r>
            <a:endParaRPr sz="32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285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60" dirty="0">
                <a:latin typeface="Trebuchet MS"/>
                <a:cs typeface="Trebuchet MS"/>
              </a:rPr>
              <a:t>8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times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improvement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25" dirty="0">
                <a:latin typeface="Trebuchet MS"/>
                <a:cs typeface="Trebuchet MS"/>
              </a:rPr>
              <a:t>in</a:t>
            </a:r>
            <a:r>
              <a:rPr sz="3200" spc="-229" dirty="0">
                <a:latin typeface="Trebuchet MS"/>
                <a:cs typeface="Trebuchet MS"/>
              </a:rPr>
              <a:t> </a:t>
            </a:r>
            <a:r>
              <a:rPr sz="3200" spc="-140" dirty="0">
                <a:latin typeface="Trebuchet MS"/>
                <a:cs typeface="Trebuchet MS"/>
              </a:rPr>
              <a:t>range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85" dirty="0">
                <a:latin typeface="Trebuchet MS"/>
                <a:cs typeface="Trebuchet MS"/>
              </a:rPr>
              <a:t>vs.</a:t>
            </a:r>
            <a:r>
              <a:rPr sz="3200" spc="-235" dirty="0">
                <a:latin typeface="Trebuchet MS"/>
                <a:cs typeface="Trebuchet MS"/>
              </a:rPr>
              <a:t> </a:t>
            </a:r>
            <a:r>
              <a:rPr sz="3200" spc="-160" dirty="0">
                <a:latin typeface="Trebuchet MS"/>
                <a:cs typeface="Trebuchet MS"/>
              </a:rPr>
              <a:t>commercial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05" dirty="0">
                <a:latin typeface="Trebuchet MS"/>
                <a:cs typeface="Trebuchet MS"/>
              </a:rPr>
              <a:t>RFID</a:t>
            </a:r>
            <a:r>
              <a:rPr sz="3200" spc="-229" dirty="0">
                <a:latin typeface="Trebuchet MS"/>
                <a:cs typeface="Trebuchet MS"/>
              </a:rPr>
              <a:t> </a:t>
            </a:r>
            <a:r>
              <a:rPr sz="3200" spc="-160" dirty="0">
                <a:latin typeface="Trebuchet MS"/>
                <a:cs typeface="Trebuchet MS"/>
              </a:rPr>
              <a:t>systems.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47405" y="5789086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2898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2423" y="5600700"/>
            <a:ext cx="0" cy="181610"/>
          </a:xfrm>
          <a:custGeom>
            <a:avLst/>
            <a:gdLst/>
            <a:ahLst/>
            <a:cxnLst/>
            <a:rect l="l" t="t" r="r" b="b"/>
            <a:pathLst>
              <a:path h="181610">
                <a:moveTo>
                  <a:pt x="0" y="0"/>
                </a:moveTo>
                <a:lnTo>
                  <a:pt x="0" y="181609"/>
                </a:lnTo>
              </a:path>
            </a:pathLst>
          </a:custGeom>
          <a:ln w="65036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4670" y="5594350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271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400" y="5451525"/>
            <a:ext cx="270510" cy="351790"/>
          </a:xfrm>
          <a:custGeom>
            <a:avLst/>
            <a:gdLst/>
            <a:ahLst/>
            <a:cxnLst/>
            <a:rect l="l" t="t" r="r" b="b"/>
            <a:pathLst>
              <a:path w="270509" h="351789">
                <a:moveTo>
                  <a:pt x="157172" y="0"/>
                </a:moveTo>
                <a:lnTo>
                  <a:pt x="111521" y="7542"/>
                </a:lnTo>
                <a:lnTo>
                  <a:pt x="72893" y="28170"/>
                </a:lnTo>
                <a:lnTo>
                  <a:pt x="41856" y="58886"/>
                </a:lnTo>
                <a:lnTo>
                  <a:pt x="18982" y="96691"/>
                </a:lnTo>
                <a:lnTo>
                  <a:pt x="4840" y="138586"/>
                </a:lnTo>
                <a:lnTo>
                  <a:pt x="0" y="181573"/>
                </a:lnTo>
                <a:lnTo>
                  <a:pt x="4613" y="223868"/>
                </a:lnTo>
                <a:lnTo>
                  <a:pt x="18116" y="263681"/>
                </a:lnTo>
                <a:lnTo>
                  <a:pt x="40007" y="298688"/>
                </a:lnTo>
                <a:lnTo>
                  <a:pt x="69782" y="326568"/>
                </a:lnTo>
                <a:lnTo>
                  <a:pt x="106937" y="344999"/>
                </a:lnTo>
                <a:lnTo>
                  <a:pt x="150971" y="351659"/>
                </a:lnTo>
                <a:lnTo>
                  <a:pt x="187713" y="347403"/>
                </a:lnTo>
                <a:lnTo>
                  <a:pt x="210919" y="339073"/>
                </a:lnTo>
                <a:lnTo>
                  <a:pt x="155747" y="339073"/>
                </a:lnTo>
                <a:lnTo>
                  <a:pt x="120972" y="329895"/>
                </a:lnTo>
                <a:lnTo>
                  <a:pt x="97577" y="300996"/>
                </a:lnTo>
                <a:lnTo>
                  <a:pt x="84397" y="250330"/>
                </a:lnTo>
                <a:lnTo>
                  <a:pt x="80262" y="175850"/>
                </a:lnTo>
                <a:lnTo>
                  <a:pt x="85494" y="99002"/>
                </a:lnTo>
                <a:lnTo>
                  <a:pt x="100624" y="48740"/>
                </a:lnTo>
                <a:lnTo>
                  <a:pt x="124800" y="21324"/>
                </a:lnTo>
                <a:lnTo>
                  <a:pt x="157172" y="13017"/>
                </a:lnTo>
                <a:lnTo>
                  <a:pt x="206422" y="13017"/>
                </a:lnTo>
                <a:lnTo>
                  <a:pt x="204456" y="12185"/>
                </a:lnTo>
                <a:lnTo>
                  <a:pt x="181963" y="3808"/>
                </a:lnTo>
                <a:lnTo>
                  <a:pt x="157172" y="0"/>
                </a:lnTo>
                <a:close/>
              </a:path>
              <a:path w="270509" h="351789">
                <a:moveTo>
                  <a:pt x="269929" y="324422"/>
                </a:moveTo>
                <a:lnTo>
                  <a:pt x="255118" y="324422"/>
                </a:lnTo>
                <a:lnTo>
                  <a:pt x="256971" y="333278"/>
                </a:lnTo>
                <a:lnTo>
                  <a:pt x="256971" y="344009"/>
                </a:lnTo>
                <a:lnTo>
                  <a:pt x="269929" y="344009"/>
                </a:lnTo>
                <a:lnTo>
                  <a:pt x="269929" y="324422"/>
                </a:lnTo>
                <a:close/>
              </a:path>
              <a:path w="270509" h="351789">
                <a:moveTo>
                  <a:pt x="269929" y="226957"/>
                </a:moveTo>
                <a:lnTo>
                  <a:pt x="256971" y="226957"/>
                </a:lnTo>
                <a:lnTo>
                  <a:pt x="254107" y="243201"/>
                </a:lnTo>
                <a:lnTo>
                  <a:pt x="244586" y="274505"/>
                </a:lnTo>
                <a:lnTo>
                  <a:pt x="225532" y="305647"/>
                </a:lnTo>
                <a:lnTo>
                  <a:pt x="196176" y="329534"/>
                </a:lnTo>
                <a:lnTo>
                  <a:pt x="155747" y="339073"/>
                </a:lnTo>
                <a:lnTo>
                  <a:pt x="210919" y="339073"/>
                </a:lnTo>
                <a:lnTo>
                  <a:pt x="213795" y="338040"/>
                </a:lnTo>
                <a:lnTo>
                  <a:pt x="231993" y="328678"/>
                </a:lnTo>
                <a:lnTo>
                  <a:pt x="245084" y="324422"/>
                </a:lnTo>
                <a:lnTo>
                  <a:pt x="269929" y="324422"/>
                </a:lnTo>
                <a:lnTo>
                  <a:pt x="269929" y="226957"/>
                </a:lnTo>
                <a:close/>
              </a:path>
              <a:path w="270509" h="351789">
                <a:moveTo>
                  <a:pt x="206422" y="13017"/>
                </a:moveTo>
                <a:lnTo>
                  <a:pt x="157172" y="13017"/>
                </a:lnTo>
                <a:lnTo>
                  <a:pt x="194637" y="23317"/>
                </a:lnTo>
                <a:lnTo>
                  <a:pt x="224521" y="49633"/>
                </a:lnTo>
                <a:lnTo>
                  <a:pt x="245624" y="85085"/>
                </a:lnTo>
                <a:lnTo>
                  <a:pt x="256747" y="122796"/>
                </a:lnTo>
                <a:lnTo>
                  <a:pt x="268497" y="122796"/>
                </a:lnTo>
                <a:lnTo>
                  <a:pt x="268497" y="24371"/>
                </a:lnTo>
                <a:lnTo>
                  <a:pt x="240991" y="24371"/>
                </a:lnTo>
                <a:lnTo>
                  <a:pt x="224261" y="20563"/>
                </a:lnTo>
                <a:lnTo>
                  <a:pt x="206422" y="13017"/>
                </a:lnTo>
                <a:close/>
              </a:path>
              <a:path w="270509" h="351789">
                <a:moveTo>
                  <a:pt x="268497" y="10058"/>
                </a:moveTo>
                <a:lnTo>
                  <a:pt x="256747" y="10058"/>
                </a:lnTo>
                <a:lnTo>
                  <a:pt x="256266" y="20078"/>
                </a:lnTo>
                <a:lnTo>
                  <a:pt x="251010" y="24371"/>
                </a:lnTo>
                <a:lnTo>
                  <a:pt x="268497" y="24371"/>
                </a:lnTo>
                <a:lnTo>
                  <a:pt x="268497" y="10058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2707" y="5582551"/>
            <a:ext cx="233734" cy="218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379" y="5873356"/>
            <a:ext cx="380365" cy="332105"/>
          </a:xfrm>
          <a:custGeom>
            <a:avLst/>
            <a:gdLst/>
            <a:ahLst/>
            <a:cxnLst/>
            <a:rect l="l" t="t" r="r" b="b"/>
            <a:pathLst>
              <a:path w="380365" h="332104">
                <a:moveTo>
                  <a:pt x="118230" y="0"/>
                </a:moveTo>
                <a:lnTo>
                  <a:pt x="0" y="0"/>
                </a:lnTo>
                <a:lnTo>
                  <a:pt x="0" y="13618"/>
                </a:lnTo>
                <a:lnTo>
                  <a:pt x="31889" y="13618"/>
                </a:lnTo>
                <a:lnTo>
                  <a:pt x="31889" y="282718"/>
                </a:lnTo>
                <a:lnTo>
                  <a:pt x="30689" y="296886"/>
                </a:lnTo>
                <a:lnTo>
                  <a:pt x="26032" y="308306"/>
                </a:lnTo>
                <a:lnTo>
                  <a:pt x="16331" y="315927"/>
                </a:lnTo>
                <a:lnTo>
                  <a:pt x="0" y="318701"/>
                </a:lnTo>
                <a:lnTo>
                  <a:pt x="0" y="331730"/>
                </a:lnTo>
                <a:lnTo>
                  <a:pt x="81490" y="331730"/>
                </a:lnTo>
                <a:lnTo>
                  <a:pt x="81490" y="318701"/>
                </a:lnTo>
                <a:lnTo>
                  <a:pt x="80058" y="318701"/>
                </a:lnTo>
                <a:lnTo>
                  <a:pt x="63807" y="317784"/>
                </a:lnTo>
                <a:lnTo>
                  <a:pt x="52852" y="312905"/>
                </a:lnTo>
                <a:lnTo>
                  <a:pt x="46666" y="300870"/>
                </a:lnTo>
                <a:lnTo>
                  <a:pt x="44721" y="278486"/>
                </a:lnTo>
                <a:lnTo>
                  <a:pt x="44721" y="11283"/>
                </a:lnTo>
                <a:lnTo>
                  <a:pt x="122063" y="11283"/>
                </a:lnTo>
                <a:lnTo>
                  <a:pt x="118230" y="0"/>
                </a:lnTo>
                <a:close/>
              </a:path>
              <a:path w="380365" h="332104">
                <a:moveTo>
                  <a:pt x="122063" y="11283"/>
                </a:moveTo>
                <a:lnTo>
                  <a:pt x="45667" y="11283"/>
                </a:lnTo>
                <a:lnTo>
                  <a:pt x="158277" y="331730"/>
                </a:lnTo>
                <a:lnTo>
                  <a:pt x="171016" y="331730"/>
                </a:lnTo>
                <a:lnTo>
                  <a:pt x="208711" y="223649"/>
                </a:lnTo>
                <a:lnTo>
                  <a:pt x="194203" y="223649"/>
                </a:lnTo>
                <a:lnTo>
                  <a:pt x="122063" y="11283"/>
                </a:lnTo>
                <a:close/>
              </a:path>
              <a:path w="380365" h="332104">
                <a:moveTo>
                  <a:pt x="379695" y="318701"/>
                </a:moveTo>
                <a:lnTo>
                  <a:pt x="250311" y="318701"/>
                </a:lnTo>
                <a:lnTo>
                  <a:pt x="250311" y="331730"/>
                </a:lnTo>
                <a:lnTo>
                  <a:pt x="379695" y="331730"/>
                </a:lnTo>
                <a:lnTo>
                  <a:pt x="379695" y="318701"/>
                </a:lnTo>
                <a:close/>
              </a:path>
              <a:path w="380365" h="332104">
                <a:moveTo>
                  <a:pt x="348889" y="16955"/>
                </a:moveTo>
                <a:lnTo>
                  <a:pt x="281744" y="16955"/>
                </a:lnTo>
                <a:lnTo>
                  <a:pt x="281744" y="318701"/>
                </a:lnTo>
                <a:lnTo>
                  <a:pt x="348889" y="318701"/>
                </a:lnTo>
                <a:lnTo>
                  <a:pt x="348889" y="16955"/>
                </a:lnTo>
                <a:close/>
              </a:path>
              <a:path w="380365" h="332104">
                <a:moveTo>
                  <a:pt x="379994" y="297"/>
                </a:moveTo>
                <a:lnTo>
                  <a:pt x="272291" y="297"/>
                </a:lnTo>
                <a:lnTo>
                  <a:pt x="194203" y="223649"/>
                </a:lnTo>
                <a:lnTo>
                  <a:pt x="208711" y="223649"/>
                </a:lnTo>
                <a:lnTo>
                  <a:pt x="280798" y="16955"/>
                </a:lnTo>
                <a:lnTo>
                  <a:pt x="348889" y="16955"/>
                </a:lnTo>
                <a:lnTo>
                  <a:pt x="348889" y="13618"/>
                </a:lnTo>
                <a:lnTo>
                  <a:pt x="379695" y="13618"/>
                </a:lnTo>
                <a:lnTo>
                  <a:pt x="379994" y="297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714" y="5992096"/>
            <a:ext cx="202565" cy="219075"/>
          </a:xfrm>
          <a:custGeom>
            <a:avLst/>
            <a:gdLst/>
            <a:ahLst/>
            <a:cxnLst/>
            <a:rect l="l" t="t" r="r" b="b"/>
            <a:pathLst>
              <a:path w="202565" h="219075">
                <a:moveTo>
                  <a:pt x="103659" y="0"/>
                </a:moveTo>
                <a:lnTo>
                  <a:pt x="64009" y="8504"/>
                </a:lnTo>
                <a:lnTo>
                  <a:pt x="30982" y="31984"/>
                </a:lnTo>
                <a:lnTo>
                  <a:pt x="8379" y="67392"/>
                </a:lnTo>
                <a:lnTo>
                  <a:pt x="0" y="111678"/>
                </a:lnTo>
                <a:lnTo>
                  <a:pt x="7936" y="154238"/>
                </a:lnTo>
                <a:lnTo>
                  <a:pt x="29920" y="188137"/>
                </a:lnTo>
                <a:lnTo>
                  <a:pt x="63215" y="210548"/>
                </a:lnTo>
                <a:lnTo>
                  <a:pt x="105084" y="218647"/>
                </a:lnTo>
                <a:lnTo>
                  <a:pt x="143246" y="212322"/>
                </a:lnTo>
                <a:lnTo>
                  <a:pt x="155268" y="204905"/>
                </a:lnTo>
                <a:lnTo>
                  <a:pt x="119212" y="204905"/>
                </a:lnTo>
                <a:lnTo>
                  <a:pt x="93147" y="199042"/>
                </a:lnTo>
                <a:lnTo>
                  <a:pt x="78515" y="183741"/>
                </a:lnTo>
                <a:lnTo>
                  <a:pt x="72097" y="162431"/>
                </a:lnTo>
                <a:lnTo>
                  <a:pt x="70672" y="138544"/>
                </a:lnTo>
                <a:lnTo>
                  <a:pt x="70672" y="98962"/>
                </a:lnTo>
                <a:lnTo>
                  <a:pt x="200747" y="98962"/>
                </a:lnTo>
                <a:lnTo>
                  <a:pt x="197841" y="86158"/>
                </a:lnTo>
                <a:lnTo>
                  <a:pt x="70672" y="86158"/>
                </a:lnTo>
                <a:lnTo>
                  <a:pt x="70672" y="54494"/>
                </a:lnTo>
                <a:lnTo>
                  <a:pt x="73059" y="34698"/>
                </a:lnTo>
                <a:lnTo>
                  <a:pt x="79512" y="21926"/>
                </a:lnTo>
                <a:lnTo>
                  <a:pt x="88966" y="15074"/>
                </a:lnTo>
                <a:lnTo>
                  <a:pt x="100359" y="13036"/>
                </a:lnTo>
                <a:lnTo>
                  <a:pt x="146806" y="13036"/>
                </a:lnTo>
                <a:lnTo>
                  <a:pt x="139639" y="7909"/>
                </a:lnTo>
                <a:lnTo>
                  <a:pt x="103659" y="0"/>
                </a:lnTo>
                <a:close/>
              </a:path>
              <a:path w="202565" h="219075">
                <a:moveTo>
                  <a:pt x="202157" y="136189"/>
                </a:moveTo>
                <a:lnTo>
                  <a:pt x="189317" y="136189"/>
                </a:lnTo>
                <a:lnTo>
                  <a:pt x="179165" y="165413"/>
                </a:lnTo>
                <a:lnTo>
                  <a:pt x="164167" y="186980"/>
                </a:lnTo>
                <a:lnTo>
                  <a:pt x="144218" y="200330"/>
                </a:lnTo>
                <a:lnTo>
                  <a:pt x="119212" y="204905"/>
                </a:lnTo>
                <a:lnTo>
                  <a:pt x="155268" y="204905"/>
                </a:lnTo>
                <a:lnTo>
                  <a:pt x="171472" y="194909"/>
                </a:lnTo>
                <a:lnTo>
                  <a:pt x="190772" y="168750"/>
                </a:lnTo>
                <a:lnTo>
                  <a:pt x="202157" y="136189"/>
                </a:lnTo>
                <a:close/>
              </a:path>
              <a:path w="202565" h="219075">
                <a:moveTo>
                  <a:pt x="146806" y="13036"/>
                </a:moveTo>
                <a:lnTo>
                  <a:pt x="100359" y="13036"/>
                </a:lnTo>
                <a:lnTo>
                  <a:pt x="114550" y="15870"/>
                </a:lnTo>
                <a:lnTo>
                  <a:pt x="123696" y="24048"/>
                </a:lnTo>
                <a:lnTo>
                  <a:pt x="128597" y="37084"/>
                </a:lnTo>
                <a:lnTo>
                  <a:pt x="130053" y="54494"/>
                </a:lnTo>
                <a:lnTo>
                  <a:pt x="130053" y="86158"/>
                </a:lnTo>
                <a:lnTo>
                  <a:pt x="197841" y="86158"/>
                </a:lnTo>
                <a:lnTo>
                  <a:pt x="192334" y="61895"/>
                </a:lnTo>
                <a:lnTo>
                  <a:pt x="170580" y="30043"/>
                </a:lnTo>
                <a:lnTo>
                  <a:pt x="146806" y="13036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18084" y="6392600"/>
            <a:ext cx="202156" cy="218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8268" y="6198422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3327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43302" y="5886450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65022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8268" y="588010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44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7417" y="6198422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3327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82451" y="5886450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65024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7417" y="588010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46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6213" y="5992096"/>
            <a:ext cx="224294" cy="218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2379" y="6273526"/>
            <a:ext cx="318770" cy="339725"/>
          </a:xfrm>
          <a:custGeom>
            <a:avLst/>
            <a:gdLst/>
            <a:ahLst/>
            <a:cxnLst/>
            <a:rect l="l" t="t" r="r" b="b"/>
            <a:pathLst>
              <a:path w="318770" h="339725">
                <a:moveTo>
                  <a:pt x="102365" y="12622"/>
                </a:moveTo>
                <a:lnTo>
                  <a:pt x="32943" y="12622"/>
                </a:lnTo>
                <a:lnTo>
                  <a:pt x="32943" y="221964"/>
                </a:lnTo>
                <a:lnTo>
                  <a:pt x="42022" y="271112"/>
                </a:lnTo>
                <a:lnTo>
                  <a:pt x="67757" y="308022"/>
                </a:lnTo>
                <a:lnTo>
                  <a:pt x="107894" y="331237"/>
                </a:lnTo>
                <a:lnTo>
                  <a:pt x="160182" y="339299"/>
                </a:lnTo>
                <a:lnTo>
                  <a:pt x="216202" y="331073"/>
                </a:lnTo>
                <a:lnTo>
                  <a:pt x="230730" y="322329"/>
                </a:lnTo>
                <a:lnTo>
                  <a:pt x="188925" y="322329"/>
                </a:lnTo>
                <a:lnTo>
                  <a:pt x="146955" y="314170"/>
                </a:lnTo>
                <a:lnTo>
                  <a:pt x="121384" y="291696"/>
                </a:lnTo>
                <a:lnTo>
                  <a:pt x="107944" y="257909"/>
                </a:lnTo>
                <a:lnTo>
                  <a:pt x="102365" y="215812"/>
                </a:lnTo>
                <a:lnTo>
                  <a:pt x="102365" y="12622"/>
                </a:lnTo>
                <a:close/>
              </a:path>
              <a:path w="318770" h="339725">
                <a:moveTo>
                  <a:pt x="309096" y="12622"/>
                </a:moveTo>
                <a:lnTo>
                  <a:pt x="241703" y="12622"/>
                </a:lnTo>
                <a:lnTo>
                  <a:pt x="256114" y="14185"/>
                </a:lnTo>
                <a:lnTo>
                  <a:pt x="264387" y="19673"/>
                </a:lnTo>
                <a:lnTo>
                  <a:pt x="268155" y="30284"/>
                </a:lnTo>
                <a:lnTo>
                  <a:pt x="268950" y="45341"/>
                </a:lnTo>
                <a:lnTo>
                  <a:pt x="269049" y="229016"/>
                </a:lnTo>
                <a:lnTo>
                  <a:pt x="262203" y="270638"/>
                </a:lnTo>
                <a:lnTo>
                  <a:pt x="244116" y="299710"/>
                </a:lnTo>
                <a:lnTo>
                  <a:pt x="218465" y="316763"/>
                </a:lnTo>
                <a:lnTo>
                  <a:pt x="188925" y="322329"/>
                </a:lnTo>
                <a:lnTo>
                  <a:pt x="230730" y="322329"/>
                </a:lnTo>
                <a:lnTo>
                  <a:pt x="254901" y="307781"/>
                </a:lnTo>
                <a:lnTo>
                  <a:pt x="277342" y="271501"/>
                </a:lnTo>
                <a:lnTo>
                  <a:pt x="284586" y="224312"/>
                </a:lnTo>
                <a:lnTo>
                  <a:pt x="284586" y="45341"/>
                </a:lnTo>
                <a:lnTo>
                  <a:pt x="286029" y="28701"/>
                </a:lnTo>
                <a:lnTo>
                  <a:pt x="290477" y="18735"/>
                </a:lnTo>
                <a:lnTo>
                  <a:pt x="298107" y="13892"/>
                </a:lnTo>
                <a:lnTo>
                  <a:pt x="309096" y="12622"/>
                </a:lnTo>
                <a:close/>
              </a:path>
              <a:path w="318770" h="339725">
                <a:moveTo>
                  <a:pt x="133258" y="0"/>
                </a:moveTo>
                <a:lnTo>
                  <a:pt x="0" y="0"/>
                </a:lnTo>
                <a:lnTo>
                  <a:pt x="0" y="12622"/>
                </a:lnTo>
                <a:lnTo>
                  <a:pt x="133258" y="12622"/>
                </a:lnTo>
                <a:lnTo>
                  <a:pt x="133258" y="0"/>
                </a:lnTo>
                <a:close/>
              </a:path>
              <a:path w="318770" h="339725">
                <a:moveTo>
                  <a:pt x="318629" y="0"/>
                </a:moveTo>
                <a:lnTo>
                  <a:pt x="235755" y="0"/>
                </a:lnTo>
                <a:lnTo>
                  <a:pt x="235755" y="12622"/>
                </a:lnTo>
                <a:lnTo>
                  <a:pt x="318629" y="12622"/>
                </a:lnTo>
                <a:lnTo>
                  <a:pt x="318629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9982" y="6397931"/>
            <a:ext cx="228600" cy="213360"/>
          </a:xfrm>
          <a:custGeom>
            <a:avLst/>
            <a:gdLst/>
            <a:ahLst/>
            <a:cxnLst/>
            <a:rect l="l" t="t" r="r" b="b"/>
            <a:pathLst>
              <a:path w="228600" h="213359">
                <a:moveTo>
                  <a:pt x="92120" y="13028"/>
                </a:moveTo>
                <a:lnTo>
                  <a:pt x="22138" y="13028"/>
                </a:lnTo>
                <a:lnTo>
                  <a:pt x="108850" y="212991"/>
                </a:lnTo>
                <a:lnTo>
                  <a:pt x="121568" y="212991"/>
                </a:lnTo>
                <a:lnTo>
                  <a:pt x="157333" y="128431"/>
                </a:lnTo>
                <a:lnTo>
                  <a:pt x="143409" y="128431"/>
                </a:lnTo>
                <a:lnTo>
                  <a:pt x="92120" y="13028"/>
                </a:lnTo>
                <a:close/>
              </a:path>
              <a:path w="228600" h="213359">
                <a:moveTo>
                  <a:pt x="228070" y="12148"/>
                </a:moveTo>
                <a:lnTo>
                  <a:pt x="183434" y="12148"/>
                </a:lnTo>
                <a:lnTo>
                  <a:pt x="183434" y="24386"/>
                </a:lnTo>
                <a:lnTo>
                  <a:pt x="182973" y="30129"/>
                </a:lnTo>
                <a:lnTo>
                  <a:pt x="181537" y="36422"/>
                </a:lnTo>
                <a:lnTo>
                  <a:pt x="179048" y="43855"/>
                </a:lnTo>
                <a:lnTo>
                  <a:pt x="175430" y="53018"/>
                </a:lnTo>
                <a:lnTo>
                  <a:pt x="143409" y="128431"/>
                </a:lnTo>
                <a:lnTo>
                  <a:pt x="157333" y="128431"/>
                </a:lnTo>
                <a:lnTo>
                  <a:pt x="191324" y="48066"/>
                </a:lnTo>
                <a:lnTo>
                  <a:pt x="216158" y="14256"/>
                </a:lnTo>
                <a:lnTo>
                  <a:pt x="223824" y="12890"/>
                </a:lnTo>
                <a:lnTo>
                  <a:pt x="228070" y="12890"/>
                </a:lnTo>
                <a:lnTo>
                  <a:pt x="228070" y="12148"/>
                </a:lnTo>
                <a:close/>
              </a:path>
              <a:path w="228600" h="213359">
                <a:moveTo>
                  <a:pt x="118266" y="0"/>
                </a:moveTo>
                <a:lnTo>
                  <a:pt x="0" y="0"/>
                </a:lnTo>
                <a:lnTo>
                  <a:pt x="0" y="13028"/>
                </a:lnTo>
                <a:lnTo>
                  <a:pt x="118266" y="13028"/>
                </a:lnTo>
                <a:lnTo>
                  <a:pt x="118266" y="0"/>
                </a:lnTo>
                <a:close/>
              </a:path>
              <a:path w="228600" h="213359">
                <a:moveTo>
                  <a:pt x="228070" y="0"/>
                </a:moveTo>
                <a:lnTo>
                  <a:pt x="154547" y="0"/>
                </a:lnTo>
                <a:lnTo>
                  <a:pt x="154547" y="13028"/>
                </a:lnTo>
                <a:lnTo>
                  <a:pt x="177175" y="13028"/>
                </a:lnTo>
                <a:lnTo>
                  <a:pt x="183434" y="12148"/>
                </a:lnTo>
                <a:lnTo>
                  <a:pt x="228070" y="12148"/>
                </a:lnTo>
                <a:lnTo>
                  <a:pt x="228070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31988" y="6392274"/>
            <a:ext cx="158343" cy="218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5197" y="6599179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8" y="0"/>
                </a:lnTo>
              </a:path>
            </a:pathLst>
          </a:custGeom>
          <a:ln w="12899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0227" y="6410959"/>
            <a:ext cx="0" cy="181610"/>
          </a:xfrm>
          <a:custGeom>
            <a:avLst/>
            <a:gdLst/>
            <a:ahLst/>
            <a:cxnLst/>
            <a:rect l="l" t="t" r="r" b="b"/>
            <a:pathLst>
              <a:path h="181609">
                <a:moveTo>
                  <a:pt x="0" y="0"/>
                </a:moveTo>
                <a:lnTo>
                  <a:pt x="0" y="181609"/>
                </a:lnTo>
              </a:path>
            </a:pathLst>
          </a:custGeom>
          <a:ln w="65029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5197" y="6404609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44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7778" y="6300130"/>
            <a:ext cx="64928" cy="649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30349" y="6300130"/>
            <a:ext cx="64922" cy="649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10792" y="5582513"/>
            <a:ext cx="202158" cy="218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79726" y="5582513"/>
            <a:ext cx="202158" cy="2186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3148" y="6390964"/>
            <a:ext cx="273050" cy="214629"/>
          </a:xfrm>
          <a:custGeom>
            <a:avLst/>
            <a:gdLst/>
            <a:ahLst/>
            <a:cxnLst/>
            <a:rect l="l" t="t" r="r" b="b"/>
            <a:pathLst>
              <a:path w="273050" h="214629">
                <a:moveTo>
                  <a:pt x="125349" y="201895"/>
                </a:moveTo>
                <a:lnTo>
                  <a:pt x="0" y="201895"/>
                </a:lnTo>
                <a:lnTo>
                  <a:pt x="0" y="214619"/>
                </a:lnTo>
                <a:lnTo>
                  <a:pt x="125349" y="214619"/>
                </a:lnTo>
                <a:lnTo>
                  <a:pt x="125349" y="201895"/>
                </a:lnTo>
                <a:close/>
              </a:path>
              <a:path w="273050" h="214629">
                <a:moveTo>
                  <a:pt x="272836" y="201895"/>
                </a:moveTo>
                <a:lnTo>
                  <a:pt x="148426" y="201895"/>
                </a:lnTo>
                <a:lnTo>
                  <a:pt x="148426" y="214619"/>
                </a:lnTo>
                <a:lnTo>
                  <a:pt x="272836" y="214619"/>
                </a:lnTo>
                <a:lnTo>
                  <a:pt x="272836" y="201895"/>
                </a:lnTo>
                <a:close/>
              </a:path>
              <a:path w="273050" h="214629">
                <a:moveTo>
                  <a:pt x="97538" y="7292"/>
                </a:moveTo>
                <a:lnTo>
                  <a:pt x="0" y="7292"/>
                </a:lnTo>
                <a:lnTo>
                  <a:pt x="0" y="20002"/>
                </a:lnTo>
                <a:lnTo>
                  <a:pt x="32492" y="20002"/>
                </a:lnTo>
                <a:lnTo>
                  <a:pt x="32492" y="201895"/>
                </a:lnTo>
                <a:lnTo>
                  <a:pt x="97538" y="201895"/>
                </a:lnTo>
                <a:lnTo>
                  <a:pt x="97538" y="77557"/>
                </a:lnTo>
                <a:lnTo>
                  <a:pt x="103745" y="61136"/>
                </a:lnTo>
                <a:lnTo>
                  <a:pt x="113315" y="45457"/>
                </a:lnTo>
                <a:lnTo>
                  <a:pt x="97538" y="45457"/>
                </a:lnTo>
                <a:lnTo>
                  <a:pt x="97538" y="7292"/>
                </a:lnTo>
                <a:close/>
              </a:path>
              <a:path w="273050" h="214629">
                <a:moveTo>
                  <a:pt x="224657" y="19696"/>
                </a:moveTo>
                <a:lnTo>
                  <a:pt x="149501" y="19696"/>
                </a:lnTo>
                <a:lnTo>
                  <a:pt x="160753" y="21113"/>
                </a:lnTo>
                <a:lnTo>
                  <a:pt x="168819" y="26602"/>
                </a:lnTo>
                <a:lnTo>
                  <a:pt x="173675" y="38021"/>
                </a:lnTo>
                <a:lnTo>
                  <a:pt x="175299" y="57228"/>
                </a:lnTo>
                <a:lnTo>
                  <a:pt x="175299" y="201895"/>
                </a:lnTo>
                <a:lnTo>
                  <a:pt x="240322" y="201895"/>
                </a:lnTo>
                <a:lnTo>
                  <a:pt x="240322" y="74672"/>
                </a:lnTo>
                <a:lnTo>
                  <a:pt x="236236" y="41532"/>
                </a:lnTo>
                <a:lnTo>
                  <a:pt x="224657" y="19696"/>
                </a:lnTo>
                <a:close/>
              </a:path>
              <a:path w="273050" h="214629">
                <a:moveTo>
                  <a:pt x="173888" y="0"/>
                </a:moveTo>
                <a:lnTo>
                  <a:pt x="150423" y="3259"/>
                </a:lnTo>
                <a:lnTo>
                  <a:pt x="128647" y="12479"/>
                </a:lnTo>
                <a:lnTo>
                  <a:pt x="110405" y="26824"/>
                </a:lnTo>
                <a:lnTo>
                  <a:pt x="97544" y="45457"/>
                </a:lnTo>
                <a:lnTo>
                  <a:pt x="113315" y="45457"/>
                </a:lnTo>
                <a:lnTo>
                  <a:pt x="115383" y="42067"/>
                </a:lnTo>
                <a:lnTo>
                  <a:pt x="131090" y="26277"/>
                </a:lnTo>
                <a:lnTo>
                  <a:pt x="149501" y="19696"/>
                </a:lnTo>
                <a:lnTo>
                  <a:pt x="224657" y="19696"/>
                </a:lnTo>
                <a:lnTo>
                  <a:pt x="223890" y="18249"/>
                </a:lnTo>
                <a:lnTo>
                  <a:pt x="203151" y="4510"/>
                </a:lnTo>
                <a:lnTo>
                  <a:pt x="173888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70368" y="5990466"/>
            <a:ext cx="273050" cy="214629"/>
          </a:xfrm>
          <a:custGeom>
            <a:avLst/>
            <a:gdLst/>
            <a:ahLst/>
            <a:cxnLst/>
            <a:rect l="l" t="t" r="r" b="b"/>
            <a:pathLst>
              <a:path w="273050" h="214629">
                <a:moveTo>
                  <a:pt x="125348" y="201895"/>
                </a:moveTo>
                <a:lnTo>
                  <a:pt x="0" y="201895"/>
                </a:lnTo>
                <a:lnTo>
                  <a:pt x="0" y="214619"/>
                </a:lnTo>
                <a:lnTo>
                  <a:pt x="125348" y="214619"/>
                </a:lnTo>
                <a:lnTo>
                  <a:pt x="125348" y="201895"/>
                </a:lnTo>
                <a:close/>
              </a:path>
              <a:path w="273050" h="214629">
                <a:moveTo>
                  <a:pt x="272846" y="201895"/>
                </a:moveTo>
                <a:lnTo>
                  <a:pt x="148424" y="201895"/>
                </a:lnTo>
                <a:lnTo>
                  <a:pt x="148424" y="214619"/>
                </a:lnTo>
                <a:lnTo>
                  <a:pt x="272846" y="214619"/>
                </a:lnTo>
                <a:lnTo>
                  <a:pt x="272846" y="201895"/>
                </a:lnTo>
                <a:close/>
              </a:path>
              <a:path w="273050" h="214629">
                <a:moveTo>
                  <a:pt x="97535" y="7285"/>
                </a:moveTo>
                <a:lnTo>
                  <a:pt x="0" y="7285"/>
                </a:lnTo>
                <a:lnTo>
                  <a:pt x="0" y="20002"/>
                </a:lnTo>
                <a:lnTo>
                  <a:pt x="32499" y="20002"/>
                </a:lnTo>
                <a:lnTo>
                  <a:pt x="32499" y="201895"/>
                </a:lnTo>
                <a:lnTo>
                  <a:pt x="97535" y="201895"/>
                </a:lnTo>
                <a:lnTo>
                  <a:pt x="97535" y="77557"/>
                </a:lnTo>
                <a:lnTo>
                  <a:pt x="103743" y="61135"/>
                </a:lnTo>
                <a:lnTo>
                  <a:pt x="113310" y="45457"/>
                </a:lnTo>
                <a:lnTo>
                  <a:pt x="97535" y="45457"/>
                </a:lnTo>
                <a:lnTo>
                  <a:pt x="97535" y="7285"/>
                </a:lnTo>
                <a:close/>
              </a:path>
              <a:path w="273050" h="214629">
                <a:moveTo>
                  <a:pt x="224656" y="19690"/>
                </a:moveTo>
                <a:lnTo>
                  <a:pt x="149504" y="19690"/>
                </a:lnTo>
                <a:lnTo>
                  <a:pt x="160756" y="21106"/>
                </a:lnTo>
                <a:lnTo>
                  <a:pt x="168821" y="26596"/>
                </a:lnTo>
                <a:lnTo>
                  <a:pt x="173675" y="38017"/>
                </a:lnTo>
                <a:lnTo>
                  <a:pt x="175298" y="57228"/>
                </a:lnTo>
                <a:lnTo>
                  <a:pt x="175298" y="201895"/>
                </a:lnTo>
                <a:lnTo>
                  <a:pt x="240322" y="201895"/>
                </a:lnTo>
                <a:lnTo>
                  <a:pt x="240322" y="74670"/>
                </a:lnTo>
                <a:lnTo>
                  <a:pt x="236237" y="41532"/>
                </a:lnTo>
                <a:lnTo>
                  <a:pt x="224656" y="19690"/>
                </a:lnTo>
                <a:close/>
              </a:path>
              <a:path w="273050" h="214629">
                <a:moveTo>
                  <a:pt x="173888" y="0"/>
                </a:moveTo>
                <a:lnTo>
                  <a:pt x="150421" y="3258"/>
                </a:lnTo>
                <a:lnTo>
                  <a:pt x="128646" y="12476"/>
                </a:lnTo>
                <a:lnTo>
                  <a:pt x="110407" y="26821"/>
                </a:lnTo>
                <a:lnTo>
                  <a:pt x="97548" y="45457"/>
                </a:lnTo>
                <a:lnTo>
                  <a:pt x="113310" y="45457"/>
                </a:lnTo>
                <a:lnTo>
                  <a:pt x="115381" y="42063"/>
                </a:lnTo>
                <a:lnTo>
                  <a:pt x="131088" y="26271"/>
                </a:lnTo>
                <a:lnTo>
                  <a:pt x="149504" y="19690"/>
                </a:lnTo>
                <a:lnTo>
                  <a:pt x="224656" y="19690"/>
                </a:lnTo>
                <a:lnTo>
                  <a:pt x="223893" y="18249"/>
                </a:lnTo>
                <a:lnTo>
                  <a:pt x="203154" y="4510"/>
                </a:lnTo>
                <a:lnTo>
                  <a:pt x="173888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37427" y="5580875"/>
            <a:ext cx="273050" cy="214629"/>
          </a:xfrm>
          <a:custGeom>
            <a:avLst/>
            <a:gdLst/>
            <a:ahLst/>
            <a:cxnLst/>
            <a:rect l="l" t="t" r="r" b="b"/>
            <a:pathLst>
              <a:path w="273050" h="214629">
                <a:moveTo>
                  <a:pt x="125348" y="201900"/>
                </a:moveTo>
                <a:lnTo>
                  <a:pt x="0" y="201900"/>
                </a:lnTo>
                <a:lnTo>
                  <a:pt x="0" y="214632"/>
                </a:lnTo>
                <a:lnTo>
                  <a:pt x="125348" y="214632"/>
                </a:lnTo>
                <a:lnTo>
                  <a:pt x="125348" y="201900"/>
                </a:lnTo>
                <a:close/>
              </a:path>
              <a:path w="273050" h="214629">
                <a:moveTo>
                  <a:pt x="272831" y="201900"/>
                </a:moveTo>
                <a:lnTo>
                  <a:pt x="148433" y="201900"/>
                </a:lnTo>
                <a:lnTo>
                  <a:pt x="148433" y="214632"/>
                </a:lnTo>
                <a:lnTo>
                  <a:pt x="272831" y="214632"/>
                </a:lnTo>
                <a:lnTo>
                  <a:pt x="272831" y="201900"/>
                </a:lnTo>
                <a:close/>
              </a:path>
              <a:path w="273050" h="214629">
                <a:moveTo>
                  <a:pt x="97537" y="7289"/>
                </a:moveTo>
                <a:lnTo>
                  <a:pt x="0" y="7289"/>
                </a:lnTo>
                <a:lnTo>
                  <a:pt x="0" y="20006"/>
                </a:lnTo>
                <a:lnTo>
                  <a:pt x="32500" y="20006"/>
                </a:lnTo>
                <a:lnTo>
                  <a:pt x="32500" y="201900"/>
                </a:lnTo>
                <a:lnTo>
                  <a:pt x="97537" y="201900"/>
                </a:lnTo>
                <a:lnTo>
                  <a:pt x="97537" y="77555"/>
                </a:lnTo>
                <a:lnTo>
                  <a:pt x="103747" y="61137"/>
                </a:lnTo>
                <a:lnTo>
                  <a:pt x="113316" y="45454"/>
                </a:lnTo>
                <a:lnTo>
                  <a:pt x="97537" y="45454"/>
                </a:lnTo>
                <a:lnTo>
                  <a:pt x="97537" y="7289"/>
                </a:lnTo>
                <a:close/>
              </a:path>
              <a:path w="273050" h="214629">
                <a:moveTo>
                  <a:pt x="224660" y="19693"/>
                </a:moveTo>
                <a:lnTo>
                  <a:pt x="149501" y="19693"/>
                </a:lnTo>
                <a:lnTo>
                  <a:pt x="160753" y="21110"/>
                </a:lnTo>
                <a:lnTo>
                  <a:pt x="168819" y="26599"/>
                </a:lnTo>
                <a:lnTo>
                  <a:pt x="173675" y="38018"/>
                </a:lnTo>
                <a:lnTo>
                  <a:pt x="175299" y="57226"/>
                </a:lnTo>
                <a:lnTo>
                  <a:pt x="175299" y="201900"/>
                </a:lnTo>
                <a:lnTo>
                  <a:pt x="240332" y="201900"/>
                </a:lnTo>
                <a:lnTo>
                  <a:pt x="240332" y="74676"/>
                </a:lnTo>
                <a:lnTo>
                  <a:pt x="236244" y="41536"/>
                </a:lnTo>
                <a:lnTo>
                  <a:pt x="224660" y="19693"/>
                </a:lnTo>
                <a:close/>
              </a:path>
              <a:path w="273050" h="214629">
                <a:moveTo>
                  <a:pt x="173896" y="0"/>
                </a:moveTo>
                <a:lnTo>
                  <a:pt x="150426" y="3258"/>
                </a:lnTo>
                <a:lnTo>
                  <a:pt x="128647" y="12478"/>
                </a:lnTo>
                <a:lnTo>
                  <a:pt x="110405" y="26822"/>
                </a:lnTo>
                <a:lnTo>
                  <a:pt x="97544" y="45454"/>
                </a:lnTo>
                <a:lnTo>
                  <a:pt x="113316" y="45454"/>
                </a:lnTo>
                <a:lnTo>
                  <a:pt x="115383" y="42067"/>
                </a:lnTo>
                <a:lnTo>
                  <a:pt x="131088" y="26275"/>
                </a:lnTo>
                <a:lnTo>
                  <a:pt x="149501" y="19693"/>
                </a:lnTo>
                <a:lnTo>
                  <a:pt x="224660" y="19693"/>
                </a:lnTo>
                <a:lnTo>
                  <a:pt x="223895" y="18252"/>
                </a:lnTo>
                <a:lnTo>
                  <a:pt x="203156" y="4510"/>
                </a:lnTo>
                <a:lnTo>
                  <a:pt x="173896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80120" y="5490641"/>
            <a:ext cx="64935" cy="649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97913" y="6599179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60" y="0"/>
                </a:lnTo>
              </a:path>
            </a:pathLst>
          </a:custGeom>
          <a:ln w="12899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62944" y="6410959"/>
            <a:ext cx="0" cy="181610"/>
          </a:xfrm>
          <a:custGeom>
            <a:avLst/>
            <a:gdLst/>
            <a:ahLst/>
            <a:cxnLst/>
            <a:rect l="l" t="t" r="r" b="b"/>
            <a:pathLst>
              <a:path h="181609">
                <a:moveTo>
                  <a:pt x="0" y="0"/>
                </a:moveTo>
                <a:lnTo>
                  <a:pt x="0" y="181609"/>
                </a:lnTo>
              </a:path>
            </a:pathLst>
          </a:custGeom>
          <a:ln w="65036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97913" y="6404609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48" y="0"/>
                </a:lnTo>
              </a:path>
            </a:pathLst>
          </a:custGeom>
          <a:ln w="12700">
            <a:solidFill>
              <a:srgbClr val="C412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23821" y="6296619"/>
            <a:ext cx="361950" cy="424815"/>
          </a:xfrm>
          <a:custGeom>
            <a:avLst/>
            <a:gdLst/>
            <a:ahLst/>
            <a:cxnLst/>
            <a:rect l="l" t="t" r="r" b="b"/>
            <a:pathLst>
              <a:path w="361950" h="424815">
                <a:moveTo>
                  <a:pt x="173545" y="359556"/>
                </a:moveTo>
                <a:lnTo>
                  <a:pt x="160865" y="362091"/>
                </a:lnTo>
                <a:lnTo>
                  <a:pt x="150552" y="369023"/>
                </a:lnTo>
                <a:lnTo>
                  <a:pt x="143620" y="379338"/>
                </a:lnTo>
                <a:lnTo>
                  <a:pt x="141084" y="392021"/>
                </a:lnTo>
                <a:lnTo>
                  <a:pt x="142375" y="401124"/>
                </a:lnTo>
                <a:lnTo>
                  <a:pt x="146005" y="409181"/>
                </a:lnTo>
                <a:lnTo>
                  <a:pt x="151607" y="415862"/>
                </a:lnTo>
                <a:lnTo>
                  <a:pt x="158813" y="420834"/>
                </a:lnTo>
                <a:lnTo>
                  <a:pt x="158648" y="420842"/>
                </a:lnTo>
                <a:lnTo>
                  <a:pt x="158991" y="421024"/>
                </a:lnTo>
                <a:lnTo>
                  <a:pt x="159346" y="421147"/>
                </a:lnTo>
                <a:lnTo>
                  <a:pt x="160934" y="421918"/>
                </a:lnTo>
                <a:lnTo>
                  <a:pt x="165239" y="423663"/>
                </a:lnTo>
                <a:lnTo>
                  <a:pt x="169189" y="424594"/>
                </a:lnTo>
                <a:lnTo>
                  <a:pt x="173393" y="424681"/>
                </a:lnTo>
                <a:lnTo>
                  <a:pt x="191545" y="422528"/>
                </a:lnTo>
                <a:lnTo>
                  <a:pt x="205533" y="414021"/>
                </a:lnTo>
                <a:lnTo>
                  <a:pt x="216202" y="401226"/>
                </a:lnTo>
                <a:lnTo>
                  <a:pt x="224396" y="386210"/>
                </a:lnTo>
                <a:lnTo>
                  <a:pt x="224491" y="386007"/>
                </a:lnTo>
                <a:lnTo>
                  <a:pt x="206629" y="386007"/>
                </a:lnTo>
                <a:lnTo>
                  <a:pt x="205257" y="384881"/>
                </a:lnTo>
                <a:lnTo>
                  <a:pt x="204685" y="383353"/>
                </a:lnTo>
                <a:lnTo>
                  <a:pt x="204647" y="383150"/>
                </a:lnTo>
                <a:lnTo>
                  <a:pt x="200266" y="373709"/>
                </a:lnTo>
                <a:lnTo>
                  <a:pt x="193259" y="366238"/>
                </a:lnTo>
                <a:lnTo>
                  <a:pt x="184170" y="361324"/>
                </a:lnTo>
                <a:lnTo>
                  <a:pt x="173545" y="359556"/>
                </a:lnTo>
                <a:close/>
              </a:path>
              <a:path w="361950" h="424815">
                <a:moveTo>
                  <a:pt x="225704" y="114783"/>
                </a:moveTo>
                <a:lnTo>
                  <a:pt x="155714" y="114783"/>
                </a:lnTo>
                <a:lnTo>
                  <a:pt x="241820" y="313350"/>
                </a:lnTo>
                <a:lnTo>
                  <a:pt x="211937" y="383753"/>
                </a:lnTo>
                <a:lnTo>
                  <a:pt x="211302" y="385055"/>
                </a:lnTo>
                <a:lnTo>
                  <a:pt x="209956" y="386007"/>
                </a:lnTo>
                <a:lnTo>
                  <a:pt x="224491" y="386007"/>
                </a:lnTo>
                <a:lnTo>
                  <a:pt x="226580" y="381535"/>
                </a:lnTo>
                <a:lnTo>
                  <a:pt x="228561" y="376845"/>
                </a:lnTo>
                <a:lnTo>
                  <a:pt x="234064" y="363640"/>
                </a:lnTo>
                <a:lnTo>
                  <a:pt x="244166" y="339688"/>
                </a:lnTo>
                <a:lnTo>
                  <a:pt x="250278" y="325274"/>
                </a:lnTo>
                <a:lnTo>
                  <a:pt x="258470" y="306086"/>
                </a:lnTo>
                <a:lnTo>
                  <a:pt x="290720" y="229742"/>
                </a:lnTo>
                <a:lnTo>
                  <a:pt x="276796" y="229742"/>
                </a:lnTo>
                <a:lnTo>
                  <a:pt x="225704" y="114783"/>
                </a:lnTo>
                <a:close/>
              </a:path>
              <a:path w="361950" h="424815">
                <a:moveTo>
                  <a:pt x="211937" y="383717"/>
                </a:moveTo>
                <a:close/>
              </a:path>
              <a:path w="361950" h="424815">
                <a:moveTo>
                  <a:pt x="90030" y="114783"/>
                </a:moveTo>
                <a:lnTo>
                  <a:pt x="25006" y="114783"/>
                </a:lnTo>
                <a:lnTo>
                  <a:pt x="25006" y="260593"/>
                </a:lnTo>
                <a:lnTo>
                  <a:pt x="31244" y="287868"/>
                </a:lnTo>
                <a:lnTo>
                  <a:pt x="45959" y="304233"/>
                </a:lnTo>
                <a:lnTo>
                  <a:pt x="63148" y="312205"/>
                </a:lnTo>
                <a:lnTo>
                  <a:pt x="76809" y="314303"/>
                </a:lnTo>
                <a:lnTo>
                  <a:pt x="96685" y="312083"/>
                </a:lnTo>
                <a:lnTo>
                  <a:pt x="113461" y="305360"/>
                </a:lnTo>
                <a:lnTo>
                  <a:pt x="127580" y="294042"/>
                </a:lnTo>
                <a:lnTo>
                  <a:pt x="128902" y="292265"/>
                </a:lnTo>
                <a:lnTo>
                  <a:pt x="104432" y="292265"/>
                </a:lnTo>
                <a:lnTo>
                  <a:pt x="98206" y="290976"/>
                </a:lnTo>
                <a:lnTo>
                  <a:pt x="93697" y="286976"/>
                </a:lnTo>
                <a:lnTo>
                  <a:pt x="90955" y="280060"/>
                </a:lnTo>
                <a:lnTo>
                  <a:pt x="90030" y="270023"/>
                </a:lnTo>
                <a:lnTo>
                  <a:pt x="90030" y="114783"/>
                </a:lnTo>
                <a:close/>
              </a:path>
              <a:path w="361950" h="424815">
                <a:moveTo>
                  <a:pt x="129400" y="272481"/>
                </a:moveTo>
                <a:lnTo>
                  <a:pt x="124770" y="279148"/>
                </a:lnTo>
                <a:lnTo>
                  <a:pt x="119211" y="285552"/>
                </a:lnTo>
                <a:lnTo>
                  <a:pt x="112505" y="290365"/>
                </a:lnTo>
                <a:lnTo>
                  <a:pt x="104432" y="292265"/>
                </a:lnTo>
                <a:lnTo>
                  <a:pt x="128902" y="292265"/>
                </a:lnTo>
                <a:lnTo>
                  <a:pt x="139484" y="278036"/>
                </a:lnTo>
                <a:lnTo>
                  <a:pt x="129400" y="272481"/>
                </a:lnTo>
                <a:close/>
              </a:path>
              <a:path w="361950" h="424815">
                <a:moveTo>
                  <a:pt x="361454" y="101085"/>
                </a:moveTo>
                <a:lnTo>
                  <a:pt x="287934" y="101085"/>
                </a:lnTo>
                <a:lnTo>
                  <a:pt x="287934" y="114777"/>
                </a:lnTo>
                <a:lnTo>
                  <a:pt x="300917" y="115171"/>
                </a:lnTo>
                <a:lnTo>
                  <a:pt x="309903" y="116799"/>
                </a:lnTo>
                <a:lnTo>
                  <a:pt x="315125" y="120146"/>
                </a:lnTo>
                <a:lnTo>
                  <a:pt x="316814" y="125698"/>
                </a:lnTo>
                <a:lnTo>
                  <a:pt x="316353" y="131441"/>
                </a:lnTo>
                <a:lnTo>
                  <a:pt x="314920" y="137734"/>
                </a:lnTo>
                <a:lnTo>
                  <a:pt x="312436" y="145167"/>
                </a:lnTo>
                <a:lnTo>
                  <a:pt x="308825" y="154330"/>
                </a:lnTo>
                <a:lnTo>
                  <a:pt x="276796" y="229742"/>
                </a:lnTo>
                <a:lnTo>
                  <a:pt x="290720" y="229742"/>
                </a:lnTo>
                <a:lnTo>
                  <a:pt x="324713" y="149378"/>
                </a:lnTo>
                <a:lnTo>
                  <a:pt x="350432" y="115730"/>
                </a:lnTo>
                <a:lnTo>
                  <a:pt x="361391" y="114631"/>
                </a:lnTo>
                <a:lnTo>
                  <a:pt x="361454" y="101085"/>
                </a:lnTo>
                <a:close/>
              </a:path>
              <a:path w="361950" h="424815">
                <a:moveTo>
                  <a:pt x="90030" y="0"/>
                </a:moveTo>
                <a:lnTo>
                  <a:pt x="81521" y="0"/>
                </a:lnTo>
                <a:lnTo>
                  <a:pt x="75479" y="36896"/>
                </a:lnTo>
                <a:lnTo>
                  <a:pt x="58615" y="69382"/>
                </a:lnTo>
                <a:lnTo>
                  <a:pt x="32824" y="92504"/>
                </a:lnTo>
                <a:lnTo>
                  <a:pt x="0" y="101311"/>
                </a:lnTo>
                <a:lnTo>
                  <a:pt x="0" y="114783"/>
                </a:lnTo>
                <a:lnTo>
                  <a:pt x="252475" y="114783"/>
                </a:lnTo>
                <a:lnTo>
                  <a:pt x="252475" y="101085"/>
                </a:lnTo>
                <a:lnTo>
                  <a:pt x="90030" y="101085"/>
                </a:lnTo>
                <a:lnTo>
                  <a:pt x="90030" y="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0186" y="5580316"/>
            <a:ext cx="196982" cy="2158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14538" y="5582551"/>
            <a:ext cx="225425" cy="338455"/>
          </a:xfrm>
          <a:custGeom>
            <a:avLst/>
            <a:gdLst/>
            <a:ahLst/>
            <a:cxnLst/>
            <a:rect l="l" t="t" r="r" b="b"/>
            <a:pathLst>
              <a:path w="225425" h="338454">
                <a:moveTo>
                  <a:pt x="99910" y="0"/>
                </a:moveTo>
                <a:lnTo>
                  <a:pt x="70397" y="4718"/>
                </a:lnTo>
                <a:lnTo>
                  <a:pt x="44064" y="18314"/>
                </a:lnTo>
                <a:lnTo>
                  <a:pt x="25153" y="39953"/>
                </a:lnTo>
                <a:lnTo>
                  <a:pt x="17907" y="68797"/>
                </a:lnTo>
                <a:lnTo>
                  <a:pt x="20507" y="87117"/>
                </a:lnTo>
                <a:lnTo>
                  <a:pt x="28103" y="103014"/>
                </a:lnTo>
                <a:lnTo>
                  <a:pt x="40383" y="116174"/>
                </a:lnTo>
                <a:lnTo>
                  <a:pt x="57035" y="126287"/>
                </a:lnTo>
                <a:lnTo>
                  <a:pt x="57035" y="127224"/>
                </a:lnTo>
                <a:lnTo>
                  <a:pt x="41911" y="131185"/>
                </a:lnTo>
                <a:lnTo>
                  <a:pt x="26568" y="140535"/>
                </a:lnTo>
                <a:lnTo>
                  <a:pt x="14673" y="156779"/>
                </a:lnTo>
                <a:lnTo>
                  <a:pt x="9893" y="181422"/>
                </a:lnTo>
                <a:lnTo>
                  <a:pt x="11897" y="197926"/>
                </a:lnTo>
                <a:lnTo>
                  <a:pt x="17791" y="211692"/>
                </a:lnTo>
                <a:lnTo>
                  <a:pt x="27397" y="222104"/>
                </a:lnTo>
                <a:lnTo>
                  <a:pt x="40538" y="228544"/>
                </a:lnTo>
                <a:lnTo>
                  <a:pt x="40538" y="229475"/>
                </a:lnTo>
                <a:lnTo>
                  <a:pt x="26247" y="235775"/>
                </a:lnTo>
                <a:lnTo>
                  <a:pt x="13196" y="246271"/>
                </a:lnTo>
                <a:lnTo>
                  <a:pt x="3682" y="260035"/>
                </a:lnTo>
                <a:lnTo>
                  <a:pt x="0" y="276138"/>
                </a:lnTo>
                <a:lnTo>
                  <a:pt x="7222" y="300498"/>
                </a:lnTo>
                <a:lnTo>
                  <a:pt x="27036" y="320082"/>
                </a:lnTo>
                <a:lnTo>
                  <a:pt x="56658" y="333127"/>
                </a:lnTo>
                <a:lnTo>
                  <a:pt x="93306" y="337868"/>
                </a:lnTo>
                <a:lnTo>
                  <a:pt x="137877" y="330047"/>
                </a:lnTo>
                <a:lnTo>
                  <a:pt x="143277" y="326649"/>
                </a:lnTo>
                <a:lnTo>
                  <a:pt x="91973" y="326649"/>
                </a:lnTo>
                <a:lnTo>
                  <a:pt x="64258" y="322232"/>
                </a:lnTo>
                <a:lnTo>
                  <a:pt x="44573" y="310818"/>
                </a:lnTo>
                <a:lnTo>
                  <a:pt x="32665" y="295162"/>
                </a:lnTo>
                <a:lnTo>
                  <a:pt x="28282" y="278022"/>
                </a:lnTo>
                <a:lnTo>
                  <a:pt x="30092" y="263685"/>
                </a:lnTo>
                <a:lnTo>
                  <a:pt x="35028" y="251337"/>
                </a:lnTo>
                <a:lnTo>
                  <a:pt x="42347" y="240312"/>
                </a:lnTo>
                <a:lnTo>
                  <a:pt x="51308" y="229947"/>
                </a:lnTo>
                <a:lnTo>
                  <a:pt x="200808" y="229947"/>
                </a:lnTo>
                <a:lnTo>
                  <a:pt x="197434" y="206435"/>
                </a:lnTo>
                <a:lnTo>
                  <a:pt x="184611" y="185841"/>
                </a:lnTo>
                <a:lnTo>
                  <a:pt x="163128" y="173992"/>
                </a:lnTo>
                <a:lnTo>
                  <a:pt x="132892" y="170581"/>
                </a:lnTo>
                <a:lnTo>
                  <a:pt x="42887" y="170581"/>
                </a:lnTo>
                <a:lnTo>
                  <a:pt x="35026" y="170108"/>
                </a:lnTo>
                <a:lnTo>
                  <a:pt x="35026" y="157377"/>
                </a:lnTo>
                <a:lnTo>
                  <a:pt x="38131" y="148586"/>
                </a:lnTo>
                <a:lnTo>
                  <a:pt x="46305" y="140718"/>
                </a:lnTo>
                <a:lnTo>
                  <a:pt x="57834" y="135055"/>
                </a:lnTo>
                <a:lnTo>
                  <a:pt x="71005" y="132882"/>
                </a:lnTo>
                <a:lnTo>
                  <a:pt x="132942" y="132882"/>
                </a:lnTo>
                <a:lnTo>
                  <a:pt x="148291" y="125567"/>
                </a:lnTo>
                <a:lnTo>
                  <a:pt x="100380" y="125567"/>
                </a:lnTo>
                <a:lnTo>
                  <a:pt x="87926" y="124149"/>
                </a:lnTo>
                <a:lnTo>
                  <a:pt x="78927" y="116951"/>
                </a:lnTo>
                <a:lnTo>
                  <a:pt x="73466" y="99556"/>
                </a:lnTo>
                <a:lnTo>
                  <a:pt x="71628" y="67546"/>
                </a:lnTo>
                <a:lnTo>
                  <a:pt x="72673" y="42937"/>
                </a:lnTo>
                <a:lnTo>
                  <a:pt x="76812" y="26021"/>
                </a:lnTo>
                <a:lnTo>
                  <a:pt x="85547" y="16265"/>
                </a:lnTo>
                <a:lnTo>
                  <a:pt x="100380" y="13131"/>
                </a:lnTo>
                <a:lnTo>
                  <a:pt x="153033" y="13131"/>
                </a:lnTo>
                <a:lnTo>
                  <a:pt x="152107" y="12593"/>
                </a:lnTo>
                <a:lnTo>
                  <a:pt x="141625" y="7439"/>
                </a:lnTo>
                <a:lnTo>
                  <a:pt x="129519" y="3464"/>
                </a:lnTo>
                <a:lnTo>
                  <a:pt x="115658" y="905"/>
                </a:lnTo>
                <a:lnTo>
                  <a:pt x="99910" y="0"/>
                </a:lnTo>
                <a:close/>
              </a:path>
              <a:path w="225425" h="338454">
                <a:moveTo>
                  <a:pt x="200808" y="229947"/>
                </a:moveTo>
                <a:lnTo>
                  <a:pt x="122059" y="229947"/>
                </a:lnTo>
                <a:lnTo>
                  <a:pt x="151261" y="230704"/>
                </a:lnTo>
                <a:lnTo>
                  <a:pt x="169552" y="234527"/>
                </a:lnTo>
                <a:lnTo>
                  <a:pt x="179007" y="243741"/>
                </a:lnTo>
                <a:lnTo>
                  <a:pt x="181698" y="260673"/>
                </a:lnTo>
                <a:lnTo>
                  <a:pt x="174371" y="285491"/>
                </a:lnTo>
                <a:lnTo>
                  <a:pt x="154681" y="306558"/>
                </a:lnTo>
                <a:lnTo>
                  <a:pt x="126068" y="321176"/>
                </a:lnTo>
                <a:lnTo>
                  <a:pt x="91973" y="326649"/>
                </a:lnTo>
                <a:lnTo>
                  <a:pt x="143277" y="326649"/>
                </a:lnTo>
                <a:lnTo>
                  <a:pt x="172062" y="308532"/>
                </a:lnTo>
                <a:lnTo>
                  <a:pt x="193965" y="276238"/>
                </a:lnTo>
                <a:lnTo>
                  <a:pt x="201688" y="236084"/>
                </a:lnTo>
                <a:lnTo>
                  <a:pt x="200808" y="229947"/>
                </a:lnTo>
                <a:close/>
              </a:path>
              <a:path w="225425" h="338454">
                <a:moveTo>
                  <a:pt x="132942" y="132882"/>
                </a:moveTo>
                <a:lnTo>
                  <a:pt x="74129" y="132882"/>
                </a:lnTo>
                <a:lnTo>
                  <a:pt x="79235" y="135274"/>
                </a:lnTo>
                <a:lnTo>
                  <a:pt x="86233" y="137557"/>
                </a:lnTo>
                <a:lnTo>
                  <a:pt x="92379" y="138539"/>
                </a:lnTo>
                <a:lnTo>
                  <a:pt x="99910" y="138539"/>
                </a:lnTo>
                <a:lnTo>
                  <a:pt x="130112" y="134231"/>
                </a:lnTo>
                <a:lnTo>
                  <a:pt x="132942" y="132882"/>
                </a:lnTo>
                <a:close/>
              </a:path>
              <a:path w="225425" h="338454">
                <a:moveTo>
                  <a:pt x="153033" y="13131"/>
                </a:moveTo>
                <a:lnTo>
                  <a:pt x="100380" y="13131"/>
                </a:lnTo>
                <a:lnTo>
                  <a:pt x="114290" y="14207"/>
                </a:lnTo>
                <a:lnTo>
                  <a:pt x="123345" y="20638"/>
                </a:lnTo>
                <a:lnTo>
                  <a:pt x="128337" y="37232"/>
                </a:lnTo>
                <a:lnTo>
                  <a:pt x="129992" y="67546"/>
                </a:lnTo>
                <a:lnTo>
                  <a:pt x="129940" y="70672"/>
                </a:lnTo>
                <a:lnTo>
                  <a:pt x="127809" y="100921"/>
                </a:lnTo>
                <a:lnTo>
                  <a:pt x="121583" y="117810"/>
                </a:lnTo>
                <a:lnTo>
                  <a:pt x="112176" y="124427"/>
                </a:lnTo>
                <a:lnTo>
                  <a:pt x="100380" y="125567"/>
                </a:lnTo>
                <a:lnTo>
                  <a:pt x="148291" y="125567"/>
                </a:lnTo>
                <a:lnTo>
                  <a:pt x="157043" y="121396"/>
                </a:lnTo>
                <a:lnTo>
                  <a:pt x="176375" y="100166"/>
                </a:lnTo>
                <a:lnTo>
                  <a:pt x="183781" y="70672"/>
                </a:lnTo>
                <a:lnTo>
                  <a:pt x="182666" y="59524"/>
                </a:lnTo>
                <a:lnTo>
                  <a:pt x="179371" y="47619"/>
                </a:lnTo>
                <a:lnTo>
                  <a:pt x="173976" y="36106"/>
                </a:lnTo>
                <a:lnTo>
                  <a:pt x="166560" y="26131"/>
                </a:lnTo>
                <a:lnTo>
                  <a:pt x="165887" y="25434"/>
                </a:lnTo>
                <a:lnTo>
                  <a:pt x="165925" y="24321"/>
                </a:lnTo>
                <a:lnTo>
                  <a:pt x="171221" y="20125"/>
                </a:lnTo>
                <a:lnTo>
                  <a:pt x="176596" y="17021"/>
                </a:lnTo>
                <a:lnTo>
                  <a:pt x="158864" y="17021"/>
                </a:lnTo>
                <a:lnTo>
                  <a:pt x="156705" y="15429"/>
                </a:lnTo>
                <a:lnTo>
                  <a:pt x="154470" y="13967"/>
                </a:lnTo>
                <a:lnTo>
                  <a:pt x="153033" y="13131"/>
                </a:lnTo>
                <a:close/>
              </a:path>
              <a:path w="225425" h="338454">
                <a:moveTo>
                  <a:pt x="220904" y="12360"/>
                </a:moveTo>
                <a:lnTo>
                  <a:pt x="186791" y="12360"/>
                </a:lnTo>
                <a:lnTo>
                  <a:pt x="188150" y="13742"/>
                </a:lnTo>
                <a:lnTo>
                  <a:pt x="188201" y="14730"/>
                </a:lnTo>
                <a:lnTo>
                  <a:pt x="187642" y="15735"/>
                </a:lnTo>
                <a:lnTo>
                  <a:pt x="184785" y="20540"/>
                </a:lnTo>
                <a:lnTo>
                  <a:pt x="183692" y="26531"/>
                </a:lnTo>
                <a:lnTo>
                  <a:pt x="188099" y="39372"/>
                </a:lnTo>
                <a:lnTo>
                  <a:pt x="193611" y="44375"/>
                </a:lnTo>
                <a:lnTo>
                  <a:pt x="200139" y="45857"/>
                </a:lnTo>
                <a:lnTo>
                  <a:pt x="209764" y="45874"/>
                </a:lnTo>
                <a:lnTo>
                  <a:pt x="217803" y="41959"/>
                </a:lnTo>
                <a:lnTo>
                  <a:pt x="223315" y="35055"/>
                </a:lnTo>
                <a:lnTo>
                  <a:pt x="225263" y="26531"/>
                </a:lnTo>
                <a:lnTo>
                  <a:pt x="225361" y="17771"/>
                </a:lnTo>
                <a:lnTo>
                  <a:pt x="220904" y="12360"/>
                </a:lnTo>
                <a:close/>
              </a:path>
              <a:path w="225425" h="338454">
                <a:moveTo>
                  <a:pt x="201180" y="2260"/>
                </a:moveTo>
                <a:lnTo>
                  <a:pt x="193471" y="2260"/>
                </a:lnTo>
                <a:lnTo>
                  <a:pt x="184067" y="3437"/>
                </a:lnTo>
                <a:lnTo>
                  <a:pt x="174920" y="6628"/>
                </a:lnTo>
                <a:lnTo>
                  <a:pt x="166396" y="11326"/>
                </a:lnTo>
                <a:lnTo>
                  <a:pt x="158864" y="17021"/>
                </a:lnTo>
                <a:lnTo>
                  <a:pt x="176596" y="17021"/>
                </a:lnTo>
                <a:lnTo>
                  <a:pt x="181013" y="14556"/>
                </a:lnTo>
                <a:lnTo>
                  <a:pt x="182587" y="13742"/>
                </a:lnTo>
                <a:lnTo>
                  <a:pt x="184670" y="13124"/>
                </a:lnTo>
                <a:lnTo>
                  <a:pt x="185610" y="12891"/>
                </a:lnTo>
                <a:lnTo>
                  <a:pt x="186791" y="12360"/>
                </a:lnTo>
                <a:lnTo>
                  <a:pt x="220904" y="12360"/>
                </a:lnTo>
                <a:lnTo>
                  <a:pt x="220179" y="11480"/>
                </a:lnTo>
                <a:lnTo>
                  <a:pt x="208280" y="3987"/>
                </a:lnTo>
                <a:lnTo>
                  <a:pt x="201180" y="2260"/>
                </a:lnTo>
                <a:close/>
              </a:path>
            </a:pathLst>
          </a:custGeom>
          <a:solidFill>
            <a:srgbClr val="C4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24127" y="6389198"/>
            <a:ext cx="196977" cy="2158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98989"/>
                </a:solidFill>
                <a:latin typeface="Trebuchet MS"/>
                <a:cs typeface="Trebuchet MS"/>
              </a:rPr>
              <a:t>38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354311" y="5715000"/>
            <a:ext cx="2834640" cy="740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222026" y="5801869"/>
            <a:ext cx="3709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spc="-16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rebuchet MS"/>
                <a:cs typeface="Trebuchet MS"/>
              </a:rPr>
              <a:t>witechlab.com/pushid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388400"/>
            <a:ext cx="3810000" cy="25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2705" y="1514525"/>
            <a:ext cx="6952094" cy="4556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0800" y="1966734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59600" y="2608503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6"/>
                </a:lnTo>
                <a:lnTo>
                  <a:pt x="89273" y="89179"/>
                </a:lnTo>
                <a:lnTo>
                  <a:pt x="58808" y="124656"/>
                </a:lnTo>
                <a:lnTo>
                  <a:pt x="34020" y="164551"/>
                </a:lnTo>
                <a:lnTo>
                  <a:pt x="15538" y="208236"/>
                </a:lnTo>
                <a:lnTo>
                  <a:pt x="3989" y="255084"/>
                </a:lnTo>
                <a:lnTo>
                  <a:pt x="0" y="304469"/>
                </a:lnTo>
                <a:lnTo>
                  <a:pt x="3989" y="353858"/>
                </a:lnTo>
                <a:lnTo>
                  <a:pt x="15538" y="400709"/>
                </a:lnTo>
                <a:lnTo>
                  <a:pt x="34020" y="444396"/>
                </a:lnTo>
                <a:lnTo>
                  <a:pt x="58808" y="484293"/>
                </a:lnTo>
                <a:lnTo>
                  <a:pt x="89273" y="519771"/>
                </a:lnTo>
                <a:lnTo>
                  <a:pt x="124788" y="550204"/>
                </a:lnTo>
                <a:lnTo>
                  <a:pt x="164725" y="574966"/>
                </a:lnTo>
                <a:lnTo>
                  <a:pt x="208458" y="593429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29"/>
                </a:lnTo>
                <a:lnTo>
                  <a:pt x="444874" y="574966"/>
                </a:lnTo>
                <a:lnTo>
                  <a:pt x="484811" y="550204"/>
                </a:lnTo>
                <a:lnTo>
                  <a:pt x="520326" y="519771"/>
                </a:lnTo>
                <a:lnTo>
                  <a:pt x="550791" y="484293"/>
                </a:lnTo>
                <a:lnTo>
                  <a:pt x="575579" y="444396"/>
                </a:lnTo>
                <a:lnTo>
                  <a:pt x="594061" y="400709"/>
                </a:lnTo>
                <a:lnTo>
                  <a:pt x="605610" y="353858"/>
                </a:lnTo>
                <a:lnTo>
                  <a:pt x="609600" y="304469"/>
                </a:lnTo>
                <a:lnTo>
                  <a:pt x="605610" y="255084"/>
                </a:lnTo>
                <a:lnTo>
                  <a:pt x="594061" y="208236"/>
                </a:lnTo>
                <a:lnTo>
                  <a:pt x="575579" y="164551"/>
                </a:lnTo>
                <a:lnTo>
                  <a:pt x="550791" y="124656"/>
                </a:lnTo>
                <a:lnTo>
                  <a:pt x="520326" y="89179"/>
                </a:lnTo>
                <a:lnTo>
                  <a:pt x="484811" y="58746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28050" y="1999551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6"/>
                </a:lnTo>
                <a:lnTo>
                  <a:pt x="89273" y="89179"/>
                </a:lnTo>
                <a:lnTo>
                  <a:pt x="58808" y="124656"/>
                </a:lnTo>
                <a:lnTo>
                  <a:pt x="34020" y="164551"/>
                </a:lnTo>
                <a:lnTo>
                  <a:pt x="15538" y="208236"/>
                </a:lnTo>
                <a:lnTo>
                  <a:pt x="3989" y="255084"/>
                </a:lnTo>
                <a:lnTo>
                  <a:pt x="0" y="304469"/>
                </a:lnTo>
                <a:lnTo>
                  <a:pt x="3989" y="353858"/>
                </a:lnTo>
                <a:lnTo>
                  <a:pt x="15538" y="400709"/>
                </a:lnTo>
                <a:lnTo>
                  <a:pt x="34020" y="444396"/>
                </a:lnTo>
                <a:lnTo>
                  <a:pt x="58808" y="484293"/>
                </a:lnTo>
                <a:lnTo>
                  <a:pt x="89273" y="519771"/>
                </a:lnTo>
                <a:lnTo>
                  <a:pt x="124788" y="550204"/>
                </a:lnTo>
                <a:lnTo>
                  <a:pt x="164725" y="574966"/>
                </a:lnTo>
                <a:lnTo>
                  <a:pt x="208458" y="593429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29"/>
                </a:lnTo>
                <a:lnTo>
                  <a:pt x="444874" y="574966"/>
                </a:lnTo>
                <a:lnTo>
                  <a:pt x="484811" y="550204"/>
                </a:lnTo>
                <a:lnTo>
                  <a:pt x="520326" y="519771"/>
                </a:lnTo>
                <a:lnTo>
                  <a:pt x="550791" y="484293"/>
                </a:lnTo>
                <a:lnTo>
                  <a:pt x="575579" y="444396"/>
                </a:lnTo>
                <a:lnTo>
                  <a:pt x="594061" y="400709"/>
                </a:lnTo>
                <a:lnTo>
                  <a:pt x="605610" y="353858"/>
                </a:lnTo>
                <a:lnTo>
                  <a:pt x="609600" y="304469"/>
                </a:lnTo>
                <a:lnTo>
                  <a:pt x="605610" y="255084"/>
                </a:lnTo>
                <a:lnTo>
                  <a:pt x="594061" y="208236"/>
                </a:lnTo>
                <a:lnTo>
                  <a:pt x="575579" y="164551"/>
                </a:lnTo>
                <a:lnTo>
                  <a:pt x="550791" y="124656"/>
                </a:lnTo>
                <a:lnTo>
                  <a:pt x="520326" y="89179"/>
                </a:lnTo>
                <a:lnTo>
                  <a:pt x="484811" y="58746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49146" y="4393552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20200" y="3538880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565244" y="2588386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11421" y="3217456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62" y="3985"/>
                </a:lnTo>
                <a:lnTo>
                  <a:pt x="208463" y="15522"/>
                </a:lnTo>
                <a:lnTo>
                  <a:pt x="164731" y="33985"/>
                </a:lnTo>
                <a:lnTo>
                  <a:pt x="124793" y="58746"/>
                </a:lnTo>
                <a:lnTo>
                  <a:pt x="89277" y="89179"/>
                </a:lnTo>
                <a:lnTo>
                  <a:pt x="58811" y="124656"/>
                </a:lnTo>
                <a:lnTo>
                  <a:pt x="34023" y="164551"/>
                </a:lnTo>
                <a:lnTo>
                  <a:pt x="15539" y="208236"/>
                </a:lnTo>
                <a:lnTo>
                  <a:pt x="3989" y="255084"/>
                </a:lnTo>
                <a:lnTo>
                  <a:pt x="0" y="304469"/>
                </a:lnTo>
                <a:lnTo>
                  <a:pt x="3989" y="353858"/>
                </a:lnTo>
                <a:lnTo>
                  <a:pt x="15539" y="400709"/>
                </a:lnTo>
                <a:lnTo>
                  <a:pt x="34023" y="444396"/>
                </a:lnTo>
                <a:lnTo>
                  <a:pt x="58811" y="484293"/>
                </a:lnTo>
                <a:lnTo>
                  <a:pt x="89277" y="519771"/>
                </a:lnTo>
                <a:lnTo>
                  <a:pt x="124793" y="550204"/>
                </a:lnTo>
                <a:lnTo>
                  <a:pt x="164731" y="574966"/>
                </a:lnTo>
                <a:lnTo>
                  <a:pt x="208463" y="593429"/>
                </a:lnTo>
                <a:lnTo>
                  <a:pt x="255362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29"/>
                </a:lnTo>
                <a:lnTo>
                  <a:pt x="444874" y="574966"/>
                </a:lnTo>
                <a:lnTo>
                  <a:pt x="484811" y="550204"/>
                </a:lnTo>
                <a:lnTo>
                  <a:pt x="520326" y="519771"/>
                </a:lnTo>
                <a:lnTo>
                  <a:pt x="550791" y="484293"/>
                </a:lnTo>
                <a:lnTo>
                  <a:pt x="575579" y="444396"/>
                </a:lnTo>
                <a:lnTo>
                  <a:pt x="594061" y="400709"/>
                </a:lnTo>
                <a:lnTo>
                  <a:pt x="605610" y="353858"/>
                </a:lnTo>
                <a:lnTo>
                  <a:pt x="609600" y="304469"/>
                </a:lnTo>
                <a:lnTo>
                  <a:pt x="605610" y="255084"/>
                </a:lnTo>
                <a:lnTo>
                  <a:pt x="594061" y="208236"/>
                </a:lnTo>
                <a:lnTo>
                  <a:pt x="575579" y="164551"/>
                </a:lnTo>
                <a:lnTo>
                  <a:pt x="550791" y="124656"/>
                </a:lnTo>
                <a:lnTo>
                  <a:pt x="520326" y="89179"/>
                </a:lnTo>
                <a:lnTo>
                  <a:pt x="484811" y="58746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628829"/>
            <a:ext cx="12192000" cy="1148080"/>
          </a:xfrm>
          <a:custGeom>
            <a:avLst/>
            <a:gdLst/>
            <a:ahLst/>
            <a:cxnLst/>
            <a:rect l="l" t="t" r="r" b="b"/>
            <a:pathLst>
              <a:path w="12192000" h="1148079">
                <a:moveTo>
                  <a:pt x="0" y="0"/>
                </a:moveTo>
                <a:lnTo>
                  <a:pt x="12192000" y="0"/>
                </a:lnTo>
                <a:lnTo>
                  <a:pt x="12192000" y="1147763"/>
                </a:lnTo>
                <a:lnTo>
                  <a:pt x="0" y="114776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81823" y="5920740"/>
            <a:ext cx="90290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5" dirty="0">
                <a:solidFill>
                  <a:srgbClr val="FFFFFF"/>
                </a:solidFill>
                <a:latin typeface="Trebuchet MS"/>
                <a:cs typeface="Trebuchet MS"/>
              </a:rPr>
              <a:t>RFID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Trebuchet MS"/>
                <a:cs typeface="Trebuchet MS"/>
              </a:rPr>
              <a:t>tags</a:t>
            </a:r>
            <a:r>
              <a:rPr sz="320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6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25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10" dirty="0">
                <a:solidFill>
                  <a:srgbClr val="FFFFFF"/>
                </a:solidFill>
                <a:latin typeface="Trebuchet MS"/>
                <a:cs typeface="Trebuchet MS"/>
              </a:rPr>
              <a:t>only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75" dirty="0">
                <a:solidFill>
                  <a:srgbClr val="FFFFFF"/>
                </a:solidFill>
                <a:latin typeface="Trebuchet MS"/>
                <a:cs typeface="Trebuchet MS"/>
              </a:rPr>
              <a:t>detected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9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70" dirty="0">
                <a:solidFill>
                  <a:srgbClr val="FFFFFF"/>
                </a:solidFill>
                <a:latin typeface="Trebuchet MS"/>
                <a:cs typeface="Trebuchet MS"/>
              </a:rPr>
              <a:t>specific</a:t>
            </a:r>
            <a:r>
              <a:rPr sz="320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0000"/>
                </a:solidFill>
                <a:latin typeface="Trebuchet MS"/>
                <a:cs typeface="Trebuchet MS"/>
              </a:rPr>
              <a:t>checkpoints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!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857019" y="321565"/>
            <a:ext cx="84759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RFIDs </a:t>
            </a:r>
            <a:r>
              <a:rPr spc="-229" dirty="0"/>
              <a:t>for </a:t>
            </a:r>
            <a:r>
              <a:rPr spc="-200" dirty="0"/>
              <a:t>Baggage </a:t>
            </a:r>
            <a:r>
              <a:rPr spc="-305" dirty="0"/>
              <a:t>Tracking </a:t>
            </a:r>
            <a:r>
              <a:rPr spc="-204" dirty="0"/>
              <a:t>in</a:t>
            </a:r>
            <a:r>
              <a:rPr spc="-745" dirty="0"/>
              <a:t> </a:t>
            </a:r>
            <a:r>
              <a:rPr spc="-180" dirty="0"/>
              <a:t>Airports</a:t>
            </a:r>
          </a:p>
        </p:txBody>
      </p:sp>
      <p:sp>
        <p:nvSpPr>
          <p:cNvPr id="14" name="object 14"/>
          <p:cNvSpPr/>
          <p:nvPr/>
        </p:nvSpPr>
        <p:spPr>
          <a:xfrm>
            <a:off x="7010400" y="1994420"/>
            <a:ext cx="1060450" cy="246379"/>
          </a:xfrm>
          <a:custGeom>
            <a:avLst/>
            <a:gdLst/>
            <a:ahLst/>
            <a:cxnLst/>
            <a:rect l="l" t="t" r="r" b="b"/>
            <a:pathLst>
              <a:path w="1060450" h="246380">
                <a:moveTo>
                  <a:pt x="0" y="0"/>
                </a:moveTo>
                <a:lnTo>
                  <a:pt x="1060450" y="0"/>
                </a:lnTo>
                <a:lnTo>
                  <a:pt x="1060450" y="246214"/>
                </a:lnTo>
                <a:lnTo>
                  <a:pt x="0" y="2462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388400"/>
            <a:ext cx="3810000" cy="25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2705" y="1514525"/>
            <a:ext cx="6952094" cy="4556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0800" y="1966734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59600" y="2608503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6"/>
                </a:lnTo>
                <a:lnTo>
                  <a:pt x="89273" y="89179"/>
                </a:lnTo>
                <a:lnTo>
                  <a:pt x="58808" y="124656"/>
                </a:lnTo>
                <a:lnTo>
                  <a:pt x="34020" y="164551"/>
                </a:lnTo>
                <a:lnTo>
                  <a:pt x="15538" y="208236"/>
                </a:lnTo>
                <a:lnTo>
                  <a:pt x="3989" y="255084"/>
                </a:lnTo>
                <a:lnTo>
                  <a:pt x="0" y="304469"/>
                </a:lnTo>
                <a:lnTo>
                  <a:pt x="3989" y="353858"/>
                </a:lnTo>
                <a:lnTo>
                  <a:pt x="15538" y="400709"/>
                </a:lnTo>
                <a:lnTo>
                  <a:pt x="34020" y="444396"/>
                </a:lnTo>
                <a:lnTo>
                  <a:pt x="58808" y="484293"/>
                </a:lnTo>
                <a:lnTo>
                  <a:pt x="89273" y="519771"/>
                </a:lnTo>
                <a:lnTo>
                  <a:pt x="124788" y="550204"/>
                </a:lnTo>
                <a:lnTo>
                  <a:pt x="164725" y="574966"/>
                </a:lnTo>
                <a:lnTo>
                  <a:pt x="208458" y="593429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29"/>
                </a:lnTo>
                <a:lnTo>
                  <a:pt x="444874" y="574966"/>
                </a:lnTo>
                <a:lnTo>
                  <a:pt x="484811" y="550204"/>
                </a:lnTo>
                <a:lnTo>
                  <a:pt x="520326" y="519771"/>
                </a:lnTo>
                <a:lnTo>
                  <a:pt x="550791" y="484293"/>
                </a:lnTo>
                <a:lnTo>
                  <a:pt x="575579" y="444396"/>
                </a:lnTo>
                <a:lnTo>
                  <a:pt x="594061" y="400709"/>
                </a:lnTo>
                <a:lnTo>
                  <a:pt x="605610" y="353858"/>
                </a:lnTo>
                <a:lnTo>
                  <a:pt x="609600" y="304469"/>
                </a:lnTo>
                <a:lnTo>
                  <a:pt x="605610" y="255084"/>
                </a:lnTo>
                <a:lnTo>
                  <a:pt x="594061" y="208236"/>
                </a:lnTo>
                <a:lnTo>
                  <a:pt x="575579" y="164551"/>
                </a:lnTo>
                <a:lnTo>
                  <a:pt x="550791" y="124656"/>
                </a:lnTo>
                <a:lnTo>
                  <a:pt x="520326" y="89179"/>
                </a:lnTo>
                <a:lnTo>
                  <a:pt x="484811" y="58746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28050" y="1999551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6"/>
                </a:lnTo>
                <a:lnTo>
                  <a:pt x="89273" y="89179"/>
                </a:lnTo>
                <a:lnTo>
                  <a:pt x="58808" y="124656"/>
                </a:lnTo>
                <a:lnTo>
                  <a:pt x="34020" y="164551"/>
                </a:lnTo>
                <a:lnTo>
                  <a:pt x="15538" y="208236"/>
                </a:lnTo>
                <a:lnTo>
                  <a:pt x="3989" y="255084"/>
                </a:lnTo>
                <a:lnTo>
                  <a:pt x="0" y="304469"/>
                </a:lnTo>
                <a:lnTo>
                  <a:pt x="3989" y="353858"/>
                </a:lnTo>
                <a:lnTo>
                  <a:pt x="15538" y="400709"/>
                </a:lnTo>
                <a:lnTo>
                  <a:pt x="34020" y="444396"/>
                </a:lnTo>
                <a:lnTo>
                  <a:pt x="58808" y="484293"/>
                </a:lnTo>
                <a:lnTo>
                  <a:pt x="89273" y="519771"/>
                </a:lnTo>
                <a:lnTo>
                  <a:pt x="124788" y="550204"/>
                </a:lnTo>
                <a:lnTo>
                  <a:pt x="164725" y="574966"/>
                </a:lnTo>
                <a:lnTo>
                  <a:pt x="208458" y="593429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29"/>
                </a:lnTo>
                <a:lnTo>
                  <a:pt x="444874" y="574966"/>
                </a:lnTo>
                <a:lnTo>
                  <a:pt x="484811" y="550204"/>
                </a:lnTo>
                <a:lnTo>
                  <a:pt x="520326" y="519771"/>
                </a:lnTo>
                <a:lnTo>
                  <a:pt x="550791" y="484293"/>
                </a:lnTo>
                <a:lnTo>
                  <a:pt x="575579" y="444396"/>
                </a:lnTo>
                <a:lnTo>
                  <a:pt x="594061" y="400709"/>
                </a:lnTo>
                <a:lnTo>
                  <a:pt x="605610" y="353858"/>
                </a:lnTo>
                <a:lnTo>
                  <a:pt x="609600" y="304469"/>
                </a:lnTo>
                <a:lnTo>
                  <a:pt x="605610" y="255084"/>
                </a:lnTo>
                <a:lnTo>
                  <a:pt x="594061" y="208236"/>
                </a:lnTo>
                <a:lnTo>
                  <a:pt x="575579" y="164551"/>
                </a:lnTo>
                <a:lnTo>
                  <a:pt x="550791" y="124656"/>
                </a:lnTo>
                <a:lnTo>
                  <a:pt x="520326" y="89179"/>
                </a:lnTo>
                <a:lnTo>
                  <a:pt x="484811" y="58746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49146" y="4393552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20200" y="3538880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565244" y="2588386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59" y="3985"/>
                </a:lnTo>
                <a:lnTo>
                  <a:pt x="208458" y="15522"/>
                </a:lnTo>
                <a:lnTo>
                  <a:pt x="164725" y="33985"/>
                </a:lnTo>
                <a:lnTo>
                  <a:pt x="124788" y="58747"/>
                </a:lnTo>
                <a:lnTo>
                  <a:pt x="89273" y="89180"/>
                </a:lnTo>
                <a:lnTo>
                  <a:pt x="58808" y="124659"/>
                </a:lnTo>
                <a:lnTo>
                  <a:pt x="34020" y="164555"/>
                </a:lnTo>
                <a:lnTo>
                  <a:pt x="15538" y="208242"/>
                </a:lnTo>
                <a:lnTo>
                  <a:pt x="3989" y="255093"/>
                </a:lnTo>
                <a:lnTo>
                  <a:pt x="0" y="304482"/>
                </a:lnTo>
                <a:lnTo>
                  <a:pt x="3989" y="353870"/>
                </a:lnTo>
                <a:lnTo>
                  <a:pt x="15538" y="400721"/>
                </a:lnTo>
                <a:lnTo>
                  <a:pt x="34020" y="444406"/>
                </a:lnTo>
                <a:lnTo>
                  <a:pt x="58808" y="484301"/>
                </a:lnTo>
                <a:lnTo>
                  <a:pt x="89273" y="519777"/>
                </a:lnTo>
                <a:lnTo>
                  <a:pt x="124788" y="550209"/>
                </a:lnTo>
                <a:lnTo>
                  <a:pt x="164725" y="574969"/>
                </a:lnTo>
                <a:lnTo>
                  <a:pt x="208458" y="593430"/>
                </a:lnTo>
                <a:lnTo>
                  <a:pt x="255359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30"/>
                </a:lnTo>
                <a:lnTo>
                  <a:pt x="444874" y="574969"/>
                </a:lnTo>
                <a:lnTo>
                  <a:pt x="484811" y="550209"/>
                </a:lnTo>
                <a:lnTo>
                  <a:pt x="520326" y="519777"/>
                </a:lnTo>
                <a:lnTo>
                  <a:pt x="550791" y="484301"/>
                </a:lnTo>
                <a:lnTo>
                  <a:pt x="575579" y="444406"/>
                </a:lnTo>
                <a:lnTo>
                  <a:pt x="594061" y="400721"/>
                </a:lnTo>
                <a:lnTo>
                  <a:pt x="605610" y="353870"/>
                </a:lnTo>
                <a:lnTo>
                  <a:pt x="609600" y="304482"/>
                </a:lnTo>
                <a:lnTo>
                  <a:pt x="605610" y="255093"/>
                </a:lnTo>
                <a:lnTo>
                  <a:pt x="594061" y="208242"/>
                </a:lnTo>
                <a:lnTo>
                  <a:pt x="575579" y="164555"/>
                </a:lnTo>
                <a:lnTo>
                  <a:pt x="550791" y="124659"/>
                </a:lnTo>
                <a:lnTo>
                  <a:pt x="520326" y="89180"/>
                </a:lnTo>
                <a:lnTo>
                  <a:pt x="484811" y="58747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11421" y="3217456"/>
            <a:ext cx="609600" cy="608965"/>
          </a:xfrm>
          <a:custGeom>
            <a:avLst/>
            <a:gdLst/>
            <a:ahLst/>
            <a:cxnLst/>
            <a:rect l="l" t="t" r="r" b="b"/>
            <a:pathLst>
              <a:path w="609600" h="608964">
                <a:moveTo>
                  <a:pt x="304800" y="0"/>
                </a:moveTo>
                <a:lnTo>
                  <a:pt x="255362" y="3985"/>
                </a:lnTo>
                <a:lnTo>
                  <a:pt x="208463" y="15522"/>
                </a:lnTo>
                <a:lnTo>
                  <a:pt x="164731" y="33985"/>
                </a:lnTo>
                <a:lnTo>
                  <a:pt x="124793" y="58746"/>
                </a:lnTo>
                <a:lnTo>
                  <a:pt x="89277" y="89179"/>
                </a:lnTo>
                <a:lnTo>
                  <a:pt x="58811" y="124656"/>
                </a:lnTo>
                <a:lnTo>
                  <a:pt x="34023" y="164551"/>
                </a:lnTo>
                <a:lnTo>
                  <a:pt x="15539" y="208236"/>
                </a:lnTo>
                <a:lnTo>
                  <a:pt x="3989" y="255084"/>
                </a:lnTo>
                <a:lnTo>
                  <a:pt x="0" y="304469"/>
                </a:lnTo>
                <a:lnTo>
                  <a:pt x="3989" y="353858"/>
                </a:lnTo>
                <a:lnTo>
                  <a:pt x="15539" y="400709"/>
                </a:lnTo>
                <a:lnTo>
                  <a:pt x="34023" y="444396"/>
                </a:lnTo>
                <a:lnTo>
                  <a:pt x="58811" y="484293"/>
                </a:lnTo>
                <a:lnTo>
                  <a:pt x="89277" y="519771"/>
                </a:lnTo>
                <a:lnTo>
                  <a:pt x="124793" y="550204"/>
                </a:lnTo>
                <a:lnTo>
                  <a:pt x="164731" y="574966"/>
                </a:lnTo>
                <a:lnTo>
                  <a:pt x="208463" y="593429"/>
                </a:lnTo>
                <a:lnTo>
                  <a:pt x="255362" y="604967"/>
                </a:lnTo>
                <a:lnTo>
                  <a:pt x="304800" y="608952"/>
                </a:lnTo>
                <a:lnTo>
                  <a:pt x="354240" y="604967"/>
                </a:lnTo>
                <a:lnTo>
                  <a:pt x="401141" y="593429"/>
                </a:lnTo>
                <a:lnTo>
                  <a:pt x="444874" y="574966"/>
                </a:lnTo>
                <a:lnTo>
                  <a:pt x="484811" y="550204"/>
                </a:lnTo>
                <a:lnTo>
                  <a:pt x="520326" y="519771"/>
                </a:lnTo>
                <a:lnTo>
                  <a:pt x="550791" y="484293"/>
                </a:lnTo>
                <a:lnTo>
                  <a:pt x="575579" y="444396"/>
                </a:lnTo>
                <a:lnTo>
                  <a:pt x="594061" y="400709"/>
                </a:lnTo>
                <a:lnTo>
                  <a:pt x="605610" y="353858"/>
                </a:lnTo>
                <a:lnTo>
                  <a:pt x="609600" y="304469"/>
                </a:lnTo>
                <a:lnTo>
                  <a:pt x="605610" y="255084"/>
                </a:lnTo>
                <a:lnTo>
                  <a:pt x="594061" y="208236"/>
                </a:lnTo>
                <a:lnTo>
                  <a:pt x="575579" y="164551"/>
                </a:lnTo>
                <a:lnTo>
                  <a:pt x="550791" y="124656"/>
                </a:lnTo>
                <a:lnTo>
                  <a:pt x="520326" y="89179"/>
                </a:lnTo>
                <a:lnTo>
                  <a:pt x="484811" y="58746"/>
                </a:lnTo>
                <a:lnTo>
                  <a:pt x="444874" y="33985"/>
                </a:lnTo>
                <a:lnTo>
                  <a:pt x="401141" y="15522"/>
                </a:lnTo>
                <a:lnTo>
                  <a:pt x="354240" y="3985"/>
                </a:lnTo>
                <a:lnTo>
                  <a:pt x="304800" y="0"/>
                </a:lnTo>
                <a:close/>
              </a:path>
            </a:pathLst>
          </a:custGeom>
          <a:solidFill>
            <a:srgbClr val="FF0000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94523" y="5952887"/>
            <a:ext cx="9003665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85"/>
              </a:lnSpc>
            </a:pPr>
            <a:r>
              <a:rPr sz="3200" spc="-105" dirty="0">
                <a:solidFill>
                  <a:srgbClr val="FFFFFF"/>
                </a:solidFill>
                <a:latin typeface="Trebuchet MS"/>
                <a:cs typeface="Trebuchet MS"/>
              </a:rPr>
              <a:t>RFID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Trebuchet MS"/>
                <a:cs typeface="Trebuchet MS"/>
              </a:rPr>
              <a:t>tags</a:t>
            </a:r>
            <a:r>
              <a:rPr sz="320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60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25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10" dirty="0">
                <a:solidFill>
                  <a:srgbClr val="FFFFFF"/>
                </a:solidFill>
                <a:latin typeface="Trebuchet MS"/>
                <a:cs typeface="Trebuchet MS"/>
              </a:rPr>
              <a:t>only</a:t>
            </a:r>
            <a:r>
              <a:rPr sz="3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75" dirty="0">
                <a:solidFill>
                  <a:srgbClr val="FFFFFF"/>
                </a:solidFill>
                <a:latin typeface="Trebuchet MS"/>
                <a:cs typeface="Trebuchet MS"/>
              </a:rPr>
              <a:t>detected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9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70" dirty="0">
                <a:solidFill>
                  <a:srgbClr val="FFFFFF"/>
                </a:solidFill>
                <a:latin typeface="Trebuchet MS"/>
                <a:cs typeface="Trebuchet MS"/>
              </a:rPr>
              <a:t>specific</a:t>
            </a:r>
            <a:r>
              <a:rPr sz="320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0000"/>
                </a:solidFill>
                <a:latin typeface="Trebuchet MS"/>
                <a:cs typeface="Trebuchet MS"/>
              </a:rPr>
              <a:t>checkpoints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!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5632076"/>
            <a:ext cx="12192000" cy="1148080"/>
          </a:xfrm>
          <a:custGeom>
            <a:avLst/>
            <a:gdLst/>
            <a:ahLst/>
            <a:cxnLst/>
            <a:rect l="l" t="t" r="r" b="b"/>
            <a:pathLst>
              <a:path w="12192000" h="1148079">
                <a:moveTo>
                  <a:pt x="0" y="0"/>
                </a:moveTo>
                <a:lnTo>
                  <a:pt x="12192000" y="0"/>
                </a:lnTo>
                <a:lnTo>
                  <a:pt x="12192000" y="1147763"/>
                </a:lnTo>
                <a:lnTo>
                  <a:pt x="0" y="114776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1408" y="5923788"/>
            <a:ext cx="119894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5" dirty="0">
                <a:solidFill>
                  <a:srgbClr val="FFFFFF"/>
                </a:solidFill>
                <a:latin typeface="Trebuchet MS"/>
                <a:cs typeface="Trebuchet MS"/>
              </a:rPr>
              <a:t>RFID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0" dirty="0">
                <a:solidFill>
                  <a:srgbClr val="FFFFFF"/>
                </a:solidFill>
                <a:latin typeface="Trebuchet MS"/>
                <a:cs typeface="Trebuchet MS"/>
              </a:rPr>
              <a:t>systems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5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very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Trebuchet MS"/>
                <a:cs typeface="Trebuchet MS"/>
              </a:rPr>
              <a:t>short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Trebuchet MS"/>
                <a:cs typeface="Trebuchet MS"/>
              </a:rPr>
              <a:t>communication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range</a:t>
            </a:r>
            <a:r>
              <a:rPr sz="32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3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Trebuchet MS"/>
                <a:cs typeface="Trebuchet MS"/>
              </a:rPr>
              <a:t>10</a:t>
            </a:r>
            <a:r>
              <a:rPr sz="3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85" dirty="0">
                <a:solidFill>
                  <a:srgbClr val="FFFFFF"/>
                </a:solidFill>
                <a:latin typeface="Trebuchet MS"/>
                <a:cs typeface="Trebuchet MS"/>
              </a:rPr>
              <a:t>meters.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57019" y="321565"/>
            <a:ext cx="84759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RFIDs </a:t>
            </a:r>
            <a:r>
              <a:rPr spc="-229" dirty="0"/>
              <a:t>for </a:t>
            </a:r>
            <a:r>
              <a:rPr spc="-200" dirty="0"/>
              <a:t>Baggage </a:t>
            </a:r>
            <a:r>
              <a:rPr spc="-305" dirty="0"/>
              <a:t>Tracking </a:t>
            </a:r>
            <a:r>
              <a:rPr spc="-204" dirty="0"/>
              <a:t>in</a:t>
            </a:r>
            <a:r>
              <a:rPr spc="-745" dirty="0"/>
              <a:t> </a:t>
            </a:r>
            <a:r>
              <a:rPr spc="-180" dirty="0"/>
              <a:t>Airports</a:t>
            </a:r>
          </a:p>
        </p:txBody>
      </p:sp>
      <p:sp>
        <p:nvSpPr>
          <p:cNvPr id="15" name="object 15"/>
          <p:cNvSpPr/>
          <p:nvPr/>
        </p:nvSpPr>
        <p:spPr>
          <a:xfrm>
            <a:off x="7010400" y="1994420"/>
            <a:ext cx="1060450" cy="246379"/>
          </a:xfrm>
          <a:custGeom>
            <a:avLst/>
            <a:gdLst/>
            <a:ahLst/>
            <a:cxnLst/>
            <a:rect l="l" t="t" r="r" b="b"/>
            <a:pathLst>
              <a:path w="1060450" h="246380">
                <a:moveTo>
                  <a:pt x="0" y="0"/>
                </a:moveTo>
                <a:lnTo>
                  <a:pt x="1060450" y="0"/>
                </a:lnTo>
                <a:lnTo>
                  <a:pt x="1060450" y="246214"/>
                </a:lnTo>
                <a:lnTo>
                  <a:pt x="0" y="2462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5928" y="1630679"/>
            <a:ext cx="6358128" cy="3578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49136" y="1632915"/>
            <a:ext cx="5314251" cy="35389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1862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85" dirty="0"/>
              <a:t>Two-fold </a:t>
            </a:r>
            <a:r>
              <a:rPr spc="-175" dirty="0"/>
              <a:t>Reason </a:t>
            </a:r>
            <a:r>
              <a:rPr spc="-229" dirty="0"/>
              <a:t>for </a:t>
            </a:r>
            <a:r>
              <a:rPr spc="-155" dirty="0"/>
              <a:t>short</a:t>
            </a:r>
            <a:r>
              <a:rPr spc="-645" dirty="0"/>
              <a:t> </a:t>
            </a:r>
            <a:r>
              <a:rPr spc="-210" dirty="0"/>
              <a:t>range</a:t>
            </a:r>
          </a:p>
        </p:txBody>
      </p:sp>
      <p:sp>
        <p:nvSpPr>
          <p:cNvPr id="3" name="object 3"/>
          <p:cNvSpPr/>
          <p:nvPr/>
        </p:nvSpPr>
        <p:spPr>
          <a:xfrm>
            <a:off x="1172306" y="1928329"/>
            <a:ext cx="4186877" cy="3287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45237" y="1928329"/>
            <a:ext cx="4088333" cy="328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27771" y="5406644"/>
            <a:ext cx="3021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No</a:t>
            </a:r>
            <a:r>
              <a:rPr sz="1800" spc="-40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battery </a:t>
            </a:r>
            <a:r>
              <a:rPr sz="1800" spc="-75" dirty="0">
                <a:latin typeface="Trebuchet MS"/>
                <a:cs typeface="Trebuchet MS"/>
              </a:rPr>
              <a:t>in </a:t>
            </a:r>
            <a:r>
              <a:rPr sz="1800" spc="-65" dirty="0">
                <a:latin typeface="Trebuchet MS"/>
                <a:cs typeface="Trebuchet MS"/>
              </a:rPr>
              <a:t>RFID </a:t>
            </a:r>
            <a:r>
              <a:rPr sz="1800" spc="-80" dirty="0">
                <a:latin typeface="Trebuchet MS"/>
                <a:cs typeface="Trebuchet MS"/>
              </a:rPr>
              <a:t>tags (passive)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536103" y="5412740"/>
            <a:ext cx="2559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Trebuchet MS"/>
                <a:cs typeface="Trebuchet MS"/>
              </a:rPr>
              <a:t>Power </a:t>
            </a:r>
            <a:r>
              <a:rPr sz="1800" spc="-90" dirty="0">
                <a:latin typeface="Trebuchet MS"/>
                <a:cs typeface="Trebuchet MS"/>
              </a:rPr>
              <a:t>limits </a:t>
            </a:r>
            <a:r>
              <a:rPr sz="1800" spc="-70" dirty="0">
                <a:latin typeface="Trebuchet MS"/>
                <a:cs typeface="Trebuchet MS"/>
              </a:rPr>
              <a:t>of </a:t>
            </a:r>
            <a:r>
              <a:rPr sz="1800" spc="-65" dirty="0">
                <a:latin typeface="Trebuchet MS"/>
                <a:cs typeface="Trebuchet MS"/>
              </a:rPr>
              <a:t>RFID</a:t>
            </a:r>
            <a:r>
              <a:rPr sz="1800" spc="-33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reader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602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70" dirty="0"/>
              <a:t>Related </a:t>
            </a:r>
            <a:r>
              <a:rPr spc="-215" dirty="0"/>
              <a:t>Work: </a:t>
            </a:r>
            <a:r>
              <a:rPr spc="-114" dirty="0"/>
              <a:t>Modified </a:t>
            </a:r>
            <a:r>
              <a:rPr spc="-175" dirty="0"/>
              <a:t>RFID</a:t>
            </a:r>
            <a:r>
              <a:rPr spc="-760" dirty="0"/>
              <a:t> </a:t>
            </a:r>
            <a:r>
              <a:rPr spc="-315" dirty="0"/>
              <a:t>Tags</a:t>
            </a:r>
          </a:p>
        </p:txBody>
      </p:sp>
      <p:sp>
        <p:nvSpPr>
          <p:cNvPr id="3" name="object 3"/>
          <p:cNvSpPr/>
          <p:nvPr/>
        </p:nvSpPr>
        <p:spPr>
          <a:xfrm>
            <a:off x="2944367" y="2398776"/>
            <a:ext cx="2542032" cy="1853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09816" y="2398776"/>
            <a:ext cx="2542031" cy="2542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7949" y="4610506"/>
            <a:ext cx="4046854" cy="457200"/>
          </a:xfrm>
          <a:custGeom>
            <a:avLst/>
            <a:gdLst/>
            <a:ahLst/>
            <a:cxnLst/>
            <a:rect l="l" t="t" r="r" b="b"/>
            <a:pathLst>
              <a:path w="4046854" h="457200">
                <a:moveTo>
                  <a:pt x="0" y="0"/>
                </a:moveTo>
                <a:lnTo>
                  <a:pt x="4046689" y="0"/>
                </a:lnTo>
                <a:lnTo>
                  <a:pt x="4046689" y="457199"/>
                </a:lnTo>
                <a:lnTo>
                  <a:pt x="0" y="457199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8479" y="5524906"/>
            <a:ext cx="4599940" cy="457200"/>
          </a:xfrm>
          <a:custGeom>
            <a:avLst/>
            <a:gdLst/>
            <a:ahLst/>
            <a:cxnLst/>
            <a:rect l="l" t="t" r="r" b="b"/>
            <a:pathLst>
              <a:path w="4599940" h="457200">
                <a:moveTo>
                  <a:pt x="0" y="0"/>
                </a:moveTo>
                <a:lnTo>
                  <a:pt x="4599470" y="0"/>
                </a:lnTo>
                <a:lnTo>
                  <a:pt x="4599470" y="457201"/>
                </a:lnTo>
                <a:lnTo>
                  <a:pt x="0" y="457201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07949" y="5524906"/>
            <a:ext cx="4046854" cy="457200"/>
          </a:xfrm>
          <a:custGeom>
            <a:avLst/>
            <a:gdLst/>
            <a:ahLst/>
            <a:cxnLst/>
            <a:rect l="l" t="t" r="r" b="b"/>
            <a:pathLst>
              <a:path w="4046854" h="457200">
                <a:moveTo>
                  <a:pt x="0" y="0"/>
                </a:moveTo>
                <a:lnTo>
                  <a:pt x="4046689" y="0"/>
                </a:lnTo>
                <a:lnTo>
                  <a:pt x="4046689" y="457201"/>
                </a:lnTo>
                <a:lnTo>
                  <a:pt x="0" y="457201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7952" y="4604156"/>
            <a:ext cx="0" cy="1384300"/>
          </a:xfrm>
          <a:custGeom>
            <a:avLst/>
            <a:gdLst/>
            <a:ahLst/>
            <a:cxnLst/>
            <a:rect l="l" t="t" r="r" b="b"/>
            <a:pathLst>
              <a:path h="1384300">
                <a:moveTo>
                  <a:pt x="0" y="0"/>
                </a:moveTo>
                <a:lnTo>
                  <a:pt x="0" y="13843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2129" y="5067706"/>
            <a:ext cx="8658860" cy="0"/>
          </a:xfrm>
          <a:custGeom>
            <a:avLst/>
            <a:gdLst/>
            <a:ahLst/>
            <a:cxnLst/>
            <a:rect l="l" t="t" r="r" b="b"/>
            <a:pathLst>
              <a:path w="8658860">
                <a:moveTo>
                  <a:pt x="0" y="0"/>
                </a:moveTo>
                <a:lnTo>
                  <a:pt x="8658864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2129" y="5524906"/>
            <a:ext cx="8658860" cy="0"/>
          </a:xfrm>
          <a:custGeom>
            <a:avLst/>
            <a:gdLst/>
            <a:ahLst/>
            <a:cxnLst/>
            <a:rect l="l" t="t" r="r" b="b"/>
            <a:pathLst>
              <a:path w="8658860">
                <a:moveTo>
                  <a:pt x="0" y="0"/>
                </a:moveTo>
                <a:lnTo>
                  <a:pt x="865886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8479" y="4604156"/>
            <a:ext cx="0" cy="1384300"/>
          </a:xfrm>
          <a:custGeom>
            <a:avLst/>
            <a:gdLst/>
            <a:ahLst/>
            <a:cxnLst/>
            <a:rect l="l" t="t" r="r" b="b"/>
            <a:pathLst>
              <a:path h="1384300">
                <a:moveTo>
                  <a:pt x="0" y="0"/>
                </a:moveTo>
                <a:lnTo>
                  <a:pt x="0" y="13843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54644" y="4604156"/>
            <a:ext cx="0" cy="1384300"/>
          </a:xfrm>
          <a:custGeom>
            <a:avLst/>
            <a:gdLst/>
            <a:ahLst/>
            <a:cxnLst/>
            <a:rect l="l" t="t" r="r" b="b"/>
            <a:pathLst>
              <a:path h="1384300">
                <a:moveTo>
                  <a:pt x="0" y="0"/>
                </a:moveTo>
                <a:lnTo>
                  <a:pt x="0" y="13843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02129" y="4610506"/>
            <a:ext cx="8658860" cy="0"/>
          </a:xfrm>
          <a:custGeom>
            <a:avLst/>
            <a:gdLst/>
            <a:ahLst/>
            <a:cxnLst/>
            <a:rect l="l" t="t" r="r" b="b"/>
            <a:pathLst>
              <a:path w="8658860">
                <a:moveTo>
                  <a:pt x="0" y="0"/>
                </a:moveTo>
                <a:lnTo>
                  <a:pt x="865886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2129" y="5982107"/>
            <a:ext cx="8658860" cy="0"/>
          </a:xfrm>
          <a:custGeom>
            <a:avLst/>
            <a:gdLst/>
            <a:ahLst/>
            <a:cxnLst/>
            <a:rect l="l" t="t" r="r" b="b"/>
            <a:pathLst>
              <a:path w="8658860">
                <a:moveTo>
                  <a:pt x="0" y="0"/>
                </a:moveTo>
                <a:lnTo>
                  <a:pt x="865886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14829" y="4616856"/>
            <a:ext cx="4587240" cy="431800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b="1" spc="-150" dirty="0">
                <a:solidFill>
                  <a:srgbClr val="FFFFFF"/>
                </a:solidFill>
                <a:latin typeface="Trebuchet MS"/>
                <a:cs typeface="Trebuchet MS"/>
              </a:rPr>
              <a:t>Active</a:t>
            </a:r>
            <a:r>
              <a:rPr sz="2400" b="1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210" dirty="0">
                <a:solidFill>
                  <a:srgbClr val="FFFFFF"/>
                </a:solidFill>
                <a:latin typeface="Trebuchet MS"/>
                <a:cs typeface="Trebuchet MS"/>
              </a:rPr>
              <a:t>Tag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6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414302" y="4617211"/>
            <a:ext cx="40341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270">
              <a:lnSpc>
                <a:spcPct val="100000"/>
              </a:lnSpc>
              <a:spcBef>
                <a:spcPts val="100"/>
              </a:spcBef>
            </a:pPr>
            <a:r>
              <a:rPr sz="2400" b="1" spc="-145" dirty="0">
                <a:solidFill>
                  <a:srgbClr val="FFFFFF"/>
                </a:solidFill>
                <a:latin typeface="Trebuchet MS"/>
                <a:cs typeface="Trebuchet MS"/>
              </a:rPr>
              <a:t>Hardware </a:t>
            </a:r>
            <a:r>
              <a:rPr sz="2400" b="1" spc="-155" dirty="0">
                <a:solidFill>
                  <a:srgbClr val="FFFFFF"/>
                </a:solidFill>
                <a:latin typeface="Trebuchet MS"/>
                <a:cs typeface="Trebuchet MS"/>
              </a:rPr>
              <a:t>Customized</a:t>
            </a:r>
            <a:r>
              <a:rPr sz="2400" b="1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210" dirty="0">
                <a:solidFill>
                  <a:srgbClr val="FFFFFF"/>
                </a:solidFill>
                <a:latin typeface="Trebuchet MS"/>
                <a:cs typeface="Trebuchet MS"/>
              </a:rPr>
              <a:t>Tag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14829" y="5086756"/>
            <a:ext cx="4587240" cy="431800"/>
          </a:xfrm>
          <a:prstGeom prst="rect">
            <a:avLst/>
          </a:prstGeom>
          <a:solidFill>
            <a:srgbClr val="CFD5EA"/>
          </a:solidFill>
        </p:spPr>
        <p:txBody>
          <a:bodyPr vert="horz" wrap="square" lIns="0" tIns="0" rIns="0" bIns="0" rtlCol="0">
            <a:spAutoFit/>
          </a:bodyPr>
          <a:lstStyle/>
          <a:p>
            <a:pPr marL="711200">
              <a:lnSpc>
                <a:spcPct val="100000"/>
              </a:lnSpc>
            </a:pPr>
            <a:r>
              <a:rPr sz="2400" spc="-45" dirty="0">
                <a:latin typeface="Trebuchet MS"/>
                <a:cs typeface="Trebuchet MS"/>
              </a:rPr>
              <a:t>5 </a:t>
            </a:r>
            <a:r>
              <a:rPr sz="2400" spc="-165" dirty="0">
                <a:latin typeface="Trebuchet MS"/>
                <a:cs typeface="Trebuchet MS"/>
              </a:rPr>
              <a:t>x </a:t>
            </a:r>
            <a:r>
              <a:rPr sz="2400" spc="-105" dirty="0">
                <a:latin typeface="Trebuchet MS"/>
                <a:cs typeface="Trebuchet MS"/>
              </a:rPr>
              <a:t>improvement </a:t>
            </a:r>
            <a:r>
              <a:rPr sz="2400" spc="-95" dirty="0">
                <a:latin typeface="Trebuchet MS"/>
                <a:cs typeface="Trebuchet MS"/>
              </a:rPr>
              <a:t>in</a:t>
            </a:r>
            <a:r>
              <a:rPr sz="2400" spc="-450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range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14302" y="5086756"/>
            <a:ext cx="4034154" cy="431800"/>
          </a:xfrm>
          <a:prstGeom prst="rect">
            <a:avLst/>
          </a:prstGeom>
          <a:solidFill>
            <a:srgbClr val="CFD5EA"/>
          </a:solidFill>
        </p:spPr>
        <p:txBody>
          <a:bodyPr vert="horz" wrap="square" lIns="0" tIns="0" rIns="0" bIns="0" rtlCol="0">
            <a:spAutoFit/>
          </a:bodyPr>
          <a:lstStyle/>
          <a:p>
            <a:pPr marL="434975">
              <a:lnSpc>
                <a:spcPct val="100000"/>
              </a:lnSpc>
            </a:pPr>
            <a:r>
              <a:rPr sz="2400" spc="-45" dirty="0">
                <a:latin typeface="Trebuchet MS"/>
                <a:cs typeface="Trebuchet MS"/>
              </a:rPr>
              <a:t>2 </a:t>
            </a:r>
            <a:r>
              <a:rPr sz="2400" spc="-165" dirty="0">
                <a:latin typeface="Trebuchet MS"/>
                <a:cs typeface="Trebuchet MS"/>
              </a:rPr>
              <a:t>x </a:t>
            </a:r>
            <a:r>
              <a:rPr sz="2400" spc="-105" dirty="0">
                <a:latin typeface="Trebuchet MS"/>
                <a:cs typeface="Trebuchet MS"/>
              </a:rPr>
              <a:t>improvement </a:t>
            </a:r>
            <a:r>
              <a:rPr sz="2400" spc="-95" dirty="0">
                <a:latin typeface="Trebuchet MS"/>
                <a:cs typeface="Trebuchet MS"/>
              </a:rPr>
              <a:t>in</a:t>
            </a:r>
            <a:r>
              <a:rPr sz="2400" spc="-450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range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48421" y="5557926"/>
            <a:ext cx="4332605" cy="368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5"/>
              </a:lnSpc>
            </a:pPr>
            <a:r>
              <a:rPr sz="2400" spc="-160" dirty="0">
                <a:latin typeface="Trebuchet MS"/>
                <a:cs typeface="Trebuchet MS"/>
              </a:rPr>
              <a:t>Bulky, </a:t>
            </a:r>
            <a:r>
              <a:rPr sz="2400" spc="-130" dirty="0">
                <a:latin typeface="Trebuchet MS"/>
                <a:cs typeface="Trebuchet MS"/>
              </a:rPr>
              <a:t>limited </a:t>
            </a:r>
            <a:r>
              <a:rPr sz="2400" spc="-125" dirty="0">
                <a:latin typeface="Trebuchet MS"/>
                <a:cs typeface="Trebuchet MS"/>
              </a:rPr>
              <a:t>battery </a:t>
            </a:r>
            <a:r>
              <a:rPr sz="2400" spc="-185" dirty="0">
                <a:latin typeface="Trebuchet MS"/>
                <a:cs typeface="Trebuchet MS"/>
              </a:rPr>
              <a:t>life, </a:t>
            </a:r>
            <a:r>
              <a:rPr sz="2400" spc="-80" dirty="0">
                <a:latin typeface="Trebuchet MS"/>
                <a:cs typeface="Trebuchet MS"/>
              </a:rPr>
              <a:t>high</a:t>
            </a:r>
            <a:r>
              <a:rPr sz="2400" spc="-355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cost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63573" y="5557926"/>
            <a:ext cx="1136015" cy="368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5"/>
              </a:lnSpc>
            </a:pPr>
            <a:r>
              <a:rPr sz="2400" spc="-90" dirty="0">
                <a:latin typeface="Trebuchet MS"/>
                <a:cs typeface="Trebuchet MS"/>
              </a:rPr>
              <a:t>High</a:t>
            </a:r>
            <a:r>
              <a:rPr sz="2400" spc="-270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cost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36864" y="2996183"/>
            <a:ext cx="624840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77993" y="2741612"/>
            <a:ext cx="4216400" cy="1046480"/>
          </a:xfrm>
          <a:custGeom>
            <a:avLst/>
            <a:gdLst/>
            <a:ahLst/>
            <a:cxnLst/>
            <a:rect l="l" t="t" r="r" b="b"/>
            <a:pathLst>
              <a:path w="4216400" h="1046479">
                <a:moveTo>
                  <a:pt x="4184154" y="0"/>
                </a:moveTo>
                <a:lnTo>
                  <a:pt x="0" y="516712"/>
                </a:lnTo>
                <a:lnTo>
                  <a:pt x="4182529" y="1046340"/>
                </a:lnTo>
                <a:lnTo>
                  <a:pt x="4188518" y="996690"/>
                </a:lnTo>
                <a:lnTo>
                  <a:pt x="4193916" y="946989"/>
                </a:lnTo>
                <a:lnTo>
                  <a:pt x="4198723" y="897243"/>
                </a:lnTo>
                <a:lnTo>
                  <a:pt x="4202938" y="847457"/>
                </a:lnTo>
                <a:lnTo>
                  <a:pt x="4206563" y="797635"/>
                </a:lnTo>
                <a:lnTo>
                  <a:pt x="4209596" y="747783"/>
                </a:lnTo>
                <a:lnTo>
                  <a:pt x="4212039" y="697907"/>
                </a:lnTo>
                <a:lnTo>
                  <a:pt x="4213890" y="648011"/>
                </a:lnTo>
                <a:lnTo>
                  <a:pt x="4215150" y="598102"/>
                </a:lnTo>
                <a:lnTo>
                  <a:pt x="4215819" y="548183"/>
                </a:lnTo>
                <a:lnTo>
                  <a:pt x="4215896" y="498261"/>
                </a:lnTo>
                <a:lnTo>
                  <a:pt x="4215382" y="448340"/>
                </a:lnTo>
                <a:lnTo>
                  <a:pt x="4214278" y="398427"/>
                </a:lnTo>
                <a:lnTo>
                  <a:pt x="4212582" y="348526"/>
                </a:lnTo>
                <a:lnTo>
                  <a:pt x="4210294" y="298642"/>
                </a:lnTo>
                <a:lnTo>
                  <a:pt x="4207416" y="248781"/>
                </a:lnTo>
                <a:lnTo>
                  <a:pt x="4203946" y="198947"/>
                </a:lnTo>
                <a:lnTo>
                  <a:pt x="4199885" y="149147"/>
                </a:lnTo>
                <a:lnTo>
                  <a:pt x="4195233" y="99386"/>
                </a:lnTo>
                <a:lnTo>
                  <a:pt x="4189989" y="49668"/>
                </a:lnTo>
                <a:lnTo>
                  <a:pt x="4184154" y="0"/>
                </a:lnTo>
                <a:close/>
              </a:path>
            </a:pathLst>
          </a:custGeom>
          <a:solidFill>
            <a:srgbClr val="C55A11">
              <a:alpha val="239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94862" y="5020564"/>
            <a:ext cx="5401945" cy="155257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134745" indent="-2286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1134745" algn="l"/>
              </a:tabLst>
            </a:pPr>
            <a:r>
              <a:rPr sz="2800" spc="-135" dirty="0">
                <a:latin typeface="Trebuchet MS"/>
                <a:cs typeface="Trebuchet MS"/>
              </a:rPr>
              <a:t>Vulnerable </a:t>
            </a:r>
            <a:r>
              <a:rPr sz="2800" spc="-114" dirty="0">
                <a:latin typeface="Trebuchet MS"/>
                <a:cs typeface="Trebuchet MS"/>
              </a:rPr>
              <a:t>to</a:t>
            </a:r>
            <a:r>
              <a:rPr sz="2800" spc="-300" dirty="0"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obstacles</a:t>
            </a:r>
            <a:endParaRPr sz="280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20" dirty="0">
                <a:latin typeface="Trebuchet MS"/>
                <a:cs typeface="Trebuchet MS"/>
              </a:rPr>
              <a:t>Sensitive </a:t>
            </a:r>
            <a:r>
              <a:rPr sz="2800" spc="-114" dirty="0">
                <a:latin typeface="Trebuchet MS"/>
                <a:cs typeface="Trebuchet MS"/>
              </a:rPr>
              <a:t>to </a:t>
            </a:r>
            <a:r>
              <a:rPr sz="2800" spc="-125" dirty="0">
                <a:latin typeface="Trebuchet MS"/>
                <a:cs typeface="Trebuchet MS"/>
              </a:rPr>
              <a:t>orientation </a:t>
            </a:r>
            <a:r>
              <a:rPr sz="2800" spc="-110" dirty="0">
                <a:latin typeface="Trebuchet MS"/>
                <a:cs typeface="Trebuchet MS"/>
              </a:rPr>
              <a:t>of </a:t>
            </a:r>
            <a:r>
              <a:rPr sz="2800" spc="-95" dirty="0">
                <a:latin typeface="Trebuchet MS"/>
                <a:cs typeface="Trebuchet MS"/>
              </a:rPr>
              <a:t>RFID</a:t>
            </a:r>
            <a:r>
              <a:rPr sz="2800" spc="-600" dirty="0">
                <a:latin typeface="Trebuchet MS"/>
                <a:cs typeface="Trebuchet MS"/>
              </a:rPr>
              <a:t> </a:t>
            </a:r>
            <a:r>
              <a:rPr sz="2800" spc="-120" dirty="0">
                <a:latin typeface="Trebuchet MS"/>
                <a:cs typeface="Trebuchet MS"/>
              </a:rPr>
              <a:t>tags</a:t>
            </a:r>
            <a:endParaRPr sz="2800">
              <a:latin typeface="Trebuchet MS"/>
              <a:cs typeface="Trebuchet MS"/>
            </a:endParaRPr>
          </a:p>
          <a:p>
            <a:pPr marL="819150" lvl="1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819785" algn="l"/>
              </a:tabLst>
            </a:pPr>
            <a:r>
              <a:rPr sz="2800" spc="-160" dirty="0">
                <a:latin typeface="Trebuchet MS"/>
                <a:cs typeface="Trebuchet MS"/>
              </a:rPr>
              <a:t>Limited </a:t>
            </a:r>
            <a:r>
              <a:rPr sz="2800" spc="-110" dirty="0">
                <a:latin typeface="Trebuchet MS"/>
                <a:cs typeface="Trebuchet MS"/>
              </a:rPr>
              <a:t>by </a:t>
            </a:r>
            <a:r>
              <a:rPr sz="2800" spc="-195" dirty="0">
                <a:latin typeface="Trebuchet MS"/>
                <a:cs typeface="Trebuchet MS"/>
              </a:rPr>
              <a:t>FCC </a:t>
            </a:r>
            <a:r>
              <a:rPr sz="2800" spc="-100" dirty="0">
                <a:latin typeface="Trebuchet MS"/>
                <a:cs typeface="Trebuchet MS"/>
              </a:rPr>
              <a:t>power</a:t>
            </a:r>
            <a:r>
              <a:rPr sz="2800" spc="-405" dirty="0">
                <a:latin typeface="Trebuchet MS"/>
                <a:cs typeface="Trebuchet MS"/>
              </a:rPr>
              <a:t> </a:t>
            </a:r>
            <a:r>
              <a:rPr sz="2800" spc="-140" dirty="0">
                <a:latin typeface="Trebuchet MS"/>
                <a:cs typeface="Trebuchet MS"/>
              </a:rPr>
              <a:t>limits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0975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70" dirty="0"/>
              <a:t>Related </a:t>
            </a:r>
            <a:r>
              <a:rPr spc="-215" dirty="0"/>
              <a:t>Work: </a:t>
            </a:r>
            <a:r>
              <a:rPr spc="-170" dirty="0"/>
              <a:t>Multi-antenna</a:t>
            </a:r>
            <a:r>
              <a:rPr spc="-505" dirty="0"/>
              <a:t> </a:t>
            </a:r>
            <a:r>
              <a:rPr spc="229" dirty="0"/>
              <a:t>MIMO</a:t>
            </a:r>
          </a:p>
        </p:txBody>
      </p:sp>
      <p:sp>
        <p:nvSpPr>
          <p:cNvPr id="6" name="object 6"/>
          <p:cNvSpPr/>
          <p:nvPr/>
        </p:nvSpPr>
        <p:spPr>
          <a:xfrm>
            <a:off x="4575047" y="3547871"/>
            <a:ext cx="615696" cy="39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5047" y="3194304"/>
            <a:ext cx="615696" cy="399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5047" y="2855976"/>
            <a:ext cx="615696" cy="396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5047" y="2502407"/>
            <a:ext cx="615696" cy="396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8197" y="1623733"/>
            <a:ext cx="3239770" cy="3240405"/>
          </a:xfrm>
          <a:custGeom>
            <a:avLst/>
            <a:gdLst/>
            <a:ahLst/>
            <a:cxnLst/>
            <a:rect l="l" t="t" r="r" b="b"/>
            <a:pathLst>
              <a:path w="3239770" h="3240404">
                <a:moveTo>
                  <a:pt x="1619796" y="0"/>
                </a:moveTo>
                <a:lnTo>
                  <a:pt x="1571171" y="716"/>
                </a:lnTo>
                <a:lnTo>
                  <a:pt x="1522903" y="2850"/>
                </a:lnTo>
                <a:lnTo>
                  <a:pt x="1475010" y="6383"/>
                </a:lnTo>
                <a:lnTo>
                  <a:pt x="1427514" y="11295"/>
                </a:lnTo>
                <a:lnTo>
                  <a:pt x="1380434" y="17566"/>
                </a:lnTo>
                <a:lnTo>
                  <a:pt x="1333790" y="25174"/>
                </a:lnTo>
                <a:lnTo>
                  <a:pt x="1287603" y="34102"/>
                </a:lnTo>
                <a:lnTo>
                  <a:pt x="1241891" y="44327"/>
                </a:lnTo>
                <a:lnTo>
                  <a:pt x="1196676" y="55831"/>
                </a:lnTo>
                <a:lnTo>
                  <a:pt x="1151977" y="68593"/>
                </a:lnTo>
                <a:lnTo>
                  <a:pt x="1107815" y="82594"/>
                </a:lnTo>
                <a:lnTo>
                  <a:pt x="1064209" y="97812"/>
                </a:lnTo>
                <a:lnTo>
                  <a:pt x="1021180" y="114229"/>
                </a:lnTo>
                <a:lnTo>
                  <a:pt x="978747" y="131824"/>
                </a:lnTo>
                <a:lnTo>
                  <a:pt x="936931" y="150576"/>
                </a:lnTo>
                <a:lnTo>
                  <a:pt x="895751" y="170467"/>
                </a:lnTo>
                <a:lnTo>
                  <a:pt x="855228" y="191476"/>
                </a:lnTo>
                <a:lnTo>
                  <a:pt x="815382" y="213582"/>
                </a:lnTo>
                <a:lnTo>
                  <a:pt x="776233" y="236767"/>
                </a:lnTo>
                <a:lnTo>
                  <a:pt x="737800" y="261009"/>
                </a:lnTo>
                <a:lnTo>
                  <a:pt x="700104" y="286289"/>
                </a:lnTo>
                <a:lnTo>
                  <a:pt x="663165" y="312586"/>
                </a:lnTo>
                <a:lnTo>
                  <a:pt x="627003" y="339881"/>
                </a:lnTo>
                <a:lnTo>
                  <a:pt x="591639" y="368154"/>
                </a:lnTo>
                <a:lnTo>
                  <a:pt x="557091" y="397384"/>
                </a:lnTo>
                <a:lnTo>
                  <a:pt x="523380" y="427552"/>
                </a:lnTo>
                <a:lnTo>
                  <a:pt x="490526" y="458637"/>
                </a:lnTo>
                <a:lnTo>
                  <a:pt x="458550" y="490620"/>
                </a:lnTo>
                <a:lnTo>
                  <a:pt x="427470" y="523480"/>
                </a:lnTo>
                <a:lnTo>
                  <a:pt x="397308" y="557197"/>
                </a:lnTo>
                <a:lnTo>
                  <a:pt x="368084" y="591751"/>
                </a:lnTo>
                <a:lnTo>
                  <a:pt x="339816" y="627123"/>
                </a:lnTo>
                <a:lnTo>
                  <a:pt x="312526" y="663292"/>
                </a:lnTo>
                <a:lnTo>
                  <a:pt x="286234" y="700237"/>
                </a:lnTo>
                <a:lnTo>
                  <a:pt x="260959" y="737940"/>
                </a:lnTo>
                <a:lnTo>
                  <a:pt x="236721" y="776380"/>
                </a:lnTo>
                <a:lnTo>
                  <a:pt x="213541" y="815537"/>
                </a:lnTo>
                <a:lnTo>
                  <a:pt x="191439" y="855391"/>
                </a:lnTo>
                <a:lnTo>
                  <a:pt x="170434" y="895921"/>
                </a:lnTo>
                <a:lnTo>
                  <a:pt x="150548" y="937108"/>
                </a:lnTo>
                <a:lnTo>
                  <a:pt x="131798" y="978933"/>
                </a:lnTo>
                <a:lnTo>
                  <a:pt x="114207" y="1021373"/>
                </a:lnTo>
                <a:lnTo>
                  <a:pt x="97793" y="1064411"/>
                </a:lnTo>
                <a:lnTo>
                  <a:pt x="82578" y="1108025"/>
                </a:lnTo>
                <a:lnTo>
                  <a:pt x="68580" y="1152195"/>
                </a:lnTo>
                <a:lnTo>
                  <a:pt x="55820" y="1196902"/>
                </a:lnTo>
                <a:lnTo>
                  <a:pt x="44319" y="1242126"/>
                </a:lnTo>
                <a:lnTo>
                  <a:pt x="34095" y="1287846"/>
                </a:lnTo>
                <a:lnTo>
                  <a:pt x="25170" y="1334042"/>
                </a:lnTo>
                <a:lnTo>
                  <a:pt x="17562" y="1380695"/>
                </a:lnTo>
                <a:lnTo>
                  <a:pt x="11293" y="1427783"/>
                </a:lnTo>
                <a:lnTo>
                  <a:pt x="6382" y="1475289"/>
                </a:lnTo>
                <a:lnTo>
                  <a:pt x="2850" y="1523190"/>
                </a:lnTo>
                <a:lnTo>
                  <a:pt x="715" y="1571467"/>
                </a:lnTo>
                <a:lnTo>
                  <a:pt x="0" y="1620100"/>
                </a:lnTo>
                <a:lnTo>
                  <a:pt x="715" y="1668734"/>
                </a:lnTo>
                <a:lnTo>
                  <a:pt x="2850" y="1717011"/>
                </a:lnTo>
                <a:lnTo>
                  <a:pt x="6382" y="1764912"/>
                </a:lnTo>
                <a:lnTo>
                  <a:pt x="11293" y="1812417"/>
                </a:lnTo>
                <a:lnTo>
                  <a:pt x="17562" y="1859506"/>
                </a:lnTo>
                <a:lnTo>
                  <a:pt x="25170" y="1906158"/>
                </a:lnTo>
                <a:lnTo>
                  <a:pt x="34095" y="1952354"/>
                </a:lnTo>
                <a:lnTo>
                  <a:pt x="44319" y="1998074"/>
                </a:lnTo>
                <a:lnTo>
                  <a:pt x="55820" y="2043298"/>
                </a:lnTo>
                <a:lnTo>
                  <a:pt x="68580" y="2088004"/>
                </a:lnTo>
                <a:lnTo>
                  <a:pt x="82578" y="2132175"/>
                </a:lnTo>
                <a:lnTo>
                  <a:pt x="97793" y="2175789"/>
                </a:lnTo>
                <a:lnTo>
                  <a:pt x="114207" y="2218826"/>
                </a:lnTo>
                <a:lnTo>
                  <a:pt x="131798" y="2261266"/>
                </a:lnTo>
                <a:lnTo>
                  <a:pt x="150548" y="2303090"/>
                </a:lnTo>
                <a:lnTo>
                  <a:pt x="170434" y="2344277"/>
                </a:lnTo>
                <a:lnTo>
                  <a:pt x="191439" y="2384807"/>
                </a:lnTo>
                <a:lnTo>
                  <a:pt x="213541" y="2424661"/>
                </a:lnTo>
                <a:lnTo>
                  <a:pt x="236721" y="2463817"/>
                </a:lnTo>
                <a:lnTo>
                  <a:pt x="260959" y="2502257"/>
                </a:lnTo>
                <a:lnTo>
                  <a:pt x="286234" y="2539959"/>
                </a:lnTo>
                <a:lnTo>
                  <a:pt x="312526" y="2576905"/>
                </a:lnTo>
                <a:lnTo>
                  <a:pt x="339816" y="2613073"/>
                </a:lnTo>
                <a:lnTo>
                  <a:pt x="368084" y="2648444"/>
                </a:lnTo>
                <a:lnTo>
                  <a:pt x="397308" y="2682999"/>
                </a:lnTo>
                <a:lnTo>
                  <a:pt x="427470" y="2716715"/>
                </a:lnTo>
                <a:lnTo>
                  <a:pt x="458550" y="2749575"/>
                </a:lnTo>
                <a:lnTo>
                  <a:pt x="490526" y="2781557"/>
                </a:lnTo>
                <a:lnTo>
                  <a:pt x="523380" y="2812642"/>
                </a:lnTo>
                <a:lnTo>
                  <a:pt x="557091" y="2842809"/>
                </a:lnTo>
                <a:lnTo>
                  <a:pt x="591639" y="2872039"/>
                </a:lnTo>
                <a:lnTo>
                  <a:pt x="627003" y="2900312"/>
                </a:lnTo>
                <a:lnTo>
                  <a:pt x="663165" y="2927606"/>
                </a:lnTo>
                <a:lnTo>
                  <a:pt x="700104" y="2953904"/>
                </a:lnTo>
                <a:lnTo>
                  <a:pt x="737800" y="2979183"/>
                </a:lnTo>
                <a:lnTo>
                  <a:pt x="776233" y="3003425"/>
                </a:lnTo>
                <a:lnTo>
                  <a:pt x="815382" y="3026609"/>
                </a:lnTo>
                <a:lnTo>
                  <a:pt x="855228" y="3048715"/>
                </a:lnTo>
                <a:lnTo>
                  <a:pt x="895751" y="3069724"/>
                </a:lnTo>
                <a:lnTo>
                  <a:pt x="936931" y="3089614"/>
                </a:lnTo>
                <a:lnTo>
                  <a:pt x="978747" y="3108367"/>
                </a:lnTo>
                <a:lnTo>
                  <a:pt x="1021180" y="3125961"/>
                </a:lnTo>
                <a:lnTo>
                  <a:pt x="1064209" y="3142377"/>
                </a:lnTo>
                <a:lnTo>
                  <a:pt x="1107815" y="3157596"/>
                </a:lnTo>
                <a:lnTo>
                  <a:pt x="1151977" y="3171596"/>
                </a:lnTo>
                <a:lnTo>
                  <a:pt x="1196676" y="3184358"/>
                </a:lnTo>
                <a:lnTo>
                  <a:pt x="1241891" y="3195862"/>
                </a:lnTo>
                <a:lnTo>
                  <a:pt x="1287603" y="3206087"/>
                </a:lnTo>
                <a:lnTo>
                  <a:pt x="1333790" y="3215014"/>
                </a:lnTo>
                <a:lnTo>
                  <a:pt x="1380434" y="3222623"/>
                </a:lnTo>
                <a:lnTo>
                  <a:pt x="1427514" y="3228893"/>
                </a:lnTo>
                <a:lnTo>
                  <a:pt x="1475010" y="3233805"/>
                </a:lnTo>
                <a:lnTo>
                  <a:pt x="1522903" y="3237338"/>
                </a:lnTo>
                <a:lnTo>
                  <a:pt x="1571171" y="3239473"/>
                </a:lnTo>
                <a:lnTo>
                  <a:pt x="1619796" y="3240189"/>
                </a:lnTo>
                <a:lnTo>
                  <a:pt x="1668420" y="3239473"/>
                </a:lnTo>
                <a:lnTo>
                  <a:pt x="1716688" y="3237338"/>
                </a:lnTo>
                <a:lnTo>
                  <a:pt x="1764581" y="3233805"/>
                </a:lnTo>
                <a:lnTo>
                  <a:pt x="1812077" y="3228893"/>
                </a:lnTo>
                <a:lnTo>
                  <a:pt x="1859157" y="3222623"/>
                </a:lnTo>
                <a:lnTo>
                  <a:pt x="1905801" y="3215014"/>
                </a:lnTo>
                <a:lnTo>
                  <a:pt x="1951989" y="3206087"/>
                </a:lnTo>
                <a:lnTo>
                  <a:pt x="1997700" y="3195862"/>
                </a:lnTo>
                <a:lnTo>
                  <a:pt x="2042915" y="3184358"/>
                </a:lnTo>
                <a:lnTo>
                  <a:pt x="2087614" y="3171596"/>
                </a:lnTo>
                <a:lnTo>
                  <a:pt x="2131776" y="3157596"/>
                </a:lnTo>
                <a:lnTo>
                  <a:pt x="2175382" y="3142377"/>
                </a:lnTo>
                <a:lnTo>
                  <a:pt x="2218411" y="3125961"/>
                </a:lnTo>
                <a:lnTo>
                  <a:pt x="2260844" y="3108367"/>
                </a:lnTo>
                <a:lnTo>
                  <a:pt x="2302660" y="3089614"/>
                </a:lnTo>
                <a:lnTo>
                  <a:pt x="2343840" y="3069724"/>
                </a:lnTo>
                <a:lnTo>
                  <a:pt x="2384363" y="3048715"/>
                </a:lnTo>
                <a:lnTo>
                  <a:pt x="2424209" y="3026609"/>
                </a:lnTo>
                <a:lnTo>
                  <a:pt x="2463359" y="3003425"/>
                </a:lnTo>
                <a:lnTo>
                  <a:pt x="2501791" y="2979183"/>
                </a:lnTo>
                <a:lnTo>
                  <a:pt x="2539487" y="2953904"/>
                </a:lnTo>
                <a:lnTo>
                  <a:pt x="2576426" y="2927606"/>
                </a:lnTo>
                <a:lnTo>
                  <a:pt x="2612588" y="2900312"/>
                </a:lnTo>
                <a:lnTo>
                  <a:pt x="2647953" y="2872039"/>
                </a:lnTo>
                <a:lnTo>
                  <a:pt x="2682501" y="2842809"/>
                </a:lnTo>
                <a:lnTo>
                  <a:pt x="2716211" y="2812642"/>
                </a:lnTo>
                <a:lnTo>
                  <a:pt x="2749065" y="2781557"/>
                </a:lnTo>
                <a:lnTo>
                  <a:pt x="2781041" y="2749575"/>
                </a:lnTo>
                <a:lnTo>
                  <a:pt x="2812121" y="2716715"/>
                </a:lnTo>
                <a:lnTo>
                  <a:pt x="2842283" y="2682999"/>
                </a:lnTo>
                <a:lnTo>
                  <a:pt x="2871507" y="2648444"/>
                </a:lnTo>
                <a:lnTo>
                  <a:pt x="2899775" y="2613073"/>
                </a:lnTo>
                <a:lnTo>
                  <a:pt x="2927065" y="2576905"/>
                </a:lnTo>
                <a:lnTo>
                  <a:pt x="2953357" y="2539959"/>
                </a:lnTo>
                <a:lnTo>
                  <a:pt x="2978632" y="2502257"/>
                </a:lnTo>
                <a:lnTo>
                  <a:pt x="3002870" y="2463817"/>
                </a:lnTo>
                <a:lnTo>
                  <a:pt x="3026050" y="2424661"/>
                </a:lnTo>
                <a:lnTo>
                  <a:pt x="3048152" y="2384807"/>
                </a:lnTo>
                <a:lnTo>
                  <a:pt x="3069157" y="2344277"/>
                </a:lnTo>
                <a:lnTo>
                  <a:pt x="3089044" y="2303090"/>
                </a:lnTo>
                <a:lnTo>
                  <a:pt x="3107793" y="2261266"/>
                </a:lnTo>
                <a:lnTo>
                  <a:pt x="3125384" y="2218826"/>
                </a:lnTo>
                <a:lnTo>
                  <a:pt x="3141798" y="2175789"/>
                </a:lnTo>
                <a:lnTo>
                  <a:pt x="3157013" y="2132175"/>
                </a:lnTo>
                <a:lnTo>
                  <a:pt x="3171011" y="2088004"/>
                </a:lnTo>
                <a:lnTo>
                  <a:pt x="3183771" y="2043298"/>
                </a:lnTo>
                <a:lnTo>
                  <a:pt x="3195272" y="1998074"/>
                </a:lnTo>
                <a:lnTo>
                  <a:pt x="3205496" y="1952354"/>
                </a:lnTo>
                <a:lnTo>
                  <a:pt x="3214422" y="1906158"/>
                </a:lnTo>
                <a:lnTo>
                  <a:pt x="3222029" y="1859506"/>
                </a:lnTo>
                <a:lnTo>
                  <a:pt x="3228298" y="1812417"/>
                </a:lnTo>
                <a:lnTo>
                  <a:pt x="3233209" y="1764912"/>
                </a:lnTo>
                <a:lnTo>
                  <a:pt x="3236742" y="1717011"/>
                </a:lnTo>
                <a:lnTo>
                  <a:pt x="3238876" y="1668734"/>
                </a:lnTo>
                <a:lnTo>
                  <a:pt x="3239592" y="1620100"/>
                </a:lnTo>
                <a:lnTo>
                  <a:pt x="3238876" y="1571467"/>
                </a:lnTo>
                <a:lnTo>
                  <a:pt x="3236742" y="1523190"/>
                </a:lnTo>
                <a:lnTo>
                  <a:pt x="3233209" y="1475289"/>
                </a:lnTo>
                <a:lnTo>
                  <a:pt x="3228298" y="1427783"/>
                </a:lnTo>
                <a:lnTo>
                  <a:pt x="3222029" y="1380695"/>
                </a:lnTo>
                <a:lnTo>
                  <a:pt x="3214422" y="1334042"/>
                </a:lnTo>
                <a:lnTo>
                  <a:pt x="3205496" y="1287846"/>
                </a:lnTo>
                <a:lnTo>
                  <a:pt x="3195272" y="1242126"/>
                </a:lnTo>
                <a:lnTo>
                  <a:pt x="3183771" y="1196902"/>
                </a:lnTo>
                <a:lnTo>
                  <a:pt x="3171011" y="1152195"/>
                </a:lnTo>
                <a:lnTo>
                  <a:pt x="3157013" y="1108025"/>
                </a:lnTo>
                <a:lnTo>
                  <a:pt x="3141798" y="1064411"/>
                </a:lnTo>
                <a:lnTo>
                  <a:pt x="3125384" y="1021373"/>
                </a:lnTo>
                <a:lnTo>
                  <a:pt x="3107793" y="978933"/>
                </a:lnTo>
                <a:lnTo>
                  <a:pt x="3089044" y="937108"/>
                </a:lnTo>
                <a:lnTo>
                  <a:pt x="3069157" y="895921"/>
                </a:lnTo>
                <a:lnTo>
                  <a:pt x="3048152" y="855391"/>
                </a:lnTo>
                <a:lnTo>
                  <a:pt x="3026050" y="815537"/>
                </a:lnTo>
                <a:lnTo>
                  <a:pt x="3002870" y="776380"/>
                </a:lnTo>
                <a:lnTo>
                  <a:pt x="2978632" y="737940"/>
                </a:lnTo>
                <a:lnTo>
                  <a:pt x="2953357" y="700237"/>
                </a:lnTo>
                <a:lnTo>
                  <a:pt x="2927065" y="663292"/>
                </a:lnTo>
                <a:lnTo>
                  <a:pt x="2899775" y="627123"/>
                </a:lnTo>
                <a:lnTo>
                  <a:pt x="2871507" y="591751"/>
                </a:lnTo>
                <a:lnTo>
                  <a:pt x="2842283" y="557197"/>
                </a:lnTo>
                <a:lnTo>
                  <a:pt x="2812121" y="523480"/>
                </a:lnTo>
                <a:lnTo>
                  <a:pt x="2781041" y="490620"/>
                </a:lnTo>
                <a:lnTo>
                  <a:pt x="2749065" y="458637"/>
                </a:lnTo>
                <a:lnTo>
                  <a:pt x="2716211" y="427552"/>
                </a:lnTo>
                <a:lnTo>
                  <a:pt x="2682501" y="397384"/>
                </a:lnTo>
                <a:lnTo>
                  <a:pt x="2647953" y="368154"/>
                </a:lnTo>
                <a:lnTo>
                  <a:pt x="2612588" y="339881"/>
                </a:lnTo>
                <a:lnTo>
                  <a:pt x="2576426" y="312586"/>
                </a:lnTo>
                <a:lnTo>
                  <a:pt x="2539487" y="286289"/>
                </a:lnTo>
                <a:lnTo>
                  <a:pt x="2501791" y="261009"/>
                </a:lnTo>
                <a:lnTo>
                  <a:pt x="2463359" y="236767"/>
                </a:lnTo>
                <a:lnTo>
                  <a:pt x="2424209" y="213582"/>
                </a:lnTo>
                <a:lnTo>
                  <a:pt x="2384363" y="191476"/>
                </a:lnTo>
                <a:lnTo>
                  <a:pt x="2343840" y="170467"/>
                </a:lnTo>
                <a:lnTo>
                  <a:pt x="2302660" y="150576"/>
                </a:lnTo>
                <a:lnTo>
                  <a:pt x="2260844" y="131824"/>
                </a:lnTo>
                <a:lnTo>
                  <a:pt x="2218411" y="114229"/>
                </a:lnTo>
                <a:lnTo>
                  <a:pt x="2175382" y="97812"/>
                </a:lnTo>
                <a:lnTo>
                  <a:pt x="2131776" y="82594"/>
                </a:lnTo>
                <a:lnTo>
                  <a:pt x="2087614" y="68593"/>
                </a:lnTo>
                <a:lnTo>
                  <a:pt x="2042915" y="55831"/>
                </a:lnTo>
                <a:lnTo>
                  <a:pt x="1997700" y="44327"/>
                </a:lnTo>
                <a:lnTo>
                  <a:pt x="1951989" y="34102"/>
                </a:lnTo>
                <a:lnTo>
                  <a:pt x="1905801" y="25174"/>
                </a:lnTo>
                <a:lnTo>
                  <a:pt x="1859157" y="17566"/>
                </a:lnTo>
                <a:lnTo>
                  <a:pt x="1812077" y="11295"/>
                </a:lnTo>
                <a:lnTo>
                  <a:pt x="1764581" y="6383"/>
                </a:lnTo>
                <a:lnTo>
                  <a:pt x="1716688" y="2850"/>
                </a:lnTo>
                <a:lnTo>
                  <a:pt x="1668420" y="716"/>
                </a:lnTo>
                <a:lnTo>
                  <a:pt x="1619796" y="0"/>
                </a:lnTo>
                <a:close/>
              </a:path>
            </a:pathLst>
          </a:custGeom>
          <a:solidFill>
            <a:srgbClr val="4472C4">
              <a:alpha val="321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64944" y="3985399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64944" y="3855224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64944" y="3725049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64944" y="3579367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64944" y="3449192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64944" y="3319017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64944" y="3182010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64944" y="3051835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64944" y="2921660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64944" y="2775978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64944" y="2645803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64944" y="2515628"/>
            <a:ext cx="187325" cy="130175"/>
          </a:xfrm>
          <a:custGeom>
            <a:avLst/>
            <a:gdLst/>
            <a:ahLst/>
            <a:cxnLst/>
            <a:rect l="l" t="t" r="r" b="b"/>
            <a:pathLst>
              <a:path w="187325" h="130175">
                <a:moveTo>
                  <a:pt x="187035" y="13017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59879" y="2385822"/>
            <a:ext cx="367665" cy="1906270"/>
          </a:xfrm>
          <a:custGeom>
            <a:avLst/>
            <a:gdLst/>
            <a:ahLst/>
            <a:cxnLst/>
            <a:rect l="l" t="t" r="r" b="b"/>
            <a:pathLst>
              <a:path w="367665" h="1906270">
                <a:moveTo>
                  <a:pt x="0" y="0"/>
                </a:moveTo>
                <a:lnTo>
                  <a:pt x="367362" y="0"/>
                </a:lnTo>
                <a:lnTo>
                  <a:pt x="367362" y="1905781"/>
                </a:lnTo>
                <a:lnTo>
                  <a:pt x="0" y="190578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8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872780" y="2037588"/>
            <a:ext cx="7679690" cy="3445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26060" algn="ctr">
              <a:lnSpc>
                <a:spcPct val="100000"/>
              </a:lnSpc>
              <a:spcBef>
                <a:spcPts val="100"/>
              </a:spcBef>
            </a:pPr>
            <a:r>
              <a:rPr sz="3200" spc="-200" dirty="0">
                <a:latin typeface="Trebuchet MS"/>
                <a:cs typeface="Trebuchet MS"/>
              </a:rPr>
              <a:t>-</a:t>
            </a:r>
            <a:r>
              <a:rPr sz="3200" spc="-250" dirty="0">
                <a:latin typeface="Trebuchet MS"/>
                <a:cs typeface="Trebuchet MS"/>
              </a:rPr>
              <a:t> </a:t>
            </a:r>
            <a:r>
              <a:rPr sz="3200" spc="-60" dirty="0">
                <a:solidFill>
                  <a:srgbClr val="FF0000"/>
                </a:solidFill>
                <a:latin typeface="Trebuchet MS"/>
                <a:cs typeface="Trebuchet MS"/>
              </a:rPr>
              <a:t>8</a:t>
            </a:r>
            <a:r>
              <a:rPr sz="3200" spc="-2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0000"/>
                </a:solidFill>
                <a:latin typeface="Trebuchet MS"/>
                <a:cs typeface="Trebuchet MS"/>
              </a:rPr>
              <a:t>times</a:t>
            </a:r>
            <a:r>
              <a:rPr sz="3200" spc="-2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improvement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25" dirty="0">
                <a:latin typeface="Trebuchet MS"/>
                <a:cs typeface="Trebuchet MS"/>
              </a:rPr>
              <a:t>in</a:t>
            </a:r>
            <a:r>
              <a:rPr sz="3200" spc="-235" dirty="0">
                <a:latin typeface="Trebuchet MS"/>
                <a:cs typeface="Trebuchet MS"/>
              </a:rPr>
              <a:t> </a:t>
            </a:r>
            <a:r>
              <a:rPr sz="3200" spc="-140" dirty="0">
                <a:latin typeface="Trebuchet MS"/>
                <a:cs typeface="Trebuchet MS"/>
              </a:rPr>
              <a:t>range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10" dirty="0">
                <a:latin typeface="Trebuchet MS"/>
                <a:cs typeface="Trebuchet MS"/>
              </a:rPr>
              <a:t>(64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60" dirty="0">
                <a:latin typeface="Trebuchet MS"/>
                <a:cs typeface="Trebuchet MS"/>
              </a:rPr>
              <a:t>meters)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 marR="316865" algn="ctr">
              <a:lnSpc>
                <a:spcPct val="100000"/>
              </a:lnSpc>
              <a:spcBef>
                <a:spcPts val="3265"/>
              </a:spcBef>
            </a:pPr>
            <a:r>
              <a:rPr sz="3200" spc="-200" dirty="0">
                <a:latin typeface="Trebuchet MS"/>
                <a:cs typeface="Trebuchet MS"/>
              </a:rPr>
              <a:t>- </a:t>
            </a:r>
            <a:r>
              <a:rPr sz="3200" spc="-120" dirty="0">
                <a:latin typeface="Trebuchet MS"/>
                <a:cs typeface="Trebuchet MS"/>
              </a:rPr>
              <a:t>without modifying </a:t>
            </a:r>
            <a:r>
              <a:rPr sz="3200" spc="-105" dirty="0">
                <a:latin typeface="Trebuchet MS"/>
                <a:cs typeface="Trebuchet MS"/>
              </a:rPr>
              <a:t>RFID</a:t>
            </a:r>
            <a:r>
              <a:rPr sz="3200" spc="-525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tags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70"/>
              </a:spcBef>
            </a:pPr>
            <a:r>
              <a:rPr sz="3200" spc="-200" dirty="0">
                <a:latin typeface="Trebuchet MS"/>
                <a:cs typeface="Trebuchet MS"/>
              </a:rPr>
              <a:t>-</a:t>
            </a:r>
            <a:r>
              <a:rPr sz="3200" spc="-250" dirty="0">
                <a:latin typeface="Trebuchet MS"/>
                <a:cs typeface="Trebuchet MS"/>
              </a:rPr>
              <a:t> </a:t>
            </a:r>
            <a:r>
              <a:rPr sz="3200" spc="-110" dirty="0">
                <a:latin typeface="Trebuchet MS"/>
                <a:cs typeface="Trebuchet MS"/>
              </a:rPr>
              <a:t>robust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25" dirty="0">
                <a:latin typeface="Trebuchet MS"/>
                <a:cs typeface="Trebuchet MS"/>
              </a:rPr>
              <a:t>in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10" dirty="0">
                <a:latin typeface="Trebuchet MS"/>
                <a:cs typeface="Trebuchet MS"/>
              </a:rPr>
              <a:t>various</a:t>
            </a:r>
            <a:r>
              <a:rPr sz="3200" spc="-245" dirty="0">
                <a:latin typeface="Trebuchet MS"/>
                <a:cs typeface="Trebuchet MS"/>
              </a:rPr>
              <a:t> </a:t>
            </a:r>
            <a:r>
              <a:rPr sz="3200" spc="-165" dirty="0">
                <a:latin typeface="Trebuchet MS"/>
                <a:cs typeface="Trebuchet MS"/>
              </a:rPr>
              <a:t>tag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45" dirty="0">
                <a:latin typeface="Trebuchet MS"/>
                <a:cs typeface="Trebuchet MS"/>
              </a:rPr>
              <a:t>location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05" dirty="0">
                <a:latin typeface="Trebuchet MS"/>
                <a:cs typeface="Trebuchet MS"/>
              </a:rPr>
              <a:t>and</a:t>
            </a:r>
            <a:r>
              <a:rPr sz="3200" spc="-240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Trebuchet MS"/>
                <a:cs typeface="Trebuchet MS"/>
              </a:rPr>
              <a:t>orientation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22140" y="460355"/>
            <a:ext cx="2142490" cy="9220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850" spc="-210" dirty="0"/>
              <a:t>P</a:t>
            </a:r>
            <a:r>
              <a:rPr sz="5850" spc="-150" dirty="0"/>
              <a:t>u</a:t>
            </a:r>
            <a:r>
              <a:rPr sz="5850" spc="-45" dirty="0"/>
              <a:t>s</a:t>
            </a:r>
            <a:r>
              <a:rPr sz="5850" spc="-75" dirty="0"/>
              <a:t>h</a:t>
            </a:r>
            <a:r>
              <a:rPr sz="5850" spc="-170" dirty="0"/>
              <a:t>I</a:t>
            </a:r>
            <a:r>
              <a:rPr sz="5850" spc="50" dirty="0"/>
              <a:t>D</a:t>
            </a:r>
            <a:endParaRPr sz="58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811</Words>
  <Application>Microsoft Office PowerPoint</Application>
  <PresentationFormat>Widescreen</PresentationFormat>
  <Paragraphs>195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Trebuchet MS</vt:lpstr>
      <vt:lpstr>Office Theme</vt:lpstr>
      <vt:lpstr>PowerPoint Presentation</vt:lpstr>
      <vt:lpstr>RFID Tags</vt:lpstr>
      <vt:lpstr>RFIDs used in factories, warehouses, stores</vt:lpstr>
      <vt:lpstr>RFIDs for Baggage Tracking in Airports</vt:lpstr>
      <vt:lpstr>RFIDs for Baggage Tracking in Airports</vt:lpstr>
      <vt:lpstr>Two-fold Reason for short range</vt:lpstr>
      <vt:lpstr>Related Work: Modified RFID Tags</vt:lpstr>
      <vt:lpstr>Related Work: Multi-antenna MIMO</vt:lpstr>
      <vt:lpstr>PushID</vt:lpstr>
      <vt:lpstr>PushID</vt:lpstr>
      <vt:lpstr>PowerPoint Presentation</vt:lpstr>
      <vt:lpstr>Exploit the Collaboration between RFID readers</vt:lpstr>
      <vt:lpstr>Distributed Beamforming</vt:lpstr>
      <vt:lpstr>PowerPoint Presentation</vt:lpstr>
      <vt:lpstr>Existing Approach – Channel Reciprocity in Wi-Fi</vt:lpstr>
      <vt:lpstr>Existing Approach – Channel Reciprocity</vt:lpstr>
      <vt:lpstr>Iterate over all beamforming weights?</vt:lpstr>
      <vt:lpstr>PowerPoint Presentation</vt:lpstr>
      <vt:lpstr>Iterate over all individual points?</vt:lpstr>
      <vt:lpstr>PowerPoint Presentation</vt:lpstr>
      <vt:lpstr>PowerPoint Presentation</vt:lpstr>
      <vt:lpstr>Energy Overlapping [!", !$, !%, !&amp;]</vt:lpstr>
      <vt:lpstr>PowerPoint Presentation</vt:lpstr>
      <vt:lpstr>Problem Formulation</vt:lpstr>
      <vt:lpstr>Modified set cover problem</vt:lpstr>
      <vt:lpstr>Energy Spreading</vt:lpstr>
      <vt:lpstr>PushID favors the beamformers between two extremes.</vt:lpstr>
      <vt:lpstr>PowerPoint Presentation</vt:lpstr>
      <vt:lpstr>Gradient-Based Beamforming Vector Pruning</vt:lpstr>
      <vt:lpstr>PushID - Find the optimal set of beamformers</vt:lpstr>
      <vt:lpstr>System Design</vt:lpstr>
      <vt:lpstr>PowerPoint Presentation</vt:lpstr>
      <vt:lpstr>Implementation</vt:lpstr>
      <vt:lpstr>Evaluation Configuration</vt:lpstr>
      <vt:lpstr>Range vs. Number of Readers</vt:lpstr>
      <vt:lpstr>Impact of Tag Orientation</vt:lpstr>
      <vt:lpstr>Coverage vs. Number of Beamformers</vt:lpstr>
      <vt:lpstr>More evaluation…</vt:lpstr>
      <vt:lpstr>PushID -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yinziyu</dc:creator>
  <cp:lastModifiedBy>yinziyu</cp:lastModifiedBy>
  <cp:revision>2</cp:revision>
  <dcterms:created xsi:type="dcterms:W3CDTF">2019-04-16T13:02:29Z</dcterms:created>
  <dcterms:modified xsi:type="dcterms:W3CDTF">2019-04-16T13:16:53Z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2019-04-16T00:00:00Z</vt:filetime>
  </property>
</Properties>
</file>