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508" r:id="rId3"/>
    <p:sldId id="510" r:id="rId4"/>
    <p:sldId id="544" r:id="rId5"/>
    <p:sldId id="520" r:id="rId6"/>
    <p:sldId id="521" r:id="rId7"/>
    <p:sldId id="545" r:id="rId8"/>
    <p:sldId id="546" r:id="rId9"/>
    <p:sldId id="551" r:id="rId10"/>
    <p:sldId id="548" r:id="rId11"/>
    <p:sldId id="549" r:id="rId12"/>
    <p:sldId id="550" r:id="rId13"/>
    <p:sldId id="519" r:id="rId14"/>
    <p:sldId id="552" r:id="rId15"/>
    <p:sldId id="553" r:id="rId16"/>
    <p:sldId id="554" r:id="rId17"/>
    <p:sldId id="555" r:id="rId18"/>
    <p:sldId id="534" r:id="rId19"/>
    <p:sldId id="535" r:id="rId20"/>
    <p:sldId id="556" r:id="rId21"/>
    <p:sldId id="536" r:id="rId22"/>
    <p:sldId id="557" r:id="rId23"/>
    <p:sldId id="558" r:id="rId24"/>
    <p:sldId id="509" r:id="rId25"/>
    <p:sldId id="396" r:id="rId2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A54"/>
    <a:srgbClr val="7BB648"/>
    <a:srgbClr val="3BA5DF"/>
    <a:srgbClr val="00B050"/>
    <a:srgbClr val="FFFFFF"/>
    <a:srgbClr val="FFDE72"/>
    <a:srgbClr val="FF8F83"/>
    <a:srgbClr val="0CA1C9"/>
    <a:srgbClr val="FEFE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2" autoAdjust="0"/>
    <p:restoredTop sz="69118" autoAdjust="0"/>
  </p:normalViewPr>
  <p:slideViewPr>
    <p:cSldViewPr showGuides="1">
      <p:cViewPr varScale="1">
        <p:scale>
          <a:sx n="46" d="100"/>
          <a:sy n="46" d="100"/>
        </p:scale>
        <p:origin x="2092" y="44"/>
      </p:cViewPr>
      <p:guideLst>
        <p:guide orient="horz" pos="2160"/>
        <p:guide pos="2880"/>
      </p:guideLst>
    </p:cSldViewPr>
  </p:slideViewPr>
  <p:outlineViewPr>
    <p:cViewPr>
      <p:scale>
        <a:sx n="33" d="100"/>
        <a:sy n="33" d="100"/>
      </p:scale>
      <p:origin x="0" y="-10684"/>
    </p:cViewPr>
  </p:outlineViewPr>
  <p:notesTextViewPr>
    <p:cViewPr>
      <p:scale>
        <a:sx n="125" d="100"/>
        <a:sy n="125"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2019/4/10</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2019/4/10</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趁着京傲学长上上次组会介绍了增强现实和混合现实之后，我今天跟大家分享一篇</a:t>
            </a:r>
            <a:r>
              <a:rPr lang="en-US" altLang="zh-CN" sz="1800" dirty="0"/>
              <a:t>VR</a:t>
            </a:r>
            <a:r>
              <a:rPr lang="zh-CN" altLang="en-US" sz="1800" dirty="0"/>
              <a:t>的文章，名为斩断束缚，作者设计了一个高质量的无线</a:t>
            </a:r>
            <a:r>
              <a:rPr lang="en-US" altLang="zh-CN" sz="1800" dirty="0"/>
              <a:t>VR</a:t>
            </a:r>
            <a:r>
              <a:rPr lang="zh-CN" altLang="en-US" sz="1800" dirty="0"/>
              <a:t>系统，系统围绕着降低</a:t>
            </a:r>
            <a:r>
              <a:rPr lang="en-US" altLang="zh-CN" sz="1800" dirty="0"/>
              <a:t>VR</a:t>
            </a:r>
            <a:r>
              <a:rPr lang="zh-CN" altLang="en-US" sz="1800" dirty="0"/>
              <a:t>传输时延而展开。</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但是还有一个问题需要处理，</a:t>
            </a:r>
            <a:r>
              <a:rPr lang="zh-CN" altLang="en-US" sz="1600" b="0" i="0" kern="1200" dirty="0">
                <a:solidFill>
                  <a:schemeClr val="tx1"/>
                </a:solidFill>
                <a:effectLst/>
                <a:latin typeface="+mn-lt"/>
                <a:ea typeface="+mn-ea"/>
                <a:cs typeface="+mn-cs"/>
              </a:rPr>
              <a:t>视频压缩中，其组成共包含</a:t>
            </a:r>
            <a:r>
              <a:rPr lang="en-US" altLang="zh-CN" sz="1600" b="0" i="0" kern="1200" dirty="0">
                <a:solidFill>
                  <a:schemeClr val="tx1"/>
                </a:solidFill>
                <a:effectLst/>
                <a:latin typeface="+mn-lt"/>
                <a:ea typeface="+mn-ea"/>
                <a:cs typeface="+mn-cs"/>
              </a:rPr>
              <a:t>3</a:t>
            </a:r>
            <a:r>
              <a:rPr lang="zh-CN" altLang="en-US" sz="1600" b="0" i="0" kern="1200" dirty="0">
                <a:solidFill>
                  <a:schemeClr val="tx1"/>
                </a:solidFill>
                <a:effectLst/>
                <a:latin typeface="+mn-lt"/>
                <a:ea typeface="+mn-ea"/>
                <a:cs typeface="+mn-cs"/>
              </a:rPr>
              <a:t>种帧，第一种帧的编解码是独立的，不需要前一帧或者后一帧，但是第二种依赖前一帧，第三种同时依赖前一帧与后一帧，由于等待后一帧这个操作会引入很大的时延，所以作者选择不使用此类帧。所以问题就在</a:t>
            </a:r>
            <a:r>
              <a:rPr lang="en-US" altLang="zh-CN" sz="1600" b="0" i="0" kern="1200" dirty="0">
                <a:solidFill>
                  <a:schemeClr val="tx1"/>
                </a:solidFill>
                <a:effectLst/>
                <a:latin typeface="+mn-lt"/>
                <a:ea typeface="+mn-ea"/>
                <a:cs typeface="+mn-cs"/>
              </a:rPr>
              <a:t>P-frame</a:t>
            </a:r>
            <a:r>
              <a:rPr lang="zh-CN" altLang="en-US" sz="1600" b="0" i="0" kern="1200" dirty="0">
                <a:solidFill>
                  <a:schemeClr val="tx1"/>
                </a:solidFill>
                <a:effectLst/>
                <a:latin typeface="+mn-lt"/>
                <a:ea typeface="+mn-ea"/>
                <a:cs typeface="+mn-cs"/>
              </a:rPr>
              <a:t>上。</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332924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我们再来看一下这张图，编解码模块</a:t>
            </a:r>
            <a:r>
              <a:rPr lang="en-US" altLang="zh-CN" dirty="0"/>
              <a:t>1</a:t>
            </a:r>
            <a:r>
              <a:rPr lang="zh-CN" altLang="en-US" dirty="0"/>
              <a:t>，与模块</a:t>
            </a:r>
            <a:r>
              <a:rPr lang="en-US" altLang="zh-CN" dirty="0"/>
              <a:t>2</a:t>
            </a:r>
            <a:r>
              <a:rPr lang="zh-CN" altLang="en-US" dirty="0"/>
              <a:t>，在第一时刻，</a:t>
            </a:r>
            <a:r>
              <a:rPr lang="en-US" altLang="zh-CN" dirty="0"/>
              <a:t>1</a:t>
            </a:r>
            <a:r>
              <a:rPr lang="zh-CN" altLang="en-US" dirty="0"/>
              <a:t>和</a:t>
            </a:r>
            <a:r>
              <a:rPr lang="en-US" altLang="zh-CN" dirty="0"/>
              <a:t>2</a:t>
            </a:r>
            <a:r>
              <a:rPr lang="zh-CN" altLang="en-US" dirty="0"/>
              <a:t>分别处理左眼图片的上半部分以及下半部分，第二时刻，分别处理右眼的上半部分以及下半部分，也就是说，一个编解码模块要交替负责两种视频流，这对</a:t>
            </a:r>
            <a:r>
              <a:rPr lang="en-US" altLang="zh-CN" dirty="0"/>
              <a:t>P-frame</a:t>
            </a:r>
            <a:r>
              <a:rPr lang="zh-CN" altLang="en-US" dirty="0"/>
              <a:t>是很不友好的。</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110823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所以作者设计了编码器多路复用方案，将先前的帧作为长期参考帧，这样每个流就可以参考属于自己流的前一帧而不是编码器的前一帧。</a:t>
            </a:r>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58127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第二部分是优化展示时延，首先我们看一下垂直同步信号的作用，初始状态为第一帧正显示，第二帧由服务器发送到客户端解码之后，在缓冲区中等待，当接收到信号之后，将缓冲区中的帧展示。</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304222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首先我们看一下最理想的状态，</a:t>
            </a:r>
            <a:r>
              <a:rPr lang="en-US" altLang="zh-CN" dirty="0" err="1"/>
              <a:t>Trender</a:t>
            </a:r>
            <a:r>
              <a:rPr lang="zh-CN" altLang="en-US" dirty="0"/>
              <a:t>是开始渲染图片的时间，</a:t>
            </a:r>
            <a:r>
              <a:rPr lang="en-US" altLang="zh-CN" dirty="0" err="1"/>
              <a:t>Tready</a:t>
            </a:r>
            <a:r>
              <a:rPr lang="zh-CN" altLang="en-US" dirty="0"/>
              <a:t>是帧已经在缓冲区中准备好的时间，</a:t>
            </a:r>
            <a:r>
              <a:rPr lang="en-US" altLang="zh-CN" dirty="0" err="1"/>
              <a:t>Tvsync</a:t>
            </a:r>
            <a:r>
              <a:rPr lang="zh-CN" altLang="en-US" dirty="0"/>
              <a:t>是收到垂直同步信号的时间。在这一帧刚刚准备好就收到信号，然后展示给用户的情况下，用户能够获得最佳的体验。</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20527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然后看一下不理想的情况，图</a:t>
            </a:r>
            <a:r>
              <a:rPr lang="en-US" altLang="zh-CN" dirty="0"/>
              <a:t>b</a:t>
            </a:r>
            <a:r>
              <a:rPr lang="zh-CN" altLang="en-US" dirty="0"/>
              <a:t>中的帧因为在收到信号之后才到达，导致这一帧等待了接近一个周期的时间才展示给用户。</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298291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图</a:t>
            </a:r>
            <a:r>
              <a:rPr lang="en-US" altLang="zh-CN" dirty="0"/>
              <a:t>c</a:t>
            </a:r>
            <a:r>
              <a:rPr lang="zh-CN" altLang="en-US" dirty="0"/>
              <a:t>的情况则更加恶劣，前一帧在信号之后到达，还没来的及展示，下一帧因为来的太快，直接把上一帧覆盖掉了，所以产生了帧丢失的情况。而且我们可以看出帧丢失这种情况会是周期性出现的。</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281173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我们当然希望每次来的帧恰恰能够赶上垂直同步信号，于是，作者设计了这样的一个方案来保证帧的到达时间基本满足我们的期望。</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首先，</a:t>
            </a:r>
            <a:r>
              <a:rPr lang="en-US" altLang="zh-CN" dirty="0" err="1"/>
              <a:t>Trender</a:t>
            </a:r>
            <a:r>
              <a:rPr lang="zh-CN" altLang="en-US" dirty="0"/>
              <a:t>是开始处理帧的时间，由于处理一帧的时间长度基本是不变的，所以我们通过调整</a:t>
            </a:r>
            <a:r>
              <a:rPr lang="en-US" altLang="zh-CN" dirty="0" err="1"/>
              <a:t>Trender</a:t>
            </a:r>
            <a:r>
              <a:rPr lang="zh-CN" altLang="en-US" dirty="0"/>
              <a:t>来规划对到达时间</a:t>
            </a:r>
            <a:r>
              <a:rPr lang="en-US" altLang="zh-CN" dirty="0" err="1"/>
              <a:t>Tready</a:t>
            </a:r>
            <a:r>
              <a:rPr lang="zh-CN" altLang="en-US" dirty="0"/>
              <a:t>。</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a:t>
            </a:r>
            <a:r>
              <a:rPr lang="en-US" altLang="zh-CN" dirty="0"/>
              <a:t>n+1</a:t>
            </a:r>
            <a:r>
              <a:rPr lang="zh-CN" altLang="en-US" dirty="0"/>
              <a:t>帧的开始处理时间为第</a:t>
            </a:r>
            <a:r>
              <a:rPr lang="en-US" altLang="zh-CN" dirty="0"/>
              <a:t>n</a:t>
            </a:r>
            <a:r>
              <a:rPr lang="zh-CN" altLang="en-US" dirty="0"/>
              <a:t>帧的开始处理时间加一个周期，在加上一个偏移值，偏移值首先由第</a:t>
            </a:r>
            <a:r>
              <a:rPr lang="en-US" altLang="zh-CN" dirty="0"/>
              <a:t>n</a:t>
            </a:r>
            <a:r>
              <a:rPr lang="zh-CN" altLang="en-US" dirty="0"/>
              <a:t>帧的等待时间决定，这样基本保证</a:t>
            </a:r>
            <a:r>
              <a:rPr lang="en-US" altLang="zh-CN" dirty="0"/>
              <a:t>n+1</a:t>
            </a:r>
            <a:r>
              <a:rPr lang="zh-CN" altLang="en-US" dirty="0"/>
              <a:t>帧的到达时间与垂直同步信号时间是相等的，但是我们考虑，每一帧长度不是完全相等的，如果第</a:t>
            </a:r>
            <a:r>
              <a:rPr lang="en-US" altLang="zh-CN" dirty="0"/>
              <a:t>n+1</a:t>
            </a:r>
            <a:r>
              <a:rPr lang="zh-CN" altLang="en-US" dirty="0"/>
              <a:t>帧处理时间很长，可能会造成在同步信号之后才到达，只是我们不想要的，所以我们在减去一个调整值，这个值由前</a:t>
            </a:r>
            <a:r>
              <a:rPr lang="en-US" altLang="zh-CN" dirty="0"/>
              <a:t>1000</a:t>
            </a:r>
            <a:r>
              <a:rPr lang="zh-CN" altLang="en-US" dirty="0"/>
              <a:t>帧的处理时间长度的变化决定，所以可以说</a:t>
            </a:r>
            <a:r>
              <a:rPr lang="en-US" altLang="zh-CN" dirty="0" err="1"/>
              <a:t>Tconf</a:t>
            </a:r>
            <a:r>
              <a:rPr lang="zh-CN" altLang="en-US" dirty="0"/>
              <a:t>是一种保护机制，最后作者还考虑了用户动作可能造成的帧处理时长的变化，例如，用户转动角度较大时，会引起场景迅速变化，这可能导致下一帧的处理时长大大增加。所以等式中在减去一个由转动角度决定的</a:t>
            </a:r>
            <a:r>
              <a:rPr lang="en-US" altLang="zh-CN" dirty="0" err="1"/>
              <a:t>Tmotion</a:t>
            </a:r>
            <a:r>
              <a:rPr lang="zh-CN" altLang="en-US" dirty="0"/>
              <a:t>。至此为止，对展示时延的优化就结束了。</a:t>
            </a:r>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37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简单看一下实验部署，服务器采用的</a:t>
            </a:r>
            <a:r>
              <a:rPr lang="en-US" altLang="zh-CN" dirty="0"/>
              <a:t>GPU</a:t>
            </a:r>
            <a:r>
              <a:rPr lang="zh-CN" altLang="en-US" dirty="0"/>
              <a:t>是泰坦</a:t>
            </a:r>
            <a:r>
              <a:rPr lang="en-US" altLang="zh-CN" dirty="0"/>
              <a:t>X</a:t>
            </a:r>
            <a:r>
              <a:rPr lang="zh-CN" altLang="en-US" dirty="0"/>
              <a:t>，通过万兆网线链接</a:t>
            </a:r>
            <a:r>
              <a:rPr lang="en-US" altLang="zh-CN" dirty="0" err="1"/>
              <a:t>WiGig</a:t>
            </a:r>
            <a:r>
              <a:rPr lang="zh-CN" altLang="en-US" dirty="0"/>
              <a:t>，客户端是将</a:t>
            </a:r>
            <a:r>
              <a:rPr lang="en-US" altLang="zh-CN" dirty="0"/>
              <a:t>VR</a:t>
            </a:r>
            <a:r>
              <a:rPr lang="zh-CN" altLang="en-US" dirty="0"/>
              <a:t>设备与一台笔记本连接在一起，主要是使用笔记本的</a:t>
            </a:r>
            <a:r>
              <a:rPr lang="en-US" altLang="zh-CN" dirty="0"/>
              <a:t>GPU</a:t>
            </a:r>
            <a:r>
              <a:rPr lang="zh-CN" altLang="en-US" dirty="0"/>
              <a:t>以及解码器。</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18</a:t>
            </a:fld>
            <a:endParaRPr lang="zh-CN" altLang="en-US"/>
          </a:p>
        </p:txBody>
      </p:sp>
    </p:spTree>
    <p:extLst>
      <p:ext uri="{BB962C8B-B14F-4D97-AF65-F5344CB8AC3E}">
        <p14:creationId xmlns:p14="http://schemas.microsoft.com/office/powerpoint/2010/main" val="218913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a:t>
            </a:r>
            <a:r>
              <a:rPr lang="zh-CN" altLang="en-US" dirty="0"/>
              <a:t>与</a:t>
            </a:r>
            <a:r>
              <a:rPr lang="en-US" altLang="zh-CN" dirty="0"/>
              <a:t>c</a:t>
            </a:r>
            <a:r>
              <a:rPr lang="zh-CN" altLang="en-US" dirty="0"/>
              <a:t>是渲染密集型的场景</a:t>
            </a:r>
            <a:r>
              <a:rPr lang="en-US" altLang="zh-CN" dirty="0"/>
              <a:t>.b</a:t>
            </a:r>
            <a:r>
              <a:rPr lang="zh-CN" altLang="en-US" dirty="0"/>
              <a:t>和</a:t>
            </a:r>
            <a:r>
              <a:rPr lang="en-US" altLang="zh-CN" dirty="0"/>
              <a:t>d</a:t>
            </a:r>
            <a:r>
              <a:rPr lang="zh-CN" altLang="en-US" dirty="0"/>
              <a:t>的渲染负担比较小，</a:t>
            </a:r>
            <a:r>
              <a:rPr lang="en-US" altLang="zh-CN" dirty="0"/>
              <a:t>d</a:t>
            </a:r>
            <a:r>
              <a:rPr lang="zh-CN" altLang="en-US" dirty="0"/>
              <a:t>的场景是一个过山车，主要测试系统对场景快速变换的处理能力。</a:t>
            </a:r>
            <a:r>
              <a:rPr lang="en-US" altLang="zh-CN" dirty="0"/>
              <a:t>	</a:t>
            </a:r>
            <a:r>
              <a:rPr lang="zh-CN" altLang="en-US" dirty="0"/>
              <a:t>绿色的线为有线</a:t>
            </a:r>
            <a:r>
              <a:rPr lang="en-US" altLang="zh-CN" dirty="0"/>
              <a:t>VR</a:t>
            </a:r>
            <a:r>
              <a:rPr lang="zh-CN" altLang="en-US" dirty="0"/>
              <a:t>的时延，可以看到在垂直同步信号为</a:t>
            </a:r>
            <a:r>
              <a:rPr lang="en-US" altLang="zh-CN" dirty="0"/>
              <a:t>90hz</a:t>
            </a:r>
            <a:r>
              <a:rPr lang="zh-CN" altLang="en-US" dirty="0"/>
              <a:t>时，他的时延固定为</a:t>
            </a:r>
            <a:r>
              <a:rPr lang="en-US" altLang="zh-CN" dirty="0"/>
              <a:t>90ms</a:t>
            </a:r>
            <a:r>
              <a:rPr lang="zh-CN" altLang="en-US" dirty="0"/>
              <a:t>，接下来看不进行特殊处理下，以及只使用</a:t>
            </a:r>
            <a:r>
              <a:rPr lang="en-US" altLang="zh-CN" dirty="0"/>
              <a:t>PRS</a:t>
            </a:r>
            <a:r>
              <a:rPr lang="zh-CN" altLang="en-US" dirty="0"/>
              <a:t>以及</a:t>
            </a:r>
            <a:r>
              <a:rPr lang="en-US" altLang="zh-CN" dirty="0"/>
              <a:t>PRS</a:t>
            </a:r>
            <a:r>
              <a:rPr lang="zh-CN" altLang="en-US" dirty="0"/>
              <a:t>与</a:t>
            </a:r>
            <a:r>
              <a:rPr lang="en-US" altLang="zh-CN" dirty="0"/>
              <a:t>RVDR</a:t>
            </a:r>
            <a:r>
              <a:rPr lang="zh-CN" altLang="en-US" dirty="0"/>
              <a:t>都使用的差距，需要注意的第一点是我们把</a:t>
            </a:r>
            <a:r>
              <a:rPr lang="en-US" altLang="zh-CN" dirty="0"/>
              <a:t>ac</a:t>
            </a:r>
            <a:r>
              <a:rPr lang="zh-CN" altLang="en-US" dirty="0"/>
              <a:t>作为一类，</a:t>
            </a:r>
            <a:r>
              <a:rPr lang="en-US" altLang="zh-CN" dirty="0"/>
              <a:t>bd</a:t>
            </a:r>
            <a:r>
              <a:rPr lang="zh-CN" altLang="en-US" dirty="0"/>
              <a:t>作为一类，看到红色线时延差距较大，这是因为渲染时延而造成的。</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19</a:t>
            </a:fld>
            <a:endParaRPr lang="zh-CN" altLang="en-US"/>
          </a:p>
        </p:txBody>
      </p:sp>
    </p:spTree>
    <p:extLst>
      <p:ext uri="{BB962C8B-B14F-4D97-AF65-F5344CB8AC3E}">
        <p14:creationId xmlns:p14="http://schemas.microsoft.com/office/powerpoint/2010/main" val="82809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通常的</a:t>
            </a:r>
            <a:r>
              <a:rPr lang="en-US" altLang="zh-CN" dirty="0"/>
              <a:t>VR</a:t>
            </a:r>
            <a:r>
              <a:rPr lang="zh-CN" altLang="en-US" dirty="0"/>
              <a:t>设备大致分为两类，一是传统意义上的</a:t>
            </a:r>
            <a:r>
              <a:rPr lang="en-US" altLang="zh-CN" dirty="0"/>
              <a:t>VR</a:t>
            </a:r>
            <a:r>
              <a:rPr lang="zh-CN" altLang="en-US" dirty="0"/>
              <a:t>一体机，他们通常牺牲画面质量以提升设备的便捷性。</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以及牺牲便捷性提升用户观感体验的有线</a:t>
            </a:r>
            <a:r>
              <a:rPr lang="en-US" altLang="zh-CN" dirty="0"/>
              <a:t>VR</a:t>
            </a:r>
            <a:r>
              <a:rPr lang="zh-CN" altLang="en-US" dirty="0"/>
              <a:t>设备。</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最好的情况就是去掉连接线，并且仍然能够提供高质量的</a:t>
            </a:r>
            <a:r>
              <a:rPr lang="en-US" altLang="zh-CN" dirty="0"/>
              <a:t>VR</a:t>
            </a:r>
            <a:r>
              <a:rPr lang="zh-CN" altLang="en-US" dirty="0"/>
              <a:t>画面。</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27199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在走廊中时延很短，</a:t>
            </a:r>
            <a:r>
              <a:rPr lang="en-US" altLang="zh-CN" dirty="0"/>
              <a:t>5ms</a:t>
            </a:r>
            <a:r>
              <a:rPr lang="zh-CN" altLang="en-US" dirty="0"/>
              <a:t>左右，但是在村落场景中，时延平均在</a:t>
            </a:r>
            <a:r>
              <a:rPr lang="en-US" altLang="zh-CN" dirty="0"/>
              <a:t>10ms</a:t>
            </a:r>
            <a:r>
              <a:rPr lang="zh-CN" altLang="en-US" dirty="0"/>
              <a:t>左右，这就使总体的时延增加了。同时，我们村落的时延曲线，发现不同时刻的渲染时间变化非常大，这是由于场景不同造成的，当用户面向水面时的渲染时延低于面向村落时的渲染时延。</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343996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接下来，作者对四个场景进行了分阶段的评估，传输时延以及展示时延都有效的减少了。</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21</a:t>
            </a:fld>
            <a:endParaRPr lang="zh-CN" altLang="en-US"/>
          </a:p>
        </p:txBody>
      </p:sp>
    </p:spTree>
    <p:extLst>
      <p:ext uri="{BB962C8B-B14F-4D97-AF65-F5344CB8AC3E}">
        <p14:creationId xmlns:p14="http://schemas.microsoft.com/office/powerpoint/2010/main" val="117654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在评估完时延之后，再评估一下画面的质量，纵轴是时延，横轴是画面质量，系统在保持了低时延的情况下，画面质量几乎没有下降。</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22</a:t>
            </a:fld>
            <a:endParaRPr lang="zh-CN" altLang="en-US"/>
          </a:p>
        </p:txBody>
      </p:sp>
    </p:spTree>
    <p:extLst>
      <p:ext uri="{BB962C8B-B14F-4D97-AF65-F5344CB8AC3E}">
        <p14:creationId xmlns:p14="http://schemas.microsoft.com/office/powerpoint/2010/main" val="521759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a:t>最后评估的是帧的丢失率，在</a:t>
            </a:r>
            <a:r>
              <a:rPr lang="zh-CN" altLang="en-US" dirty="0"/>
              <a:t>使用了</a:t>
            </a:r>
            <a:r>
              <a:rPr lang="en-US" altLang="zh-CN" dirty="0"/>
              <a:t>RVDR</a:t>
            </a:r>
            <a:r>
              <a:rPr lang="zh-CN" altLang="en-US" dirty="0"/>
              <a:t>技术之后，四种不同的场景中帧丢失率都大大降低了（几乎为零）。</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23</a:t>
            </a:fld>
            <a:endParaRPr lang="zh-CN" altLang="en-US"/>
          </a:p>
        </p:txBody>
      </p:sp>
    </p:spTree>
    <p:extLst>
      <p:ext uri="{BB962C8B-B14F-4D97-AF65-F5344CB8AC3E}">
        <p14:creationId xmlns:p14="http://schemas.microsoft.com/office/powerpoint/2010/main" val="256314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24</a:t>
            </a:fld>
            <a:endParaRPr lang="zh-CN" altLang="en-US"/>
          </a:p>
        </p:txBody>
      </p:sp>
    </p:spTree>
    <p:extLst>
      <p:ext uri="{BB962C8B-B14F-4D97-AF65-F5344CB8AC3E}">
        <p14:creationId xmlns:p14="http://schemas.microsoft.com/office/powerpoint/2010/main" val="146336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25</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当然，使用无线技术的同时追求高质量的画质，会面临诸多挑战。</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首先是因为传输速率问题，目前的无线技术并不能完全支持高分辨率图片的传输。对于这个挑战我们首先想到的就是图片压缩。</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但是压缩以及解压图片这个操作会引入额外的时延，而高质量的</a:t>
            </a:r>
            <a:r>
              <a:rPr lang="en-US" altLang="zh-CN" dirty="0"/>
              <a:t>VR</a:t>
            </a:r>
            <a:r>
              <a:rPr lang="zh-CN" altLang="en-US" dirty="0"/>
              <a:t>体验对时延的要求比较严格。</a:t>
            </a:r>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331633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首先我们来分析一下时延是如何构成的：首先是感知时延，他代表</a:t>
            </a:r>
            <a:r>
              <a:rPr lang="en-US" altLang="zh-CN" dirty="0"/>
              <a:t>VR</a:t>
            </a:r>
            <a:r>
              <a:rPr lang="zh-CN" altLang="en-US" dirty="0"/>
              <a:t>设备检测用户动作以及将数据上传到服务器的时延。</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其次是渲染时延，他代表服务器生成新的一帧图像的时延。</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还有传输时延，他代表将新的生成帧从服务器传送到</a:t>
            </a:r>
            <a:r>
              <a:rPr lang="en-US" altLang="zh-CN" dirty="0"/>
              <a:t>VR</a:t>
            </a:r>
            <a:r>
              <a:rPr lang="zh-CN" altLang="en-US" dirty="0"/>
              <a:t>设备所需的时间。</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最后是展示时延，是</a:t>
            </a:r>
            <a:r>
              <a:rPr lang="en-US" altLang="zh-CN" dirty="0"/>
              <a:t>VR</a:t>
            </a:r>
            <a:r>
              <a:rPr lang="zh-CN" altLang="en-US" dirty="0"/>
              <a:t>设备将新的帧展示出来的时延。</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由于感知时延是非常小的，</a:t>
            </a:r>
            <a:r>
              <a:rPr lang="en-US" altLang="zh-CN" dirty="0"/>
              <a:t>0.4</a:t>
            </a:r>
            <a:r>
              <a:rPr lang="zh-CN" altLang="en-US" dirty="0"/>
              <a:t>毫秒。渲染时延根据渲染的对象大小而决定。所以本文把主要工作集中在传输时延以及展示时延上。</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91732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我们直接看一下系统的整体结构，开始，</a:t>
            </a:r>
            <a:r>
              <a:rPr lang="en-US" altLang="zh-CN" dirty="0"/>
              <a:t>VR</a:t>
            </a:r>
            <a:r>
              <a:rPr lang="zh-CN" altLang="en-US" dirty="0"/>
              <a:t>设备作为客户端向服务器发送垂直同步信号，以及用户的动作位姿，服务器端根据垂直同步信号时间决定渲染图像的具体时间，之后就是并行编码与传输环节，服务器同步进行渲染以及图像的编码，之后将压缩的视频帧传输到客户端，经过解码之后展示给用户</a:t>
            </a:r>
            <a:r>
              <a:rPr lang="en-US" altLang="zh-CN"/>
              <a:t>,</a:t>
            </a:r>
            <a:r>
              <a:rPr lang="zh-CN" altLang="en-US"/>
              <a:t>一</a:t>
            </a:r>
            <a:r>
              <a:rPr lang="zh-CN" altLang="en-US" dirty="0"/>
              <a:t>次工作完成。</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我们首先介绍</a:t>
            </a:r>
            <a:r>
              <a:rPr lang="en-US" altLang="zh-CN" dirty="0"/>
              <a:t>PRS</a:t>
            </a:r>
            <a:r>
              <a:rPr lang="zh-CN" altLang="en-US" dirty="0"/>
              <a:t>中的第一个技术细节。</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399451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在同步渲染与编码中，作者描述了系统工作的</a:t>
            </a:r>
            <a:r>
              <a:rPr lang="en-US" altLang="zh-CN" dirty="0"/>
              <a:t>6</a:t>
            </a:r>
            <a:r>
              <a:rPr lang="zh-CN" altLang="en-US" dirty="0"/>
              <a:t>个过程，总结一下分别是：渲染左眼图片，对左眼图片进行镜面扭曲，将左眼图片扔到编码线程进行压缩，与此同时，开始对右眼图片进行渲染，扭曲，压缩。</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但是刚开始我心里有一个疑问，在渲染的同时进行编码，难道不会影响渲染的效率吗？</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现在的</a:t>
            </a:r>
            <a:r>
              <a:rPr lang="en-US" altLang="zh-CN" dirty="0"/>
              <a:t>GPU</a:t>
            </a:r>
            <a:r>
              <a:rPr lang="zh-CN" altLang="en-US" dirty="0"/>
              <a:t>大部分具备独立的编解码器，他与进行渲染的</a:t>
            </a:r>
            <a:r>
              <a:rPr lang="en-US" altLang="zh-CN" dirty="0"/>
              <a:t>GPU</a:t>
            </a:r>
            <a:r>
              <a:rPr lang="zh-CN" altLang="en-US" dirty="0"/>
              <a:t>核心是不相关的，最多会使用一部分</a:t>
            </a:r>
            <a:r>
              <a:rPr lang="en-US" altLang="zh-CN" dirty="0"/>
              <a:t>CPU</a:t>
            </a:r>
            <a:r>
              <a:rPr lang="zh-CN" altLang="en-US" dirty="0"/>
              <a:t>的性能，因此不会阻塞或者降低渲染的效率。</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148700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然后我们通过对比，看一下这个方案的效果如何，首先是原始的时延分布，四种颜色分别代表渲染，编码，传输与解码。</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在使用这个方案之后，可以看出来，由于在右眼图片进行渲染的同时就开始了左眼图片的压缩传输，确实是降低了时延。</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但是我们发现，</a:t>
            </a:r>
            <a:r>
              <a:rPr lang="en-US" altLang="zh-CN" dirty="0"/>
              <a:t>stream latency</a:t>
            </a:r>
            <a:r>
              <a:rPr lang="zh-CN" altLang="en-US" dirty="0"/>
              <a:t>占比还是不低，我们能不能进一步优化呢。</a:t>
            </a:r>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77180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答案是可以的，作者将每一张图拆分成两部分，由多个编码器分别并行处理，这样做的依据是目前大部分的高性能</a:t>
            </a:r>
            <a:r>
              <a:rPr lang="en-US" altLang="zh-CN" dirty="0"/>
              <a:t>GPU</a:t>
            </a:r>
            <a:r>
              <a:rPr lang="zh-CN" altLang="en-US" dirty="0"/>
              <a:t>提供不止一个编解码单元，至于为什么不把图像切分成更多部分，是因为许多</a:t>
            </a:r>
            <a:r>
              <a:rPr lang="en-US" altLang="zh-CN" dirty="0"/>
              <a:t>GPU</a:t>
            </a:r>
            <a:r>
              <a:rPr lang="zh-CN" altLang="en-US" dirty="0"/>
              <a:t>不能支持更多的编解码单元，并且这样做</a:t>
            </a:r>
            <a:r>
              <a:rPr lang="zh-CN" altLang="en-US" sz="1600" b="0" i="0" kern="1200" dirty="0">
                <a:solidFill>
                  <a:schemeClr val="tx1"/>
                </a:solidFill>
                <a:effectLst/>
                <a:latin typeface="+mn-lt"/>
                <a:ea typeface="+mn-ea"/>
                <a:cs typeface="+mn-cs"/>
              </a:rPr>
              <a:t>可能降低了</a:t>
            </a:r>
            <a:r>
              <a:rPr lang="en-US" altLang="zh-CN" sz="1600" b="0" i="0" kern="1200" dirty="0">
                <a:solidFill>
                  <a:schemeClr val="tx1"/>
                </a:solidFill>
                <a:effectLst/>
                <a:latin typeface="+mn-lt"/>
                <a:ea typeface="+mn-ea"/>
                <a:cs typeface="+mn-cs"/>
              </a:rPr>
              <a:t>H.264</a:t>
            </a:r>
            <a:r>
              <a:rPr lang="zh-CN" altLang="en-US" sz="1600" b="0" i="0" kern="1200" dirty="0">
                <a:solidFill>
                  <a:schemeClr val="tx1"/>
                </a:solidFill>
                <a:effectLst/>
                <a:latin typeface="+mn-lt"/>
                <a:ea typeface="+mn-ea"/>
                <a:cs typeface="+mn-cs"/>
              </a:rPr>
              <a:t>中运动估计的性能，从而降低了压缩率。</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263060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此时我们再看一下对比图，现在</a:t>
            </a:r>
            <a:r>
              <a:rPr lang="en-US" altLang="zh-CN" dirty="0"/>
              <a:t>stream latency</a:t>
            </a:r>
            <a:r>
              <a:rPr lang="zh-CN" altLang="en-US" dirty="0"/>
              <a:t>已经缩短为</a:t>
            </a:r>
            <a:r>
              <a:rPr lang="en-US" altLang="zh-CN" dirty="0"/>
              <a:t>baseline</a:t>
            </a:r>
            <a:r>
              <a:rPr lang="zh-CN" altLang="en-US" dirty="0"/>
              <a:t>的</a:t>
            </a:r>
            <a:r>
              <a:rPr lang="en-US" altLang="zh-CN" dirty="0"/>
              <a:t>1/4</a:t>
            </a:r>
            <a:r>
              <a:rPr lang="zh-CN" altLang="en-US" dirty="0"/>
              <a:t>了，理论上没毛病，但是考虑一下如果使用四路编码，是否就需要四个编解码模块呢，但是目前许多</a:t>
            </a:r>
            <a:r>
              <a:rPr lang="en-US" altLang="zh-CN" dirty="0"/>
              <a:t>GPU</a:t>
            </a:r>
            <a:r>
              <a:rPr lang="zh-CN" altLang="en-US" dirty="0"/>
              <a:t>最多支持双模块。如何解决这个问题呢，我们通过观察这个图可以发现，在同一时刻进行编码的图像最多只有两个。当需要进行右眼图片压缩时，左眼的图片早已经压缩完毕了，所以实际上在同一时刻我们只需要两个编解码模块足以。</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173070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62400" y="4343400"/>
            <a:ext cx="51816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3962400" y="5181600"/>
            <a:ext cx="51816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74638"/>
            <a:ext cx="8153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539552" y="1600200"/>
            <a:ext cx="8136904"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179512"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3124200" y="638132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6758880"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44824"/>
            <a:ext cx="9144000" cy="2880320"/>
          </a:xfrm>
        </p:spPr>
        <p:txBody>
          <a:bodyPr lIns="72000" rIns="72000"/>
          <a:lstStyle/>
          <a:p>
            <a:r>
              <a:rPr lang="en-US" altLang="zh-CN" dirty="0">
                <a:solidFill>
                  <a:srgbClr val="EA4A54"/>
                </a:solidFill>
                <a:ea typeface="宋体" charset="-122"/>
              </a:rPr>
              <a:t>Cutting the Cord</a:t>
            </a:r>
            <a:br>
              <a:rPr lang="en-US" altLang="zh-CN" dirty="0">
                <a:solidFill>
                  <a:srgbClr val="0CA1C9"/>
                </a:solidFill>
                <a:ea typeface="宋体" charset="-122"/>
              </a:rPr>
            </a:br>
            <a:r>
              <a:rPr lang="en-US" altLang="zh-CN" dirty="0">
                <a:solidFill>
                  <a:schemeClr val="tx2">
                    <a:lumMod val="50000"/>
                    <a:lumOff val="50000"/>
                  </a:schemeClr>
                </a:solidFill>
                <a:ea typeface="宋体" charset="-122"/>
              </a:rPr>
              <a:t>Designing a High-quality</a:t>
            </a:r>
            <a:br>
              <a:rPr lang="en-US" altLang="zh-CN" dirty="0">
                <a:solidFill>
                  <a:schemeClr val="tx2">
                    <a:lumMod val="50000"/>
                    <a:lumOff val="50000"/>
                  </a:schemeClr>
                </a:solidFill>
                <a:ea typeface="宋体" charset="-122"/>
              </a:rPr>
            </a:br>
            <a:r>
              <a:rPr lang="en-US" altLang="zh-CN" dirty="0">
                <a:solidFill>
                  <a:schemeClr val="tx2">
                    <a:lumMod val="50000"/>
                    <a:lumOff val="50000"/>
                  </a:schemeClr>
                </a:solidFill>
                <a:ea typeface="宋体" charset="-122"/>
              </a:rPr>
              <a:t> Untethered VR System with</a:t>
            </a:r>
            <a:br>
              <a:rPr lang="en-US" altLang="zh-CN" dirty="0">
                <a:solidFill>
                  <a:schemeClr val="tx2">
                    <a:lumMod val="50000"/>
                    <a:lumOff val="50000"/>
                  </a:schemeClr>
                </a:solidFill>
                <a:ea typeface="宋体" charset="-122"/>
              </a:rPr>
            </a:br>
            <a:r>
              <a:rPr lang="en-US" altLang="zh-CN" dirty="0">
                <a:solidFill>
                  <a:schemeClr val="tx2">
                    <a:lumMod val="50000"/>
                    <a:lumOff val="50000"/>
                  </a:schemeClr>
                </a:solidFill>
                <a:ea typeface="宋体" charset="-122"/>
              </a:rPr>
              <a:t> Low Latency Remote Rendering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E897EB28-488E-4E2C-A203-8DABFF405237}"/>
              </a:ext>
            </a:extLst>
          </p:cNvPr>
          <p:cNvSpPr/>
          <p:nvPr/>
        </p:nvSpPr>
        <p:spPr>
          <a:xfrm>
            <a:off x="533400" y="4849966"/>
            <a:ext cx="8077200" cy="113813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659002EF-7070-42A5-8D67-8878194114E0}"/>
              </a:ext>
            </a:extLst>
          </p:cNvPr>
          <p:cNvCxnSpPr/>
          <p:nvPr/>
        </p:nvCxnSpPr>
        <p:spPr>
          <a:xfrm>
            <a:off x="533400" y="4849966"/>
            <a:ext cx="8077200" cy="11381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a:extLst>
              <a:ext uri="{FF2B5EF4-FFF2-40B4-BE49-F238E27FC236}">
                <a16:creationId xmlns:a16="http://schemas.microsoft.com/office/drawing/2014/main" id="{D0673FDD-7195-4F55-A6C8-AF083F41FEE7}"/>
              </a:ext>
            </a:extLst>
          </p:cNvPr>
          <p:cNvCxnSpPr/>
          <p:nvPr/>
        </p:nvCxnSpPr>
        <p:spPr>
          <a:xfrm flipV="1">
            <a:off x="533400" y="4849966"/>
            <a:ext cx="8077200" cy="11381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标题 1"/>
          <p:cNvSpPr>
            <a:spLocks noGrp="1"/>
          </p:cNvSpPr>
          <p:nvPr>
            <p:ph type="title"/>
          </p:nvPr>
        </p:nvSpPr>
        <p:spPr/>
        <p:txBody>
          <a:bodyPr/>
          <a:lstStyle/>
          <a:p>
            <a:r>
              <a:rPr lang="en-US" altLang="zh-CN" dirty="0"/>
              <a:t>PRS : </a:t>
            </a:r>
            <a:r>
              <a:rPr lang="en-US" altLang="zh-CN" dirty="0">
                <a:solidFill>
                  <a:srgbClr val="7BB648"/>
                </a:solidFill>
              </a:rPr>
              <a:t>Parallel Streaming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10</a:t>
            </a:fld>
            <a:endParaRPr lang="en-US" altLang="zh-CN"/>
          </a:p>
        </p:txBody>
      </p:sp>
      <p:sp>
        <p:nvSpPr>
          <p:cNvPr id="3" name="矩形 2">
            <a:extLst>
              <a:ext uri="{FF2B5EF4-FFF2-40B4-BE49-F238E27FC236}">
                <a16:creationId xmlns:a16="http://schemas.microsoft.com/office/drawing/2014/main" id="{04207FF2-5FD8-4DB1-9E01-847296F2BBC8}"/>
              </a:ext>
            </a:extLst>
          </p:cNvPr>
          <p:cNvSpPr/>
          <p:nvPr/>
        </p:nvSpPr>
        <p:spPr>
          <a:xfrm>
            <a:off x="533400" y="1412776"/>
            <a:ext cx="8153400" cy="4457952"/>
          </a:xfrm>
          <a:prstGeom prst="rect">
            <a:avLst/>
          </a:prstGeom>
        </p:spPr>
        <p:txBody>
          <a:bodyPr wrap="square">
            <a:spAutoFit/>
          </a:bodyPr>
          <a:lstStyle/>
          <a:p>
            <a:pPr>
              <a:lnSpc>
                <a:spcPct val="150000"/>
              </a:lnSpc>
            </a:pPr>
            <a:r>
              <a:rPr lang="en-US" altLang="zh-CN" sz="2400" kern="0" dirty="0">
                <a:latin typeface="Times New Roman" panose="02020603050405020304" pitchFamily="18" charset="0"/>
                <a:cs typeface="Times New Roman" panose="02020603050405020304" pitchFamily="18" charset="0"/>
              </a:rPr>
              <a:t>V</a:t>
            </a:r>
            <a:r>
              <a:rPr lang="zh-CN" altLang="en-US" sz="2400" kern="0" dirty="0">
                <a:latin typeface="Times New Roman" panose="02020603050405020304" pitchFamily="18" charset="0"/>
                <a:cs typeface="Times New Roman" panose="02020603050405020304" pitchFamily="18" charset="0"/>
              </a:rPr>
              <a:t>ideo compression encodes a set of images into a video stream containing 3 types of frames: </a:t>
            </a:r>
            <a:endParaRPr lang="en-US" altLang="zh-CN" sz="2400" kern="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romanUcPeriod"/>
            </a:pPr>
            <a:r>
              <a:rPr lang="zh-CN" altLang="en-US" sz="2400" kern="0" dirty="0">
                <a:solidFill>
                  <a:srgbClr val="7BB648"/>
                </a:solidFill>
                <a:latin typeface="Times New Roman" panose="02020603050405020304" pitchFamily="18" charset="0"/>
                <a:cs typeface="Times New Roman" panose="02020603050405020304" pitchFamily="18" charset="0"/>
              </a:rPr>
              <a:t>I-frames</a:t>
            </a:r>
            <a:r>
              <a:rPr lang="en-US" altLang="zh-CN" sz="2400" kern="0" dirty="0">
                <a:latin typeface="Times New Roman" panose="02020603050405020304" pitchFamily="18" charset="0"/>
                <a:cs typeface="Times New Roman" panose="02020603050405020304" pitchFamily="18" charset="0"/>
              </a:rPr>
              <a:t>:  is encoded  from a single image and can be decoded independently from other frames.</a:t>
            </a:r>
          </a:p>
          <a:p>
            <a:pPr marL="514350" indent="-514350">
              <a:lnSpc>
                <a:spcPct val="150000"/>
              </a:lnSpc>
              <a:buFont typeface="+mj-lt"/>
              <a:buAutoNum type="romanUcPeriod"/>
            </a:pPr>
            <a:r>
              <a:rPr lang="zh-CN" altLang="en-US" sz="2400" kern="0" dirty="0">
                <a:solidFill>
                  <a:srgbClr val="EA4A54"/>
                </a:solidFill>
                <a:latin typeface="Times New Roman" panose="02020603050405020304" pitchFamily="18" charset="0"/>
                <a:cs typeface="Times New Roman" panose="02020603050405020304" pitchFamily="18" charset="0"/>
              </a:rPr>
              <a:t>P-frames</a:t>
            </a:r>
            <a:r>
              <a:rPr lang="en-US" altLang="zh-CN" sz="2400" kern="0" dirty="0">
                <a:latin typeface="Times New Roman" panose="02020603050405020304" pitchFamily="18" charset="0"/>
                <a:cs typeface="Times New Roman" panose="02020603050405020304" pitchFamily="18" charset="0"/>
              </a:rPr>
              <a:t>: contains references from the previously encoded frame for a higher compression ratio.</a:t>
            </a:r>
          </a:p>
          <a:p>
            <a:pPr marL="514350" indent="-514350">
              <a:lnSpc>
                <a:spcPct val="150000"/>
              </a:lnSpc>
              <a:buFont typeface="+mj-lt"/>
              <a:buAutoNum type="romanUcPeriod"/>
            </a:pPr>
            <a:r>
              <a:rPr lang="zh-CN" altLang="en-US" sz="2400" kern="0" dirty="0">
                <a:solidFill>
                  <a:srgbClr val="7030A0"/>
                </a:solidFill>
                <a:latin typeface="Times New Roman" panose="02020603050405020304" pitchFamily="18" charset="0"/>
                <a:cs typeface="Times New Roman" panose="02020603050405020304" pitchFamily="18" charset="0"/>
              </a:rPr>
              <a:t>B-frames</a:t>
            </a:r>
            <a:r>
              <a:rPr lang="en-US" altLang="zh-CN" sz="2400" kern="0" dirty="0">
                <a:latin typeface="Times New Roman" panose="02020603050405020304" pitchFamily="18" charset="0"/>
                <a:cs typeface="Times New Roman" panose="02020603050405020304" pitchFamily="18" charset="0"/>
              </a:rPr>
              <a:t>:further uses bi-directional prediction that requires both its prior frame and its latter frame as its references.</a:t>
            </a:r>
            <a:endParaRPr lang="zh-CN"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7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Parallel Streaming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11</a:t>
            </a:fld>
            <a:endParaRPr lang="en-US" altLang="zh-CN" dirty="0"/>
          </a:p>
        </p:txBody>
      </p:sp>
      <p:pic>
        <p:nvPicPr>
          <p:cNvPr id="7" name="图片 6">
            <a:extLst>
              <a:ext uri="{FF2B5EF4-FFF2-40B4-BE49-F238E27FC236}">
                <a16:creationId xmlns:a16="http://schemas.microsoft.com/office/drawing/2014/main" id="{6F110348-C238-45AF-BFE5-B75BD01973D2}"/>
              </a:ext>
            </a:extLst>
          </p:cNvPr>
          <p:cNvPicPr>
            <a:picLocks noChangeAspect="1"/>
          </p:cNvPicPr>
          <p:nvPr/>
        </p:nvPicPr>
        <p:blipFill>
          <a:blip r:embed="rId3"/>
          <a:stretch>
            <a:fillRect/>
          </a:stretch>
        </p:blipFill>
        <p:spPr>
          <a:xfrm>
            <a:off x="0" y="1345313"/>
            <a:ext cx="9144000" cy="4167374"/>
          </a:xfrm>
          <a:prstGeom prst="rect">
            <a:avLst/>
          </a:prstGeom>
        </p:spPr>
      </p:pic>
      <p:sp>
        <p:nvSpPr>
          <p:cNvPr id="8" name="矩形 7">
            <a:extLst>
              <a:ext uri="{FF2B5EF4-FFF2-40B4-BE49-F238E27FC236}">
                <a16:creationId xmlns:a16="http://schemas.microsoft.com/office/drawing/2014/main" id="{8AE5EFA7-0A14-438B-BBE7-3616A273FE08}"/>
              </a:ext>
            </a:extLst>
          </p:cNvPr>
          <p:cNvSpPr/>
          <p:nvPr/>
        </p:nvSpPr>
        <p:spPr>
          <a:xfrm>
            <a:off x="1115616" y="5668266"/>
            <a:ext cx="7182544"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 Illustration of parallel rendering and streaming (PRS)pipeline</a:t>
            </a:r>
          </a:p>
        </p:txBody>
      </p:sp>
      <p:sp>
        <p:nvSpPr>
          <p:cNvPr id="3" name="椭圆 2">
            <a:extLst>
              <a:ext uri="{FF2B5EF4-FFF2-40B4-BE49-F238E27FC236}">
                <a16:creationId xmlns:a16="http://schemas.microsoft.com/office/drawing/2014/main" id="{9302ABCE-55C3-4603-BEBF-E6C9FBCDBAEB}"/>
              </a:ext>
            </a:extLst>
          </p:cNvPr>
          <p:cNvSpPr/>
          <p:nvPr/>
        </p:nvSpPr>
        <p:spPr>
          <a:xfrm>
            <a:off x="2771800" y="3501008"/>
            <a:ext cx="648072" cy="10784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13DE85B-C392-4828-91D5-27FF8E1D5373}"/>
              </a:ext>
            </a:extLst>
          </p:cNvPr>
          <p:cNvSpPr/>
          <p:nvPr/>
        </p:nvSpPr>
        <p:spPr>
          <a:xfrm>
            <a:off x="3923928" y="4005064"/>
            <a:ext cx="648072" cy="10784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E48FE0C-C8CA-4B46-AD73-0CD45F9BCFA4}"/>
              </a:ext>
            </a:extLst>
          </p:cNvPr>
          <p:cNvSpPr/>
          <p:nvPr/>
        </p:nvSpPr>
        <p:spPr>
          <a:xfrm>
            <a:off x="2627784" y="3068960"/>
            <a:ext cx="973343"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Left eye</a:t>
            </a:r>
            <a:endParaRPr lang="zh-CN" altLang="en-US" dirty="0"/>
          </a:p>
        </p:txBody>
      </p:sp>
      <p:sp>
        <p:nvSpPr>
          <p:cNvPr id="10" name="矩形 9">
            <a:extLst>
              <a:ext uri="{FF2B5EF4-FFF2-40B4-BE49-F238E27FC236}">
                <a16:creationId xmlns:a16="http://schemas.microsoft.com/office/drawing/2014/main" id="{F4C0F0EC-EB98-46D5-AF3F-6AB453B13FF6}"/>
              </a:ext>
            </a:extLst>
          </p:cNvPr>
          <p:cNvSpPr/>
          <p:nvPr/>
        </p:nvSpPr>
        <p:spPr>
          <a:xfrm>
            <a:off x="4177672" y="3573016"/>
            <a:ext cx="1114408"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Right eye</a:t>
            </a:r>
            <a:endParaRPr lang="zh-CN" altLang="en-US" dirty="0"/>
          </a:p>
        </p:txBody>
      </p:sp>
    </p:spTree>
    <p:extLst>
      <p:ext uri="{BB962C8B-B14F-4D97-AF65-F5344CB8AC3E}">
        <p14:creationId xmlns:p14="http://schemas.microsoft.com/office/powerpoint/2010/main" val="36707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Parallel Streaming</a:t>
            </a:r>
            <a:endParaRPr lang="zh-CN" altLang="en-US" dirty="0">
              <a:solidFill>
                <a:srgbClr val="7BB648"/>
              </a:solidFill>
            </a:endParaRPr>
          </a:p>
        </p:txBody>
      </p:sp>
      <p:pic>
        <p:nvPicPr>
          <p:cNvPr id="6" name="图片 5">
            <a:extLst>
              <a:ext uri="{FF2B5EF4-FFF2-40B4-BE49-F238E27FC236}">
                <a16:creationId xmlns:a16="http://schemas.microsoft.com/office/drawing/2014/main" id="{5250FCDA-994B-4B18-9E39-9ED2C3D15962}"/>
              </a:ext>
            </a:extLst>
          </p:cNvPr>
          <p:cNvPicPr>
            <a:picLocks noChangeAspect="1"/>
          </p:cNvPicPr>
          <p:nvPr/>
        </p:nvPicPr>
        <p:blipFill rotWithShape="1">
          <a:blip r:embed="rId3"/>
          <a:srcRect t="49560" b="7275"/>
          <a:stretch/>
        </p:blipFill>
        <p:spPr>
          <a:xfrm>
            <a:off x="390364" y="1700808"/>
            <a:ext cx="8363272" cy="2672511"/>
          </a:xfrm>
          <a:prstGeom prst="rect">
            <a:avLst/>
          </a:prstGeom>
        </p:spPr>
      </p:pic>
      <p:sp>
        <p:nvSpPr>
          <p:cNvPr id="11" name="矩形 10">
            <a:extLst>
              <a:ext uri="{FF2B5EF4-FFF2-40B4-BE49-F238E27FC236}">
                <a16:creationId xmlns:a16="http://schemas.microsoft.com/office/drawing/2014/main" id="{8D91E155-65CD-4748-9BDD-F495565003BC}"/>
              </a:ext>
            </a:extLst>
          </p:cNvPr>
          <p:cNvSpPr/>
          <p:nvPr/>
        </p:nvSpPr>
        <p:spPr>
          <a:xfrm>
            <a:off x="644488" y="4653136"/>
            <a:ext cx="7931224" cy="830997"/>
          </a:xfrm>
          <a:prstGeom prst="rect">
            <a:avLst/>
          </a:prstGeom>
        </p:spPr>
        <p:txBody>
          <a:bodyPr wrap="square">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E</a:t>
            </a:r>
            <a:r>
              <a:rPr lang="zh-CN" altLang="en-US" sz="2400" dirty="0">
                <a:solidFill>
                  <a:srgbClr val="7030A0"/>
                </a:solidFill>
                <a:latin typeface="Times New Roman" panose="02020603050405020304" pitchFamily="18" charset="0"/>
                <a:cs typeface="Times New Roman" panose="02020603050405020304" pitchFamily="18" charset="0"/>
              </a:rPr>
              <a:t>ncoder multiplexing</a:t>
            </a:r>
            <a:r>
              <a:rPr lang="en-US" altLang="zh-CN" sz="2400" dirty="0">
                <a:latin typeface="Times New Roman" panose="02020603050405020304" pitchFamily="18" charset="0"/>
                <a:cs typeface="Times New Roman" panose="02020603050405020304" pitchFamily="18" charset="0"/>
              </a:rPr>
              <a:t>: set the previous frame in the same video stream as the long-term reference frame</a:t>
            </a:r>
            <a:endParaRPr lang="zh-CN" altLang="en-US" sz="2400" dirty="0">
              <a:latin typeface="Times New Roman" panose="02020603050405020304" pitchFamily="18" charset="0"/>
              <a:cs typeface="Times New Roman" panose="02020603050405020304" pitchFamily="18" charset="0"/>
            </a:endParaRPr>
          </a:p>
        </p:txBody>
      </p:sp>
      <p:sp>
        <p:nvSpPr>
          <p:cNvPr id="12" name="灯片编号占位符 3">
            <a:extLst>
              <a:ext uri="{FF2B5EF4-FFF2-40B4-BE49-F238E27FC236}">
                <a16:creationId xmlns:a16="http://schemas.microsoft.com/office/drawing/2014/main" id="{1CE982C8-AEAF-481C-8D19-8A97EA700D6D}"/>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12</a:t>
            </a:fld>
            <a:endParaRPr lang="en-US" altLang="zh-CN" dirty="0"/>
          </a:p>
        </p:txBody>
      </p:sp>
    </p:spTree>
    <p:extLst>
      <p:ext uri="{BB962C8B-B14F-4D97-AF65-F5344CB8AC3E}">
        <p14:creationId xmlns:p14="http://schemas.microsoft.com/office/powerpoint/2010/main" val="228984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Remote </a:t>
            </a:r>
            <a:r>
              <a:rPr lang="en-US" altLang="zh-CN" dirty="0" err="1">
                <a:solidFill>
                  <a:srgbClr val="EA4A54"/>
                </a:solidFill>
              </a:rPr>
              <a:t>VSync</a:t>
            </a:r>
            <a:r>
              <a:rPr lang="en-US" altLang="zh-CN" dirty="0"/>
              <a:t> Driven Rendering</a:t>
            </a:r>
            <a:endParaRPr lang="zh-CN" altLang="en-US" dirty="0"/>
          </a:p>
        </p:txBody>
      </p:sp>
      <p:pic>
        <p:nvPicPr>
          <p:cNvPr id="5" name="图片 4">
            <a:extLst>
              <a:ext uri="{FF2B5EF4-FFF2-40B4-BE49-F238E27FC236}">
                <a16:creationId xmlns:a16="http://schemas.microsoft.com/office/drawing/2014/main" id="{A4D87DC5-66B4-4DA1-BE8A-DEC0E4335567}"/>
              </a:ext>
            </a:extLst>
          </p:cNvPr>
          <p:cNvPicPr>
            <a:picLocks noChangeAspect="1"/>
          </p:cNvPicPr>
          <p:nvPr/>
        </p:nvPicPr>
        <p:blipFill>
          <a:blip r:embed="rId3"/>
          <a:stretch>
            <a:fillRect/>
          </a:stretch>
        </p:blipFill>
        <p:spPr>
          <a:xfrm>
            <a:off x="1043609" y="1592370"/>
            <a:ext cx="3384376" cy="1748275"/>
          </a:xfrm>
          <a:prstGeom prst="rect">
            <a:avLst/>
          </a:prstGeom>
        </p:spPr>
      </p:pic>
      <p:pic>
        <p:nvPicPr>
          <p:cNvPr id="8" name="图片 7">
            <a:extLst>
              <a:ext uri="{FF2B5EF4-FFF2-40B4-BE49-F238E27FC236}">
                <a16:creationId xmlns:a16="http://schemas.microsoft.com/office/drawing/2014/main" id="{B8758894-B093-45E4-BD31-A177C7DAEC3D}"/>
              </a:ext>
            </a:extLst>
          </p:cNvPr>
          <p:cNvPicPr>
            <a:picLocks noChangeAspect="1"/>
          </p:cNvPicPr>
          <p:nvPr/>
        </p:nvPicPr>
        <p:blipFill>
          <a:blip r:embed="rId4"/>
          <a:stretch>
            <a:fillRect/>
          </a:stretch>
        </p:blipFill>
        <p:spPr>
          <a:xfrm>
            <a:off x="5653597" y="1952987"/>
            <a:ext cx="2101602" cy="1083003"/>
          </a:xfrm>
          <a:prstGeom prst="rect">
            <a:avLst/>
          </a:prstGeom>
        </p:spPr>
      </p:pic>
      <p:sp>
        <p:nvSpPr>
          <p:cNvPr id="21" name="矩形 20">
            <a:extLst>
              <a:ext uri="{FF2B5EF4-FFF2-40B4-BE49-F238E27FC236}">
                <a16:creationId xmlns:a16="http://schemas.microsoft.com/office/drawing/2014/main" id="{C1019B89-85BF-4CA7-B869-CAA9EB79F725}"/>
              </a:ext>
            </a:extLst>
          </p:cNvPr>
          <p:cNvSpPr/>
          <p:nvPr/>
        </p:nvSpPr>
        <p:spPr>
          <a:xfrm>
            <a:off x="6056515" y="3406781"/>
            <a:ext cx="1227259" cy="461665"/>
          </a:xfrm>
          <a:prstGeom prst="rect">
            <a:avLst/>
          </a:prstGeom>
        </p:spPr>
        <p:txBody>
          <a:bodyPr wrap="none">
            <a:spAutoFit/>
          </a:bodyPr>
          <a:lstStyle/>
          <a:p>
            <a:r>
              <a:rPr lang="en-US" altLang="zh-CN" sz="2400" b="1" dirty="0">
                <a:solidFill>
                  <a:srgbClr val="EA4A54"/>
                </a:solidFill>
                <a:latin typeface="Times New Roman" panose="02020603050405020304" pitchFamily="18" charset="0"/>
                <a:cs typeface="Times New Roman" panose="02020603050405020304" pitchFamily="18" charset="0"/>
              </a:rPr>
              <a:t>Waiting</a:t>
            </a:r>
            <a:endParaRPr lang="zh-CN" altLang="en-US" sz="2400" b="1" dirty="0">
              <a:solidFill>
                <a:srgbClr val="EA4A54"/>
              </a:solidFill>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0AA65284-7296-43F9-862D-5DA986D55432}"/>
              </a:ext>
            </a:extLst>
          </p:cNvPr>
          <p:cNvSpPr/>
          <p:nvPr/>
        </p:nvSpPr>
        <p:spPr>
          <a:xfrm>
            <a:off x="1942150" y="3406782"/>
            <a:ext cx="1587294" cy="461665"/>
          </a:xfrm>
          <a:prstGeom prst="rect">
            <a:avLst/>
          </a:prstGeom>
        </p:spPr>
        <p:txBody>
          <a:bodyPr wrap="none">
            <a:spAutoFit/>
          </a:bodyPr>
          <a:lstStyle/>
          <a:p>
            <a:r>
              <a:rPr lang="en-US" altLang="zh-CN" sz="2400" b="1" dirty="0">
                <a:solidFill>
                  <a:srgbClr val="00B050"/>
                </a:solidFill>
                <a:latin typeface="Times New Roman" panose="02020603050405020304" pitchFamily="18" charset="0"/>
                <a:cs typeface="Times New Roman" panose="02020603050405020304" pitchFamily="18" charset="0"/>
              </a:rPr>
              <a:t>Displaying</a:t>
            </a:r>
            <a:endParaRPr lang="zh-CN" altLang="en-US" sz="2400" b="1" dirty="0">
              <a:solidFill>
                <a:srgbClr val="00B050"/>
              </a:solidFill>
              <a:latin typeface="Times New Roman" panose="02020603050405020304" pitchFamily="18" charset="0"/>
              <a:cs typeface="Times New Roman" panose="02020603050405020304" pitchFamily="18" charset="0"/>
            </a:endParaRPr>
          </a:p>
        </p:txBody>
      </p:sp>
      <p:pic>
        <p:nvPicPr>
          <p:cNvPr id="30" name="图片 29">
            <a:extLst>
              <a:ext uri="{FF2B5EF4-FFF2-40B4-BE49-F238E27FC236}">
                <a16:creationId xmlns:a16="http://schemas.microsoft.com/office/drawing/2014/main" id="{432866BD-D427-4534-9E0D-3468D0386B15}"/>
              </a:ext>
            </a:extLst>
          </p:cNvPr>
          <p:cNvPicPr>
            <a:picLocks noChangeAspect="1"/>
          </p:cNvPicPr>
          <p:nvPr/>
        </p:nvPicPr>
        <p:blipFill>
          <a:blip r:embed="rId4"/>
          <a:stretch>
            <a:fillRect/>
          </a:stretch>
        </p:blipFill>
        <p:spPr>
          <a:xfrm>
            <a:off x="958404" y="4200171"/>
            <a:ext cx="3384375" cy="1744045"/>
          </a:xfrm>
          <a:prstGeom prst="rect">
            <a:avLst/>
          </a:prstGeom>
        </p:spPr>
      </p:pic>
      <p:sp>
        <p:nvSpPr>
          <p:cNvPr id="31" name="矩形 30">
            <a:extLst>
              <a:ext uri="{FF2B5EF4-FFF2-40B4-BE49-F238E27FC236}">
                <a16:creationId xmlns:a16="http://schemas.microsoft.com/office/drawing/2014/main" id="{019CA42D-1FB7-495E-9839-2F3D47566380}"/>
              </a:ext>
            </a:extLst>
          </p:cNvPr>
          <p:cNvSpPr/>
          <p:nvPr/>
        </p:nvSpPr>
        <p:spPr>
          <a:xfrm>
            <a:off x="1856945" y="5880371"/>
            <a:ext cx="1587294" cy="461665"/>
          </a:xfrm>
          <a:prstGeom prst="rect">
            <a:avLst/>
          </a:prstGeom>
        </p:spPr>
        <p:txBody>
          <a:bodyPr wrap="none">
            <a:spAutoFit/>
          </a:bodyPr>
          <a:lstStyle/>
          <a:p>
            <a:r>
              <a:rPr lang="en-US" altLang="zh-CN" sz="2400" b="1" dirty="0">
                <a:solidFill>
                  <a:srgbClr val="00B050"/>
                </a:solidFill>
                <a:latin typeface="Times New Roman" panose="02020603050405020304" pitchFamily="18" charset="0"/>
                <a:cs typeface="Times New Roman" panose="02020603050405020304" pitchFamily="18" charset="0"/>
              </a:rPr>
              <a:t>Displaying</a:t>
            </a:r>
            <a:endParaRPr lang="zh-CN" altLang="en-US" sz="2400" b="1" dirty="0">
              <a:solidFill>
                <a:srgbClr val="00B050"/>
              </a:solidFill>
              <a:latin typeface="Times New Roman" panose="02020603050405020304" pitchFamily="18" charset="0"/>
              <a:cs typeface="Times New Roman" panose="02020603050405020304" pitchFamily="18" charset="0"/>
            </a:endParaRPr>
          </a:p>
        </p:txBody>
      </p:sp>
      <p:sp>
        <p:nvSpPr>
          <p:cNvPr id="32" name="矩形 31">
            <a:extLst>
              <a:ext uri="{FF2B5EF4-FFF2-40B4-BE49-F238E27FC236}">
                <a16:creationId xmlns:a16="http://schemas.microsoft.com/office/drawing/2014/main" id="{2E2E2655-65BA-4C66-A322-27341F272D90}"/>
              </a:ext>
            </a:extLst>
          </p:cNvPr>
          <p:cNvSpPr/>
          <p:nvPr/>
        </p:nvSpPr>
        <p:spPr>
          <a:xfrm>
            <a:off x="323528" y="1295400"/>
            <a:ext cx="4752528" cy="263230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a:extLst>
              <a:ext uri="{FF2B5EF4-FFF2-40B4-BE49-F238E27FC236}">
                <a16:creationId xmlns:a16="http://schemas.microsoft.com/office/drawing/2014/main" id="{14979899-78F5-4539-ABE0-0513E76C1163}"/>
              </a:ext>
            </a:extLst>
          </p:cNvPr>
          <p:cNvCxnSpPr>
            <a:cxnSpLocks/>
          </p:cNvCxnSpPr>
          <p:nvPr/>
        </p:nvCxnSpPr>
        <p:spPr>
          <a:xfrm flipH="1">
            <a:off x="4311474" y="3286361"/>
            <a:ext cx="1421723" cy="9348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矩形 17">
            <a:extLst>
              <a:ext uri="{FF2B5EF4-FFF2-40B4-BE49-F238E27FC236}">
                <a16:creationId xmlns:a16="http://schemas.microsoft.com/office/drawing/2014/main" id="{619A7D43-04A4-4463-B1BA-FD3ED39B971D}"/>
              </a:ext>
            </a:extLst>
          </p:cNvPr>
          <p:cNvSpPr/>
          <p:nvPr/>
        </p:nvSpPr>
        <p:spPr>
          <a:xfrm>
            <a:off x="3044628" y="3151450"/>
            <a:ext cx="1887055" cy="461665"/>
          </a:xfrm>
          <a:prstGeom prst="rect">
            <a:avLst/>
          </a:prstGeom>
        </p:spPr>
        <p:txBody>
          <a:bodyPr wrap="none">
            <a:spAutoFit/>
          </a:bodyPr>
          <a:lstStyle/>
          <a:p>
            <a:r>
              <a:rPr lang="zh-CN" altLang="en-US" sz="2400" b="1" dirty="0">
                <a:solidFill>
                  <a:schemeClr val="accent2"/>
                </a:solidFill>
                <a:latin typeface="Times New Roman" panose="02020603050405020304" pitchFamily="18" charset="0"/>
                <a:cs typeface="Times New Roman" panose="02020603050405020304" pitchFamily="18" charset="0"/>
              </a:rPr>
              <a:t>V</a:t>
            </a:r>
            <a:r>
              <a:rPr lang="en-US" altLang="zh-CN" sz="2400" b="1" dirty="0">
                <a:solidFill>
                  <a:schemeClr val="accent2"/>
                </a:solidFill>
                <a:latin typeface="Times New Roman" panose="02020603050405020304" pitchFamily="18" charset="0"/>
                <a:cs typeface="Times New Roman" panose="02020603050405020304" pitchFamily="18" charset="0"/>
              </a:rPr>
              <a:t>S</a:t>
            </a:r>
            <a:r>
              <a:rPr lang="zh-CN" altLang="en-US" sz="2400" b="1" dirty="0">
                <a:solidFill>
                  <a:schemeClr val="accent2"/>
                </a:solidFill>
                <a:latin typeface="Times New Roman" panose="02020603050405020304" pitchFamily="18" charset="0"/>
                <a:cs typeface="Times New Roman" panose="02020603050405020304" pitchFamily="18" charset="0"/>
              </a:rPr>
              <a:t>ync signal</a:t>
            </a:r>
          </a:p>
        </p:txBody>
      </p:sp>
      <p:sp>
        <p:nvSpPr>
          <p:cNvPr id="34" name="灯片编号占位符 3">
            <a:extLst>
              <a:ext uri="{FF2B5EF4-FFF2-40B4-BE49-F238E27FC236}">
                <a16:creationId xmlns:a16="http://schemas.microsoft.com/office/drawing/2014/main" id="{BB99CF35-2667-48A2-9B71-96828D3A76F7}"/>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13</a:t>
            </a:fld>
            <a:endParaRPr lang="en-US" altLang="zh-CN" dirty="0"/>
          </a:p>
        </p:txBody>
      </p:sp>
      <p:sp>
        <p:nvSpPr>
          <p:cNvPr id="3" name="矩形 2">
            <a:extLst>
              <a:ext uri="{FF2B5EF4-FFF2-40B4-BE49-F238E27FC236}">
                <a16:creationId xmlns:a16="http://schemas.microsoft.com/office/drawing/2014/main" id="{249F4C52-C0C2-4E0C-8AE8-6E08BF837234}"/>
              </a:ext>
            </a:extLst>
          </p:cNvPr>
          <p:cNvSpPr/>
          <p:nvPr/>
        </p:nvSpPr>
        <p:spPr>
          <a:xfrm>
            <a:off x="1781944" y="1140361"/>
            <a:ext cx="6246440" cy="369332"/>
          </a:xfrm>
          <a:prstGeom prst="rect">
            <a:avLst/>
          </a:prstGeom>
        </p:spPr>
        <p:txBody>
          <a:bodyPr wrap="square">
            <a:spAutoFit/>
          </a:bodyPr>
          <a:lstStyle/>
          <a:p>
            <a:pPr>
              <a:buFont typeface="Arial" panose="020B0604020202020204" pitchFamily="34" charset="0"/>
              <a:buChar char="•"/>
            </a:pPr>
            <a:r>
              <a:rPr lang="en-US" altLang="zh-CN" kern="0" dirty="0" err="1">
                <a:solidFill>
                  <a:srgbClr val="EA4A54"/>
                </a:solidFill>
                <a:latin typeface="Times New Roman" panose="02020603050405020304" pitchFamily="18" charset="0"/>
                <a:cs typeface="Times New Roman" panose="02020603050405020304" pitchFamily="18" charset="0"/>
              </a:rPr>
              <a:t>T</a:t>
            </a:r>
            <a:r>
              <a:rPr lang="en-US" altLang="zh-CN" sz="1100" kern="0" dirty="0" err="1">
                <a:solidFill>
                  <a:srgbClr val="EA4A54"/>
                </a:solidFill>
                <a:latin typeface="Times New Roman" panose="02020603050405020304" pitchFamily="18" charset="0"/>
                <a:cs typeface="Times New Roman" panose="02020603050405020304" pitchFamily="18" charset="0"/>
              </a:rPr>
              <a:t>display</a:t>
            </a:r>
            <a:r>
              <a:rPr lang="en-US" altLang="zh-CN" kern="0" dirty="0">
                <a:latin typeface="Times New Roman" panose="02020603050405020304" pitchFamily="18" charset="0"/>
                <a:cs typeface="Times New Roman" panose="02020603050405020304" pitchFamily="18" charset="0"/>
              </a:rPr>
              <a:t>: The time for the HMD to display the new frame </a:t>
            </a:r>
          </a:p>
        </p:txBody>
      </p:sp>
    </p:spTree>
    <p:extLst>
      <p:ext uri="{BB962C8B-B14F-4D97-AF65-F5344CB8AC3E}">
        <p14:creationId xmlns:p14="http://schemas.microsoft.com/office/powerpoint/2010/main" val="5409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Remote </a:t>
            </a:r>
            <a:r>
              <a:rPr lang="en-US" altLang="zh-CN" dirty="0" err="1">
                <a:solidFill>
                  <a:srgbClr val="EA4A54"/>
                </a:solidFill>
              </a:rPr>
              <a:t>VSync</a:t>
            </a:r>
            <a:r>
              <a:rPr lang="en-US" altLang="zh-CN" dirty="0"/>
              <a:t> Driven Rendering</a:t>
            </a:r>
            <a:endParaRPr lang="zh-CN" altLang="en-US" dirty="0"/>
          </a:p>
        </p:txBody>
      </p:sp>
      <p:sp>
        <p:nvSpPr>
          <p:cNvPr id="34" name="灯片编号占位符 3">
            <a:extLst>
              <a:ext uri="{FF2B5EF4-FFF2-40B4-BE49-F238E27FC236}">
                <a16:creationId xmlns:a16="http://schemas.microsoft.com/office/drawing/2014/main" id="{BB99CF35-2667-48A2-9B71-96828D3A76F7}"/>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14</a:t>
            </a:fld>
            <a:endParaRPr lang="en-US" altLang="zh-CN" dirty="0"/>
          </a:p>
        </p:txBody>
      </p:sp>
      <p:pic>
        <p:nvPicPr>
          <p:cNvPr id="7" name="图片 6">
            <a:extLst>
              <a:ext uri="{FF2B5EF4-FFF2-40B4-BE49-F238E27FC236}">
                <a16:creationId xmlns:a16="http://schemas.microsoft.com/office/drawing/2014/main" id="{AF87B93B-9476-4AFE-B35F-C594AC020288}"/>
              </a:ext>
            </a:extLst>
          </p:cNvPr>
          <p:cNvPicPr>
            <a:picLocks noChangeAspect="1"/>
          </p:cNvPicPr>
          <p:nvPr/>
        </p:nvPicPr>
        <p:blipFill>
          <a:blip r:embed="rId3"/>
          <a:stretch>
            <a:fillRect/>
          </a:stretch>
        </p:blipFill>
        <p:spPr>
          <a:xfrm>
            <a:off x="1653531" y="1690665"/>
            <a:ext cx="5654774" cy="4438375"/>
          </a:xfrm>
          <a:prstGeom prst="rect">
            <a:avLst/>
          </a:prstGeom>
        </p:spPr>
      </p:pic>
    </p:spTree>
    <p:extLst>
      <p:ext uri="{BB962C8B-B14F-4D97-AF65-F5344CB8AC3E}">
        <p14:creationId xmlns:p14="http://schemas.microsoft.com/office/powerpoint/2010/main" val="215752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Remote </a:t>
            </a:r>
            <a:r>
              <a:rPr lang="en-US" altLang="zh-CN" dirty="0" err="1">
                <a:solidFill>
                  <a:srgbClr val="EA4A54"/>
                </a:solidFill>
              </a:rPr>
              <a:t>VSync</a:t>
            </a:r>
            <a:r>
              <a:rPr lang="en-US" altLang="zh-CN" dirty="0"/>
              <a:t> Driven Rendering</a:t>
            </a:r>
            <a:endParaRPr lang="zh-CN" altLang="en-US" dirty="0"/>
          </a:p>
        </p:txBody>
      </p:sp>
      <p:sp>
        <p:nvSpPr>
          <p:cNvPr id="34" name="灯片编号占位符 3">
            <a:extLst>
              <a:ext uri="{FF2B5EF4-FFF2-40B4-BE49-F238E27FC236}">
                <a16:creationId xmlns:a16="http://schemas.microsoft.com/office/drawing/2014/main" id="{BB99CF35-2667-48A2-9B71-96828D3A76F7}"/>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15</a:t>
            </a:fld>
            <a:endParaRPr lang="en-US" altLang="zh-CN" dirty="0"/>
          </a:p>
        </p:txBody>
      </p:sp>
      <p:pic>
        <p:nvPicPr>
          <p:cNvPr id="3" name="图片 2">
            <a:extLst>
              <a:ext uri="{FF2B5EF4-FFF2-40B4-BE49-F238E27FC236}">
                <a16:creationId xmlns:a16="http://schemas.microsoft.com/office/drawing/2014/main" id="{9677AB00-2AAE-4839-BF99-24E6647EBA47}"/>
              </a:ext>
            </a:extLst>
          </p:cNvPr>
          <p:cNvPicPr>
            <a:picLocks noChangeAspect="1"/>
          </p:cNvPicPr>
          <p:nvPr/>
        </p:nvPicPr>
        <p:blipFill rotWithShape="1">
          <a:blip r:embed="rId3"/>
          <a:srcRect r="50000"/>
          <a:stretch/>
        </p:blipFill>
        <p:spPr>
          <a:xfrm>
            <a:off x="1907704" y="1670929"/>
            <a:ext cx="5618209" cy="4392488"/>
          </a:xfrm>
          <a:prstGeom prst="rect">
            <a:avLst/>
          </a:prstGeom>
        </p:spPr>
      </p:pic>
    </p:spTree>
    <p:extLst>
      <p:ext uri="{BB962C8B-B14F-4D97-AF65-F5344CB8AC3E}">
        <p14:creationId xmlns:p14="http://schemas.microsoft.com/office/powerpoint/2010/main" val="71569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Remote </a:t>
            </a:r>
            <a:r>
              <a:rPr lang="en-US" altLang="zh-CN" dirty="0" err="1">
                <a:solidFill>
                  <a:srgbClr val="EA4A54"/>
                </a:solidFill>
              </a:rPr>
              <a:t>VSync</a:t>
            </a:r>
            <a:r>
              <a:rPr lang="en-US" altLang="zh-CN" dirty="0"/>
              <a:t> Driven Rendering</a:t>
            </a:r>
            <a:endParaRPr lang="zh-CN" altLang="en-US" dirty="0"/>
          </a:p>
        </p:txBody>
      </p:sp>
      <p:sp>
        <p:nvSpPr>
          <p:cNvPr id="34" name="灯片编号占位符 3">
            <a:extLst>
              <a:ext uri="{FF2B5EF4-FFF2-40B4-BE49-F238E27FC236}">
                <a16:creationId xmlns:a16="http://schemas.microsoft.com/office/drawing/2014/main" id="{BB99CF35-2667-48A2-9B71-96828D3A76F7}"/>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16</a:t>
            </a:fld>
            <a:endParaRPr lang="en-US" altLang="zh-CN" dirty="0"/>
          </a:p>
        </p:txBody>
      </p:sp>
      <p:pic>
        <p:nvPicPr>
          <p:cNvPr id="4" name="图片 3">
            <a:extLst>
              <a:ext uri="{FF2B5EF4-FFF2-40B4-BE49-F238E27FC236}">
                <a16:creationId xmlns:a16="http://schemas.microsoft.com/office/drawing/2014/main" id="{395A3F40-C4EE-4885-A763-2D1F7781C8B1}"/>
              </a:ext>
            </a:extLst>
          </p:cNvPr>
          <p:cNvPicPr>
            <a:picLocks noChangeAspect="1"/>
          </p:cNvPicPr>
          <p:nvPr/>
        </p:nvPicPr>
        <p:blipFill>
          <a:blip r:embed="rId3"/>
          <a:stretch>
            <a:fillRect/>
          </a:stretch>
        </p:blipFill>
        <p:spPr>
          <a:xfrm>
            <a:off x="107504" y="2060848"/>
            <a:ext cx="4000852" cy="3240360"/>
          </a:xfrm>
          <a:prstGeom prst="rect">
            <a:avLst/>
          </a:prstGeom>
        </p:spPr>
      </p:pic>
      <p:pic>
        <p:nvPicPr>
          <p:cNvPr id="5" name="图片 4">
            <a:extLst>
              <a:ext uri="{FF2B5EF4-FFF2-40B4-BE49-F238E27FC236}">
                <a16:creationId xmlns:a16="http://schemas.microsoft.com/office/drawing/2014/main" id="{4EACDA40-401C-486F-8B36-AFA727211E2F}"/>
              </a:ext>
            </a:extLst>
          </p:cNvPr>
          <p:cNvPicPr>
            <a:picLocks noChangeAspect="1"/>
          </p:cNvPicPr>
          <p:nvPr/>
        </p:nvPicPr>
        <p:blipFill>
          <a:blip r:embed="rId4"/>
          <a:stretch>
            <a:fillRect/>
          </a:stretch>
        </p:blipFill>
        <p:spPr>
          <a:xfrm>
            <a:off x="4310042" y="2045715"/>
            <a:ext cx="4582438" cy="3442692"/>
          </a:xfrm>
          <a:prstGeom prst="rect">
            <a:avLst/>
          </a:prstGeom>
        </p:spPr>
      </p:pic>
      <p:sp>
        <p:nvSpPr>
          <p:cNvPr id="6" name="椭圆 5">
            <a:extLst>
              <a:ext uri="{FF2B5EF4-FFF2-40B4-BE49-F238E27FC236}">
                <a16:creationId xmlns:a16="http://schemas.microsoft.com/office/drawing/2014/main" id="{9878F0C7-D3AA-4585-B356-D979B51EEB21}"/>
              </a:ext>
            </a:extLst>
          </p:cNvPr>
          <p:cNvSpPr/>
          <p:nvPr/>
        </p:nvSpPr>
        <p:spPr>
          <a:xfrm>
            <a:off x="193850" y="2735351"/>
            <a:ext cx="2376264" cy="720080"/>
          </a:xfrm>
          <a:prstGeom prst="ellipse">
            <a:avLst/>
          </a:prstGeom>
          <a:noFill/>
          <a:ln w="381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89795FD1-014D-4B2F-B280-902AD2C8593A}"/>
              </a:ext>
            </a:extLst>
          </p:cNvPr>
          <p:cNvSpPr txBox="1"/>
          <p:nvPr/>
        </p:nvSpPr>
        <p:spPr>
          <a:xfrm>
            <a:off x="2501213" y="2910725"/>
            <a:ext cx="2376264" cy="369332"/>
          </a:xfrm>
          <a:prstGeom prst="rect">
            <a:avLst/>
          </a:prstGeom>
          <a:noFill/>
        </p:spPr>
        <p:txBody>
          <a:bodyPr wrap="square" rtlCol="0">
            <a:spAutoFit/>
          </a:bodyPr>
          <a:lstStyle/>
          <a:p>
            <a:r>
              <a:rPr lang="en-US" altLang="zh-CN" b="1" dirty="0">
                <a:solidFill>
                  <a:srgbClr val="EA4A54"/>
                </a:solidFill>
                <a:latin typeface="Times New Roman" panose="02020603050405020304" pitchFamily="18" charset="0"/>
                <a:cs typeface="Times New Roman" panose="02020603050405020304" pitchFamily="18" charset="0"/>
              </a:rPr>
              <a:t>Missing frames</a:t>
            </a:r>
            <a:endParaRPr lang="zh-CN" altLang="en-US" b="1" dirty="0">
              <a:solidFill>
                <a:srgbClr val="EA4A5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4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RVDR</a:t>
            </a:r>
            <a:r>
              <a:rPr lang="zh-CN" altLang="en-US" dirty="0"/>
              <a:t>：</a:t>
            </a:r>
            <a:r>
              <a:rPr lang="en-US" altLang="zh-CN" dirty="0">
                <a:solidFill>
                  <a:srgbClr val="00B050"/>
                </a:solidFill>
              </a:rPr>
              <a:t>Solution</a:t>
            </a:r>
            <a:endParaRPr lang="zh-CN" altLang="en-US" dirty="0">
              <a:solidFill>
                <a:srgbClr val="00B050"/>
              </a:solidFill>
            </a:endParaRPr>
          </a:p>
        </p:txBody>
      </p:sp>
      <p:sp>
        <p:nvSpPr>
          <p:cNvPr id="34" name="灯片编号占位符 3">
            <a:extLst>
              <a:ext uri="{FF2B5EF4-FFF2-40B4-BE49-F238E27FC236}">
                <a16:creationId xmlns:a16="http://schemas.microsoft.com/office/drawing/2014/main" id="{BB99CF35-2667-48A2-9B71-96828D3A76F7}"/>
              </a:ext>
            </a:extLst>
          </p:cNvPr>
          <p:cNvSpPr>
            <a:spLocks noGrp="1"/>
          </p:cNvSpPr>
          <p:nvPr>
            <p:ph type="sldNum" sz="quarter" idx="12"/>
          </p:nvPr>
        </p:nvSpPr>
        <p:spPr>
          <a:xfrm>
            <a:off x="6758880" y="6381328"/>
            <a:ext cx="2133600" cy="476250"/>
          </a:xfrm>
        </p:spPr>
        <p:txBody>
          <a:bodyPr/>
          <a:lstStyle/>
          <a:p>
            <a:fld id="{87AB51E9-348C-4DC8-84CE-839F8B9DCC07}" type="slidenum">
              <a:rPr lang="en-US" altLang="zh-CN" smtClean="0"/>
              <a:pPr/>
              <a:t>17</a:t>
            </a:fld>
            <a:endParaRPr lang="en-US" altLang="zh-CN" dirty="0"/>
          </a:p>
        </p:txBody>
      </p:sp>
      <p:pic>
        <p:nvPicPr>
          <p:cNvPr id="7" name="图片 6">
            <a:extLst>
              <a:ext uri="{FF2B5EF4-FFF2-40B4-BE49-F238E27FC236}">
                <a16:creationId xmlns:a16="http://schemas.microsoft.com/office/drawing/2014/main" id="{E47F7534-2EAE-45AF-A4B5-37AD2500BE29}"/>
              </a:ext>
            </a:extLst>
          </p:cNvPr>
          <p:cNvPicPr>
            <a:picLocks noChangeAspect="1"/>
          </p:cNvPicPr>
          <p:nvPr/>
        </p:nvPicPr>
        <p:blipFill rotWithShape="1">
          <a:blip r:embed="rId3"/>
          <a:srcRect r="2467" b="12162"/>
          <a:stretch/>
        </p:blipFill>
        <p:spPr>
          <a:xfrm>
            <a:off x="1923290" y="1129830"/>
            <a:ext cx="4835590" cy="3418125"/>
          </a:xfrm>
          <a:prstGeom prst="rect">
            <a:avLst/>
          </a:prstGeom>
        </p:spPr>
      </p:pic>
      <p:pic>
        <p:nvPicPr>
          <p:cNvPr id="11" name="图片 10">
            <a:extLst>
              <a:ext uri="{FF2B5EF4-FFF2-40B4-BE49-F238E27FC236}">
                <a16:creationId xmlns:a16="http://schemas.microsoft.com/office/drawing/2014/main" id="{0BD2A1C0-1A7A-4C8A-AE3B-736A8179D288}"/>
              </a:ext>
            </a:extLst>
          </p:cNvPr>
          <p:cNvPicPr>
            <a:picLocks noChangeAspect="1"/>
          </p:cNvPicPr>
          <p:nvPr/>
        </p:nvPicPr>
        <p:blipFill>
          <a:blip r:embed="rId4"/>
          <a:stretch>
            <a:fillRect/>
          </a:stretch>
        </p:blipFill>
        <p:spPr>
          <a:xfrm>
            <a:off x="2410991" y="4437112"/>
            <a:ext cx="3689598" cy="604145"/>
          </a:xfrm>
          <a:prstGeom prst="rect">
            <a:avLst/>
          </a:prstGeom>
        </p:spPr>
      </p:pic>
      <p:pic>
        <p:nvPicPr>
          <p:cNvPr id="12" name="图片 11">
            <a:extLst>
              <a:ext uri="{FF2B5EF4-FFF2-40B4-BE49-F238E27FC236}">
                <a16:creationId xmlns:a16="http://schemas.microsoft.com/office/drawing/2014/main" id="{B534B121-867A-4A43-9C94-5F1974DD1BA2}"/>
              </a:ext>
            </a:extLst>
          </p:cNvPr>
          <p:cNvPicPr>
            <a:picLocks noChangeAspect="1"/>
          </p:cNvPicPr>
          <p:nvPr/>
        </p:nvPicPr>
        <p:blipFill>
          <a:blip r:embed="rId5"/>
          <a:stretch>
            <a:fillRect/>
          </a:stretch>
        </p:blipFill>
        <p:spPr>
          <a:xfrm>
            <a:off x="1515025" y="5134411"/>
            <a:ext cx="5652120" cy="537471"/>
          </a:xfrm>
          <a:prstGeom prst="rect">
            <a:avLst/>
          </a:prstGeom>
        </p:spPr>
      </p:pic>
      <p:pic>
        <p:nvPicPr>
          <p:cNvPr id="13" name="图片 12">
            <a:extLst>
              <a:ext uri="{FF2B5EF4-FFF2-40B4-BE49-F238E27FC236}">
                <a16:creationId xmlns:a16="http://schemas.microsoft.com/office/drawing/2014/main" id="{3E207EB2-DE51-49A8-8FF2-2B9582E81507}"/>
              </a:ext>
            </a:extLst>
          </p:cNvPr>
          <p:cNvPicPr>
            <a:picLocks noChangeAspect="1"/>
          </p:cNvPicPr>
          <p:nvPr/>
        </p:nvPicPr>
        <p:blipFill>
          <a:blip r:embed="rId6"/>
          <a:stretch>
            <a:fillRect/>
          </a:stretch>
        </p:blipFill>
        <p:spPr>
          <a:xfrm>
            <a:off x="3059832" y="5765036"/>
            <a:ext cx="2593846" cy="616292"/>
          </a:xfrm>
          <a:prstGeom prst="rect">
            <a:avLst/>
          </a:prstGeom>
        </p:spPr>
      </p:pic>
    </p:spTree>
    <p:extLst>
      <p:ext uri="{BB962C8B-B14F-4D97-AF65-F5344CB8AC3E}">
        <p14:creationId xmlns:p14="http://schemas.microsoft.com/office/powerpoint/2010/main" val="24601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Implementation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18</a:t>
            </a:fld>
            <a:endParaRPr lang="en-US" altLang="zh-CN"/>
          </a:p>
        </p:txBody>
      </p:sp>
      <p:pic>
        <p:nvPicPr>
          <p:cNvPr id="7" name="图片 6">
            <a:extLst>
              <a:ext uri="{FF2B5EF4-FFF2-40B4-BE49-F238E27FC236}">
                <a16:creationId xmlns:a16="http://schemas.microsoft.com/office/drawing/2014/main" id="{4320D575-7CC1-48D4-B7B5-162F551AE74B}"/>
              </a:ext>
            </a:extLst>
          </p:cNvPr>
          <p:cNvPicPr>
            <a:picLocks noChangeAspect="1"/>
          </p:cNvPicPr>
          <p:nvPr/>
        </p:nvPicPr>
        <p:blipFill>
          <a:blip r:embed="rId3"/>
          <a:stretch>
            <a:fillRect/>
          </a:stretch>
        </p:blipFill>
        <p:spPr>
          <a:xfrm>
            <a:off x="594035" y="1498104"/>
            <a:ext cx="7747624" cy="3852267"/>
          </a:xfrm>
          <a:prstGeom prst="rect">
            <a:avLst/>
          </a:prstGeom>
        </p:spPr>
      </p:pic>
      <p:sp>
        <p:nvSpPr>
          <p:cNvPr id="8" name="矩形 7">
            <a:extLst>
              <a:ext uri="{FF2B5EF4-FFF2-40B4-BE49-F238E27FC236}">
                <a16:creationId xmlns:a16="http://schemas.microsoft.com/office/drawing/2014/main" id="{5C337118-BA6F-4C7D-9B4A-6FA8F547492E}"/>
              </a:ext>
            </a:extLst>
          </p:cNvPr>
          <p:cNvSpPr/>
          <p:nvPr/>
        </p:nvSpPr>
        <p:spPr>
          <a:xfrm>
            <a:off x="431273" y="5553075"/>
            <a:ext cx="7843251" cy="707886"/>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The</a:t>
            </a:r>
            <a:r>
              <a:rPr lang="zh-CN" altLang="en-US" sz="2000" dirty="0">
                <a:latin typeface="Times New Roman" panose="02020603050405020304" pitchFamily="18" charset="0"/>
                <a:cs typeface="Times New Roman" panose="02020603050405020304" pitchFamily="18" charset="0"/>
              </a:rPr>
              <a:t> implementation is entirely based on commodity hardware and consists of around 7,000 lines of code. </a:t>
            </a:r>
          </a:p>
        </p:txBody>
      </p:sp>
    </p:spTree>
    <p:extLst>
      <p:ext uri="{BB962C8B-B14F-4D97-AF65-F5344CB8AC3E}">
        <p14:creationId xmlns:p14="http://schemas.microsoft.com/office/powerpoint/2010/main" val="296465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Evaluation: </a:t>
            </a:r>
            <a:r>
              <a:rPr lang="en-US" altLang="zh-CN" dirty="0">
                <a:solidFill>
                  <a:srgbClr val="EA4A54"/>
                </a:solidFill>
              </a:rPr>
              <a:t>Latency</a:t>
            </a:r>
            <a:endParaRPr lang="zh-CN" altLang="en-US" dirty="0">
              <a:solidFill>
                <a:srgbClr val="EA4A54"/>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19</a:t>
            </a:fld>
            <a:endParaRPr lang="en-US" altLang="zh-CN"/>
          </a:p>
        </p:txBody>
      </p:sp>
      <p:sp>
        <p:nvSpPr>
          <p:cNvPr id="7" name="矩形 6">
            <a:extLst>
              <a:ext uri="{FF2B5EF4-FFF2-40B4-BE49-F238E27FC236}">
                <a16:creationId xmlns:a16="http://schemas.microsoft.com/office/drawing/2014/main" id="{5FD1C99B-2A87-4EBE-B3AD-400468791221}"/>
              </a:ext>
            </a:extLst>
          </p:cNvPr>
          <p:cNvSpPr/>
          <p:nvPr/>
        </p:nvSpPr>
        <p:spPr>
          <a:xfrm>
            <a:off x="755753" y="6183252"/>
            <a:ext cx="7632494"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 CDF of end-to-end latency of 4 different approaches in 4 VR scenes.</a:t>
            </a:r>
          </a:p>
        </p:txBody>
      </p:sp>
      <p:pic>
        <p:nvPicPr>
          <p:cNvPr id="8" name="图片 7">
            <a:extLst>
              <a:ext uri="{FF2B5EF4-FFF2-40B4-BE49-F238E27FC236}">
                <a16:creationId xmlns:a16="http://schemas.microsoft.com/office/drawing/2014/main" id="{1B8AA591-F0F9-432B-85A0-D81A57E7BE24}"/>
              </a:ext>
            </a:extLst>
          </p:cNvPr>
          <p:cNvPicPr>
            <a:picLocks noChangeAspect="1"/>
          </p:cNvPicPr>
          <p:nvPr/>
        </p:nvPicPr>
        <p:blipFill>
          <a:blip r:embed="rId3"/>
          <a:stretch>
            <a:fillRect/>
          </a:stretch>
        </p:blipFill>
        <p:spPr>
          <a:xfrm>
            <a:off x="1619672" y="1349723"/>
            <a:ext cx="5616624" cy="4850177"/>
          </a:xfrm>
          <a:prstGeom prst="rect">
            <a:avLst/>
          </a:prstGeom>
        </p:spPr>
      </p:pic>
    </p:spTree>
    <p:extLst>
      <p:ext uri="{BB962C8B-B14F-4D97-AF65-F5344CB8AC3E}">
        <p14:creationId xmlns:p14="http://schemas.microsoft.com/office/powerpoint/2010/main" val="339386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3BA5DF"/>
                </a:solidFill>
              </a:rPr>
              <a:t>Standalone/</a:t>
            </a:r>
            <a:r>
              <a:rPr lang="en-US" altLang="zh-CN" dirty="0">
                <a:solidFill>
                  <a:srgbClr val="7BB648"/>
                </a:solidFill>
              </a:rPr>
              <a:t>High-quality</a:t>
            </a:r>
            <a:r>
              <a:rPr lang="en-US" altLang="zh-CN" dirty="0"/>
              <a:t> VR</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a:t>
            </a:fld>
            <a:endParaRPr lang="en-US" altLang="zh-CN"/>
          </a:p>
        </p:txBody>
      </p:sp>
      <p:sp>
        <p:nvSpPr>
          <p:cNvPr id="10" name="AutoShape 12" descr="Image result for augmented realit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A6F58C07-246E-44E9-9AE2-7508A5C897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32" t="5570" r="767" b="13248"/>
          <a:stretch/>
        </p:blipFill>
        <p:spPr>
          <a:xfrm>
            <a:off x="1700436" y="4027144"/>
            <a:ext cx="5819328" cy="2226969"/>
          </a:xfrm>
          <a:prstGeom prst="rect">
            <a:avLst/>
          </a:prstGeom>
        </p:spPr>
      </p:pic>
      <p:pic>
        <p:nvPicPr>
          <p:cNvPr id="7" name="图片 6">
            <a:extLst>
              <a:ext uri="{FF2B5EF4-FFF2-40B4-BE49-F238E27FC236}">
                <a16:creationId xmlns:a16="http://schemas.microsoft.com/office/drawing/2014/main" id="{9E361B88-C246-4F9F-BCBC-B348EB078E99}"/>
              </a:ext>
            </a:extLst>
          </p:cNvPr>
          <p:cNvPicPr>
            <a:picLocks noChangeAspect="1"/>
          </p:cNvPicPr>
          <p:nvPr/>
        </p:nvPicPr>
        <p:blipFill rotWithShape="1">
          <a:blip r:embed="rId4">
            <a:extLst>
              <a:ext uri="{28A0092B-C50C-407E-A947-70E740481C1C}">
                <a14:useLocalDpi xmlns:a14="http://schemas.microsoft.com/office/drawing/2010/main" val="0"/>
              </a:ext>
            </a:extLst>
          </a:blip>
          <a:srcRect l="-496" t="11671" r="512" b="34121"/>
          <a:stretch/>
        </p:blipFill>
        <p:spPr>
          <a:xfrm>
            <a:off x="1700436" y="1616020"/>
            <a:ext cx="5819328" cy="2233116"/>
          </a:xfrm>
          <a:prstGeom prst="rect">
            <a:avLst/>
          </a:prstGeom>
        </p:spPr>
      </p:pic>
    </p:spTree>
    <p:extLst>
      <p:ext uri="{BB962C8B-B14F-4D97-AF65-F5344CB8AC3E}">
        <p14:creationId xmlns:p14="http://schemas.microsoft.com/office/powerpoint/2010/main" val="419360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Evaluation: </a:t>
            </a:r>
            <a:r>
              <a:rPr lang="en-US" altLang="zh-CN" dirty="0">
                <a:solidFill>
                  <a:srgbClr val="EA4A54"/>
                </a:solidFill>
              </a:rPr>
              <a:t>Latency</a:t>
            </a:r>
            <a:endParaRPr lang="zh-CN" altLang="en-US" dirty="0">
              <a:solidFill>
                <a:srgbClr val="EA4A54"/>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20</a:t>
            </a:fld>
            <a:endParaRPr lang="en-US" altLang="zh-CN"/>
          </a:p>
        </p:txBody>
      </p:sp>
      <p:pic>
        <p:nvPicPr>
          <p:cNvPr id="3" name="图片 2">
            <a:extLst>
              <a:ext uri="{FF2B5EF4-FFF2-40B4-BE49-F238E27FC236}">
                <a16:creationId xmlns:a16="http://schemas.microsoft.com/office/drawing/2014/main" id="{FF2D9AB7-E127-4418-9CC9-B25E07347F97}"/>
              </a:ext>
            </a:extLst>
          </p:cNvPr>
          <p:cNvPicPr>
            <a:picLocks noChangeAspect="1"/>
          </p:cNvPicPr>
          <p:nvPr/>
        </p:nvPicPr>
        <p:blipFill rotWithShape="1">
          <a:blip r:embed="rId3"/>
          <a:srcRect r="3302" b="14513"/>
          <a:stretch/>
        </p:blipFill>
        <p:spPr>
          <a:xfrm>
            <a:off x="1943707" y="1295400"/>
            <a:ext cx="5579135" cy="2565648"/>
          </a:xfrm>
          <a:prstGeom prst="rect">
            <a:avLst/>
          </a:prstGeom>
        </p:spPr>
      </p:pic>
      <p:pic>
        <p:nvPicPr>
          <p:cNvPr id="6" name="图片 5">
            <a:extLst>
              <a:ext uri="{FF2B5EF4-FFF2-40B4-BE49-F238E27FC236}">
                <a16:creationId xmlns:a16="http://schemas.microsoft.com/office/drawing/2014/main" id="{8E63BD66-2134-4D03-B68D-E499020AABEE}"/>
              </a:ext>
            </a:extLst>
          </p:cNvPr>
          <p:cNvPicPr>
            <a:picLocks noChangeAspect="1"/>
          </p:cNvPicPr>
          <p:nvPr/>
        </p:nvPicPr>
        <p:blipFill rotWithShape="1">
          <a:blip r:embed="rId4"/>
          <a:srcRect b="12743"/>
          <a:stretch/>
        </p:blipFill>
        <p:spPr>
          <a:xfrm>
            <a:off x="1961962" y="3826055"/>
            <a:ext cx="5632397" cy="2425007"/>
          </a:xfrm>
          <a:prstGeom prst="rect">
            <a:avLst/>
          </a:prstGeom>
        </p:spPr>
      </p:pic>
      <p:sp>
        <p:nvSpPr>
          <p:cNvPr id="9" name="矩形 8">
            <a:extLst>
              <a:ext uri="{FF2B5EF4-FFF2-40B4-BE49-F238E27FC236}">
                <a16:creationId xmlns:a16="http://schemas.microsoft.com/office/drawing/2014/main" id="{0FDB2CA1-0F07-45F9-B54B-B0FD7E03FF33}"/>
              </a:ext>
            </a:extLst>
          </p:cNvPr>
          <p:cNvSpPr/>
          <p:nvPr/>
        </p:nvSpPr>
        <p:spPr>
          <a:xfrm>
            <a:off x="560899" y="6125234"/>
            <a:ext cx="8208912"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Raw latency traces of our system in running Corridor and Viking Village</a:t>
            </a:r>
          </a:p>
        </p:txBody>
      </p:sp>
    </p:spTree>
    <p:extLst>
      <p:ext uri="{BB962C8B-B14F-4D97-AF65-F5344CB8AC3E}">
        <p14:creationId xmlns:p14="http://schemas.microsoft.com/office/powerpoint/2010/main" val="281921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Evaluation: </a:t>
            </a:r>
            <a:r>
              <a:rPr lang="en-US" altLang="zh-CN" dirty="0">
                <a:solidFill>
                  <a:srgbClr val="EA4A54"/>
                </a:solidFill>
              </a:rPr>
              <a:t>Latency</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21</a:t>
            </a:fld>
            <a:endParaRPr lang="en-US" altLang="zh-CN"/>
          </a:p>
        </p:txBody>
      </p:sp>
      <p:pic>
        <p:nvPicPr>
          <p:cNvPr id="5" name="图片 4">
            <a:extLst>
              <a:ext uri="{FF2B5EF4-FFF2-40B4-BE49-F238E27FC236}">
                <a16:creationId xmlns:a16="http://schemas.microsoft.com/office/drawing/2014/main" id="{E0346C43-4C01-45DB-90CF-796959242BFA}"/>
              </a:ext>
            </a:extLst>
          </p:cNvPr>
          <p:cNvPicPr>
            <a:picLocks noChangeAspect="1"/>
          </p:cNvPicPr>
          <p:nvPr/>
        </p:nvPicPr>
        <p:blipFill>
          <a:blip r:embed="rId3"/>
          <a:stretch>
            <a:fillRect/>
          </a:stretch>
        </p:blipFill>
        <p:spPr>
          <a:xfrm>
            <a:off x="1907704" y="1264033"/>
            <a:ext cx="5472608" cy="4790699"/>
          </a:xfrm>
          <a:prstGeom prst="rect">
            <a:avLst/>
          </a:prstGeom>
        </p:spPr>
      </p:pic>
      <p:sp>
        <p:nvSpPr>
          <p:cNvPr id="8" name="矩形 7">
            <a:extLst>
              <a:ext uri="{FF2B5EF4-FFF2-40B4-BE49-F238E27FC236}">
                <a16:creationId xmlns:a16="http://schemas.microsoft.com/office/drawing/2014/main" id="{D5443FD1-B4BA-4B41-9E13-A32F62E3D55E}"/>
              </a:ext>
            </a:extLst>
          </p:cNvPr>
          <p:cNvSpPr/>
          <p:nvPr/>
        </p:nvSpPr>
        <p:spPr>
          <a:xfrm>
            <a:off x="334532" y="6125234"/>
            <a:ext cx="8496944"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Average latency (in ms) of each frame-processing step in the parallel pipeline.</a:t>
            </a:r>
          </a:p>
        </p:txBody>
      </p:sp>
    </p:spTree>
    <p:extLst>
      <p:ext uri="{BB962C8B-B14F-4D97-AF65-F5344CB8AC3E}">
        <p14:creationId xmlns:p14="http://schemas.microsoft.com/office/powerpoint/2010/main" val="149211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Evaluation: </a:t>
            </a:r>
            <a:r>
              <a:rPr lang="en-US" altLang="zh-CN" dirty="0">
                <a:solidFill>
                  <a:srgbClr val="EA4A54"/>
                </a:solidFill>
              </a:rPr>
              <a:t>Quality</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22</a:t>
            </a:fld>
            <a:endParaRPr lang="en-US" altLang="zh-CN"/>
          </a:p>
        </p:txBody>
      </p:sp>
      <p:sp>
        <p:nvSpPr>
          <p:cNvPr id="8" name="矩形 7">
            <a:extLst>
              <a:ext uri="{FF2B5EF4-FFF2-40B4-BE49-F238E27FC236}">
                <a16:creationId xmlns:a16="http://schemas.microsoft.com/office/drawing/2014/main" id="{D5443FD1-B4BA-4B41-9E13-A32F62E3D55E}"/>
              </a:ext>
            </a:extLst>
          </p:cNvPr>
          <p:cNvSpPr/>
          <p:nvPr/>
        </p:nvSpPr>
        <p:spPr>
          <a:xfrm>
            <a:off x="1431834" y="6125234"/>
            <a:ext cx="6424348" cy="400110"/>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Add-on streaming latency vs visual quality for Corridor.</a:t>
            </a:r>
          </a:p>
        </p:txBody>
      </p:sp>
      <p:pic>
        <p:nvPicPr>
          <p:cNvPr id="6" name="图片 5">
            <a:extLst>
              <a:ext uri="{FF2B5EF4-FFF2-40B4-BE49-F238E27FC236}">
                <a16:creationId xmlns:a16="http://schemas.microsoft.com/office/drawing/2014/main" id="{61543008-C540-45BA-B94A-F26EE58EEC8D}"/>
              </a:ext>
            </a:extLst>
          </p:cNvPr>
          <p:cNvPicPr>
            <a:picLocks noChangeAspect="1"/>
          </p:cNvPicPr>
          <p:nvPr/>
        </p:nvPicPr>
        <p:blipFill>
          <a:blip r:embed="rId3"/>
          <a:stretch>
            <a:fillRect/>
          </a:stretch>
        </p:blipFill>
        <p:spPr>
          <a:xfrm>
            <a:off x="1427006" y="1240527"/>
            <a:ext cx="6289988" cy="4884707"/>
          </a:xfrm>
          <a:prstGeom prst="rect">
            <a:avLst/>
          </a:prstGeom>
        </p:spPr>
      </p:pic>
    </p:spTree>
    <p:extLst>
      <p:ext uri="{BB962C8B-B14F-4D97-AF65-F5344CB8AC3E}">
        <p14:creationId xmlns:p14="http://schemas.microsoft.com/office/powerpoint/2010/main" val="10890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020762"/>
          </a:xfrm>
        </p:spPr>
        <p:txBody>
          <a:bodyPr/>
          <a:lstStyle/>
          <a:p>
            <a:r>
              <a:rPr lang="en-US" altLang="zh-CN" dirty="0"/>
              <a:t>Evaluation: </a:t>
            </a:r>
            <a:r>
              <a:rPr lang="en-US" altLang="zh-CN" dirty="0">
                <a:solidFill>
                  <a:srgbClr val="EA4A54"/>
                </a:solidFill>
              </a:rPr>
              <a:t>Frame Missing Rate</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23</a:t>
            </a:fld>
            <a:endParaRPr lang="en-US" altLang="zh-CN"/>
          </a:p>
        </p:txBody>
      </p:sp>
      <p:sp>
        <p:nvSpPr>
          <p:cNvPr id="8" name="矩形 7">
            <a:extLst>
              <a:ext uri="{FF2B5EF4-FFF2-40B4-BE49-F238E27FC236}">
                <a16:creationId xmlns:a16="http://schemas.microsoft.com/office/drawing/2014/main" id="{D5443FD1-B4BA-4B41-9E13-A32F62E3D55E}"/>
              </a:ext>
            </a:extLst>
          </p:cNvPr>
          <p:cNvSpPr/>
          <p:nvPr/>
        </p:nvSpPr>
        <p:spPr>
          <a:xfrm>
            <a:off x="1096792" y="6165053"/>
            <a:ext cx="7094431" cy="400110"/>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Frame missing rate with and without RVDR in the 4 VR apps.</a:t>
            </a:r>
          </a:p>
        </p:txBody>
      </p:sp>
      <p:pic>
        <p:nvPicPr>
          <p:cNvPr id="3" name="图片 2">
            <a:extLst>
              <a:ext uri="{FF2B5EF4-FFF2-40B4-BE49-F238E27FC236}">
                <a16:creationId xmlns:a16="http://schemas.microsoft.com/office/drawing/2014/main" id="{6A981897-9348-479E-B163-BC398E69BA3F}"/>
              </a:ext>
            </a:extLst>
          </p:cNvPr>
          <p:cNvPicPr>
            <a:picLocks noChangeAspect="1"/>
          </p:cNvPicPr>
          <p:nvPr/>
        </p:nvPicPr>
        <p:blipFill>
          <a:blip r:embed="rId3"/>
          <a:stretch>
            <a:fillRect/>
          </a:stretch>
        </p:blipFill>
        <p:spPr>
          <a:xfrm>
            <a:off x="1309530" y="1116693"/>
            <a:ext cx="6668956" cy="5020761"/>
          </a:xfrm>
          <a:prstGeom prst="rect">
            <a:avLst/>
          </a:prstGeom>
        </p:spPr>
      </p:pic>
    </p:spTree>
    <p:extLst>
      <p:ext uri="{BB962C8B-B14F-4D97-AF65-F5344CB8AC3E}">
        <p14:creationId xmlns:p14="http://schemas.microsoft.com/office/powerpoint/2010/main" val="38956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内容占位符 2"/>
          <p:cNvSpPr>
            <a:spLocks noGrp="1"/>
          </p:cNvSpPr>
          <p:nvPr>
            <p:ph idx="1"/>
          </p:nvPr>
        </p:nvSpPr>
        <p:spPr>
          <a:xfrm>
            <a:off x="533400" y="1700808"/>
            <a:ext cx="7776864" cy="4105436"/>
          </a:xfrm>
          <a:ln>
            <a:noFill/>
          </a:ln>
        </p:spPr>
        <p:txBody>
          <a:bodyPr/>
          <a:lstStyle/>
          <a:p>
            <a:pPr marL="457200" indent="-457200">
              <a:buFont typeface="+mj-lt"/>
              <a:buAutoNum type="arabicPeriod"/>
            </a:pPr>
            <a:r>
              <a:rPr lang="zh-CN" altLang="en-US" dirty="0"/>
              <a:t>靶子：传输时延</a:t>
            </a:r>
            <a:r>
              <a:rPr lang="en-US" altLang="zh-CN" dirty="0"/>
              <a:t>&amp;</a:t>
            </a:r>
            <a:r>
              <a:rPr lang="zh-CN" altLang="en-US" dirty="0"/>
              <a:t>展示时延</a:t>
            </a:r>
            <a:endParaRPr lang="en-US" altLang="zh-CN" dirty="0"/>
          </a:p>
          <a:p>
            <a:pPr marL="457200" indent="-457200">
              <a:buFont typeface="+mj-lt"/>
              <a:buAutoNum type="arabicPeriod"/>
            </a:pPr>
            <a:r>
              <a:rPr lang="zh-CN" altLang="en-US" dirty="0"/>
              <a:t>特点：充分发现并利用现有硬件</a:t>
            </a:r>
            <a:r>
              <a:rPr lang="en-US" altLang="zh-CN" dirty="0"/>
              <a:t>/</a:t>
            </a:r>
            <a:r>
              <a:rPr lang="zh-CN" altLang="en-US" dirty="0"/>
              <a:t>软件特性</a:t>
            </a:r>
            <a:endParaRPr lang="en-US" altLang="zh-CN" dirty="0"/>
          </a:p>
          <a:p>
            <a:pPr marL="0" indent="0">
              <a:buNone/>
            </a:pPr>
            <a:r>
              <a:rPr lang="en-US" altLang="zh-CN" dirty="0"/>
              <a:t>	     </a:t>
            </a:r>
            <a:r>
              <a:rPr lang="zh-CN" altLang="en-US" dirty="0"/>
              <a:t>（</a:t>
            </a:r>
            <a:r>
              <a:rPr lang="en-US" altLang="zh-CN" dirty="0"/>
              <a:t>1</a:t>
            </a:r>
            <a:r>
              <a:rPr lang="zh-CN" altLang="en-US" dirty="0"/>
              <a:t>）多个独立的编解码器。</a:t>
            </a:r>
            <a:endParaRPr lang="en-US" altLang="zh-CN" dirty="0"/>
          </a:p>
          <a:p>
            <a:pPr marL="0" indent="0">
              <a:buNone/>
            </a:pPr>
            <a:r>
              <a:rPr lang="en-US" altLang="zh-CN" dirty="0"/>
              <a:t>	     </a:t>
            </a:r>
            <a:r>
              <a:rPr lang="zh-CN" altLang="en-US" dirty="0"/>
              <a:t>（</a:t>
            </a:r>
            <a:r>
              <a:rPr lang="en-US" altLang="zh-CN" dirty="0"/>
              <a:t>2</a:t>
            </a:r>
            <a:r>
              <a:rPr lang="zh-CN" altLang="en-US" dirty="0"/>
              <a:t>）</a:t>
            </a:r>
            <a:r>
              <a:rPr lang="en-US" altLang="zh-CN" dirty="0" err="1"/>
              <a:t>Vsync</a:t>
            </a:r>
            <a:r>
              <a:rPr lang="zh-CN" altLang="en-US" dirty="0"/>
              <a:t>会带来时延。</a:t>
            </a:r>
            <a:endParaRPr lang="en-US" altLang="zh-CN" dirty="0"/>
          </a:p>
          <a:p>
            <a:pPr marL="457200" indent="-457200">
              <a:buAutoNum type="arabicPeriod" startAt="3"/>
            </a:pPr>
            <a:r>
              <a:rPr lang="zh-CN" altLang="en-US" dirty="0"/>
              <a:t>应用：可以与降低渲染时延的方案组合使用，纯软件</a:t>
            </a:r>
            <a:r>
              <a:rPr lang="en-US" altLang="zh-CN" dirty="0"/>
              <a:t>	     </a:t>
            </a:r>
            <a:r>
              <a:rPr lang="zh-CN" altLang="en-US" dirty="0"/>
              <a:t>的解决方案，具有一定的应用价值。</a:t>
            </a:r>
            <a:endParaRPr lang="en-US" altLang="zh-CN" dirty="0"/>
          </a:p>
          <a:p>
            <a:pPr marL="457200" indent="-457200">
              <a:buAutoNum type="arabicPeriod" startAt="3"/>
            </a:pPr>
            <a:r>
              <a:rPr lang="zh-CN" altLang="en-US" dirty="0"/>
              <a:t>问题：贡献主要体现在成熟并行技术上。</a:t>
            </a:r>
            <a:endParaRPr lang="en-US" altLang="zh-CN" dirty="0"/>
          </a:p>
          <a:p>
            <a:pPr marL="457200" indent="-457200">
              <a:buAutoNum type="arabicPeriod" startAt="3"/>
            </a:pPr>
            <a:r>
              <a:rPr lang="zh-CN" altLang="en-US" dirty="0"/>
              <a:t>感悟：（</a:t>
            </a:r>
            <a:r>
              <a:rPr lang="en-US" altLang="zh-CN" dirty="0"/>
              <a:t>1</a:t>
            </a:r>
            <a:r>
              <a:rPr lang="zh-CN" altLang="en-US" dirty="0"/>
              <a:t>）分析问题（</a:t>
            </a:r>
            <a:r>
              <a:rPr lang="en-US" altLang="zh-CN" dirty="0"/>
              <a:t>2</a:t>
            </a:r>
            <a:r>
              <a:rPr lang="zh-CN" altLang="en-US" dirty="0"/>
              <a:t>）明确目标</a:t>
            </a:r>
            <a:endParaRPr lang="en-US" altLang="zh-CN" dirty="0"/>
          </a:p>
          <a:p>
            <a:pPr marL="1257300" lvl="3" indent="0">
              <a:buNone/>
            </a:pPr>
            <a:r>
              <a:rPr lang="zh-CN" altLang="en-US" sz="2400" dirty="0">
                <a:ea typeface="+mn-ea"/>
                <a:cs typeface="+mn-cs"/>
              </a:rPr>
              <a:t> （</a:t>
            </a:r>
            <a:r>
              <a:rPr lang="en-US" altLang="zh-CN" sz="2400" dirty="0">
                <a:ea typeface="+mn-ea"/>
                <a:cs typeface="+mn-cs"/>
              </a:rPr>
              <a:t>3</a:t>
            </a:r>
            <a:r>
              <a:rPr lang="zh-CN" altLang="en-US" sz="2400" dirty="0">
                <a:ea typeface="+mn-ea"/>
                <a:cs typeface="+mn-cs"/>
              </a:rPr>
              <a:t>）不断深入（</a:t>
            </a:r>
            <a:r>
              <a:rPr lang="en-US" altLang="zh-CN" sz="2400" dirty="0">
                <a:ea typeface="+mn-ea"/>
                <a:cs typeface="+mn-cs"/>
              </a:rPr>
              <a:t>4</a:t>
            </a:r>
            <a:r>
              <a:rPr lang="zh-CN" altLang="en-US" sz="2400" dirty="0">
                <a:ea typeface="+mn-ea"/>
                <a:cs typeface="+mn-cs"/>
              </a:rPr>
              <a:t>）结果验证</a:t>
            </a:r>
            <a:endParaRPr lang="en-US" altLang="zh-CN" sz="2400" dirty="0">
              <a:ea typeface="+mn-ea"/>
              <a:cs typeface="+mn-cs"/>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24</a:t>
            </a:fld>
            <a:endParaRPr lang="en-US" altLang="zh-CN"/>
          </a:p>
        </p:txBody>
      </p:sp>
    </p:spTree>
    <p:extLst>
      <p:ext uri="{BB962C8B-B14F-4D97-AF65-F5344CB8AC3E}">
        <p14:creationId xmlns:p14="http://schemas.microsoft.com/office/powerpoint/2010/main" val="39538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25</a:t>
            </a:fld>
            <a:endParaRPr lang="en-US" altLang="zh-CN"/>
          </a:p>
        </p:txBody>
      </p:sp>
      <p:sp>
        <p:nvSpPr>
          <p:cNvPr id="5" name="矩形 4"/>
          <p:cNvSpPr/>
          <p:nvPr/>
        </p:nvSpPr>
        <p:spPr>
          <a:xfrm>
            <a:off x="3344740" y="2083685"/>
            <a:ext cx="2454518" cy="1754326"/>
          </a:xfrm>
          <a:prstGeom prst="rect">
            <a:avLst/>
          </a:prstGeom>
          <a:noFill/>
        </p:spPr>
        <p:txBody>
          <a:bodyPr wrap="none" lIns="91440" tIns="45720" rIns="91440" bIns="45720">
            <a:spAutoFit/>
          </a:bodyPr>
          <a:lstStyle/>
          <a:p>
            <a:pPr algn="ctr"/>
            <a:r>
              <a:rPr lang="en-US" altLang="zh-CN" sz="5400" b="1" dirty="0">
                <a:solidFill>
                  <a:srgbClr val="EA4A54"/>
                </a:solidFill>
                <a:latin typeface="Century Gothic (标题)"/>
              </a:rPr>
              <a:t>Thanks</a:t>
            </a:r>
          </a:p>
          <a:p>
            <a:pPr algn="ctr"/>
            <a:r>
              <a:rPr lang="en-US" altLang="zh-CN" sz="5400" b="1" dirty="0">
                <a:solidFill>
                  <a:schemeClr val="accent2">
                    <a:lumMod val="60000"/>
                    <a:lumOff val="40000"/>
                  </a:schemeClr>
                </a:solidFill>
                <a:latin typeface="Century Gothic (标题)"/>
              </a:rPr>
              <a:t>Q&amp;A</a:t>
            </a:r>
            <a:endParaRPr lang="zh-CN" altLang="en-US" sz="5400" b="1" cap="none" spc="0" dirty="0">
              <a:ln w="12700">
                <a:solidFill>
                  <a:schemeClr val="tx1"/>
                </a:solidFill>
                <a:prstDash val="solid"/>
              </a:ln>
              <a:solidFill>
                <a:schemeClr val="accent2">
                  <a:lumMod val="60000"/>
                  <a:lumOff val="40000"/>
                </a:schemeClr>
              </a:solidFill>
              <a:latin typeface="Century Gothic (标题)"/>
            </a:endParaRPr>
          </a:p>
        </p:txBody>
      </p:sp>
      <p:sp>
        <p:nvSpPr>
          <p:cNvPr id="6" name="Rectangle 3"/>
          <p:cNvSpPr txBox="1">
            <a:spLocks noChangeArrowheads="1"/>
          </p:cNvSpPr>
          <p:nvPr/>
        </p:nvSpPr>
        <p:spPr bwMode="auto">
          <a:xfrm>
            <a:off x="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a:ea typeface="宋体" charset="-122"/>
                <a:cs typeface="Arial" panose="020B0604020202020204" pitchFamily="34" charset="0"/>
              </a:rPr>
              <a:t>Danyang</a:t>
            </a:r>
            <a:r>
              <a:rPr lang="en-US" altLang="zh-CN" kern="0" dirty="0">
                <a:ea typeface="宋体" charset="-122"/>
                <a:cs typeface="Arial" panose="020B0604020202020204" pitchFamily="34" charset="0"/>
              </a:rPr>
              <a:t> Li</a:t>
            </a:r>
          </a:p>
          <a:p>
            <a:pPr algn="ctr"/>
            <a:r>
              <a:rPr lang="en-US" altLang="zh-CN" kern="0" dirty="0">
                <a:solidFill>
                  <a:srgbClr val="0070C0"/>
                </a:solidFill>
                <a:ea typeface="宋体" charset="-122"/>
                <a:cs typeface="Arial" panose="020B0604020202020204" pitchFamily="34" charset="0"/>
              </a:rPr>
              <a:t>Tsinghua University</a:t>
            </a:r>
            <a:endParaRPr lang="en-US" altLang="zh-CN" sz="1400" kern="0" dirty="0">
              <a:ea typeface="宋体" charset="-122"/>
              <a:cs typeface="Arial" panose="020B0604020202020204" pitchFamily="34" charset="0"/>
            </a:endParaRPr>
          </a:p>
          <a:p>
            <a:pPr algn="ctr"/>
            <a:endParaRPr lang="en-US" altLang="zh-CN" kern="0" dirty="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53527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id="{4EBDE5B0-8697-4893-B488-6BF24C7AA8CF}"/>
              </a:ext>
            </a:extLst>
          </p:cNvPr>
          <p:cNvSpPr/>
          <p:nvPr/>
        </p:nvSpPr>
        <p:spPr>
          <a:xfrm>
            <a:off x="2917912" y="3049758"/>
            <a:ext cx="3384376" cy="602531"/>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60000"/>
                  <a:lumOff val="40000"/>
                </a:schemeClr>
              </a:solidFill>
            </a:endParaRPr>
          </a:p>
        </p:txBody>
      </p:sp>
      <p:sp>
        <p:nvSpPr>
          <p:cNvPr id="2" name="标题 1"/>
          <p:cNvSpPr>
            <a:spLocks noGrp="1"/>
          </p:cNvSpPr>
          <p:nvPr>
            <p:ph type="title"/>
          </p:nvPr>
        </p:nvSpPr>
        <p:spPr/>
        <p:txBody>
          <a:bodyPr/>
          <a:lstStyle/>
          <a:p>
            <a:r>
              <a:rPr lang="en-US" altLang="zh-CN" dirty="0">
                <a:solidFill>
                  <a:srgbClr val="EA4A54"/>
                </a:solidFill>
              </a:rPr>
              <a:t>Challenges</a:t>
            </a:r>
            <a:r>
              <a:rPr lang="en-US" altLang="zh-CN" dirty="0"/>
              <a:t> &amp;Latency Analysis </a:t>
            </a:r>
            <a:endParaRPr lang="zh-CN" altLang="en-US" dirty="0"/>
          </a:p>
        </p:txBody>
      </p:sp>
      <p:sp>
        <p:nvSpPr>
          <p:cNvPr id="3" name="内容占位符 2"/>
          <p:cNvSpPr>
            <a:spLocks noGrp="1"/>
          </p:cNvSpPr>
          <p:nvPr>
            <p:ph idx="1"/>
          </p:nvPr>
        </p:nvSpPr>
        <p:spPr>
          <a:xfrm>
            <a:off x="539552" y="1268760"/>
            <a:ext cx="7776864" cy="476250"/>
          </a:xfrm>
        </p:spPr>
        <p:txBody>
          <a:bodyPr/>
          <a:lstStyle/>
          <a:p>
            <a:r>
              <a:rPr lang="en-US" altLang="zh-CN" dirty="0">
                <a:latin typeface="Times New Roman" panose="02020603050405020304" pitchFamily="18" charset="0"/>
                <a:cs typeface="Times New Roman" panose="02020603050405020304" pitchFamily="18" charset="0"/>
              </a:rPr>
              <a:t>Challenges:</a:t>
            </a:r>
          </a:p>
          <a:p>
            <a:pPr marL="0" indent="0">
              <a:buNone/>
            </a:pPr>
            <a:r>
              <a:rPr lang="en-US" altLang="zh-CN" dirty="0">
                <a:latin typeface="Times New Roman" panose="02020603050405020304" pitchFamily="18" charset="0"/>
                <a:cs typeface="Times New Roman" panose="02020603050405020304" pitchFamily="18" charset="0"/>
              </a:rPr>
              <a:t>	</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a:t>
            </a:fld>
            <a:endParaRPr lang="en-US" altLang="zh-CN"/>
          </a:p>
        </p:txBody>
      </p:sp>
      <p:sp>
        <p:nvSpPr>
          <p:cNvPr id="13" name="内容占位符 2">
            <a:extLst>
              <a:ext uri="{FF2B5EF4-FFF2-40B4-BE49-F238E27FC236}">
                <a16:creationId xmlns:a16="http://schemas.microsoft.com/office/drawing/2014/main" id="{211667EF-82FD-4B2A-8C0E-D44789F6F402}"/>
              </a:ext>
            </a:extLst>
          </p:cNvPr>
          <p:cNvSpPr txBox="1">
            <a:spLocks/>
          </p:cNvSpPr>
          <p:nvPr/>
        </p:nvSpPr>
        <p:spPr bwMode="auto">
          <a:xfrm>
            <a:off x="719572" y="1988840"/>
            <a:ext cx="8424428" cy="80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marL="0" indent="0">
              <a:buNone/>
            </a:pPr>
            <a:r>
              <a:rPr lang="en-US" altLang="zh-CN" sz="2000" kern="0" dirty="0">
                <a:latin typeface="Times New Roman" panose="02020603050405020304" pitchFamily="18" charset="0"/>
                <a:cs typeface="Times New Roman" panose="02020603050405020304" pitchFamily="18" charset="0"/>
              </a:rPr>
              <a:t>Existing wireless-communication products cannot support the raw data rate.</a:t>
            </a:r>
          </a:p>
          <a:p>
            <a:pPr marL="0" indent="0">
              <a:buNone/>
            </a:pPr>
            <a:r>
              <a:rPr lang="en-US" altLang="zh-CN" sz="2000" kern="0" dirty="0">
                <a:latin typeface="Times New Roman" panose="02020603050405020304" pitchFamily="18" charset="0"/>
                <a:cs typeface="Times New Roman" panose="02020603050405020304" pitchFamily="18" charset="0"/>
              </a:rPr>
              <a:t>( the raw data rate :5.6Gbps &gt; Existing products rate :2Gbps )</a:t>
            </a:r>
          </a:p>
        </p:txBody>
      </p:sp>
      <p:sp>
        <p:nvSpPr>
          <p:cNvPr id="14" name="标题 1">
            <a:extLst>
              <a:ext uri="{FF2B5EF4-FFF2-40B4-BE49-F238E27FC236}">
                <a16:creationId xmlns:a16="http://schemas.microsoft.com/office/drawing/2014/main" id="{725CF4EA-21E5-46B0-ABBB-3161D749C106}"/>
              </a:ext>
            </a:extLst>
          </p:cNvPr>
          <p:cNvSpPr txBox="1">
            <a:spLocks/>
          </p:cNvSpPr>
          <p:nvPr/>
        </p:nvSpPr>
        <p:spPr bwMode="auto">
          <a:xfrm>
            <a:off x="2917912" y="3019652"/>
            <a:ext cx="3384376" cy="66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a:lstStyle>
          <a:p>
            <a:r>
              <a:rPr lang="en-US" altLang="zh-CN" sz="2800" kern="0" dirty="0">
                <a:solidFill>
                  <a:schemeClr val="accent2"/>
                </a:solidFill>
              </a:rPr>
              <a:t>Data compression</a:t>
            </a:r>
            <a:endParaRPr lang="zh-CN" altLang="en-US" sz="2800" kern="0" dirty="0">
              <a:solidFill>
                <a:schemeClr val="accent2"/>
              </a:solidFill>
            </a:endParaRPr>
          </a:p>
        </p:txBody>
      </p:sp>
      <p:sp>
        <p:nvSpPr>
          <p:cNvPr id="16" name="矩形 15">
            <a:extLst>
              <a:ext uri="{FF2B5EF4-FFF2-40B4-BE49-F238E27FC236}">
                <a16:creationId xmlns:a16="http://schemas.microsoft.com/office/drawing/2014/main" id="{3899B5FB-93BD-4713-9425-127973E3EDC5}"/>
              </a:ext>
            </a:extLst>
          </p:cNvPr>
          <p:cNvSpPr/>
          <p:nvPr/>
        </p:nvSpPr>
        <p:spPr>
          <a:xfrm>
            <a:off x="719572" y="3906953"/>
            <a:ext cx="7967228" cy="1077218"/>
          </a:xfrm>
          <a:prstGeom prst="rect">
            <a:avLst/>
          </a:prstGeom>
        </p:spPr>
        <p:txBody>
          <a:bodyPr wrap="square">
            <a:spAutoFit/>
          </a:bodyPr>
          <a:lstStyle/>
          <a:p>
            <a:pPr>
              <a:spcBef>
                <a:spcPct val="20000"/>
              </a:spcBef>
            </a:pPr>
            <a:r>
              <a:rPr lang="en-US" altLang="zh-CN" sz="2000" kern="0" dirty="0">
                <a:latin typeface="Times New Roman" panose="02020603050405020304" pitchFamily="18" charset="0"/>
                <a:cs typeface="Times New Roman" panose="02020603050405020304" pitchFamily="18" charset="0"/>
              </a:rPr>
              <a:t>C</a:t>
            </a:r>
            <a:r>
              <a:rPr lang="zh-CN" altLang="en-US" sz="2000" kern="0" dirty="0">
                <a:latin typeface="Times New Roman" panose="02020603050405020304" pitchFamily="18" charset="0"/>
                <a:cs typeface="Times New Roman" panose="02020603050405020304" pitchFamily="18" charset="0"/>
              </a:rPr>
              <a:t>ompressing and decompressing frames introduce extra latency</a:t>
            </a:r>
            <a:r>
              <a:rPr lang="en-US" altLang="zh-CN" sz="2000" kern="0" dirty="0">
                <a:latin typeface="Times New Roman" panose="02020603050405020304" pitchFamily="18" charset="0"/>
                <a:cs typeface="Times New Roman" panose="02020603050405020304" pitchFamily="18" charset="0"/>
              </a:rPr>
              <a:t>.</a:t>
            </a:r>
          </a:p>
          <a:p>
            <a:pPr>
              <a:spcBef>
                <a:spcPct val="20000"/>
              </a:spcBef>
            </a:pPr>
            <a:r>
              <a:rPr lang="en-US" altLang="zh-CN" sz="2000" kern="0" dirty="0">
                <a:latin typeface="Times New Roman" panose="02020603050405020304" pitchFamily="18" charset="0"/>
                <a:cs typeface="Times New Roman" panose="02020603050405020304" pitchFamily="18" charset="0"/>
              </a:rPr>
              <a:t>( high-quality VR also requires a very tight total end-to-end latency of 20-25 </a:t>
            </a:r>
            <a:r>
              <a:rPr lang="en-US" altLang="zh-CN" sz="2000" kern="0" dirty="0" err="1">
                <a:latin typeface="Times New Roman" panose="02020603050405020304" pitchFamily="18" charset="0"/>
                <a:cs typeface="Times New Roman" panose="02020603050405020304" pitchFamily="18" charset="0"/>
              </a:rPr>
              <a:t>ms</a:t>
            </a:r>
            <a:r>
              <a:rPr lang="en-US" altLang="zh-CN" sz="2000" kern="0" dirty="0">
                <a:latin typeface="Times New Roman" panose="02020603050405020304" pitchFamily="18" charset="0"/>
                <a:cs typeface="Times New Roman" panose="02020603050405020304" pitchFamily="18" charset="0"/>
              </a:rPr>
              <a:t> to reduce motion sickness )</a:t>
            </a:r>
            <a:endParaRPr lang="zh-CN" altLang="en-US" sz="2000" kern="0" dirty="0">
              <a:latin typeface="Times New Roman" panose="02020603050405020304" pitchFamily="18" charset="0"/>
              <a:cs typeface="Times New Roman" panose="02020603050405020304" pitchFamily="18" charset="0"/>
            </a:endParaRPr>
          </a:p>
        </p:txBody>
      </p:sp>
      <p:sp>
        <p:nvSpPr>
          <p:cNvPr id="20" name="矩形: 圆角 19">
            <a:extLst>
              <a:ext uri="{FF2B5EF4-FFF2-40B4-BE49-F238E27FC236}">
                <a16:creationId xmlns:a16="http://schemas.microsoft.com/office/drawing/2014/main" id="{18D2D54E-EA8E-4CE6-BB43-2532B8F918FA}"/>
              </a:ext>
            </a:extLst>
          </p:cNvPr>
          <p:cNvSpPr/>
          <p:nvPr/>
        </p:nvSpPr>
        <p:spPr>
          <a:xfrm>
            <a:off x="2915816" y="5475330"/>
            <a:ext cx="3384376" cy="602531"/>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60000"/>
                  <a:lumOff val="40000"/>
                </a:schemeClr>
              </a:solidFill>
            </a:endParaRPr>
          </a:p>
        </p:txBody>
      </p:sp>
      <p:sp>
        <p:nvSpPr>
          <p:cNvPr id="21" name="标题 1">
            <a:extLst>
              <a:ext uri="{FF2B5EF4-FFF2-40B4-BE49-F238E27FC236}">
                <a16:creationId xmlns:a16="http://schemas.microsoft.com/office/drawing/2014/main" id="{233CD9FE-7A3B-49C3-83F1-A5A518F3C9DE}"/>
              </a:ext>
            </a:extLst>
          </p:cNvPr>
          <p:cNvSpPr txBox="1">
            <a:spLocks/>
          </p:cNvSpPr>
          <p:nvPr/>
        </p:nvSpPr>
        <p:spPr bwMode="auto">
          <a:xfrm>
            <a:off x="2915816" y="5445224"/>
            <a:ext cx="3384376" cy="66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a:lstStyle>
          <a:p>
            <a:r>
              <a:rPr lang="en-US" altLang="zh-CN" sz="2800" kern="0" dirty="0">
                <a:solidFill>
                  <a:schemeClr val="accent2"/>
                </a:solidFill>
              </a:rPr>
              <a:t>? ? ?</a:t>
            </a:r>
            <a:endParaRPr lang="zh-CN" altLang="en-US" sz="2800" kern="0" dirty="0">
              <a:solidFill>
                <a:schemeClr val="accent2"/>
              </a:solidFill>
            </a:endParaRPr>
          </a:p>
        </p:txBody>
      </p:sp>
    </p:spTree>
    <p:extLst>
      <p:ext uri="{BB962C8B-B14F-4D97-AF65-F5344CB8AC3E}">
        <p14:creationId xmlns:p14="http://schemas.microsoft.com/office/powerpoint/2010/main" val="24237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6"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5DE126F-430A-45D0-B8BB-4DAADC2A7697}"/>
              </a:ext>
            </a:extLst>
          </p:cNvPr>
          <p:cNvSpPr/>
          <p:nvPr/>
        </p:nvSpPr>
        <p:spPr>
          <a:xfrm>
            <a:off x="533400" y="5788616"/>
            <a:ext cx="7602996" cy="648072"/>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7CFCB99-2EF6-40F5-A675-EB2482C07E47}"/>
              </a:ext>
            </a:extLst>
          </p:cNvPr>
          <p:cNvSpPr/>
          <p:nvPr/>
        </p:nvSpPr>
        <p:spPr>
          <a:xfrm>
            <a:off x="533400" y="5157192"/>
            <a:ext cx="7602996" cy="648072"/>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Challenges &amp;</a:t>
            </a:r>
            <a:r>
              <a:rPr lang="en-US" altLang="zh-CN" dirty="0">
                <a:solidFill>
                  <a:srgbClr val="EA4A54"/>
                </a:solidFill>
              </a:rPr>
              <a:t>Latency</a:t>
            </a:r>
            <a:r>
              <a:rPr lang="en-US" altLang="zh-CN" dirty="0"/>
              <a:t> Analysis </a:t>
            </a:r>
            <a:endParaRPr lang="zh-CN" altLang="en-US" dirty="0"/>
          </a:p>
        </p:txBody>
      </p:sp>
      <p:sp>
        <p:nvSpPr>
          <p:cNvPr id="3" name="内容占位符 2"/>
          <p:cNvSpPr>
            <a:spLocks noGrp="1"/>
          </p:cNvSpPr>
          <p:nvPr>
            <p:ph idx="1"/>
          </p:nvPr>
        </p:nvSpPr>
        <p:spPr>
          <a:xfrm>
            <a:off x="539552" y="1268760"/>
            <a:ext cx="7776864" cy="476250"/>
          </a:xfrm>
        </p:spPr>
        <p:txBody>
          <a:bodyPr/>
          <a:lstStyle/>
          <a:p>
            <a:r>
              <a:rPr lang="en-US" altLang="zh-CN" dirty="0">
                <a:latin typeface="Times New Roman" panose="02020603050405020304" pitchFamily="18" charset="0"/>
                <a:cs typeface="Times New Roman" panose="02020603050405020304" pitchFamily="18" charset="0"/>
              </a:rPr>
              <a:t>Latency analysis:</a:t>
            </a:r>
          </a:p>
          <a:p>
            <a:pPr marL="0" indent="0">
              <a:buNone/>
            </a:pPr>
            <a:r>
              <a:rPr lang="en-US" altLang="zh-CN" dirty="0">
                <a:latin typeface="Times New Roman" panose="02020603050405020304" pitchFamily="18" charset="0"/>
                <a:cs typeface="Times New Roman" panose="02020603050405020304" pitchFamily="18" charset="0"/>
              </a:rPr>
              <a:t>	</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4</a:t>
            </a:fld>
            <a:endParaRPr lang="en-US" altLang="zh-CN"/>
          </a:p>
        </p:txBody>
      </p:sp>
      <p:pic>
        <p:nvPicPr>
          <p:cNvPr id="11" name="图片 10">
            <a:extLst>
              <a:ext uri="{FF2B5EF4-FFF2-40B4-BE49-F238E27FC236}">
                <a16:creationId xmlns:a16="http://schemas.microsoft.com/office/drawing/2014/main" id="{E22361CF-14C4-4442-A37E-99C46EFF5E76}"/>
              </a:ext>
            </a:extLst>
          </p:cNvPr>
          <p:cNvPicPr>
            <a:picLocks noChangeAspect="1"/>
          </p:cNvPicPr>
          <p:nvPr/>
        </p:nvPicPr>
        <p:blipFill>
          <a:blip r:embed="rId3"/>
          <a:stretch>
            <a:fillRect/>
          </a:stretch>
        </p:blipFill>
        <p:spPr>
          <a:xfrm>
            <a:off x="1961710" y="1873424"/>
            <a:ext cx="5220580" cy="2199201"/>
          </a:xfrm>
          <a:prstGeom prst="rect">
            <a:avLst/>
          </a:prstGeom>
        </p:spPr>
      </p:pic>
      <p:sp>
        <p:nvSpPr>
          <p:cNvPr id="13" name="内容占位符 2">
            <a:extLst>
              <a:ext uri="{FF2B5EF4-FFF2-40B4-BE49-F238E27FC236}">
                <a16:creationId xmlns:a16="http://schemas.microsoft.com/office/drawing/2014/main" id="{211667EF-82FD-4B2A-8C0E-D44789F6F402}"/>
              </a:ext>
            </a:extLst>
          </p:cNvPr>
          <p:cNvSpPr txBox="1">
            <a:spLocks/>
          </p:cNvSpPr>
          <p:nvPr/>
        </p:nvSpPr>
        <p:spPr bwMode="auto">
          <a:xfrm>
            <a:off x="719572" y="4087635"/>
            <a:ext cx="7416824" cy="229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buFont typeface="Arial" panose="020B0604020202020204" pitchFamily="34" charset="0"/>
              <a:buChar char="•"/>
            </a:pPr>
            <a:r>
              <a:rPr lang="en-US" altLang="zh-CN" sz="2000" kern="0" dirty="0" err="1">
                <a:latin typeface="Times New Roman" panose="02020603050405020304" pitchFamily="18" charset="0"/>
                <a:cs typeface="Times New Roman" panose="02020603050405020304" pitchFamily="18" charset="0"/>
              </a:rPr>
              <a:t>T</a:t>
            </a:r>
            <a:r>
              <a:rPr lang="en-US" altLang="zh-CN" sz="1200" kern="0" dirty="0" err="1">
                <a:latin typeface="Times New Roman" panose="02020603050405020304" pitchFamily="18" charset="0"/>
                <a:cs typeface="Times New Roman" panose="02020603050405020304" pitchFamily="18" charset="0"/>
              </a:rPr>
              <a:t>sense</a:t>
            </a:r>
            <a:r>
              <a:rPr lang="en-US" altLang="zh-CN" sz="2000" kern="0" dirty="0">
                <a:latin typeface="Times New Roman" panose="02020603050405020304" pitchFamily="18" charset="0"/>
                <a:cs typeface="Times New Roman" panose="02020603050405020304" pitchFamily="18" charset="0"/>
              </a:rPr>
              <a:t>  : The time for the rendering server to retrieve sensor data 	 from the HMD </a:t>
            </a:r>
          </a:p>
          <a:p>
            <a:pPr>
              <a:buFont typeface="Arial" panose="020B0604020202020204" pitchFamily="34" charset="0"/>
              <a:buChar char="•"/>
            </a:pPr>
            <a:r>
              <a:rPr lang="en-US" altLang="zh-CN" sz="2000" kern="0" dirty="0" err="1">
                <a:latin typeface="Times New Roman" panose="02020603050405020304" pitchFamily="18" charset="0"/>
                <a:cs typeface="Times New Roman" panose="02020603050405020304" pitchFamily="18" charset="0"/>
              </a:rPr>
              <a:t>T</a:t>
            </a:r>
            <a:r>
              <a:rPr lang="en-US" altLang="zh-CN" sz="1200" kern="0" dirty="0" err="1">
                <a:latin typeface="Times New Roman" panose="02020603050405020304" pitchFamily="18" charset="0"/>
                <a:cs typeface="Times New Roman" panose="02020603050405020304" pitchFamily="18" charset="0"/>
              </a:rPr>
              <a:t>render</a:t>
            </a:r>
            <a:r>
              <a:rPr lang="en-US" altLang="zh-CN" sz="1200" kern="0" dirty="0">
                <a:latin typeface="Times New Roman" panose="02020603050405020304" pitchFamily="18" charset="0"/>
                <a:cs typeface="Times New Roman" panose="02020603050405020304" pitchFamily="18" charset="0"/>
              </a:rPr>
              <a:t> </a:t>
            </a:r>
            <a:r>
              <a:rPr lang="en-US" altLang="zh-CN" sz="2000" kern="0" dirty="0">
                <a:latin typeface="Times New Roman" panose="02020603050405020304" pitchFamily="18" charset="0"/>
                <a:cs typeface="Times New Roman" panose="02020603050405020304" pitchFamily="18" charset="0"/>
              </a:rPr>
              <a:t>: The time for the rendering server to generate a new frame</a:t>
            </a:r>
          </a:p>
          <a:p>
            <a:pPr>
              <a:buFont typeface="Arial" panose="020B0604020202020204" pitchFamily="34" charset="0"/>
              <a:buChar char="•"/>
            </a:pPr>
            <a:r>
              <a:rPr lang="en-US" altLang="zh-CN" sz="2000" kern="0" dirty="0" err="1">
                <a:latin typeface="Times New Roman" panose="02020603050405020304" pitchFamily="18" charset="0"/>
                <a:cs typeface="Times New Roman" panose="02020603050405020304" pitchFamily="18" charset="0"/>
              </a:rPr>
              <a:t>T</a:t>
            </a:r>
            <a:r>
              <a:rPr lang="en-US" altLang="zh-CN" sz="1200" kern="0" dirty="0" err="1">
                <a:latin typeface="Times New Roman" panose="02020603050405020304" pitchFamily="18" charset="0"/>
                <a:cs typeface="Times New Roman" panose="02020603050405020304" pitchFamily="18" charset="0"/>
              </a:rPr>
              <a:t>stream</a:t>
            </a:r>
            <a:r>
              <a:rPr lang="en-US" altLang="zh-CN" sz="1200" kern="0" dirty="0">
                <a:latin typeface="Times New Roman" panose="02020603050405020304" pitchFamily="18" charset="0"/>
                <a:cs typeface="Times New Roman" panose="02020603050405020304" pitchFamily="18" charset="0"/>
              </a:rPr>
              <a:t> </a:t>
            </a:r>
            <a:r>
              <a:rPr lang="en-US" altLang="zh-CN" sz="2000" kern="0" dirty="0">
                <a:latin typeface="Times New Roman" panose="02020603050405020304" pitchFamily="18" charset="0"/>
                <a:cs typeface="Times New Roman" panose="02020603050405020304" pitchFamily="18" charset="0"/>
              </a:rPr>
              <a:t>: The time to send the new frame from the rendering server 	  to the HMD</a:t>
            </a:r>
          </a:p>
          <a:p>
            <a:pPr>
              <a:buFont typeface="Arial" panose="020B0604020202020204" pitchFamily="34" charset="0"/>
              <a:buChar char="•"/>
            </a:pPr>
            <a:r>
              <a:rPr lang="en-US" altLang="zh-CN" sz="2000" kern="0" dirty="0" err="1">
                <a:latin typeface="Times New Roman" panose="02020603050405020304" pitchFamily="18" charset="0"/>
                <a:cs typeface="Times New Roman" panose="02020603050405020304" pitchFamily="18" charset="0"/>
              </a:rPr>
              <a:t>T</a:t>
            </a:r>
            <a:r>
              <a:rPr lang="en-US" altLang="zh-CN" sz="1200" kern="0" dirty="0" err="1">
                <a:latin typeface="Times New Roman" panose="02020603050405020304" pitchFamily="18" charset="0"/>
                <a:cs typeface="Times New Roman" panose="02020603050405020304" pitchFamily="18" charset="0"/>
              </a:rPr>
              <a:t>display</a:t>
            </a:r>
            <a:r>
              <a:rPr lang="en-US" altLang="zh-CN" sz="2000" kern="0" dirty="0">
                <a:latin typeface="Times New Roman" panose="02020603050405020304" pitchFamily="18" charset="0"/>
                <a:cs typeface="Times New Roman" panose="02020603050405020304" pitchFamily="18" charset="0"/>
              </a:rPr>
              <a:t>: The time for the HMD to display the new frame </a:t>
            </a:r>
          </a:p>
        </p:txBody>
      </p:sp>
    </p:spTree>
    <p:extLst>
      <p:ext uri="{BB962C8B-B14F-4D97-AF65-F5344CB8AC3E}">
        <p14:creationId xmlns:p14="http://schemas.microsoft.com/office/powerpoint/2010/main" val="9845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Overview</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5</a:t>
            </a:fld>
            <a:endParaRPr lang="en-US" altLang="zh-CN"/>
          </a:p>
        </p:txBody>
      </p:sp>
      <p:pic>
        <p:nvPicPr>
          <p:cNvPr id="6" name="图片 5">
            <a:extLst>
              <a:ext uri="{FF2B5EF4-FFF2-40B4-BE49-F238E27FC236}">
                <a16:creationId xmlns:a16="http://schemas.microsoft.com/office/drawing/2014/main" id="{9978341B-B0B0-4EA3-AB00-F95796B5F8E6}"/>
              </a:ext>
            </a:extLst>
          </p:cNvPr>
          <p:cNvPicPr>
            <a:picLocks noChangeAspect="1"/>
          </p:cNvPicPr>
          <p:nvPr/>
        </p:nvPicPr>
        <p:blipFill>
          <a:blip r:embed="rId3"/>
          <a:stretch>
            <a:fillRect/>
          </a:stretch>
        </p:blipFill>
        <p:spPr>
          <a:xfrm>
            <a:off x="251520" y="1631173"/>
            <a:ext cx="5287031" cy="4371749"/>
          </a:xfrm>
          <a:prstGeom prst="rect">
            <a:avLst/>
          </a:prstGeom>
        </p:spPr>
      </p:pic>
      <p:pic>
        <p:nvPicPr>
          <p:cNvPr id="9" name="图片 8">
            <a:extLst>
              <a:ext uri="{FF2B5EF4-FFF2-40B4-BE49-F238E27FC236}">
                <a16:creationId xmlns:a16="http://schemas.microsoft.com/office/drawing/2014/main" id="{1BBFD302-AC12-4142-9DC7-6975FA129210}"/>
              </a:ext>
            </a:extLst>
          </p:cNvPr>
          <p:cNvPicPr>
            <a:picLocks noChangeAspect="1"/>
          </p:cNvPicPr>
          <p:nvPr/>
        </p:nvPicPr>
        <p:blipFill>
          <a:blip r:embed="rId4"/>
          <a:stretch>
            <a:fillRect/>
          </a:stretch>
        </p:blipFill>
        <p:spPr>
          <a:xfrm>
            <a:off x="1475656" y="6037799"/>
            <a:ext cx="2376264" cy="309777"/>
          </a:xfrm>
          <a:prstGeom prst="rect">
            <a:avLst/>
          </a:prstGeom>
        </p:spPr>
      </p:pic>
      <p:sp>
        <p:nvSpPr>
          <p:cNvPr id="14" name="矩形: 圆角 13">
            <a:extLst>
              <a:ext uri="{FF2B5EF4-FFF2-40B4-BE49-F238E27FC236}">
                <a16:creationId xmlns:a16="http://schemas.microsoft.com/office/drawing/2014/main" id="{374A58A3-8745-4E11-992A-87AF39AD901D}"/>
              </a:ext>
            </a:extLst>
          </p:cNvPr>
          <p:cNvSpPr/>
          <p:nvPr/>
        </p:nvSpPr>
        <p:spPr>
          <a:xfrm>
            <a:off x="6228184" y="2378084"/>
            <a:ext cx="1337705" cy="602531"/>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60000"/>
                  <a:lumOff val="40000"/>
                </a:schemeClr>
              </a:solidFill>
            </a:endParaRPr>
          </a:p>
        </p:txBody>
      </p:sp>
      <p:sp>
        <p:nvSpPr>
          <p:cNvPr id="15" name="标题 1">
            <a:extLst>
              <a:ext uri="{FF2B5EF4-FFF2-40B4-BE49-F238E27FC236}">
                <a16:creationId xmlns:a16="http://schemas.microsoft.com/office/drawing/2014/main" id="{5643BFB6-E0D0-4F56-94CF-05A75F61CD8B}"/>
              </a:ext>
            </a:extLst>
          </p:cNvPr>
          <p:cNvSpPr txBox="1">
            <a:spLocks/>
          </p:cNvSpPr>
          <p:nvPr/>
        </p:nvSpPr>
        <p:spPr bwMode="auto">
          <a:xfrm>
            <a:off x="6228184" y="2420888"/>
            <a:ext cx="1337706" cy="55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a:lstStyle>
          <a:p>
            <a:r>
              <a:rPr lang="en-US" altLang="zh-CN" sz="2800" kern="0" dirty="0">
                <a:solidFill>
                  <a:schemeClr val="accent2"/>
                </a:solidFill>
              </a:rPr>
              <a:t>RVDR</a:t>
            </a:r>
            <a:endParaRPr lang="zh-CN" altLang="en-US" sz="2800" kern="0" dirty="0">
              <a:solidFill>
                <a:schemeClr val="accent2"/>
              </a:solidFill>
            </a:endParaRPr>
          </a:p>
        </p:txBody>
      </p:sp>
      <p:sp>
        <p:nvSpPr>
          <p:cNvPr id="21" name="矩形: 圆角 20">
            <a:extLst>
              <a:ext uri="{FF2B5EF4-FFF2-40B4-BE49-F238E27FC236}">
                <a16:creationId xmlns:a16="http://schemas.microsoft.com/office/drawing/2014/main" id="{F35F1A76-25C6-4168-B450-285685263F1C}"/>
              </a:ext>
            </a:extLst>
          </p:cNvPr>
          <p:cNvSpPr/>
          <p:nvPr/>
        </p:nvSpPr>
        <p:spPr>
          <a:xfrm>
            <a:off x="6228184" y="4365104"/>
            <a:ext cx="1337705" cy="602531"/>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60000"/>
                  <a:lumOff val="40000"/>
                </a:schemeClr>
              </a:solidFill>
            </a:endParaRPr>
          </a:p>
        </p:txBody>
      </p:sp>
      <p:sp>
        <p:nvSpPr>
          <p:cNvPr id="22" name="标题 1">
            <a:extLst>
              <a:ext uri="{FF2B5EF4-FFF2-40B4-BE49-F238E27FC236}">
                <a16:creationId xmlns:a16="http://schemas.microsoft.com/office/drawing/2014/main" id="{1AE586AB-1FE6-4D71-A70D-F93D7CD67D96}"/>
              </a:ext>
            </a:extLst>
          </p:cNvPr>
          <p:cNvSpPr txBox="1">
            <a:spLocks/>
          </p:cNvSpPr>
          <p:nvPr/>
        </p:nvSpPr>
        <p:spPr bwMode="auto">
          <a:xfrm>
            <a:off x="6228184" y="4407908"/>
            <a:ext cx="1337706" cy="55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a:lstStyle>
          <a:p>
            <a:r>
              <a:rPr lang="en-US" altLang="zh-CN" sz="2800" kern="0" dirty="0">
                <a:solidFill>
                  <a:schemeClr val="accent2"/>
                </a:solidFill>
              </a:rPr>
              <a:t>PRS</a:t>
            </a:r>
            <a:endParaRPr lang="zh-CN" altLang="en-US" sz="2800" kern="0" dirty="0">
              <a:solidFill>
                <a:schemeClr val="accent2"/>
              </a:solidFill>
            </a:endParaRPr>
          </a:p>
        </p:txBody>
      </p:sp>
      <p:sp>
        <p:nvSpPr>
          <p:cNvPr id="23" name="右大括号 22">
            <a:extLst>
              <a:ext uri="{FF2B5EF4-FFF2-40B4-BE49-F238E27FC236}">
                <a16:creationId xmlns:a16="http://schemas.microsoft.com/office/drawing/2014/main" id="{8F62CE5C-DFED-4223-B065-CCBF7ADB0DA3}"/>
              </a:ext>
            </a:extLst>
          </p:cNvPr>
          <p:cNvSpPr/>
          <p:nvPr/>
        </p:nvSpPr>
        <p:spPr>
          <a:xfrm>
            <a:off x="5663895" y="2121349"/>
            <a:ext cx="216024" cy="1116000"/>
          </a:xfrm>
          <a:prstGeom prst="rightBrac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70AE075-C6DC-415B-A311-909EB30DE70A}"/>
              </a:ext>
            </a:extLst>
          </p:cNvPr>
          <p:cNvSpPr/>
          <p:nvPr/>
        </p:nvSpPr>
        <p:spPr>
          <a:xfrm>
            <a:off x="5663896" y="3429000"/>
            <a:ext cx="216024" cy="2376264"/>
          </a:xfrm>
          <a:prstGeom prst="rightBrac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5570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1" grpId="0" animBg="1"/>
      <p:bldP spid="22" grpId="0"/>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Simultaneous Rendering and Encoding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6</a:t>
            </a:fld>
            <a:endParaRPr lang="en-US" altLang="zh-CN"/>
          </a:p>
        </p:txBody>
      </p:sp>
      <p:sp>
        <p:nvSpPr>
          <p:cNvPr id="8" name="矩形 7">
            <a:extLst>
              <a:ext uri="{FF2B5EF4-FFF2-40B4-BE49-F238E27FC236}">
                <a16:creationId xmlns:a16="http://schemas.microsoft.com/office/drawing/2014/main" id="{0BC0C476-431D-461F-8898-38077010740B}"/>
              </a:ext>
            </a:extLst>
          </p:cNvPr>
          <p:cNvSpPr/>
          <p:nvPr/>
        </p:nvSpPr>
        <p:spPr>
          <a:xfrm>
            <a:off x="902746" y="1916832"/>
            <a:ext cx="7784054" cy="4457952"/>
          </a:xfrm>
          <a:prstGeom prst="rect">
            <a:avLst/>
          </a:prstGeom>
        </p:spPr>
        <p:txBody>
          <a:bodyPr wrap="square">
            <a:spAutoFit/>
          </a:bodyPr>
          <a:lstStyle/>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Render the left eye image.</a:t>
            </a:r>
          </a:p>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Apply lens distortion on the left eye image.</a:t>
            </a:r>
          </a:p>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Pass the distorted left eye image to the encoding pipeline in a separate thread, and at the same time:</a:t>
            </a:r>
          </a:p>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Render the right eye image.</a:t>
            </a:r>
          </a:p>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Apply lens distortion on the right eye image.</a:t>
            </a:r>
          </a:p>
          <a:p>
            <a:pPr marL="457200" indent="-457200">
              <a:lnSpc>
                <a:spcPct val="150000"/>
              </a:lnSpc>
              <a:buAutoNum type="arabicParenBoth"/>
            </a:pPr>
            <a:r>
              <a:rPr lang="en-US" altLang="zh-CN" sz="2400" kern="0" dirty="0">
                <a:latin typeface="Times New Roman" panose="02020603050405020304" pitchFamily="18" charset="0"/>
                <a:cs typeface="Times New Roman" panose="02020603050405020304" pitchFamily="18" charset="0"/>
              </a:rPr>
              <a:t>Pass the distorted right eye image to the encoding pipe line in another separate thread.</a:t>
            </a:r>
          </a:p>
        </p:txBody>
      </p:sp>
    </p:spTree>
    <p:extLst>
      <p:ext uri="{BB962C8B-B14F-4D97-AF65-F5344CB8AC3E}">
        <p14:creationId xmlns:p14="http://schemas.microsoft.com/office/powerpoint/2010/main" val="22350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Simultaneous Rendering and Encoding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7</a:t>
            </a:fld>
            <a:endParaRPr lang="en-US" altLang="zh-CN"/>
          </a:p>
        </p:txBody>
      </p:sp>
      <p:pic>
        <p:nvPicPr>
          <p:cNvPr id="3" name="图片 2">
            <a:extLst>
              <a:ext uri="{FF2B5EF4-FFF2-40B4-BE49-F238E27FC236}">
                <a16:creationId xmlns:a16="http://schemas.microsoft.com/office/drawing/2014/main" id="{20CA0E41-5A58-41D0-A4EA-8F779840D2C1}"/>
              </a:ext>
            </a:extLst>
          </p:cNvPr>
          <p:cNvPicPr>
            <a:picLocks noChangeAspect="1"/>
          </p:cNvPicPr>
          <p:nvPr/>
        </p:nvPicPr>
        <p:blipFill rotWithShape="1">
          <a:blip r:embed="rId3"/>
          <a:srcRect b="52355"/>
          <a:stretch/>
        </p:blipFill>
        <p:spPr>
          <a:xfrm>
            <a:off x="220978" y="2098848"/>
            <a:ext cx="8671502" cy="1020762"/>
          </a:xfrm>
          <a:prstGeom prst="rect">
            <a:avLst/>
          </a:prstGeom>
        </p:spPr>
      </p:pic>
      <p:pic>
        <p:nvPicPr>
          <p:cNvPr id="5" name="图片 4">
            <a:extLst>
              <a:ext uri="{FF2B5EF4-FFF2-40B4-BE49-F238E27FC236}">
                <a16:creationId xmlns:a16="http://schemas.microsoft.com/office/drawing/2014/main" id="{BD37819D-752D-4C63-BC14-B993DCAD545D}"/>
              </a:ext>
            </a:extLst>
          </p:cNvPr>
          <p:cNvPicPr>
            <a:picLocks noChangeAspect="1"/>
          </p:cNvPicPr>
          <p:nvPr/>
        </p:nvPicPr>
        <p:blipFill rotWithShape="1">
          <a:blip r:embed="rId4"/>
          <a:srcRect l="10800" t="18252" r="8803" b="18786"/>
          <a:stretch/>
        </p:blipFill>
        <p:spPr>
          <a:xfrm>
            <a:off x="6475720" y="5171306"/>
            <a:ext cx="2592289" cy="1224137"/>
          </a:xfrm>
          <a:prstGeom prst="rect">
            <a:avLst/>
          </a:prstGeom>
        </p:spPr>
      </p:pic>
      <p:sp>
        <p:nvSpPr>
          <p:cNvPr id="6" name="矩形 5">
            <a:extLst>
              <a:ext uri="{FF2B5EF4-FFF2-40B4-BE49-F238E27FC236}">
                <a16:creationId xmlns:a16="http://schemas.microsoft.com/office/drawing/2014/main" id="{1456BF8D-8CA9-43F2-949F-857432DADEBB}"/>
              </a:ext>
            </a:extLst>
          </p:cNvPr>
          <p:cNvSpPr/>
          <p:nvPr/>
        </p:nvSpPr>
        <p:spPr>
          <a:xfrm>
            <a:off x="1331640" y="4533995"/>
            <a:ext cx="7128792"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Illustration </a:t>
            </a:r>
            <a:r>
              <a:rPr lang="en-US" altLang="zh-CN" sz="2000" b="1" dirty="0">
                <a:latin typeface="Times New Roman" panose="02020603050405020304" pitchFamily="18" charset="0"/>
                <a:cs typeface="Times New Roman" panose="02020603050405020304" pitchFamily="18" charset="0"/>
              </a:rPr>
              <a:t>of Simultaneous Rendering and Encoding </a:t>
            </a:r>
            <a:r>
              <a:rPr lang="zh-CN" altLang="en-US" sz="2000" b="1" dirty="0">
                <a:latin typeface="Times New Roman" panose="02020603050405020304" pitchFamily="18" charset="0"/>
                <a:cs typeface="Times New Roman" panose="02020603050405020304" pitchFamily="18" charset="0"/>
              </a:rPr>
              <a:t>pipeline.</a:t>
            </a:r>
          </a:p>
        </p:txBody>
      </p:sp>
      <p:pic>
        <p:nvPicPr>
          <p:cNvPr id="12" name="图片 11">
            <a:extLst>
              <a:ext uri="{FF2B5EF4-FFF2-40B4-BE49-F238E27FC236}">
                <a16:creationId xmlns:a16="http://schemas.microsoft.com/office/drawing/2014/main" id="{9AD81221-0E2E-4BB1-B262-263B69E8D9A6}"/>
              </a:ext>
            </a:extLst>
          </p:cNvPr>
          <p:cNvPicPr>
            <a:picLocks noChangeAspect="1"/>
          </p:cNvPicPr>
          <p:nvPr/>
        </p:nvPicPr>
        <p:blipFill rotWithShape="1">
          <a:blip r:embed="rId3"/>
          <a:srcRect t="47645"/>
          <a:stretch/>
        </p:blipFill>
        <p:spPr>
          <a:xfrm>
            <a:off x="220978" y="3294626"/>
            <a:ext cx="8671502" cy="1121669"/>
          </a:xfrm>
          <a:prstGeom prst="rect">
            <a:avLst/>
          </a:prstGeom>
        </p:spPr>
      </p:pic>
    </p:spTree>
    <p:extLst>
      <p:ext uri="{BB962C8B-B14F-4D97-AF65-F5344CB8AC3E}">
        <p14:creationId xmlns:p14="http://schemas.microsoft.com/office/powerpoint/2010/main" val="11432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Parallel Streaming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8</a:t>
            </a:fld>
            <a:endParaRPr lang="en-US" altLang="zh-CN"/>
          </a:p>
        </p:txBody>
      </p:sp>
      <p:pic>
        <p:nvPicPr>
          <p:cNvPr id="7" name="图片 6">
            <a:extLst>
              <a:ext uri="{FF2B5EF4-FFF2-40B4-BE49-F238E27FC236}">
                <a16:creationId xmlns:a16="http://schemas.microsoft.com/office/drawing/2014/main" id="{4B96798A-A268-466B-B9F6-BFF55B8B8D91}"/>
              </a:ext>
            </a:extLst>
          </p:cNvPr>
          <p:cNvPicPr>
            <a:picLocks noChangeAspect="1"/>
          </p:cNvPicPr>
          <p:nvPr/>
        </p:nvPicPr>
        <p:blipFill>
          <a:blip r:embed="rId3"/>
          <a:stretch>
            <a:fillRect/>
          </a:stretch>
        </p:blipFill>
        <p:spPr>
          <a:xfrm>
            <a:off x="0" y="1484784"/>
            <a:ext cx="9144000" cy="4167188"/>
          </a:xfrm>
          <a:prstGeom prst="rect">
            <a:avLst/>
          </a:prstGeom>
        </p:spPr>
      </p:pic>
      <p:sp>
        <p:nvSpPr>
          <p:cNvPr id="10" name="矩形 9">
            <a:extLst>
              <a:ext uri="{FF2B5EF4-FFF2-40B4-BE49-F238E27FC236}">
                <a16:creationId xmlns:a16="http://schemas.microsoft.com/office/drawing/2014/main" id="{FB5DCE93-B263-41DA-B1F3-E0BE018283F8}"/>
              </a:ext>
            </a:extLst>
          </p:cNvPr>
          <p:cNvSpPr/>
          <p:nvPr/>
        </p:nvSpPr>
        <p:spPr>
          <a:xfrm>
            <a:off x="681540" y="5651972"/>
            <a:ext cx="7857120"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Simultaneous rendering and encoding with 4-way parallel streaming.</a:t>
            </a:r>
          </a:p>
        </p:txBody>
      </p:sp>
    </p:spTree>
    <p:extLst>
      <p:ext uri="{BB962C8B-B14F-4D97-AF65-F5344CB8AC3E}">
        <p14:creationId xmlns:p14="http://schemas.microsoft.com/office/powerpoint/2010/main" val="359629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PRS : </a:t>
            </a:r>
            <a:r>
              <a:rPr lang="en-US" altLang="zh-CN" dirty="0">
                <a:solidFill>
                  <a:srgbClr val="7BB648"/>
                </a:solidFill>
              </a:rPr>
              <a:t>Parallel Streaming</a:t>
            </a:r>
            <a:endParaRPr lang="zh-CN" altLang="en-US" dirty="0">
              <a:solidFill>
                <a:srgbClr val="7BB648"/>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9</a:t>
            </a:fld>
            <a:endParaRPr lang="en-US" altLang="zh-CN"/>
          </a:p>
        </p:txBody>
      </p:sp>
      <p:pic>
        <p:nvPicPr>
          <p:cNvPr id="7" name="图片 6">
            <a:extLst>
              <a:ext uri="{FF2B5EF4-FFF2-40B4-BE49-F238E27FC236}">
                <a16:creationId xmlns:a16="http://schemas.microsoft.com/office/drawing/2014/main" id="{6F110348-C238-45AF-BFE5-B75BD01973D2}"/>
              </a:ext>
            </a:extLst>
          </p:cNvPr>
          <p:cNvPicPr>
            <a:picLocks noChangeAspect="1"/>
          </p:cNvPicPr>
          <p:nvPr/>
        </p:nvPicPr>
        <p:blipFill>
          <a:blip r:embed="rId3"/>
          <a:stretch>
            <a:fillRect/>
          </a:stretch>
        </p:blipFill>
        <p:spPr>
          <a:xfrm>
            <a:off x="0" y="1345313"/>
            <a:ext cx="9144000" cy="4167374"/>
          </a:xfrm>
          <a:prstGeom prst="rect">
            <a:avLst/>
          </a:prstGeom>
        </p:spPr>
      </p:pic>
      <p:sp>
        <p:nvSpPr>
          <p:cNvPr id="8" name="矩形 7">
            <a:extLst>
              <a:ext uri="{FF2B5EF4-FFF2-40B4-BE49-F238E27FC236}">
                <a16:creationId xmlns:a16="http://schemas.microsoft.com/office/drawing/2014/main" id="{8AE5EFA7-0A14-438B-BBE7-3616A273FE08}"/>
              </a:ext>
            </a:extLst>
          </p:cNvPr>
          <p:cNvSpPr/>
          <p:nvPr/>
        </p:nvSpPr>
        <p:spPr>
          <a:xfrm>
            <a:off x="1115616" y="5668266"/>
            <a:ext cx="7182544" cy="400110"/>
          </a:xfrm>
          <a:prstGeom prst="rect">
            <a:avLst/>
          </a:prstGeom>
        </p:spPr>
        <p:txBody>
          <a:bodyPr wrap="square">
            <a:spAutoFit/>
          </a:bodyPr>
          <a:lstStyle/>
          <a:p>
            <a:r>
              <a:rPr lang="zh-CN" altLang="en-US" sz="2000" b="1" dirty="0">
                <a:latin typeface="Times New Roman" panose="02020603050405020304" pitchFamily="18" charset="0"/>
                <a:cs typeface="Times New Roman" panose="02020603050405020304" pitchFamily="18" charset="0"/>
              </a:rPr>
              <a:t> Illustration of parallel rendering and streaming (PRS)pipeline</a:t>
            </a:r>
          </a:p>
        </p:txBody>
      </p:sp>
      <p:sp>
        <p:nvSpPr>
          <p:cNvPr id="3" name="椭圆 2">
            <a:extLst>
              <a:ext uri="{FF2B5EF4-FFF2-40B4-BE49-F238E27FC236}">
                <a16:creationId xmlns:a16="http://schemas.microsoft.com/office/drawing/2014/main" id="{9302ABCE-55C3-4603-BEBF-E6C9FBCDBAEB}"/>
              </a:ext>
            </a:extLst>
          </p:cNvPr>
          <p:cNvSpPr/>
          <p:nvPr/>
        </p:nvSpPr>
        <p:spPr>
          <a:xfrm>
            <a:off x="2771800" y="3501008"/>
            <a:ext cx="648072" cy="10784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13DE85B-C392-4828-91D5-27FF8E1D5373}"/>
              </a:ext>
            </a:extLst>
          </p:cNvPr>
          <p:cNvSpPr/>
          <p:nvPr/>
        </p:nvSpPr>
        <p:spPr>
          <a:xfrm>
            <a:off x="3923928" y="4005064"/>
            <a:ext cx="648072" cy="10784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E48FE0C-C8CA-4B46-AD73-0CD45F9BCFA4}"/>
              </a:ext>
            </a:extLst>
          </p:cNvPr>
          <p:cNvSpPr/>
          <p:nvPr/>
        </p:nvSpPr>
        <p:spPr>
          <a:xfrm>
            <a:off x="2627784" y="3068960"/>
            <a:ext cx="973343"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Left eye</a:t>
            </a:r>
            <a:endParaRPr lang="zh-CN" altLang="en-US" dirty="0"/>
          </a:p>
        </p:txBody>
      </p:sp>
      <p:sp>
        <p:nvSpPr>
          <p:cNvPr id="10" name="矩形 9">
            <a:extLst>
              <a:ext uri="{FF2B5EF4-FFF2-40B4-BE49-F238E27FC236}">
                <a16:creationId xmlns:a16="http://schemas.microsoft.com/office/drawing/2014/main" id="{F4C0F0EC-EB98-46D5-AF3F-6AB453B13FF6}"/>
              </a:ext>
            </a:extLst>
          </p:cNvPr>
          <p:cNvSpPr/>
          <p:nvPr/>
        </p:nvSpPr>
        <p:spPr>
          <a:xfrm>
            <a:off x="4177672" y="3573016"/>
            <a:ext cx="1114408"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Right eye</a:t>
            </a:r>
            <a:endParaRPr lang="zh-CN" altLang="en-US" dirty="0"/>
          </a:p>
        </p:txBody>
      </p:sp>
    </p:spTree>
    <p:extLst>
      <p:ext uri="{BB962C8B-B14F-4D97-AF65-F5344CB8AC3E}">
        <p14:creationId xmlns:p14="http://schemas.microsoft.com/office/powerpoint/2010/main" val="184624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5" grpId="0"/>
      <p:bldP spid="10" grpId="0"/>
    </p:bld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45944</TotalTime>
  <Words>2265</Words>
  <Application>Microsoft Office PowerPoint</Application>
  <PresentationFormat>全屏显示(4:3)</PresentationFormat>
  <Paragraphs>170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Century Gothic (标题)</vt:lpstr>
      <vt:lpstr>Arial</vt:lpstr>
      <vt:lpstr>Calibri</vt:lpstr>
      <vt:lpstr>Century Gothic</vt:lpstr>
      <vt:lpstr>Times New Roman</vt:lpstr>
      <vt:lpstr>slightly_digital</vt:lpstr>
      <vt:lpstr>Cutting the Cord Designing a High-quality  Untethered VR System with  Low Latency Remote Rendering</vt:lpstr>
      <vt:lpstr>Standalone/High-quality VR</vt:lpstr>
      <vt:lpstr>Challenges &amp;Latency Analysis </vt:lpstr>
      <vt:lpstr>Challenges &amp;Latency Analysis </vt:lpstr>
      <vt:lpstr>System Overview</vt:lpstr>
      <vt:lpstr>PRS : Simultaneous Rendering and Encoding</vt:lpstr>
      <vt:lpstr>PRS : Simultaneous Rendering and Encoding</vt:lpstr>
      <vt:lpstr>PRS : Parallel Streaming</vt:lpstr>
      <vt:lpstr>PRS : Parallel Streaming</vt:lpstr>
      <vt:lpstr>PRS : Parallel Streaming</vt:lpstr>
      <vt:lpstr>PRS : Parallel Streaming</vt:lpstr>
      <vt:lpstr>PRS : Parallel Streaming</vt:lpstr>
      <vt:lpstr>Remote VSync Driven Rendering</vt:lpstr>
      <vt:lpstr>Remote VSync Driven Rendering</vt:lpstr>
      <vt:lpstr>Remote VSync Driven Rendering</vt:lpstr>
      <vt:lpstr>Remote VSync Driven Rendering</vt:lpstr>
      <vt:lpstr>RVDR：Solution</vt:lpstr>
      <vt:lpstr>Implementation</vt:lpstr>
      <vt:lpstr>Evaluation: Latency</vt:lpstr>
      <vt:lpstr>Evaluation: Latency</vt:lpstr>
      <vt:lpstr>Evaluation: Latency</vt:lpstr>
      <vt:lpstr>Evaluation: Quality</vt:lpstr>
      <vt:lpstr>Evaluation: Frame Missing Rate</vt:lpstr>
      <vt:lpstr>Conclusion</vt:lpstr>
      <vt:lpstr>PowerPoint 演示文稿</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123 123</cp:lastModifiedBy>
  <cp:revision>1497</cp:revision>
  <cp:lastPrinted>2016-04-08T02:17:10Z</cp:lastPrinted>
  <dcterms:created xsi:type="dcterms:W3CDTF">2013-09-30T01:54:11Z</dcterms:created>
  <dcterms:modified xsi:type="dcterms:W3CDTF">2019-04-10T04:47:15Z</dcterms:modified>
</cp:coreProperties>
</file>