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5" r:id="rId2"/>
    <p:sldId id="286" r:id="rId3"/>
    <p:sldId id="269" r:id="rId4"/>
    <p:sldId id="297" r:id="rId5"/>
    <p:sldId id="295" r:id="rId6"/>
    <p:sldId id="296" r:id="rId7"/>
    <p:sldId id="289" r:id="rId8"/>
    <p:sldId id="299" r:id="rId9"/>
    <p:sldId id="298" r:id="rId10"/>
    <p:sldId id="300" r:id="rId11"/>
    <p:sldId id="301" r:id="rId12"/>
    <p:sldId id="302" r:id="rId13"/>
    <p:sldId id="270" r:id="rId14"/>
    <p:sldId id="288" r:id="rId15"/>
    <p:sldId id="303" r:id="rId16"/>
    <p:sldId id="304" r:id="rId17"/>
    <p:sldId id="305" r:id="rId18"/>
    <p:sldId id="306" r:id="rId19"/>
    <p:sldId id="307" r:id="rId20"/>
    <p:sldId id="308" r:id="rId21"/>
    <p:sldId id="279" r:id="rId22"/>
    <p:sldId id="309" r:id="rId23"/>
    <p:sldId id="310" r:id="rId24"/>
    <p:sldId id="311" r:id="rId25"/>
    <p:sldId id="312" r:id="rId26"/>
    <p:sldId id="313" r:id="rId27"/>
    <p:sldId id="314" r:id="rId28"/>
    <p:sldId id="315" r:id="rId29"/>
    <p:sldId id="294" r:id="rId30"/>
    <p:sldId id="31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7EB8"/>
    <a:srgbClr val="C00000"/>
    <a:srgbClr val="A0C2DD"/>
    <a:srgbClr val="4DA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3051" autoAdjust="0"/>
  </p:normalViewPr>
  <p:slideViewPr>
    <p:cSldViewPr snapToGrid="0">
      <p:cViewPr varScale="1">
        <p:scale>
          <a:sx n="60" d="100"/>
          <a:sy n="60" d="100"/>
        </p:scale>
        <p:origin x="8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245E7-1763-431C-9C3E-9B71A131097E}" type="datetimeFigureOut">
              <a:rPr lang="zh-CN" altLang="en-US" smtClean="0"/>
              <a:t>2019/4/3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D76E7-8B3C-4B81-A490-0914077D9776}" type="slidenum">
              <a:rPr lang="zh-CN" altLang="en-US" smtClean="0"/>
              <a:t>‹#›</a:t>
            </a:fld>
            <a:endParaRPr lang="zh-CN" altLang="en-US"/>
          </a:p>
        </p:txBody>
      </p:sp>
    </p:spTree>
    <p:extLst>
      <p:ext uri="{BB962C8B-B14F-4D97-AF65-F5344CB8AC3E}">
        <p14:creationId xmlns:p14="http://schemas.microsoft.com/office/powerpoint/2010/main" val="278500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Thanks to Prof. Lu Su for the introduction. I’m advised by Prof. Zheng Yang. Today I want to present you our work: </a:t>
            </a:r>
            <a:r>
              <a:rPr lang="en-US" altLang="zh-CN" baseline="0" dirty="0" err="1"/>
              <a:t>ChromaCode</a:t>
            </a:r>
            <a:r>
              <a:rPr lang="en-US" altLang="zh-CN" baseline="0" dirty="0"/>
              <a:t>, a fully imperceptible screen-camera communication system, with me and </a:t>
            </a:r>
            <a:r>
              <a:rPr lang="en-US" altLang="zh-CN" baseline="0" dirty="0" err="1"/>
              <a:t>Chenshu</a:t>
            </a:r>
            <a:r>
              <a:rPr lang="en-US" altLang="zh-CN" baseline="0" dirty="0"/>
              <a:t> Wu as co-primary authors, and this is a joint work with Prof. </a:t>
            </a:r>
            <a:r>
              <a:rPr lang="en-US" altLang="zh-CN" baseline="0" dirty="0" err="1"/>
              <a:t>Chunyi</a:t>
            </a:r>
            <a:r>
              <a:rPr lang="en-US" altLang="zh-CN" baseline="0" dirty="0"/>
              <a:t> Peng.</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a:t>
            </a:fld>
            <a:endParaRPr lang="zh-CN" altLang="en-US"/>
          </a:p>
        </p:txBody>
      </p:sp>
    </p:spTree>
    <p:extLst>
      <p:ext uri="{BB962C8B-B14F-4D97-AF65-F5344CB8AC3E}">
        <p14:creationId xmlns:p14="http://schemas.microsoft.com/office/powerpoint/2010/main" val="288224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en-US" altLang="zh-CN" baseline="0" dirty="0"/>
              <a:t> achieve fully imperceptible data frame embedding firstly with some color space studies. Colors are not objective existence, but are perception in visual center of human brain. To show colors in electronic devices, color spaces are developed to model human vision system. There are exactly three kinds of cone cells in human eyes, shaping the trichromatic human vision system. The first color space CIERGB was built from human eyes experiments. However, CIERGB has chromaticity distributions in negative axis, which leads to inconvenience for calculation.</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10</a:t>
            </a:fld>
            <a:endParaRPr lang="zh-CN" altLang="en-US"/>
          </a:p>
        </p:txBody>
      </p:sp>
    </p:spTree>
    <p:extLst>
      <p:ext uri="{BB962C8B-B14F-4D97-AF65-F5344CB8AC3E}">
        <p14:creationId xmlns:p14="http://schemas.microsoft.com/office/powerpoint/2010/main" val="181108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en-US" altLang="zh-CN" baseline="0" dirty="0"/>
              <a:t> achieve fully imperceptible data frame embedding firstly with some color space studies. Colors are not objective existence, but are perception in visual center of human brain. To show colors in electronic devices, color spaces are developed to model human vision system. There are exactly three kinds of cone cells in human eyes, shaping the trichromatic human vision system. The first color space CIERGB was built from human eyes experiments. However, CIERGB has chromaticity distributions in negative axis, which leads to inconvenience for calculation.</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11</a:t>
            </a:fld>
            <a:endParaRPr lang="zh-CN" altLang="en-US"/>
          </a:p>
        </p:txBody>
      </p:sp>
    </p:spTree>
    <p:extLst>
      <p:ext uri="{BB962C8B-B14F-4D97-AF65-F5344CB8AC3E}">
        <p14:creationId xmlns:p14="http://schemas.microsoft.com/office/powerpoint/2010/main" val="301352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en-US" altLang="zh-CN" baseline="0" dirty="0"/>
              <a:t> achieve fully imperceptible data frame embedding firstly with some color space studies. Colors are not objective existence, but are perception in visual center of human brain. To show colors in electronic devices, color spaces are developed to model human vision system. There are exactly three kinds of cone cells in human eyes, shaping the trichromatic human vision system. The first color space CIERGB was built from human eyes experiments. However, CIERGB has chromaticity distributions in negative axis, which leads to inconvenience for calculation.</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12</a:t>
            </a:fld>
            <a:endParaRPr lang="zh-CN" altLang="en-US"/>
          </a:p>
        </p:txBody>
      </p:sp>
    </p:spTree>
    <p:extLst>
      <p:ext uri="{BB962C8B-B14F-4D97-AF65-F5344CB8AC3E}">
        <p14:creationId xmlns:p14="http://schemas.microsoft.com/office/powerpoint/2010/main" val="384325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shows the overall architecture of </a:t>
            </a:r>
            <a:r>
              <a:rPr lang="en-US" altLang="zh-CN" dirty="0" err="1"/>
              <a:t>ChromaCode</a:t>
            </a:r>
            <a:r>
              <a:rPr lang="en-US" altLang="zh-CN" dirty="0"/>
              <a:t>.</a:t>
            </a:r>
            <a:endParaRPr lang="en-US" altLang="zh-CN" baseline="0" dirty="0"/>
          </a:p>
          <a:p>
            <a:r>
              <a:rPr lang="en-US" altLang="zh-CN" baseline="0" dirty="0"/>
              <a:t>Origin data is encoded through concatenated encoding</a:t>
            </a:r>
          </a:p>
          <a:p>
            <a:r>
              <a:rPr lang="en-US" altLang="zh-CN" baseline="0" dirty="0"/>
              <a:t>And then modulated to generate data frame.</a:t>
            </a:r>
          </a:p>
          <a:p>
            <a:r>
              <a:rPr lang="en-US" altLang="zh-CN" baseline="0" dirty="0"/>
              <a:t>The data frame is then embedded into primary video with adaptive embedding, so that when the video is being played</a:t>
            </a:r>
          </a:p>
          <a:p>
            <a:r>
              <a:rPr lang="en-US" altLang="zh-CN" baseline="0" dirty="0"/>
              <a:t>Human eyes can only see origin video contents.</a:t>
            </a:r>
          </a:p>
          <a:p>
            <a:r>
              <a:rPr lang="en-US" altLang="zh-CN" baseline="0" dirty="0"/>
              <a:t>But cameras can capture the embedded data frame</a:t>
            </a:r>
          </a:p>
          <a:p>
            <a:r>
              <a:rPr lang="en-US" altLang="zh-CN" baseline="0" dirty="0"/>
              <a:t>And then retrieve embedded data by demodulation and decoding.</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13</a:t>
            </a:fld>
            <a:endParaRPr lang="zh-CN" altLang="en-US"/>
          </a:p>
        </p:txBody>
      </p:sp>
    </p:spTree>
    <p:extLst>
      <p:ext uri="{BB962C8B-B14F-4D97-AF65-F5344CB8AC3E}">
        <p14:creationId xmlns:p14="http://schemas.microsoft.com/office/powerpoint/2010/main" val="191389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14</a:t>
            </a:fld>
            <a:endParaRPr lang="zh-CN" altLang="en-US"/>
          </a:p>
        </p:txBody>
      </p:sp>
    </p:spTree>
    <p:extLst>
      <p:ext uri="{BB962C8B-B14F-4D97-AF65-F5344CB8AC3E}">
        <p14:creationId xmlns:p14="http://schemas.microsoft.com/office/powerpoint/2010/main" val="286169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15</a:t>
            </a:fld>
            <a:endParaRPr lang="zh-CN" altLang="en-US"/>
          </a:p>
        </p:txBody>
      </p:sp>
    </p:spTree>
    <p:extLst>
      <p:ext uri="{BB962C8B-B14F-4D97-AF65-F5344CB8AC3E}">
        <p14:creationId xmlns:p14="http://schemas.microsoft.com/office/powerpoint/2010/main" val="66380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16</a:t>
            </a:fld>
            <a:endParaRPr lang="zh-CN" altLang="en-US"/>
          </a:p>
        </p:txBody>
      </p:sp>
    </p:spTree>
    <p:extLst>
      <p:ext uri="{BB962C8B-B14F-4D97-AF65-F5344CB8AC3E}">
        <p14:creationId xmlns:p14="http://schemas.microsoft.com/office/powerpoint/2010/main" val="365871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17</a:t>
            </a:fld>
            <a:endParaRPr lang="zh-CN" altLang="en-US"/>
          </a:p>
        </p:txBody>
      </p:sp>
    </p:spTree>
    <p:extLst>
      <p:ext uri="{BB962C8B-B14F-4D97-AF65-F5344CB8AC3E}">
        <p14:creationId xmlns:p14="http://schemas.microsoft.com/office/powerpoint/2010/main" val="223970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18</a:t>
            </a:fld>
            <a:endParaRPr lang="zh-CN" altLang="en-US"/>
          </a:p>
        </p:txBody>
      </p:sp>
    </p:spTree>
    <p:extLst>
      <p:ext uri="{BB962C8B-B14F-4D97-AF65-F5344CB8AC3E}">
        <p14:creationId xmlns:p14="http://schemas.microsoft.com/office/powerpoint/2010/main" val="412670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19</a:t>
            </a:fld>
            <a:endParaRPr lang="zh-CN" altLang="en-US"/>
          </a:p>
        </p:txBody>
      </p:sp>
    </p:spTree>
    <p:extLst>
      <p:ext uri="{BB962C8B-B14F-4D97-AF65-F5344CB8AC3E}">
        <p14:creationId xmlns:p14="http://schemas.microsoft.com/office/powerpoint/2010/main" val="313650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Currently, it is reported that 65 percent of people skip online video advertising, mainly due to the intrusiveness. Delivering advertising content as side information without tampering primary video itself will not only guarantee viewing experience but also enhance user interaction. A common real-life example towards this paradigm is QR code. QR code spatially occupies a small area in the corner of a screen, and has extra information embedded inside. However, QR code is obtrusive for viewing and affects viewing experience. They may overlay important original video contents, especially in small monitors with limited screen spaces. QR code is mainly used for device-to-device communication, and is meaningless to human eyes. </a:t>
            </a:r>
          </a:p>
          <a:p>
            <a:r>
              <a:rPr lang="en-US" altLang="zh-CN" sz="1200" b="0" i="0" u="none" strike="noStrike" kern="1200" baseline="0" dirty="0">
                <a:solidFill>
                  <a:schemeClr val="tx1"/>
                </a:solidFill>
                <a:latin typeface="+mn-lt"/>
                <a:ea typeface="+mn-ea"/>
                <a:cs typeface="+mn-cs"/>
              </a:rPr>
              <a:t>What we hope is to make advertisements and other information invisible to viewers, to achieve simultaneous viewing and communication without affecting viewing experience.</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2</a:t>
            </a:fld>
            <a:endParaRPr lang="zh-CN" altLang="en-US"/>
          </a:p>
        </p:txBody>
      </p:sp>
    </p:spTree>
    <p:extLst>
      <p:ext uri="{BB962C8B-B14F-4D97-AF65-F5344CB8AC3E}">
        <p14:creationId xmlns:p14="http://schemas.microsoft.com/office/powerpoint/2010/main" val="351104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let’s review how hidden screen-camera channel is achieved.</a:t>
            </a:r>
          </a:p>
          <a:p>
            <a:r>
              <a:rPr lang="en-US" altLang="zh-CN" dirty="0"/>
              <a:t>This is achieved</a:t>
            </a:r>
            <a:r>
              <a:rPr lang="en-US" altLang="zh-CN" baseline="0" dirty="0"/>
              <a:t> by leveraging low-pass flicker fusion property of human eyes. Human eyes can not see flicker with frequency larger than 100Hz, but instead can only see the average lightness. So we can generate high frame rate complementary frames by complementary lightness modification to embed data frames unobtrusively into origin video. But the data frame can stilled be captured with high capturing rate cameras.</a:t>
            </a:r>
          </a:p>
          <a:p>
            <a:r>
              <a:rPr lang="en-US" altLang="zh-CN" baseline="0" dirty="0"/>
              <a:t>However, the hiding quality is still not good enough in related works.</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20</a:t>
            </a:fld>
            <a:endParaRPr lang="zh-CN" altLang="en-US"/>
          </a:p>
        </p:txBody>
      </p:sp>
    </p:spTree>
    <p:extLst>
      <p:ext uri="{BB962C8B-B14F-4D97-AF65-F5344CB8AC3E}">
        <p14:creationId xmlns:p14="http://schemas.microsoft.com/office/powerpoint/2010/main" val="996377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21</a:t>
            </a:fld>
            <a:endParaRPr lang="zh-CN" altLang="en-US"/>
          </a:p>
        </p:txBody>
      </p:sp>
    </p:spTree>
    <p:extLst>
      <p:ext uri="{BB962C8B-B14F-4D97-AF65-F5344CB8AC3E}">
        <p14:creationId xmlns:p14="http://schemas.microsoft.com/office/powerpoint/2010/main" val="333657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22</a:t>
            </a:fld>
            <a:endParaRPr lang="zh-CN" altLang="en-US"/>
          </a:p>
        </p:txBody>
      </p:sp>
    </p:spTree>
    <p:extLst>
      <p:ext uri="{BB962C8B-B14F-4D97-AF65-F5344CB8AC3E}">
        <p14:creationId xmlns:p14="http://schemas.microsoft.com/office/powerpoint/2010/main" val="353982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23</a:t>
            </a:fld>
            <a:endParaRPr lang="zh-CN" altLang="en-US"/>
          </a:p>
        </p:txBody>
      </p:sp>
    </p:spTree>
    <p:extLst>
      <p:ext uri="{BB962C8B-B14F-4D97-AF65-F5344CB8AC3E}">
        <p14:creationId xmlns:p14="http://schemas.microsoft.com/office/powerpoint/2010/main" val="9383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24</a:t>
            </a:fld>
            <a:endParaRPr lang="zh-CN" altLang="en-US"/>
          </a:p>
        </p:txBody>
      </p:sp>
    </p:spTree>
    <p:extLst>
      <p:ext uri="{BB962C8B-B14F-4D97-AF65-F5344CB8AC3E}">
        <p14:creationId xmlns:p14="http://schemas.microsoft.com/office/powerpoint/2010/main" val="366881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25</a:t>
            </a:fld>
            <a:endParaRPr lang="zh-CN" altLang="en-US"/>
          </a:p>
        </p:txBody>
      </p:sp>
    </p:spTree>
    <p:extLst>
      <p:ext uri="{BB962C8B-B14F-4D97-AF65-F5344CB8AC3E}">
        <p14:creationId xmlns:p14="http://schemas.microsoft.com/office/powerpoint/2010/main" val="256343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26</a:t>
            </a:fld>
            <a:endParaRPr lang="zh-CN" altLang="en-US"/>
          </a:p>
        </p:txBody>
      </p:sp>
    </p:spTree>
    <p:extLst>
      <p:ext uri="{BB962C8B-B14F-4D97-AF65-F5344CB8AC3E}">
        <p14:creationId xmlns:p14="http://schemas.microsoft.com/office/powerpoint/2010/main" val="371677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27</a:t>
            </a:fld>
            <a:endParaRPr lang="zh-CN" altLang="en-US"/>
          </a:p>
        </p:txBody>
      </p:sp>
    </p:spTree>
    <p:extLst>
      <p:ext uri="{BB962C8B-B14F-4D97-AF65-F5344CB8AC3E}">
        <p14:creationId xmlns:p14="http://schemas.microsoft.com/office/powerpoint/2010/main" val="2098872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Our evaluation contains two major parts, a user study part that evaluates the user perceived data hiding quality and a data transmission benchmark that measures the throughput and BER under various conditions.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select a group of videos as primary videos for experiments. A key consideration during the video selection is to find a set of representative videos with various characteristics, e.g., incorporating both plain and textured frames, involving both sharply and gradually switching scenes, containing both dark and bright scenarios, and covering both high and standard video qualities.</a:t>
            </a:r>
          </a:p>
        </p:txBody>
      </p:sp>
      <p:sp>
        <p:nvSpPr>
          <p:cNvPr id="4" name="灯片编号占位符 3"/>
          <p:cNvSpPr>
            <a:spLocks noGrp="1"/>
          </p:cNvSpPr>
          <p:nvPr>
            <p:ph type="sldNum" sz="quarter" idx="10"/>
          </p:nvPr>
        </p:nvSpPr>
        <p:spPr/>
        <p:txBody>
          <a:bodyPr/>
          <a:lstStyle/>
          <a:p>
            <a:fld id="{586D76E7-8B3C-4B81-A490-0914077D9776}" type="slidenum">
              <a:rPr lang="zh-CN" altLang="en-US" smtClean="0"/>
              <a:t>28</a:t>
            </a:fld>
            <a:endParaRPr lang="zh-CN" altLang="en-US"/>
          </a:p>
        </p:txBody>
      </p:sp>
    </p:spTree>
    <p:extLst>
      <p:ext uri="{BB962C8B-B14F-4D97-AF65-F5344CB8AC3E}">
        <p14:creationId xmlns:p14="http://schemas.microsoft.com/office/powerpoint/2010/main" val="2693461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To summarize,</a:t>
            </a:r>
            <a:r>
              <a:rPr lang="en-US" altLang="zh-CN" sz="1200" baseline="0" dirty="0"/>
              <a:t> w</a:t>
            </a:r>
            <a:r>
              <a:rPr lang="en-US" altLang="zh-CN" sz="1200" dirty="0"/>
              <a:t>e present </a:t>
            </a:r>
            <a:r>
              <a:rPr lang="en-US" altLang="zh-CN" sz="1200" dirty="0" err="1"/>
              <a:t>ChromaCode</a:t>
            </a:r>
            <a:r>
              <a:rPr lang="en-US" altLang="zh-CN" sz="1200" dirty="0"/>
              <a:t>, a system that achieves all three goals on unobtrusive, high-rate, reliable screen-camera communication. We prototype </a:t>
            </a:r>
            <a:r>
              <a:rPr lang="en-US" altLang="zh-CN" sz="1200" dirty="0" err="1"/>
              <a:t>ChromaCode</a:t>
            </a:r>
            <a:r>
              <a:rPr lang="en-US" altLang="zh-CN" sz="1200" dirty="0"/>
              <a:t> and evaluated it by experiments. The results demonstrate its superior performance over previous schemes in terms of invisibility, throughput and BER.</a:t>
            </a: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29</a:t>
            </a:fld>
            <a:endParaRPr lang="zh-CN" altLang="en-US"/>
          </a:p>
        </p:txBody>
      </p:sp>
    </p:spTree>
    <p:extLst>
      <p:ext uri="{BB962C8B-B14F-4D97-AF65-F5344CB8AC3E}">
        <p14:creationId xmlns:p14="http://schemas.microsoft.com/office/powerpoint/2010/main" val="4148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Related works have been made to enable hidden screen-camera communication.</a:t>
            </a:r>
            <a:r>
              <a:rPr lang="en-US" altLang="zh-CN" baseline="0" dirty="0"/>
              <a:t> For example, </a:t>
            </a:r>
            <a:r>
              <a:rPr lang="en-US" altLang="zh-CN" baseline="0" dirty="0" err="1"/>
              <a:t>InFrame</a:t>
            </a:r>
            <a:r>
              <a:rPr lang="en-US" altLang="zh-CN" baseline="0" dirty="0"/>
              <a:t>++ leverages low-pass flicker fusion property of human eyes and achieves hidden data frame embedding by complementary lightness modification. </a:t>
            </a:r>
            <a:r>
              <a:rPr lang="en-US" altLang="zh-CN" baseline="0" dirty="0" err="1"/>
              <a:t>TextureCode</a:t>
            </a:r>
            <a:r>
              <a:rPr lang="en-US" altLang="zh-CN" baseline="0" dirty="0"/>
              <a:t> only embeds in textured regions to improve data frame invisibility.</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3</a:t>
            </a:fld>
            <a:endParaRPr lang="zh-CN" altLang="en-US"/>
          </a:p>
        </p:txBody>
      </p:sp>
    </p:spTree>
    <p:extLst>
      <p:ext uri="{BB962C8B-B14F-4D97-AF65-F5344CB8AC3E}">
        <p14:creationId xmlns:p14="http://schemas.microsoft.com/office/powerpoint/2010/main" val="946039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To summarize,</a:t>
            </a:r>
            <a:r>
              <a:rPr lang="en-US" altLang="zh-CN" sz="1200" baseline="0" dirty="0"/>
              <a:t> w</a:t>
            </a:r>
            <a:r>
              <a:rPr lang="en-US" altLang="zh-CN" sz="1200" dirty="0"/>
              <a:t>e present </a:t>
            </a:r>
            <a:r>
              <a:rPr lang="en-US" altLang="zh-CN" sz="1200" dirty="0" err="1"/>
              <a:t>ChromaCode</a:t>
            </a:r>
            <a:r>
              <a:rPr lang="en-US" altLang="zh-CN" sz="1200" dirty="0"/>
              <a:t>, a system that achieves all three goals on unobtrusive, high-rate, reliable screen-camera communication. We prototype </a:t>
            </a:r>
            <a:r>
              <a:rPr lang="en-US" altLang="zh-CN" sz="1200" dirty="0" err="1"/>
              <a:t>ChromaCode</a:t>
            </a:r>
            <a:r>
              <a:rPr lang="en-US" altLang="zh-CN" sz="1200" dirty="0"/>
              <a:t> and evaluated it by experiments. The results demonstrate its superior performance over previous schemes in terms of invisibility, throughput and BER.</a:t>
            </a: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30</a:t>
            </a:fld>
            <a:endParaRPr lang="zh-CN" altLang="en-US"/>
          </a:p>
        </p:txBody>
      </p:sp>
    </p:spTree>
    <p:extLst>
      <p:ext uri="{BB962C8B-B14F-4D97-AF65-F5344CB8AC3E}">
        <p14:creationId xmlns:p14="http://schemas.microsoft.com/office/powerpoint/2010/main" val="252298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Related works have been made to enable hidden screen-camera communication.</a:t>
            </a:r>
            <a:r>
              <a:rPr lang="en-US" altLang="zh-CN" baseline="0" dirty="0"/>
              <a:t> For example, </a:t>
            </a:r>
            <a:r>
              <a:rPr lang="en-US" altLang="zh-CN" baseline="0" dirty="0" err="1"/>
              <a:t>InFrame</a:t>
            </a:r>
            <a:r>
              <a:rPr lang="en-US" altLang="zh-CN" baseline="0" dirty="0"/>
              <a:t>++ leverages low-pass flicker fusion property of human eyes and achieves hidden data frame embedding by complementary lightness modification. </a:t>
            </a:r>
            <a:r>
              <a:rPr lang="en-US" altLang="zh-CN" baseline="0" dirty="0" err="1"/>
              <a:t>TextureCode</a:t>
            </a:r>
            <a:r>
              <a:rPr lang="en-US" altLang="zh-CN" baseline="0" dirty="0"/>
              <a:t> only embeds in textured regions to improve data frame invisibility.</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4</a:t>
            </a:fld>
            <a:endParaRPr lang="zh-CN" altLang="en-US"/>
          </a:p>
        </p:txBody>
      </p:sp>
    </p:spTree>
    <p:extLst>
      <p:ext uri="{BB962C8B-B14F-4D97-AF65-F5344CB8AC3E}">
        <p14:creationId xmlns:p14="http://schemas.microsoft.com/office/powerpoint/2010/main" val="132249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Currently, it is reported that 65 percent of people skip online video advertising, mainly due to the intrusiveness. Delivering advertising content as side information without tampering primary video itself will not only guarantee viewing experience but also enhance user interaction. A common real-life example towards this paradigm is QR code. QR code spatially occupies a small area in the corner of a screen, and has extra information embedded inside. However, QR code is obtrusive for viewing and affects viewing experience. They may overlay important original video contents, especially in small monitors with limited screen spaces. QR code is mainly used for device-to-device communication, and is meaningless to human eyes. </a:t>
            </a:r>
          </a:p>
          <a:p>
            <a:r>
              <a:rPr lang="en-US" altLang="zh-CN" sz="1200" b="0" i="0" u="none" strike="noStrike" kern="1200" baseline="0" dirty="0">
                <a:solidFill>
                  <a:schemeClr val="tx1"/>
                </a:solidFill>
                <a:latin typeface="+mn-lt"/>
                <a:ea typeface="+mn-ea"/>
                <a:cs typeface="+mn-cs"/>
              </a:rPr>
              <a:t>What we hope is to make advertisements and other information invisible to viewers, to achieve simultaneous viewing and communication without affecting viewing experience.</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5</a:t>
            </a:fld>
            <a:endParaRPr lang="zh-CN" altLang="en-US"/>
          </a:p>
        </p:txBody>
      </p:sp>
    </p:spTree>
    <p:extLst>
      <p:ext uri="{BB962C8B-B14F-4D97-AF65-F5344CB8AC3E}">
        <p14:creationId xmlns:p14="http://schemas.microsoft.com/office/powerpoint/2010/main" val="16197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Currently, it is reported that 65 percent of people skip online video advertising, mainly due to the intrusiveness. Delivering advertising content as side information without tampering primary video itself will not only guarantee viewing experience but also enhance user interaction. A common real-life example towards this paradigm is QR code. QR code spatially occupies a small area in the corner of a screen, and has extra information embedded inside. However, QR code is obtrusive for viewing and affects viewing experience. They may overlay important original video contents, especially in small monitors with limited screen spaces. QR code is mainly used for device-to-device communication, and is meaningless to human eyes. </a:t>
            </a:r>
          </a:p>
          <a:p>
            <a:r>
              <a:rPr lang="en-US" altLang="zh-CN" sz="1200" b="0" i="0" u="none" strike="noStrike" kern="1200" baseline="0" dirty="0">
                <a:solidFill>
                  <a:schemeClr val="tx1"/>
                </a:solidFill>
                <a:latin typeface="+mn-lt"/>
                <a:ea typeface="+mn-ea"/>
                <a:cs typeface="+mn-cs"/>
              </a:rPr>
              <a:t>What we hope is to make advertisements and other information invisible to viewers, to achieve simultaneous viewing and communication without affecting viewing experience.</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6</a:t>
            </a:fld>
            <a:endParaRPr lang="zh-CN" altLang="en-US"/>
          </a:p>
        </p:txBody>
      </p:sp>
    </p:spTree>
    <p:extLst>
      <p:ext uri="{BB962C8B-B14F-4D97-AF65-F5344CB8AC3E}">
        <p14:creationId xmlns:p14="http://schemas.microsoft.com/office/powerpoint/2010/main" val="71876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mainly three key goals in hidden screen-camera communication. They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Invisibility,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And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However, these three key goals can be conflicting. For example, we can increase lightness adjusting amount to achieve more reliable data transmission, but more flickers may be observed by human eyes. </a:t>
            </a:r>
            <a:r>
              <a:rPr lang="en-US" altLang="zh-CN" sz="1200" b="0" i="0" u="none" strike="noStrike" kern="1200" baseline="0" dirty="0">
                <a:solidFill>
                  <a:schemeClr val="tx1"/>
                </a:solidFill>
                <a:latin typeface="+mn-lt"/>
                <a:ea typeface="+mn-ea"/>
                <a:cs typeface="+mn-cs"/>
              </a:rPr>
              <a:t>Previous works usually made a trade-off among them. In our work, </a:t>
            </a:r>
            <a:r>
              <a:rPr lang="en-US" altLang="zh-CN" sz="1200" b="0" i="0" u="none" strike="noStrike" kern="1200" baseline="0" dirty="0" err="1">
                <a:solidFill>
                  <a:schemeClr val="tx1"/>
                </a:solidFill>
                <a:latin typeface="+mn-lt"/>
                <a:ea typeface="+mn-ea"/>
                <a:cs typeface="+mn-cs"/>
              </a:rPr>
              <a:t>ChromaCode</a:t>
            </a:r>
            <a:r>
              <a:rPr lang="en-US" altLang="zh-CN" sz="1200" b="0" i="0" u="none" strike="noStrike" kern="1200" baseline="0" dirty="0">
                <a:solidFill>
                  <a:schemeClr val="tx1"/>
                </a:solidFill>
                <a:latin typeface="+mn-lt"/>
                <a:ea typeface="+mn-ea"/>
                <a:cs typeface="+mn-cs"/>
              </a:rPr>
              <a:t> aims to achieve all three goals </a:t>
            </a:r>
            <a:r>
              <a:rPr lang="en-US" altLang="zh-CN" sz="1200" b="0" dirty="0">
                <a:solidFill>
                  <a:srgbClr val="4DAF4A"/>
                </a:solidFill>
              </a:rPr>
              <a:t>while retaining watching experience to users.</a:t>
            </a:r>
          </a:p>
          <a:p>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7</a:t>
            </a:fld>
            <a:endParaRPr lang="zh-CN" altLang="en-US"/>
          </a:p>
        </p:txBody>
      </p:sp>
    </p:spTree>
    <p:extLst>
      <p:ext uri="{BB962C8B-B14F-4D97-AF65-F5344CB8AC3E}">
        <p14:creationId xmlns:p14="http://schemas.microsoft.com/office/powerpoint/2010/main" val="119247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mainly three key goals in hidden screen-camera communication. They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Invisibility,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And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However, these three key goals can be conflicting. For example, we can increase lightness adjusting amount to achieve more reliable data transmission, but more flickers may be observed by human eyes. </a:t>
            </a:r>
            <a:r>
              <a:rPr lang="en-US" altLang="zh-CN" sz="1200" b="0" i="0" u="none" strike="noStrike" kern="1200" baseline="0" dirty="0">
                <a:solidFill>
                  <a:schemeClr val="tx1"/>
                </a:solidFill>
                <a:latin typeface="+mn-lt"/>
                <a:ea typeface="+mn-ea"/>
                <a:cs typeface="+mn-cs"/>
              </a:rPr>
              <a:t>Previous works usually made a trade-off among them. In our work, </a:t>
            </a:r>
            <a:r>
              <a:rPr lang="en-US" altLang="zh-CN" sz="1200" b="0" i="0" u="none" strike="noStrike" kern="1200" baseline="0" dirty="0" err="1">
                <a:solidFill>
                  <a:schemeClr val="tx1"/>
                </a:solidFill>
                <a:latin typeface="+mn-lt"/>
                <a:ea typeface="+mn-ea"/>
                <a:cs typeface="+mn-cs"/>
              </a:rPr>
              <a:t>ChromaCode</a:t>
            </a:r>
            <a:r>
              <a:rPr lang="en-US" altLang="zh-CN" sz="1200" b="0" i="0" u="none" strike="noStrike" kern="1200" baseline="0" dirty="0">
                <a:solidFill>
                  <a:schemeClr val="tx1"/>
                </a:solidFill>
                <a:latin typeface="+mn-lt"/>
                <a:ea typeface="+mn-ea"/>
                <a:cs typeface="+mn-cs"/>
              </a:rPr>
              <a:t> aims to achieve all three goals </a:t>
            </a:r>
            <a:r>
              <a:rPr lang="en-US" altLang="zh-CN" sz="1200" b="0" dirty="0">
                <a:solidFill>
                  <a:srgbClr val="4DAF4A"/>
                </a:solidFill>
              </a:rPr>
              <a:t>while retaining watching experience to users.</a:t>
            </a:r>
          </a:p>
          <a:p>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8</a:t>
            </a:fld>
            <a:endParaRPr lang="zh-CN" altLang="en-US"/>
          </a:p>
        </p:txBody>
      </p:sp>
    </p:spTree>
    <p:extLst>
      <p:ext uri="{BB962C8B-B14F-4D97-AF65-F5344CB8AC3E}">
        <p14:creationId xmlns:p14="http://schemas.microsoft.com/office/powerpoint/2010/main" val="2572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en-US" altLang="zh-CN" baseline="0" dirty="0"/>
              <a:t> achieve fully imperceptible data frame embedding firstly with some color space studies. Colors are not objective existence, but are perception in visual center of human brain. To show colors in electronic devices, color spaces are developed to model human vision system. There are exactly three kinds of cone cells in human eyes, shaping the trichromatic human vision system. The first color space CIERGB was built from human eyes experiments. However, CIERGB has chromaticity distributions in negative axis, which leads to inconvenience for calculation.</a:t>
            </a:r>
            <a:endParaRPr lang="zh-CN" altLang="en-US" dirty="0"/>
          </a:p>
        </p:txBody>
      </p:sp>
      <p:sp>
        <p:nvSpPr>
          <p:cNvPr id="4" name="灯片编号占位符 3"/>
          <p:cNvSpPr>
            <a:spLocks noGrp="1"/>
          </p:cNvSpPr>
          <p:nvPr>
            <p:ph type="sldNum" sz="quarter" idx="10"/>
          </p:nvPr>
        </p:nvSpPr>
        <p:spPr/>
        <p:txBody>
          <a:bodyPr/>
          <a:lstStyle/>
          <a:p>
            <a:fld id="{586D76E7-8B3C-4B81-A490-0914077D9776}" type="slidenum">
              <a:rPr lang="zh-CN" altLang="en-US" smtClean="0"/>
              <a:t>9</a:t>
            </a:fld>
            <a:endParaRPr lang="zh-CN" altLang="en-US"/>
          </a:p>
        </p:txBody>
      </p:sp>
    </p:spTree>
    <p:extLst>
      <p:ext uri="{BB962C8B-B14F-4D97-AF65-F5344CB8AC3E}">
        <p14:creationId xmlns:p14="http://schemas.microsoft.com/office/powerpoint/2010/main" val="210907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3B995D-2C45-4C6F-A88A-4408071B4007}" type="datetimeFigureOut">
              <a:rPr lang="zh-CN" altLang="en-US" smtClean="0"/>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6384E5-8C4A-42C4-8E4A-0FDC86E7154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B995D-2C45-4C6F-A88A-4408071B4007}" type="datetimeFigureOut">
              <a:rPr lang="zh-CN" altLang="en-US" smtClean="0"/>
              <a:t>2019/4/3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384E5-8C4A-42C4-8E4A-0FDC86E715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35" y="1122680"/>
            <a:ext cx="12181205" cy="1686888"/>
          </a:xfrm>
        </p:spPr>
        <p:txBody>
          <a:bodyPr>
            <a:normAutofit fontScale="90000"/>
          </a:bodyPr>
          <a:lstStyle/>
          <a:p>
            <a:br>
              <a:rPr lang="en-US" altLang="zh-CN" sz="5000" dirty="0">
                <a:latin typeface="Microsoft JhengHei" panose="020B0604030504040204" pitchFamily="34" charset="-120"/>
                <a:ea typeface="Microsoft JhengHei" panose="020B0604030504040204" pitchFamily="34" charset="-120"/>
                <a:cs typeface="Times New Roman" pitchFamily="18" charset="0"/>
              </a:rPr>
            </a:br>
            <a:r>
              <a:rPr lang="en-US" altLang="zh-CN" sz="5000" dirty="0" err="1">
                <a:latin typeface="Microsoft YaHei UI" panose="020B0503020204020204" pitchFamily="34" charset="-122"/>
                <a:ea typeface="Microsoft YaHei UI" panose="020B0503020204020204" pitchFamily="34" charset="-122"/>
                <a:cs typeface="Times New Roman" pitchFamily="18" charset="0"/>
              </a:rPr>
              <a:t>SolarGest</a:t>
            </a:r>
            <a:r>
              <a:rPr lang="en-US" altLang="zh-CN" sz="5000" dirty="0">
                <a:latin typeface="Microsoft YaHei UI" panose="020B0503020204020204" pitchFamily="34" charset="-122"/>
                <a:ea typeface="Microsoft YaHei UI" panose="020B0503020204020204" pitchFamily="34" charset="-122"/>
                <a:cs typeface="Times New Roman" pitchFamily="18" charset="0"/>
              </a:rPr>
              <a:t>: Ubiquitous and </a:t>
            </a:r>
            <a:r>
              <a:rPr lang="en-US" altLang="zh-CN" sz="5000" dirty="0" err="1">
                <a:latin typeface="Microsoft YaHei UI" panose="020B0503020204020204" pitchFamily="34" charset="-122"/>
                <a:ea typeface="Microsoft YaHei UI" panose="020B0503020204020204" pitchFamily="34" charset="-122"/>
                <a:cs typeface="Times New Roman" pitchFamily="18" charset="0"/>
              </a:rPr>
              <a:t>Batery</a:t>
            </a:r>
            <a:r>
              <a:rPr lang="en-US" altLang="zh-CN" sz="5000" dirty="0">
                <a:latin typeface="Microsoft YaHei UI" panose="020B0503020204020204" pitchFamily="34" charset="-122"/>
                <a:ea typeface="Microsoft YaHei UI" panose="020B0503020204020204" pitchFamily="34" charset="-122"/>
                <a:cs typeface="Times New Roman" pitchFamily="18" charset="0"/>
              </a:rPr>
              <a:t>-free Gesture Recognition using Solar Cells</a:t>
            </a:r>
            <a:endParaRPr lang="zh-CN" altLang="en-US" sz="5000" dirty="0">
              <a:latin typeface="Microsoft YaHei UI" panose="020B0503020204020204" pitchFamily="34" charset="-122"/>
              <a:ea typeface="Microsoft YaHei UI" panose="020B0503020204020204" pitchFamily="34" charset="-122"/>
              <a:cs typeface="Times New Roman" pitchFamily="18" charset="0"/>
            </a:endParaRPr>
          </a:p>
        </p:txBody>
      </p:sp>
      <p:sp>
        <p:nvSpPr>
          <p:cNvPr id="3" name="副标题 2"/>
          <p:cNvSpPr>
            <a:spLocks noGrp="1"/>
          </p:cNvSpPr>
          <p:nvPr>
            <p:ph type="subTitle" idx="1"/>
          </p:nvPr>
        </p:nvSpPr>
        <p:spPr>
          <a:xfrm>
            <a:off x="1524000" y="3602037"/>
            <a:ext cx="9144000" cy="3079499"/>
          </a:xfrm>
        </p:spPr>
        <p:txBody>
          <a:bodyPr>
            <a:normAutofit/>
          </a:bodyPr>
          <a:lstStyle/>
          <a:p>
            <a:r>
              <a:rPr lang="en-US" altLang="zh-CN" dirty="0"/>
              <a:t>Dong Ma, </a:t>
            </a:r>
            <a:r>
              <a:rPr lang="en-US" altLang="zh-CN" dirty="0" err="1"/>
              <a:t>Guohao</a:t>
            </a:r>
            <a:r>
              <a:rPr lang="en-US" altLang="zh-CN" dirty="0"/>
              <a:t> Lan, </a:t>
            </a:r>
            <a:r>
              <a:rPr lang="en-US" altLang="zh-CN" dirty="0" err="1"/>
              <a:t>Mahbub</a:t>
            </a:r>
            <a:r>
              <a:rPr lang="en-US" altLang="zh-CN" dirty="0"/>
              <a:t> Hassan, Wen Hu, </a:t>
            </a:r>
          </a:p>
          <a:p>
            <a:r>
              <a:rPr lang="en-US" altLang="zh-CN" dirty="0" err="1"/>
              <a:t>Mushfka</a:t>
            </a:r>
            <a:r>
              <a:rPr lang="en-US" altLang="zh-CN" dirty="0"/>
              <a:t> B. </a:t>
            </a:r>
            <a:r>
              <a:rPr lang="en-US" altLang="zh-CN" dirty="0" err="1"/>
              <a:t>Upama</a:t>
            </a:r>
            <a:r>
              <a:rPr lang="en-US" altLang="zh-CN" dirty="0"/>
              <a:t>, Ashraf Uddin, </a:t>
            </a:r>
            <a:r>
              <a:rPr lang="en-US" altLang="zh-CN" dirty="0" err="1"/>
              <a:t>Moustafa</a:t>
            </a:r>
            <a:r>
              <a:rPr lang="en-US" altLang="zh-CN" dirty="0"/>
              <a:t> Youssef</a:t>
            </a:r>
          </a:p>
          <a:p>
            <a:br>
              <a:rPr lang="en-US" altLang="zh-CN" dirty="0"/>
            </a:br>
            <a:r>
              <a:rPr lang="en-US" altLang="zh-CN" sz="1800" dirty="0">
                <a:latin typeface="Helvetica" charset="0"/>
                <a:cs typeface="Times New Roman" pitchFamily="18" charset="0"/>
              </a:rPr>
              <a:t>University of New South Wales, Alexandria University, </a:t>
            </a:r>
          </a:p>
          <a:p>
            <a:endParaRPr lang="en-US" altLang="zh-CN" sz="2000" dirty="0">
              <a:latin typeface="+mn-ea"/>
              <a:cs typeface="Times New Roman" pitchFamily="18" charset="0"/>
            </a:endParaRPr>
          </a:p>
          <a:p>
            <a:r>
              <a:rPr lang="en-US" altLang="zh-CN" sz="2000" dirty="0">
                <a:latin typeface="+mn-ea"/>
                <a:cs typeface="Times New Roman" pitchFamily="18" charset="0"/>
              </a:rPr>
              <a:t>ACM </a:t>
            </a:r>
            <a:r>
              <a:rPr lang="en-US" altLang="zh-CN" sz="2000" dirty="0" err="1">
                <a:latin typeface="+mn-ea"/>
                <a:cs typeface="Times New Roman" pitchFamily="18" charset="0"/>
              </a:rPr>
              <a:t>MobiCom</a:t>
            </a:r>
            <a:r>
              <a:rPr lang="en-US" altLang="zh-CN" sz="2000" dirty="0">
                <a:latin typeface="+mn-ea"/>
                <a:cs typeface="Times New Roman" pitchFamily="18" charset="0"/>
              </a:rPr>
              <a:t> 2019</a:t>
            </a:r>
            <a:endParaRPr lang="zh-CN" altLang="en-US" sz="2000" dirty="0">
              <a:latin typeface="+mn-ea"/>
              <a:cs typeface="Times New Roman" pitchFamily="18" charset="0"/>
            </a:endParaRPr>
          </a:p>
        </p:txBody>
      </p:sp>
    </p:spTree>
    <p:extLst>
      <p:ext uri="{BB962C8B-B14F-4D97-AF65-F5344CB8AC3E}">
        <p14:creationId xmlns:p14="http://schemas.microsoft.com/office/powerpoint/2010/main" val="3755601343"/>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charset="0"/>
                <a:cs typeface="Times New Roman" pitchFamily="18" charset="0"/>
              </a:rPr>
              <a:t>Solar gesture simulator</a:t>
            </a:r>
            <a:endParaRPr lang="zh-CN" altLang="en-US" dirty="0"/>
          </a:p>
        </p:txBody>
      </p:sp>
      <p:sp>
        <p:nvSpPr>
          <p:cNvPr id="3" name="内容占位符 2"/>
          <p:cNvSpPr>
            <a:spLocks noGrp="1"/>
          </p:cNvSpPr>
          <p:nvPr>
            <p:ph idx="1"/>
          </p:nvPr>
        </p:nvSpPr>
        <p:spPr>
          <a:xfrm>
            <a:off x="838200" y="1601341"/>
            <a:ext cx="10515600" cy="4351338"/>
          </a:xfrm>
        </p:spPr>
        <p:txBody>
          <a:bodyPr/>
          <a:lstStyle/>
          <a:p>
            <a:pPr marL="0" indent="0">
              <a:buNone/>
            </a:pPr>
            <a:r>
              <a:rPr lang="en-US" altLang="zh-CN" dirty="0"/>
              <a:t>Combining </a:t>
            </a:r>
            <a:r>
              <a:rPr lang="en-US" altLang="zh-CN" dirty="0">
                <a:solidFill>
                  <a:srgbClr val="C00000"/>
                </a:solidFill>
              </a:rPr>
              <a:t>solar energy harvesting law </a:t>
            </a:r>
            <a:r>
              <a:rPr lang="en-US" altLang="zh-CN" dirty="0"/>
              <a:t>with </a:t>
            </a:r>
            <a:r>
              <a:rPr lang="en-US" altLang="zh-CN" dirty="0">
                <a:solidFill>
                  <a:srgbClr val="C00000"/>
                </a:solidFill>
              </a:rPr>
              <a:t>geometry</a:t>
            </a:r>
            <a:r>
              <a:rPr lang="en-US" altLang="zh-CN" dirty="0"/>
              <a:t>.</a:t>
            </a:r>
            <a:endParaRPr lang="zh-CN" altLang="en-US" dirty="0">
              <a:latin typeface="+mn-ea"/>
            </a:endParaRPr>
          </a:p>
        </p:txBody>
      </p:sp>
      <p:cxnSp>
        <p:nvCxnSpPr>
          <p:cNvPr id="11" name="直接连接符 10"/>
          <p:cNvCxnSpPr/>
          <p:nvPr/>
        </p:nvCxnSpPr>
        <p:spPr>
          <a:xfrm flipV="1">
            <a:off x="2692958" y="2039815"/>
            <a:ext cx="4180115" cy="100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stretch>
            <a:fillRect/>
          </a:stretch>
        </p:blipFill>
        <p:spPr>
          <a:xfrm>
            <a:off x="2615711" y="4198988"/>
            <a:ext cx="3810000" cy="923925"/>
          </a:xfrm>
          <a:prstGeom prst="rect">
            <a:avLst/>
          </a:prstGeom>
        </p:spPr>
      </p:pic>
      <mc:AlternateContent xmlns:mc="http://schemas.openxmlformats.org/markup-compatibility/2006" xmlns:a14="http://schemas.microsoft.com/office/drawing/2010/main">
        <mc:Choice Requires="a14">
          <p:sp>
            <p:nvSpPr>
              <p:cNvPr id="13" name="文本框 12"/>
              <p:cNvSpPr txBox="1"/>
              <p:nvPr/>
            </p:nvSpPr>
            <p:spPr>
              <a:xfrm>
                <a:off x="6883121" y="4199583"/>
                <a:ext cx="3474028" cy="1200329"/>
              </a:xfrm>
              <a:prstGeom prst="rect">
                <a:avLst/>
              </a:prstGeom>
              <a:noFill/>
            </p:spPr>
            <p:txBody>
              <a:bodyPr wrap="none" rtlCol="0">
                <a:spAutoFit/>
              </a:bodyPr>
              <a:lstStyle/>
              <a:p>
                <a:r>
                  <a:rPr lang="en-US" altLang="zh-CN" dirty="0"/>
                  <a:t>S: the form factor of the solar cell</a:t>
                </a:r>
              </a:p>
              <a:p>
                <a:r>
                  <a:rPr lang="en-US" altLang="zh-CN" i="1" dirty="0"/>
                  <a:t>θ</a:t>
                </a:r>
                <a:r>
                  <a:rPr lang="en-US" altLang="zh-CN" dirty="0"/>
                  <a:t>: the incident angle</a:t>
                </a:r>
              </a:p>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𝐽</m:t>
                        </m:r>
                      </m:e>
                      <m:sub>
                        <m:r>
                          <a:rPr lang="en-US" altLang="zh-CN" b="0" i="1" smtClean="0">
                            <a:latin typeface="Cambria Math" panose="02040503050406030204" pitchFamily="18" charset="0"/>
                          </a:rPr>
                          <m:t>𝑆𝐶</m:t>
                        </m:r>
                      </m:sub>
                    </m:sSub>
                  </m:oMath>
                </a14:m>
                <a:r>
                  <a:rPr lang="en-US" altLang="zh-CN" dirty="0"/>
                  <a:t>: current density</a:t>
                </a:r>
              </a:p>
              <a:p>
                <a:r>
                  <a:rPr lang="en-US" altLang="zh-CN" dirty="0"/>
                  <a:t>J: photocurrent</a:t>
                </a:r>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883121" y="4199583"/>
                <a:ext cx="3474028" cy="1200329"/>
              </a:xfrm>
              <a:prstGeom prst="rect">
                <a:avLst/>
              </a:prstGeom>
              <a:blipFill>
                <a:blip r:embed="rId4"/>
                <a:stretch>
                  <a:fillRect l="-1404" t="-3046" r="-1053" b="-7107"/>
                </a:stretch>
              </a:blipFill>
            </p:spPr>
            <p:txBody>
              <a:bodyPr/>
              <a:lstStyle/>
              <a:p>
                <a:r>
                  <a:rPr lang="zh-CN" altLang="en-US">
                    <a:noFill/>
                  </a:rPr>
                  <a:t> </a:t>
                </a:r>
              </a:p>
            </p:txBody>
          </p:sp>
        </mc:Fallback>
      </mc:AlternateContent>
      <p:pic>
        <p:nvPicPr>
          <p:cNvPr id="14" name="图片 13"/>
          <p:cNvPicPr>
            <a:picLocks noChangeAspect="1"/>
          </p:cNvPicPr>
          <p:nvPr/>
        </p:nvPicPr>
        <p:blipFill>
          <a:blip r:embed="rId5"/>
          <a:stretch>
            <a:fillRect/>
          </a:stretch>
        </p:blipFill>
        <p:spPr>
          <a:xfrm>
            <a:off x="2826308" y="2152824"/>
            <a:ext cx="3543300" cy="866775"/>
          </a:xfrm>
          <a:prstGeom prst="rect">
            <a:avLst/>
          </a:prstGeom>
        </p:spPr>
      </p:pic>
      <p:pic>
        <p:nvPicPr>
          <p:cNvPr id="15" name="图片 14"/>
          <p:cNvPicPr>
            <a:picLocks noChangeAspect="1"/>
          </p:cNvPicPr>
          <p:nvPr/>
        </p:nvPicPr>
        <p:blipFill>
          <a:blip r:embed="rId6"/>
          <a:stretch>
            <a:fillRect/>
          </a:stretch>
        </p:blipFill>
        <p:spPr>
          <a:xfrm>
            <a:off x="3357038" y="3223531"/>
            <a:ext cx="1800225" cy="771525"/>
          </a:xfrm>
          <a:prstGeom prst="rect">
            <a:avLst/>
          </a:prstGeom>
        </p:spPr>
      </p:pic>
      <mc:AlternateContent xmlns:mc="http://schemas.openxmlformats.org/markup-compatibility/2006" xmlns:a14="http://schemas.microsoft.com/office/drawing/2010/main">
        <mc:Choice Requires="a14">
          <p:sp>
            <p:nvSpPr>
              <p:cNvPr id="16" name="文本框 15"/>
              <p:cNvSpPr txBox="1"/>
              <p:nvPr/>
            </p:nvSpPr>
            <p:spPr>
              <a:xfrm>
                <a:off x="6873073" y="2298506"/>
                <a:ext cx="4125425" cy="646331"/>
              </a:xfrm>
              <a:prstGeom prst="rect">
                <a:avLst/>
              </a:prstGeom>
              <a:noFill/>
            </p:spPr>
            <p:txBody>
              <a:bodyPr wrap="none" rtlCol="0">
                <a:spAutoFit/>
              </a:bodyPr>
              <a:lstStyle/>
              <a:p>
                <a14:m>
                  <m:oMath xmlns:m="http://schemas.openxmlformats.org/officeDocument/2006/math">
                    <m:r>
                      <a:rPr lang="zh-CN" altLang="en-US" i="1" smtClean="0">
                        <a:latin typeface="Cambria Math" panose="02040503050406030204" pitchFamily="18" charset="0"/>
                      </a:rPr>
                      <m:t>𝛼</m:t>
                    </m:r>
                    <m:d>
                      <m:dPr>
                        <m:ctrlPr>
                          <a:rPr lang="en-US" altLang="zh-CN" i="1" smtClean="0">
                            <a:latin typeface="Cambria Math" panose="02040503050406030204" pitchFamily="18" charset="0"/>
                          </a:rPr>
                        </m:ctrlPr>
                      </m:dPr>
                      <m:e>
                        <m:r>
                          <a:rPr lang="zh-CN" altLang="en-US" i="1" smtClean="0">
                            <a:latin typeface="Cambria Math" panose="02040503050406030204" pitchFamily="18" charset="0"/>
                          </a:rPr>
                          <m:t>𝜆</m:t>
                        </m:r>
                      </m:e>
                    </m:d>
                    <m:r>
                      <a:rPr lang="en-US" altLang="zh-CN" b="0" i="1" smtClean="0">
                        <a:latin typeface="Cambria Math" panose="02040503050406030204" pitchFamily="18" charset="0"/>
                      </a:rPr>
                      <m:t>:</m:t>
                    </m:r>
                  </m:oMath>
                </a14:m>
                <a:r>
                  <a:rPr lang="zh-CN" altLang="en-US" dirty="0"/>
                  <a:t> </a:t>
                </a:r>
                <a:r>
                  <a:rPr lang="en-US" altLang="zh-CN" dirty="0"/>
                  <a:t>the solar cell absorption efficiency</a:t>
                </a:r>
              </a:p>
              <a:p>
                <a14:m>
                  <m:oMath xmlns:m="http://schemas.openxmlformats.org/officeDocument/2006/math">
                    <m:r>
                      <a:rPr lang="en-US" altLang="zh-CN" b="0" i="1" smtClean="0">
                        <a:latin typeface="Cambria Math" panose="02040503050406030204" pitchFamily="18" charset="0"/>
                      </a:rPr>
                      <m:t>𝐼</m:t>
                    </m:r>
                    <m:d>
                      <m:dPr>
                        <m:ctrlPr>
                          <a:rPr lang="en-US" altLang="zh-CN" i="1">
                            <a:latin typeface="Cambria Math" panose="02040503050406030204" pitchFamily="18" charset="0"/>
                          </a:rPr>
                        </m:ctrlPr>
                      </m:dPr>
                      <m:e>
                        <m:r>
                          <a:rPr lang="zh-CN" altLang="en-US" i="1">
                            <a:latin typeface="Cambria Math" panose="02040503050406030204" pitchFamily="18" charset="0"/>
                          </a:rPr>
                          <m:t>𝜆</m:t>
                        </m:r>
                      </m:e>
                    </m:d>
                    <m:r>
                      <a:rPr lang="en-US" altLang="zh-CN" i="1">
                        <a:latin typeface="Cambria Math" panose="02040503050406030204" pitchFamily="18" charset="0"/>
                      </a:rPr>
                      <m:t>:</m:t>
                    </m:r>
                  </m:oMath>
                </a14:m>
                <a:r>
                  <a:rPr lang="zh-CN" altLang="en-US" dirty="0"/>
                  <a:t> </a:t>
                </a:r>
                <a:r>
                  <a:rPr lang="en-US" altLang="zh-CN" dirty="0"/>
                  <a:t>light intensity</a:t>
                </a:r>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6873073" y="2298506"/>
                <a:ext cx="4125425" cy="646331"/>
              </a:xfrm>
              <a:prstGeom prst="rect">
                <a:avLst/>
              </a:prstGeom>
              <a:blipFill>
                <a:blip r:embed="rId7"/>
                <a:stretch>
                  <a:fillRect t="-4717" r="-739"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5726712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charset="0"/>
                <a:cs typeface="Times New Roman" pitchFamily="18" charset="0"/>
              </a:rPr>
              <a:t>Solar gesture simulator</a:t>
            </a:r>
            <a:endParaRPr lang="zh-CN" altLang="en-US" dirty="0"/>
          </a:p>
        </p:txBody>
      </p:sp>
      <p:sp>
        <p:nvSpPr>
          <p:cNvPr id="3" name="内容占位符 2"/>
          <p:cNvSpPr>
            <a:spLocks noGrp="1"/>
          </p:cNvSpPr>
          <p:nvPr>
            <p:ph idx="1"/>
          </p:nvPr>
        </p:nvSpPr>
        <p:spPr>
          <a:xfrm>
            <a:off x="838200" y="1601341"/>
            <a:ext cx="10515600" cy="4351338"/>
          </a:xfrm>
        </p:spPr>
        <p:txBody>
          <a:bodyPr/>
          <a:lstStyle/>
          <a:p>
            <a:pPr marL="0" indent="0">
              <a:buNone/>
            </a:pPr>
            <a:r>
              <a:rPr lang="en-US" altLang="zh-CN" dirty="0"/>
              <a:t>Combining </a:t>
            </a:r>
            <a:r>
              <a:rPr lang="en-US" altLang="zh-CN" dirty="0">
                <a:solidFill>
                  <a:srgbClr val="C00000"/>
                </a:solidFill>
              </a:rPr>
              <a:t>solar energy harvesting law </a:t>
            </a:r>
            <a:r>
              <a:rPr lang="en-US" altLang="zh-CN" dirty="0"/>
              <a:t>with </a:t>
            </a:r>
            <a:r>
              <a:rPr lang="en-US" altLang="zh-CN" dirty="0">
                <a:solidFill>
                  <a:srgbClr val="C00000"/>
                </a:solidFill>
              </a:rPr>
              <a:t>geometry</a:t>
            </a:r>
            <a:r>
              <a:rPr lang="en-US" altLang="zh-CN" dirty="0"/>
              <a:t>.</a:t>
            </a:r>
            <a:endParaRPr lang="zh-CN" altLang="en-US" dirty="0">
              <a:latin typeface="+mn-ea"/>
            </a:endParaRPr>
          </a:p>
        </p:txBody>
      </p:sp>
      <p:cxnSp>
        <p:nvCxnSpPr>
          <p:cNvPr id="11" name="直接连接符 10"/>
          <p:cNvCxnSpPr/>
          <p:nvPr/>
        </p:nvCxnSpPr>
        <p:spPr>
          <a:xfrm flipV="1">
            <a:off x="7536264" y="2069960"/>
            <a:ext cx="1748413" cy="100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a:off x="838200" y="2198886"/>
            <a:ext cx="10819196" cy="4268798"/>
          </a:xfrm>
          <a:prstGeom prst="rect">
            <a:avLst/>
          </a:prstGeom>
        </p:spPr>
      </p:pic>
    </p:spTree>
    <p:extLst>
      <p:ext uri="{BB962C8B-B14F-4D97-AF65-F5344CB8AC3E}">
        <p14:creationId xmlns:p14="http://schemas.microsoft.com/office/powerpoint/2010/main" val="38666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charset="0"/>
                <a:cs typeface="Times New Roman" pitchFamily="18" charset="0"/>
              </a:rPr>
              <a:t>Solar gesture simulator</a:t>
            </a:r>
            <a:endParaRPr lang="zh-CN" altLang="en-US" dirty="0"/>
          </a:p>
        </p:txBody>
      </p:sp>
      <p:sp>
        <p:nvSpPr>
          <p:cNvPr id="3" name="内容占位符 2"/>
          <p:cNvSpPr>
            <a:spLocks noGrp="1"/>
          </p:cNvSpPr>
          <p:nvPr>
            <p:ph idx="1"/>
          </p:nvPr>
        </p:nvSpPr>
        <p:spPr>
          <a:xfrm>
            <a:off x="838200" y="1601341"/>
            <a:ext cx="10515600" cy="4351338"/>
          </a:xfrm>
        </p:spPr>
        <p:txBody>
          <a:bodyPr/>
          <a:lstStyle/>
          <a:p>
            <a:pPr marL="0" indent="0">
              <a:buNone/>
            </a:pPr>
            <a:r>
              <a:rPr lang="en-US" altLang="zh-CN" dirty="0"/>
              <a:t>Combining </a:t>
            </a:r>
            <a:r>
              <a:rPr lang="en-US" altLang="zh-CN" dirty="0">
                <a:solidFill>
                  <a:srgbClr val="C00000"/>
                </a:solidFill>
              </a:rPr>
              <a:t>solar energy harvesting law </a:t>
            </a:r>
            <a:r>
              <a:rPr lang="en-US" altLang="zh-CN" dirty="0"/>
              <a:t>with </a:t>
            </a:r>
            <a:r>
              <a:rPr lang="en-US" altLang="zh-CN" dirty="0">
                <a:solidFill>
                  <a:srgbClr val="C00000"/>
                </a:solidFill>
              </a:rPr>
              <a:t>geometry</a:t>
            </a:r>
            <a:r>
              <a:rPr lang="en-US" altLang="zh-CN" dirty="0"/>
              <a:t>.</a:t>
            </a:r>
            <a:endParaRPr lang="zh-CN" altLang="en-US" dirty="0">
              <a:latin typeface="+mn-ea"/>
            </a:endParaRPr>
          </a:p>
        </p:txBody>
      </p:sp>
      <p:cxnSp>
        <p:nvCxnSpPr>
          <p:cNvPr id="11" name="直接连接符 10"/>
          <p:cNvCxnSpPr/>
          <p:nvPr/>
        </p:nvCxnSpPr>
        <p:spPr>
          <a:xfrm flipV="1">
            <a:off x="7536264" y="2069960"/>
            <a:ext cx="1748413" cy="100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5335989" y="2903123"/>
            <a:ext cx="4400550" cy="723900"/>
          </a:xfrm>
          <a:prstGeom prst="rect">
            <a:avLst/>
          </a:prstGeom>
        </p:spPr>
      </p:pic>
      <p:pic>
        <p:nvPicPr>
          <p:cNvPr id="5" name="图片 4"/>
          <p:cNvPicPr>
            <a:picLocks noChangeAspect="1"/>
          </p:cNvPicPr>
          <p:nvPr/>
        </p:nvPicPr>
        <p:blipFill>
          <a:blip r:embed="rId4"/>
          <a:stretch>
            <a:fillRect/>
          </a:stretch>
        </p:blipFill>
        <p:spPr>
          <a:xfrm>
            <a:off x="4381081" y="3964362"/>
            <a:ext cx="6848475" cy="971550"/>
          </a:xfrm>
          <a:prstGeom prst="rect">
            <a:avLst/>
          </a:prstGeom>
        </p:spPr>
      </p:pic>
      <p:grpSp>
        <p:nvGrpSpPr>
          <p:cNvPr id="10" name="组合 9">
            <a:extLst>
              <a:ext uri="{FF2B5EF4-FFF2-40B4-BE49-F238E27FC236}">
                <a16:creationId xmlns:a16="http://schemas.microsoft.com/office/drawing/2014/main" id="{54F55BD3-ECE9-43AD-A5A0-AC1C6CA0B4F6}"/>
              </a:ext>
            </a:extLst>
          </p:cNvPr>
          <p:cNvGrpSpPr/>
          <p:nvPr/>
        </p:nvGrpSpPr>
        <p:grpSpPr>
          <a:xfrm>
            <a:off x="934496" y="2080009"/>
            <a:ext cx="4563962" cy="4268798"/>
            <a:chOff x="934496" y="2080009"/>
            <a:chExt cx="4563962" cy="4268798"/>
          </a:xfrm>
        </p:grpSpPr>
        <p:pic>
          <p:nvPicPr>
            <p:cNvPr id="6" name="图片 5"/>
            <p:cNvPicPr>
              <a:picLocks noChangeAspect="1"/>
            </p:cNvPicPr>
            <p:nvPr/>
          </p:nvPicPr>
          <p:blipFill rotWithShape="1">
            <a:blip r:embed="rId5"/>
            <a:srcRect l="33953" r="34190"/>
            <a:stretch/>
          </p:blipFill>
          <p:spPr>
            <a:xfrm>
              <a:off x="934496" y="2080009"/>
              <a:ext cx="3446585" cy="4268798"/>
            </a:xfrm>
            <a:prstGeom prst="rect">
              <a:avLst/>
            </a:prstGeom>
          </p:spPr>
        </p:pic>
        <p:cxnSp>
          <p:nvCxnSpPr>
            <p:cNvPr id="8" name="直接箭头连接符 7">
              <a:extLst>
                <a:ext uri="{FF2B5EF4-FFF2-40B4-BE49-F238E27FC236}">
                  <a16:creationId xmlns:a16="http://schemas.microsoft.com/office/drawing/2014/main" id="{4A29716C-9AAB-4F17-BEB8-67BEBBC42045}"/>
                </a:ext>
              </a:extLst>
            </p:cNvPr>
            <p:cNvCxnSpPr/>
            <p:nvPr/>
          </p:nvCxnSpPr>
          <p:spPr>
            <a:xfrm flipV="1">
              <a:off x="4381081" y="2732567"/>
              <a:ext cx="0" cy="2488019"/>
            </a:xfrm>
            <a:prstGeom prst="straightConnector1">
              <a:avLst/>
            </a:prstGeom>
            <a:ln w="38100">
              <a:solidFill>
                <a:srgbClr val="377EB8"/>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3728F3A-6FB8-4CB3-879D-0F768BFABBF7}"/>
                </a:ext>
              </a:extLst>
            </p:cNvPr>
            <p:cNvSpPr txBox="1"/>
            <p:nvPr/>
          </p:nvSpPr>
          <p:spPr>
            <a:xfrm flipH="1">
              <a:off x="4105237" y="2185243"/>
              <a:ext cx="1393221" cy="523220"/>
            </a:xfrm>
            <a:prstGeom prst="rect">
              <a:avLst/>
            </a:prstGeom>
            <a:noFill/>
          </p:spPr>
          <p:txBody>
            <a:bodyPr wrap="square" rtlCol="0">
              <a:spAutoFit/>
            </a:bodyPr>
            <a:lstStyle/>
            <a:p>
              <a:r>
                <a:rPr lang="en-US" altLang="zh-CN" sz="2800" b="1" dirty="0">
                  <a:solidFill>
                    <a:srgbClr val="377EB8"/>
                  </a:solidFill>
                </a:rPr>
                <a:t>up</a:t>
              </a:r>
              <a:endParaRPr lang="zh-CN" altLang="en-US" sz="2800" b="1" dirty="0">
                <a:solidFill>
                  <a:srgbClr val="377EB8"/>
                </a:solidFill>
              </a:endParaRPr>
            </a:p>
          </p:txBody>
        </p:sp>
      </p:grpSp>
    </p:spTree>
    <p:extLst>
      <p:ext uri="{BB962C8B-B14F-4D97-AF65-F5344CB8AC3E}">
        <p14:creationId xmlns:p14="http://schemas.microsoft.com/office/powerpoint/2010/main" val="8518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Overview</a:t>
            </a:r>
            <a:endParaRPr lang="zh-CN" altLang="en-US" dirty="0">
              <a:latin typeface="Helvetica" panose="020B0604020202030204" pitchFamily="34" charset="0"/>
            </a:endParaRPr>
          </a:p>
        </p:txBody>
      </p:sp>
      <p:sp>
        <p:nvSpPr>
          <p:cNvPr id="3" name="内容占位符 2"/>
          <p:cNvSpPr>
            <a:spLocks noGrp="1"/>
          </p:cNvSpPr>
          <p:nvPr>
            <p:ph idx="1"/>
          </p:nvPr>
        </p:nvSpPr>
        <p:spPr/>
        <p:txBody>
          <a:bodyPr/>
          <a:lstStyle/>
          <a:p>
            <a:pPr marL="0" indent="0">
              <a:buNone/>
            </a:pPr>
            <a:r>
              <a:rPr lang="en-US" altLang="zh-CN" dirty="0">
                <a:latin typeface="+mn-ea"/>
              </a:rPr>
              <a:t>Recognition framework</a:t>
            </a:r>
            <a:endParaRPr lang="zh-CN" altLang="en-US" dirty="0">
              <a:latin typeface="+mn-ea"/>
            </a:endParaRPr>
          </a:p>
        </p:txBody>
      </p:sp>
      <p:pic>
        <p:nvPicPr>
          <p:cNvPr id="9" name="图片 8"/>
          <p:cNvPicPr>
            <a:picLocks noChangeAspect="1"/>
          </p:cNvPicPr>
          <p:nvPr/>
        </p:nvPicPr>
        <p:blipFill>
          <a:blip r:embed="rId3"/>
          <a:stretch>
            <a:fillRect/>
          </a:stretch>
        </p:blipFill>
        <p:spPr>
          <a:xfrm>
            <a:off x="538162" y="2512507"/>
            <a:ext cx="11115675" cy="3581400"/>
          </a:xfrm>
          <a:prstGeom prst="rect">
            <a:avLst/>
          </a:prstGeom>
        </p:spPr>
      </p:pic>
    </p:spTree>
    <p:extLst>
      <p:ext uri="{BB962C8B-B14F-4D97-AF65-F5344CB8AC3E}">
        <p14:creationId xmlns:p14="http://schemas.microsoft.com/office/powerpoint/2010/main" val="1561946510"/>
      </p:ext>
    </p:extLst>
  </p:cSld>
  <p:clrMapOvr>
    <a:masterClrMapping/>
  </p:clrMapOvr>
  <mc:AlternateContent xmlns:mc="http://schemas.openxmlformats.org/markup-compatibility/2006" xmlns:p14="http://schemas.microsoft.com/office/powerpoint/2010/main">
    <mc:Choice Requires="p14">
      <p:transition>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Tree>
    <p:extLst>
      <p:ext uri="{BB962C8B-B14F-4D97-AF65-F5344CB8AC3E}">
        <p14:creationId xmlns:p14="http://schemas.microsoft.com/office/powerpoint/2010/main" val="3941858456"/>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
        <p:nvSpPr>
          <p:cNvPr id="4" name="矩形 3">
            <a:extLst>
              <a:ext uri="{FF2B5EF4-FFF2-40B4-BE49-F238E27FC236}">
                <a16:creationId xmlns:a16="http://schemas.microsoft.com/office/drawing/2014/main" id="{BBA25BFE-642E-4F7D-B88A-FE9B63F6ACA6}"/>
              </a:ext>
            </a:extLst>
          </p:cNvPr>
          <p:cNvSpPr/>
          <p:nvPr/>
        </p:nvSpPr>
        <p:spPr>
          <a:xfrm>
            <a:off x="1839434" y="2115878"/>
            <a:ext cx="2424224" cy="105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E5880B25-1091-4472-BD74-274DFFB5BCC9}"/>
              </a:ext>
            </a:extLst>
          </p:cNvPr>
          <p:cNvPicPr>
            <a:picLocks noChangeAspect="1"/>
          </p:cNvPicPr>
          <p:nvPr/>
        </p:nvPicPr>
        <p:blipFill>
          <a:blip r:embed="rId4"/>
          <a:stretch>
            <a:fillRect/>
          </a:stretch>
        </p:blipFill>
        <p:spPr>
          <a:xfrm>
            <a:off x="1569182" y="3205163"/>
            <a:ext cx="3140306" cy="3534605"/>
          </a:xfrm>
          <a:prstGeom prst="rect">
            <a:avLst/>
          </a:prstGeom>
        </p:spPr>
      </p:pic>
      <p:sp>
        <p:nvSpPr>
          <p:cNvPr id="11" name="文本框 10">
            <a:extLst>
              <a:ext uri="{FF2B5EF4-FFF2-40B4-BE49-F238E27FC236}">
                <a16:creationId xmlns:a16="http://schemas.microsoft.com/office/drawing/2014/main" id="{983F0225-3361-49B1-A0BB-C3F07679F644}"/>
              </a:ext>
            </a:extLst>
          </p:cNvPr>
          <p:cNvSpPr txBox="1"/>
          <p:nvPr/>
        </p:nvSpPr>
        <p:spPr>
          <a:xfrm flipH="1">
            <a:off x="5022649" y="4356912"/>
            <a:ext cx="5600169" cy="1231106"/>
          </a:xfrm>
          <a:prstGeom prst="rect">
            <a:avLst/>
          </a:prstGeom>
          <a:noFill/>
        </p:spPr>
        <p:txBody>
          <a:bodyPr wrap="square" rtlCol="0">
            <a:spAutoFit/>
          </a:bodyPr>
          <a:lstStyle/>
          <a:p>
            <a:r>
              <a:rPr lang="en-US" altLang="zh-CN" sz="2800" dirty="0">
                <a:solidFill>
                  <a:srgbClr val="C00000"/>
                </a:solidFill>
              </a:rPr>
              <a:t>DWT</a:t>
            </a:r>
            <a:r>
              <a:rPr lang="en-US" altLang="zh-CN" sz="2800" dirty="0"/>
              <a:t> to filter noise from both time and frequency domain.</a:t>
            </a:r>
            <a:br>
              <a:rPr lang="en-US" altLang="zh-CN" dirty="0"/>
            </a:br>
            <a:r>
              <a:rPr lang="zh-CN" altLang="en-US" dirty="0"/>
              <a:t> </a:t>
            </a:r>
          </a:p>
        </p:txBody>
      </p:sp>
    </p:spTree>
    <p:extLst>
      <p:ext uri="{BB962C8B-B14F-4D97-AF65-F5344CB8AC3E}">
        <p14:creationId xmlns:p14="http://schemas.microsoft.com/office/powerpoint/2010/main" val="30537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
        <p:nvSpPr>
          <p:cNvPr id="4" name="矩形 3">
            <a:extLst>
              <a:ext uri="{FF2B5EF4-FFF2-40B4-BE49-F238E27FC236}">
                <a16:creationId xmlns:a16="http://schemas.microsoft.com/office/drawing/2014/main" id="{BBA25BFE-642E-4F7D-B88A-FE9B63F6ACA6}"/>
              </a:ext>
            </a:extLst>
          </p:cNvPr>
          <p:cNvSpPr/>
          <p:nvPr/>
        </p:nvSpPr>
        <p:spPr>
          <a:xfrm>
            <a:off x="4688969" y="2115878"/>
            <a:ext cx="2424224" cy="105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ABF9968-9CE0-436C-A706-2D00B43E6F58}"/>
              </a:ext>
            </a:extLst>
          </p:cNvPr>
          <p:cNvSpPr txBox="1"/>
          <p:nvPr/>
        </p:nvSpPr>
        <p:spPr>
          <a:xfrm>
            <a:off x="1973226" y="3318570"/>
            <a:ext cx="8458199" cy="3539430"/>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dirty="0"/>
              <a:t>the </a:t>
            </a:r>
            <a:r>
              <a:rPr lang="en-US" altLang="zh-CN" sz="2800" dirty="0">
                <a:solidFill>
                  <a:srgbClr val="C00000"/>
                </a:solidFill>
              </a:rPr>
              <a:t>standard deviation of the samples in current window</a:t>
            </a:r>
            <a:r>
              <a:rPr lang="en-US" altLang="zh-CN" sz="2800" dirty="0"/>
              <a:t> is lower than a pre-defined threshold </a:t>
            </a:r>
            <a:r>
              <a:rPr lang="en-US" altLang="zh-CN" sz="2800" i="1" dirty="0" err="1"/>
              <a:t>stdThr</a:t>
            </a:r>
            <a:r>
              <a:rPr lang="en-US" altLang="zh-CN" sz="2800" dirty="0"/>
              <a:t> .</a:t>
            </a:r>
          </a:p>
          <a:p>
            <a:pPr marL="285750" indent="-285750" algn="just">
              <a:buFont typeface="Arial" panose="020B0604020202020204" pitchFamily="34" charset="0"/>
              <a:buChar char="•"/>
            </a:pPr>
            <a:r>
              <a:rPr lang="en-US" altLang="zh-CN" sz="2800" dirty="0"/>
              <a:t>the </a:t>
            </a:r>
            <a:r>
              <a:rPr lang="en-US" altLang="zh-CN" sz="2800" dirty="0">
                <a:solidFill>
                  <a:srgbClr val="C00000"/>
                </a:solidFill>
              </a:rPr>
              <a:t>diﬀerence between the last sample in current window and the mean of all the samples in the window</a:t>
            </a:r>
            <a:r>
              <a:rPr lang="en-US" altLang="zh-CN" sz="2800" dirty="0"/>
              <a:t> is higher than a threshold </a:t>
            </a:r>
            <a:r>
              <a:rPr lang="en-US" altLang="zh-CN" sz="2800" i="1" dirty="0" err="1"/>
              <a:t>meanThr</a:t>
            </a:r>
            <a:r>
              <a:rPr lang="en-US" altLang="zh-CN" sz="2800" dirty="0"/>
              <a:t> .</a:t>
            </a:r>
          </a:p>
          <a:p>
            <a:pPr marL="285750" indent="-285750" algn="just">
              <a:buFont typeface="Arial" panose="020B0604020202020204" pitchFamily="34" charset="0"/>
              <a:buChar char="•"/>
            </a:pPr>
            <a:r>
              <a:rPr lang="en-US" altLang="zh-CN" sz="2800" dirty="0"/>
              <a:t>a </a:t>
            </a:r>
            <a:r>
              <a:rPr lang="en-US" altLang="zh-CN" sz="2800" dirty="0">
                <a:solidFill>
                  <a:srgbClr val="C00000"/>
                </a:solidFill>
              </a:rPr>
              <a:t>length constraint </a:t>
            </a:r>
            <a:r>
              <a:rPr lang="en-US" altLang="zh-CN" sz="2800" dirty="0"/>
              <a:t>which ensures gestures less than 0.2s or greater than 1.4s are discarded.</a:t>
            </a:r>
            <a:endParaRPr lang="zh-CN" altLang="en-US" dirty="0"/>
          </a:p>
        </p:txBody>
      </p:sp>
    </p:spTree>
    <p:extLst>
      <p:ext uri="{BB962C8B-B14F-4D97-AF65-F5344CB8AC3E}">
        <p14:creationId xmlns:p14="http://schemas.microsoft.com/office/powerpoint/2010/main" val="26780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
        <p:nvSpPr>
          <p:cNvPr id="4" name="矩形 3">
            <a:extLst>
              <a:ext uri="{FF2B5EF4-FFF2-40B4-BE49-F238E27FC236}">
                <a16:creationId xmlns:a16="http://schemas.microsoft.com/office/drawing/2014/main" id="{BBA25BFE-642E-4F7D-B88A-FE9B63F6ACA6}"/>
              </a:ext>
            </a:extLst>
          </p:cNvPr>
          <p:cNvSpPr/>
          <p:nvPr/>
        </p:nvSpPr>
        <p:spPr>
          <a:xfrm>
            <a:off x="4688969" y="2115878"/>
            <a:ext cx="2424224" cy="105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E56C69E6-4688-46AE-9281-50CED9185FB5}"/>
              </a:ext>
            </a:extLst>
          </p:cNvPr>
          <p:cNvPicPr>
            <a:picLocks noChangeAspect="1"/>
          </p:cNvPicPr>
          <p:nvPr/>
        </p:nvPicPr>
        <p:blipFill>
          <a:blip r:embed="rId4"/>
          <a:stretch>
            <a:fillRect/>
          </a:stretch>
        </p:blipFill>
        <p:spPr>
          <a:xfrm>
            <a:off x="1718434" y="3566554"/>
            <a:ext cx="9168883" cy="3048273"/>
          </a:xfrm>
          <a:prstGeom prst="rect">
            <a:avLst/>
          </a:prstGeom>
        </p:spPr>
      </p:pic>
    </p:spTree>
    <p:extLst>
      <p:ext uri="{BB962C8B-B14F-4D97-AF65-F5344CB8AC3E}">
        <p14:creationId xmlns:p14="http://schemas.microsoft.com/office/powerpoint/2010/main" val="10021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
        <p:nvSpPr>
          <p:cNvPr id="4" name="矩形 3">
            <a:extLst>
              <a:ext uri="{FF2B5EF4-FFF2-40B4-BE49-F238E27FC236}">
                <a16:creationId xmlns:a16="http://schemas.microsoft.com/office/drawing/2014/main" id="{BBA25BFE-642E-4F7D-B88A-FE9B63F6ACA6}"/>
              </a:ext>
            </a:extLst>
          </p:cNvPr>
          <p:cNvSpPr/>
          <p:nvPr/>
        </p:nvSpPr>
        <p:spPr>
          <a:xfrm>
            <a:off x="7517239" y="2115878"/>
            <a:ext cx="2424224" cy="105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5D2C6E46-6BA7-42DA-88CD-4DF8EF5BED9B}"/>
              </a:ext>
            </a:extLst>
          </p:cNvPr>
          <p:cNvPicPr>
            <a:picLocks noChangeAspect="1"/>
          </p:cNvPicPr>
          <p:nvPr/>
        </p:nvPicPr>
        <p:blipFill>
          <a:blip r:embed="rId4"/>
          <a:stretch>
            <a:fillRect/>
          </a:stretch>
        </p:blipFill>
        <p:spPr>
          <a:xfrm>
            <a:off x="0" y="3561240"/>
            <a:ext cx="12192000" cy="2045042"/>
          </a:xfrm>
          <a:prstGeom prst="rect">
            <a:avLst/>
          </a:prstGeom>
        </p:spPr>
      </p:pic>
    </p:spTree>
    <p:extLst>
      <p:ext uri="{BB962C8B-B14F-4D97-AF65-F5344CB8AC3E}">
        <p14:creationId xmlns:p14="http://schemas.microsoft.com/office/powerpoint/2010/main" val="28128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Helvetica" charset="0"/>
                <a:cs typeface="Times New Roman" pitchFamily="18" charset="0"/>
              </a:rPr>
              <a:t>Signal processing</a:t>
            </a:r>
            <a:endParaRPr lang="en-US" altLang="zh-CN" dirty="0">
              <a:latin typeface="Helvetica" charset="0"/>
              <a:cs typeface="Times New Roman" pitchFamily="18" charset="0"/>
            </a:endParaRPr>
          </a:p>
        </p:txBody>
      </p:sp>
      <p:pic>
        <p:nvPicPr>
          <p:cNvPr id="3" name="图片 2">
            <a:extLst>
              <a:ext uri="{FF2B5EF4-FFF2-40B4-BE49-F238E27FC236}">
                <a16:creationId xmlns:a16="http://schemas.microsoft.com/office/drawing/2014/main" id="{F8AB1B46-196A-4534-8FFB-EA7B7AFCBE05}"/>
              </a:ext>
            </a:extLst>
          </p:cNvPr>
          <p:cNvPicPr>
            <a:picLocks noChangeAspect="1"/>
          </p:cNvPicPr>
          <p:nvPr/>
        </p:nvPicPr>
        <p:blipFill>
          <a:blip r:embed="rId3"/>
          <a:stretch>
            <a:fillRect/>
          </a:stretch>
        </p:blipFill>
        <p:spPr>
          <a:xfrm>
            <a:off x="1973226" y="1690688"/>
            <a:ext cx="8458200" cy="1514475"/>
          </a:xfrm>
          <a:prstGeom prst="rect">
            <a:avLst/>
          </a:prstGeom>
        </p:spPr>
      </p:pic>
      <p:sp>
        <p:nvSpPr>
          <p:cNvPr id="4" name="矩形 3">
            <a:extLst>
              <a:ext uri="{FF2B5EF4-FFF2-40B4-BE49-F238E27FC236}">
                <a16:creationId xmlns:a16="http://schemas.microsoft.com/office/drawing/2014/main" id="{BBA25BFE-642E-4F7D-B88A-FE9B63F6ACA6}"/>
              </a:ext>
            </a:extLst>
          </p:cNvPr>
          <p:cNvSpPr/>
          <p:nvPr/>
        </p:nvSpPr>
        <p:spPr>
          <a:xfrm>
            <a:off x="7517239" y="2115878"/>
            <a:ext cx="2424224" cy="105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8ABAFB3E-E96E-4D66-B1E4-158A0EAEF8ED}"/>
              </a:ext>
            </a:extLst>
          </p:cNvPr>
          <p:cNvPicPr>
            <a:picLocks noChangeAspect="1"/>
          </p:cNvPicPr>
          <p:nvPr/>
        </p:nvPicPr>
        <p:blipFill>
          <a:blip r:embed="rId4"/>
          <a:stretch>
            <a:fillRect/>
          </a:stretch>
        </p:blipFill>
        <p:spPr>
          <a:xfrm>
            <a:off x="2094117" y="3547068"/>
            <a:ext cx="8458200" cy="3102604"/>
          </a:xfrm>
          <a:prstGeom prst="rect">
            <a:avLst/>
          </a:prstGeom>
        </p:spPr>
      </p:pic>
      <p:sp>
        <p:nvSpPr>
          <p:cNvPr id="7" name="文本框 6">
            <a:extLst>
              <a:ext uri="{FF2B5EF4-FFF2-40B4-BE49-F238E27FC236}">
                <a16:creationId xmlns:a16="http://schemas.microsoft.com/office/drawing/2014/main" id="{49F20420-B9E7-453A-A239-8B9EDEDC3752}"/>
              </a:ext>
            </a:extLst>
          </p:cNvPr>
          <p:cNvSpPr txBox="1"/>
          <p:nvPr/>
        </p:nvSpPr>
        <p:spPr>
          <a:xfrm>
            <a:off x="1973226" y="3285458"/>
            <a:ext cx="8458200" cy="523220"/>
          </a:xfrm>
          <a:prstGeom prst="rect">
            <a:avLst/>
          </a:prstGeom>
          <a:noFill/>
        </p:spPr>
        <p:txBody>
          <a:bodyPr wrap="square" rtlCol="0">
            <a:spAutoFit/>
          </a:bodyPr>
          <a:lstStyle/>
          <a:p>
            <a:pPr algn="ctr"/>
            <a:r>
              <a:rPr lang="en-US" altLang="zh-CN" sz="2800" dirty="0">
                <a:solidFill>
                  <a:srgbClr val="C00000"/>
                </a:solidFill>
              </a:rPr>
              <a:t>Z-score transformation </a:t>
            </a:r>
            <a:r>
              <a:rPr lang="en-US" altLang="zh-CN" sz="2800" dirty="0"/>
              <a:t>+ </a:t>
            </a:r>
            <a:r>
              <a:rPr lang="en-US" altLang="zh-CN" sz="2800" dirty="0">
                <a:solidFill>
                  <a:srgbClr val="C00000"/>
                </a:solidFill>
              </a:rPr>
              <a:t>DTW</a:t>
            </a:r>
            <a:r>
              <a:rPr lang="en-US" altLang="zh-CN" sz="2800" dirty="0"/>
              <a:t> </a:t>
            </a:r>
            <a:endParaRPr lang="zh-CN" altLang="en-US" sz="2800" dirty="0"/>
          </a:p>
        </p:txBody>
      </p:sp>
    </p:spTree>
    <p:extLst>
      <p:ext uri="{BB962C8B-B14F-4D97-AF65-F5344CB8AC3E}">
        <p14:creationId xmlns:p14="http://schemas.microsoft.com/office/powerpoint/2010/main" val="120015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a:latin typeface="Helvetica" panose="020B0604020202030204" pitchFamily="34" charset="0"/>
              </a:rPr>
              <a:t>Motivation</a:t>
            </a:r>
            <a:endParaRPr lang="zh-CN" altLang="en-US" sz="4000" dirty="0">
              <a:latin typeface="Helvetica" panose="020B0604020202030204" pitchFamily="34" charset="0"/>
            </a:endParaRPr>
          </a:p>
        </p:txBody>
      </p:sp>
      <p:sp>
        <p:nvSpPr>
          <p:cNvPr id="13" name="矩形 12"/>
          <p:cNvSpPr/>
          <p:nvPr/>
        </p:nvSpPr>
        <p:spPr>
          <a:xfrm>
            <a:off x="838199" y="1690688"/>
            <a:ext cx="10727454" cy="1815882"/>
          </a:xfrm>
          <a:prstGeom prst="rect">
            <a:avLst/>
          </a:prstGeom>
        </p:spPr>
        <p:txBody>
          <a:bodyPr wrap="square">
            <a:spAutoFit/>
          </a:bodyPr>
          <a:lstStyle/>
          <a:p>
            <a:pPr marL="457200" indent="-457200">
              <a:buFont typeface="Arial" panose="020B0604020202020204" pitchFamily="34" charset="0"/>
              <a:buChar char="•"/>
            </a:pPr>
            <a:r>
              <a:rPr lang="en-US" sz="2800" dirty="0"/>
              <a:t>Growing trend to integrate </a:t>
            </a:r>
            <a:r>
              <a:rPr lang="en-US" sz="2800" dirty="0">
                <a:solidFill>
                  <a:srgbClr val="C00000"/>
                </a:solidFill>
              </a:rPr>
              <a:t>gesture recognition</a:t>
            </a:r>
            <a:r>
              <a:rPr lang="en-US" sz="2800" dirty="0"/>
              <a:t> to consumer electronics</a:t>
            </a:r>
          </a:p>
          <a:p>
            <a:pPr marL="457200" indent="-457200">
              <a:buFont typeface="Arial" panose="020B0604020202020204" pitchFamily="34" charset="0"/>
              <a:buChar char="•"/>
            </a:pPr>
            <a:r>
              <a:rPr lang="en-US" altLang="zh-CN" sz="2800" dirty="0"/>
              <a:t>Work with any device and </a:t>
            </a:r>
            <a:r>
              <a:rPr lang="en-US" altLang="zh-CN" sz="2800" dirty="0">
                <a:solidFill>
                  <a:srgbClr val="C00000"/>
                </a:solidFill>
              </a:rPr>
              <a:t>consume zero energy</a:t>
            </a:r>
          </a:p>
          <a:p>
            <a:pPr marL="457200" indent="-457200">
              <a:buFont typeface="Arial" panose="020B0604020202020204" pitchFamily="34" charset="0"/>
              <a:buChar char="•"/>
            </a:pPr>
            <a:endParaRPr lang="en-US" sz="2800" dirty="0"/>
          </a:p>
        </p:txBody>
      </p:sp>
      <p:pic>
        <p:nvPicPr>
          <p:cNvPr id="1026" name="Picture 2" descr="âgesture recognitionâçå¾çæç´¢ç»æ"/>
          <p:cNvPicPr>
            <a:picLocks noChangeAspect="1" noChangeArrowheads="1"/>
          </p:cNvPicPr>
          <p:nvPr/>
        </p:nvPicPr>
        <p:blipFill rotWithShape="1">
          <a:blip r:embed="rId3">
            <a:extLst>
              <a:ext uri="{28A0092B-C50C-407E-A947-70E740481C1C}">
                <a14:useLocalDpi xmlns:a14="http://schemas.microsoft.com/office/drawing/2010/main" val="0"/>
              </a:ext>
            </a:extLst>
          </a:blip>
          <a:srcRect l="984" t="13025" b="15624"/>
          <a:stretch/>
        </p:blipFill>
        <p:spPr bwMode="auto">
          <a:xfrm>
            <a:off x="3544594" y="3375122"/>
            <a:ext cx="4043868" cy="291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14073"/>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charset="0"/>
                <a:cs typeface="Times New Roman" pitchFamily="18" charset="0"/>
              </a:rPr>
              <a:t>Feature selection and classification</a:t>
            </a:r>
          </a:p>
        </p:txBody>
      </p:sp>
      <p:sp>
        <p:nvSpPr>
          <p:cNvPr id="5" name="内容占位符 4">
            <a:extLst>
              <a:ext uri="{FF2B5EF4-FFF2-40B4-BE49-F238E27FC236}">
                <a16:creationId xmlns:a16="http://schemas.microsoft.com/office/drawing/2014/main" id="{E75C90D0-B9F2-47FC-A180-6B243AAD8F79}"/>
              </a:ext>
            </a:extLst>
          </p:cNvPr>
          <p:cNvSpPr>
            <a:spLocks noGrp="1"/>
          </p:cNvSpPr>
          <p:nvPr>
            <p:ph idx="1"/>
          </p:nvPr>
        </p:nvSpPr>
        <p:spPr/>
        <p:txBody>
          <a:bodyPr/>
          <a:lstStyle/>
          <a:p>
            <a:pPr algn="just"/>
            <a:r>
              <a:rPr lang="en-US" altLang="zh-CN" b="1" dirty="0">
                <a:solidFill>
                  <a:srgbClr val="C00000"/>
                </a:solidFill>
              </a:rPr>
              <a:t>Statistical features</a:t>
            </a:r>
            <a:r>
              <a:rPr lang="en-US" altLang="zh-CN" b="1" dirty="0"/>
              <a:t>: </a:t>
            </a:r>
            <a:r>
              <a:rPr lang="en-US" altLang="zh-CN" dirty="0"/>
              <a:t>include 22 typical time and frequency</a:t>
            </a:r>
            <a:br>
              <a:rPr lang="en-US" altLang="zh-CN" dirty="0"/>
            </a:br>
            <a:r>
              <a:rPr lang="en-US" altLang="zh-CN" dirty="0"/>
              <a:t>domain features, such as </a:t>
            </a:r>
            <a:r>
              <a:rPr lang="en-US" altLang="zh-CN" i="1" dirty="0"/>
              <a:t>MEAN, STD, IQR, SKEW, KURT,</a:t>
            </a:r>
            <a:br>
              <a:rPr lang="en-US" altLang="zh-CN" i="1" dirty="0"/>
            </a:br>
            <a:r>
              <a:rPr lang="en-US" altLang="zh-CN" i="1" dirty="0"/>
              <a:t>Q2, </a:t>
            </a:r>
            <a:r>
              <a:rPr lang="en-US" altLang="zh-CN" i="1" dirty="0" err="1"/>
              <a:t>DominantFrequency</a:t>
            </a:r>
            <a:r>
              <a:rPr lang="en-US" altLang="zh-CN" dirty="0"/>
              <a:t>.</a:t>
            </a:r>
          </a:p>
          <a:p>
            <a:pPr algn="just"/>
            <a:endParaRPr lang="en-US" altLang="zh-CN" dirty="0"/>
          </a:p>
          <a:p>
            <a:pPr algn="just"/>
            <a:r>
              <a:rPr lang="en-US" altLang="zh-CN" b="1" dirty="0">
                <a:solidFill>
                  <a:srgbClr val="C00000"/>
                </a:solidFill>
              </a:rPr>
              <a:t>DWT coefficients</a:t>
            </a:r>
            <a:r>
              <a:rPr lang="en-US" altLang="zh-CN" b="1" dirty="0"/>
              <a:t>: </a:t>
            </a:r>
            <a:r>
              <a:rPr lang="en-US" altLang="zh-CN" dirty="0"/>
              <a:t>Employing DWT detail coefficients as features in classification has been extensively demonstrated in a wide range of human sensing applications. </a:t>
            </a:r>
          </a:p>
          <a:p>
            <a:pPr algn="just"/>
            <a:endParaRPr lang="en-US" altLang="zh-CN" dirty="0"/>
          </a:p>
          <a:p>
            <a:pPr algn="just"/>
            <a:r>
              <a:rPr lang="en-US" altLang="zh-CN" b="1" dirty="0">
                <a:solidFill>
                  <a:srgbClr val="C00000"/>
                </a:solidFill>
              </a:rPr>
              <a:t>Classifiers</a:t>
            </a:r>
            <a:r>
              <a:rPr lang="en-US" altLang="zh-CN" b="1" dirty="0"/>
              <a:t>: </a:t>
            </a:r>
            <a:r>
              <a:rPr lang="en-US" altLang="zh-CN" dirty="0"/>
              <a:t>SVM, KNN, Decision Tree, Random Forrest.</a:t>
            </a:r>
            <a:endParaRPr lang="zh-CN" altLang="en-US" dirty="0"/>
          </a:p>
        </p:txBody>
      </p:sp>
    </p:spTree>
    <p:extLst>
      <p:ext uri="{BB962C8B-B14F-4D97-AF65-F5344CB8AC3E}">
        <p14:creationId xmlns:p14="http://schemas.microsoft.com/office/powerpoint/2010/main" val="166843199"/>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Evaluation</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9" name="图片 8">
            <a:extLst>
              <a:ext uri="{FF2B5EF4-FFF2-40B4-BE49-F238E27FC236}">
                <a16:creationId xmlns:a16="http://schemas.microsoft.com/office/drawing/2014/main" id="{C6450F37-7048-4F2F-857A-3B63FDDE1477}"/>
              </a:ext>
            </a:extLst>
          </p:cNvPr>
          <p:cNvPicPr>
            <a:picLocks noChangeAspect="1"/>
          </p:cNvPicPr>
          <p:nvPr/>
        </p:nvPicPr>
        <p:blipFill>
          <a:blip r:embed="rId3"/>
          <a:stretch>
            <a:fillRect/>
          </a:stretch>
        </p:blipFill>
        <p:spPr>
          <a:xfrm>
            <a:off x="1514420" y="1296844"/>
            <a:ext cx="9163159" cy="5196031"/>
          </a:xfrm>
          <a:prstGeom prst="rect">
            <a:avLst/>
          </a:prstGeom>
        </p:spPr>
      </p:pic>
    </p:spTree>
    <p:extLst>
      <p:ext uri="{BB962C8B-B14F-4D97-AF65-F5344CB8AC3E}">
        <p14:creationId xmlns:p14="http://schemas.microsoft.com/office/powerpoint/2010/main" val="2788586188"/>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Evaluation</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6" name="图片 5">
            <a:extLst>
              <a:ext uri="{FF2B5EF4-FFF2-40B4-BE49-F238E27FC236}">
                <a16:creationId xmlns:a16="http://schemas.microsoft.com/office/drawing/2014/main" id="{F260E5D5-E906-490F-A95D-C7F73445A0F4}"/>
              </a:ext>
            </a:extLst>
          </p:cNvPr>
          <p:cNvPicPr>
            <a:picLocks noChangeAspect="1"/>
          </p:cNvPicPr>
          <p:nvPr/>
        </p:nvPicPr>
        <p:blipFill>
          <a:blip r:embed="rId3"/>
          <a:stretch>
            <a:fillRect/>
          </a:stretch>
        </p:blipFill>
        <p:spPr>
          <a:xfrm>
            <a:off x="1626061" y="1825625"/>
            <a:ext cx="8939877" cy="3649429"/>
          </a:xfrm>
          <a:prstGeom prst="rect">
            <a:avLst/>
          </a:prstGeom>
        </p:spPr>
      </p:pic>
    </p:spTree>
    <p:extLst>
      <p:ext uri="{BB962C8B-B14F-4D97-AF65-F5344CB8AC3E}">
        <p14:creationId xmlns:p14="http://schemas.microsoft.com/office/powerpoint/2010/main" val="3336553889"/>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Evaluation</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3" name="图片 2">
            <a:extLst>
              <a:ext uri="{FF2B5EF4-FFF2-40B4-BE49-F238E27FC236}">
                <a16:creationId xmlns:a16="http://schemas.microsoft.com/office/drawing/2014/main" id="{32B5014A-6B82-4339-B6FF-14C8EDEF5935}"/>
              </a:ext>
            </a:extLst>
          </p:cNvPr>
          <p:cNvPicPr>
            <a:picLocks noChangeAspect="1"/>
          </p:cNvPicPr>
          <p:nvPr/>
        </p:nvPicPr>
        <p:blipFill>
          <a:blip r:embed="rId3"/>
          <a:stretch>
            <a:fillRect/>
          </a:stretch>
        </p:blipFill>
        <p:spPr>
          <a:xfrm>
            <a:off x="880732" y="1377156"/>
            <a:ext cx="10267950" cy="5248275"/>
          </a:xfrm>
          <a:prstGeom prst="rect">
            <a:avLst/>
          </a:prstGeom>
        </p:spPr>
      </p:pic>
      <p:sp>
        <p:nvSpPr>
          <p:cNvPr id="4" name="文本框 3">
            <a:extLst>
              <a:ext uri="{FF2B5EF4-FFF2-40B4-BE49-F238E27FC236}">
                <a16:creationId xmlns:a16="http://schemas.microsoft.com/office/drawing/2014/main" id="{9F8DE745-0FDE-4A8C-A156-3424317BF3CE}"/>
              </a:ext>
            </a:extLst>
          </p:cNvPr>
          <p:cNvSpPr txBox="1"/>
          <p:nvPr/>
        </p:nvSpPr>
        <p:spPr>
          <a:xfrm>
            <a:off x="6014707" y="681037"/>
            <a:ext cx="3111749" cy="646331"/>
          </a:xfrm>
          <a:prstGeom prst="rect">
            <a:avLst/>
          </a:prstGeom>
          <a:noFill/>
        </p:spPr>
        <p:txBody>
          <a:bodyPr wrap="none" rtlCol="0">
            <a:spAutoFit/>
          </a:bodyPr>
          <a:lstStyle/>
          <a:p>
            <a:r>
              <a:rPr lang="en-US" altLang="zh-CN" sz="3600" b="1" dirty="0">
                <a:solidFill>
                  <a:srgbClr val="C00000"/>
                </a:solidFill>
              </a:rPr>
              <a:t>6960 gestures</a:t>
            </a:r>
            <a:endParaRPr lang="zh-CN" altLang="en-US" sz="3600" b="1" dirty="0">
              <a:solidFill>
                <a:srgbClr val="C00000"/>
              </a:solidFill>
            </a:endParaRPr>
          </a:p>
        </p:txBody>
      </p:sp>
    </p:spTree>
    <p:extLst>
      <p:ext uri="{BB962C8B-B14F-4D97-AF65-F5344CB8AC3E}">
        <p14:creationId xmlns:p14="http://schemas.microsoft.com/office/powerpoint/2010/main" val="2121235780"/>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Simulated vs. Real Waveforms</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3" name="图片 2">
            <a:extLst>
              <a:ext uri="{FF2B5EF4-FFF2-40B4-BE49-F238E27FC236}">
                <a16:creationId xmlns:a16="http://schemas.microsoft.com/office/drawing/2014/main" id="{5C3672A3-303F-4CE1-AA91-15EC0FCFE0C3}"/>
              </a:ext>
            </a:extLst>
          </p:cNvPr>
          <p:cNvPicPr>
            <a:picLocks noChangeAspect="1"/>
          </p:cNvPicPr>
          <p:nvPr/>
        </p:nvPicPr>
        <p:blipFill>
          <a:blip r:embed="rId3"/>
          <a:stretch>
            <a:fillRect/>
          </a:stretch>
        </p:blipFill>
        <p:spPr>
          <a:xfrm>
            <a:off x="356190" y="1559808"/>
            <a:ext cx="11479619" cy="4163275"/>
          </a:xfrm>
          <a:prstGeom prst="rect">
            <a:avLst/>
          </a:prstGeom>
        </p:spPr>
      </p:pic>
      <p:sp>
        <p:nvSpPr>
          <p:cNvPr id="4" name="文本框 3">
            <a:extLst>
              <a:ext uri="{FF2B5EF4-FFF2-40B4-BE49-F238E27FC236}">
                <a16:creationId xmlns:a16="http://schemas.microsoft.com/office/drawing/2014/main" id="{A026187D-91BE-484E-8543-4A61686F50C3}"/>
              </a:ext>
            </a:extLst>
          </p:cNvPr>
          <p:cNvSpPr txBox="1"/>
          <p:nvPr/>
        </p:nvSpPr>
        <p:spPr>
          <a:xfrm>
            <a:off x="664546" y="5816003"/>
            <a:ext cx="11479619" cy="954107"/>
          </a:xfrm>
          <a:prstGeom prst="rect">
            <a:avLst/>
          </a:prstGeom>
          <a:noFill/>
        </p:spPr>
        <p:txBody>
          <a:bodyPr wrap="square" rtlCol="0">
            <a:spAutoFit/>
          </a:bodyPr>
          <a:lstStyle/>
          <a:p>
            <a:r>
              <a:rPr lang="en-US" altLang="zh-CN" sz="2800" dirty="0">
                <a:solidFill>
                  <a:srgbClr val="C00000"/>
                </a:solidFill>
              </a:rPr>
              <a:t>our model can be an effective tool to study gesture performance of next generation solar cells under a variety of scenarios.</a:t>
            </a:r>
            <a:endParaRPr lang="zh-CN" altLang="en-US" sz="2800" dirty="0">
              <a:solidFill>
                <a:srgbClr val="C00000"/>
              </a:solidFill>
            </a:endParaRPr>
          </a:p>
        </p:txBody>
      </p:sp>
    </p:spTree>
    <p:extLst>
      <p:ext uri="{BB962C8B-B14F-4D97-AF65-F5344CB8AC3E}">
        <p14:creationId xmlns:p14="http://schemas.microsoft.com/office/powerpoint/2010/main" val="628849869"/>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Gesture recognition performance</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3" name="图片 2">
            <a:extLst>
              <a:ext uri="{FF2B5EF4-FFF2-40B4-BE49-F238E27FC236}">
                <a16:creationId xmlns:a16="http://schemas.microsoft.com/office/drawing/2014/main" id="{713A85F8-DC16-45C3-AEEA-88DA77EDDD72}"/>
              </a:ext>
            </a:extLst>
          </p:cNvPr>
          <p:cNvPicPr>
            <a:picLocks noChangeAspect="1"/>
          </p:cNvPicPr>
          <p:nvPr/>
        </p:nvPicPr>
        <p:blipFill>
          <a:blip r:embed="rId3"/>
          <a:stretch>
            <a:fillRect/>
          </a:stretch>
        </p:blipFill>
        <p:spPr>
          <a:xfrm>
            <a:off x="2221457" y="1393332"/>
            <a:ext cx="7749084" cy="2244353"/>
          </a:xfrm>
          <a:prstGeom prst="rect">
            <a:avLst/>
          </a:prstGeom>
        </p:spPr>
      </p:pic>
      <p:pic>
        <p:nvPicPr>
          <p:cNvPr id="4" name="图片 3">
            <a:extLst>
              <a:ext uri="{FF2B5EF4-FFF2-40B4-BE49-F238E27FC236}">
                <a16:creationId xmlns:a16="http://schemas.microsoft.com/office/drawing/2014/main" id="{E35F50F9-A38E-408B-9353-6175620C49B9}"/>
              </a:ext>
            </a:extLst>
          </p:cNvPr>
          <p:cNvPicPr>
            <a:picLocks noChangeAspect="1"/>
          </p:cNvPicPr>
          <p:nvPr/>
        </p:nvPicPr>
        <p:blipFill>
          <a:blip r:embed="rId4"/>
          <a:stretch>
            <a:fillRect/>
          </a:stretch>
        </p:blipFill>
        <p:spPr>
          <a:xfrm>
            <a:off x="1903228" y="3553220"/>
            <a:ext cx="8688572" cy="3211120"/>
          </a:xfrm>
          <a:prstGeom prst="rect">
            <a:avLst/>
          </a:prstGeom>
        </p:spPr>
      </p:pic>
    </p:spTree>
    <p:extLst>
      <p:ext uri="{BB962C8B-B14F-4D97-AF65-F5344CB8AC3E}">
        <p14:creationId xmlns:p14="http://schemas.microsoft.com/office/powerpoint/2010/main" val="3242032388"/>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Gesture recognition performance</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6" name="图片 5">
            <a:extLst>
              <a:ext uri="{FF2B5EF4-FFF2-40B4-BE49-F238E27FC236}">
                <a16:creationId xmlns:a16="http://schemas.microsoft.com/office/drawing/2014/main" id="{701E50CF-41B6-4CEC-81E4-58D944B08534}"/>
              </a:ext>
            </a:extLst>
          </p:cNvPr>
          <p:cNvPicPr>
            <a:picLocks noChangeAspect="1"/>
          </p:cNvPicPr>
          <p:nvPr/>
        </p:nvPicPr>
        <p:blipFill>
          <a:blip r:embed="rId3"/>
          <a:stretch>
            <a:fillRect/>
          </a:stretch>
        </p:blipFill>
        <p:spPr>
          <a:xfrm>
            <a:off x="1047750" y="2562225"/>
            <a:ext cx="10096500" cy="1733550"/>
          </a:xfrm>
          <a:prstGeom prst="rect">
            <a:avLst/>
          </a:prstGeom>
        </p:spPr>
      </p:pic>
    </p:spTree>
    <p:extLst>
      <p:ext uri="{BB962C8B-B14F-4D97-AF65-F5344CB8AC3E}">
        <p14:creationId xmlns:p14="http://schemas.microsoft.com/office/powerpoint/2010/main" val="1188143508"/>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Power measurements</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a16="http://schemas.microsoft.com/office/drawing/2014/main" id="{7BFF4E51-E227-4DD6-A967-6252939CCF1D}"/>
              </a:ext>
            </a:extLst>
          </p:cNvPr>
          <p:cNvPicPr>
            <a:picLocks noChangeAspect="1"/>
          </p:cNvPicPr>
          <p:nvPr/>
        </p:nvPicPr>
        <p:blipFill>
          <a:blip r:embed="rId3"/>
          <a:stretch>
            <a:fillRect/>
          </a:stretch>
        </p:blipFill>
        <p:spPr>
          <a:xfrm>
            <a:off x="548795" y="1374813"/>
            <a:ext cx="11115675" cy="3581400"/>
          </a:xfrm>
          <a:prstGeom prst="rect">
            <a:avLst/>
          </a:prstGeom>
        </p:spPr>
      </p:pic>
      <p:sp>
        <p:nvSpPr>
          <p:cNvPr id="3" name="文本框 2">
            <a:extLst>
              <a:ext uri="{FF2B5EF4-FFF2-40B4-BE49-F238E27FC236}">
                <a16:creationId xmlns:a16="http://schemas.microsoft.com/office/drawing/2014/main" id="{08E0F672-A247-4346-BB31-93E426EA1A37}"/>
              </a:ext>
            </a:extLst>
          </p:cNvPr>
          <p:cNvSpPr txBox="1"/>
          <p:nvPr/>
        </p:nvSpPr>
        <p:spPr>
          <a:xfrm>
            <a:off x="287073" y="5326908"/>
            <a:ext cx="12174279" cy="954107"/>
          </a:xfrm>
          <a:prstGeom prst="rect">
            <a:avLst/>
          </a:prstGeom>
          <a:noFill/>
        </p:spPr>
        <p:txBody>
          <a:bodyPr wrap="square" rtlCol="0">
            <a:spAutoFit/>
          </a:bodyPr>
          <a:lstStyle/>
          <a:p>
            <a:r>
              <a:rPr lang="en-US" altLang="zh-CN" sz="2800" dirty="0" err="1"/>
              <a:t>SolarGest</a:t>
            </a:r>
            <a:r>
              <a:rPr lang="en-US" altLang="zh-CN" sz="2800" dirty="0"/>
              <a:t>: MCU sampling + data transmission</a:t>
            </a:r>
          </a:p>
          <a:p>
            <a:r>
              <a:rPr lang="en-US" altLang="zh-CN" sz="2800" dirty="0"/>
              <a:t>Light sensor: MCU sampling + data transmission + </a:t>
            </a:r>
            <a:r>
              <a:rPr lang="en-US" altLang="zh-CN" sz="2800" dirty="0">
                <a:solidFill>
                  <a:srgbClr val="C00000"/>
                </a:solidFill>
              </a:rPr>
              <a:t>powering the light sensor</a:t>
            </a:r>
            <a:endParaRPr lang="zh-CN" altLang="en-US" sz="2800" dirty="0">
              <a:solidFill>
                <a:srgbClr val="C00000"/>
              </a:solidFill>
            </a:endParaRPr>
          </a:p>
        </p:txBody>
      </p:sp>
    </p:spTree>
    <p:extLst>
      <p:ext uri="{BB962C8B-B14F-4D97-AF65-F5344CB8AC3E}">
        <p14:creationId xmlns:p14="http://schemas.microsoft.com/office/powerpoint/2010/main" val="144972760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Power measurements</a:t>
            </a:r>
            <a:endParaRPr lang="zh-CN" altLang="en-US" dirty="0">
              <a:latin typeface="Helvetica" panose="020B0604020202030204" pitchFamily="34" charset="0"/>
            </a:endParaRPr>
          </a:p>
        </p:txBody>
      </p:sp>
      <p:sp>
        <p:nvSpPr>
          <p:cNvPr id="5" name="内容占位符 4">
            <a:extLst>
              <a:ext uri="{FF2B5EF4-FFF2-40B4-BE49-F238E27FC236}">
                <a16:creationId xmlns:a16="http://schemas.microsoft.com/office/drawing/2014/main" id="{9BB8A0DF-969F-494A-B420-0C4E4F58C5FD}"/>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B54D087F-7C40-4BBE-9ED2-FD8D8BE5948C}"/>
              </a:ext>
            </a:extLst>
          </p:cNvPr>
          <p:cNvPicPr>
            <a:picLocks noChangeAspect="1"/>
          </p:cNvPicPr>
          <p:nvPr/>
        </p:nvPicPr>
        <p:blipFill rotWithShape="1">
          <a:blip r:embed="rId3"/>
          <a:srcRect t="3798"/>
          <a:stretch/>
        </p:blipFill>
        <p:spPr>
          <a:xfrm>
            <a:off x="762000" y="1690688"/>
            <a:ext cx="10668000" cy="3619499"/>
          </a:xfrm>
          <a:prstGeom prst="rect">
            <a:avLst/>
          </a:prstGeom>
        </p:spPr>
      </p:pic>
    </p:spTree>
    <p:extLst>
      <p:ext uri="{BB962C8B-B14F-4D97-AF65-F5344CB8AC3E}">
        <p14:creationId xmlns:p14="http://schemas.microsoft.com/office/powerpoint/2010/main" val="1908301076"/>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Conclusion</a:t>
            </a:r>
            <a:endParaRPr lang="zh-CN" altLang="en-US" dirty="0">
              <a:latin typeface="Helvetica" panose="020B0604020202030204" pitchFamily="34" charset="0"/>
            </a:endParaRPr>
          </a:p>
        </p:txBody>
      </p:sp>
      <p:sp>
        <p:nvSpPr>
          <p:cNvPr id="3" name="内容占位符 2"/>
          <p:cNvSpPr>
            <a:spLocks noGrp="1"/>
          </p:cNvSpPr>
          <p:nvPr>
            <p:ph idx="1"/>
          </p:nvPr>
        </p:nvSpPr>
        <p:spPr/>
        <p:txBody>
          <a:bodyPr>
            <a:normAutofit/>
          </a:bodyPr>
          <a:lstStyle/>
          <a:p>
            <a:pPr algn="just"/>
            <a:r>
              <a:rPr lang="en-US" altLang="zh-CN" sz="2400" dirty="0"/>
              <a:t>We have proposed </a:t>
            </a:r>
            <a:r>
              <a:rPr lang="en-US" altLang="zh-CN" sz="2400" dirty="0" err="1">
                <a:solidFill>
                  <a:srgbClr val="C00000"/>
                </a:solidFill>
              </a:rPr>
              <a:t>SolarGest</a:t>
            </a:r>
            <a:r>
              <a:rPr lang="en-US" altLang="zh-CN" sz="2400" dirty="0">
                <a:solidFill>
                  <a:srgbClr val="C00000"/>
                </a:solidFill>
              </a:rPr>
              <a:t>, a solar-based gesture recognition system </a:t>
            </a:r>
            <a:r>
              <a:rPr lang="en-US" altLang="zh-CN" sz="2400" dirty="0"/>
              <a:t>for ubiquitous solar-powered IoTs. </a:t>
            </a:r>
          </a:p>
          <a:p>
            <a:pPr algn="just"/>
            <a:r>
              <a:rPr lang="en-US" altLang="zh-CN" sz="2400" dirty="0"/>
              <a:t>Using solar energy harvesting fundamentals and geometric analysis, we derived a </a:t>
            </a:r>
            <a:r>
              <a:rPr lang="en-US" altLang="zh-CN" sz="2400" dirty="0">
                <a:solidFill>
                  <a:srgbClr val="C00000"/>
                </a:solidFill>
              </a:rPr>
              <a:t>model </a:t>
            </a:r>
            <a:r>
              <a:rPr lang="en-US" altLang="zh-CN" sz="2400" dirty="0"/>
              <a:t>that accurately </a:t>
            </a:r>
            <a:r>
              <a:rPr lang="en-US" altLang="zh-CN" sz="2400" dirty="0">
                <a:solidFill>
                  <a:srgbClr val="C00000"/>
                </a:solidFill>
              </a:rPr>
              <a:t>simulates</a:t>
            </a:r>
            <a:r>
              <a:rPr lang="en-US" altLang="zh-CN" sz="2400" dirty="0"/>
              <a:t> arbitrary hand gestures and enables estimation of gesture recognition performance under various conditions. </a:t>
            </a:r>
          </a:p>
          <a:p>
            <a:pPr algn="just"/>
            <a:r>
              <a:rPr lang="en-US" altLang="zh-CN" sz="2400" dirty="0"/>
              <a:t>Employing real solar cells, both opaque and transparent, we have demonstrated that our system can detect six gestures with 96% accuracy under typical use scenarios while consuming 44% less power compared to light sensor based approach. </a:t>
            </a:r>
            <a:endParaRPr lang="zh-CN" altLang="en-US" sz="2400" dirty="0"/>
          </a:p>
        </p:txBody>
      </p:sp>
    </p:spTree>
    <p:extLst>
      <p:ext uri="{BB962C8B-B14F-4D97-AF65-F5344CB8AC3E}">
        <p14:creationId xmlns:p14="http://schemas.microsoft.com/office/powerpoint/2010/main" val="65038656"/>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Related Works</a:t>
            </a:r>
            <a:endParaRPr lang="zh-CN" altLang="en-US" dirty="0">
              <a:latin typeface="Helvetica" panose="020B0604020202030204" pitchFamily="34" charset="0"/>
            </a:endParaRPr>
          </a:p>
        </p:txBody>
      </p:sp>
      <p:sp>
        <p:nvSpPr>
          <p:cNvPr id="3" name="内容占位符 2"/>
          <p:cNvSpPr>
            <a:spLocks noGrp="1"/>
          </p:cNvSpPr>
          <p:nvPr>
            <p:ph idx="1"/>
          </p:nvPr>
        </p:nvSpPr>
        <p:spPr/>
        <p:txBody>
          <a:bodyPr/>
          <a:lstStyle/>
          <a:p>
            <a:r>
              <a:rPr lang="en-US" altLang="zh-CN" dirty="0" err="1">
                <a:latin typeface="+mn-ea"/>
              </a:rPr>
              <a:t>WiFi</a:t>
            </a:r>
            <a:r>
              <a:rPr lang="en-US" altLang="zh-CN" dirty="0">
                <a:latin typeface="+mn-ea"/>
              </a:rPr>
              <a:t> (electromagnetic)</a:t>
            </a:r>
          </a:p>
          <a:p>
            <a:r>
              <a:rPr lang="en-US" altLang="zh-CN" dirty="0">
                <a:latin typeface="+mn-ea"/>
              </a:rPr>
              <a:t>Camera (image)</a:t>
            </a:r>
          </a:p>
          <a:p>
            <a:r>
              <a:rPr lang="en-US" altLang="zh-CN" dirty="0">
                <a:latin typeface="+mn-ea"/>
              </a:rPr>
              <a:t>Microphone (acoustic)</a:t>
            </a:r>
          </a:p>
          <a:p>
            <a:r>
              <a:rPr lang="en-US" altLang="zh-CN" dirty="0">
                <a:latin typeface="+mn-ea"/>
              </a:rPr>
              <a:t>Accelerometer (motion)</a:t>
            </a:r>
          </a:p>
          <a:p>
            <a:r>
              <a:rPr lang="en-US" altLang="zh-CN" dirty="0">
                <a:latin typeface="+mn-ea"/>
              </a:rPr>
              <a:t>Light sensor (ambient light)</a:t>
            </a:r>
            <a:endParaRPr lang="zh-CN" altLang="en-US" dirty="0">
              <a:latin typeface="+mn-ea"/>
            </a:endParaRPr>
          </a:p>
        </p:txBody>
      </p:sp>
      <p:sp>
        <p:nvSpPr>
          <p:cNvPr id="8" name="文本框 7"/>
          <p:cNvSpPr txBox="1"/>
          <p:nvPr/>
        </p:nvSpPr>
        <p:spPr>
          <a:xfrm>
            <a:off x="1636285" y="4973934"/>
            <a:ext cx="8919429" cy="646331"/>
          </a:xfrm>
          <a:prstGeom prst="rect">
            <a:avLst/>
          </a:prstGeom>
          <a:noFill/>
        </p:spPr>
        <p:txBody>
          <a:bodyPr wrap="none" rtlCol="0">
            <a:spAutoFit/>
          </a:bodyPr>
          <a:lstStyle/>
          <a:p>
            <a:r>
              <a:rPr lang="en-US" altLang="zh-CN" sz="3600" dirty="0"/>
              <a:t>None of them harvest, but </a:t>
            </a:r>
            <a:r>
              <a:rPr lang="en-US" altLang="zh-CN" sz="3600" dirty="0">
                <a:solidFill>
                  <a:srgbClr val="C00000"/>
                </a:solidFill>
              </a:rPr>
              <a:t>consume energy</a:t>
            </a:r>
            <a:r>
              <a:rPr lang="en-US" altLang="zh-CN" sz="3600" dirty="0"/>
              <a:t>.</a:t>
            </a:r>
            <a:endParaRPr lang="zh-CN" altLang="en-US" sz="3600" dirty="0"/>
          </a:p>
        </p:txBody>
      </p:sp>
    </p:spTree>
    <p:extLst>
      <p:ext uri="{BB962C8B-B14F-4D97-AF65-F5344CB8AC3E}">
        <p14:creationId xmlns:p14="http://schemas.microsoft.com/office/powerpoint/2010/main" val="183629650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My opinion</a:t>
            </a:r>
            <a:endParaRPr lang="zh-CN" altLang="en-US" dirty="0">
              <a:latin typeface="Helvetica" panose="020B0604020202030204" pitchFamily="34" charset="0"/>
            </a:endParaRPr>
          </a:p>
        </p:txBody>
      </p:sp>
      <p:sp>
        <p:nvSpPr>
          <p:cNvPr id="3" name="内容占位符 2"/>
          <p:cNvSpPr>
            <a:spLocks noGrp="1"/>
          </p:cNvSpPr>
          <p:nvPr>
            <p:ph idx="1"/>
          </p:nvPr>
        </p:nvSpPr>
        <p:spPr/>
        <p:txBody>
          <a:bodyPr>
            <a:normAutofit/>
          </a:bodyPr>
          <a:lstStyle/>
          <a:p>
            <a:r>
              <a:rPr lang="en-US" altLang="zh-CN" dirty="0"/>
              <a:t>Few prior work on solar based gesture recognition.</a:t>
            </a:r>
          </a:p>
          <a:p>
            <a:endParaRPr lang="en-US" altLang="zh-CN" dirty="0"/>
          </a:p>
          <a:p>
            <a:r>
              <a:rPr lang="en-US" altLang="zh-CN" dirty="0"/>
              <a:t>Propose a mathematical model.</a:t>
            </a:r>
          </a:p>
          <a:p>
            <a:endParaRPr lang="en-US" altLang="zh-CN" dirty="0"/>
          </a:p>
          <a:p>
            <a:r>
              <a:rPr lang="en-US" altLang="zh-CN" dirty="0"/>
              <a:t>Simple signal processing method and simple feature extraction.</a:t>
            </a:r>
          </a:p>
          <a:p>
            <a:endParaRPr lang="en-US" altLang="zh-CN" dirty="0"/>
          </a:p>
          <a:p>
            <a:r>
              <a:rPr lang="en-US" altLang="zh-CN" dirty="0"/>
              <a:t>Ignore the impact of backlight on gesture recognition.</a:t>
            </a:r>
          </a:p>
          <a:p>
            <a:endParaRPr lang="en-US" altLang="zh-CN" sz="2400" dirty="0"/>
          </a:p>
        </p:txBody>
      </p:sp>
    </p:spTree>
    <p:extLst>
      <p:ext uri="{BB962C8B-B14F-4D97-AF65-F5344CB8AC3E}">
        <p14:creationId xmlns:p14="http://schemas.microsoft.com/office/powerpoint/2010/main" val="4134362740"/>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panose="020B0604020202030204" pitchFamily="34" charset="0"/>
              </a:rPr>
              <a:t>Solar-based gesture recognition</a:t>
            </a:r>
            <a:endParaRPr lang="zh-CN" altLang="en-US" dirty="0">
              <a:latin typeface="Helvetica" panose="020B0604020202030204" pitchFamily="34" charset="0"/>
            </a:endParaRPr>
          </a:p>
        </p:txBody>
      </p:sp>
      <p:sp>
        <p:nvSpPr>
          <p:cNvPr id="3" name="内容占位符 2"/>
          <p:cNvSpPr>
            <a:spLocks noGrp="1"/>
          </p:cNvSpPr>
          <p:nvPr>
            <p:ph idx="1"/>
          </p:nvPr>
        </p:nvSpPr>
        <p:spPr/>
        <p:txBody>
          <a:bodyPr/>
          <a:lstStyle/>
          <a:p>
            <a:r>
              <a:rPr lang="en-US" altLang="zh-CN" dirty="0" err="1">
                <a:solidFill>
                  <a:srgbClr val="377EB8"/>
                </a:solidFill>
                <a:latin typeface="+mn-ea"/>
              </a:rPr>
              <a:t>Batery</a:t>
            </a:r>
            <a:r>
              <a:rPr lang="en-US" altLang="zh-CN" dirty="0">
                <a:solidFill>
                  <a:srgbClr val="377EB8"/>
                </a:solidFill>
                <a:latin typeface="+mn-ea"/>
              </a:rPr>
              <a:t>-free Visible Light Sensing </a:t>
            </a:r>
            <a:r>
              <a:rPr lang="en-US" altLang="zh-CN" dirty="0">
                <a:latin typeface="+mn-ea"/>
              </a:rPr>
              <a:t>(</a:t>
            </a:r>
            <a:r>
              <a:rPr lang="en-US" altLang="zh-CN" i="1" dirty="0"/>
              <a:t>ACM Workshop on Visible Light Communication Systems</a:t>
            </a:r>
            <a:r>
              <a:rPr lang="en-US" altLang="zh-CN" dirty="0"/>
              <a:t>, pages 3–8. ACM, 2017 </a:t>
            </a:r>
            <a:r>
              <a:rPr lang="en-US" altLang="zh-CN" dirty="0">
                <a:latin typeface="+mn-ea"/>
              </a:rPr>
              <a:t>)</a:t>
            </a:r>
          </a:p>
          <a:p>
            <a:r>
              <a:rPr lang="en-US" altLang="zh-CN" dirty="0">
                <a:latin typeface="+mn-ea"/>
              </a:rPr>
              <a:t>Differentiating only three gestures based on the number of times the user repeats.</a:t>
            </a:r>
          </a:p>
          <a:p>
            <a:endParaRPr lang="en-US" altLang="zh-CN" dirty="0">
              <a:latin typeface="+mn-ea"/>
            </a:endParaRPr>
          </a:p>
          <a:p>
            <a:endParaRPr lang="en-US" altLang="zh-CN" dirty="0">
              <a:latin typeface="+mn-ea"/>
            </a:endParaRPr>
          </a:p>
          <a:p>
            <a:endParaRPr lang="en-US" altLang="zh-CN" dirty="0">
              <a:latin typeface="+mn-ea"/>
            </a:endParaRPr>
          </a:p>
          <a:p>
            <a:r>
              <a:rPr lang="en-US" altLang="zh-CN" dirty="0">
                <a:latin typeface="+mn-ea"/>
              </a:rPr>
              <a:t>Lack of a </a:t>
            </a:r>
            <a:r>
              <a:rPr lang="en-US" altLang="zh-CN" dirty="0">
                <a:solidFill>
                  <a:srgbClr val="C00000"/>
                </a:solidFill>
                <a:latin typeface="+mn-ea"/>
              </a:rPr>
              <a:t>theoretical model </a:t>
            </a:r>
            <a:r>
              <a:rPr lang="en-US" altLang="zh-CN" dirty="0">
                <a:latin typeface="+mn-ea"/>
              </a:rPr>
              <a:t>to simulate solar gesture recognition under different parameters.</a:t>
            </a:r>
          </a:p>
          <a:p>
            <a:endParaRPr lang="zh-CN" altLang="en-US" dirty="0">
              <a:latin typeface="+mn-ea"/>
            </a:endParaRPr>
          </a:p>
        </p:txBody>
      </p:sp>
      <p:pic>
        <p:nvPicPr>
          <p:cNvPr id="4" name="图片 3"/>
          <p:cNvPicPr>
            <a:picLocks noChangeAspect="1"/>
          </p:cNvPicPr>
          <p:nvPr/>
        </p:nvPicPr>
        <p:blipFill>
          <a:blip r:embed="rId3"/>
          <a:stretch>
            <a:fillRect/>
          </a:stretch>
        </p:blipFill>
        <p:spPr>
          <a:xfrm>
            <a:off x="3866208" y="3666078"/>
            <a:ext cx="4057650" cy="1314450"/>
          </a:xfrm>
          <a:prstGeom prst="rect">
            <a:avLst/>
          </a:prstGeom>
        </p:spPr>
      </p:pic>
    </p:spTree>
    <p:extLst>
      <p:ext uri="{BB962C8B-B14F-4D97-AF65-F5344CB8AC3E}">
        <p14:creationId xmlns:p14="http://schemas.microsoft.com/office/powerpoint/2010/main" val="4146424168"/>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Helvetica" panose="020B0604020202030204" pitchFamily="34" charset="0"/>
              </a:rPr>
              <a:t>Solar-based gesture recognition</a:t>
            </a:r>
            <a:endParaRPr lang="zh-CN" altLang="en-US" sz="4000" dirty="0">
              <a:latin typeface="Helvetica" panose="020B0604020202030204" pitchFamily="34" charset="0"/>
            </a:endParaRPr>
          </a:p>
        </p:txBody>
      </p:sp>
      <p:sp>
        <p:nvSpPr>
          <p:cNvPr id="3" name="文本框 2"/>
          <p:cNvSpPr txBox="1"/>
          <p:nvPr/>
        </p:nvSpPr>
        <p:spPr>
          <a:xfrm>
            <a:off x="1929284" y="2563109"/>
            <a:ext cx="2579552" cy="646331"/>
          </a:xfrm>
          <a:prstGeom prst="rect">
            <a:avLst/>
          </a:prstGeom>
          <a:noFill/>
        </p:spPr>
        <p:txBody>
          <a:bodyPr wrap="none" rtlCol="0">
            <a:spAutoFit/>
          </a:bodyPr>
          <a:lstStyle/>
          <a:p>
            <a:r>
              <a:rPr lang="en-US" altLang="zh-CN" sz="3600" dirty="0">
                <a:solidFill>
                  <a:srgbClr val="377EB8"/>
                </a:solidFill>
              </a:rPr>
              <a:t>Solar panels</a:t>
            </a:r>
            <a:endParaRPr lang="zh-CN" altLang="en-US" sz="3600" dirty="0">
              <a:solidFill>
                <a:srgbClr val="377EB8"/>
              </a:solidFill>
            </a:endParaRPr>
          </a:p>
        </p:txBody>
      </p:sp>
      <p:sp>
        <p:nvSpPr>
          <p:cNvPr id="6" name="文本框 5"/>
          <p:cNvSpPr txBox="1"/>
          <p:nvPr/>
        </p:nvSpPr>
        <p:spPr>
          <a:xfrm>
            <a:off x="930613" y="4359067"/>
            <a:ext cx="4576894" cy="646331"/>
          </a:xfrm>
          <a:prstGeom prst="rect">
            <a:avLst/>
          </a:prstGeom>
          <a:noFill/>
        </p:spPr>
        <p:txBody>
          <a:bodyPr wrap="none" rtlCol="0">
            <a:spAutoFit/>
          </a:bodyPr>
          <a:lstStyle/>
          <a:p>
            <a:r>
              <a:rPr lang="en-US" altLang="zh-CN" sz="3600" dirty="0">
                <a:solidFill>
                  <a:srgbClr val="377EB8"/>
                </a:solidFill>
              </a:rPr>
              <a:t>Transparent solar cells</a:t>
            </a:r>
            <a:endParaRPr lang="zh-CN" altLang="en-US" sz="3600" dirty="0">
              <a:solidFill>
                <a:srgbClr val="377EB8"/>
              </a:solidFill>
            </a:endParaRPr>
          </a:p>
        </p:txBody>
      </p:sp>
      <p:cxnSp>
        <p:nvCxnSpPr>
          <p:cNvPr id="5" name="直接箭头连接符 4"/>
          <p:cNvCxnSpPr>
            <a:stCxn id="3" idx="2"/>
            <a:endCxn id="6" idx="0"/>
          </p:cNvCxnSpPr>
          <p:nvPr/>
        </p:nvCxnSpPr>
        <p:spPr>
          <a:xfrm>
            <a:off x="3219060" y="3209440"/>
            <a:ext cx="0" cy="11496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4" descr="âtransparent solar cellsâçå¾çæç´¢ç»æ"/>
          <p:cNvPicPr>
            <a:picLocks noChangeAspect="1" noChangeArrowheads="1"/>
          </p:cNvPicPr>
          <p:nvPr/>
        </p:nvPicPr>
        <p:blipFill rotWithShape="1">
          <a:blip r:embed="rId3">
            <a:extLst>
              <a:ext uri="{28A0092B-C50C-407E-A947-70E740481C1C}">
                <a14:useLocalDpi xmlns:a14="http://schemas.microsoft.com/office/drawing/2010/main" val="0"/>
              </a:ext>
            </a:extLst>
          </a:blip>
          <a:srcRect l="21338" t="4665" r="12997" b="18613"/>
          <a:stretch/>
        </p:blipFill>
        <p:spPr bwMode="auto">
          <a:xfrm>
            <a:off x="6598592" y="2367855"/>
            <a:ext cx="3977191" cy="307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Helvetica" panose="020B0604020202030204" pitchFamily="34" charset="0"/>
              </a:rPr>
              <a:t>Transparent solar cells</a:t>
            </a:r>
            <a:endParaRPr lang="zh-CN" altLang="en-US" sz="4000" dirty="0">
              <a:latin typeface="Helvetica" panose="020B0604020202030204" pitchFamily="34" charset="0"/>
            </a:endParaRPr>
          </a:p>
        </p:txBody>
      </p:sp>
      <p:sp>
        <p:nvSpPr>
          <p:cNvPr id="4" name="平行四边形 3"/>
          <p:cNvSpPr/>
          <p:nvPr/>
        </p:nvSpPr>
        <p:spPr>
          <a:xfrm>
            <a:off x="1698171" y="3758084"/>
            <a:ext cx="2059912" cy="854110"/>
          </a:xfrm>
          <a:prstGeom prst="parallelogram">
            <a:avLst/>
          </a:prstGeom>
          <a:solidFill>
            <a:srgbClr val="A0C2D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descr="âsunâçå¾çæç´¢ç»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070" y="1580156"/>
            <a:ext cx="1102754" cy="110275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2431701" y="2753247"/>
            <a:ext cx="644769" cy="1431892"/>
            <a:chOff x="2431701" y="2753247"/>
            <a:chExt cx="644769" cy="1431892"/>
          </a:xfrm>
        </p:grpSpPr>
        <p:cxnSp>
          <p:nvCxnSpPr>
            <p:cNvPr id="8" name="直接箭头连接符 7"/>
            <p:cNvCxnSpPr/>
            <p:nvPr/>
          </p:nvCxnSpPr>
          <p:spPr>
            <a:xfrm>
              <a:off x="2431701" y="2753248"/>
              <a:ext cx="0" cy="143189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直接箭头连接符 13"/>
            <p:cNvCxnSpPr/>
            <p:nvPr/>
          </p:nvCxnSpPr>
          <p:spPr>
            <a:xfrm>
              <a:off x="2749898" y="2753248"/>
              <a:ext cx="0" cy="1431891"/>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直接箭头连接符 14"/>
            <p:cNvCxnSpPr/>
            <p:nvPr/>
          </p:nvCxnSpPr>
          <p:spPr>
            <a:xfrm>
              <a:off x="3076470" y="2753247"/>
              <a:ext cx="0" cy="1431891"/>
            </a:xfrm>
            <a:prstGeom prst="straightConnector1">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7" name="组合 16"/>
          <p:cNvGrpSpPr/>
          <p:nvPr/>
        </p:nvGrpSpPr>
        <p:grpSpPr>
          <a:xfrm>
            <a:off x="2763295" y="4714350"/>
            <a:ext cx="1704277" cy="1431891"/>
            <a:chOff x="2763295" y="4714350"/>
            <a:chExt cx="1704277" cy="1431891"/>
          </a:xfrm>
        </p:grpSpPr>
        <p:cxnSp>
          <p:nvCxnSpPr>
            <p:cNvPr id="16" name="直接箭头连接符 15"/>
            <p:cNvCxnSpPr/>
            <p:nvPr/>
          </p:nvCxnSpPr>
          <p:spPr>
            <a:xfrm>
              <a:off x="2763295" y="4714350"/>
              <a:ext cx="0" cy="1431891"/>
            </a:xfrm>
            <a:prstGeom prst="straightConnector1">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9" name="文本框 8"/>
            <p:cNvSpPr txBox="1"/>
            <p:nvPr/>
          </p:nvSpPr>
          <p:spPr>
            <a:xfrm>
              <a:off x="3048594" y="5245629"/>
              <a:ext cx="1418978" cy="369332"/>
            </a:xfrm>
            <a:prstGeom prst="rect">
              <a:avLst/>
            </a:prstGeom>
            <a:noFill/>
          </p:spPr>
          <p:txBody>
            <a:bodyPr wrap="none" rtlCol="0">
              <a:spAutoFit/>
            </a:bodyPr>
            <a:lstStyle/>
            <a:p>
              <a:r>
                <a:rPr lang="en-US" altLang="zh-CN" dirty="0">
                  <a:solidFill>
                    <a:srgbClr val="FFC000"/>
                  </a:solidFill>
                </a:rPr>
                <a:t>Visible lights</a:t>
              </a:r>
              <a:endParaRPr lang="zh-CN" altLang="en-US" dirty="0">
                <a:solidFill>
                  <a:srgbClr val="FFC000"/>
                </a:solidFill>
              </a:endParaRPr>
            </a:p>
          </p:txBody>
        </p:sp>
      </p:grpSp>
      <p:sp>
        <p:nvSpPr>
          <p:cNvPr id="11" name="文本框 10"/>
          <p:cNvSpPr txBox="1"/>
          <p:nvPr/>
        </p:nvSpPr>
        <p:spPr>
          <a:xfrm>
            <a:off x="5355771" y="2131533"/>
            <a:ext cx="6280220" cy="2246769"/>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Solar panels now can be fitted to the entire device body, including on top of the screen.</a:t>
            </a:r>
          </a:p>
          <a:p>
            <a:pPr marL="285750" indent="-285750">
              <a:buFont typeface="Arial" panose="020B0604020202020204" pitchFamily="34" charset="0"/>
              <a:buChar char="•"/>
            </a:pPr>
            <a:endParaRPr lang="en-US" altLang="zh-CN" sz="2800" dirty="0"/>
          </a:p>
          <a:p>
            <a:pPr marL="285750" indent="-285750">
              <a:buFont typeface="Arial" panose="020B0604020202020204" pitchFamily="34" charset="0"/>
              <a:buChar char="•"/>
            </a:pPr>
            <a:r>
              <a:rPr lang="en-US" altLang="zh-CN" sz="2800" dirty="0"/>
              <a:t>Energy harvesting.</a:t>
            </a:r>
          </a:p>
        </p:txBody>
      </p:sp>
    </p:spTree>
    <p:extLst>
      <p:ext uri="{BB962C8B-B14F-4D97-AF65-F5344CB8AC3E}">
        <p14:creationId xmlns:p14="http://schemas.microsoft.com/office/powerpoint/2010/main" val="367804896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latin typeface="Helvetica" charset="0"/>
                <a:cs typeface="Times New Roman" pitchFamily="18" charset="0"/>
              </a:rPr>
              <a:t>SolarGest</a:t>
            </a:r>
            <a:endParaRPr lang="en-US" altLang="zh-CN" dirty="0">
              <a:latin typeface="Helvetica" charset="0"/>
              <a:cs typeface="Times New Roman" pitchFamily="18" charset="0"/>
            </a:endParaRPr>
          </a:p>
        </p:txBody>
      </p:sp>
      <p:pic>
        <p:nvPicPr>
          <p:cNvPr id="3" name="图片 2"/>
          <p:cNvPicPr>
            <a:picLocks noChangeAspect="1"/>
          </p:cNvPicPr>
          <p:nvPr/>
        </p:nvPicPr>
        <p:blipFill>
          <a:blip r:embed="rId3"/>
          <a:stretch>
            <a:fillRect/>
          </a:stretch>
        </p:blipFill>
        <p:spPr>
          <a:xfrm>
            <a:off x="2376487" y="1457319"/>
            <a:ext cx="7439025" cy="3467100"/>
          </a:xfrm>
          <a:prstGeom prst="rect">
            <a:avLst/>
          </a:prstGeom>
        </p:spPr>
      </p:pic>
      <p:sp>
        <p:nvSpPr>
          <p:cNvPr id="4" name="文本框 3"/>
          <p:cNvSpPr txBox="1"/>
          <p:nvPr/>
        </p:nvSpPr>
        <p:spPr>
          <a:xfrm>
            <a:off x="838200" y="5044999"/>
            <a:ext cx="10737503" cy="1384995"/>
          </a:xfrm>
          <a:prstGeom prst="rect">
            <a:avLst/>
          </a:prstGeom>
          <a:noFill/>
        </p:spPr>
        <p:txBody>
          <a:bodyPr wrap="square" rtlCol="0">
            <a:spAutoFit/>
          </a:bodyPr>
          <a:lstStyle/>
          <a:p>
            <a:pPr algn="just"/>
            <a:r>
              <a:rPr lang="en-US" altLang="zh-CN" sz="2800" dirty="0"/>
              <a:t>Any hand gesture interferes with incident light rays on the solar panel in a unique way, leaving its distinguishable signature in harvested photocurrent’s time series data. </a:t>
            </a:r>
            <a:endParaRPr lang="zh-CN" altLang="en-US" sz="2800" b="1" dirty="0"/>
          </a:p>
        </p:txBody>
      </p:sp>
      <p:cxnSp>
        <p:nvCxnSpPr>
          <p:cNvPr id="6" name="直接箭头连接符 5"/>
          <p:cNvCxnSpPr/>
          <p:nvPr/>
        </p:nvCxnSpPr>
        <p:spPr>
          <a:xfrm flipV="1">
            <a:off x="7425732" y="6169688"/>
            <a:ext cx="844061" cy="10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8395091" y="5918126"/>
            <a:ext cx="2840842" cy="523220"/>
          </a:xfrm>
          <a:prstGeom prst="rect">
            <a:avLst/>
          </a:prstGeom>
          <a:noFill/>
        </p:spPr>
        <p:txBody>
          <a:bodyPr wrap="none" rtlCol="0">
            <a:spAutoFit/>
          </a:bodyPr>
          <a:lstStyle/>
          <a:p>
            <a:r>
              <a:rPr lang="en-US" altLang="zh-CN" sz="2800" dirty="0">
                <a:solidFill>
                  <a:srgbClr val="377EB8"/>
                </a:solidFill>
              </a:rPr>
              <a:t>Machine learning</a:t>
            </a:r>
            <a:endParaRPr lang="zh-CN" altLang="en-US" sz="2800" dirty="0">
              <a:solidFill>
                <a:srgbClr val="377EB8"/>
              </a:solidFill>
            </a:endParaRPr>
          </a:p>
        </p:txBody>
      </p:sp>
    </p:spTree>
    <p:extLst>
      <p:ext uri="{BB962C8B-B14F-4D97-AF65-F5344CB8AC3E}">
        <p14:creationId xmlns:p14="http://schemas.microsoft.com/office/powerpoint/2010/main" val="82056746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latin typeface="Helvetica" charset="0"/>
                <a:cs typeface="Times New Roman" pitchFamily="18" charset="0"/>
              </a:rPr>
              <a:t>SolarGest</a:t>
            </a:r>
            <a:endParaRPr lang="en-US" altLang="zh-CN" dirty="0">
              <a:latin typeface="Helvetica" charset="0"/>
              <a:cs typeface="Times New Roman" pitchFamily="18" charset="0"/>
            </a:endParaRPr>
          </a:p>
        </p:txBody>
      </p:sp>
      <p:pic>
        <p:nvPicPr>
          <p:cNvPr id="3" name="图片 2"/>
          <p:cNvPicPr>
            <a:picLocks noChangeAspect="1"/>
          </p:cNvPicPr>
          <p:nvPr/>
        </p:nvPicPr>
        <p:blipFill>
          <a:blip r:embed="rId3"/>
          <a:stretch>
            <a:fillRect/>
          </a:stretch>
        </p:blipFill>
        <p:spPr>
          <a:xfrm>
            <a:off x="2376487" y="1457319"/>
            <a:ext cx="7439025" cy="3467100"/>
          </a:xfrm>
          <a:prstGeom prst="rect">
            <a:avLst/>
          </a:prstGeom>
        </p:spPr>
      </p:pic>
      <p:sp>
        <p:nvSpPr>
          <p:cNvPr id="4" name="文本框 3"/>
          <p:cNvSpPr txBox="1"/>
          <p:nvPr/>
        </p:nvSpPr>
        <p:spPr>
          <a:xfrm>
            <a:off x="838200" y="5044999"/>
            <a:ext cx="10737503" cy="1384995"/>
          </a:xfrm>
          <a:prstGeom prst="rect">
            <a:avLst/>
          </a:prstGeom>
          <a:noFill/>
        </p:spPr>
        <p:txBody>
          <a:bodyPr wrap="square" rtlCol="0">
            <a:spAutoFit/>
          </a:bodyPr>
          <a:lstStyle/>
          <a:p>
            <a:pPr algn="just"/>
            <a:r>
              <a:rPr lang="en-US" altLang="zh-CN" sz="2800" dirty="0"/>
              <a:t>Combining </a:t>
            </a:r>
            <a:r>
              <a:rPr lang="en-US" altLang="zh-CN" sz="2800" dirty="0">
                <a:solidFill>
                  <a:srgbClr val="C00000"/>
                </a:solidFill>
              </a:rPr>
              <a:t>solar energy harvesting law </a:t>
            </a:r>
            <a:r>
              <a:rPr lang="en-US" altLang="zh-CN" sz="2800" dirty="0"/>
              <a:t>with </a:t>
            </a:r>
            <a:r>
              <a:rPr lang="en-US" altLang="zh-CN" sz="2800" dirty="0">
                <a:solidFill>
                  <a:srgbClr val="C00000"/>
                </a:solidFill>
              </a:rPr>
              <a:t>geometry</a:t>
            </a:r>
            <a:r>
              <a:rPr lang="en-US" altLang="zh-CN" sz="2800" dirty="0"/>
              <a:t>, we propose a </a:t>
            </a:r>
            <a:r>
              <a:rPr lang="en-US" altLang="zh-CN" sz="2800" dirty="0">
                <a:solidFill>
                  <a:srgbClr val="377EB8"/>
                </a:solidFill>
              </a:rPr>
              <a:t>model</a:t>
            </a:r>
            <a:r>
              <a:rPr lang="en-US" altLang="zh-CN" sz="2800" dirty="0"/>
              <a:t> to </a:t>
            </a:r>
            <a:r>
              <a:rPr lang="en-US" altLang="zh-CN" sz="2800" dirty="0">
                <a:solidFill>
                  <a:srgbClr val="377EB8"/>
                </a:solidFill>
              </a:rPr>
              <a:t>simulate photocurrent waveforms </a:t>
            </a:r>
            <a:r>
              <a:rPr lang="en-US" altLang="zh-CN" sz="2800" dirty="0"/>
              <a:t>produced by arbitrary hand gestures.</a:t>
            </a:r>
            <a:endParaRPr lang="zh-CN" altLang="en-US" sz="2800" b="1" dirty="0"/>
          </a:p>
        </p:txBody>
      </p:sp>
    </p:spTree>
    <p:extLst>
      <p:ext uri="{BB962C8B-B14F-4D97-AF65-F5344CB8AC3E}">
        <p14:creationId xmlns:p14="http://schemas.microsoft.com/office/powerpoint/2010/main" val="201380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Helvetica" charset="0"/>
                <a:cs typeface="Times New Roman" pitchFamily="18" charset="0"/>
              </a:rPr>
              <a:t>Challenge</a:t>
            </a:r>
            <a:endParaRPr lang="zh-CN" altLang="en-US" dirty="0"/>
          </a:p>
        </p:txBody>
      </p:sp>
      <p:sp>
        <p:nvSpPr>
          <p:cNvPr id="3" name="内容占位符 2"/>
          <p:cNvSpPr>
            <a:spLocks noGrp="1"/>
          </p:cNvSpPr>
          <p:nvPr>
            <p:ph idx="1"/>
          </p:nvPr>
        </p:nvSpPr>
        <p:spPr>
          <a:xfrm>
            <a:off x="838199" y="1601341"/>
            <a:ext cx="10667163" cy="4351338"/>
          </a:xfrm>
        </p:spPr>
        <p:txBody>
          <a:bodyPr/>
          <a:lstStyle/>
          <a:p>
            <a:r>
              <a:rPr lang="en-US" altLang="zh-CN" dirty="0">
                <a:latin typeface="+mn-ea"/>
              </a:rPr>
              <a:t>Both duration and amplitude of the waveform can vary significantly from sample to sample for the same gesture.</a:t>
            </a:r>
          </a:p>
          <a:p>
            <a:endParaRPr lang="en-US" altLang="zh-CN" dirty="0">
              <a:latin typeface="+mn-ea"/>
            </a:endParaRPr>
          </a:p>
          <a:p>
            <a:r>
              <a:rPr lang="en-US" altLang="zh-CN" dirty="0">
                <a:latin typeface="+mn-ea"/>
              </a:rPr>
              <a:t>Validate the model.</a:t>
            </a:r>
            <a:endParaRPr lang="zh-CN" altLang="en-US" dirty="0">
              <a:latin typeface="+mn-ea"/>
            </a:endParaRPr>
          </a:p>
        </p:txBody>
      </p:sp>
    </p:spTree>
    <p:extLst>
      <p:ext uri="{BB962C8B-B14F-4D97-AF65-F5344CB8AC3E}">
        <p14:creationId xmlns:p14="http://schemas.microsoft.com/office/powerpoint/2010/main" val="1263081818"/>
      </p:ext>
    </p:extLst>
  </p:cSld>
  <p:clrMapOvr>
    <a:masterClrMapping/>
  </p:clrMapOvr>
  <p:transition>
    <p:pull/>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3386</Words>
  <Application>Microsoft Office PowerPoint</Application>
  <PresentationFormat>宽屏</PresentationFormat>
  <Paragraphs>187</Paragraphs>
  <Slides>30</Slides>
  <Notes>30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Microsoft JhengHei</vt:lpstr>
      <vt:lpstr>Microsoft YaHei UI</vt:lpstr>
      <vt:lpstr>等线</vt:lpstr>
      <vt:lpstr>等线 Light</vt:lpstr>
      <vt:lpstr>Arial</vt:lpstr>
      <vt:lpstr>Cambria Math</vt:lpstr>
      <vt:lpstr>Helvetica</vt:lpstr>
      <vt:lpstr>Office 主题​​</vt:lpstr>
      <vt:lpstr> SolarGest: Ubiquitous and Batery-free Gesture Recognition using Solar Cells</vt:lpstr>
      <vt:lpstr>Motivation</vt:lpstr>
      <vt:lpstr>Related Works</vt:lpstr>
      <vt:lpstr>Solar-based gesture recognition</vt:lpstr>
      <vt:lpstr>Solar-based gesture recognition</vt:lpstr>
      <vt:lpstr>Transparent solar cells</vt:lpstr>
      <vt:lpstr>SolarGest</vt:lpstr>
      <vt:lpstr>SolarGest</vt:lpstr>
      <vt:lpstr>Challenge</vt:lpstr>
      <vt:lpstr>Solar gesture simulator</vt:lpstr>
      <vt:lpstr>Solar gesture simulator</vt:lpstr>
      <vt:lpstr>Solar gesture simulator</vt:lpstr>
      <vt:lpstr>Overview</vt:lpstr>
      <vt:lpstr>Signal processing</vt:lpstr>
      <vt:lpstr>Signal processing</vt:lpstr>
      <vt:lpstr>Signal processing</vt:lpstr>
      <vt:lpstr>Signal processing</vt:lpstr>
      <vt:lpstr>Signal processing</vt:lpstr>
      <vt:lpstr>Signal processing</vt:lpstr>
      <vt:lpstr>Feature selection and classification</vt:lpstr>
      <vt:lpstr>Evaluation</vt:lpstr>
      <vt:lpstr>Evaluation</vt:lpstr>
      <vt:lpstr>Evaluation</vt:lpstr>
      <vt:lpstr>Simulated vs. Real Waveforms</vt:lpstr>
      <vt:lpstr>Gesture recognition performance</vt:lpstr>
      <vt:lpstr>Gesture recognition performance</vt:lpstr>
      <vt:lpstr>Power measurements</vt:lpstr>
      <vt:lpstr>Power measurements</vt:lpstr>
      <vt:lpstr>Conclusion</vt:lpstr>
      <vt:lpstr>My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ChromaCode: A Fully Imperceptible Screen-Camera Communication System</dc:title>
  <dc:creator>张 凯</dc:creator>
  <cp:lastModifiedBy>lym</cp:lastModifiedBy>
  <cp:revision>410</cp:revision>
  <dcterms:created xsi:type="dcterms:W3CDTF">2018-08-25T05:53:20Z</dcterms:created>
  <dcterms:modified xsi:type="dcterms:W3CDTF">2019-04-03T05:54:10Z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2052-10.1.0.5707</vt:lpwstr>
  </property>
</Properties>
</file>