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08" r:id="rId3"/>
    <p:sldId id="507" r:id="rId4"/>
    <p:sldId id="456" r:id="rId5"/>
    <p:sldId id="510" r:id="rId6"/>
    <p:sldId id="520" r:id="rId7"/>
    <p:sldId id="521" r:id="rId8"/>
    <p:sldId id="519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538" r:id="rId26"/>
    <p:sldId id="509" r:id="rId27"/>
    <p:sldId id="539" r:id="rId28"/>
    <p:sldId id="543" r:id="rId29"/>
    <p:sldId id="542" r:id="rId30"/>
    <p:sldId id="540" r:id="rId31"/>
    <p:sldId id="541" r:id="rId32"/>
    <p:sldId id="396" r:id="rId3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A54"/>
    <a:srgbClr val="7BB648"/>
    <a:srgbClr val="00B050"/>
    <a:srgbClr val="FFFFFF"/>
    <a:srgbClr val="FFDE72"/>
    <a:srgbClr val="3BA5DF"/>
    <a:srgbClr val="FF8F83"/>
    <a:srgbClr val="0CA1C9"/>
    <a:srgbClr val="FEFEF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2" autoAdjust="0"/>
    <p:restoredTop sz="78777" autoAdjust="0"/>
  </p:normalViewPr>
  <p:slideViewPr>
    <p:cSldViewPr showGuides="1">
      <p:cViewPr varScale="1">
        <p:scale>
          <a:sx n="79" d="100"/>
          <a:sy n="79" d="100"/>
        </p:scale>
        <p:origin x="12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CAF1-A52E-4CE0-936F-2EF96831695C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4F4E-40F4-4C70-9A36-5D01B444D1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02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  <a:t>2019/3/27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5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6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96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RoI</a:t>
            </a:r>
            <a:r>
              <a:rPr lang="zh-CN" altLang="en-US" dirty="0" smtClean="0"/>
              <a:t>在两种技术之中都经常使用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5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5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8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85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89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14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432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30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9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AR</a:t>
            </a:r>
            <a:r>
              <a:rPr lang="zh-CN" altLang="en-US" dirty="0" smtClean="0"/>
              <a:t>的出现丰富了人们的生活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7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36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98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48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27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45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368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13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754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6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移动端</a:t>
            </a:r>
            <a:r>
              <a:rPr lang="en-US" altLang="zh-CN" dirty="0" smtClean="0"/>
              <a:t>AR</a:t>
            </a:r>
            <a:r>
              <a:rPr lang="zh-CN" altLang="en-US" dirty="0" smtClean="0"/>
              <a:t>的不同实现方式 利用手机上的</a:t>
            </a:r>
            <a:r>
              <a:rPr lang="en-US" altLang="zh-CN" dirty="0" err="1" smtClean="0"/>
              <a:t>Arcore</a:t>
            </a:r>
            <a:r>
              <a:rPr lang="zh-CN" altLang="en-US" dirty="0" smtClean="0"/>
              <a:t>与</a:t>
            </a:r>
            <a:r>
              <a:rPr lang="en-US" altLang="zh-CN" dirty="0" err="1" smtClean="0"/>
              <a:t>Arkit</a:t>
            </a:r>
            <a:r>
              <a:rPr lang="zh-CN" altLang="en-US" dirty="0" smtClean="0"/>
              <a:t>开发框架，使用传统</a:t>
            </a:r>
            <a:r>
              <a:rPr lang="en-US" altLang="zh-CN" dirty="0" smtClean="0"/>
              <a:t>CV</a:t>
            </a:r>
            <a:r>
              <a:rPr lang="zh-CN" altLang="en-US" dirty="0" smtClean="0"/>
              <a:t>算法来实现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利用边缘节点或者服务器的能力来进行复杂的运算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120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12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8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当然了，利用边缘协作</a:t>
            </a:r>
            <a:r>
              <a:rPr lang="en-US" altLang="zh-CN" dirty="0" smtClean="0"/>
              <a:t>AR</a:t>
            </a:r>
            <a:r>
              <a:rPr lang="zh-CN" altLang="en-US" dirty="0" smtClean="0"/>
              <a:t>还面临着很多的挑战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33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跑得慢的原因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1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跑得慢带来了精度上的大幅度降低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00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22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6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4343400"/>
            <a:ext cx="5181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5181600"/>
            <a:ext cx="51816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9319D8-D4A7-4302-836F-6BE09FA248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6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1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51E9-348C-4DC8-84CE-839F8B9DC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931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CF73-5DCA-4897-BF85-A0A3AED706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5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C585-09AB-4EEA-BB7F-19588CFBAD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8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B2AD-F96B-4C3F-A388-61F599842B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1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EC3E-B697-4474-AF66-F17771CBD7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0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6E05-7D34-46AE-AA68-B7F32834D2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6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3FCF-D8E0-439E-A0EE-1C5F0CBE92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90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4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1534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600200"/>
            <a:ext cx="8136904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38132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8880" y="638132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26A8A6AC-ECD1-46D1-8AD8-A99FA76A40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0848"/>
            <a:ext cx="9144000" cy="2204864"/>
          </a:xfrm>
        </p:spPr>
        <p:txBody>
          <a:bodyPr lIns="72000" rIns="72000"/>
          <a:lstStyle/>
          <a:p>
            <a:r>
              <a:rPr lang="en-US" altLang="zh-CN" dirty="0" smtClean="0">
                <a:solidFill>
                  <a:srgbClr val="0CA1C9"/>
                </a:solidFill>
                <a:ea typeface="宋体" charset="-122"/>
              </a:rPr>
              <a:t>Edge Assisted Real-time Object Detection for </a:t>
            </a:r>
            <a:br>
              <a:rPr lang="en-US" altLang="zh-CN" dirty="0" smtClean="0">
                <a:solidFill>
                  <a:srgbClr val="0CA1C9"/>
                </a:solidFill>
                <a:ea typeface="宋体" charset="-122"/>
              </a:rPr>
            </a:br>
            <a:r>
              <a:rPr lang="en-US" altLang="zh-CN" dirty="0" smtClean="0">
                <a:solidFill>
                  <a:srgbClr val="EA4A54"/>
                </a:solidFill>
                <a:ea typeface="宋体" charset="-122"/>
              </a:rPr>
              <a:t>Mobile Augmented Reality</a:t>
            </a:r>
            <a:endParaRPr lang="en-US" altLang="zh-CN" dirty="0">
              <a:solidFill>
                <a:srgbClr val="EA4A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&amp; Solutions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16415"/>
            <a:ext cx="6264696" cy="484050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91680" y="2636912"/>
            <a:ext cx="1659260" cy="720080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</a:t>
            </a:r>
            <a:r>
              <a:rPr lang="en-US" altLang="zh-CN" dirty="0" err="1" smtClean="0"/>
              <a:t>RoI</a:t>
            </a:r>
            <a:r>
              <a:rPr lang="en-US" altLang="zh-CN" dirty="0" smtClean="0"/>
              <a:t> Encoding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err="1" smtClean="0"/>
              <a:t>RoI</a:t>
            </a:r>
            <a:r>
              <a:rPr lang="en-US" altLang="zh-CN" dirty="0" smtClean="0"/>
              <a:t> </a:t>
            </a:r>
            <a:r>
              <a:rPr lang="en-US" altLang="zh-CN" dirty="0" smtClean="0"/>
              <a:t>(Region of Interests)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Used in object detection like </a:t>
            </a:r>
            <a:r>
              <a:rPr lang="en-US" altLang="zh-CN" dirty="0" smtClean="0">
                <a:solidFill>
                  <a:srgbClr val="00B050"/>
                </a:solidFill>
              </a:rPr>
              <a:t>R-CNN</a:t>
            </a:r>
          </a:p>
          <a:p>
            <a:pPr lvl="1"/>
            <a:r>
              <a:rPr lang="en-US" altLang="zh-CN" dirty="0" smtClean="0"/>
              <a:t>Used in video compression for streaming like </a:t>
            </a:r>
            <a:r>
              <a:rPr lang="en-US" altLang="zh-CN" dirty="0" smtClean="0">
                <a:solidFill>
                  <a:srgbClr val="00B050"/>
                </a:solidFill>
              </a:rPr>
              <a:t>H.264, H.265</a:t>
            </a:r>
          </a:p>
          <a:p>
            <a:pPr lvl="1"/>
            <a:r>
              <a:rPr lang="en-US" altLang="zh-CN" dirty="0" smtClean="0"/>
              <a:t>Exploit this similarity and tie these two concepts together!</a:t>
            </a:r>
          </a:p>
          <a:p>
            <a:pPr lvl="1"/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3" y="4005064"/>
            <a:ext cx="830126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&amp; Solutions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16415"/>
            <a:ext cx="6264696" cy="484050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131840" y="3356992"/>
            <a:ext cx="1224136" cy="1656184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96136" y="3933582"/>
            <a:ext cx="1224136" cy="1656184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Parallel Streaming and Inference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Different tasks require different resources</a:t>
            </a:r>
          </a:p>
          <a:p>
            <a:pPr lvl="1"/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" y="4365104"/>
            <a:ext cx="9053264" cy="839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42" y="2329595"/>
            <a:ext cx="1919886" cy="8841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12500"/>
          <a:stretch/>
        </p:blipFill>
        <p:spPr>
          <a:xfrm>
            <a:off x="4788024" y="2249817"/>
            <a:ext cx="2520280" cy="1107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780" y="2434596"/>
            <a:ext cx="2180204" cy="754186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2237382" y="2229446"/>
            <a:ext cx="2334618" cy="2063649"/>
          </a:xfrm>
          <a:prstGeom prst="wedgeRoundRectCallout">
            <a:avLst/>
          </a:prstGeom>
          <a:noFill/>
          <a:ln w="38100">
            <a:solidFill>
              <a:srgbClr val="FF8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Image result for GPU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26136"/>
          <a:stretch/>
        </p:blipFill>
        <p:spPr bwMode="auto">
          <a:xfrm>
            <a:off x="6719846" y="3594967"/>
            <a:ext cx="1176915" cy="9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.2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0" y="3659194"/>
            <a:ext cx="973642" cy="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H.26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973642" cy="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295356" y="3573016"/>
            <a:ext cx="1308811" cy="907745"/>
          </a:xfrm>
          <a:prstGeom prst="wedgeRoundRectCallout">
            <a:avLst/>
          </a:prstGeom>
          <a:noFill/>
          <a:ln w="38100">
            <a:solidFill>
              <a:srgbClr val="3BA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标注 16"/>
          <p:cNvSpPr/>
          <p:nvPr/>
        </p:nvSpPr>
        <p:spPr>
          <a:xfrm>
            <a:off x="4775357" y="3573016"/>
            <a:ext cx="1308811" cy="907745"/>
          </a:xfrm>
          <a:prstGeom prst="wedgeRoundRectCallout">
            <a:avLst/>
          </a:prstGeom>
          <a:noFill/>
          <a:ln w="38100">
            <a:solidFill>
              <a:srgbClr val="FFD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684849" y="3573016"/>
            <a:ext cx="1308811" cy="907745"/>
          </a:xfrm>
          <a:prstGeom prst="wedgeRoundRectCallout">
            <a:avLst/>
          </a:prstGeom>
          <a:noFill/>
          <a:ln w="38100">
            <a:solidFill>
              <a:srgbClr val="7BB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8224" y="5212043"/>
            <a:ext cx="1934266" cy="14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Parallel Streaming and Inference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Different tasks require different resources</a:t>
            </a:r>
          </a:p>
          <a:p>
            <a:r>
              <a:rPr lang="en-US" altLang="zh-CN" dirty="0" smtClean="0"/>
              <a:t>Parallel Encoding + Transmission + Decoding</a:t>
            </a:r>
          </a:p>
          <a:p>
            <a:pPr lvl="1"/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13" y="2564904"/>
            <a:ext cx="8542063" cy="26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Parallel Streaming and Inference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Different tasks require different resources</a:t>
            </a:r>
          </a:p>
          <a:p>
            <a:r>
              <a:rPr lang="en-US" altLang="zh-CN" dirty="0" smtClean="0"/>
              <a:t>Parallel Encoding + Transmission + Decoding</a:t>
            </a:r>
          </a:p>
          <a:p>
            <a:r>
              <a:rPr lang="en-US" altLang="zh-CN" dirty="0" smtClean="0"/>
              <a:t>Parallel Inference: </a:t>
            </a:r>
            <a:r>
              <a:rPr lang="en-US" altLang="zh-CN" dirty="0" smtClean="0">
                <a:solidFill>
                  <a:srgbClr val="EA4A54"/>
                </a:solidFill>
              </a:rPr>
              <a:t>Dependency Aware Inference</a:t>
            </a:r>
          </a:p>
          <a:p>
            <a:pPr lvl="1"/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24" y="3253657"/>
            <a:ext cx="5112568" cy="30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&amp; Solutions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16415"/>
            <a:ext cx="6264696" cy="484050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691680" y="3118284"/>
            <a:ext cx="1659260" cy="720080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Moving Vectors based </a:t>
            </a:r>
            <a:br>
              <a:rPr lang="en-US" altLang="zh-CN" dirty="0" smtClean="0"/>
            </a:br>
            <a:r>
              <a:rPr lang="en-US" altLang="zh-CN" dirty="0" smtClean="0"/>
              <a:t>Object Tracking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Motion vector</a:t>
            </a:r>
          </a:p>
          <a:p>
            <a:pPr lvl="1"/>
            <a:r>
              <a:rPr lang="en-US" altLang="zh-CN" dirty="0" smtClean="0"/>
              <a:t>Broadly used by modern video encoding approaches like H.264, H.265</a:t>
            </a:r>
          </a:p>
          <a:p>
            <a:pPr lvl="1"/>
            <a:r>
              <a:rPr lang="en-US" altLang="zh-CN" dirty="0" smtClean="0"/>
              <a:t>Indicate the offset of pixels among frames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30" y="3284984"/>
            <a:ext cx="51529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Moving Vectors based </a:t>
            </a:r>
            <a:br>
              <a:rPr lang="en-US" altLang="zh-CN" dirty="0" smtClean="0"/>
            </a:br>
            <a:r>
              <a:rPr lang="en-US" altLang="zh-CN" dirty="0" smtClean="0"/>
              <a:t>Object Tracking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Motion vector</a:t>
            </a:r>
          </a:p>
          <a:p>
            <a:pPr lvl="1"/>
            <a:r>
              <a:rPr lang="en-US" altLang="zh-CN" dirty="0" smtClean="0"/>
              <a:t>Coarse object tracking with motion vector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06" y="2429793"/>
            <a:ext cx="3499486" cy="21027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56" y="2411872"/>
            <a:ext cx="3540951" cy="2115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344" y="4487231"/>
            <a:ext cx="3769872" cy="21821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76256" y="5211487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lt"/>
              </a:rPr>
              <a:t>Shift the bounding box</a:t>
            </a:r>
            <a:endParaRPr lang="zh-CN" altLang="en-US" sz="2000" dirty="0">
              <a:latin typeface="+mn-lt"/>
            </a:endParaRPr>
          </a:p>
        </p:txBody>
      </p:sp>
      <p:cxnSp>
        <p:nvCxnSpPr>
          <p:cNvPr id="10" name="直接箭头连接符 9"/>
          <p:cNvCxnSpPr>
            <a:stCxn id="8" idx="1"/>
          </p:cNvCxnSpPr>
          <p:nvPr/>
        </p:nvCxnSpPr>
        <p:spPr>
          <a:xfrm flipH="1">
            <a:off x="5796136" y="5565430"/>
            <a:ext cx="1080120" cy="12865"/>
          </a:xfrm>
          <a:prstGeom prst="straightConnector1">
            <a:avLst/>
          </a:prstGeom>
          <a:ln w="57150">
            <a:solidFill>
              <a:srgbClr val="EA4A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&amp; Solutions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16415"/>
            <a:ext cx="6264696" cy="484050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966740" y="3118284"/>
            <a:ext cx="1659260" cy="720080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1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Augmented/Mixed</a:t>
            </a:r>
            <a:r>
              <a:rPr lang="en-US" altLang="zh-CN" dirty="0" smtClean="0"/>
              <a:t> Reality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</a:t>
            </a:fld>
            <a:endParaRPr lang="en-US" altLang="zh-CN"/>
          </a:p>
        </p:txBody>
      </p:sp>
      <p:pic>
        <p:nvPicPr>
          <p:cNvPr id="1028" name="Picture 4" descr="Image result for augmented re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854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05087"/>
            <a:ext cx="4293155" cy="2146578"/>
          </a:xfrm>
          <a:prstGeom prst="rect">
            <a:avLst/>
          </a:prstGeom>
        </p:spPr>
      </p:pic>
      <p:pic>
        <p:nvPicPr>
          <p:cNvPr id="1034" name="Picture 10" descr="Image result for augmented real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69" y="4043207"/>
            <a:ext cx="4293155" cy="21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Image result for augmented realit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3207"/>
            <a:ext cx="3577630" cy="21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Adaptive offloading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Two principles</a:t>
            </a:r>
          </a:p>
          <a:p>
            <a:pPr lvl="1"/>
            <a:r>
              <a:rPr lang="en-US" altLang="zh-CN" dirty="0" smtClean="0"/>
              <a:t>Previous offloaded frame has been completed received by the edge cloud</a:t>
            </a:r>
          </a:p>
          <a:p>
            <a:pPr lvl="2"/>
            <a:r>
              <a:rPr lang="en-US" altLang="zh-CN" dirty="0" smtClean="0"/>
              <a:t>Require the system to be aware of the </a:t>
            </a:r>
            <a:r>
              <a:rPr lang="en-US" altLang="zh-CN" dirty="0" smtClean="0">
                <a:solidFill>
                  <a:srgbClr val="EA4A54"/>
                </a:solidFill>
              </a:rPr>
              <a:t>transmission latency</a:t>
            </a:r>
          </a:p>
          <a:p>
            <a:pPr lvl="1"/>
            <a:r>
              <a:rPr lang="en-US" altLang="zh-CN" dirty="0" smtClean="0"/>
              <a:t>Current frame differs significantly from the last offloaded frame</a:t>
            </a:r>
          </a:p>
          <a:p>
            <a:pPr lvl="2"/>
            <a:r>
              <a:rPr lang="en-US" altLang="zh-CN" dirty="0" smtClean="0"/>
              <a:t>Whether large motions (</a:t>
            </a:r>
            <a:r>
              <a:rPr lang="en-US" altLang="zh-CN" dirty="0" smtClean="0">
                <a:solidFill>
                  <a:srgbClr val="EA4A54"/>
                </a:solidFill>
              </a:rPr>
              <a:t>Sum of all motion vectors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Whether considerable amounts of changed pixels (</a:t>
            </a:r>
            <a:r>
              <a:rPr lang="en-US" altLang="zh-CN" dirty="0" smtClean="0">
                <a:solidFill>
                  <a:srgbClr val="EA4A54"/>
                </a:solidFill>
              </a:rPr>
              <a:t>number of intra-predicted </a:t>
            </a:r>
            <a:r>
              <a:rPr lang="en-US" altLang="zh-CN" dirty="0" err="1" smtClean="0">
                <a:solidFill>
                  <a:srgbClr val="EA4A54"/>
                </a:solidFill>
              </a:rPr>
              <a:t>macroblocks</a:t>
            </a:r>
            <a:r>
              <a:rPr lang="en-US" altLang="zh-CN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17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Implementation &amp; 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Client</a:t>
            </a:r>
          </a:p>
          <a:p>
            <a:pPr lvl="1"/>
            <a:r>
              <a:rPr lang="en-US" altLang="zh-CN" dirty="0" err="1" smtClean="0"/>
              <a:t>Nvidia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Jetson</a:t>
            </a:r>
            <a:r>
              <a:rPr lang="en-US" altLang="zh-CN" dirty="0" smtClean="0"/>
              <a:t> TX2 + Camera API</a:t>
            </a:r>
          </a:p>
          <a:p>
            <a:r>
              <a:rPr lang="en-US" altLang="zh-CN" dirty="0" smtClean="0"/>
              <a:t>Server</a:t>
            </a:r>
          </a:p>
          <a:p>
            <a:pPr lvl="1"/>
            <a:r>
              <a:rPr lang="en-US" altLang="zh-CN" dirty="0" smtClean="0"/>
              <a:t>Intel 8700K CPU + </a:t>
            </a:r>
            <a:r>
              <a:rPr lang="en-US" altLang="zh-CN" dirty="0" err="1" smtClean="0"/>
              <a:t>Nvidia</a:t>
            </a:r>
            <a:r>
              <a:rPr lang="en-US" altLang="zh-CN" dirty="0" smtClean="0"/>
              <a:t> Titan XP GPU</a:t>
            </a:r>
          </a:p>
          <a:p>
            <a:r>
              <a:rPr lang="en-US" altLang="zh-CN" dirty="0" smtClean="0"/>
              <a:t>Frame</a:t>
            </a:r>
          </a:p>
          <a:p>
            <a:pPr lvl="1"/>
            <a:r>
              <a:rPr lang="en-US" altLang="zh-CN" dirty="0" smtClean="0"/>
              <a:t>1280 * 720 resolution</a:t>
            </a:r>
          </a:p>
          <a:p>
            <a:r>
              <a:rPr lang="en-US" altLang="zh-CN" dirty="0" smtClean="0"/>
              <a:t>Router</a:t>
            </a:r>
          </a:p>
          <a:p>
            <a:pPr lvl="1"/>
            <a:r>
              <a:rPr lang="en-US" altLang="zh-CN" dirty="0" smtClean="0"/>
              <a:t>TP-Link AC1900 </a:t>
            </a:r>
          </a:p>
          <a:p>
            <a:pPr lvl="1"/>
            <a:r>
              <a:rPr lang="en-US" altLang="zh-CN" dirty="0" smtClean="0"/>
              <a:t>2.4G + 5G</a:t>
            </a:r>
          </a:p>
        </p:txBody>
      </p:sp>
    </p:spTree>
    <p:extLst>
      <p:ext uri="{BB962C8B-B14F-4D97-AF65-F5344CB8AC3E}">
        <p14:creationId xmlns:p14="http://schemas.microsoft.com/office/powerpoint/2010/main" val="29646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Implementation &amp; 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Overall Performance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9" y="2136229"/>
            <a:ext cx="63722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Implementation &amp; 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23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Overall Performance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23" y="2045423"/>
            <a:ext cx="5775722" cy="43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Implementation &amp; 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Latency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03" y="2437842"/>
            <a:ext cx="4391025" cy="3314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68" y="2447367"/>
            <a:ext cx="4438650" cy="3305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71900" y="27089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solidFill>
                  <a:srgbClr val="EA4A54"/>
                </a:solidFill>
                <a:latin typeface="+mn-lt"/>
              </a:rPr>
              <a:t>60fps</a:t>
            </a:r>
            <a:endParaRPr lang="zh-CN" altLang="en-US" sz="2000" dirty="0">
              <a:solidFill>
                <a:srgbClr val="EA4A54"/>
              </a:solidFill>
              <a:latin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851920" y="3140968"/>
            <a:ext cx="208875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020762"/>
          </a:xfrm>
        </p:spPr>
        <p:txBody>
          <a:bodyPr/>
          <a:lstStyle/>
          <a:p>
            <a:r>
              <a:rPr lang="en-US" altLang="zh-CN" dirty="0" smtClean="0"/>
              <a:t>Implementation &amp; Evaluation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Resource Consumption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80" y="2348880"/>
            <a:ext cx="86106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zh-CN" altLang="en-US" dirty="0"/>
              <a:t>第一</a:t>
            </a:r>
            <a:r>
              <a:rPr lang="zh-CN" altLang="en-US" dirty="0" smtClean="0"/>
              <a:t>个利用</a:t>
            </a:r>
            <a:r>
              <a:rPr lang="zh-CN" altLang="en-US" dirty="0" smtClean="0">
                <a:solidFill>
                  <a:srgbClr val="EA4A54"/>
                </a:solidFill>
              </a:rPr>
              <a:t>边缘协作</a:t>
            </a:r>
            <a:r>
              <a:rPr lang="zh-CN" altLang="en-US" dirty="0" smtClean="0"/>
              <a:t>模式实现</a:t>
            </a:r>
            <a:r>
              <a:rPr lang="zh-CN" altLang="en-US" dirty="0" smtClean="0">
                <a:solidFill>
                  <a:srgbClr val="EA4A54"/>
                </a:solidFill>
              </a:rPr>
              <a:t>实时物体检测</a:t>
            </a:r>
            <a:r>
              <a:rPr lang="zh-CN" altLang="en-US" dirty="0" smtClean="0"/>
              <a:t>的移动</a:t>
            </a:r>
            <a:r>
              <a:rPr lang="en-US" altLang="zh-CN" dirty="0" smtClean="0"/>
              <a:t>AR</a:t>
            </a:r>
            <a:r>
              <a:rPr lang="zh-CN" altLang="en-US" dirty="0" smtClean="0"/>
              <a:t>工作</a:t>
            </a:r>
            <a:endParaRPr lang="en-US" altLang="zh-CN" dirty="0" smtClean="0"/>
          </a:p>
          <a:p>
            <a:r>
              <a:rPr lang="zh-CN" altLang="en-US" dirty="0" smtClean="0"/>
              <a:t>边缘协作</a:t>
            </a:r>
            <a:r>
              <a:rPr lang="en-US" altLang="zh-CN" dirty="0" smtClean="0"/>
              <a:t>AR</a:t>
            </a:r>
            <a:r>
              <a:rPr lang="zh-CN" altLang="en-US" dirty="0" smtClean="0"/>
              <a:t>：移动端</a:t>
            </a:r>
            <a:r>
              <a:rPr lang="en-US" altLang="zh-CN" dirty="0" smtClean="0"/>
              <a:t>+</a:t>
            </a:r>
            <a:r>
              <a:rPr lang="zh-CN" altLang="en-US" dirty="0" smtClean="0"/>
              <a:t>服务端</a:t>
            </a:r>
            <a:r>
              <a:rPr lang="en-US" altLang="zh-CN" dirty="0" smtClean="0"/>
              <a:t>+</a:t>
            </a:r>
            <a:r>
              <a:rPr lang="zh-CN" altLang="en-US" dirty="0" smtClean="0"/>
              <a:t>传输端</a:t>
            </a:r>
            <a:endParaRPr lang="en-US" altLang="zh-CN" dirty="0" smtClean="0"/>
          </a:p>
          <a:p>
            <a:pPr lvl="1"/>
            <a:r>
              <a:rPr lang="zh-CN" altLang="en-US" dirty="0"/>
              <a:t>移动</a:t>
            </a:r>
            <a:r>
              <a:rPr lang="zh-CN" altLang="en-US" dirty="0" smtClean="0"/>
              <a:t>端：</a:t>
            </a:r>
            <a:r>
              <a:rPr lang="en-US" altLang="zh-CN" dirty="0" smtClean="0"/>
              <a:t>Adaptive Offloading</a:t>
            </a:r>
          </a:p>
          <a:p>
            <a:pPr lvl="1"/>
            <a:r>
              <a:rPr lang="zh-CN" altLang="en-US" dirty="0"/>
              <a:t>传输</a:t>
            </a:r>
            <a:r>
              <a:rPr lang="zh-CN" altLang="en-US" dirty="0" smtClean="0"/>
              <a:t>端：</a:t>
            </a:r>
            <a:r>
              <a:rPr lang="en-US" altLang="zh-CN" dirty="0" smtClean="0"/>
              <a:t>Dynamic </a:t>
            </a:r>
            <a:r>
              <a:rPr lang="en-US" altLang="zh-CN" dirty="0" err="1" smtClean="0"/>
              <a:t>RoI</a:t>
            </a:r>
            <a:r>
              <a:rPr lang="en-US" altLang="zh-CN" dirty="0" smtClean="0"/>
              <a:t> Encoding</a:t>
            </a:r>
          </a:p>
          <a:p>
            <a:pPr lvl="1"/>
            <a:r>
              <a:rPr lang="zh-CN" altLang="en-US" dirty="0"/>
              <a:t>服务</a:t>
            </a:r>
            <a:r>
              <a:rPr lang="zh-CN" altLang="en-US" dirty="0" smtClean="0"/>
              <a:t>端：</a:t>
            </a:r>
            <a:r>
              <a:rPr lang="en-US" altLang="zh-CN" dirty="0" smtClean="0"/>
              <a:t>Parallel Streaming and Inference</a:t>
            </a:r>
          </a:p>
          <a:p>
            <a:r>
              <a:rPr lang="zh-CN" altLang="en-US" dirty="0" smtClean="0"/>
              <a:t>实验比较充分，突出强调了</a:t>
            </a:r>
            <a:r>
              <a:rPr lang="zh-CN" altLang="en-US" dirty="0" smtClean="0">
                <a:solidFill>
                  <a:srgbClr val="EA4A54"/>
                </a:solidFill>
              </a:rPr>
              <a:t>实时性</a:t>
            </a:r>
            <a:r>
              <a:rPr lang="zh-CN" altLang="en-US" dirty="0" smtClean="0"/>
              <a:t>，很有启发</a:t>
            </a:r>
            <a:endParaRPr lang="en-US" altLang="zh-CN" dirty="0" smtClean="0"/>
          </a:p>
          <a:p>
            <a:r>
              <a:rPr lang="zh-CN" altLang="en-US" dirty="0" smtClean="0"/>
              <a:t>论文书写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Section 2</a:t>
            </a:r>
            <a:r>
              <a:rPr lang="zh-CN" altLang="en-US" dirty="0"/>
              <a:t> </a:t>
            </a:r>
            <a:r>
              <a:rPr lang="zh-CN" altLang="en-US" dirty="0" smtClean="0"/>
              <a:t>细致分析了延时性的来源，并且做了实验量化分析，靶子立得很明确，显得文章很有说服力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8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7776864" cy="4565104"/>
          </a:xfrm>
        </p:spPr>
        <p:txBody>
          <a:bodyPr/>
          <a:lstStyle/>
          <a:p>
            <a:r>
              <a:rPr lang="zh-CN" altLang="en-US" dirty="0" smtClean="0"/>
              <a:t>这篇文章还是属于直接在结果上复用，是目标导向的。不像</a:t>
            </a:r>
            <a:r>
              <a:rPr lang="en-US" altLang="zh-CN" dirty="0" err="1" smtClean="0"/>
              <a:t>DeepCache</a:t>
            </a:r>
            <a:r>
              <a:rPr lang="zh-CN" altLang="en-US" dirty="0" smtClean="0"/>
              <a:t>那种，在运算上复用，任务导向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很多点比如</a:t>
            </a:r>
            <a:r>
              <a:rPr lang="en-US" altLang="zh-CN" dirty="0" smtClean="0"/>
              <a:t>Dynamic Encoding, Moving Vector</a:t>
            </a:r>
            <a:r>
              <a:rPr lang="zh-CN" altLang="en-US" dirty="0" smtClean="0"/>
              <a:t>都</a:t>
            </a:r>
            <a:r>
              <a:rPr lang="zh-CN" altLang="en-US" dirty="0"/>
              <a:t>已经</a:t>
            </a:r>
            <a:r>
              <a:rPr lang="zh-CN" altLang="en-US" dirty="0" smtClean="0"/>
              <a:t>是</a:t>
            </a:r>
            <a:r>
              <a:rPr lang="en-US" altLang="zh-CN" dirty="0" smtClean="0"/>
              <a:t>H.264</a:t>
            </a:r>
            <a:r>
              <a:rPr lang="zh-CN" altLang="en-US" dirty="0" smtClean="0"/>
              <a:t>标准的一部分，感觉贡献体现在任务调度并行上</a:t>
            </a:r>
            <a:endParaRPr lang="en-US" altLang="zh-CN" dirty="0" smtClean="0"/>
          </a:p>
          <a:p>
            <a:r>
              <a:rPr lang="zh-CN" altLang="en-US" dirty="0"/>
              <a:t>一些小问题</a:t>
            </a:r>
            <a:endParaRPr lang="en-US" altLang="zh-CN" dirty="0"/>
          </a:p>
          <a:p>
            <a:pPr lvl="1"/>
            <a:r>
              <a:rPr lang="en-US" altLang="zh-CN" dirty="0"/>
              <a:t>Dynamic </a:t>
            </a:r>
            <a:r>
              <a:rPr lang="en-US" altLang="zh-CN" dirty="0" err="1"/>
              <a:t>RoI</a:t>
            </a:r>
            <a:r>
              <a:rPr lang="en-US" altLang="zh-CN" dirty="0"/>
              <a:t> Encoding</a:t>
            </a:r>
            <a:r>
              <a:rPr lang="zh-CN" altLang="en-US" dirty="0"/>
              <a:t>不是在某种程度上增加了移动端和服务端的编解码延时？同时就算图片分辨率低也不会降低系统运算的速度</a:t>
            </a:r>
            <a:endParaRPr lang="en-US" altLang="zh-CN" dirty="0"/>
          </a:p>
          <a:p>
            <a:pPr lvl="1"/>
            <a:r>
              <a:rPr lang="en-US" altLang="zh-CN" dirty="0"/>
              <a:t>Adaptive Offloading</a:t>
            </a:r>
            <a:r>
              <a:rPr lang="zh-CN" altLang="en-US" dirty="0"/>
              <a:t>的标准有点过于</a:t>
            </a:r>
            <a:r>
              <a:rPr lang="zh-CN" altLang="en-US" dirty="0" smtClean="0"/>
              <a:t>粗暴</a:t>
            </a:r>
            <a:endParaRPr lang="en-US" altLang="zh-CN" dirty="0"/>
          </a:p>
          <a:p>
            <a:pPr lvl="1"/>
            <a:r>
              <a:rPr lang="zh-CN" altLang="en-US" dirty="0" smtClean="0"/>
              <a:t>本质</a:t>
            </a:r>
            <a:r>
              <a:rPr lang="zh-CN" altLang="en-US" dirty="0" smtClean="0"/>
              <a:t>上还是使用上一帧的运算结果</a:t>
            </a:r>
            <a:r>
              <a:rPr lang="en-US" altLang="zh-CN" dirty="0" smtClean="0"/>
              <a:t>+Moving vector</a:t>
            </a:r>
            <a:r>
              <a:rPr lang="zh-CN" altLang="en-US" dirty="0" smtClean="0"/>
              <a:t>计算这一时刻应该在的位置，还是不太能实现实时计算</a:t>
            </a:r>
            <a:r>
              <a:rPr lang="en-US" altLang="zh-CN" dirty="0" smtClean="0"/>
              <a:t>+</a:t>
            </a:r>
            <a:r>
              <a:rPr lang="zh-CN" altLang="en-US" dirty="0" smtClean="0"/>
              <a:t>渲染当前帧的目标，另外光流法本身也不是太准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144" y="1429546"/>
            <a:ext cx="6408712" cy="49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7776864" cy="4565104"/>
          </a:xfrm>
        </p:spPr>
        <p:txBody>
          <a:bodyPr/>
          <a:lstStyle/>
          <a:p>
            <a:r>
              <a:rPr lang="zh-CN" altLang="en-US" dirty="0" smtClean="0"/>
              <a:t>继续</a:t>
            </a:r>
            <a:r>
              <a:rPr lang="zh-CN" altLang="en-US" dirty="0" smtClean="0"/>
              <a:t>从三个端的角度分别进行优化，并且考虑彼此促进的可能性</a:t>
            </a:r>
            <a:endParaRPr lang="en-US" altLang="zh-CN" dirty="0" smtClean="0"/>
          </a:p>
          <a:p>
            <a:pPr lvl="1"/>
            <a:r>
              <a:rPr lang="zh-CN" altLang="en-US" dirty="0"/>
              <a:t>移动</a:t>
            </a:r>
            <a:r>
              <a:rPr lang="zh-CN" altLang="en-US" dirty="0" smtClean="0"/>
              <a:t>端：利用</a:t>
            </a:r>
            <a:r>
              <a:rPr lang="en-US" altLang="zh-CN" dirty="0" smtClean="0"/>
              <a:t>VO</a:t>
            </a:r>
            <a:r>
              <a:rPr lang="zh-CN" altLang="en-US" dirty="0" smtClean="0"/>
              <a:t>较准确知道物体大概位置，减少需要</a:t>
            </a:r>
            <a:r>
              <a:rPr lang="en-US" altLang="zh-CN" dirty="0"/>
              <a:t>A</a:t>
            </a:r>
            <a:r>
              <a:rPr lang="en-US" altLang="zh-CN" dirty="0" smtClean="0"/>
              <a:t>daptive Offloading </a:t>
            </a:r>
            <a:r>
              <a:rPr lang="zh-CN" altLang="en-US" dirty="0" smtClean="0"/>
              <a:t>需要计算的帧数</a:t>
            </a:r>
            <a:endParaRPr lang="en-US" altLang="zh-CN" dirty="0" smtClean="0"/>
          </a:p>
          <a:p>
            <a:pPr lvl="1"/>
            <a:r>
              <a:rPr lang="zh-CN" altLang="en-US" dirty="0"/>
              <a:t>传输</a:t>
            </a:r>
            <a:r>
              <a:rPr lang="zh-CN" altLang="en-US" dirty="0" smtClean="0"/>
              <a:t>端：每张图只传输需要计算的部分？</a:t>
            </a:r>
            <a:endParaRPr lang="en-US" altLang="zh-CN" dirty="0" smtClean="0"/>
          </a:p>
          <a:p>
            <a:pPr lvl="1"/>
            <a:r>
              <a:rPr lang="zh-CN" altLang="en-US" dirty="0"/>
              <a:t>服务</a:t>
            </a:r>
            <a:r>
              <a:rPr lang="zh-CN" altLang="en-US" dirty="0" smtClean="0"/>
              <a:t>端：利用缓存（只计算需要计算的部分），修改网络（如</a:t>
            </a:r>
            <a:r>
              <a:rPr lang="en-US" altLang="zh-CN" dirty="0" smtClean="0"/>
              <a:t>RPN</a:t>
            </a:r>
            <a:r>
              <a:rPr lang="zh-CN" altLang="en-US" dirty="0" smtClean="0"/>
              <a:t>部分）来加速计算？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8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A4A54"/>
                </a:solidFill>
              </a:rPr>
              <a:t>Mobile</a:t>
            </a:r>
            <a:r>
              <a:rPr lang="en-US" altLang="zh-CN" dirty="0" smtClean="0"/>
              <a:t> AR/MR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4464496" cy="4565104"/>
          </a:xfrm>
        </p:spPr>
        <p:txBody>
          <a:bodyPr/>
          <a:lstStyle/>
          <a:p>
            <a:r>
              <a:rPr lang="en-US" altLang="zh-CN" dirty="0" err="1" smtClean="0"/>
              <a:t>ARKit</a:t>
            </a:r>
            <a:r>
              <a:rPr lang="en-US" altLang="zh-CN" dirty="0" smtClean="0"/>
              <a:t> &amp; </a:t>
            </a:r>
            <a:r>
              <a:rPr lang="en-US" altLang="zh-CN" dirty="0" err="1" smtClean="0"/>
              <a:t>ARCore</a:t>
            </a:r>
            <a:r>
              <a:rPr lang="en-US" altLang="zh-CN" dirty="0" smtClean="0"/>
              <a:t> Solutions</a:t>
            </a:r>
          </a:p>
          <a:p>
            <a:pPr lvl="1"/>
            <a:r>
              <a:rPr lang="en-US" altLang="zh-CN" dirty="0" smtClean="0"/>
              <a:t>Understand 3D geometry</a:t>
            </a:r>
          </a:p>
          <a:p>
            <a:pPr lvl="1"/>
            <a:r>
              <a:rPr lang="en-US" altLang="zh-CN" dirty="0" smtClean="0"/>
              <a:t>Detect surfaces</a:t>
            </a:r>
          </a:p>
          <a:p>
            <a:pPr lvl="1"/>
            <a:r>
              <a:rPr lang="en-US" altLang="zh-CN" dirty="0" smtClean="0"/>
              <a:t>……</a:t>
            </a:r>
          </a:p>
          <a:p>
            <a:pPr lvl="1"/>
            <a:r>
              <a:rPr lang="en-US" altLang="zh-CN" dirty="0" smtClean="0">
                <a:solidFill>
                  <a:srgbClr val="EA4A54"/>
                </a:solidFill>
              </a:rPr>
              <a:t>Classical CV algorithms</a:t>
            </a:r>
          </a:p>
          <a:p>
            <a:pPr lvl="1"/>
            <a:r>
              <a:rPr lang="en-US" altLang="zh-CN" dirty="0" err="1" smtClean="0">
                <a:solidFill>
                  <a:srgbClr val="0CA1C9"/>
                </a:solidFill>
              </a:rPr>
              <a:t>HoloLens</a:t>
            </a:r>
            <a:r>
              <a:rPr lang="en-US" altLang="zh-CN" dirty="0" smtClean="0">
                <a:solidFill>
                  <a:srgbClr val="0CA1C9"/>
                </a:solidFill>
              </a:rPr>
              <a:t> 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4860032" y="1619000"/>
            <a:ext cx="4032448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r>
              <a:rPr lang="en-US" altLang="zh-CN" kern="0" dirty="0" smtClean="0"/>
              <a:t>Edge assisted Solutions</a:t>
            </a:r>
          </a:p>
          <a:p>
            <a:pPr lvl="1"/>
            <a:r>
              <a:rPr lang="en-US" altLang="zh-CN" kern="0" dirty="0" smtClean="0"/>
              <a:t>Image Classification</a:t>
            </a:r>
          </a:p>
          <a:p>
            <a:pPr lvl="1"/>
            <a:endParaRPr lang="en-US" altLang="zh-CN" kern="0" dirty="0" smtClean="0"/>
          </a:p>
          <a:p>
            <a:pPr lvl="1"/>
            <a:r>
              <a:rPr lang="en-US" altLang="zh-CN" kern="0" dirty="0" smtClean="0"/>
              <a:t>Object Detection</a:t>
            </a:r>
          </a:p>
          <a:p>
            <a:pPr lvl="1"/>
            <a:endParaRPr lang="en-US" altLang="zh-CN" kern="0" dirty="0" smtClean="0"/>
          </a:p>
          <a:p>
            <a:pPr lvl="1"/>
            <a:r>
              <a:rPr lang="en-US" altLang="zh-CN" kern="0" dirty="0" smtClean="0"/>
              <a:t>Instance Segmentation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76" y="4077072"/>
            <a:ext cx="1656184" cy="21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30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VGG16 Architecture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96752"/>
            <a:ext cx="8070800" cy="495272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788024" y="3429000"/>
            <a:ext cx="432048" cy="648072"/>
          </a:xfrm>
          <a:prstGeom prst="ellipse">
            <a:avLst/>
          </a:prstGeom>
          <a:noFill/>
          <a:ln w="38100">
            <a:solidFill>
              <a:srgbClr val="7BB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36096" y="170080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7BB648"/>
                </a:solidFill>
                <a:latin typeface="+mj-lt"/>
                <a:ea typeface="+mj-ea"/>
                <a:cs typeface="+mj-cs"/>
              </a:rPr>
              <a:t>Used for Faster RCNN or Mask RCNN</a:t>
            </a:r>
            <a:endParaRPr lang="zh-CN" altLang="en-US" b="1" dirty="0">
              <a:solidFill>
                <a:srgbClr val="7BB648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直接箭头连接符 10"/>
          <p:cNvCxnSpPr>
            <a:stCxn id="8" idx="0"/>
          </p:cNvCxnSpPr>
          <p:nvPr/>
        </p:nvCxnSpPr>
        <p:spPr>
          <a:xfrm flipV="1">
            <a:off x="5004048" y="2624138"/>
            <a:ext cx="648072" cy="804862"/>
          </a:xfrm>
          <a:prstGeom prst="straightConnector1">
            <a:avLst/>
          </a:prstGeom>
          <a:ln w="57150">
            <a:solidFill>
              <a:srgbClr val="7BB6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591780" y="4581128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lt"/>
                <a:ea typeface="+mj-ea"/>
                <a:cs typeface="+mj-cs"/>
              </a:rPr>
              <a:t>原图上每一个点最多和周围</a:t>
            </a:r>
            <a:r>
              <a:rPr lang="en-US" altLang="zh-CN" dirty="0">
                <a:latin typeface="+mj-lt"/>
                <a:ea typeface="+mj-ea"/>
                <a:cs typeface="+mj-cs"/>
              </a:rPr>
              <a:t>16</a:t>
            </a:r>
            <a:r>
              <a:rPr lang="zh-CN" altLang="en-US" dirty="0">
                <a:latin typeface="+mj-lt"/>
                <a:ea typeface="+mj-ea"/>
                <a:cs typeface="+mj-cs"/>
              </a:rPr>
              <a:t>个点产生运算上的关联</a:t>
            </a:r>
          </a:p>
        </p:txBody>
      </p:sp>
    </p:spTree>
    <p:extLst>
      <p:ext uri="{BB962C8B-B14F-4D97-AF65-F5344CB8AC3E}">
        <p14:creationId xmlns:p14="http://schemas.microsoft.com/office/powerpoint/2010/main" val="42572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31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RPN Architecture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28" y="980728"/>
            <a:ext cx="7632848" cy="4839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9360" y="5820428"/>
            <a:ext cx="811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如果已经知道</a:t>
            </a:r>
            <a:r>
              <a:rPr lang="zh-CN" altLang="en-US" dirty="0" smtClean="0">
                <a:solidFill>
                  <a:srgbClr val="EA4A54"/>
                </a:solidFill>
              </a:rPr>
              <a:t>物体的大概位置</a:t>
            </a:r>
            <a:r>
              <a:rPr lang="zh-CN" altLang="en-US" dirty="0" smtClean="0"/>
              <a:t>，是否还需要每一个</a:t>
            </a:r>
            <a:r>
              <a:rPr lang="en-US" altLang="zh-CN" dirty="0" smtClean="0"/>
              <a:t>anchor</a:t>
            </a:r>
            <a:r>
              <a:rPr lang="zh-CN" altLang="en-US" dirty="0" smtClean="0"/>
              <a:t>都生成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dirty="0" smtClean="0"/>
              <a:t>个搜索区域去搜索呢？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6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32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152380" y="2083685"/>
            <a:ext cx="2839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Thanks!</a:t>
            </a:r>
          </a:p>
          <a:p>
            <a:pPr algn="ctr"/>
            <a:r>
              <a:rPr lang="en-US" altLang="zh-CN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Q&amp;A</a:t>
            </a:r>
            <a:endParaRPr lang="zh-CN" alt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941168"/>
            <a:ext cx="9144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algn="ctr"/>
            <a:r>
              <a:rPr lang="en-US" altLang="zh-CN" kern="0" dirty="0" err="1" smtClean="0">
                <a:ea typeface="宋体" charset="-122"/>
                <a:cs typeface="Arial" panose="020B0604020202020204" pitchFamily="34" charset="0"/>
              </a:rPr>
              <a:t>Jingao</a:t>
            </a:r>
            <a:r>
              <a:rPr lang="zh-CN" altLang="en-US" kern="0" dirty="0" smtClean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kern="0" dirty="0" smtClean="0">
                <a:ea typeface="宋体" charset="-122"/>
                <a:cs typeface="Arial" panose="020B0604020202020204" pitchFamily="34" charset="0"/>
              </a:rPr>
              <a:t>Xu</a:t>
            </a:r>
          </a:p>
          <a:p>
            <a:pPr algn="ctr"/>
            <a:r>
              <a:rPr lang="en-US" altLang="zh-CN" kern="0" dirty="0" smtClean="0">
                <a:solidFill>
                  <a:srgbClr val="0070C0"/>
                </a:solidFill>
                <a:ea typeface="宋体" charset="-122"/>
                <a:cs typeface="Arial" panose="020B0604020202020204" pitchFamily="34" charset="0"/>
              </a:rPr>
              <a:t>Tsinghua University</a:t>
            </a:r>
          </a:p>
          <a:p>
            <a:pPr algn="ctr"/>
            <a:r>
              <a:rPr lang="en-US" altLang="zh-CN" sz="1400" kern="0" dirty="0" smtClean="0">
                <a:ea typeface="宋体" charset="-122"/>
                <a:cs typeface="Arial" panose="020B0604020202020204" pitchFamily="34" charset="0"/>
              </a:rPr>
              <a:t>xujingao13@gmail.com</a:t>
            </a:r>
          </a:p>
          <a:p>
            <a:pPr algn="ctr"/>
            <a:endParaRPr lang="en-US" altLang="zh-CN" sz="1400" kern="0" dirty="0">
              <a:ea typeface="宋体" charset="-122"/>
              <a:cs typeface="Arial" panose="020B0604020202020204" pitchFamily="34" charset="0"/>
            </a:endParaRPr>
          </a:p>
          <a:p>
            <a:pPr algn="ctr"/>
            <a:endParaRPr lang="en-US" altLang="zh-CN" kern="0" dirty="0" smtClean="0">
              <a:solidFill>
                <a:srgbClr val="0070C0"/>
              </a:solidFill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A4A54"/>
                </a:solidFill>
              </a:rPr>
              <a:t>Edge Assisted </a:t>
            </a:r>
            <a:r>
              <a:rPr lang="en-US" altLang="zh-CN" dirty="0" smtClean="0"/>
              <a:t>Mobile AR/MR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4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080" y="3964778"/>
            <a:ext cx="4305300" cy="2447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26" y="2420888"/>
            <a:ext cx="2020690" cy="2880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415" y="1577230"/>
            <a:ext cx="4383554" cy="2218184"/>
          </a:xfrm>
          <a:prstGeom prst="rect">
            <a:avLst/>
          </a:prstGeom>
        </p:spPr>
      </p:pic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-72008" y="2407418"/>
            <a:ext cx="1835696" cy="4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2000" kern="0" dirty="0" smtClean="0">
                <a:solidFill>
                  <a:srgbClr val="00B050"/>
                </a:solidFill>
              </a:rPr>
              <a:t>Classification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0" y="4965981"/>
            <a:ext cx="1835696" cy="4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kern="0" dirty="0" smtClean="0">
                <a:solidFill>
                  <a:srgbClr val="0CA1C9"/>
                </a:solidFill>
              </a:rPr>
              <a:t>Detection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6120384" y="5301208"/>
            <a:ext cx="2371374" cy="4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kern="0" dirty="0" smtClean="0">
                <a:solidFill>
                  <a:srgbClr val="EA4A54"/>
                </a:solidFill>
              </a:rPr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35125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&amp; Analysis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Latency</a:t>
            </a:r>
          </a:p>
          <a:p>
            <a:pPr lvl="1"/>
            <a:r>
              <a:rPr lang="en-US" altLang="zh-CN" dirty="0" smtClean="0"/>
              <a:t>Unable to run at 60fps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88437"/>
            <a:ext cx="5544616" cy="423101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39752" y="3284984"/>
            <a:ext cx="1080120" cy="432048"/>
          </a:xfrm>
          <a:prstGeom prst="ellipse">
            <a:avLst/>
          </a:prstGeom>
          <a:noFill/>
          <a:ln w="38100">
            <a:solidFill>
              <a:srgbClr val="7BB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339752" y="4268851"/>
            <a:ext cx="1080120" cy="432048"/>
          </a:xfrm>
          <a:prstGeom prst="ellipse">
            <a:avLst/>
          </a:prstGeom>
          <a:noFill/>
          <a:ln w="38100">
            <a:solidFill>
              <a:srgbClr val="7BB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39752" y="5273112"/>
            <a:ext cx="1080120" cy="432048"/>
          </a:xfrm>
          <a:prstGeom prst="ellipse">
            <a:avLst/>
          </a:prstGeom>
          <a:noFill/>
          <a:ln w="38100">
            <a:solidFill>
              <a:srgbClr val="7BB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339752" y="5852319"/>
            <a:ext cx="1080120" cy="432048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7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&amp; Analysis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Latency &amp; Accuracy</a:t>
            </a:r>
          </a:p>
          <a:p>
            <a:pPr lvl="1"/>
            <a:r>
              <a:rPr lang="en-US" altLang="zh-CN" dirty="0" smtClean="0"/>
              <a:t>Unable to run at 60fps (mainly caused by </a:t>
            </a:r>
            <a:r>
              <a:rPr lang="en-US" altLang="zh-CN" dirty="0" smtClean="0">
                <a:solidFill>
                  <a:srgbClr val="EA4A54"/>
                </a:solidFill>
              </a:rPr>
              <a:t>Transmission &amp; Inference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8" y="2719536"/>
            <a:ext cx="3733800" cy="3733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391" y="2657053"/>
            <a:ext cx="36290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 &amp; Analysis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7776864" cy="4565104"/>
          </a:xfrm>
        </p:spPr>
        <p:txBody>
          <a:bodyPr/>
          <a:lstStyle/>
          <a:p>
            <a:r>
              <a:rPr lang="en-US" altLang="zh-CN" dirty="0" smtClean="0"/>
              <a:t>Latency &amp; Accuracy</a:t>
            </a:r>
          </a:p>
          <a:p>
            <a:pPr lvl="1"/>
            <a:r>
              <a:rPr lang="en-US" altLang="zh-CN" dirty="0" smtClean="0"/>
              <a:t>Unable to run at 60fps (mainly caused by </a:t>
            </a:r>
            <a:r>
              <a:rPr lang="en-US" altLang="zh-CN" dirty="0" smtClean="0">
                <a:solidFill>
                  <a:srgbClr val="EA4A54"/>
                </a:solidFill>
              </a:rPr>
              <a:t>Transmission &amp; Inference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Latency harms Accuracy (calculate </a:t>
            </a:r>
            <a:r>
              <a:rPr lang="en-US" altLang="zh-CN" dirty="0" err="1"/>
              <a:t>IoU</a:t>
            </a:r>
            <a:r>
              <a:rPr lang="en-US" altLang="zh-CN" dirty="0"/>
              <a:t>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73" y="3212976"/>
            <a:ext cx="3413511" cy="3280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334" y="3073206"/>
            <a:ext cx="3762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484784"/>
            <a:ext cx="6228041" cy="4752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&amp; Solutions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6" name="椭圆 5"/>
          <p:cNvSpPr/>
          <p:nvPr/>
        </p:nvSpPr>
        <p:spPr>
          <a:xfrm>
            <a:off x="2123728" y="2420888"/>
            <a:ext cx="1080120" cy="504056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4A54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23728" y="3586336"/>
            <a:ext cx="1080120" cy="504056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4A54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23728" y="4725144"/>
            <a:ext cx="1080120" cy="504056"/>
          </a:xfrm>
          <a:prstGeom prst="ellipse">
            <a:avLst/>
          </a:prstGeom>
          <a:noFill/>
          <a:ln w="38100">
            <a:solidFill>
              <a:srgbClr val="E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4A5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528" y="31920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EA4A54"/>
                </a:solidFill>
                <a:latin typeface="+mn-lt"/>
              </a:rPr>
              <a:t>Adaptive Offloading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3528" y="429483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EA4A54"/>
                </a:solidFill>
                <a:latin typeface="+mn-lt"/>
              </a:rPr>
              <a:t>Object Tracking</a:t>
            </a:r>
            <a:endParaRPr lang="zh-CN" altLang="en-US" dirty="0">
              <a:solidFill>
                <a:srgbClr val="EA4A54"/>
              </a:solidFill>
              <a:latin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76056" y="2852936"/>
            <a:ext cx="1080120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4A54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9856" y="2492896"/>
            <a:ext cx="225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Dynamic </a:t>
            </a:r>
            <a:r>
              <a:rPr lang="en-US" altLang="zh-CN" dirty="0" err="1" smtClean="0">
                <a:solidFill>
                  <a:srgbClr val="00B050"/>
                </a:solidFill>
                <a:latin typeface="+mn-lt"/>
              </a:rPr>
              <a:t>RoI</a:t>
            </a:r>
            <a:r>
              <a:rPr lang="en-US" altLang="zh-CN" dirty="0" smtClean="0">
                <a:solidFill>
                  <a:srgbClr val="00B050"/>
                </a:solidFill>
                <a:latin typeface="+mn-lt"/>
              </a:rPr>
              <a:t> Encoding</a:t>
            </a:r>
          </a:p>
        </p:txBody>
      </p:sp>
      <p:sp>
        <p:nvSpPr>
          <p:cNvPr id="15" name="椭圆 14"/>
          <p:cNvSpPr/>
          <p:nvPr/>
        </p:nvSpPr>
        <p:spPr>
          <a:xfrm>
            <a:off x="5041523" y="3717032"/>
            <a:ext cx="1080120" cy="504056"/>
          </a:xfrm>
          <a:prstGeom prst="ellipse">
            <a:avLst/>
          </a:prstGeom>
          <a:noFill/>
          <a:ln w="38100">
            <a:solidFill>
              <a:srgbClr val="0CA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4A54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88224" y="3334307"/>
            <a:ext cx="1080120" cy="504056"/>
          </a:xfrm>
          <a:prstGeom prst="ellipse">
            <a:avLst/>
          </a:prstGeom>
          <a:noFill/>
          <a:ln w="38100">
            <a:solidFill>
              <a:srgbClr val="0CA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A4A5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8184" y="476753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CA1C9"/>
                </a:solidFill>
                <a:latin typeface="+mn-lt"/>
              </a:rPr>
              <a:t>Parallel Streaming and Inference</a:t>
            </a:r>
          </a:p>
        </p:txBody>
      </p:sp>
      <p:cxnSp>
        <p:nvCxnSpPr>
          <p:cNvPr id="19" name="直接箭头连接符 18"/>
          <p:cNvCxnSpPr>
            <a:stCxn id="16" idx="4"/>
          </p:cNvCxnSpPr>
          <p:nvPr/>
        </p:nvCxnSpPr>
        <p:spPr>
          <a:xfrm flipH="1">
            <a:off x="7054805" y="3838363"/>
            <a:ext cx="73479" cy="929172"/>
          </a:xfrm>
          <a:prstGeom prst="straightConnector1">
            <a:avLst/>
          </a:prstGeom>
          <a:ln w="47625">
            <a:solidFill>
              <a:srgbClr val="0CA1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5" idx="5"/>
          </p:cNvCxnSpPr>
          <p:nvPr/>
        </p:nvCxnSpPr>
        <p:spPr>
          <a:xfrm>
            <a:off x="5963463" y="4147271"/>
            <a:ext cx="624761" cy="721889"/>
          </a:xfrm>
          <a:prstGeom prst="straightConnector1">
            <a:avLst/>
          </a:prstGeom>
          <a:ln w="47625">
            <a:solidFill>
              <a:srgbClr val="0CA1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Observations &amp; Solutions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16415"/>
            <a:ext cx="6264696" cy="48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42776</TotalTime>
  <Words>853</Words>
  <Application>Microsoft Office PowerPoint</Application>
  <PresentationFormat>全屏显示(4:3)</PresentationFormat>
  <Paragraphs>189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等线</vt:lpstr>
      <vt:lpstr>宋体</vt:lpstr>
      <vt:lpstr>微软雅黑</vt:lpstr>
      <vt:lpstr>Arial</vt:lpstr>
      <vt:lpstr>Calibri</vt:lpstr>
      <vt:lpstr>Century Gothic</vt:lpstr>
      <vt:lpstr>Times New Roman</vt:lpstr>
      <vt:lpstr>slightly_digital</vt:lpstr>
      <vt:lpstr>Edge Assisted Real-time Object Detection for  Mobile Augmented Reality</vt:lpstr>
      <vt:lpstr>Augmented/Mixed Reality</vt:lpstr>
      <vt:lpstr>Mobile AR/MR</vt:lpstr>
      <vt:lpstr>Edge Assisted Mobile AR/MR</vt:lpstr>
      <vt:lpstr>Challenges &amp; Analysis </vt:lpstr>
      <vt:lpstr>Challenges &amp; Analysis </vt:lpstr>
      <vt:lpstr>Challenges &amp; Analysis </vt:lpstr>
      <vt:lpstr>Observations &amp; Solutions</vt:lpstr>
      <vt:lpstr>Observations &amp; Solutions</vt:lpstr>
      <vt:lpstr>Observations &amp; Solutions</vt:lpstr>
      <vt:lpstr>Dynamic RoI Encoding</vt:lpstr>
      <vt:lpstr>Observations &amp; Solutions</vt:lpstr>
      <vt:lpstr>Parallel Streaming and Inference</vt:lpstr>
      <vt:lpstr>Parallel Streaming and Inference</vt:lpstr>
      <vt:lpstr>Parallel Streaming and Inference</vt:lpstr>
      <vt:lpstr>Observations &amp; Solutions</vt:lpstr>
      <vt:lpstr>Moving Vectors based  Object Tracking</vt:lpstr>
      <vt:lpstr>Moving Vectors based  Object Tracking</vt:lpstr>
      <vt:lpstr>Observations &amp; Solutions</vt:lpstr>
      <vt:lpstr>Adaptive offloading</vt:lpstr>
      <vt:lpstr>Implementation &amp; Evaluation</vt:lpstr>
      <vt:lpstr>Implementation &amp; Evaluation</vt:lpstr>
      <vt:lpstr>Implementation &amp; Evaluation</vt:lpstr>
      <vt:lpstr>Implementation &amp; Evaluation</vt:lpstr>
      <vt:lpstr>Implementation &amp; Evaluation</vt:lpstr>
      <vt:lpstr>Conclusion</vt:lpstr>
      <vt:lpstr>Conclusion</vt:lpstr>
      <vt:lpstr>Conclusion</vt:lpstr>
      <vt:lpstr>Conclusion</vt:lpstr>
      <vt:lpstr>VGG16 Architecture</vt:lpstr>
      <vt:lpstr>RPN Architecture</vt:lpstr>
      <vt:lpstr>PowerPoint 演示文稿</vt:lpstr>
    </vt:vector>
  </TitlesOfParts>
  <Company>HKUST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Xu Jingao</cp:lastModifiedBy>
  <cp:revision>1325</cp:revision>
  <cp:lastPrinted>2016-04-08T02:17:10Z</cp:lastPrinted>
  <dcterms:created xsi:type="dcterms:W3CDTF">2013-09-30T01:54:11Z</dcterms:created>
  <dcterms:modified xsi:type="dcterms:W3CDTF">2019-03-27T04:24:41Z</dcterms:modified>
</cp:coreProperties>
</file>