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257" r:id="rId3"/>
    <p:sldId id="265" r:id="rId4"/>
    <p:sldId id="318" r:id="rId5"/>
    <p:sldId id="312" r:id="rId6"/>
    <p:sldId id="314" r:id="rId7"/>
    <p:sldId id="313" r:id="rId8"/>
    <p:sldId id="291" r:id="rId9"/>
    <p:sldId id="292" r:id="rId10"/>
    <p:sldId id="286" r:id="rId11"/>
    <p:sldId id="287" r:id="rId12"/>
    <p:sldId id="288" r:id="rId13"/>
    <p:sldId id="298" r:id="rId14"/>
    <p:sldId id="293" r:id="rId15"/>
    <p:sldId id="259" r:id="rId16"/>
    <p:sldId id="311" r:id="rId17"/>
    <p:sldId id="268" r:id="rId18"/>
    <p:sldId id="300" r:id="rId19"/>
    <p:sldId id="301" r:id="rId20"/>
    <p:sldId id="294" r:id="rId21"/>
    <p:sldId id="260" r:id="rId22"/>
    <p:sldId id="269" r:id="rId23"/>
    <p:sldId id="272" r:id="rId24"/>
    <p:sldId id="270" r:id="rId25"/>
    <p:sldId id="271" r:id="rId26"/>
    <p:sldId id="273" r:id="rId27"/>
    <p:sldId id="302" r:id="rId28"/>
    <p:sldId id="295" r:id="rId29"/>
    <p:sldId id="262" r:id="rId30"/>
    <p:sldId id="306" r:id="rId31"/>
    <p:sldId id="275" r:id="rId32"/>
    <p:sldId id="308" r:id="rId33"/>
    <p:sldId id="303" r:id="rId34"/>
    <p:sldId id="296" r:id="rId35"/>
    <p:sldId id="278" r:id="rId36"/>
    <p:sldId id="280" r:id="rId37"/>
    <p:sldId id="316" r:id="rId38"/>
    <p:sldId id="315" r:id="rId39"/>
    <p:sldId id="281" r:id="rId40"/>
    <p:sldId id="297" r:id="rId41"/>
    <p:sldId id="304" r:id="rId42"/>
    <p:sldId id="319" r:id="rId43"/>
    <p:sldId id="264" r:id="rId4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64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2"/>
    <p:restoredTop sz="77785"/>
  </p:normalViewPr>
  <p:slideViewPr>
    <p:cSldViewPr snapToGrid="0" snapToObjects="1">
      <p:cViewPr varScale="1">
        <p:scale>
          <a:sx n="124" d="100"/>
          <a:sy n="124" d="100"/>
        </p:scale>
        <p:origin x="560"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143CA8-3506-2940-8C5D-2C2F1140DF79}" type="datetimeFigureOut">
              <a:rPr kumimoji="1" lang="zh-CN" altLang="en-US" smtClean="0"/>
              <a:t>2019/3/21</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a:t>编辑母版文本样式
第二级
第三级
第四级
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23F514-6741-0340-A5EE-81607A0290C4}" type="slidenum">
              <a:rPr kumimoji="1" lang="zh-CN" altLang="en-US" smtClean="0"/>
              <a:t>‹#›</a:t>
            </a:fld>
            <a:endParaRPr kumimoji="1" lang="zh-CN" altLang="en-US"/>
          </a:p>
        </p:txBody>
      </p:sp>
    </p:spTree>
    <p:extLst>
      <p:ext uri="{BB962C8B-B14F-4D97-AF65-F5344CB8AC3E}">
        <p14:creationId xmlns:p14="http://schemas.microsoft.com/office/powerpoint/2010/main" val="834321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Thanks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introduction.</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Good afternoon everyone, I’m Weinan Shi from Tsinghua University. </a:t>
            </a:r>
            <a:r>
              <a:rPr lang="en-US" altLang="zh-CN" sz="1200" kern="1200" dirty="0">
                <a:solidFill>
                  <a:schemeClr val="tx1"/>
                </a:solidFill>
                <a:effectLst/>
                <a:latin typeface="+mn-lt"/>
                <a:ea typeface="+mn-ea"/>
                <a:cs typeface="+mn-cs"/>
              </a:rPr>
              <a:t>I’m</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very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happy</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to present our work: TOAST: Ten-finger eyes-free typing on touchable</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surfaces.</a:t>
            </a:r>
          </a:p>
          <a:p>
            <a:endParaRPr kumimoji="1" lang="zh-CN" altLang="en-US" dirty="0"/>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1</a:t>
            </a:fld>
            <a:endParaRPr kumimoji="1" lang="zh-CN" altLang="en-US"/>
          </a:p>
        </p:txBody>
      </p:sp>
    </p:spTree>
    <p:extLst>
      <p:ext uri="{BB962C8B-B14F-4D97-AF65-F5344CB8AC3E}">
        <p14:creationId xmlns:p14="http://schemas.microsoft.com/office/powerpoint/2010/main" val="580508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同样也有一些工作也提出了在用户打字的时候，键盘的大小自适应地改变，但是他们都需要眼睛看，也就是不支持</a:t>
            </a:r>
            <a:r>
              <a:rPr kumimoji="1" lang="en-US" altLang="zh-CN" dirty="0" err="1" smtClean="0"/>
              <a:t>eyse</a:t>
            </a:r>
            <a:r>
              <a:rPr kumimoji="1" lang="en-US" altLang="zh-CN" dirty="0" smtClean="0"/>
              <a:t>-free</a:t>
            </a:r>
            <a:r>
              <a:rPr kumimoji="1" lang="zh-CN" altLang="en-US" dirty="0" smtClean="0"/>
              <a:t>的场景。所以本文就克服了这两类工作的缺陷。</a:t>
            </a:r>
            <a:endParaRPr kumimoji="1" lang="zh-CN" altLang="en-US" dirty="0"/>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12</a:t>
            </a:fld>
            <a:endParaRPr kumimoji="1" lang="zh-CN" altLang="en-US"/>
          </a:p>
        </p:txBody>
      </p:sp>
    </p:spTree>
    <p:extLst>
      <p:ext uri="{BB962C8B-B14F-4D97-AF65-F5344CB8AC3E}">
        <p14:creationId xmlns:p14="http://schemas.microsoft.com/office/powerpoint/2010/main" val="2392829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a:solidFill>
                  <a:schemeClr val="tx1"/>
                </a:solidFill>
                <a:effectLst/>
                <a:latin typeface="+mn-lt"/>
                <a:ea typeface="+mn-ea"/>
                <a:cs typeface="+mn-cs"/>
              </a:rPr>
              <a:t>Then we will give a formal definition of the problem.</a:t>
            </a:r>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14</a:t>
            </a:fld>
            <a:endParaRPr kumimoji="1" lang="zh-CN" altLang="en-US"/>
          </a:p>
        </p:txBody>
      </p:sp>
    </p:spTree>
    <p:extLst>
      <p:ext uri="{BB962C8B-B14F-4D97-AF65-F5344CB8AC3E}">
        <p14:creationId xmlns:p14="http://schemas.microsoft.com/office/powerpoint/2010/main" val="2963585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首先我们对问题进行一个定义。外框的</a:t>
            </a:r>
            <a:r>
              <a:rPr lang="en-US" altLang="zh-CN" sz="1200" kern="1200" dirty="0" smtClean="0">
                <a:solidFill>
                  <a:schemeClr val="tx1"/>
                </a:solidFill>
                <a:effectLst/>
                <a:latin typeface="+mn-lt"/>
                <a:ea typeface="+mn-ea"/>
                <a:cs typeface="+mn-cs"/>
              </a:rPr>
              <a:t>x</a:t>
            </a:r>
            <a:r>
              <a:rPr lang="zh-CN" altLang="en-US" sz="1200" kern="1200" dirty="0" smtClean="0">
                <a:solidFill>
                  <a:schemeClr val="tx1"/>
                </a:solidFill>
                <a:effectLst/>
                <a:latin typeface="+mn-lt"/>
                <a:ea typeface="+mn-ea"/>
                <a:cs typeface="+mn-cs"/>
              </a:rPr>
              <a:t>轴</a:t>
            </a:r>
            <a:r>
              <a:rPr lang="en-US" altLang="zh-CN" sz="1200" kern="1200" dirty="0" smtClean="0">
                <a:solidFill>
                  <a:schemeClr val="tx1"/>
                </a:solidFill>
                <a:effectLst/>
                <a:latin typeface="+mn-lt"/>
                <a:ea typeface="+mn-ea"/>
                <a:cs typeface="+mn-cs"/>
              </a:rPr>
              <a:t>y</a:t>
            </a:r>
            <a:r>
              <a:rPr lang="zh-CN" altLang="en-US" sz="1200" kern="1200" dirty="0" smtClean="0">
                <a:solidFill>
                  <a:schemeClr val="tx1"/>
                </a:solidFill>
                <a:effectLst/>
                <a:latin typeface="+mn-lt"/>
                <a:ea typeface="+mn-ea"/>
                <a:cs typeface="+mn-cs"/>
              </a:rPr>
              <a:t>轴是指屏幕的左上角。</a:t>
            </a: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下面这个长方形就是用户心中的键盘，之所以说是心中的键盘，是因为这个键盘人眼实际上是看不见的。</a:t>
            </a:r>
            <a:endParaRPr lang="en"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Location</a:t>
            </a:r>
            <a:r>
              <a:rPr lang="zh-CN" altLang="en-US" sz="1200" kern="1200" dirty="0" smtClean="0">
                <a:solidFill>
                  <a:schemeClr val="tx1"/>
                </a:solidFill>
                <a:effectLst/>
                <a:latin typeface="+mn-lt"/>
                <a:ea typeface="+mn-ea"/>
                <a:cs typeface="+mn-cs"/>
              </a:rPr>
              <a:t>是某个固定按键的中心点的坐标，比如</a:t>
            </a:r>
            <a:r>
              <a:rPr lang="en-US" altLang="zh-CN" sz="1200" kern="1200" dirty="0" smtClean="0">
                <a:solidFill>
                  <a:schemeClr val="tx1"/>
                </a:solidFill>
                <a:effectLst/>
                <a:latin typeface="+mn-lt"/>
                <a:ea typeface="+mn-ea"/>
                <a:cs typeface="+mn-cs"/>
              </a:rPr>
              <a:t>Q</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Size</a:t>
            </a:r>
            <a:r>
              <a:rPr lang="zh-CN" altLang="en-US" sz="1200" kern="1200" dirty="0" smtClean="0">
                <a:solidFill>
                  <a:schemeClr val="tx1"/>
                </a:solidFill>
                <a:effectLst/>
                <a:latin typeface="+mn-lt"/>
                <a:ea typeface="+mn-ea"/>
                <a:cs typeface="+mn-cs"/>
              </a:rPr>
              <a:t>是指每个按键的长度和宽度</a:t>
            </a: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Orientation</a:t>
            </a:r>
            <a:r>
              <a:rPr lang="zh-CN" altLang="en-US" sz="1200" kern="1200" dirty="0" smtClean="0">
                <a:solidFill>
                  <a:schemeClr val="tx1"/>
                </a:solidFill>
                <a:effectLst/>
                <a:latin typeface="+mn-lt"/>
                <a:ea typeface="+mn-ea"/>
                <a:cs typeface="+mn-cs"/>
              </a:rPr>
              <a:t>是指键盘和水平方向的角度</a:t>
            </a: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Noise</a:t>
            </a:r>
            <a:r>
              <a:rPr lang="zh-CN" altLang="en-US" sz="1200" kern="1200" dirty="0" smtClean="0">
                <a:solidFill>
                  <a:schemeClr val="tx1"/>
                </a:solidFill>
                <a:effectLst/>
                <a:latin typeface="+mn-lt"/>
                <a:ea typeface="+mn-ea"/>
                <a:cs typeface="+mn-cs"/>
              </a:rPr>
              <a:t>是指用户在按键的时候，不一定总是敲击按键的中心，到中心的偏差就看做噪声。</a:t>
            </a: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为了简化模型，作者提出了三个假设。</a:t>
            </a: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一个是旋转角度为</a:t>
            </a:r>
            <a:r>
              <a:rPr lang="en-US" altLang="zh-CN" sz="1200" kern="1200" dirty="0" smtClean="0">
                <a:solidFill>
                  <a:schemeClr val="tx1"/>
                </a:solidFill>
                <a:effectLst/>
                <a:latin typeface="+mn-lt"/>
                <a:ea typeface="+mn-ea"/>
                <a:cs typeface="+mn-cs"/>
              </a:rPr>
              <a:t>0</a:t>
            </a:r>
            <a:r>
              <a:rPr lang="zh-CN" altLang="en-US" sz="1200" kern="1200" dirty="0" smtClean="0">
                <a:solidFill>
                  <a:schemeClr val="tx1"/>
                </a:solidFill>
                <a:effectLst/>
                <a:latin typeface="+mn-lt"/>
                <a:ea typeface="+mn-ea"/>
                <a:cs typeface="+mn-cs"/>
              </a:rPr>
              <a:t>，键盘的形状是长方形，噪声符合正态分布。接下来作者就设计了实验来验证这三个假设是合理的。</a:t>
            </a:r>
            <a:endParaRPr lang="en" altLang="zh-CN" sz="1200" kern="1200" dirty="0">
              <a:solidFill>
                <a:schemeClr val="tx1"/>
              </a:solidFill>
              <a:effectLst/>
              <a:latin typeface="+mn-lt"/>
              <a:ea typeface="+mn-ea"/>
              <a:cs typeface="+mn-cs"/>
            </a:endParaRPr>
          </a:p>
          <a:p>
            <a:endParaRPr kumimoji="1" lang="zh-CN" altLang="en-US" dirty="0"/>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15</a:t>
            </a:fld>
            <a:endParaRPr kumimoji="1" lang="zh-CN" altLang="en-US"/>
          </a:p>
        </p:txBody>
      </p:sp>
    </p:spTree>
    <p:extLst>
      <p:ext uri="{BB962C8B-B14F-4D97-AF65-F5344CB8AC3E}">
        <p14:creationId xmlns:p14="http://schemas.microsoft.com/office/powerpoint/2010/main" val="1977680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而其中只有</a:t>
            </a:r>
            <a:r>
              <a:rPr lang="en-US" altLang="zh-CN" sz="1200" kern="1200" dirty="0" smtClean="0">
                <a:solidFill>
                  <a:schemeClr val="tx1"/>
                </a:solidFill>
                <a:effectLst/>
                <a:latin typeface="+mn-lt"/>
                <a:ea typeface="+mn-ea"/>
                <a:cs typeface="+mn-cs"/>
              </a:rPr>
              <a:t>offset</a:t>
            </a:r>
            <a:r>
              <a:rPr lang="zh-CN" altLang="en-US" sz="1200" kern="1200" dirty="0" smtClean="0">
                <a:solidFill>
                  <a:schemeClr val="tx1"/>
                </a:solidFill>
                <a:effectLst/>
                <a:latin typeface="+mn-lt"/>
                <a:ea typeface="+mn-ea"/>
                <a:cs typeface="+mn-cs"/>
              </a:rPr>
              <a:t>和</a:t>
            </a:r>
            <a:r>
              <a:rPr lang="en-US" altLang="zh-CN" sz="1200" kern="1200" dirty="0" smtClean="0">
                <a:solidFill>
                  <a:schemeClr val="tx1"/>
                </a:solidFill>
                <a:effectLst/>
                <a:latin typeface="+mn-lt"/>
                <a:ea typeface="+mn-ea"/>
                <a:cs typeface="+mn-cs"/>
              </a:rPr>
              <a:t>size</a:t>
            </a:r>
            <a:r>
              <a:rPr lang="zh-CN" altLang="en-US" sz="1200" kern="1200" dirty="0" smtClean="0">
                <a:solidFill>
                  <a:schemeClr val="tx1"/>
                </a:solidFill>
                <a:effectLst/>
                <a:latin typeface="+mn-lt"/>
                <a:ea typeface="+mn-ea"/>
                <a:cs typeface="+mn-cs"/>
              </a:rPr>
              <a:t>是不确定的，也就是</a:t>
            </a:r>
            <a:r>
              <a:rPr lang="en-US" altLang="zh-CN" sz="1200" kern="1200" dirty="0" smtClean="0">
                <a:solidFill>
                  <a:schemeClr val="tx1"/>
                </a:solidFill>
                <a:effectLst/>
                <a:latin typeface="+mn-lt"/>
                <a:ea typeface="+mn-ea"/>
                <a:cs typeface="+mn-cs"/>
              </a:rPr>
              <a:t>Q</a:t>
            </a:r>
            <a:r>
              <a:rPr lang="zh-CN" altLang="en-US" sz="1200" kern="1200" dirty="0" smtClean="0">
                <a:solidFill>
                  <a:schemeClr val="tx1"/>
                </a:solidFill>
                <a:effectLst/>
                <a:latin typeface="+mn-lt"/>
                <a:ea typeface="+mn-ea"/>
                <a:cs typeface="+mn-cs"/>
              </a:rPr>
              <a:t>的坐标和按键的按键的大小，需要设计模型把他们两个求出来。</a:t>
            </a:r>
            <a:endParaRPr lang="e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16</a:t>
            </a:fld>
            <a:endParaRPr kumimoji="1" lang="zh-CN" altLang="en-US"/>
          </a:p>
        </p:txBody>
      </p:sp>
    </p:spTree>
    <p:extLst>
      <p:ext uri="{BB962C8B-B14F-4D97-AF65-F5344CB8AC3E}">
        <p14:creationId xmlns:p14="http://schemas.microsoft.com/office/powerpoint/2010/main" val="1021670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sz="1200" kern="1200" dirty="0">
                <a:solidFill>
                  <a:schemeClr val="tx1"/>
                </a:solidFill>
                <a:effectLst/>
                <a:latin typeface="+mn-lt"/>
                <a:ea typeface="+mn-ea"/>
                <a:cs typeface="+mn-cs"/>
              </a:rPr>
              <a:t> </a:t>
            </a:r>
            <a:r>
              <a:rPr lang="zh-CN" altLang="en-US" sz="1200" kern="1200" dirty="0" smtClean="0">
                <a:solidFill>
                  <a:schemeClr val="tx1"/>
                </a:solidFill>
                <a:effectLst/>
                <a:latin typeface="+mn-lt"/>
                <a:ea typeface="+mn-ea"/>
                <a:cs typeface="+mn-cs"/>
              </a:rPr>
              <a:t>手按键的位置和对应的按键的中心的距离是服从高斯分布的。</a:t>
            </a:r>
            <a:r>
              <a:rPr kumimoji="1" lang="zh-CN" altLang="en-US" dirty="0" smtClean="0"/>
              <a:t>容易知道</a:t>
            </a:r>
            <a:r>
              <a:rPr kumimoji="1" lang="en-US" altLang="zh-CN" dirty="0" smtClean="0"/>
              <a:t>x</a:t>
            </a:r>
            <a:r>
              <a:rPr kumimoji="1" lang="zh-CN" altLang="en-US" dirty="0" smtClean="0"/>
              <a:t>轴和</a:t>
            </a:r>
            <a:r>
              <a:rPr kumimoji="1" lang="en-US" altLang="zh-CN" dirty="0" smtClean="0"/>
              <a:t>y</a:t>
            </a:r>
            <a:r>
              <a:rPr kumimoji="1" lang="zh-CN" altLang="en-US" dirty="0" smtClean="0"/>
              <a:t>轴的公式是一样的，</a:t>
            </a:r>
            <a:endParaRPr kumimoji="1" lang="zh-CN" altLang="en-US" dirty="0"/>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17</a:t>
            </a:fld>
            <a:endParaRPr kumimoji="1" lang="zh-CN" altLang="en-US"/>
          </a:p>
        </p:txBody>
      </p:sp>
    </p:spTree>
    <p:extLst>
      <p:ext uri="{BB962C8B-B14F-4D97-AF65-F5344CB8AC3E}">
        <p14:creationId xmlns:p14="http://schemas.microsoft.com/office/powerpoint/2010/main" val="306619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可以看出这就是一个最小二乘法的拟合问题。通过拟合可以知道</a:t>
            </a:r>
            <a:r>
              <a:rPr kumimoji="1" lang="en-US" altLang="zh-CN" dirty="0" smtClean="0"/>
              <a:t>x</a:t>
            </a:r>
            <a:r>
              <a:rPr kumimoji="1" lang="zh-CN" altLang="en-US" dirty="0" smtClean="0"/>
              <a:t>和</a:t>
            </a:r>
            <a:r>
              <a:rPr kumimoji="1" lang="en-US" altLang="zh-CN" dirty="0" err="1" smtClean="0"/>
              <a:t>sx</a:t>
            </a:r>
            <a:r>
              <a:rPr kumimoji="1" lang="zh-CN" altLang="en-US" dirty="0" smtClean="0"/>
              <a:t>，也就是按键</a:t>
            </a:r>
            <a:r>
              <a:rPr kumimoji="1" lang="en-US" altLang="zh-CN" dirty="0" smtClean="0"/>
              <a:t>Q</a:t>
            </a:r>
            <a:r>
              <a:rPr kumimoji="1" lang="zh-CN" altLang="en-US" dirty="0" smtClean="0"/>
              <a:t>的坐标和按键的大小。</a:t>
            </a:r>
            <a:endParaRPr kumimoji="1" lang="en-US" altLang="zh-CN" dirty="0" smtClean="0"/>
          </a:p>
          <a:p>
            <a:r>
              <a:rPr kumimoji="1" lang="zh-CN" altLang="en-US" dirty="0" smtClean="0"/>
              <a:t>这个</a:t>
            </a:r>
            <a:r>
              <a:rPr kumimoji="1" lang="en-US" altLang="zh-CN" dirty="0" smtClean="0"/>
              <a:t>R^2</a:t>
            </a:r>
            <a:r>
              <a:rPr kumimoji="1" lang="zh-CN" altLang="en-US" dirty="0" smtClean="0"/>
              <a:t>代表拟合的好坏程度，是在</a:t>
            </a:r>
            <a:r>
              <a:rPr kumimoji="1" lang="en-US" altLang="zh-CN" dirty="0" smtClean="0"/>
              <a:t>0-1</a:t>
            </a:r>
            <a:r>
              <a:rPr kumimoji="1" lang="zh-CN" altLang="en-US" dirty="0" smtClean="0"/>
              <a:t>之间的，越接近</a:t>
            </a:r>
            <a:r>
              <a:rPr kumimoji="1" lang="en-US" altLang="zh-CN" dirty="0" smtClean="0"/>
              <a:t>1</a:t>
            </a:r>
            <a:r>
              <a:rPr kumimoji="1" lang="zh-CN" altLang="en-US" dirty="0" smtClean="0"/>
              <a:t>说明拟合得越好，如果</a:t>
            </a:r>
            <a:r>
              <a:rPr kumimoji="1" lang="en-US" altLang="zh-CN" dirty="0" smtClean="0"/>
              <a:t>R^2=1</a:t>
            </a:r>
            <a:r>
              <a:rPr kumimoji="1" lang="zh-CN" altLang="en-US" dirty="0" smtClean="0"/>
              <a:t>，就说明是完完全全正确地拟合了</a:t>
            </a:r>
            <a:endParaRPr kumimoji="1" lang="zh-CN" altLang="en-US" dirty="0"/>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18</a:t>
            </a:fld>
            <a:endParaRPr kumimoji="1" lang="zh-CN" altLang="en-US"/>
          </a:p>
        </p:txBody>
      </p:sp>
    </p:spTree>
    <p:extLst>
      <p:ext uri="{BB962C8B-B14F-4D97-AF65-F5344CB8AC3E}">
        <p14:creationId xmlns:p14="http://schemas.microsoft.com/office/powerpoint/2010/main" val="2097905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smtClean="0">
                <a:solidFill>
                  <a:schemeClr val="tx1"/>
                </a:solidFill>
                <a:effectLst/>
                <a:latin typeface="+mn-lt"/>
                <a:ea typeface="+mn-ea"/>
                <a:cs typeface="+mn-cs"/>
              </a:rPr>
              <a:t>接下来</a:t>
            </a:r>
            <a:r>
              <a:rPr lang="zh-CN" altLang="en-US" sz="1200" kern="1200" dirty="0" smtClean="0">
                <a:solidFill>
                  <a:schemeClr val="tx1"/>
                </a:solidFill>
                <a:effectLst/>
                <a:latin typeface="+mn-lt"/>
                <a:ea typeface="+mn-ea"/>
                <a:cs typeface="+mn-cs"/>
              </a:rPr>
              <a:t>作者就来验证，用户的按键行为是不是符合前面设计的那种模型。</a:t>
            </a:r>
            <a:endParaRPr lang="e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20</a:t>
            </a:fld>
            <a:endParaRPr kumimoji="1" lang="zh-CN" altLang="en-US"/>
          </a:p>
        </p:txBody>
      </p:sp>
    </p:spTree>
    <p:extLst>
      <p:ext uri="{BB962C8B-B14F-4D97-AF65-F5344CB8AC3E}">
        <p14:creationId xmlns:p14="http://schemas.microsoft.com/office/powerpoint/2010/main" val="283038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sz="1200" kern="1200" dirty="0">
                <a:solidFill>
                  <a:schemeClr val="tx1"/>
                </a:solidFill>
                <a:effectLst/>
                <a:latin typeface="+mn-lt"/>
                <a:ea typeface="+mn-ea"/>
                <a:cs typeface="+mn-cs"/>
              </a:rPr>
              <a:t>The experiment setup is similar to a previous work, </a:t>
            </a:r>
            <a:endParaRPr kumimoji="1" lang="zh-CN" altLang="en-US" dirty="0"/>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21</a:t>
            </a:fld>
            <a:endParaRPr kumimoji="1" lang="zh-CN" altLang="en-US"/>
          </a:p>
        </p:txBody>
      </p:sp>
    </p:spTree>
    <p:extLst>
      <p:ext uri="{BB962C8B-B14F-4D97-AF65-F5344CB8AC3E}">
        <p14:creationId xmlns:p14="http://schemas.microsoft.com/office/powerpoint/2010/main" val="3729162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mn-lt"/>
                <a:ea typeface="+mn-ea"/>
                <a:cs typeface="+mn-cs"/>
              </a:rPr>
              <a:t>1 pixel=0.46 mm</a:t>
            </a:r>
            <a:r>
              <a:rPr lang="en-US" altLang="zh-CN" dirty="0" smtClean="0"/>
              <a:t> </a:t>
            </a:r>
            <a:br>
              <a:rPr lang="en-US" altLang="zh-CN" dirty="0" smtClean="0"/>
            </a:br>
            <a:endParaRPr kumimoji="1" lang="zh-CN" altLang="en-US" dirty="0"/>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22</a:t>
            </a:fld>
            <a:endParaRPr kumimoji="1" lang="zh-CN" altLang="en-US"/>
          </a:p>
        </p:txBody>
      </p:sp>
    </p:spTree>
    <p:extLst>
      <p:ext uri="{BB962C8B-B14F-4D97-AF65-F5344CB8AC3E}">
        <p14:creationId xmlns:p14="http://schemas.microsoft.com/office/powerpoint/2010/main" val="1728783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这是所有测试人员的左手和右手的按键的分布图，分布以两个黑点为中心，左边的黑点是</a:t>
            </a:r>
            <a:r>
              <a:rPr lang="en-US" altLang="zh-CN" sz="1200" kern="1200" dirty="0" smtClean="0">
                <a:solidFill>
                  <a:schemeClr val="tx1"/>
                </a:solidFill>
                <a:effectLst/>
                <a:latin typeface="+mn-lt"/>
                <a:ea typeface="+mn-ea"/>
                <a:cs typeface="+mn-cs"/>
              </a:rPr>
              <a:t>F</a:t>
            </a:r>
            <a:r>
              <a:rPr lang="zh-CN" altLang="en-US" sz="1200" kern="1200" dirty="0" smtClean="0">
                <a:solidFill>
                  <a:schemeClr val="tx1"/>
                </a:solidFill>
                <a:effectLst/>
                <a:latin typeface="+mn-lt"/>
                <a:ea typeface="+mn-ea"/>
                <a:cs typeface="+mn-cs"/>
              </a:rPr>
              <a:t>，右边的黑点是</a:t>
            </a:r>
            <a:r>
              <a:rPr lang="en-US" altLang="zh-CN" sz="1200" kern="1200" dirty="0" smtClean="0">
                <a:solidFill>
                  <a:schemeClr val="tx1"/>
                </a:solidFill>
                <a:effectLst/>
                <a:latin typeface="+mn-lt"/>
                <a:ea typeface="+mn-ea"/>
                <a:cs typeface="+mn-cs"/>
              </a:rPr>
              <a:t>J</a:t>
            </a:r>
            <a:r>
              <a:rPr lang="zh-CN" altLang="en-US" sz="1200" kern="1200" dirty="0" smtClean="0">
                <a:solidFill>
                  <a:schemeClr val="tx1"/>
                </a:solidFill>
                <a:effectLst/>
                <a:latin typeface="+mn-lt"/>
                <a:ea typeface="+mn-ea"/>
                <a:cs typeface="+mn-cs"/>
              </a:rPr>
              <a:t>，颜色代表不同的按键。可以看出，整个的分布是比较乱的，作者认为这是因为每个用户的打字习惯都是不一样的，所以需要为每个用户设计他自己的键盘模型。</a:t>
            </a:r>
            <a:endParaRPr lang="en" altLang="zh-CN" sz="1200" kern="1200" dirty="0">
              <a:solidFill>
                <a:schemeClr val="tx1"/>
              </a:solidFill>
              <a:effectLst/>
              <a:latin typeface="+mn-lt"/>
              <a:ea typeface="+mn-ea"/>
              <a:cs typeface="+mn-cs"/>
            </a:endParaRPr>
          </a:p>
          <a:p>
            <a:endParaRPr kumimoji="1" lang="zh-CN" altLang="en-US" dirty="0"/>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23</a:t>
            </a:fld>
            <a:endParaRPr kumimoji="1" lang="zh-CN" altLang="en-US"/>
          </a:p>
        </p:txBody>
      </p:sp>
    </p:spTree>
    <p:extLst>
      <p:ext uri="{BB962C8B-B14F-4D97-AF65-F5344CB8AC3E}">
        <p14:creationId xmlns:p14="http://schemas.microsoft.com/office/powerpoint/2010/main" val="3257440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a:solidFill>
                  <a:schemeClr val="tx1"/>
                </a:solidFill>
                <a:effectLst/>
                <a:latin typeface="+mn-lt"/>
                <a:ea typeface="+mn-ea"/>
                <a:cs typeface="+mn-cs"/>
              </a:rPr>
              <a:t>With the popularity of ubiquitous computing environments</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the need for text entry under these scenarios has increased significantly.</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However, the challenge of providing text entry experience with high efficiency still bothers users and researchers</a:t>
            </a:r>
            <a:r>
              <a:rPr lang="en-US" altLang="zh-CN" sz="1200" kern="1200" dirty="0">
                <a:solidFill>
                  <a:schemeClr val="tx1"/>
                </a:solidFill>
                <a:effectLst/>
                <a:latin typeface="+mn-lt"/>
                <a:ea typeface="+mn-ea"/>
                <a:cs typeface="+mn-cs"/>
              </a:rPr>
              <a:t>.</a:t>
            </a:r>
            <a:r>
              <a:rPr lang="en" altLang="zh-CN" sz="1200" kern="1200" dirty="0">
                <a:solidFill>
                  <a:schemeClr val="tx1"/>
                </a:solidFill>
                <a:effectLst/>
                <a:latin typeface="+mn-lt"/>
                <a:ea typeface="+mn-ea"/>
                <a:cs typeface="+mn-cs"/>
              </a:rPr>
              <a:t> Among possible alternatives, ten-finger typing on a flat surface offers a natural and potentially most efficient text entry experience,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动画）</a:t>
            </a:r>
            <a:r>
              <a:rPr lang="en" altLang="zh-CN" sz="1200" kern="1200" dirty="0">
                <a:solidFill>
                  <a:schemeClr val="tx1"/>
                </a:solidFill>
                <a:effectLst/>
                <a:latin typeface="+mn-lt"/>
                <a:ea typeface="+mn-ea"/>
                <a:cs typeface="+mn-cs"/>
              </a:rPr>
              <a:t> as users are able to transfer their muscle memory from physical keyboards to this scenario.</a:t>
            </a:r>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2</a:t>
            </a:fld>
            <a:endParaRPr kumimoji="1" lang="zh-CN" altLang="en-US"/>
          </a:p>
        </p:txBody>
      </p:sp>
    </p:spTree>
    <p:extLst>
      <p:ext uri="{BB962C8B-B14F-4D97-AF65-F5344CB8AC3E}">
        <p14:creationId xmlns:p14="http://schemas.microsoft.com/office/powerpoint/2010/main" val="3089125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作者把</a:t>
            </a:r>
            <a:r>
              <a:rPr lang="en-US" altLang="zh-CN" sz="1200" kern="1200" dirty="0" smtClean="0">
                <a:solidFill>
                  <a:schemeClr val="tx1"/>
                </a:solidFill>
                <a:effectLst/>
                <a:latin typeface="+mn-lt"/>
                <a:ea typeface="+mn-ea"/>
                <a:cs typeface="+mn-cs"/>
              </a:rPr>
              <a:t>F</a:t>
            </a:r>
            <a:r>
              <a:rPr lang="zh-CN" altLang="en-US" sz="1200" kern="1200" dirty="0" smtClean="0">
                <a:solidFill>
                  <a:schemeClr val="tx1"/>
                </a:solidFill>
                <a:effectLst/>
                <a:latin typeface="+mn-lt"/>
                <a:ea typeface="+mn-ea"/>
                <a:cs typeface="+mn-cs"/>
              </a:rPr>
              <a:t>和</a:t>
            </a:r>
            <a:r>
              <a:rPr lang="en-US" altLang="zh-CN" sz="1200" kern="1200" dirty="0" smtClean="0">
                <a:solidFill>
                  <a:schemeClr val="tx1"/>
                </a:solidFill>
                <a:effectLst/>
                <a:latin typeface="+mn-lt"/>
                <a:ea typeface="+mn-ea"/>
                <a:cs typeface="+mn-cs"/>
              </a:rPr>
              <a:t>J</a:t>
            </a:r>
            <a:r>
              <a:rPr lang="zh-CN" altLang="en-US" sz="1200" kern="1200" dirty="0" smtClean="0">
                <a:solidFill>
                  <a:schemeClr val="tx1"/>
                </a:solidFill>
                <a:effectLst/>
                <a:latin typeface="+mn-lt"/>
                <a:ea typeface="+mn-ea"/>
                <a:cs typeface="+mn-cs"/>
              </a:rPr>
              <a:t>的中点看做原点，然后把这些点都拟合到一个标准大小的键盘上去，用之前提到的方法求出</a:t>
            </a:r>
            <a:r>
              <a:rPr lang="en-US" altLang="zh-CN" sz="1200" kern="1200" dirty="0" smtClean="0">
                <a:solidFill>
                  <a:schemeClr val="tx1"/>
                </a:solidFill>
                <a:effectLst/>
                <a:latin typeface="+mn-lt"/>
                <a:ea typeface="+mn-ea"/>
                <a:cs typeface="+mn-cs"/>
              </a:rPr>
              <a:t>Location</a:t>
            </a:r>
            <a:r>
              <a:rPr lang="zh-CN" altLang="en-US"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Size</a:t>
            </a:r>
            <a:r>
              <a:rPr lang="zh-CN" altLang="en-US" sz="1200" kern="1200" dirty="0" smtClean="0">
                <a:solidFill>
                  <a:schemeClr val="tx1"/>
                </a:solidFill>
                <a:effectLst/>
                <a:latin typeface="+mn-lt"/>
                <a:ea typeface="+mn-ea"/>
                <a:cs typeface="+mn-cs"/>
              </a:rPr>
              <a:t>和</a:t>
            </a:r>
            <a:r>
              <a:rPr lang="en-US" altLang="zh-CN" sz="1200" kern="1200" dirty="0" smtClean="0">
                <a:solidFill>
                  <a:schemeClr val="tx1"/>
                </a:solidFill>
                <a:effectLst/>
                <a:latin typeface="+mn-lt"/>
                <a:ea typeface="+mn-ea"/>
                <a:cs typeface="+mn-cs"/>
              </a:rPr>
              <a:t>Noise.</a:t>
            </a:r>
            <a:r>
              <a:rPr lang="zh-CN" altLang="en-US" sz="1200" kern="1200" dirty="0" smtClean="0">
                <a:solidFill>
                  <a:schemeClr val="tx1"/>
                </a:solidFill>
                <a:effectLst/>
                <a:latin typeface="+mn-lt"/>
                <a:ea typeface="+mn-ea"/>
                <a:cs typeface="+mn-cs"/>
              </a:rPr>
              <a:t>然后作者发现，拟合出来的键盘的大小和标准的键盘大小是不一样的，他们之间有一个比例。</a:t>
            </a:r>
            <a:endParaRPr kumimoji="1"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kern="1200" dirty="0" smtClean="0">
                <a:solidFill>
                  <a:schemeClr val="tx1"/>
                </a:solidFill>
                <a:effectLst/>
                <a:latin typeface="+mn-lt"/>
                <a:ea typeface="+mn-ea"/>
                <a:cs typeface="+mn-cs"/>
              </a:rPr>
              <a:t>为了检验键盘大小随时间的变化关系，作者对每个单独的句子都进行拟合，估计出对应的参数，然后画出他们随时间的变化。可以看出，随着时间的变长，键盘的大小变得越来越大。</a:t>
            </a:r>
            <a:endParaRPr lang="en"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24</a:t>
            </a:fld>
            <a:endParaRPr kumimoji="1" lang="zh-CN" altLang="en-US"/>
          </a:p>
        </p:txBody>
      </p:sp>
    </p:spTree>
    <p:extLst>
      <p:ext uri="{BB962C8B-B14F-4D97-AF65-F5344CB8AC3E}">
        <p14:creationId xmlns:p14="http://schemas.microsoft.com/office/powerpoint/2010/main" val="317751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这个表中显示的是左手按的</a:t>
            </a:r>
            <a:r>
              <a:rPr kumimoji="1" lang="en-US" altLang="zh-CN" dirty="0" smtClean="0"/>
              <a:t>F</a:t>
            </a:r>
            <a:r>
              <a:rPr kumimoji="1" lang="zh-CN" altLang="en-US" dirty="0" smtClean="0"/>
              <a:t>的平均坐标和右手按的</a:t>
            </a:r>
            <a:r>
              <a:rPr kumimoji="1" lang="en-US" altLang="zh-CN" dirty="0" smtClean="0"/>
              <a:t>J</a:t>
            </a:r>
            <a:r>
              <a:rPr kumimoji="1" lang="zh-CN" altLang="en-US" dirty="0" smtClean="0"/>
              <a:t>的平均坐标。它们相距了</a:t>
            </a:r>
            <a:r>
              <a:rPr kumimoji="1" lang="en-US" altLang="zh-CN" dirty="0" smtClean="0"/>
              <a:t>4</a:t>
            </a:r>
            <a:r>
              <a:rPr kumimoji="1" lang="zh-CN" altLang="en-US" dirty="0" smtClean="0"/>
              <a:t>个按键的距离，但是实际上</a:t>
            </a:r>
            <a:r>
              <a:rPr kumimoji="1" lang="en-US" altLang="zh-CN" dirty="0" smtClean="0"/>
              <a:t>F</a:t>
            </a:r>
            <a:r>
              <a:rPr kumimoji="1" lang="zh-CN" altLang="en-US" dirty="0" smtClean="0"/>
              <a:t>和</a:t>
            </a:r>
            <a:r>
              <a:rPr kumimoji="1" lang="en-US" altLang="zh-CN" dirty="0" smtClean="0"/>
              <a:t>J</a:t>
            </a:r>
            <a:r>
              <a:rPr kumimoji="1" lang="zh-CN" altLang="en-US" dirty="0" smtClean="0"/>
              <a:t>的中心应该只隔三个。这说明用户在打字的时候左右手趋向离得更远，可能是保证左右手不会碰到，是比较合理的。</a:t>
            </a:r>
            <a:endParaRPr kumimoji="1" lang="zh-CN" altLang="en-US" dirty="0"/>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25</a:t>
            </a:fld>
            <a:endParaRPr kumimoji="1" lang="zh-CN" altLang="en-US"/>
          </a:p>
        </p:txBody>
      </p:sp>
    </p:spTree>
    <p:extLst>
      <p:ext uri="{BB962C8B-B14F-4D97-AF65-F5344CB8AC3E}">
        <p14:creationId xmlns:p14="http://schemas.microsoft.com/office/powerpoint/2010/main" val="782921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smtClean="0">
                <a:solidFill>
                  <a:schemeClr val="tx1"/>
                </a:solidFill>
                <a:effectLst/>
                <a:latin typeface="+mn-lt"/>
                <a:ea typeface="+mn-ea"/>
                <a:cs typeface="+mn-cs"/>
              </a:rPr>
              <a:t>通过之前拟合键盘的大小我们知道了每个用户心中的键盘和标准的键盘的大小是有一个缩放比例的。所以作者把所有的用户的按键都还原成标准键盘的比例。就得出了这样的一个分布。可以看出，大致是和我们标准的键盘分布一致的。同时</a:t>
            </a:r>
            <a:r>
              <a:rPr lang="en-US" altLang="zh-CN" sz="1200" kern="1200" dirty="0" smtClean="0">
                <a:solidFill>
                  <a:schemeClr val="tx1"/>
                </a:solidFill>
                <a:effectLst/>
                <a:latin typeface="+mn-lt"/>
                <a:ea typeface="+mn-ea"/>
                <a:cs typeface="+mn-cs"/>
              </a:rPr>
              <a:t>R^2</a:t>
            </a:r>
            <a:r>
              <a:rPr lang="zh-CN" altLang="en-US" sz="1200" kern="1200" dirty="0" smtClean="0">
                <a:solidFill>
                  <a:schemeClr val="tx1"/>
                </a:solidFill>
                <a:effectLst/>
                <a:latin typeface="+mn-lt"/>
                <a:ea typeface="+mn-ea"/>
                <a:cs typeface="+mn-cs"/>
              </a:rPr>
              <a:t>也超过了</a:t>
            </a:r>
            <a:r>
              <a:rPr lang="en-US" altLang="zh-CN" sz="1200" kern="1200" dirty="0" smtClean="0">
                <a:solidFill>
                  <a:schemeClr val="tx1"/>
                </a:solidFill>
                <a:effectLst/>
                <a:latin typeface="+mn-lt"/>
                <a:ea typeface="+mn-ea"/>
                <a:cs typeface="+mn-cs"/>
              </a:rPr>
              <a:t>0.98</a:t>
            </a:r>
            <a:r>
              <a:rPr lang="zh-CN" altLang="en-US" sz="1200" kern="1200" dirty="0" smtClean="0">
                <a:solidFill>
                  <a:schemeClr val="tx1"/>
                </a:solidFill>
                <a:effectLst/>
                <a:latin typeface="+mn-lt"/>
                <a:ea typeface="+mn-ea"/>
                <a:cs typeface="+mn-cs"/>
              </a:rPr>
              <a:t>，说明拟合的效果非常好，也验证了之前键盘为长方形的的一个假设。</a:t>
            </a:r>
            <a:endParaRPr lang="e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26</a:t>
            </a:fld>
            <a:endParaRPr kumimoji="1" lang="zh-CN" altLang="en-US"/>
          </a:p>
        </p:txBody>
      </p:sp>
    </p:spTree>
    <p:extLst>
      <p:ext uri="{BB962C8B-B14F-4D97-AF65-F5344CB8AC3E}">
        <p14:creationId xmlns:p14="http://schemas.microsoft.com/office/powerpoint/2010/main" val="1348421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a:solidFill>
                  <a:schemeClr val="tx1"/>
                </a:solidFill>
                <a:effectLst/>
                <a:latin typeface="+mn-lt"/>
                <a:ea typeface="+mn-ea"/>
                <a:cs typeface="+mn-cs"/>
              </a:rPr>
              <a:t>Based on the analysis of users’ input data, we designed input prediction algorithm and evaluated different designs through simulation.</a:t>
            </a:r>
          </a:p>
          <a:p>
            <a:endParaRPr kumimoji="1" lang="zh-CN" altLang="en-US" dirty="0"/>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28</a:t>
            </a:fld>
            <a:endParaRPr kumimoji="1" lang="zh-CN" altLang="en-US"/>
          </a:p>
        </p:txBody>
      </p:sp>
    </p:spTree>
    <p:extLst>
      <p:ext uri="{BB962C8B-B14F-4D97-AF65-F5344CB8AC3E}">
        <p14:creationId xmlns:p14="http://schemas.microsoft.com/office/powerpoint/2010/main" val="3761899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经典的做法是一种贝叶斯算法。也就是假设每个按键动作都是独立的。但是这个方法有一个缺点就是手的中心在打字的时候是会移动的，很难去确定哪个坐标对应着哪个按键。所以作者提出要利用按键的一个相对位置的关系，也就是下一次按键和上一次按键的位置是有关系的，符合马尔科夫过程。</a:t>
            </a:r>
            <a:endParaRPr lang="en-US"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用来初始化的一个概率是利用上面绝对位置的方法计算出来的。</a:t>
            </a:r>
            <a:endParaRPr lang="en" altLang="zh-CN"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smtClean="0">
                <a:solidFill>
                  <a:schemeClr val="tx1"/>
                </a:solidFill>
                <a:effectLst/>
                <a:latin typeface="+mn-lt"/>
                <a:ea typeface="+mn-ea"/>
                <a:cs typeface="+mn-cs"/>
              </a:rPr>
              <a:t>A </a:t>
            </a:r>
            <a:r>
              <a:rPr lang="en" altLang="zh-CN" sz="1200" kern="1200" dirty="0">
                <a:solidFill>
                  <a:schemeClr val="tx1"/>
                </a:solidFill>
                <a:effectLst/>
                <a:latin typeface="+mn-lt"/>
                <a:ea typeface="+mn-ea"/>
                <a:cs typeface="+mn-cs"/>
              </a:rPr>
              <a:t>classical Bayesian algorithm was first presented by Goodman</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This algorithm is word-level, it computes a probability for each word and select the word with the highest probability.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probability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was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calculated</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through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sequence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touch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points.</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call</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absolute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algorithm.</a:t>
            </a:r>
            <a:r>
              <a:rPr lang="zh-CN" altLang="en-US" sz="1200" kern="1200" dirty="0">
                <a:solidFill>
                  <a:schemeClr val="tx1"/>
                </a:solidFill>
                <a:effectLst/>
                <a:latin typeface="+mn-lt"/>
                <a:ea typeface="+mn-ea"/>
                <a:cs typeface="+mn-cs"/>
              </a:rPr>
              <a:t> </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a:solidFill>
                  <a:schemeClr val="tx1"/>
                </a:solidFill>
                <a:effectLst/>
                <a:latin typeface="+mn-lt"/>
                <a:ea typeface="+mn-ea"/>
                <a:cs typeface="+mn-cs"/>
              </a:rPr>
              <a:t>We propose a relative algorithm, which separate the touch point sequence into two parts and calculate each sub-sequence by a relative way. In this way, except for the first touch point, the probability of the vectors between two successive touch points were calculated.</a:t>
            </a:r>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29</a:t>
            </a:fld>
            <a:endParaRPr kumimoji="1" lang="zh-CN" altLang="en-US"/>
          </a:p>
        </p:txBody>
      </p:sp>
    </p:spTree>
    <p:extLst>
      <p:ext uri="{BB962C8B-B14F-4D97-AF65-F5344CB8AC3E}">
        <p14:creationId xmlns:p14="http://schemas.microsoft.com/office/powerpoint/2010/main" val="1917153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effectLst/>
                <a:latin typeface="+mn-lt"/>
                <a:ea typeface="+mn-ea"/>
                <a:cs typeface="+mn-cs"/>
              </a:rPr>
              <a:t>黑点是按键的位置。白点是实际的位置。</a:t>
            </a:r>
            <a:r>
              <a:rPr lang="en" altLang="zh-CN" sz="1200" kern="1200" dirty="0" smtClean="0">
                <a:solidFill>
                  <a:schemeClr val="tx1"/>
                </a:solidFill>
                <a:effectLst/>
                <a:latin typeface="+mn-lt"/>
                <a:ea typeface="+mn-ea"/>
                <a:cs typeface="+mn-cs"/>
              </a:rPr>
              <a:t>This </a:t>
            </a:r>
            <a:r>
              <a:rPr lang="en" altLang="zh-CN" sz="1200" kern="1200" dirty="0">
                <a:solidFill>
                  <a:schemeClr val="tx1"/>
                </a:solidFill>
                <a:effectLst/>
                <a:latin typeface="+mn-lt"/>
                <a:ea typeface="+mn-ea"/>
                <a:cs typeface="+mn-cs"/>
              </a:rPr>
              <a:t>example shows the benefit of using a relative method. The black points denote touch points and the white points denote key centers. Though touch points were offset from the target position, the relative positions did not change. By using an absolute algorithm, the offset was calculated 3 times, however, by using a relative algorithm, only the first offset was calculated, the two vectors remain the same and will not affect the probability. For more details, please refer to the paper.</a:t>
            </a:r>
          </a:p>
          <a:p>
            <a:endParaRPr kumimoji="1" lang="zh-CN" altLang="en-US" dirty="0"/>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30</a:t>
            </a:fld>
            <a:endParaRPr kumimoji="1" lang="zh-CN" altLang="en-US"/>
          </a:p>
        </p:txBody>
      </p:sp>
    </p:spTree>
    <p:extLst>
      <p:ext uri="{BB962C8B-B14F-4D97-AF65-F5344CB8AC3E}">
        <p14:creationId xmlns:p14="http://schemas.microsoft.com/office/powerpoint/2010/main" val="3167617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a:solidFill>
                  <a:schemeClr val="tx1"/>
                </a:solidFill>
                <a:effectLst/>
                <a:latin typeface="+mn-lt"/>
                <a:ea typeface="+mn-ea"/>
                <a:cs typeface="+mn-cs"/>
              </a:rPr>
              <a:t>To compare the performance of absolute and relative algorithms, as well as the personalized model mentioned before, we ran a series of simulation on the collected data. According to the results, we should adopt a per-user relative algorithm in a real typing technique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expected</a:t>
            </a:r>
            <a:r>
              <a:rPr lang="en" altLang="zh-CN" sz="1200" kern="1200" dirty="0">
                <a:solidFill>
                  <a:schemeClr val="tx1"/>
                </a:solidFill>
                <a:effectLst/>
                <a:latin typeface="+mn-lt"/>
                <a:ea typeface="+mn-ea"/>
                <a:cs typeface="+mn-cs"/>
              </a:rPr>
              <a:t>.</a:t>
            </a:r>
          </a:p>
          <a:p>
            <a:endParaRPr kumimoji="1" lang="zh-CN" altLang="en-US" dirty="0"/>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31</a:t>
            </a:fld>
            <a:endParaRPr kumimoji="1" lang="zh-CN" altLang="en-US"/>
          </a:p>
        </p:txBody>
      </p:sp>
    </p:spTree>
    <p:extLst>
      <p:ext uri="{BB962C8B-B14F-4D97-AF65-F5344CB8AC3E}">
        <p14:creationId xmlns:p14="http://schemas.microsoft.com/office/powerpoint/2010/main" val="2158963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a:t>
            </a:r>
            <a:r>
              <a:rPr lang="en" altLang="zh-CN" sz="1200" kern="1200" dirty="0">
                <a:solidFill>
                  <a:schemeClr val="tx1"/>
                </a:solidFill>
                <a:effectLst/>
                <a:latin typeface="+mn-lt"/>
                <a:ea typeface="+mn-ea"/>
                <a:cs typeface="+mn-cs"/>
              </a:rPr>
              <a:t>n real usage, the user should start with a general keyboard model and the keyboard should dynamically adapted to the user’s behavior.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a:solidFill>
                  <a:schemeClr val="tx1"/>
                </a:solidFill>
                <a:effectLst/>
                <a:latin typeface="+mn-lt"/>
                <a:ea typeface="+mn-ea"/>
                <a:cs typeface="+mn-cs"/>
              </a:rPr>
              <a:t>Each time the user confirmed the selection of a word,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a:solidFill>
                  <a:schemeClr val="tx1"/>
                </a:solidFill>
                <a:effectLst/>
                <a:latin typeface="+mn-lt"/>
                <a:ea typeface="+mn-ea"/>
                <a:cs typeface="+mn-cs"/>
              </a:rPr>
              <a:t>we would fit a new keyboard model using the data of the latest N words, and replace the older model with the new one.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was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chosen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10</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according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another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simulation</a:t>
            </a:r>
            <a:endParaRPr lang="en" altLang="zh-CN" sz="1200" kern="1200" dirty="0">
              <a:solidFill>
                <a:schemeClr val="tx1"/>
              </a:solidFill>
              <a:effectLst/>
              <a:latin typeface="+mn-lt"/>
              <a:ea typeface="+mn-ea"/>
              <a:cs typeface="+mn-cs"/>
            </a:endParaRPr>
          </a:p>
          <a:p>
            <a:endParaRPr kumimoji="1" lang="zh-CN" altLang="en-US" dirty="0"/>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32</a:t>
            </a:fld>
            <a:endParaRPr kumimoji="1" lang="zh-CN" altLang="en-US"/>
          </a:p>
        </p:txBody>
      </p:sp>
    </p:spTree>
    <p:extLst>
      <p:ext uri="{BB962C8B-B14F-4D97-AF65-F5344CB8AC3E}">
        <p14:creationId xmlns:p14="http://schemas.microsoft.com/office/powerpoint/2010/main" val="8606668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a:solidFill>
                  <a:schemeClr val="tx1"/>
                </a:solidFill>
                <a:effectLst/>
                <a:latin typeface="+mn-lt"/>
                <a:ea typeface="+mn-ea"/>
                <a:cs typeface="+mn-cs"/>
              </a:rPr>
              <a:t>We evaluated the performance of </a:t>
            </a:r>
            <a:r>
              <a:rPr lang="en-US" altLang="zh-CN" sz="1200" kern="1200" dirty="0">
                <a:solidFill>
                  <a:schemeClr val="tx1"/>
                </a:solidFill>
                <a:effectLst/>
                <a:latin typeface="+mn-lt"/>
                <a:ea typeface="+mn-ea"/>
                <a:cs typeface="+mn-cs"/>
              </a:rPr>
              <a:t>TOAST</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through a second experiment. We first developed </a:t>
            </a: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implemented</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a prototype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then</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recruited 16 participants to enter 40 phrases in 4 blocks.</a:t>
            </a:r>
          </a:p>
          <a:p>
            <a:endParaRPr kumimoji="1" lang="zh-CN" altLang="en-US" dirty="0"/>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35</a:t>
            </a:fld>
            <a:endParaRPr kumimoji="1" lang="zh-CN" altLang="en-US"/>
          </a:p>
        </p:txBody>
      </p:sp>
    </p:spTree>
    <p:extLst>
      <p:ext uri="{BB962C8B-B14F-4D97-AF65-F5344CB8AC3E}">
        <p14:creationId xmlns:p14="http://schemas.microsoft.com/office/powerpoint/2010/main" val="3663680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a:solidFill>
                  <a:schemeClr val="tx1"/>
                </a:solidFill>
                <a:effectLst/>
                <a:latin typeface="+mn-lt"/>
                <a:ea typeface="+mn-ea"/>
                <a:cs typeface="+mn-cs"/>
              </a:rPr>
              <a:t>The average typing speed was 43.1 WPM, about 2/3 of </a:t>
            </a:r>
            <a:r>
              <a:rPr lang="en" altLang="zh-CN" sz="1200" kern="1200" dirty="0" err="1">
                <a:solidFill>
                  <a:schemeClr val="tx1"/>
                </a:solidFill>
                <a:effectLst/>
                <a:latin typeface="+mn-lt"/>
                <a:ea typeface="+mn-ea"/>
                <a:cs typeface="+mn-cs"/>
              </a:rPr>
              <a:t>th</a:t>
            </a:r>
            <a:r>
              <a:rPr lang="en-US" altLang="zh-CN" sz="1200" kern="1200" dirty="0" err="1">
                <a:solidFill>
                  <a:schemeClr val="tx1"/>
                </a:solidFill>
                <a:effectLst/>
                <a:latin typeface="+mn-lt"/>
                <a:ea typeface="+mn-ea"/>
                <a:cs typeface="+mn-cs"/>
              </a:rPr>
              <a:t>eir</a:t>
            </a:r>
            <a:r>
              <a:rPr lang="en" altLang="zh-CN" sz="1200" kern="1200" dirty="0">
                <a:solidFill>
                  <a:schemeClr val="tx1"/>
                </a:solidFill>
                <a:effectLst/>
                <a:latin typeface="+mn-lt"/>
                <a:ea typeface="+mn-ea"/>
                <a:cs typeface="+mn-cs"/>
              </a:rPr>
              <a:t> speed on physical keyboard and 11% to 44% higher than some existing techniques. The fastest participant could even reach 66.1 WPM.</a:t>
            </a:r>
            <a:endParaRPr kumimoji="1" lang="zh-CN" altLang="en-US" dirty="0"/>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36</a:t>
            </a:fld>
            <a:endParaRPr kumimoji="1" lang="zh-CN" altLang="en-US"/>
          </a:p>
        </p:txBody>
      </p:sp>
    </p:spTree>
    <p:extLst>
      <p:ext uri="{BB962C8B-B14F-4D97-AF65-F5344CB8AC3E}">
        <p14:creationId xmlns:p14="http://schemas.microsoft.com/office/powerpoint/2010/main" val="2478641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a:solidFill>
                  <a:schemeClr val="tx1"/>
                </a:solidFill>
                <a:effectLst/>
                <a:latin typeface="+mn-lt"/>
                <a:ea typeface="+mn-ea"/>
                <a:cs typeface="+mn-cs"/>
              </a:rPr>
              <a:t>In this paper, we present a technique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TOAST</a:t>
            </a:r>
            <a:r>
              <a:rPr lang="zh-CN" altLang="en-US" sz="1200" kern="1200" dirty="0">
                <a:solidFill>
                  <a:schemeClr val="tx1"/>
                </a:solidFill>
                <a:effectLst/>
                <a:latin typeface="+mn-lt"/>
                <a:ea typeface="+mn-ea"/>
                <a:cs typeface="+mn-cs"/>
              </a:rPr>
              <a:t>，</a:t>
            </a:r>
            <a:r>
              <a:rPr lang="en" altLang="zh-CN" sz="1200" kern="1200" dirty="0">
                <a:solidFill>
                  <a:schemeClr val="tx1"/>
                </a:solidFill>
                <a:effectLst/>
                <a:latin typeface="+mn-lt"/>
                <a:ea typeface="+mn-ea"/>
                <a:cs typeface="+mn-cs"/>
              </a:rPr>
              <a:t> which can support ten-finger eyes-free typing on flat surfaces, as shown in the video. </a:t>
            </a:r>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3</a:t>
            </a:fld>
            <a:endParaRPr kumimoji="1" lang="zh-CN" altLang="en-US"/>
          </a:p>
        </p:txBody>
      </p:sp>
    </p:spTree>
    <p:extLst>
      <p:ext uri="{BB962C8B-B14F-4D97-AF65-F5344CB8AC3E}">
        <p14:creationId xmlns:p14="http://schemas.microsoft.com/office/powerpoint/2010/main" val="19824071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a:solidFill>
                  <a:schemeClr val="tx1"/>
                </a:solidFill>
                <a:effectLst/>
                <a:latin typeface="+mn-lt"/>
                <a:ea typeface="+mn-ea"/>
                <a:cs typeface="+mn-cs"/>
              </a:rPr>
              <a:t>The character-level error rate was </a:t>
            </a:r>
            <a:r>
              <a:rPr lang="en-US" altLang="zh-CN" sz="1200" kern="1200" dirty="0">
                <a:solidFill>
                  <a:schemeClr val="tx1"/>
                </a:solidFill>
                <a:effectLst/>
                <a:latin typeface="+mn-lt"/>
                <a:ea typeface="+mn-ea"/>
                <a:cs typeface="+mn-cs"/>
              </a:rPr>
              <a:t>low.</a:t>
            </a:r>
            <a:endParaRPr lang="en" altLang="zh-CN" sz="1200" kern="1200" dirty="0">
              <a:solidFill>
                <a:schemeClr val="tx1"/>
              </a:solidFill>
              <a:effectLst/>
              <a:latin typeface="+mn-lt"/>
              <a:ea typeface="+mn-ea"/>
              <a:cs typeface="+mn-cs"/>
            </a:endParaRPr>
          </a:p>
          <a:p>
            <a:endParaRPr kumimoji="1" lang="zh-CN" altLang="en-US" dirty="0"/>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37</a:t>
            </a:fld>
            <a:endParaRPr kumimoji="1" lang="zh-CN" altLang="en-US"/>
          </a:p>
        </p:txBody>
      </p:sp>
    </p:spTree>
    <p:extLst>
      <p:ext uri="{BB962C8B-B14F-4D97-AF65-F5344CB8AC3E}">
        <p14:creationId xmlns:p14="http://schemas.microsoft.com/office/powerpoint/2010/main" val="1706221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According</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a:t>interview,</a:t>
            </a:r>
            <a:r>
              <a:rPr kumimoji="1" lang="zh-CN" altLang="en-US" dirty="0"/>
              <a:t> </a:t>
            </a:r>
            <a:r>
              <a:rPr kumimoji="1" lang="en-US" altLang="zh-CN" dirty="0"/>
              <a:t>p</a:t>
            </a:r>
            <a:r>
              <a:rPr lang="en" altLang="zh-CN" sz="1200" kern="1200" dirty="0" err="1">
                <a:solidFill>
                  <a:schemeClr val="tx1"/>
                </a:solidFill>
                <a:effectLst/>
                <a:latin typeface="+mn-lt"/>
                <a:ea typeface="+mn-ea"/>
                <a:cs typeface="+mn-cs"/>
              </a:rPr>
              <a:t>articipants</a:t>
            </a:r>
            <a:r>
              <a:rPr lang="en" altLang="zh-CN" sz="1200" kern="1200" dirty="0">
                <a:solidFill>
                  <a:schemeClr val="tx1"/>
                </a:solidFill>
                <a:effectLst/>
                <a:latin typeface="+mn-lt"/>
                <a:ea typeface="+mn-ea"/>
                <a:cs typeface="+mn-cs"/>
              </a:rPr>
              <a:t> liked the typing experience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correction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ability</a:t>
            </a:r>
            <a:r>
              <a:rPr lang="en" altLang="zh-CN" sz="1200" kern="1200" dirty="0">
                <a:solidFill>
                  <a:schemeClr val="tx1"/>
                </a:solidFill>
                <a:effectLst/>
                <a:latin typeface="+mn-lt"/>
                <a:ea typeface="+mn-ea"/>
                <a:cs typeface="+mn-cs"/>
              </a:rPr>
              <a:t> of TOAST.</a:t>
            </a:r>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38</a:t>
            </a:fld>
            <a:endParaRPr kumimoji="1" lang="zh-CN" altLang="en-US"/>
          </a:p>
        </p:txBody>
      </p:sp>
    </p:spTree>
    <p:extLst>
      <p:ext uri="{BB962C8B-B14F-4D97-AF65-F5344CB8AC3E}">
        <p14:creationId xmlns:p14="http://schemas.microsoft.com/office/powerpoint/2010/main" val="27439241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a:solidFill>
                  <a:schemeClr val="tx1"/>
                </a:solidFill>
                <a:effectLst/>
                <a:latin typeface="+mn-lt"/>
                <a:ea typeface="+mn-ea"/>
                <a:cs typeface="+mn-cs"/>
              </a:rPr>
              <a:t>They also called for a more robust implementation and an auto-prediction feature.</a:t>
            </a:r>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39</a:t>
            </a:fld>
            <a:endParaRPr kumimoji="1" lang="zh-CN" altLang="en-US"/>
          </a:p>
        </p:txBody>
      </p:sp>
    </p:spTree>
    <p:extLst>
      <p:ext uri="{BB962C8B-B14F-4D97-AF65-F5344CB8AC3E}">
        <p14:creationId xmlns:p14="http://schemas.microsoft.com/office/powerpoint/2010/main" val="38232344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sz="1200" kern="1200" dirty="0">
                <a:solidFill>
                  <a:schemeClr val="tx1"/>
                </a:solidFill>
                <a:effectLst/>
                <a:latin typeface="+mn-lt"/>
                <a:ea typeface="+mn-ea"/>
                <a:cs typeface="+mn-cs"/>
              </a:rPr>
              <a:t>To summarize, we present a novel algorithm, TOAST, for enabling ten-finger eyes-free typing on a flat surface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with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t>
            </a:r>
            <a:r>
              <a:rPr lang="en" altLang="zh-CN" sz="1200" kern="1200" dirty="0">
                <a:solidFill>
                  <a:schemeClr val="tx1"/>
                </a:solidFill>
                <a:effectLst/>
                <a:latin typeface="+mn-lt"/>
                <a:ea typeface="+mn-ea"/>
                <a:cs typeface="+mn-cs"/>
              </a:rPr>
              <a:t>. </a:t>
            </a:r>
          </a:p>
          <a:p>
            <a:endParaRPr lang="en" altLang="zh-CN" sz="1200" kern="1200" dirty="0">
              <a:solidFill>
                <a:schemeClr val="tx1"/>
              </a:solidFill>
              <a:effectLst/>
              <a:latin typeface="+mn-lt"/>
              <a:ea typeface="+mn-ea"/>
              <a:cs typeface="+mn-cs"/>
            </a:endParaRPr>
          </a:p>
          <a:p>
            <a:r>
              <a:rPr lang="en" altLang="zh-CN" sz="1200" kern="1200" dirty="0">
                <a:solidFill>
                  <a:schemeClr val="tx1"/>
                </a:solidFill>
                <a:effectLst/>
                <a:latin typeface="+mn-lt"/>
                <a:ea typeface="+mn-ea"/>
                <a:cs typeface="+mn-cs"/>
              </a:rPr>
              <a:t>TOAST reflects our deep understanding of users eyes-free typing behavior and advances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state-of-art</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text entry techniques to deal with different source of variations. Two improvements were made based on the classical algorithm: a relative prediction method and an adaption strategy.</a:t>
            </a:r>
          </a:p>
          <a:p>
            <a:endParaRPr lang="en" altLang="zh-CN" sz="1200" kern="1200" dirty="0">
              <a:solidFill>
                <a:schemeClr val="tx1"/>
              </a:solidFill>
              <a:effectLst/>
              <a:latin typeface="+mn-lt"/>
              <a:ea typeface="+mn-ea"/>
              <a:cs typeface="+mn-cs"/>
            </a:endParaRPr>
          </a:p>
          <a:p>
            <a:r>
              <a:rPr lang="en" altLang="zh-CN" sz="1200" kern="1200" dirty="0">
                <a:solidFill>
                  <a:schemeClr val="tx1"/>
                </a:solidFill>
                <a:effectLst/>
                <a:latin typeface="+mn-lt"/>
                <a:ea typeface="+mn-ea"/>
                <a:cs typeface="+mn-cs"/>
              </a:rPr>
              <a:t>Though in this paper, we design TOAST based on the reported touch points on a touchable surface, we believe our algorithms can be incorporated with more advanced sensing techniques. In this way, we may push the goal </a:t>
            </a: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step</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further</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towards </a:t>
            </a:r>
            <a:r>
              <a:rPr lang="en-US" altLang="zh-CN" sz="1200" kern="1200" dirty="0">
                <a:solidFill>
                  <a:schemeClr val="tx1"/>
                </a:solidFill>
                <a:effectLst/>
                <a:latin typeface="+mn-lt"/>
                <a:ea typeface="+mn-ea"/>
                <a:cs typeface="+mn-cs"/>
              </a:rPr>
              <a:t>our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ultimate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goal:</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which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meaning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toast: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t>
            </a:r>
            <a:endParaRPr lang="en" altLang="zh-CN" sz="1200" kern="1200" dirty="0">
              <a:solidFill>
                <a:schemeClr val="tx1"/>
              </a:solidFill>
              <a:effectLst/>
              <a:latin typeface="+mn-lt"/>
              <a:ea typeface="+mn-ea"/>
              <a:cs typeface="+mn-cs"/>
            </a:endParaRPr>
          </a:p>
          <a:p>
            <a:endParaRPr kumimoji="1" lang="zh-CN" altLang="en-US" dirty="0"/>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42</a:t>
            </a:fld>
            <a:endParaRPr kumimoji="1" lang="zh-CN" altLang="en-US"/>
          </a:p>
        </p:txBody>
      </p:sp>
    </p:spTree>
    <p:extLst>
      <p:ext uri="{BB962C8B-B14F-4D97-AF65-F5344CB8AC3E}">
        <p14:creationId xmlns:p14="http://schemas.microsoft.com/office/powerpoint/2010/main" val="2887112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sz="1200" kern="1200" dirty="0" err="1">
                <a:solidFill>
                  <a:schemeClr val="tx1"/>
                </a:solidFill>
                <a:effectLst/>
                <a:latin typeface="+mn-lt"/>
                <a:ea typeface="+mn-ea"/>
                <a:cs typeface="+mn-cs"/>
              </a:rPr>
              <a:t>That’all</a:t>
            </a:r>
            <a:r>
              <a:rPr lang="en" altLang="zh-CN" sz="1200" kern="1200" dirty="0">
                <a:solidFill>
                  <a:schemeClr val="tx1"/>
                </a:solidFill>
                <a:effectLst/>
                <a:latin typeface="+mn-lt"/>
                <a:ea typeface="+mn-ea"/>
                <a:cs typeface="+mn-cs"/>
              </a:rPr>
              <a:t>. Thank you for listening. I am more than happy to take questions.</a:t>
            </a:r>
          </a:p>
          <a:p>
            <a:endParaRPr lang="e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43</a:t>
            </a:fld>
            <a:endParaRPr kumimoji="1" lang="zh-CN" altLang="en-US"/>
          </a:p>
        </p:txBody>
      </p:sp>
    </p:spTree>
    <p:extLst>
      <p:ext uri="{BB962C8B-B14F-4D97-AF65-F5344CB8AC3E}">
        <p14:creationId xmlns:p14="http://schemas.microsoft.com/office/powerpoint/2010/main" val="3439046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Specifically,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TOAST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solve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challenges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mentioned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before.</a:t>
            </a:r>
            <a:r>
              <a:rPr lang="zh-CN" altLang="en-US" sz="1200" kern="1200" dirty="0">
                <a:solidFill>
                  <a:schemeClr val="tx1"/>
                </a:solidFill>
                <a:effectLst/>
                <a:latin typeface="+mn-lt"/>
                <a:ea typeface="+mn-ea"/>
                <a:cs typeface="+mn-cs"/>
              </a:rPr>
              <a:t> </a:t>
            </a:r>
            <a:endParaRPr lang="e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4</a:t>
            </a:fld>
            <a:endParaRPr kumimoji="1" lang="zh-CN" altLang="en-US"/>
          </a:p>
        </p:txBody>
      </p:sp>
    </p:spTree>
    <p:extLst>
      <p:ext uri="{BB962C8B-B14F-4D97-AF65-F5344CB8AC3E}">
        <p14:creationId xmlns:p14="http://schemas.microsoft.com/office/powerpoint/2010/main" val="1274835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found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invisible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keyboard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fitting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parameters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user’s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keyboard.</a:t>
            </a:r>
            <a:endParaRPr lang="e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5</a:t>
            </a:fld>
            <a:endParaRPr kumimoji="1" lang="zh-CN" altLang="en-US"/>
          </a:p>
        </p:txBody>
      </p:sp>
    </p:spTree>
    <p:extLst>
      <p:ext uri="{BB962C8B-B14F-4D97-AF65-F5344CB8AC3E}">
        <p14:creationId xmlns:p14="http://schemas.microsoft.com/office/powerpoint/2010/main" val="2275189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Developed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input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prediction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algorithm</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reduce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input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noise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user’s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input.</a:t>
            </a:r>
            <a:endParaRPr lang="e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6</a:t>
            </a:fld>
            <a:endParaRPr kumimoji="1" lang="zh-CN" altLang="en-US"/>
          </a:p>
        </p:txBody>
      </p:sp>
    </p:spTree>
    <p:extLst>
      <p:ext uri="{BB962C8B-B14F-4D97-AF65-F5344CB8AC3E}">
        <p14:creationId xmlns:p14="http://schemas.microsoft.com/office/powerpoint/2010/main" val="3231322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performed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dynamic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adaption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strategy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hand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drifting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problem.</a:t>
            </a:r>
            <a:endParaRPr lang="e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7</a:t>
            </a:fld>
            <a:endParaRPr kumimoji="1" lang="zh-CN" altLang="en-US"/>
          </a:p>
        </p:txBody>
      </p:sp>
    </p:spTree>
    <p:extLst>
      <p:ext uri="{BB962C8B-B14F-4D97-AF65-F5344CB8AC3E}">
        <p14:creationId xmlns:p14="http://schemas.microsoft.com/office/powerpoint/2010/main" val="3375853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a:solidFill>
                  <a:schemeClr val="tx1"/>
                </a:solidFill>
                <a:effectLst/>
                <a:latin typeface="+mn-lt"/>
                <a:ea typeface="+mn-ea"/>
                <a:cs typeface="+mn-cs"/>
              </a:rPr>
              <a:t>Ten-finger typing on a physical keyboard is very common for inputting text. Usually, users can leverage the muscle memory and the tactile feedback to input text eyes-freely, which is so-called touch typing. However, it is difficult for users to transfer this experience to a soft keyboard due to the lack of tactile feedback. This will lead to imprecision of touch and hand drifting, thus resulting in a much lower text entry speed.  </a:t>
            </a:r>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10</a:t>
            </a:fld>
            <a:endParaRPr kumimoji="1" lang="zh-CN" altLang="en-US"/>
          </a:p>
        </p:txBody>
      </p:sp>
    </p:spTree>
    <p:extLst>
      <p:ext uri="{BB962C8B-B14F-4D97-AF65-F5344CB8AC3E}">
        <p14:creationId xmlns:p14="http://schemas.microsoft.com/office/powerpoint/2010/main" val="3094599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smtClean="0">
                <a:solidFill>
                  <a:schemeClr val="tx1"/>
                </a:solidFill>
                <a:effectLst/>
                <a:latin typeface="+mn-lt"/>
                <a:ea typeface="+mn-ea"/>
                <a:cs typeface="+mn-cs"/>
              </a:rPr>
              <a:t>TapBoard</a:t>
            </a:r>
            <a:r>
              <a:rPr lang="zh-CN" altLang="en-US" sz="1200" kern="1200" baseline="0" dirty="0" smtClean="0">
                <a:solidFill>
                  <a:schemeClr val="tx1"/>
                </a:solidFill>
                <a:effectLst/>
                <a:latin typeface="+mn-lt"/>
                <a:ea typeface="+mn-ea"/>
                <a:cs typeface="+mn-cs"/>
              </a:rPr>
              <a:t>允许把手放在屏幕上，通过识别手指的敲击来识别按键，但是他们都不是在正常的键盘布局上打字，所以人们不那么容易适应。</a:t>
            </a:r>
            <a:r>
              <a:rPr lang="en-US" altLang="zh-CN" sz="1200" kern="1200" baseline="0" dirty="0" smtClean="0">
                <a:solidFill>
                  <a:schemeClr val="tx1"/>
                </a:solidFill>
                <a:effectLst/>
                <a:latin typeface="+mn-lt"/>
                <a:ea typeface="+mn-ea"/>
                <a:cs typeface="+mn-cs"/>
              </a:rPr>
              <a:t>	</a:t>
            </a:r>
            <a:endParaRPr kumimoji="1" lang="zh-CN" altLang="en-US" dirty="0"/>
          </a:p>
        </p:txBody>
      </p:sp>
      <p:sp>
        <p:nvSpPr>
          <p:cNvPr id="4" name="灯片编号占位符 3"/>
          <p:cNvSpPr>
            <a:spLocks noGrp="1"/>
          </p:cNvSpPr>
          <p:nvPr>
            <p:ph type="sldNum" sz="quarter" idx="5"/>
          </p:nvPr>
        </p:nvSpPr>
        <p:spPr/>
        <p:txBody>
          <a:bodyPr/>
          <a:lstStyle/>
          <a:p>
            <a:fld id="{1523F514-6741-0340-A5EE-81607A0290C4}" type="slidenum">
              <a:rPr kumimoji="1" lang="zh-CN" altLang="en-US" smtClean="0"/>
              <a:t>11</a:t>
            </a:fld>
            <a:endParaRPr kumimoji="1" lang="zh-CN" altLang="en-US"/>
          </a:p>
        </p:txBody>
      </p:sp>
    </p:spTree>
    <p:extLst>
      <p:ext uri="{BB962C8B-B14F-4D97-AF65-F5344CB8AC3E}">
        <p14:creationId xmlns:p14="http://schemas.microsoft.com/office/powerpoint/2010/main" val="1546021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E95822-EB2D-9443-8E2B-841FD0FB8BD4}"/>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DD88CD8A-A882-B945-9771-8492170C59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D0B69761-7FE1-3240-94C0-6B7E367CE594}"/>
              </a:ext>
            </a:extLst>
          </p:cNvPr>
          <p:cNvSpPr>
            <a:spLocks noGrp="1"/>
          </p:cNvSpPr>
          <p:nvPr>
            <p:ph type="dt" sz="half" idx="10"/>
          </p:nvPr>
        </p:nvSpPr>
        <p:spPr/>
        <p:txBody>
          <a:bodyPr/>
          <a:lstStyle/>
          <a:p>
            <a:fld id="{2CCA8818-E6CC-E141-9DBE-4C2BA8BFF152}" type="datetimeFigureOut">
              <a:rPr kumimoji="1" lang="zh-CN" altLang="en-US" smtClean="0"/>
              <a:t>2019/3/21</a:t>
            </a:fld>
            <a:endParaRPr kumimoji="1" lang="zh-CN" altLang="en-US"/>
          </a:p>
        </p:txBody>
      </p:sp>
      <p:sp>
        <p:nvSpPr>
          <p:cNvPr id="5" name="页脚占位符 4">
            <a:extLst>
              <a:ext uri="{FF2B5EF4-FFF2-40B4-BE49-F238E27FC236}">
                <a16:creationId xmlns:a16="http://schemas.microsoft.com/office/drawing/2014/main" id="{EDDE24AA-B3C2-D845-BA69-BE09F7F03D8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A076DDB6-D32F-074E-B85D-B8DD4FE42751}"/>
              </a:ext>
            </a:extLst>
          </p:cNvPr>
          <p:cNvSpPr>
            <a:spLocks noGrp="1"/>
          </p:cNvSpPr>
          <p:nvPr>
            <p:ph type="sldNum" sz="quarter" idx="12"/>
          </p:nvPr>
        </p:nvSpPr>
        <p:spPr/>
        <p:txBody>
          <a:bodyPr/>
          <a:lstStyle/>
          <a:p>
            <a:fld id="{52566870-2A1D-404D-BB26-5A44BBBBCFC2}" type="slidenum">
              <a:rPr kumimoji="1" lang="zh-CN" altLang="en-US" smtClean="0"/>
              <a:t>‹#›</a:t>
            </a:fld>
            <a:endParaRPr kumimoji="1" lang="zh-CN" altLang="en-US"/>
          </a:p>
        </p:txBody>
      </p:sp>
    </p:spTree>
    <p:extLst>
      <p:ext uri="{BB962C8B-B14F-4D97-AF65-F5344CB8AC3E}">
        <p14:creationId xmlns:p14="http://schemas.microsoft.com/office/powerpoint/2010/main" val="493046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CADA95-8FD2-614B-BC73-C22ABC2644FF}"/>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50605F40-DAF4-B847-91E0-DB613B56233A}"/>
              </a:ext>
            </a:extLst>
          </p:cNvPr>
          <p:cNvSpPr>
            <a:spLocks noGrp="1"/>
          </p:cNvSpPr>
          <p:nvPr>
            <p:ph type="body" orient="vert" idx="1"/>
          </p:nvPr>
        </p:nvSpPr>
        <p:spPr/>
        <p:txBody>
          <a:bodyPr vert="eaVert"/>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407FA7D6-109A-A645-8B91-5706B08460DE}"/>
              </a:ext>
            </a:extLst>
          </p:cNvPr>
          <p:cNvSpPr>
            <a:spLocks noGrp="1"/>
          </p:cNvSpPr>
          <p:nvPr>
            <p:ph type="dt" sz="half" idx="10"/>
          </p:nvPr>
        </p:nvSpPr>
        <p:spPr/>
        <p:txBody>
          <a:bodyPr/>
          <a:lstStyle/>
          <a:p>
            <a:fld id="{2CCA8818-E6CC-E141-9DBE-4C2BA8BFF152}" type="datetimeFigureOut">
              <a:rPr kumimoji="1" lang="zh-CN" altLang="en-US" smtClean="0"/>
              <a:t>2019/3/21</a:t>
            </a:fld>
            <a:endParaRPr kumimoji="1" lang="zh-CN" altLang="en-US"/>
          </a:p>
        </p:txBody>
      </p:sp>
      <p:sp>
        <p:nvSpPr>
          <p:cNvPr id="5" name="页脚占位符 4">
            <a:extLst>
              <a:ext uri="{FF2B5EF4-FFF2-40B4-BE49-F238E27FC236}">
                <a16:creationId xmlns:a16="http://schemas.microsoft.com/office/drawing/2014/main" id="{ABE18D98-95EB-7B4B-ADB6-90A61488C8CE}"/>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B02FDFB0-7449-1B4F-9D0F-4E1B7B8C14F6}"/>
              </a:ext>
            </a:extLst>
          </p:cNvPr>
          <p:cNvSpPr>
            <a:spLocks noGrp="1"/>
          </p:cNvSpPr>
          <p:nvPr>
            <p:ph type="sldNum" sz="quarter" idx="12"/>
          </p:nvPr>
        </p:nvSpPr>
        <p:spPr/>
        <p:txBody>
          <a:bodyPr/>
          <a:lstStyle/>
          <a:p>
            <a:fld id="{52566870-2A1D-404D-BB26-5A44BBBBCFC2}" type="slidenum">
              <a:rPr kumimoji="1" lang="zh-CN" altLang="en-US" smtClean="0"/>
              <a:t>‹#›</a:t>
            </a:fld>
            <a:endParaRPr kumimoji="1" lang="zh-CN" altLang="en-US"/>
          </a:p>
        </p:txBody>
      </p:sp>
    </p:spTree>
    <p:extLst>
      <p:ext uri="{BB962C8B-B14F-4D97-AF65-F5344CB8AC3E}">
        <p14:creationId xmlns:p14="http://schemas.microsoft.com/office/powerpoint/2010/main" val="1915783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1560F0-B2AE-594E-9517-E50F6396E29E}"/>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ECB25020-2FC8-B746-BAC7-B23BDD667D58}"/>
              </a:ext>
            </a:extLst>
          </p:cNvPr>
          <p:cNvSpPr>
            <a:spLocks noGrp="1"/>
          </p:cNvSpPr>
          <p:nvPr>
            <p:ph type="body" orient="vert" idx="1"/>
          </p:nvPr>
        </p:nvSpPr>
        <p:spPr>
          <a:xfrm>
            <a:off x="838200" y="365125"/>
            <a:ext cx="7734300" cy="5811838"/>
          </a:xfrm>
        </p:spPr>
        <p:txBody>
          <a:bodyPr vert="eaVert"/>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7825E45A-0583-DC47-8B17-6A5C7A7DA572}"/>
              </a:ext>
            </a:extLst>
          </p:cNvPr>
          <p:cNvSpPr>
            <a:spLocks noGrp="1"/>
          </p:cNvSpPr>
          <p:nvPr>
            <p:ph type="dt" sz="half" idx="10"/>
          </p:nvPr>
        </p:nvSpPr>
        <p:spPr/>
        <p:txBody>
          <a:bodyPr/>
          <a:lstStyle/>
          <a:p>
            <a:fld id="{2CCA8818-E6CC-E141-9DBE-4C2BA8BFF152}" type="datetimeFigureOut">
              <a:rPr kumimoji="1" lang="zh-CN" altLang="en-US" smtClean="0"/>
              <a:t>2019/3/21</a:t>
            </a:fld>
            <a:endParaRPr kumimoji="1" lang="zh-CN" altLang="en-US"/>
          </a:p>
        </p:txBody>
      </p:sp>
      <p:sp>
        <p:nvSpPr>
          <p:cNvPr id="5" name="页脚占位符 4">
            <a:extLst>
              <a:ext uri="{FF2B5EF4-FFF2-40B4-BE49-F238E27FC236}">
                <a16:creationId xmlns:a16="http://schemas.microsoft.com/office/drawing/2014/main" id="{1CB11748-74D2-DD4D-B108-99693172D9A1}"/>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7AC47223-F6DF-6044-B8B0-5A7C2EFAAAF0}"/>
              </a:ext>
            </a:extLst>
          </p:cNvPr>
          <p:cNvSpPr>
            <a:spLocks noGrp="1"/>
          </p:cNvSpPr>
          <p:nvPr>
            <p:ph type="sldNum" sz="quarter" idx="12"/>
          </p:nvPr>
        </p:nvSpPr>
        <p:spPr/>
        <p:txBody>
          <a:bodyPr/>
          <a:lstStyle/>
          <a:p>
            <a:fld id="{52566870-2A1D-404D-BB26-5A44BBBBCFC2}" type="slidenum">
              <a:rPr kumimoji="1" lang="zh-CN" altLang="en-US" smtClean="0"/>
              <a:t>‹#›</a:t>
            </a:fld>
            <a:endParaRPr kumimoji="1" lang="zh-CN" altLang="en-US"/>
          </a:p>
        </p:txBody>
      </p:sp>
    </p:spTree>
    <p:extLst>
      <p:ext uri="{BB962C8B-B14F-4D97-AF65-F5344CB8AC3E}">
        <p14:creationId xmlns:p14="http://schemas.microsoft.com/office/powerpoint/2010/main" val="4141738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41F078-5C03-E74F-BADC-84B41D9A75C4}"/>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34F25D0C-15DC-C441-97EE-31BACE3515AF}"/>
              </a:ext>
            </a:extLst>
          </p:cNvPr>
          <p:cNvSpPr>
            <a:spLocks noGrp="1"/>
          </p:cNvSpPr>
          <p:nvPr>
            <p:ph idx="1"/>
          </p:nvPr>
        </p:nvSpPr>
        <p:spPr/>
        <p:txBody>
          <a:body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56D0F88E-894A-C24E-B647-D238993586EA}"/>
              </a:ext>
            </a:extLst>
          </p:cNvPr>
          <p:cNvSpPr>
            <a:spLocks noGrp="1"/>
          </p:cNvSpPr>
          <p:nvPr>
            <p:ph type="dt" sz="half" idx="10"/>
          </p:nvPr>
        </p:nvSpPr>
        <p:spPr/>
        <p:txBody>
          <a:bodyPr/>
          <a:lstStyle/>
          <a:p>
            <a:fld id="{2CCA8818-E6CC-E141-9DBE-4C2BA8BFF152}" type="datetimeFigureOut">
              <a:rPr kumimoji="1" lang="zh-CN" altLang="en-US" smtClean="0"/>
              <a:t>2019/3/21</a:t>
            </a:fld>
            <a:endParaRPr kumimoji="1" lang="zh-CN" altLang="en-US"/>
          </a:p>
        </p:txBody>
      </p:sp>
      <p:sp>
        <p:nvSpPr>
          <p:cNvPr id="5" name="页脚占位符 4">
            <a:extLst>
              <a:ext uri="{FF2B5EF4-FFF2-40B4-BE49-F238E27FC236}">
                <a16:creationId xmlns:a16="http://schemas.microsoft.com/office/drawing/2014/main" id="{2FFAF725-2DA5-4543-8CE3-7B5820BCFA3A}"/>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DD78653A-E4AF-994C-A887-8C7E73537C5A}"/>
              </a:ext>
            </a:extLst>
          </p:cNvPr>
          <p:cNvSpPr>
            <a:spLocks noGrp="1"/>
          </p:cNvSpPr>
          <p:nvPr>
            <p:ph type="sldNum" sz="quarter" idx="12"/>
          </p:nvPr>
        </p:nvSpPr>
        <p:spPr/>
        <p:txBody>
          <a:bodyPr/>
          <a:lstStyle/>
          <a:p>
            <a:fld id="{52566870-2A1D-404D-BB26-5A44BBBBCFC2}" type="slidenum">
              <a:rPr kumimoji="1" lang="zh-CN" altLang="en-US" smtClean="0"/>
              <a:t>‹#›</a:t>
            </a:fld>
            <a:endParaRPr kumimoji="1" lang="zh-CN" altLang="en-US"/>
          </a:p>
        </p:txBody>
      </p:sp>
    </p:spTree>
    <p:extLst>
      <p:ext uri="{BB962C8B-B14F-4D97-AF65-F5344CB8AC3E}">
        <p14:creationId xmlns:p14="http://schemas.microsoft.com/office/powerpoint/2010/main" val="2205742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C0705D-27C4-E64C-82AE-F2F325C66C73}"/>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7C76E4A1-7F10-1048-8ADC-1C3FFCC6A9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032EFECC-14F1-7A46-8510-BDF0035B23BD}"/>
              </a:ext>
            </a:extLst>
          </p:cNvPr>
          <p:cNvSpPr>
            <a:spLocks noGrp="1"/>
          </p:cNvSpPr>
          <p:nvPr>
            <p:ph type="dt" sz="half" idx="10"/>
          </p:nvPr>
        </p:nvSpPr>
        <p:spPr/>
        <p:txBody>
          <a:bodyPr/>
          <a:lstStyle/>
          <a:p>
            <a:fld id="{2CCA8818-E6CC-E141-9DBE-4C2BA8BFF152}" type="datetimeFigureOut">
              <a:rPr kumimoji="1" lang="zh-CN" altLang="en-US" smtClean="0"/>
              <a:t>2019/3/21</a:t>
            </a:fld>
            <a:endParaRPr kumimoji="1" lang="zh-CN" altLang="en-US"/>
          </a:p>
        </p:txBody>
      </p:sp>
      <p:sp>
        <p:nvSpPr>
          <p:cNvPr id="5" name="页脚占位符 4">
            <a:extLst>
              <a:ext uri="{FF2B5EF4-FFF2-40B4-BE49-F238E27FC236}">
                <a16:creationId xmlns:a16="http://schemas.microsoft.com/office/drawing/2014/main" id="{8FC268B2-34DE-064C-BB6C-4B60944551E1}"/>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5A603FDD-9C7A-6A46-9F05-E7832803BCF4}"/>
              </a:ext>
            </a:extLst>
          </p:cNvPr>
          <p:cNvSpPr>
            <a:spLocks noGrp="1"/>
          </p:cNvSpPr>
          <p:nvPr>
            <p:ph type="sldNum" sz="quarter" idx="12"/>
          </p:nvPr>
        </p:nvSpPr>
        <p:spPr/>
        <p:txBody>
          <a:bodyPr/>
          <a:lstStyle/>
          <a:p>
            <a:fld id="{52566870-2A1D-404D-BB26-5A44BBBBCFC2}" type="slidenum">
              <a:rPr kumimoji="1" lang="zh-CN" altLang="en-US" smtClean="0"/>
              <a:t>‹#›</a:t>
            </a:fld>
            <a:endParaRPr kumimoji="1" lang="zh-CN" altLang="en-US"/>
          </a:p>
        </p:txBody>
      </p:sp>
    </p:spTree>
    <p:extLst>
      <p:ext uri="{BB962C8B-B14F-4D97-AF65-F5344CB8AC3E}">
        <p14:creationId xmlns:p14="http://schemas.microsoft.com/office/powerpoint/2010/main" val="1753760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15E8AC-A7F5-E74A-BDC4-3D8C75B3B638}"/>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86C9BB8B-D934-C046-A339-A3D39A013CB6}"/>
              </a:ext>
            </a:extLst>
          </p:cNvPr>
          <p:cNvSpPr>
            <a:spLocks noGrp="1"/>
          </p:cNvSpPr>
          <p:nvPr>
            <p:ph sz="half" idx="1"/>
          </p:nvPr>
        </p:nvSpPr>
        <p:spPr>
          <a:xfrm>
            <a:off x="838200" y="1825625"/>
            <a:ext cx="5181600" cy="4351338"/>
          </a:xfrm>
        </p:spPr>
        <p:txBody>
          <a:bodyPr/>
          <a:lstStyle/>
          <a:p>
            <a:r>
              <a:rPr kumimoji="1" lang="zh-CN" altLang="en-US"/>
              <a:t>编辑母版文本样式
第二级
第三级
第四级
第五级</a:t>
            </a:r>
          </a:p>
        </p:txBody>
      </p:sp>
      <p:sp>
        <p:nvSpPr>
          <p:cNvPr id="4" name="内容占位符 3">
            <a:extLst>
              <a:ext uri="{FF2B5EF4-FFF2-40B4-BE49-F238E27FC236}">
                <a16:creationId xmlns:a16="http://schemas.microsoft.com/office/drawing/2014/main" id="{2002B652-9102-404D-ADAE-9430D011A46E}"/>
              </a:ext>
            </a:extLst>
          </p:cNvPr>
          <p:cNvSpPr>
            <a:spLocks noGrp="1"/>
          </p:cNvSpPr>
          <p:nvPr>
            <p:ph sz="half" idx="2"/>
          </p:nvPr>
        </p:nvSpPr>
        <p:spPr>
          <a:xfrm>
            <a:off x="6172200" y="1825625"/>
            <a:ext cx="5181600" cy="4351338"/>
          </a:xfrm>
        </p:spPr>
        <p:txBody>
          <a:body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162FDFDD-1E23-D440-931B-C13ACAB4ACEE}"/>
              </a:ext>
            </a:extLst>
          </p:cNvPr>
          <p:cNvSpPr>
            <a:spLocks noGrp="1"/>
          </p:cNvSpPr>
          <p:nvPr>
            <p:ph type="dt" sz="half" idx="10"/>
          </p:nvPr>
        </p:nvSpPr>
        <p:spPr/>
        <p:txBody>
          <a:bodyPr/>
          <a:lstStyle/>
          <a:p>
            <a:fld id="{2CCA8818-E6CC-E141-9DBE-4C2BA8BFF152}" type="datetimeFigureOut">
              <a:rPr kumimoji="1" lang="zh-CN" altLang="en-US" smtClean="0"/>
              <a:t>2019/3/21</a:t>
            </a:fld>
            <a:endParaRPr kumimoji="1" lang="zh-CN" altLang="en-US"/>
          </a:p>
        </p:txBody>
      </p:sp>
      <p:sp>
        <p:nvSpPr>
          <p:cNvPr id="6" name="页脚占位符 5">
            <a:extLst>
              <a:ext uri="{FF2B5EF4-FFF2-40B4-BE49-F238E27FC236}">
                <a16:creationId xmlns:a16="http://schemas.microsoft.com/office/drawing/2014/main" id="{D935C361-4468-3C4D-AE3C-5D7838624D81}"/>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2CCBAB37-5EA4-1747-B59C-6FDCC0FC9C95}"/>
              </a:ext>
            </a:extLst>
          </p:cNvPr>
          <p:cNvSpPr>
            <a:spLocks noGrp="1"/>
          </p:cNvSpPr>
          <p:nvPr>
            <p:ph type="sldNum" sz="quarter" idx="12"/>
          </p:nvPr>
        </p:nvSpPr>
        <p:spPr/>
        <p:txBody>
          <a:bodyPr/>
          <a:lstStyle/>
          <a:p>
            <a:fld id="{52566870-2A1D-404D-BB26-5A44BBBBCFC2}" type="slidenum">
              <a:rPr kumimoji="1" lang="zh-CN" altLang="en-US" smtClean="0"/>
              <a:t>‹#›</a:t>
            </a:fld>
            <a:endParaRPr kumimoji="1" lang="zh-CN" altLang="en-US"/>
          </a:p>
        </p:txBody>
      </p:sp>
    </p:spTree>
    <p:extLst>
      <p:ext uri="{BB962C8B-B14F-4D97-AF65-F5344CB8AC3E}">
        <p14:creationId xmlns:p14="http://schemas.microsoft.com/office/powerpoint/2010/main" val="27409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502BCB-A36A-E446-85B4-B48825C74E58}"/>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1FA25749-45E4-554E-92E1-290F46DFCD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CN" altLang="en-US"/>
              <a:t>编辑母版文本样式
第二级
第三级
第四级
第五级</a:t>
            </a:r>
          </a:p>
        </p:txBody>
      </p:sp>
      <p:sp>
        <p:nvSpPr>
          <p:cNvPr id="4" name="内容占位符 3">
            <a:extLst>
              <a:ext uri="{FF2B5EF4-FFF2-40B4-BE49-F238E27FC236}">
                <a16:creationId xmlns:a16="http://schemas.microsoft.com/office/drawing/2014/main" id="{B0712D35-55D6-274F-A6CB-1501D9FF9628}"/>
              </a:ext>
            </a:extLst>
          </p:cNvPr>
          <p:cNvSpPr>
            <a:spLocks noGrp="1"/>
          </p:cNvSpPr>
          <p:nvPr>
            <p:ph sz="half" idx="2"/>
          </p:nvPr>
        </p:nvSpPr>
        <p:spPr>
          <a:xfrm>
            <a:off x="839788" y="2505075"/>
            <a:ext cx="5157787" cy="3684588"/>
          </a:xfrm>
        </p:spPr>
        <p:txBody>
          <a:bodyPr/>
          <a:lstStyle/>
          <a:p>
            <a:r>
              <a:rPr kumimoji="1" lang="zh-CN" altLang="en-US"/>
              <a:t>编辑母版文本样式
第二级
第三级
第四级
第五级</a:t>
            </a:r>
          </a:p>
        </p:txBody>
      </p:sp>
      <p:sp>
        <p:nvSpPr>
          <p:cNvPr id="5" name="文本占位符 4">
            <a:extLst>
              <a:ext uri="{FF2B5EF4-FFF2-40B4-BE49-F238E27FC236}">
                <a16:creationId xmlns:a16="http://schemas.microsoft.com/office/drawing/2014/main" id="{668C4C19-46A1-2D48-88CE-DF8A101F4F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CN" altLang="en-US"/>
              <a:t>编辑母版文本样式
第二级
第三级
第四级
第五级</a:t>
            </a:r>
          </a:p>
        </p:txBody>
      </p:sp>
      <p:sp>
        <p:nvSpPr>
          <p:cNvPr id="6" name="内容占位符 5">
            <a:extLst>
              <a:ext uri="{FF2B5EF4-FFF2-40B4-BE49-F238E27FC236}">
                <a16:creationId xmlns:a16="http://schemas.microsoft.com/office/drawing/2014/main" id="{42610371-E98C-9A47-B0D4-101CEEBCB862}"/>
              </a:ext>
            </a:extLst>
          </p:cNvPr>
          <p:cNvSpPr>
            <a:spLocks noGrp="1"/>
          </p:cNvSpPr>
          <p:nvPr>
            <p:ph sz="quarter" idx="4"/>
          </p:nvPr>
        </p:nvSpPr>
        <p:spPr>
          <a:xfrm>
            <a:off x="6172200" y="2505075"/>
            <a:ext cx="5183188" cy="3684588"/>
          </a:xfrm>
        </p:spPr>
        <p:txBody>
          <a:bodyPr/>
          <a:lstStyle/>
          <a:p>
            <a:r>
              <a:rPr kumimoji="1" lang="zh-CN" altLang="en-US"/>
              <a:t>编辑母版文本样式
第二级
第三级
第四级
第五级</a:t>
            </a:r>
          </a:p>
        </p:txBody>
      </p:sp>
      <p:sp>
        <p:nvSpPr>
          <p:cNvPr id="7" name="日期占位符 6">
            <a:extLst>
              <a:ext uri="{FF2B5EF4-FFF2-40B4-BE49-F238E27FC236}">
                <a16:creationId xmlns:a16="http://schemas.microsoft.com/office/drawing/2014/main" id="{7D84BC00-83BC-BD4D-A4FD-A890CE711C95}"/>
              </a:ext>
            </a:extLst>
          </p:cNvPr>
          <p:cNvSpPr>
            <a:spLocks noGrp="1"/>
          </p:cNvSpPr>
          <p:nvPr>
            <p:ph type="dt" sz="half" idx="10"/>
          </p:nvPr>
        </p:nvSpPr>
        <p:spPr/>
        <p:txBody>
          <a:bodyPr/>
          <a:lstStyle/>
          <a:p>
            <a:fld id="{2CCA8818-E6CC-E141-9DBE-4C2BA8BFF152}" type="datetimeFigureOut">
              <a:rPr kumimoji="1" lang="zh-CN" altLang="en-US" smtClean="0"/>
              <a:t>2019/3/21</a:t>
            </a:fld>
            <a:endParaRPr kumimoji="1" lang="zh-CN" altLang="en-US"/>
          </a:p>
        </p:txBody>
      </p:sp>
      <p:sp>
        <p:nvSpPr>
          <p:cNvPr id="8" name="页脚占位符 7">
            <a:extLst>
              <a:ext uri="{FF2B5EF4-FFF2-40B4-BE49-F238E27FC236}">
                <a16:creationId xmlns:a16="http://schemas.microsoft.com/office/drawing/2014/main" id="{A8663E65-420A-0743-8EA7-90BEBB482BA2}"/>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C33FB68C-3526-1F4D-98FB-33FFD9D33173}"/>
              </a:ext>
            </a:extLst>
          </p:cNvPr>
          <p:cNvSpPr>
            <a:spLocks noGrp="1"/>
          </p:cNvSpPr>
          <p:nvPr>
            <p:ph type="sldNum" sz="quarter" idx="12"/>
          </p:nvPr>
        </p:nvSpPr>
        <p:spPr/>
        <p:txBody>
          <a:bodyPr/>
          <a:lstStyle/>
          <a:p>
            <a:fld id="{52566870-2A1D-404D-BB26-5A44BBBBCFC2}" type="slidenum">
              <a:rPr kumimoji="1" lang="zh-CN" altLang="en-US" smtClean="0"/>
              <a:t>‹#›</a:t>
            </a:fld>
            <a:endParaRPr kumimoji="1" lang="zh-CN" altLang="en-US"/>
          </a:p>
        </p:txBody>
      </p:sp>
    </p:spTree>
    <p:extLst>
      <p:ext uri="{BB962C8B-B14F-4D97-AF65-F5344CB8AC3E}">
        <p14:creationId xmlns:p14="http://schemas.microsoft.com/office/powerpoint/2010/main" val="4028280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D42076-B222-7D4C-A1D2-8E547361C25E}"/>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03088A83-BC42-044C-951B-4DC16D4DDE49}"/>
              </a:ext>
            </a:extLst>
          </p:cNvPr>
          <p:cNvSpPr>
            <a:spLocks noGrp="1"/>
          </p:cNvSpPr>
          <p:nvPr>
            <p:ph type="dt" sz="half" idx="10"/>
          </p:nvPr>
        </p:nvSpPr>
        <p:spPr/>
        <p:txBody>
          <a:bodyPr/>
          <a:lstStyle/>
          <a:p>
            <a:fld id="{2CCA8818-E6CC-E141-9DBE-4C2BA8BFF152}" type="datetimeFigureOut">
              <a:rPr kumimoji="1" lang="zh-CN" altLang="en-US" smtClean="0"/>
              <a:t>2019/3/21</a:t>
            </a:fld>
            <a:endParaRPr kumimoji="1" lang="zh-CN" altLang="en-US"/>
          </a:p>
        </p:txBody>
      </p:sp>
      <p:sp>
        <p:nvSpPr>
          <p:cNvPr id="4" name="页脚占位符 3">
            <a:extLst>
              <a:ext uri="{FF2B5EF4-FFF2-40B4-BE49-F238E27FC236}">
                <a16:creationId xmlns:a16="http://schemas.microsoft.com/office/drawing/2014/main" id="{96F9C2D3-5A67-1546-9DBC-B4E6B74CDB34}"/>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8B572A10-113B-B342-91C1-1C8A92531D5B}"/>
              </a:ext>
            </a:extLst>
          </p:cNvPr>
          <p:cNvSpPr>
            <a:spLocks noGrp="1"/>
          </p:cNvSpPr>
          <p:nvPr>
            <p:ph type="sldNum" sz="quarter" idx="12"/>
          </p:nvPr>
        </p:nvSpPr>
        <p:spPr/>
        <p:txBody>
          <a:bodyPr/>
          <a:lstStyle/>
          <a:p>
            <a:fld id="{52566870-2A1D-404D-BB26-5A44BBBBCFC2}" type="slidenum">
              <a:rPr kumimoji="1" lang="zh-CN" altLang="en-US" smtClean="0"/>
              <a:t>‹#›</a:t>
            </a:fld>
            <a:endParaRPr kumimoji="1" lang="zh-CN" altLang="en-US"/>
          </a:p>
        </p:txBody>
      </p:sp>
    </p:spTree>
    <p:extLst>
      <p:ext uri="{BB962C8B-B14F-4D97-AF65-F5344CB8AC3E}">
        <p14:creationId xmlns:p14="http://schemas.microsoft.com/office/powerpoint/2010/main" val="1262364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E11E48A-2DD9-F14D-A286-B644DAB7B31E}"/>
              </a:ext>
            </a:extLst>
          </p:cNvPr>
          <p:cNvSpPr>
            <a:spLocks noGrp="1"/>
          </p:cNvSpPr>
          <p:nvPr>
            <p:ph type="dt" sz="half" idx="10"/>
          </p:nvPr>
        </p:nvSpPr>
        <p:spPr/>
        <p:txBody>
          <a:bodyPr/>
          <a:lstStyle/>
          <a:p>
            <a:fld id="{2CCA8818-E6CC-E141-9DBE-4C2BA8BFF152}" type="datetimeFigureOut">
              <a:rPr kumimoji="1" lang="zh-CN" altLang="en-US" smtClean="0"/>
              <a:t>2019/3/21</a:t>
            </a:fld>
            <a:endParaRPr kumimoji="1" lang="zh-CN" altLang="en-US"/>
          </a:p>
        </p:txBody>
      </p:sp>
      <p:sp>
        <p:nvSpPr>
          <p:cNvPr id="3" name="页脚占位符 2">
            <a:extLst>
              <a:ext uri="{FF2B5EF4-FFF2-40B4-BE49-F238E27FC236}">
                <a16:creationId xmlns:a16="http://schemas.microsoft.com/office/drawing/2014/main" id="{D386EA6A-AF1F-C54A-BFDC-B09D594E37E4}"/>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AAB1AFEF-3D71-754F-84C8-89DB797E9A6B}"/>
              </a:ext>
            </a:extLst>
          </p:cNvPr>
          <p:cNvSpPr>
            <a:spLocks noGrp="1"/>
          </p:cNvSpPr>
          <p:nvPr>
            <p:ph type="sldNum" sz="quarter" idx="12"/>
          </p:nvPr>
        </p:nvSpPr>
        <p:spPr/>
        <p:txBody>
          <a:bodyPr/>
          <a:lstStyle/>
          <a:p>
            <a:fld id="{52566870-2A1D-404D-BB26-5A44BBBBCFC2}" type="slidenum">
              <a:rPr kumimoji="1" lang="zh-CN" altLang="en-US" smtClean="0"/>
              <a:t>‹#›</a:t>
            </a:fld>
            <a:endParaRPr kumimoji="1" lang="zh-CN" altLang="en-US"/>
          </a:p>
        </p:txBody>
      </p:sp>
    </p:spTree>
    <p:extLst>
      <p:ext uri="{BB962C8B-B14F-4D97-AF65-F5344CB8AC3E}">
        <p14:creationId xmlns:p14="http://schemas.microsoft.com/office/powerpoint/2010/main" val="2667358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812A37-6D1D-9944-B0F3-69522D3BCEC8}"/>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50C1765-7964-D24C-8594-61E4C6751D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zh-CN" altLang="en-US"/>
              <a:t>编辑母版文本样式
第二级
第三级
第四级
第五级</a:t>
            </a:r>
          </a:p>
        </p:txBody>
      </p:sp>
      <p:sp>
        <p:nvSpPr>
          <p:cNvPr id="4" name="文本占位符 3">
            <a:extLst>
              <a:ext uri="{FF2B5EF4-FFF2-40B4-BE49-F238E27FC236}">
                <a16:creationId xmlns:a16="http://schemas.microsoft.com/office/drawing/2014/main" id="{7083539C-91FD-9847-9232-1829325DF5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9976FECD-A27A-FC4D-9EBD-51B1200DC44A}"/>
              </a:ext>
            </a:extLst>
          </p:cNvPr>
          <p:cNvSpPr>
            <a:spLocks noGrp="1"/>
          </p:cNvSpPr>
          <p:nvPr>
            <p:ph type="dt" sz="half" idx="10"/>
          </p:nvPr>
        </p:nvSpPr>
        <p:spPr/>
        <p:txBody>
          <a:bodyPr/>
          <a:lstStyle/>
          <a:p>
            <a:fld id="{2CCA8818-E6CC-E141-9DBE-4C2BA8BFF152}" type="datetimeFigureOut">
              <a:rPr kumimoji="1" lang="zh-CN" altLang="en-US" smtClean="0"/>
              <a:t>2019/3/21</a:t>
            </a:fld>
            <a:endParaRPr kumimoji="1" lang="zh-CN" altLang="en-US"/>
          </a:p>
        </p:txBody>
      </p:sp>
      <p:sp>
        <p:nvSpPr>
          <p:cNvPr id="6" name="页脚占位符 5">
            <a:extLst>
              <a:ext uri="{FF2B5EF4-FFF2-40B4-BE49-F238E27FC236}">
                <a16:creationId xmlns:a16="http://schemas.microsoft.com/office/drawing/2014/main" id="{4DAD2E93-233A-5846-B5B1-682CAD18EFDA}"/>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3C313960-2E10-1746-BD48-DE3DFE5E16C0}"/>
              </a:ext>
            </a:extLst>
          </p:cNvPr>
          <p:cNvSpPr>
            <a:spLocks noGrp="1"/>
          </p:cNvSpPr>
          <p:nvPr>
            <p:ph type="sldNum" sz="quarter" idx="12"/>
          </p:nvPr>
        </p:nvSpPr>
        <p:spPr/>
        <p:txBody>
          <a:bodyPr/>
          <a:lstStyle/>
          <a:p>
            <a:fld id="{52566870-2A1D-404D-BB26-5A44BBBBCFC2}" type="slidenum">
              <a:rPr kumimoji="1" lang="zh-CN" altLang="en-US" smtClean="0"/>
              <a:t>‹#›</a:t>
            </a:fld>
            <a:endParaRPr kumimoji="1" lang="zh-CN" altLang="en-US"/>
          </a:p>
        </p:txBody>
      </p:sp>
    </p:spTree>
    <p:extLst>
      <p:ext uri="{BB962C8B-B14F-4D97-AF65-F5344CB8AC3E}">
        <p14:creationId xmlns:p14="http://schemas.microsoft.com/office/powerpoint/2010/main" val="3282563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E953A0-A855-2045-8E33-15E505858309}"/>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F0E47762-7AA5-C543-B621-9678D84A5C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281AAEBE-DACF-7C47-8AE1-5F1BF51B45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52962C7E-2DDE-D14E-9F5F-5F2578CC3FB4}"/>
              </a:ext>
            </a:extLst>
          </p:cNvPr>
          <p:cNvSpPr>
            <a:spLocks noGrp="1"/>
          </p:cNvSpPr>
          <p:nvPr>
            <p:ph type="dt" sz="half" idx="10"/>
          </p:nvPr>
        </p:nvSpPr>
        <p:spPr/>
        <p:txBody>
          <a:bodyPr/>
          <a:lstStyle/>
          <a:p>
            <a:fld id="{2CCA8818-E6CC-E141-9DBE-4C2BA8BFF152}" type="datetimeFigureOut">
              <a:rPr kumimoji="1" lang="zh-CN" altLang="en-US" smtClean="0"/>
              <a:t>2019/3/21</a:t>
            </a:fld>
            <a:endParaRPr kumimoji="1" lang="zh-CN" altLang="en-US"/>
          </a:p>
        </p:txBody>
      </p:sp>
      <p:sp>
        <p:nvSpPr>
          <p:cNvPr id="6" name="页脚占位符 5">
            <a:extLst>
              <a:ext uri="{FF2B5EF4-FFF2-40B4-BE49-F238E27FC236}">
                <a16:creationId xmlns:a16="http://schemas.microsoft.com/office/drawing/2014/main" id="{B28C8A9B-5728-CD49-9A95-9B2960E5D222}"/>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F455522F-B583-2B4F-ABD7-3FE9BAFACFC9}"/>
              </a:ext>
            </a:extLst>
          </p:cNvPr>
          <p:cNvSpPr>
            <a:spLocks noGrp="1"/>
          </p:cNvSpPr>
          <p:nvPr>
            <p:ph type="sldNum" sz="quarter" idx="12"/>
          </p:nvPr>
        </p:nvSpPr>
        <p:spPr/>
        <p:txBody>
          <a:bodyPr/>
          <a:lstStyle/>
          <a:p>
            <a:fld id="{52566870-2A1D-404D-BB26-5A44BBBBCFC2}" type="slidenum">
              <a:rPr kumimoji="1" lang="zh-CN" altLang="en-US" smtClean="0"/>
              <a:t>‹#›</a:t>
            </a:fld>
            <a:endParaRPr kumimoji="1" lang="zh-CN" altLang="en-US"/>
          </a:p>
        </p:txBody>
      </p:sp>
    </p:spTree>
    <p:extLst>
      <p:ext uri="{BB962C8B-B14F-4D97-AF65-F5344CB8AC3E}">
        <p14:creationId xmlns:p14="http://schemas.microsoft.com/office/powerpoint/2010/main" val="1967902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A7DDA9D-A2F5-2440-97E6-DF7FB2DE08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21E09C61-7448-A14F-81F3-3DBE36EA1A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91EE088B-3F62-A348-A276-A9938A460E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CA8818-E6CC-E141-9DBE-4C2BA8BFF152}" type="datetimeFigureOut">
              <a:rPr kumimoji="1" lang="zh-CN" altLang="en-US" smtClean="0"/>
              <a:t>2019/3/21</a:t>
            </a:fld>
            <a:endParaRPr kumimoji="1" lang="zh-CN" altLang="en-US"/>
          </a:p>
        </p:txBody>
      </p:sp>
      <p:sp>
        <p:nvSpPr>
          <p:cNvPr id="5" name="页脚占位符 4">
            <a:extLst>
              <a:ext uri="{FF2B5EF4-FFF2-40B4-BE49-F238E27FC236}">
                <a16:creationId xmlns:a16="http://schemas.microsoft.com/office/drawing/2014/main" id="{27734C46-5CE0-C845-9469-45B79A674A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73F9EFC5-4577-3148-B628-F8B8FE6DA2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566870-2A1D-404D-BB26-5A44BBBBCFC2}" type="slidenum">
              <a:rPr kumimoji="1" lang="zh-CN" altLang="en-US" smtClean="0"/>
              <a:t>‹#›</a:t>
            </a:fld>
            <a:endParaRPr kumimoji="1" lang="zh-CN" altLang="en-US"/>
          </a:p>
        </p:txBody>
      </p:sp>
    </p:spTree>
    <p:extLst>
      <p:ext uri="{BB962C8B-B14F-4D97-AF65-F5344CB8AC3E}">
        <p14:creationId xmlns:p14="http://schemas.microsoft.com/office/powerpoint/2010/main" val="2414625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en.wikipedia.org/wiki/Touch_typing"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0.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7D0133-4521-B244-881A-BBAC01ABFD9E}"/>
              </a:ext>
            </a:extLst>
          </p:cNvPr>
          <p:cNvSpPr>
            <a:spLocks noGrp="1"/>
          </p:cNvSpPr>
          <p:nvPr>
            <p:ph type="ctrTitle"/>
          </p:nvPr>
        </p:nvSpPr>
        <p:spPr/>
        <p:txBody>
          <a:bodyPr>
            <a:noAutofit/>
          </a:bodyPr>
          <a:lstStyle/>
          <a:p>
            <a:r>
              <a:rPr kumimoji="1" lang="en-US" altLang="zh-CN" sz="4800" dirty="0">
                <a:latin typeface="Microsoft YaHei" panose="020B0503020204020204" pitchFamily="34" charset="-122"/>
                <a:ea typeface="Microsoft YaHei" panose="020B0503020204020204" pitchFamily="34" charset="-122"/>
                <a:cs typeface="Courier New" panose="02070309020205020404" pitchFamily="49" charset="0"/>
              </a:rPr>
              <a:t>TOAST</a:t>
            </a:r>
            <a:r>
              <a:rPr kumimoji="1" lang="zh-CN" altLang="en-US" sz="4800" dirty="0">
                <a:latin typeface="Microsoft YaHei" panose="020B0503020204020204" pitchFamily="34" charset="-122"/>
                <a:ea typeface="Microsoft YaHei" panose="020B0503020204020204" pitchFamily="34" charset="-122"/>
                <a:cs typeface="Courier New" panose="02070309020205020404" pitchFamily="49" charset="0"/>
              </a:rPr>
              <a:t>：</a:t>
            </a:r>
            <a:r>
              <a:rPr kumimoji="1" lang="en-US" altLang="zh-CN" sz="4800" dirty="0">
                <a:latin typeface="Microsoft YaHei" panose="020B0503020204020204" pitchFamily="34" charset="-122"/>
                <a:ea typeface="Microsoft YaHei" panose="020B0503020204020204" pitchFamily="34" charset="-122"/>
                <a:cs typeface="Courier New" panose="02070309020205020404" pitchFamily="49" charset="0"/>
              </a:rPr>
              <a:t/>
            </a:r>
            <a:br>
              <a:rPr kumimoji="1" lang="en-US" altLang="zh-CN" sz="4800" dirty="0">
                <a:latin typeface="Microsoft YaHei" panose="020B0503020204020204" pitchFamily="34" charset="-122"/>
                <a:ea typeface="Microsoft YaHei" panose="020B0503020204020204" pitchFamily="34" charset="-122"/>
                <a:cs typeface="Courier New" panose="02070309020205020404" pitchFamily="49" charset="0"/>
              </a:rPr>
            </a:br>
            <a:r>
              <a:rPr kumimoji="1" lang="en" altLang="zh-CN" sz="4800" dirty="0">
                <a:latin typeface="Microsoft YaHei" panose="020B0503020204020204" pitchFamily="34" charset="-122"/>
                <a:ea typeface="Microsoft YaHei" panose="020B0503020204020204" pitchFamily="34" charset="-122"/>
                <a:cs typeface="Courier New" panose="02070309020205020404" pitchFamily="49" charset="0"/>
              </a:rPr>
              <a:t>Ten-Finger Eyes-Free Typing on Touchable Surfaces</a:t>
            </a:r>
            <a:endParaRPr kumimoji="1" lang="zh-CN" altLang="en-US" sz="4800" dirty="0">
              <a:latin typeface="Microsoft YaHei" panose="020B0503020204020204" pitchFamily="34" charset="-122"/>
              <a:ea typeface="Microsoft YaHei" panose="020B0503020204020204" pitchFamily="34" charset="-122"/>
              <a:cs typeface="Courier New" panose="02070309020205020404" pitchFamily="49" charset="0"/>
            </a:endParaRPr>
          </a:p>
        </p:txBody>
      </p:sp>
      <p:sp>
        <p:nvSpPr>
          <p:cNvPr id="3" name="副标题 2">
            <a:extLst>
              <a:ext uri="{FF2B5EF4-FFF2-40B4-BE49-F238E27FC236}">
                <a16:creationId xmlns:a16="http://schemas.microsoft.com/office/drawing/2014/main" id="{E248961C-1809-2346-BB51-2D24E9691FA6}"/>
              </a:ext>
            </a:extLst>
          </p:cNvPr>
          <p:cNvSpPr>
            <a:spLocks noGrp="1"/>
          </p:cNvSpPr>
          <p:nvPr>
            <p:ph type="subTitle" idx="1"/>
          </p:nvPr>
        </p:nvSpPr>
        <p:spPr/>
        <p:txBody>
          <a:bodyPr/>
          <a:lstStyle/>
          <a:p>
            <a:r>
              <a:rPr kumimoji="1" lang="en-US" altLang="zh-CN" dirty="0">
                <a:latin typeface="Microsoft YaHei" panose="020B0503020204020204" pitchFamily="34" charset="-122"/>
                <a:ea typeface="Microsoft YaHei" panose="020B0503020204020204" pitchFamily="34" charset="-122"/>
                <a:cs typeface="Courier New" panose="02070309020205020404" pitchFamily="49" charset="0"/>
              </a:rPr>
              <a:t>Weinan</a:t>
            </a:r>
            <a:r>
              <a:rPr kumimoji="1" lang="zh-CN" altLang="en-US" dirty="0">
                <a:latin typeface="Microsoft YaHei" panose="020B0503020204020204" pitchFamily="34" charset="-122"/>
                <a:ea typeface="Microsoft YaHei" panose="020B0503020204020204" pitchFamily="34" charset="-122"/>
                <a:cs typeface="Courier New" panose="02070309020205020404" pitchFamily="49" charset="0"/>
              </a:rPr>
              <a:t> </a:t>
            </a:r>
            <a:r>
              <a:rPr kumimoji="1" lang="en-US" altLang="zh-CN" dirty="0">
                <a:latin typeface="Microsoft YaHei" panose="020B0503020204020204" pitchFamily="34" charset="-122"/>
                <a:ea typeface="Microsoft YaHei" panose="020B0503020204020204" pitchFamily="34" charset="-122"/>
                <a:cs typeface="Courier New" panose="02070309020205020404" pitchFamily="49" charset="0"/>
              </a:rPr>
              <a:t>Shi</a:t>
            </a:r>
            <a:r>
              <a:rPr kumimoji="1" lang="zh-CN" altLang="en-US" dirty="0">
                <a:latin typeface="Microsoft YaHei" panose="020B0503020204020204" pitchFamily="34" charset="-122"/>
                <a:ea typeface="Microsoft YaHei" panose="020B0503020204020204" pitchFamily="34" charset="-122"/>
                <a:cs typeface="Courier New" panose="02070309020205020404" pitchFamily="49" charset="0"/>
              </a:rPr>
              <a:t>，</a:t>
            </a:r>
            <a:r>
              <a:rPr kumimoji="1" lang="en-US" altLang="zh-CN" dirty="0">
                <a:latin typeface="Microsoft YaHei" panose="020B0503020204020204" pitchFamily="34" charset="-122"/>
                <a:ea typeface="Microsoft YaHei" panose="020B0503020204020204" pitchFamily="34" charset="-122"/>
                <a:cs typeface="Courier New" panose="02070309020205020404" pitchFamily="49" charset="0"/>
              </a:rPr>
              <a:t>Chun</a:t>
            </a:r>
            <a:r>
              <a:rPr kumimoji="1" lang="zh-CN" altLang="en-US" dirty="0">
                <a:latin typeface="Microsoft YaHei" panose="020B0503020204020204" pitchFamily="34" charset="-122"/>
                <a:ea typeface="Microsoft YaHei" panose="020B0503020204020204" pitchFamily="34" charset="-122"/>
                <a:cs typeface="Courier New" panose="02070309020205020404" pitchFamily="49" charset="0"/>
              </a:rPr>
              <a:t> </a:t>
            </a:r>
            <a:r>
              <a:rPr kumimoji="1" lang="en-US" altLang="zh-CN" dirty="0">
                <a:latin typeface="Microsoft YaHei" panose="020B0503020204020204" pitchFamily="34" charset="-122"/>
                <a:ea typeface="Microsoft YaHei" panose="020B0503020204020204" pitchFamily="34" charset="-122"/>
                <a:cs typeface="Courier New" panose="02070309020205020404" pitchFamily="49" charset="0"/>
              </a:rPr>
              <a:t>Yu</a:t>
            </a:r>
            <a:r>
              <a:rPr kumimoji="1" lang="zh-CN" altLang="en-US" dirty="0">
                <a:latin typeface="Microsoft YaHei" panose="020B0503020204020204" pitchFamily="34" charset="-122"/>
                <a:ea typeface="Microsoft YaHei" panose="020B0503020204020204" pitchFamily="34" charset="-122"/>
                <a:cs typeface="Courier New" panose="02070309020205020404" pitchFamily="49" charset="0"/>
              </a:rPr>
              <a:t>， </a:t>
            </a:r>
            <a:r>
              <a:rPr kumimoji="1" lang="en-US" altLang="zh-CN" dirty="0">
                <a:latin typeface="Microsoft YaHei" panose="020B0503020204020204" pitchFamily="34" charset="-122"/>
                <a:ea typeface="Microsoft YaHei" panose="020B0503020204020204" pitchFamily="34" charset="-122"/>
                <a:cs typeface="Courier New" panose="02070309020205020404" pitchFamily="49" charset="0"/>
              </a:rPr>
              <a:t>Xin</a:t>
            </a:r>
            <a:r>
              <a:rPr kumimoji="1" lang="zh-CN" altLang="en-US" dirty="0">
                <a:latin typeface="Microsoft YaHei" panose="020B0503020204020204" pitchFamily="34" charset="-122"/>
                <a:ea typeface="Microsoft YaHei" panose="020B0503020204020204" pitchFamily="34" charset="-122"/>
                <a:cs typeface="Courier New" panose="02070309020205020404" pitchFamily="49" charset="0"/>
              </a:rPr>
              <a:t> </a:t>
            </a:r>
            <a:r>
              <a:rPr kumimoji="1" lang="en-US" altLang="zh-CN" dirty="0">
                <a:latin typeface="Microsoft YaHei" panose="020B0503020204020204" pitchFamily="34" charset="-122"/>
                <a:ea typeface="Microsoft YaHei" panose="020B0503020204020204" pitchFamily="34" charset="-122"/>
                <a:cs typeface="Courier New" panose="02070309020205020404" pitchFamily="49" charset="0"/>
              </a:rPr>
              <a:t>Yi</a:t>
            </a:r>
            <a:r>
              <a:rPr kumimoji="1" lang="zh-CN" altLang="en-US" dirty="0">
                <a:latin typeface="Microsoft YaHei" panose="020B0503020204020204" pitchFamily="34" charset="-122"/>
                <a:ea typeface="Microsoft YaHei" panose="020B0503020204020204" pitchFamily="34" charset="-122"/>
                <a:cs typeface="Courier New" panose="02070309020205020404" pitchFamily="49" charset="0"/>
              </a:rPr>
              <a:t>， </a:t>
            </a:r>
            <a:r>
              <a:rPr kumimoji="1" lang="en-US" altLang="zh-CN" dirty="0">
                <a:latin typeface="Microsoft YaHei" panose="020B0503020204020204" pitchFamily="34" charset="-122"/>
                <a:ea typeface="Microsoft YaHei" panose="020B0503020204020204" pitchFamily="34" charset="-122"/>
                <a:cs typeface="Courier New" panose="02070309020205020404" pitchFamily="49" charset="0"/>
              </a:rPr>
              <a:t>Zhen</a:t>
            </a:r>
            <a:r>
              <a:rPr kumimoji="1" lang="zh-CN" altLang="en-US" dirty="0">
                <a:latin typeface="Microsoft YaHei" panose="020B0503020204020204" pitchFamily="34" charset="-122"/>
                <a:ea typeface="Microsoft YaHei" panose="020B0503020204020204" pitchFamily="34" charset="-122"/>
                <a:cs typeface="Courier New" panose="02070309020205020404" pitchFamily="49" charset="0"/>
              </a:rPr>
              <a:t> </a:t>
            </a:r>
            <a:r>
              <a:rPr kumimoji="1" lang="en-US" altLang="zh-CN" dirty="0">
                <a:latin typeface="Microsoft YaHei" panose="020B0503020204020204" pitchFamily="34" charset="-122"/>
                <a:ea typeface="Microsoft YaHei" panose="020B0503020204020204" pitchFamily="34" charset="-122"/>
                <a:cs typeface="Courier New" panose="02070309020205020404" pitchFamily="49" charset="0"/>
              </a:rPr>
              <a:t>Li</a:t>
            </a:r>
            <a:r>
              <a:rPr kumimoji="1" lang="zh-CN" altLang="en-US" dirty="0">
                <a:latin typeface="Microsoft YaHei" panose="020B0503020204020204" pitchFamily="34" charset="-122"/>
                <a:ea typeface="Microsoft YaHei" panose="020B0503020204020204" pitchFamily="34" charset="-122"/>
                <a:cs typeface="Courier New" panose="02070309020205020404" pitchFamily="49" charset="0"/>
              </a:rPr>
              <a:t>， </a:t>
            </a:r>
            <a:r>
              <a:rPr kumimoji="1" lang="en-US" altLang="zh-CN" dirty="0" err="1">
                <a:latin typeface="Microsoft YaHei" panose="020B0503020204020204" pitchFamily="34" charset="-122"/>
                <a:ea typeface="Microsoft YaHei" panose="020B0503020204020204" pitchFamily="34" charset="-122"/>
                <a:cs typeface="Courier New" panose="02070309020205020404" pitchFamily="49" charset="0"/>
              </a:rPr>
              <a:t>Yuanchun</a:t>
            </a:r>
            <a:r>
              <a:rPr kumimoji="1" lang="zh-CN" altLang="en-US" dirty="0">
                <a:latin typeface="Microsoft YaHei" panose="020B0503020204020204" pitchFamily="34" charset="-122"/>
                <a:ea typeface="Microsoft YaHei" panose="020B0503020204020204" pitchFamily="34" charset="-122"/>
                <a:cs typeface="Courier New" panose="02070309020205020404" pitchFamily="49" charset="0"/>
              </a:rPr>
              <a:t> </a:t>
            </a:r>
            <a:r>
              <a:rPr kumimoji="1" lang="en-US" altLang="zh-CN" dirty="0">
                <a:latin typeface="Microsoft YaHei" panose="020B0503020204020204" pitchFamily="34" charset="-122"/>
                <a:ea typeface="Microsoft YaHei" panose="020B0503020204020204" pitchFamily="34" charset="-122"/>
                <a:cs typeface="Courier New" panose="02070309020205020404" pitchFamily="49" charset="0"/>
              </a:rPr>
              <a:t>Shi</a:t>
            </a:r>
            <a:endParaRPr kumimoji="1" lang="zh-CN" altLang="en-US" dirty="0">
              <a:latin typeface="Microsoft YaHei" panose="020B0503020204020204" pitchFamily="34" charset="-122"/>
              <a:ea typeface="Microsoft YaHei" panose="020B0503020204020204" pitchFamily="34" charset="-122"/>
              <a:cs typeface="Courier New" panose="02070309020205020404" pitchFamily="49" charset="0"/>
            </a:endParaRPr>
          </a:p>
        </p:txBody>
      </p:sp>
      <p:pic>
        <p:nvPicPr>
          <p:cNvPr id="4" name="图片 3">
            <a:extLst>
              <a:ext uri="{FF2B5EF4-FFF2-40B4-BE49-F238E27FC236}">
                <a16:creationId xmlns:a16="http://schemas.microsoft.com/office/drawing/2014/main" id="{4BB063E6-8049-B240-83B8-B28F9C9EE78A}"/>
              </a:ext>
            </a:extLst>
          </p:cNvPr>
          <p:cNvPicPr>
            <a:picLocks noChangeAspect="1"/>
          </p:cNvPicPr>
          <p:nvPr/>
        </p:nvPicPr>
        <p:blipFill>
          <a:blip r:embed="rId3"/>
          <a:stretch>
            <a:fillRect/>
          </a:stretch>
        </p:blipFill>
        <p:spPr>
          <a:xfrm>
            <a:off x="3002353" y="5741087"/>
            <a:ext cx="2425700" cy="762000"/>
          </a:xfrm>
          <a:prstGeom prst="rect">
            <a:avLst/>
          </a:prstGeom>
        </p:spPr>
      </p:pic>
      <p:pic>
        <p:nvPicPr>
          <p:cNvPr id="5" name="图片 4">
            <a:extLst>
              <a:ext uri="{FF2B5EF4-FFF2-40B4-BE49-F238E27FC236}">
                <a16:creationId xmlns:a16="http://schemas.microsoft.com/office/drawing/2014/main" id="{269DA344-E637-6142-9AB4-079CFA1AB5F3}"/>
              </a:ext>
            </a:extLst>
          </p:cNvPr>
          <p:cNvPicPr>
            <a:picLocks noChangeAspect="1"/>
          </p:cNvPicPr>
          <p:nvPr/>
        </p:nvPicPr>
        <p:blipFill>
          <a:blip r:embed="rId4"/>
          <a:stretch>
            <a:fillRect/>
          </a:stretch>
        </p:blipFill>
        <p:spPr>
          <a:xfrm>
            <a:off x="5952916" y="5741087"/>
            <a:ext cx="3798653" cy="723553"/>
          </a:xfrm>
          <a:prstGeom prst="rect">
            <a:avLst/>
          </a:prstGeom>
        </p:spPr>
      </p:pic>
    </p:spTree>
    <p:extLst>
      <p:ext uri="{BB962C8B-B14F-4D97-AF65-F5344CB8AC3E}">
        <p14:creationId xmlns:p14="http://schemas.microsoft.com/office/powerpoint/2010/main" val="30414533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Understanding</a:t>
            </a:r>
            <a:r>
              <a:rPr kumimoji="1" lang="zh-CN" altLang="en-US" b="1" dirty="0"/>
              <a:t> </a:t>
            </a:r>
            <a:r>
              <a:rPr kumimoji="1" lang="en-US" altLang="zh-CN" b="1" dirty="0"/>
              <a:t>Ten-finger</a:t>
            </a:r>
            <a:r>
              <a:rPr kumimoji="1" lang="zh-CN" altLang="en-US" b="1" dirty="0"/>
              <a:t> </a:t>
            </a:r>
            <a:r>
              <a:rPr kumimoji="1" lang="en-US" altLang="zh-CN" b="1" dirty="0"/>
              <a:t>Typing</a:t>
            </a:r>
            <a:r>
              <a:rPr kumimoji="1" lang="zh-CN" altLang="en-US" b="1" dirty="0"/>
              <a:t> </a:t>
            </a:r>
            <a:r>
              <a:rPr kumimoji="1" lang="en-US" altLang="zh-CN" b="1" dirty="0"/>
              <a:t>Behavior</a:t>
            </a:r>
          </a:p>
        </p:txBody>
      </p:sp>
      <p:pic>
        <p:nvPicPr>
          <p:cNvPr id="4" name="图片 3">
            <a:extLst>
              <a:ext uri="{FF2B5EF4-FFF2-40B4-BE49-F238E27FC236}">
                <a16:creationId xmlns:a16="http://schemas.microsoft.com/office/drawing/2014/main" id="{6E34F0FC-7B44-9444-AFE3-6FC38146D5B1}"/>
              </a:ext>
            </a:extLst>
          </p:cNvPr>
          <p:cNvPicPr>
            <a:picLocks noChangeAspect="1"/>
          </p:cNvPicPr>
          <p:nvPr/>
        </p:nvPicPr>
        <p:blipFill>
          <a:blip r:embed="rId3"/>
          <a:stretch>
            <a:fillRect/>
          </a:stretch>
        </p:blipFill>
        <p:spPr>
          <a:xfrm>
            <a:off x="4126469" y="2065090"/>
            <a:ext cx="3566962" cy="2345399"/>
          </a:xfrm>
          <a:prstGeom prst="rect">
            <a:avLst/>
          </a:prstGeom>
        </p:spPr>
      </p:pic>
      <p:pic>
        <p:nvPicPr>
          <p:cNvPr id="5" name="图片 4">
            <a:extLst>
              <a:ext uri="{FF2B5EF4-FFF2-40B4-BE49-F238E27FC236}">
                <a16:creationId xmlns:a16="http://schemas.microsoft.com/office/drawing/2014/main" id="{A85FED6D-DA63-854E-AA91-8AF9B79476D9}"/>
              </a:ext>
            </a:extLst>
          </p:cNvPr>
          <p:cNvPicPr>
            <a:picLocks noChangeAspect="1"/>
          </p:cNvPicPr>
          <p:nvPr/>
        </p:nvPicPr>
        <p:blipFill>
          <a:blip r:embed="rId4"/>
          <a:stretch>
            <a:fillRect/>
          </a:stretch>
        </p:blipFill>
        <p:spPr>
          <a:xfrm>
            <a:off x="7993899" y="2179868"/>
            <a:ext cx="4198100" cy="2115842"/>
          </a:xfrm>
          <a:prstGeom prst="rect">
            <a:avLst/>
          </a:prstGeom>
          <a:ln>
            <a:noFill/>
          </a:ln>
          <a:effectLst>
            <a:softEdge rad="112500"/>
          </a:effectLst>
        </p:spPr>
      </p:pic>
      <p:sp>
        <p:nvSpPr>
          <p:cNvPr id="6" name="文本框 5">
            <a:extLst>
              <a:ext uri="{FF2B5EF4-FFF2-40B4-BE49-F238E27FC236}">
                <a16:creationId xmlns:a16="http://schemas.microsoft.com/office/drawing/2014/main" id="{34B83EE0-F4A0-4643-AF67-A64F99AEA757}"/>
              </a:ext>
            </a:extLst>
          </p:cNvPr>
          <p:cNvSpPr txBox="1"/>
          <p:nvPr/>
        </p:nvSpPr>
        <p:spPr>
          <a:xfrm>
            <a:off x="4642587" y="4787003"/>
            <a:ext cx="2812648" cy="369332"/>
          </a:xfrm>
          <a:prstGeom prst="rect">
            <a:avLst/>
          </a:prstGeom>
          <a:noFill/>
        </p:spPr>
        <p:txBody>
          <a:bodyPr wrap="square" rtlCol="0">
            <a:spAutoFit/>
          </a:bodyPr>
          <a:lstStyle/>
          <a:p>
            <a:pPr algn="ctr"/>
            <a:r>
              <a:rPr kumimoji="1" lang="en-US" altLang="zh-CN" dirty="0"/>
              <a:t>Typing</a:t>
            </a:r>
            <a:r>
              <a:rPr kumimoji="1" lang="zh-CN" altLang="en-US" dirty="0"/>
              <a:t> </a:t>
            </a:r>
            <a:r>
              <a:rPr kumimoji="1" lang="en-US" altLang="zh-CN" dirty="0"/>
              <a:t>on</a:t>
            </a:r>
            <a:r>
              <a:rPr kumimoji="1" lang="zh-CN" altLang="en-US" dirty="0"/>
              <a:t> </a:t>
            </a:r>
            <a:r>
              <a:rPr kumimoji="1" lang="en-US" altLang="zh-CN" dirty="0"/>
              <a:t>flat</a:t>
            </a:r>
            <a:r>
              <a:rPr kumimoji="1" lang="zh-CN" altLang="en-US" dirty="0"/>
              <a:t> </a:t>
            </a:r>
            <a:r>
              <a:rPr kumimoji="1" lang="en-US" altLang="zh-CN" dirty="0"/>
              <a:t>glass</a:t>
            </a:r>
            <a:endParaRPr kumimoji="1" lang="zh-CN" altLang="en-US" dirty="0"/>
          </a:p>
        </p:txBody>
      </p:sp>
      <p:sp>
        <p:nvSpPr>
          <p:cNvPr id="7" name="文本框 6">
            <a:extLst>
              <a:ext uri="{FF2B5EF4-FFF2-40B4-BE49-F238E27FC236}">
                <a16:creationId xmlns:a16="http://schemas.microsoft.com/office/drawing/2014/main" id="{4208D412-91B9-6C44-A101-B4B94C2933DD}"/>
              </a:ext>
            </a:extLst>
          </p:cNvPr>
          <p:cNvSpPr txBox="1"/>
          <p:nvPr/>
        </p:nvSpPr>
        <p:spPr>
          <a:xfrm>
            <a:off x="8686625" y="4787003"/>
            <a:ext cx="2812648" cy="369332"/>
          </a:xfrm>
          <a:prstGeom prst="rect">
            <a:avLst/>
          </a:prstGeom>
          <a:noFill/>
        </p:spPr>
        <p:txBody>
          <a:bodyPr wrap="square" rtlCol="0">
            <a:spAutoFit/>
          </a:bodyPr>
          <a:lstStyle/>
          <a:p>
            <a:pPr algn="ctr"/>
            <a:r>
              <a:rPr kumimoji="1" lang="en-US" altLang="zh-CN" dirty="0"/>
              <a:t>Hand</a:t>
            </a:r>
            <a:r>
              <a:rPr kumimoji="1" lang="zh-CN" altLang="en-US" dirty="0"/>
              <a:t> </a:t>
            </a:r>
            <a:r>
              <a:rPr kumimoji="1" lang="en-US" altLang="zh-CN" dirty="0"/>
              <a:t>drifting</a:t>
            </a:r>
            <a:endParaRPr kumimoji="1" lang="zh-CN" altLang="en-US" dirty="0"/>
          </a:p>
        </p:txBody>
      </p:sp>
      <p:pic>
        <p:nvPicPr>
          <p:cNvPr id="9" name="图片 8">
            <a:extLst>
              <a:ext uri="{FF2B5EF4-FFF2-40B4-BE49-F238E27FC236}">
                <a16:creationId xmlns:a16="http://schemas.microsoft.com/office/drawing/2014/main" id="{BA766620-6A54-C844-AC2A-DD9B9B6C9E1E}"/>
              </a:ext>
            </a:extLst>
          </p:cNvPr>
          <p:cNvPicPr>
            <a:picLocks noChangeAspect="1"/>
          </p:cNvPicPr>
          <p:nvPr/>
        </p:nvPicPr>
        <p:blipFill>
          <a:blip r:embed="rId5"/>
          <a:stretch>
            <a:fillRect/>
          </a:stretch>
        </p:blipFill>
        <p:spPr>
          <a:xfrm>
            <a:off x="183747" y="2110425"/>
            <a:ext cx="3642254" cy="2254729"/>
          </a:xfrm>
          <a:prstGeom prst="rect">
            <a:avLst/>
          </a:prstGeom>
          <a:ln>
            <a:noFill/>
          </a:ln>
          <a:effectLst>
            <a:softEdge rad="112500"/>
          </a:effectLst>
        </p:spPr>
      </p:pic>
      <p:sp>
        <p:nvSpPr>
          <p:cNvPr id="10" name="文本框 9">
            <a:extLst>
              <a:ext uri="{FF2B5EF4-FFF2-40B4-BE49-F238E27FC236}">
                <a16:creationId xmlns:a16="http://schemas.microsoft.com/office/drawing/2014/main" id="{BC9743CF-97A2-0A4C-84B0-55B70E5E5883}"/>
              </a:ext>
            </a:extLst>
          </p:cNvPr>
          <p:cNvSpPr txBox="1"/>
          <p:nvPr/>
        </p:nvSpPr>
        <p:spPr>
          <a:xfrm>
            <a:off x="598550" y="4787003"/>
            <a:ext cx="2812648" cy="369332"/>
          </a:xfrm>
          <a:prstGeom prst="rect">
            <a:avLst/>
          </a:prstGeom>
          <a:noFill/>
        </p:spPr>
        <p:txBody>
          <a:bodyPr wrap="square" rtlCol="0">
            <a:spAutoFit/>
          </a:bodyPr>
          <a:lstStyle/>
          <a:p>
            <a:pPr algn="ctr"/>
            <a:r>
              <a:rPr kumimoji="1" lang="en-US" altLang="zh-CN" dirty="0"/>
              <a:t>Touch</a:t>
            </a:r>
            <a:r>
              <a:rPr kumimoji="1" lang="zh-CN" altLang="en-US" dirty="0"/>
              <a:t> </a:t>
            </a:r>
            <a:r>
              <a:rPr kumimoji="1" lang="en-US" altLang="zh-CN" dirty="0"/>
              <a:t>typing</a:t>
            </a:r>
            <a:endParaRPr kumimoji="1" lang="zh-CN" altLang="en-US" dirty="0"/>
          </a:p>
        </p:txBody>
      </p:sp>
      <p:sp>
        <p:nvSpPr>
          <p:cNvPr id="11" name="文本框 10">
            <a:extLst>
              <a:ext uri="{FF2B5EF4-FFF2-40B4-BE49-F238E27FC236}">
                <a16:creationId xmlns:a16="http://schemas.microsoft.com/office/drawing/2014/main" id="{62B25AF7-30A8-364A-9801-BEAEE9BC0876}"/>
              </a:ext>
            </a:extLst>
          </p:cNvPr>
          <p:cNvSpPr txBox="1"/>
          <p:nvPr/>
        </p:nvSpPr>
        <p:spPr>
          <a:xfrm>
            <a:off x="0" y="6114072"/>
            <a:ext cx="12191999" cy="738664"/>
          </a:xfrm>
          <a:prstGeom prst="rect">
            <a:avLst/>
          </a:prstGeom>
          <a:noFill/>
        </p:spPr>
        <p:txBody>
          <a:bodyPr wrap="square" rtlCol="0">
            <a:spAutoFit/>
          </a:bodyPr>
          <a:lstStyle/>
          <a:p>
            <a:r>
              <a:rPr kumimoji="1" lang="en-US" altLang="zh-CN" sz="1400" dirty="0"/>
              <a:t>[1]</a:t>
            </a:r>
            <a:r>
              <a:rPr kumimoji="1" lang="zh-CN" altLang="en-US" sz="1400" dirty="0"/>
              <a:t> </a:t>
            </a:r>
            <a:r>
              <a:rPr kumimoji="1" lang="en" altLang="zh-CN" sz="1400" dirty="0">
                <a:hlinkClick r:id="rId6"/>
              </a:rPr>
              <a:t>https://en.wikipedia.org/wiki/Touch_typing</a:t>
            </a:r>
            <a:r>
              <a:rPr kumimoji="1" lang="en" altLang="zh-CN" sz="1400" dirty="0"/>
              <a:t>		</a:t>
            </a:r>
          </a:p>
          <a:p>
            <a:r>
              <a:rPr kumimoji="1" lang="en-US" altLang="zh-CN" sz="1400" dirty="0"/>
              <a:t>[2]</a:t>
            </a:r>
            <a:r>
              <a:rPr kumimoji="1" lang="zh-CN" altLang="en-US" sz="1400" dirty="0"/>
              <a:t> </a:t>
            </a:r>
            <a:r>
              <a:rPr kumimoji="1" lang="en" altLang="zh-CN" sz="1400" dirty="0"/>
              <a:t>Leah </a:t>
            </a:r>
            <a:r>
              <a:rPr kumimoji="1" lang="en" altLang="zh-CN" sz="1400" dirty="0" err="1"/>
              <a:t>Findlater</a:t>
            </a:r>
            <a:r>
              <a:rPr kumimoji="1" lang="en" altLang="zh-CN" sz="1400" dirty="0"/>
              <a:t>, Jacob O </a:t>
            </a:r>
            <a:r>
              <a:rPr kumimoji="1" lang="en" altLang="zh-CN" sz="1400" dirty="0" err="1"/>
              <a:t>Wobbrock</a:t>
            </a:r>
            <a:r>
              <a:rPr kumimoji="1" lang="en" altLang="zh-CN" sz="1400" dirty="0"/>
              <a:t>, and Daniel </a:t>
            </a:r>
            <a:r>
              <a:rPr kumimoji="1" lang="en" altLang="zh-CN" sz="1400" dirty="0" err="1"/>
              <a:t>Wigdor</a:t>
            </a:r>
            <a:r>
              <a:rPr kumimoji="1" lang="en" altLang="zh-CN" sz="1400" dirty="0"/>
              <a:t>. 2011. Typing on flat glass: examining ten-finger expert typing patterns on touch surfaces.</a:t>
            </a:r>
          </a:p>
          <a:p>
            <a:r>
              <a:rPr kumimoji="1" lang="en-US" altLang="zh-CN" sz="1400" dirty="0"/>
              <a:t>[3]</a:t>
            </a:r>
            <a:r>
              <a:rPr kumimoji="1" lang="zh-CN" altLang="en-US" sz="1400" dirty="0"/>
              <a:t> </a:t>
            </a:r>
            <a:r>
              <a:rPr kumimoji="1" lang="en" altLang="zh-CN" sz="1400" dirty="0"/>
              <a:t>Frank Chun </a:t>
            </a:r>
            <a:r>
              <a:rPr kumimoji="1" lang="en" altLang="zh-CN" sz="1400" dirty="0" err="1"/>
              <a:t>Yat</a:t>
            </a:r>
            <a:r>
              <a:rPr kumimoji="1" lang="en" altLang="zh-CN" sz="1400" dirty="0"/>
              <a:t> Li, Leah </a:t>
            </a:r>
            <a:r>
              <a:rPr kumimoji="1" lang="en" altLang="zh-CN" sz="1400" dirty="0" err="1"/>
              <a:t>Findlater</a:t>
            </a:r>
            <a:r>
              <a:rPr kumimoji="1" lang="en" altLang="zh-CN" sz="1400" dirty="0"/>
              <a:t>, and </a:t>
            </a:r>
            <a:r>
              <a:rPr kumimoji="1" lang="en" altLang="zh-CN" sz="1400" dirty="0" err="1"/>
              <a:t>Khai</a:t>
            </a:r>
            <a:r>
              <a:rPr kumimoji="1" lang="en" altLang="zh-CN" sz="1400" dirty="0"/>
              <a:t> N Truong. 2013. Effects of hand drift while typing on touchscreens.</a:t>
            </a:r>
            <a:endParaRPr kumimoji="1" lang="zh-CN" altLang="en-US" sz="1400" dirty="0"/>
          </a:p>
        </p:txBody>
      </p:sp>
    </p:spTree>
    <p:extLst>
      <p:ext uri="{BB962C8B-B14F-4D97-AF65-F5344CB8AC3E}">
        <p14:creationId xmlns:p14="http://schemas.microsoft.com/office/powerpoint/2010/main" val="23007885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Ten-finger</a:t>
            </a:r>
            <a:r>
              <a:rPr kumimoji="1" lang="zh-CN" altLang="en-US" b="1" dirty="0"/>
              <a:t> </a:t>
            </a:r>
            <a:r>
              <a:rPr kumimoji="1" lang="en-US" altLang="zh-CN" b="1" dirty="0"/>
              <a:t>Typing</a:t>
            </a:r>
            <a:r>
              <a:rPr kumimoji="1" lang="zh-CN" altLang="en-US" b="1" dirty="0"/>
              <a:t> </a:t>
            </a:r>
            <a:r>
              <a:rPr kumimoji="1" lang="en-US" altLang="zh-CN" b="1" dirty="0"/>
              <a:t>Techniques</a:t>
            </a:r>
          </a:p>
        </p:txBody>
      </p:sp>
      <p:grpSp>
        <p:nvGrpSpPr>
          <p:cNvPr id="15" name="组合 14">
            <a:extLst>
              <a:ext uri="{FF2B5EF4-FFF2-40B4-BE49-F238E27FC236}">
                <a16:creationId xmlns:a16="http://schemas.microsoft.com/office/drawing/2014/main" id="{2C5B0D6C-B293-AD44-AEA0-A9792CAE91DB}"/>
              </a:ext>
            </a:extLst>
          </p:cNvPr>
          <p:cNvGrpSpPr/>
          <p:nvPr/>
        </p:nvGrpSpPr>
        <p:grpSpPr>
          <a:xfrm>
            <a:off x="321038" y="2396606"/>
            <a:ext cx="4545368" cy="2754127"/>
            <a:chOff x="1862575" y="3948678"/>
            <a:chExt cx="4545368" cy="2330842"/>
          </a:xfrm>
        </p:grpSpPr>
        <p:pic>
          <p:nvPicPr>
            <p:cNvPr id="4" name="图片 3">
              <a:extLst>
                <a:ext uri="{FF2B5EF4-FFF2-40B4-BE49-F238E27FC236}">
                  <a16:creationId xmlns:a16="http://schemas.microsoft.com/office/drawing/2014/main" id="{6F89B614-7B55-EF4B-8E60-0EA69417D463}"/>
                </a:ext>
              </a:extLst>
            </p:cNvPr>
            <p:cNvPicPr>
              <a:picLocks noChangeAspect="1"/>
            </p:cNvPicPr>
            <p:nvPr/>
          </p:nvPicPr>
          <p:blipFill>
            <a:blip r:embed="rId3"/>
            <a:stretch>
              <a:fillRect/>
            </a:stretch>
          </p:blipFill>
          <p:spPr>
            <a:xfrm>
              <a:off x="1862575" y="3948678"/>
              <a:ext cx="4545368" cy="1896958"/>
            </a:xfrm>
            <a:prstGeom prst="rect">
              <a:avLst/>
            </a:prstGeom>
            <a:ln>
              <a:noFill/>
            </a:ln>
            <a:effectLst>
              <a:softEdge rad="112500"/>
            </a:effectLst>
          </p:spPr>
        </p:pic>
        <p:sp>
          <p:nvSpPr>
            <p:cNvPr id="5" name="文本框 4">
              <a:extLst>
                <a:ext uri="{FF2B5EF4-FFF2-40B4-BE49-F238E27FC236}">
                  <a16:creationId xmlns:a16="http://schemas.microsoft.com/office/drawing/2014/main" id="{E3138BF1-E6B1-2543-89FB-9CDA01AFEA47}"/>
                </a:ext>
              </a:extLst>
            </p:cNvPr>
            <p:cNvSpPr txBox="1"/>
            <p:nvPr/>
          </p:nvSpPr>
          <p:spPr>
            <a:xfrm>
              <a:off x="2572677" y="5910188"/>
              <a:ext cx="3125164" cy="369332"/>
            </a:xfrm>
            <a:prstGeom prst="rect">
              <a:avLst/>
            </a:prstGeom>
            <a:noFill/>
          </p:spPr>
          <p:txBody>
            <a:bodyPr wrap="square" rtlCol="0">
              <a:spAutoFit/>
            </a:bodyPr>
            <a:lstStyle/>
            <a:p>
              <a:pPr algn="ctr"/>
              <a:r>
                <a:rPr kumimoji="1" lang="en-US" altLang="zh-CN" dirty="0" err="1"/>
                <a:t>TapBoard</a:t>
              </a:r>
              <a:endParaRPr kumimoji="1" lang="en-US" altLang="zh-CN" dirty="0"/>
            </a:p>
          </p:txBody>
        </p:sp>
      </p:grpSp>
      <p:grpSp>
        <p:nvGrpSpPr>
          <p:cNvPr id="13" name="组合 12">
            <a:extLst>
              <a:ext uri="{FF2B5EF4-FFF2-40B4-BE49-F238E27FC236}">
                <a16:creationId xmlns:a16="http://schemas.microsoft.com/office/drawing/2014/main" id="{1BB8223E-A300-904F-B993-040F6D1D25D2}"/>
              </a:ext>
            </a:extLst>
          </p:cNvPr>
          <p:cNvGrpSpPr/>
          <p:nvPr/>
        </p:nvGrpSpPr>
        <p:grpSpPr>
          <a:xfrm>
            <a:off x="8691485" y="2435880"/>
            <a:ext cx="3125164" cy="2714854"/>
            <a:chOff x="5789919" y="4353986"/>
            <a:chExt cx="3125164" cy="2036122"/>
          </a:xfrm>
        </p:grpSpPr>
        <p:pic>
          <p:nvPicPr>
            <p:cNvPr id="7" name="图片 6">
              <a:extLst>
                <a:ext uri="{FF2B5EF4-FFF2-40B4-BE49-F238E27FC236}">
                  <a16:creationId xmlns:a16="http://schemas.microsoft.com/office/drawing/2014/main" id="{2BDFA9E4-D64E-634E-B78E-412DCA055CC0}"/>
                </a:ext>
              </a:extLst>
            </p:cNvPr>
            <p:cNvPicPr>
              <a:picLocks noChangeAspect="1"/>
            </p:cNvPicPr>
            <p:nvPr/>
          </p:nvPicPr>
          <p:blipFill>
            <a:blip r:embed="rId4"/>
            <a:stretch>
              <a:fillRect/>
            </a:stretch>
          </p:blipFill>
          <p:spPr>
            <a:xfrm>
              <a:off x="6101070" y="4353986"/>
              <a:ext cx="2502861" cy="1696244"/>
            </a:xfrm>
            <a:prstGeom prst="rect">
              <a:avLst/>
            </a:prstGeom>
            <a:ln>
              <a:noFill/>
            </a:ln>
            <a:effectLst>
              <a:softEdge rad="112500"/>
            </a:effectLst>
          </p:spPr>
        </p:pic>
        <p:sp>
          <p:nvSpPr>
            <p:cNvPr id="8" name="文本框 7">
              <a:extLst>
                <a:ext uri="{FF2B5EF4-FFF2-40B4-BE49-F238E27FC236}">
                  <a16:creationId xmlns:a16="http://schemas.microsoft.com/office/drawing/2014/main" id="{C68A499B-8DBB-5143-880D-1706F0777288}"/>
                </a:ext>
              </a:extLst>
            </p:cNvPr>
            <p:cNvSpPr txBox="1"/>
            <p:nvPr/>
          </p:nvSpPr>
          <p:spPr>
            <a:xfrm>
              <a:off x="5789919" y="6020776"/>
              <a:ext cx="3125164" cy="369332"/>
            </a:xfrm>
            <a:prstGeom prst="rect">
              <a:avLst/>
            </a:prstGeom>
            <a:noFill/>
          </p:spPr>
          <p:txBody>
            <a:bodyPr wrap="square" rtlCol="0">
              <a:spAutoFit/>
            </a:bodyPr>
            <a:lstStyle/>
            <a:p>
              <a:pPr algn="ctr"/>
              <a:r>
                <a:rPr kumimoji="1" lang="en-US" altLang="zh-CN" dirty="0"/>
                <a:t>ATK</a:t>
              </a:r>
            </a:p>
          </p:txBody>
        </p:sp>
      </p:grpSp>
      <p:grpSp>
        <p:nvGrpSpPr>
          <p:cNvPr id="14" name="组合 13">
            <a:extLst>
              <a:ext uri="{FF2B5EF4-FFF2-40B4-BE49-F238E27FC236}">
                <a16:creationId xmlns:a16="http://schemas.microsoft.com/office/drawing/2014/main" id="{A438819F-1DA1-F24D-B0F4-55CF316117D0}"/>
              </a:ext>
            </a:extLst>
          </p:cNvPr>
          <p:cNvGrpSpPr/>
          <p:nvPr/>
        </p:nvGrpSpPr>
        <p:grpSpPr>
          <a:xfrm>
            <a:off x="5213820" y="2396607"/>
            <a:ext cx="3125164" cy="2670283"/>
            <a:chOff x="8416039" y="1903936"/>
            <a:chExt cx="3125164" cy="2176250"/>
          </a:xfrm>
        </p:grpSpPr>
        <p:pic>
          <p:nvPicPr>
            <p:cNvPr id="9" name="图片 8">
              <a:extLst>
                <a:ext uri="{FF2B5EF4-FFF2-40B4-BE49-F238E27FC236}">
                  <a16:creationId xmlns:a16="http://schemas.microsoft.com/office/drawing/2014/main" id="{5B416169-C6B4-764A-A6D1-422F5C89728C}"/>
                </a:ext>
              </a:extLst>
            </p:cNvPr>
            <p:cNvPicPr>
              <a:picLocks noChangeAspect="1"/>
            </p:cNvPicPr>
            <p:nvPr/>
          </p:nvPicPr>
          <p:blipFill>
            <a:blip r:embed="rId5"/>
            <a:stretch>
              <a:fillRect/>
            </a:stretch>
          </p:blipFill>
          <p:spPr>
            <a:xfrm>
              <a:off x="8700719" y="1903936"/>
              <a:ext cx="2628697" cy="1875249"/>
            </a:xfrm>
            <a:prstGeom prst="rect">
              <a:avLst/>
            </a:prstGeom>
            <a:ln>
              <a:noFill/>
            </a:ln>
            <a:effectLst>
              <a:softEdge rad="112500"/>
            </a:effectLst>
          </p:spPr>
        </p:pic>
        <p:sp>
          <p:nvSpPr>
            <p:cNvPr id="10" name="文本框 9">
              <a:extLst>
                <a:ext uri="{FF2B5EF4-FFF2-40B4-BE49-F238E27FC236}">
                  <a16:creationId xmlns:a16="http://schemas.microsoft.com/office/drawing/2014/main" id="{ABC2CAC2-41EC-B745-8E93-50A9563761EE}"/>
                </a:ext>
              </a:extLst>
            </p:cNvPr>
            <p:cNvSpPr txBox="1"/>
            <p:nvPr/>
          </p:nvSpPr>
          <p:spPr>
            <a:xfrm>
              <a:off x="8416039" y="3779185"/>
              <a:ext cx="3125164" cy="301001"/>
            </a:xfrm>
            <a:prstGeom prst="rect">
              <a:avLst/>
            </a:prstGeom>
            <a:noFill/>
          </p:spPr>
          <p:txBody>
            <a:bodyPr wrap="square" rtlCol="0">
              <a:spAutoFit/>
            </a:bodyPr>
            <a:lstStyle/>
            <a:p>
              <a:pPr algn="ctr"/>
              <a:r>
                <a:rPr kumimoji="1" lang="en-US" altLang="zh-CN" dirty="0"/>
                <a:t>Typing</a:t>
              </a:r>
              <a:r>
                <a:rPr kumimoji="1" lang="zh-CN" altLang="en-US" dirty="0"/>
                <a:t> </a:t>
              </a:r>
              <a:r>
                <a:rPr kumimoji="1" lang="en-US" altLang="zh-CN" dirty="0"/>
                <a:t>in</a:t>
              </a:r>
              <a:r>
                <a:rPr kumimoji="1" lang="zh-CN" altLang="en-US" dirty="0"/>
                <a:t> </a:t>
              </a:r>
              <a:r>
                <a:rPr kumimoji="1" lang="en-US" altLang="zh-CN" dirty="0" smtClean="0"/>
                <a:t>the</a:t>
              </a:r>
              <a:r>
                <a:rPr kumimoji="1" lang="zh-CN" altLang="en-US" dirty="0" smtClean="0"/>
                <a:t> </a:t>
              </a:r>
              <a:r>
                <a:rPr kumimoji="1" lang="en-US" altLang="zh-CN" dirty="0"/>
                <a:t>air</a:t>
              </a:r>
            </a:p>
          </p:txBody>
        </p:sp>
      </p:grpSp>
      <p:sp>
        <p:nvSpPr>
          <p:cNvPr id="16" name="矩形 15">
            <a:extLst>
              <a:ext uri="{FF2B5EF4-FFF2-40B4-BE49-F238E27FC236}">
                <a16:creationId xmlns:a16="http://schemas.microsoft.com/office/drawing/2014/main" id="{7182AC4A-DFE6-0B4A-8E1D-D344736BBFD1}"/>
              </a:ext>
            </a:extLst>
          </p:cNvPr>
          <p:cNvSpPr/>
          <p:nvPr/>
        </p:nvSpPr>
        <p:spPr>
          <a:xfrm>
            <a:off x="0" y="6171848"/>
            <a:ext cx="12191999" cy="646331"/>
          </a:xfrm>
          <a:prstGeom prst="rect">
            <a:avLst/>
          </a:prstGeom>
        </p:spPr>
        <p:txBody>
          <a:bodyPr wrap="square">
            <a:spAutoFit/>
          </a:bodyPr>
          <a:lstStyle/>
          <a:p>
            <a:r>
              <a:rPr kumimoji="1" lang="en-US" altLang="zh-CN" sz="1200" dirty="0"/>
              <a:t>[1]</a:t>
            </a:r>
            <a:r>
              <a:rPr kumimoji="1" lang="zh-CN" altLang="en-US" sz="1200" dirty="0"/>
              <a:t> Sunjun Kim, Jeongmin Son, Geehyuk Lee, Hwan Kim, and Woohun Lee. 2013. TapBoard: making a touch screen keyboard more touchable.</a:t>
            </a:r>
            <a:endParaRPr kumimoji="1" lang="en-US" altLang="zh-CN" sz="1200" dirty="0"/>
          </a:p>
          <a:p>
            <a:r>
              <a:rPr kumimoji="1" lang="en-US" altLang="zh-CN" sz="1200" dirty="0"/>
              <a:t>[2]</a:t>
            </a:r>
            <a:r>
              <a:rPr kumimoji="1" lang="zh-CN" altLang="en-US" sz="1200" dirty="0"/>
              <a:t> </a:t>
            </a:r>
            <a:r>
              <a:rPr kumimoji="1" lang="en" altLang="zh-CN" sz="1200" dirty="0"/>
              <a:t>Helena </a:t>
            </a:r>
            <a:r>
              <a:rPr kumimoji="1" lang="en" altLang="zh-CN" sz="1200" dirty="0" err="1"/>
              <a:t>Roeber</a:t>
            </a:r>
            <a:r>
              <a:rPr kumimoji="1" lang="en" altLang="zh-CN" sz="1200" dirty="0"/>
              <a:t>, John </a:t>
            </a:r>
            <a:r>
              <a:rPr kumimoji="1" lang="en" altLang="zh-CN" sz="1200" dirty="0" err="1"/>
              <a:t>Bacus</a:t>
            </a:r>
            <a:r>
              <a:rPr kumimoji="1" lang="en" altLang="zh-CN" sz="1200" dirty="0"/>
              <a:t>, and Carlo </a:t>
            </a:r>
            <a:r>
              <a:rPr kumimoji="1" lang="en" altLang="zh-CN" sz="1200" dirty="0" err="1"/>
              <a:t>Tomasi</a:t>
            </a:r>
            <a:r>
              <a:rPr kumimoji="1" lang="en" altLang="zh-CN" sz="1200" dirty="0"/>
              <a:t>. 2003. Typing in thin air: the </a:t>
            </a:r>
            <a:r>
              <a:rPr kumimoji="1" lang="en" altLang="zh-CN" sz="1200" dirty="0" err="1"/>
              <a:t>canesta</a:t>
            </a:r>
            <a:r>
              <a:rPr kumimoji="1" lang="en" altLang="zh-CN" sz="1200" dirty="0"/>
              <a:t> projection keyboard-a new method of interaction with electronic devices.</a:t>
            </a:r>
          </a:p>
          <a:p>
            <a:r>
              <a:rPr kumimoji="1" lang="en-US" altLang="zh-CN" sz="1200" dirty="0"/>
              <a:t>[3]</a:t>
            </a:r>
            <a:r>
              <a:rPr kumimoji="1" lang="zh-CN" altLang="en-US" sz="1200" dirty="0"/>
              <a:t> </a:t>
            </a:r>
            <a:r>
              <a:rPr kumimoji="1" lang="en" altLang="zh-CN" sz="1200" dirty="0"/>
              <a:t>Xin Yi, Chun Yu, </a:t>
            </a:r>
            <a:r>
              <a:rPr kumimoji="1" lang="en" altLang="zh-CN" sz="1200" dirty="0" err="1"/>
              <a:t>Mingrui</a:t>
            </a:r>
            <a:r>
              <a:rPr kumimoji="1" lang="en" altLang="zh-CN" sz="1200" dirty="0"/>
              <a:t> Zhang, </a:t>
            </a:r>
            <a:r>
              <a:rPr kumimoji="1" lang="en" altLang="zh-CN" sz="1200" dirty="0" err="1"/>
              <a:t>Sida</a:t>
            </a:r>
            <a:r>
              <a:rPr kumimoji="1" lang="en" altLang="zh-CN" sz="1200" dirty="0"/>
              <a:t> Gao, </a:t>
            </a:r>
            <a:r>
              <a:rPr kumimoji="1" lang="en" altLang="zh-CN" sz="1200" dirty="0" err="1"/>
              <a:t>Ke</a:t>
            </a:r>
            <a:r>
              <a:rPr kumimoji="1" lang="en" altLang="zh-CN" sz="1200" dirty="0"/>
              <a:t> Sun, and </a:t>
            </a:r>
            <a:r>
              <a:rPr kumimoji="1" lang="en" altLang="zh-CN" sz="1200" dirty="0" err="1"/>
              <a:t>Yuanchun</a:t>
            </a:r>
            <a:r>
              <a:rPr kumimoji="1" lang="en" altLang="zh-CN" sz="1200" dirty="0"/>
              <a:t> Shi. 2015. </a:t>
            </a:r>
            <a:r>
              <a:rPr kumimoji="1" lang="en" altLang="zh-CN" sz="1200" dirty="0" err="1"/>
              <a:t>Atk</a:t>
            </a:r>
            <a:r>
              <a:rPr kumimoji="1" lang="en" altLang="zh-CN" sz="1200" dirty="0"/>
              <a:t>: Enabling ten-finger freehand typing in air based on 3d hand tracking data.</a:t>
            </a:r>
            <a:endParaRPr kumimoji="1" lang="zh-CN" altLang="en-US" sz="1200" dirty="0"/>
          </a:p>
        </p:txBody>
      </p:sp>
    </p:spTree>
    <p:extLst>
      <p:ext uri="{BB962C8B-B14F-4D97-AF65-F5344CB8AC3E}">
        <p14:creationId xmlns:p14="http://schemas.microsoft.com/office/powerpoint/2010/main" val="8048611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Adaptive</a:t>
            </a:r>
            <a:r>
              <a:rPr kumimoji="1" lang="zh-CN" altLang="en-US" b="1" dirty="0"/>
              <a:t> </a:t>
            </a:r>
            <a:r>
              <a:rPr kumimoji="1" lang="en-US" altLang="zh-CN" b="1" dirty="0"/>
              <a:t>Keyboard</a:t>
            </a:r>
          </a:p>
        </p:txBody>
      </p:sp>
      <p:pic>
        <p:nvPicPr>
          <p:cNvPr id="5" name="图片 4">
            <a:extLst>
              <a:ext uri="{FF2B5EF4-FFF2-40B4-BE49-F238E27FC236}">
                <a16:creationId xmlns:a16="http://schemas.microsoft.com/office/drawing/2014/main" id="{C569A854-D2AC-2442-A858-39C2AC2D536B}"/>
              </a:ext>
            </a:extLst>
          </p:cNvPr>
          <p:cNvPicPr>
            <a:picLocks noChangeAspect="1"/>
          </p:cNvPicPr>
          <p:nvPr/>
        </p:nvPicPr>
        <p:blipFill>
          <a:blip r:embed="rId3"/>
          <a:stretch>
            <a:fillRect/>
          </a:stretch>
        </p:blipFill>
        <p:spPr>
          <a:xfrm>
            <a:off x="634467" y="1407008"/>
            <a:ext cx="4414297" cy="1767972"/>
          </a:xfrm>
          <a:prstGeom prst="rect">
            <a:avLst/>
          </a:prstGeom>
          <a:ln>
            <a:noFill/>
          </a:ln>
          <a:effectLst>
            <a:softEdge rad="112500"/>
          </a:effectLst>
        </p:spPr>
      </p:pic>
      <p:pic>
        <p:nvPicPr>
          <p:cNvPr id="6" name="图片 5">
            <a:extLst>
              <a:ext uri="{FF2B5EF4-FFF2-40B4-BE49-F238E27FC236}">
                <a16:creationId xmlns:a16="http://schemas.microsoft.com/office/drawing/2014/main" id="{929DD4E8-C9C4-0543-A0F2-5EBD88F13900}"/>
              </a:ext>
            </a:extLst>
          </p:cNvPr>
          <p:cNvPicPr>
            <a:picLocks noChangeAspect="1"/>
          </p:cNvPicPr>
          <p:nvPr/>
        </p:nvPicPr>
        <p:blipFill>
          <a:blip r:embed="rId4"/>
          <a:stretch>
            <a:fillRect/>
          </a:stretch>
        </p:blipFill>
        <p:spPr>
          <a:xfrm>
            <a:off x="6285053" y="1336714"/>
            <a:ext cx="4311570" cy="1838266"/>
          </a:xfrm>
          <a:prstGeom prst="rect">
            <a:avLst/>
          </a:prstGeom>
          <a:ln>
            <a:noFill/>
          </a:ln>
          <a:effectLst>
            <a:softEdge rad="112500"/>
          </a:effectLst>
        </p:spPr>
      </p:pic>
      <p:pic>
        <p:nvPicPr>
          <p:cNvPr id="8" name="图片 7">
            <a:extLst>
              <a:ext uri="{FF2B5EF4-FFF2-40B4-BE49-F238E27FC236}">
                <a16:creationId xmlns:a16="http://schemas.microsoft.com/office/drawing/2014/main" id="{01DC4BC3-E04A-6048-9999-76BE73BB2D9B}"/>
              </a:ext>
            </a:extLst>
          </p:cNvPr>
          <p:cNvPicPr>
            <a:picLocks noChangeAspect="1"/>
          </p:cNvPicPr>
          <p:nvPr/>
        </p:nvPicPr>
        <p:blipFill>
          <a:blip r:embed="rId5"/>
          <a:stretch>
            <a:fillRect/>
          </a:stretch>
        </p:blipFill>
        <p:spPr>
          <a:xfrm>
            <a:off x="6901887" y="3350883"/>
            <a:ext cx="2910608" cy="2367460"/>
          </a:xfrm>
          <a:prstGeom prst="rect">
            <a:avLst/>
          </a:prstGeom>
          <a:ln>
            <a:noFill/>
          </a:ln>
          <a:effectLst>
            <a:softEdge rad="112500"/>
          </a:effectLst>
        </p:spPr>
      </p:pic>
      <p:pic>
        <p:nvPicPr>
          <p:cNvPr id="10" name="图片 9">
            <a:extLst>
              <a:ext uri="{FF2B5EF4-FFF2-40B4-BE49-F238E27FC236}">
                <a16:creationId xmlns:a16="http://schemas.microsoft.com/office/drawing/2014/main" id="{689E5294-77C6-6D40-B14C-EFB89015FC77}"/>
              </a:ext>
            </a:extLst>
          </p:cNvPr>
          <p:cNvPicPr>
            <a:picLocks noChangeAspect="1"/>
          </p:cNvPicPr>
          <p:nvPr/>
        </p:nvPicPr>
        <p:blipFill>
          <a:blip r:embed="rId6"/>
          <a:stretch>
            <a:fillRect/>
          </a:stretch>
        </p:blipFill>
        <p:spPr>
          <a:xfrm>
            <a:off x="1388962" y="3458700"/>
            <a:ext cx="3128119" cy="2151827"/>
          </a:xfrm>
          <a:prstGeom prst="rect">
            <a:avLst/>
          </a:prstGeom>
        </p:spPr>
      </p:pic>
      <p:sp>
        <p:nvSpPr>
          <p:cNvPr id="12" name="矩形 11">
            <a:extLst>
              <a:ext uri="{FF2B5EF4-FFF2-40B4-BE49-F238E27FC236}">
                <a16:creationId xmlns:a16="http://schemas.microsoft.com/office/drawing/2014/main" id="{6C283E4F-7ACF-C340-9ABD-2F289D70F2EE}"/>
              </a:ext>
            </a:extLst>
          </p:cNvPr>
          <p:cNvSpPr/>
          <p:nvPr/>
        </p:nvSpPr>
        <p:spPr>
          <a:xfrm>
            <a:off x="22185" y="5659656"/>
            <a:ext cx="12192000" cy="1169551"/>
          </a:xfrm>
          <a:prstGeom prst="rect">
            <a:avLst/>
          </a:prstGeom>
        </p:spPr>
        <p:txBody>
          <a:bodyPr wrap="square">
            <a:spAutoFit/>
          </a:bodyPr>
          <a:lstStyle/>
          <a:p>
            <a:r>
              <a:rPr lang="en-US" altLang="zh-CN" sz="1400" dirty="0"/>
              <a:t>[1]</a:t>
            </a:r>
            <a:r>
              <a:rPr lang="zh-CN" altLang="en-US" sz="1400" dirty="0"/>
              <a:t> Kentaro Go and Yuki Endo. 2007. CATKey: customizable and adaptable touchscreen keyboard with bubble cursor-like visual feedback.</a:t>
            </a:r>
            <a:endParaRPr lang="en-US" altLang="zh-CN" sz="1400" dirty="0"/>
          </a:p>
          <a:p>
            <a:r>
              <a:rPr lang="en-US" altLang="zh-CN" sz="1400" dirty="0"/>
              <a:t>[2]</a:t>
            </a:r>
            <a:r>
              <a:rPr lang="zh-CN" altLang="en-US" sz="1400" dirty="0"/>
              <a:t> </a:t>
            </a:r>
            <a:r>
              <a:rPr lang="en" altLang="zh-CN" sz="1400" dirty="0"/>
              <a:t>Leah </a:t>
            </a:r>
            <a:r>
              <a:rPr lang="en" altLang="zh-CN" sz="1400" dirty="0" err="1"/>
              <a:t>Findlater</a:t>
            </a:r>
            <a:r>
              <a:rPr lang="en" altLang="zh-CN" sz="1400" dirty="0"/>
              <a:t> and Jacob </a:t>
            </a:r>
            <a:r>
              <a:rPr lang="en" altLang="zh-CN" sz="1400" dirty="0" err="1"/>
              <a:t>Wobbrock</a:t>
            </a:r>
            <a:r>
              <a:rPr lang="en" altLang="zh-CN" sz="1400" dirty="0"/>
              <a:t>. 2012. Personalized input: improving ten-finger touchscreen typing through automatic adaptation.</a:t>
            </a:r>
          </a:p>
          <a:p>
            <a:r>
              <a:rPr lang="en-US" altLang="zh-CN" sz="1400" dirty="0"/>
              <a:t>[3]</a:t>
            </a:r>
            <a:r>
              <a:rPr lang="zh-CN" altLang="en-US" sz="1400" dirty="0"/>
              <a:t> </a:t>
            </a:r>
            <a:r>
              <a:rPr lang="en" altLang="zh-CN" sz="1400" dirty="0" err="1"/>
              <a:t>Asela</a:t>
            </a:r>
            <a:r>
              <a:rPr lang="en" altLang="zh-CN" sz="1400" dirty="0"/>
              <a:t> </a:t>
            </a:r>
            <a:r>
              <a:rPr lang="en" altLang="zh-CN" sz="1400" dirty="0" err="1"/>
              <a:t>Gunawardana</a:t>
            </a:r>
            <a:r>
              <a:rPr lang="en" altLang="zh-CN" sz="1400" dirty="0"/>
              <a:t>, Tim </a:t>
            </a:r>
            <a:r>
              <a:rPr lang="en" altLang="zh-CN" sz="1400" dirty="0" err="1"/>
              <a:t>Paek</a:t>
            </a:r>
            <a:r>
              <a:rPr lang="en" altLang="zh-CN" sz="1400" dirty="0"/>
              <a:t>, and Christopher Meek. 2010. Usability guided key-target resizing for soft keyboards.</a:t>
            </a:r>
          </a:p>
          <a:p>
            <a:r>
              <a:rPr lang="en-US" altLang="zh-CN" sz="1400" dirty="0"/>
              <a:t>[4]</a:t>
            </a:r>
            <a:r>
              <a:rPr lang="zh-CN" altLang="en-US" sz="1400" dirty="0"/>
              <a:t> </a:t>
            </a:r>
            <a:r>
              <a:rPr lang="en" altLang="zh-CN" sz="1400" dirty="0"/>
              <a:t>Ying Yin, Tom Yu Ouyang, Kurt Partridge, and </a:t>
            </a:r>
            <a:r>
              <a:rPr lang="en" altLang="zh-CN" sz="1400" dirty="0" err="1"/>
              <a:t>Shumin</a:t>
            </a:r>
            <a:r>
              <a:rPr lang="en" altLang="zh-CN" sz="1400" dirty="0"/>
              <a:t> </a:t>
            </a:r>
            <a:r>
              <a:rPr lang="en" altLang="zh-CN" sz="1400" dirty="0" err="1"/>
              <a:t>Zhai</a:t>
            </a:r>
            <a:r>
              <a:rPr lang="en" altLang="zh-CN" sz="1400" dirty="0"/>
              <a:t>. 2013. Making touchscreen keyboards adaptive to keys, hand postures, and individuals: a hierarchical spatial </a:t>
            </a:r>
            <a:r>
              <a:rPr lang="en" altLang="zh-CN" sz="1400" dirty="0" err="1"/>
              <a:t>backoff</a:t>
            </a:r>
            <a:r>
              <a:rPr lang="en" altLang="zh-CN" sz="1400" dirty="0"/>
              <a:t> model approach.</a:t>
            </a:r>
            <a:endParaRPr lang="zh-CN" altLang="en-US" sz="1400" dirty="0"/>
          </a:p>
        </p:txBody>
      </p:sp>
    </p:spTree>
    <p:extLst>
      <p:ext uri="{BB962C8B-B14F-4D97-AF65-F5344CB8AC3E}">
        <p14:creationId xmlns:p14="http://schemas.microsoft.com/office/powerpoint/2010/main" val="29363648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Outline</a:t>
            </a:r>
            <a:endParaRPr kumimoji="1" lang="zh-CN" altLang="en-US" b="1" dirty="0"/>
          </a:p>
        </p:txBody>
      </p:sp>
      <p:sp>
        <p:nvSpPr>
          <p:cNvPr id="3" name="内容占位符 2">
            <a:extLst>
              <a:ext uri="{FF2B5EF4-FFF2-40B4-BE49-F238E27FC236}">
                <a16:creationId xmlns:a16="http://schemas.microsoft.com/office/drawing/2014/main" id="{AB2592C9-44AC-C743-9E50-59DAB8EE08EE}"/>
              </a:ext>
            </a:extLst>
          </p:cNvPr>
          <p:cNvSpPr>
            <a:spLocks noGrp="1"/>
          </p:cNvSpPr>
          <p:nvPr>
            <p:ph idx="1"/>
          </p:nvPr>
        </p:nvSpPr>
        <p:spPr/>
        <p:txBody>
          <a:bodyPr/>
          <a:lstStyle/>
          <a:p>
            <a:r>
              <a:rPr kumimoji="1" lang="en-US" altLang="zh-CN" dirty="0"/>
              <a:t>Related</a:t>
            </a:r>
            <a:r>
              <a:rPr kumimoji="1" lang="zh-CN" altLang="en-US" dirty="0"/>
              <a:t> </a:t>
            </a:r>
            <a:r>
              <a:rPr kumimoji="1" lang="en-US" altLang="zh-CN" dirty="0"/>
              <a:t>Work</a:t>
            </a:r>
          </a:p>
          <a:p>
            <a:r>
              <a:rPr kumimoji="1" lang="en-US" altLang="zh-CN" dirty="0">
                <a:solidFill>
                  <a:schemeClr val="bg1">
                    <a:lumMod val="65000"/>
                  </a:schemeClr>
                </a:solidFill>
              </a:rPr>
              <a:t>Problem</a:t>
            </a:r>
            <a:r>
              <a:rPr kumimoji="1" lang="zh-CN" altLang="en-US" dirty="0">
                <a:solidFill>
                  <a:schemeClr val="bg1">
                    <a:lumMod val="65000"/>
                  </a:schemeClr>
                </a:solidFill>
              </a:rPr>
              <a:t> </a:t>
            </a:r>
            <a:r>
              <a:rPr kumimoji="1" lang="en-US" altLang="zh-CN" dirty="0">
                <a:solidFill>
                  <a:schemeClr val="bg1">
                    <a:lumMod val="65000"/>
                  </a:schemeClr>
                </a:solidFill>
              </a:rPr>
              <a:t>Definition</a:t>
            </a:r>
          </a:p>
          <a:p>
            <a:r>
              <a:rPr kumimoji="1" lang="en-US" altLang="zh-CN" dirty="0">
                <a:solidFill>
                  <a:schemeClr val="bg1">
                    <a:lumMod val="65000"/>
                  </a:schemeClr>
                </a:solidFill>
              </a:rPr>
              <a:t>Examining</a:t>
            </a:r>
            <a:r>
              <a:rPr kumimoji="1" lang="zh-CN" altLang="en-US" dirty="0">
                <a:solidFill>
                  <a:schemeClr val="bg1">
                    <a:lumMod val="65000"/>
                  </a:schemeClr>
                </a:solidFill>
              </a:rPr>
              <a:t> </a:t>
            </a:r>
            <a:r>
              <a:rPr kumimoji="1" lang="en-US" altLang="zh-CN" dirty="0">
                <a:solidFill>
                  <a:schemeClr val="bg1">
                    <a:lumMod val="65000"/>
                  </a:schemeClr>
                </a:solidFill>
              </a:rPr>
              <a:t>Behavior</a:t>
            </a:r>
          </a:p>
          <a:p>
            <a:r>
              <a:rPr kumimoji="1" lang="en-US" altLang="zh-CN" dirty="0">
                <a:solidFill>
                  <a:schemeClr val="bg1">
                    <a:lumMod val="65000"/>
                  </a:schemeClr>
                </a:solidFill>
              </a:rPr>
              <a:t>Input</a:t>
            </a:r>
            <a:r>
              <a:rPr kumimoji="1" lang="zh-CN" altLang="en-US" dirty="0">
                <a:solidFill>
                  <a:schemeClr val="bg1">
                    <a:lumMod val="65000"/>
                  </a:schemeClr>
                </a:solidFill>
              </a:rPr>
              <a:t> </a:t>
            </a:r>
            <a:r>
              <a:rPr kumimoji="1" lang="en-US" altLang="zh-CN" dirty="0">
                <a:solidFill>
                  <a:schemeClr val="bg1">
                    <a:lumMod val="65000"/>
                  </a:schemeClr>
                </a:solidFill>
              </a:rPr>
              <a:t>Prediction</a:t>
            </a:r>
            <a:r>
              <a:rPr kumimoji="1" lang="zh-CN" altLang="en-US" dirty="0">
                <a:solidFill>
                  <a:schemeClr val="bg1">
                    <a:lumMod val="65000"/>
                  </a:schemeClr>
                </a:solidFill>
              </a:rPr>
              <a:t> </a:t>
            </a:r>
            <a:r>
              <a:rPr kumimoji="1" lang="en-US" altLang="zh-CN" dirty="0">
                <a:solidFill>
                  <a:schemeClr val="bg1">
                    <a:lumMod val="65000"/>
                  </a:schemeClr>
                </a:solidFill>
              </a:rPr>
              <a:t>Algorithm</a:t>
            </a:r>
          </a:p>
          <a:p>
            <a:r>
              <a:rPr kumimoji="1" lang="en-US" altLang="zh-CN" dirty="0">
                <a:solidFill>
                  <a:schemeClr val="bg1">
                    <a:lumMod val="65000"/>
                  </a:schemeClr>
                </a:solidFill>
              </a:rPr>
              <a:t>Evaluation</a:t>
            </a:r>
          </a:p>
          <a:p>
            <a:r>
              <a:rPr kumimoji="1" lang="en-US" altLang="zh-CN" dirty="0" smtClean="0">
                <a:solidFill>
                  <a:schemeClr val="bg1">
                    <a:lumMod val="65000"/>
                  </a:schemeClr>
                </a:solidFill>
              </a:rPr>
              <a:t>Conclusion</a:t>
            </a:r>
            <a:endParaRPr kumimoji="1" lang="zh-CN" altLang="en-US" dirty="0"/>
          </a:p>
        </p:txBody>
      </p:sp>
    </p:spTree>
    <p:extLst>
      <p:ext uri="{BB962C8B-B14F-4D97-AF65-F5344CB8AC3E}">
        <p14:creationId xmlns:p14="http://schemas.microsoft.com/office/powerpoint/2010/main" val="60654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Outline</a:t>
            </a:r>
            <a:endParaRPr kumimoji="1" lang="zh-CN" altLang="en-US" b="1" dirty="0"/>
          </a:p>
        </p:txBody>
      </p:sp>
      <p:sp>
        <p:nvSpPr>
          <p:cNvPr id="3" name="内容占位符 2">
            <a:extLst>
              <a:ext uri="{FF2B5EF4-FFF2-40B4-BE49-F238E27FC236}">
                <a16:creationId xmlns:a16="http://schemas.microsoft.com/office/drawing/2014/main" id="{AB2592C9-44AC-C743-9E50-59DAB8EE08EE}"/>
              </a:ext>
            </a:extLst>
          </p:cNvPr>
          <p:cNvSpPr>
            <a:spLocks noGrp="1"/>
          </p:cNvSpPr>
          <p:nvPr>
            <p:ph idx="1"/>
          </p:nvPr>
        </p:nvSpPr>
        <p:spPr/>
        <p:txBody>
          <a:bodyPr/>
          <a:lstStyle/>
          <a:p>
            <a:r>
              <a:rPr kumimoji="1" lang="en-US" altLang="zh-CN" dirty="0">
                <a:solidFill>
                  <a:schemeClr val="bg1">
                    <a:lumMod val="65000"/>
                  </a:schemeClr>
                </a:solidFill>
              </a:rPr>
              <a:t>Related</a:t>
            </a:r>
            <a:r>
              <a:rPr kumimoji="1" lang="zh-CN" altLang="en-US" dirty="0">
                <a:solidFill>
                  <a:schemeClr val="bg1">
                    <a:lumMod val="65000"/>
                  </a:schemeClr>
                </a:solidFill>
              </a:rPr>
              <a:t> </a:t>
            </a:r>
            <a:r>
              <a:rPr kumimoji="1" lang="en-US" altLang="zh-CN" dirty="0">
                <a:solidFill>
                  <a:schemeClr val="bg1">
                    <a:lumMod val="65000"/>
                  </a:schemeClr>
                </a:solidFill>
              </a:rPr>
              <a:t>Work</a:t>
            </a:r>
          </a:p>
          <a:p>
            <a:r>
              <a:rPr kumimoji="1" lang="en-US" altLang="zh-CN" dirty="0"/>
              <a:t>Problem</a:t>
            </a:r>
            <a:r>
              <a:rPr kumimoji="1" lang="zh-CN" altLang="en-US" dirty="0"/>
              <a:t> </a:t>
            </a:r>
            <a:r>
              <a:rPr kumimoji="1" lang="en-US" altLang="zh-CN" dirty="0"/>
              <a:t>Definition</a:t>
            </a:r>
          </a:p>
          <a:p>
            <a:r>
              <a:rPr kumimoji="1" lang="en-US" altLang="zh-CN" dirty="0">
                <a:solidFill>
                  <a:schemeClr val="bg1">
                    <a:lumMod val="65000"/>
                  </a:schemeClr>
                </a:solidFill>
              </a:rPr>
              <a:t>Examining</a:t>
            </a:r>
            <a:r>
              <a:rPr kumimoji="1" lang="zh-CN" altLang="en-US" dirty="0">
                <a:solidFill>
                  <a:schemeClr val="bg1">
                    <a:lumMod val="65000"/>
                  </a:schemeClr>
                </a:solidFill>
              </a:rPr>
              <a:t> </a:t>
            </a:r>
            <a:r>
              <a:rPr kumimoji="1" lang="en-US" altLang="zh-CN" dirty="0">
                <a:solidFill>
                  <a:schemeClr val="bg1">
                    <a:lumMod val="65000"/>
                  </a:schemeClr>
                </a:solidFill>
              </a:rPr>
              <a:t>Behavior</a:t>
            </a:r>
          </a:p>
          <a:p>
            <a:r>
              <a:rPr kumimoji="1" lang="en-US" altLang="zh-CN" dirty="0">
                <a:solidFill>
                  <a:schemeClr val="bg1">
                    <a:lumMod val="65000"/>
                  </a:schemeClr>
                </a:solidFill>
              </a:rPr>
              <a:t>Input</a:t>
            </a:r>
            <a:r>
              <a:rPr kumimoji="1" lang="zh-CN" altLang="en-US" dirty="0">
                <a:solidFill>
                  <a:schemeClr val="bg1">
                    <a:lumMod val="65000"/>
                  </a:schemeClr>
                </a:solidFill>
              </a:rPr>
              <a:t> </a:t>
            </a:r>
            <a:r>
              <a:rPr kumimoji="1" lang="en-US" altLang="zh-CN" dirty="0">
                <a:solidFill>
                  <a:schemeClr val="bg1">
                    <a:lumMod val="65000"/>
                  </a:schemeClr>
                </a:solidFill>
              </a:rPr>
              <a:t>Prediction</a:t>
            </a:r>
            <a:r>
              <a:rPr kumimoji="1" lang="zh-CN" altLang="en-US" dirty="0">
                <a:solidFill>
                  <a:schemeClr val="bg1">
                    <a:lumMod val="65000"/>
                  </a:schemeClr>
                </a:solidFill>
              </a:rPr>
              <a:t> </a:t>
            </a:r>
            <a:r>
              <a:rPr kumimoji="1" lang="en-US" altLang="zh-CN" dirty="0">
                <a:solidFill>
                  <a:schemeClr val="bg1">
                    <a:lumMod val="65000"/>
                  </a:schemeClr>
                </a:solidFill>
              </a:rPr>
              <a:t>Algorithm</a:t>
            </a:r>
          </a:p>
          <a:p>
            <a:r>
              <a:rPr kumimoji="1" lang="en-US" altLang="zh-CN" dirty="0">
                <a:solidFill>
                  <a:schemeClr val="bg1">
                    <a:lumMod val="65000"/>
                  </a:schemeClr>
                </a:solidFill>
              </a:rPr>
              <a:t>Evaluation</a:t>
            </a:r>
          </a:p>
          <a:p>
            <a:r>
              <a:rPr kumimoji="1" lang="en-US" altLang="zh-CN" dirty="0" smtClean="0">
                <a:solidFill>
                  <a:schemeClr val="bg1">
                    <a:lumMod val="65000"/>
                  </a:schemeClr>
                </a:solidFill>
              </a:rPr>
              <a:t>Conclusion</a:t>
            </a:r>
            <a:endParaRPr kumimoji="1" lang="zh-CN" altLang="en-US" dirty="0">
              <a:solidFill>
                <a:schemeClr val="bg1">
                  <a:lumMod val="65000"/>
                </a:schemeClr>
              </a:solidFill>
            </a:endParaRPr>
          </a:p>
        </p:txBody>
      </p:sp>
    </p:spTree>
    <p:extLst>
      <p:ext uri="{BB962C8B-B14F-4D97-AF65-F5344CB8AC3E}">
        <p14:creationId xmlns:p14="http://schemas.microsoft.com/office/powerpoint/2010/main" val="2023078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Keyboard</a:t>
            </a:r>
            <a:r>
              <a:rPr kumimoji="1" lang="zh-CN" altLang="en-US" b="1" dirty="0"/>
              <a:t> </a:t>
            </a:r>
            <a:r>
              <a:rPr kumimoji="1" lang="en-US" altLang="zh-CN" b="1" dirty="0"/>
              <a:t>Model</a:t>
            </a:r>
            <a:endParaRPr kumimoji="1" lang="zh-CN" altLang="en-US" b="1" dirty="0"/>
          </a:p>
        </p:txBody>
      </p:sp>
      <p:pic>
        <p:nvPicPr>
          <p:cNvPr id="4" name="内容占位符 3">
            <a:extLst>
              <a:ext uri="{FF2B5EF4-FFF2-40B4-BE49-F238E27FC236}">
                <a16:creationId xmlns:a16="http://schemas.microsoft.com/office/drawing/2014/main" id="{76C50B82-BC67-8442-9E34-4762C5CC4831}"/>
              </a:ext>
            </a:extLst>
          </p:cNvPr>
          <p:cNvPicPr>
            <a:picLocks noGrp="1" noChangeAspect="1"/>
          </p:cNvPicPr>
          <p:nvPr>
            <p:ph idx="1"/>
          </p:nvPr>
        </p:nvPicPr>
        <p:blipFill>
          <a:blip r:embed="rId3"/>
          <a:stretch>
            <a:fillRect/>
          </a:stretch>
        </p:blipFill>
        <p:spPr>
          <a:xfrm>
            <a:off x="541593" y="1984813"/>
            <a:ext cx="5933880" cy="3409767"/>
          </a:xfrm>
          <a:prstGeom prst="rect">
            <a:avLst/>
          </a:prstGeom>
        </p:spPr>
      </p:pic>
      <p:sp>
        <p:nvSpPr>
          <p:cNvPr id="5" name="文本框 4">
            <a:extLst>
              <a:ext uri="{FF2B5EF4-FFF2-40B4-BE49-F238E27FC236}">
                <a16:creationId xmlns:a16="http://schemas.microsoft.com/office/drawing/2014/main" id="{4F32A43A-2677-B74E-9979-16A08683D5A0}"/>
              </a:ext>
            </a:extLst>
          </p:cNvPr>
          <p:cNvSpPr txBox="1"/>
          <p:nvPr/>
        </p:nvSpPr>
        <p:spPr>
          <a:xfrm>
            <a:off x="6579645" y="2429019"/>
            <a:ext cx="5585012" cy="2062103"/>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sz="3200" dirty="0"/>
              <a:t>Location</a:t>
            </a:r>
          </a:p>
          <a:p>
            <a:pPr marL="285750" indent="-285750">
              <a:buFont typeface="Arial" panose="020B0604020202020204" pitchFamily="34" charset="0"/>
              <a:buChar char="•"/>
            </a:pPr>
            <a:r>
              <a:rPr kumimoji="1" lang="en-US" altLang="zh-CN" sz="3200" dirty="0"/>
              <a:t>Size</a:t>
            </a:r>
          </a:p>
          <a:p>
            <a:pPr marL="285750" indent="-285750">
              <a:buFont typeface="Arial" panose="020B0604020202020204" pitchFamily="34" charset="0"/>
              <a:buChar char="•"/>
            </a:pPr>
            <a:r>
              <a:rPr kumimoji="1" lang="en-US" altLang="zh-CN" sz="3200" dirty="0"/>
              <a:t>Orientation</a:t>
            </a:r>
          </a:p>
          <a:p>
            <a:pPr marL="285750" indent="-285750">
              <a:buFont typeface="Arial" panose="020B0604020202020204" pitchFamily="34" charset="0"/>
              <a:buChar char="•"/>
            </a:pPr>
            <a:r>
              <a:rPr kumimoji="1" lang="en-US" altLang="zh-CN" sz="3200" dirty="0"/>
              <a:t>Shape</a:t>
            </a:r>
            <a:endParaRPr kumimoji="1" lang="zh-CN" altLang="en-US" sz="3200" dirty="0"/>
          </a:p>
        </p:txBody>
      </p:sp>
      <p:sp>
        <p:nvSpPr>
          <p:cNvPr id="3" name="矩形 2">
            <a:extLst>
              <a:ext uri="{FF2B5EF4-FFF2-40B4-BE49-F238E27FC236}">
                <a16:creationId xmlns:a16="http://schemas.microsoft.com/office/drawing/2014/main" id="{9B957754-1D7A-6E42-85A7-4C32AB385470}"/>
              </a:ext>
            </a:extLst>
          </p:cNvPr>
          <p:cNvSpPr/>
          <p:nvPr/>
        </p:nvSpPr>
        <p:spPr>
          <a:xfrm>
            <a:off x="8720958" y="3397310"/>
            <a:ext cx="715260" cy="584775"/>
          </a:xfrm>
          <a:prstGeom prst="rect">
            <a:avLst/>
          </a:prstGeom>
        </p:spPr>
        <p:txBody>
          <a:bodyPr wrap="none">
            <a:spAutoFit/>
          </a:bodyPr>
          <a:lstStyle/>
          <a:p>
            <a:r>
              <a:rPr kumimoji="1" lang="zh-CN" altLang="en-US" sz="3200" dirty="0"/>
              <a:t> </a:t>
            </a:r>
            <a:r>
              <a:rPr kumimoji="1" lang="en-US" altLang="zh-CN" sz="3200" dirty="0"/>
              <a:t>:</a:t>
            </a:r>
            <a:r>
              <a:rPr kumimoji="1" lang="zh-CN" altLang="en-US" sz="3200" dirty="0"/>
              <a:t> </a:t>
            </a:r>
            <a:r>
              <a:rPr kumimoji="1" lang="en-US" altLang="zh-CN" sz="3200" dirty="0"/>
              <a:t>0</a:t>
            </a:r>
          </a:p>
        </p:txBody>
      </p:sp>
      <p:sp>
        <p:nvSpPr>
          <p:cNvPr id="6" name="矩形 5">
            <a:extLst>
              <a:ext uri="{FF2B5EF4-FFF2-40B4-BE49-F238E27FC236}">
                <a16:creationId xmlns:a16="http://schemas.microsoft.com/office/drawing/2014/main" id="{72C4720A-6E16-4A4B-8FCE-017CC05B0450}"/>
              </a:ext>
            </a:extLst>
          </p:cNvPr>
          <p:cNvSpPr/>
          <p:nvPr/>
        </p:nvSpPr>
        <p:spPr>
          <a:xfrm>
            <a:off x="7831638" y="3894772"/>
            <a:ext cx="2233304" cy="584775"/>
          </a:xfrm>
          <a:prstGeom prst="rect">
            <a:avLst/>
          </a:prstGeom>
        </p:spPr>
        <p:txBody>
          <a:bodyPr wrap="none">
            <a:spAutoFit/>
          </a:bodyPr>
          <a:lstStyle/>
          <a:p>
            <a:r>
              <a:rPr kumimoji="1" lang="zh-CN" altLang="en-US" sz="3200" dirty="0"/>
              <a:t> </a:t>
            </a:r>
            <a:r>
              <a:rPr kumimoji="1" lang="en-US" altLang="zh-CN" sz="3200" dirty="0"/>
              <a:t>:</a:t>
            </a:r>
            <a:r>
              <a:rPr kumimoji="1" lang="zh-CN" altLang="en-US" sz="3200" dirty="0"/>
              <a:t> </a:t>
            </a:r>
            <a:r>
              <a:rPr kumimoji="1" lang="en-US" altLang="zh-CN" sz="3200" dirty="0"/>
              <a:t>Rectangle</a:t>
            </a:r>
          </a:p>
        </p:txBody>
      </p:sp>
      <p:sp>
        <p:nvSpPr>
          <p:cNvPr id="8" name="文本框 7">
            <a:extLst>
              <a:ext uri="{FF2B5EF4-FFF2-40B4-BE49-F238E27FC236}">
                <a16:creationId xmlns:a16="http://schemas.microsoft.com/office/drawing/2014/main" id="{49516330-C38A-8E4D-BA3E-ABD3D71372B7}"/>
              </a:ext>
            </a:extLst>
          </p:cNvPr>
          <p:cNvSpPr txBox="1"/>
          <p:nvPr/>
        </p:nvSpPr>
        <p:spPr>
          <a:xfrm>
            <a:off x="6579645" y="4403809"/>
            <a:ext cx="5585012" cy="584775"/>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sz="3200" dirty="0"/>
              <a:t>Noise:</a:t>
            </a:r>
            <a:r>
              <a:rPr kumimoji="1" lang="zh-CN" altLang="en-US" sz="3200" dirty="0"/>
              <a:t> </a:t>
            </a:r>
            <a:r>
              <a:rPr kumimoji="1" lang="en-US" altLang="zh-CN" sz="3200" dirty="0"/>
              <a:t>Normal</a:t>
            </a:r>
          </a:p>
        </p:txBody>
      </p:sp>
      <p:sp>
        <p:nvSpPr>
          <p:cNvPr id="9" name="矩形 8">
            <a:extLst>
              <a:ext uri="{FF2B5EF4-FFF2-40B4-BE49-F238E27FC236}">
                <a16:creationId xmlns:a16="http://schemas.microsoft.com/office/drawing/2014/main" id="{D664DA26-BD80-9F44-A678-38E3E2554809}"/>
              </a:ext>
            </a:extLst>
          </p:cNvPr>
          <p:cNvSpPr/>
          <p:nvPr/>
        </p:nvSpPr>
        <p:spPr>
          <a:xfrm>
            <a:off x="1" y="6454337"/>
            <a:ext cx="12164656" cy="369332"/>
          </a:xfrm>
          <a:prstGeom prst="rect">
            <a:avLst/>
          </a:prstGeom>
        </p:spPr>
        <p:txBody>
          <a:bodyPr wrap="square">
            <a:spAutoFit/>
          </a:bodyPr>
          <a:lstStyle/>
          <a:p>
            <a:r>
              <a:rPr lang="en-US" altLang="zh-CN" dirty="0"/>
              <a:t>[1]</a:t>
            </a:r>
            <a:r>
              <a:rPr lang="zh-CN" altLang="en-US" dirty="0"/>
              <a:t> Shiri Azenkot and Shumin Zhai. 2012. Touch behavior with different postures on soft smartphone keyboards.</a:t>
            </a:r>
          </a:p>
        </p:txBody>
      </p:sp>
    </p:spTree>
    <p:extLst>
      <p:ext uri="{BB962C8B-B14F-4D97-AF65-F5344CB8AC3E}">
        <p14:creationId xmlns:p14="http://schemas.microsoft.com/office/powerpoint/2010/main" val="150310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P spid="8" grpId="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CC90E3-FD04-E145-83A3-57AA42E3538A}"/>
              </a:ext>
            </a:extLst>
          </p:cNvPr>
          <p:cNvSpPr>
            <a:spLocks noGrp="1"/>
          </p:cNvSpPr>
          <p:nvPr>
            <p:ph type="title"/>
          </p:nvPr>
        </p:nvSpPr>
        <p:spPr/>
        <p:txBody>
          <a:bodyPr/>
          <a:lstStyle/>
          <a:p>
            <a:r>
              <a:rPr kumimoji="1" lang="en-US" altLang="zh-CN" b="1" dirty="0"/>
              <a:t>Keyboard</a:t>
            </a:r>
            <a:r>
              <a:rPr kumimoji="1" lang="zh-CN" altLang="en-US" b="1" dirty="0"/>
              <a:t> </a:t>
            </a:r>
            <a:r>
              <a:rPr kumimoji="1" lang="en-US" altLang="zh-CN" b="1" dirty="0"/>
              <a:t>Model</a:t>
            </a:r>
            <a:endParaRPr kumimoji="1" lang="zh-CN" altLang="en-US" b="1" dirty="0"/>
          </a:p>
        </p:txBody>
      </p:sp>
      <p:pic>
        <p:nvPicPr>
          <p:cNvPr id="4" name="内容占位符 3">
            <a:extLst>
              <a:ext uri="{FF2B5EF4-FFF2-40B4-BE49-F238E27FC236}">
                <a16:creationId xmlns:a16="http://schemas.microsoft.com/office/drawing/2014/main" id="{43CC2E59-F9A7-C34F-8FFE-896A0182067E}"/>
              </a:ext>
            </a:extLst>
          </p:cNvPr>
          <p:cNvPicPr>
            <a:picLocks noGrp="1" noChangeAspect="1"/>
          </p:cNvPicPr>
          <p:nvPr>
            <p:ph idx="1"/>
          </p:nvPr>
        </p:nvPicPr>
        <p:blipFill>
          <a:blip r:embed="rId3"/>
          <a:stretch>
            <a:fillRect/>
          </a:stretch>
        </p:blipFill>
        <p:spPr>
          <a:xfrm>
            <a:off x="838200" y="2037739"/>
            <a:ext cx="5382655" cy="2380498"/>
          </a:xfrm>
          <a:prstGeom prst="rect">
            <a:avLst/>
          </a:prstGeom>
        </p:spPr>
      </p:pic>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36F0FCB9-7A61-514C-B5FE-89BDD27122BB}"/>
                  </a:ext>
                </a:extLst>
              </p:cNvPr>
              <p:cNvSpPr txBox="1"/>
              <p:nvPr/>
            </p:nvSpPr>
            <p:spPr>
              <a:xfrm>
                <a:off x="5672216" y="2464943"/>
                <a:ext cx="548639"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0" i="1" smtClean="0">
                              <a:solidFill>
                                <a:srgbClr val="47649C"/>
                              </a:solidFill>
                              <a:latin typeface="Cambria Math" panose="02040503050406030204" pitchFamily="18" charset="0"/>
                            </a:rPr>
                          </m:ctrlPr>
                        </m:sSubPr>
                        <m:e>
                          <m:r>
                            <a:rPr kumimoji="1" lang="en-US" altLang="zh-CN" b="0" i="1" smtClean="0">
                              <a:solidFill>
                                <a:srgbClr val="47649C"/>
                              </a:solidFill>
                              <a:latin typeface="Cambria Math" panose="02040503050406030204" pitchFamily="18" charset="0"/>
                            </a:rPr>
                            <m:t>𝑖𝑛𝑑𝑒𝑥</m:t>
                          </m:r>
                        </m:e>
                        <m:sub>
                          <m:r>
                            <a:rPr kumimoji="1" lang="en-US" altLang="zh-CN" b="0" i="1" smtClean="0">
                              <a:solidFill>
                                <a:srgbClr val="47649C"/>
                              </a:solidFill>
                              <a:latin typeface="Cambria Math" panose="02040503050406030204" pitchFamily="18" charset="0"/>
                            </a:rPr>
                            <m:t>𝑥</m:t>
                          </m:r>
                        </m:sub>
                      </m:sSub>
                    </m:oMath>
                  </m:oMathPara>
                </a14:m>
                <a:endParaRPr kumimoji="1" lang="zh-CN" altLang="en-US" dirty="0">
                  <a:solidFill>
                    <a:srgbClr val="47649C"/>
                  </a:solidFill>
                </a:endParaRPr>
              </a:p>
            </p:txBody>
          </p:sp>
        </mc:Choice>
        <mc:Fallback xmlns="">
          <p:sp>
            <p:nvSpPr>
              <p:cNvPr id="5" name="文本框 4">
                <a:extLst>
                  <a:ext uri="{FF2B5EF4-FFF2-40B4-BE49-F238E27FC236}">
                    <a16:creationId xmlns:a16="http://schemas.microsoft.com/office/drawing/2014/main" id="{36F0FCB9-7A61-514C-B5FE-89BDD27122BB}"/>
                  </a:ext>
                </a:extLst>
              </p:cNvPr>
              <p:cNvSpPr txBox="1">
                <a:spLocks noRot="1" noChangeAspect="1" noMove="1" noResize="1" noEditPoints="1" noAdjustHandles="1" noChangeArrowheads="1" noChangeShapeType="1" noTextEdit="1"/>
              </p:cNvSpPr>
              <p:nvPr/>
            </p:nvSpPr>
            <p:spPr>
              <a:xfrm>
                <a:off x="5672216" y="2464943"/>
                <a:ext cx="548639" cy="369332"/>
              </a:xfrm>
              <a:prstGeom prst="rect">
                <a:avLst/>
              </a:prstGeom>
              <a:blipFill>
                <a:blip r:embed="rId4"/>
                <a:stretch>
                  <a:fillRect r="-4318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FBC95BDA-4463-2444-83DF-1FC79A8A1E14}"/>
                  </a:ext>
                </a:extLst>
              </p:cNvPr>
              <p:cNvSpPr txBox="1"/>
              <p:nvPr/>
            </p:nvSpPr>
            <p:spPr>
              <a:xfrm>
                <a:off x="746992" y="4026976"/>
                <a:ext cx="780866" cy="391261"/>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b="0" i="1" smtClean="0">
                              <a:solidFill>
                                <a:srgbClr val="47649C"/>
                              </a:solidFill>
                              <a:latin typeface="Cambria Math" panose="02040503050406030204" pitchFamily="18" charset="0"/>
                            </a:rPr>
                          </m:ctrlPr>
                        </m:sSubPr>
                        <m:e>
                          <m:r>
                            <a:rPr kumimoji="1" lang="en-US" altLang="zh-CN" b="0" i="1" smtClean="0">
                              <a:solidFill>
                                <a:srgbClr val="47649C"/>
                              </a:solidFill>
                              <a:latin typeface="Cambria Math" panose="02040503050406030204" pitchFamily="18" charset="0"/>
                            </a:rPr>
                            <m:t>𝑖𝑛𝑑𝑒𝑥</m:t>
                          </m:r>
                        </m:e>
                        <m:sub>
                          <m:r>
                            <a:rPr kumimoji="1" lang="en-US" altLang="zh-CN" b="0" i="1" smtClean="0">
                              <a:solidFill>
                                <a:srgbClr val="47649C"/>
                              </a:solidFill>
                              <a:latin typeface="Cambria Math" panose="02040503050406030204" pitchFamily="18" charset="0"/>
                            </a:rPr>
                            <m:t>𝑦</m:t>
                          </m:r>
                        </m:sub>
                      </m:sSub>
                    </m:oMath>
                  </m:oMathPara>
                </a14:m>
                <a:endParaRPr kumimoji="1" lang="zh-CN" altLang="en-US" dirty="0">
                  <a:solidFill>
                    <a:srgbClr val="47649C"/>
                  </a:solidFill>
                </a:endParaRPr>
              </a:p>
            </p:txBody>
          </p:sp>
        </mc:Choice>
        <mc:Fallback xmlns="">
          <p:sp>
            <p:nvSpPr>
              <p:cNvPr id="6" name="文本框 5">
                <a:extLst>
                  <a:ext uri="{FF2B5EF4-FFF2-40B4-BE49-F238E27FC236}">
                    <a16:creationId xmlns:a16="http://schemas.microsoft.com/office/drawing/2014/main" id="{FBC95BDA-4463-2444-83DF-1FC79A8A1E14}"/>
                  </a:ext>
                </a:extLst>
              </p:cNvPr>
              <p:cNvSpPr txBox="1">
                <a:spLocks noRot="1" noChangeAspect="1" noMove="1" noResize="1" noEditPoints="1" noAdjustHandles="1" noChangeArrowheads="1" noChangeShapeType="1" noTextEdit="1"/>
              </p:cNvSpPr>
              <p:nvPr/>
            </p:nvSpPr>
            <p:spPr>
              <a:xfrm>
                <a:off x="746992" y="4026976"/>
                <a:ext cx="780866" cy="391261"/>
              </a:xfrm>
              <a:prstGeom prst="rect">
                <a:avLst/>
              </a:prstGeom>
              <a:blipFill>
                <a:blip r:embed="rId5"/>
                <a:stretch>
                  <a:fillRect r="-4839"/>
                </a:stretch>
              </a:blipFill>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058413D7-5C1B-CE47-BC98-DDBFB8CE8E3E}"/>
              </a:ext>
            </a:extLst>
          </p:cNvPr>
          <p:cNvSpPr txBox="1"/>
          <p:nvPr/>
        </p:nvSpPr>
        <p:spPr>
          <a:xfrm>
            <a:off x="-2060294" y="5266481"/>
            <a:ext cx="184731" cy="369332"/>
          </a:xfrm>
          <a:prstGeom prst="rect">
            <a:avLst/>
          </a:prstGeom>
          <a:noFill/>
        </p:spPr>
        <p:txBody>
          <a:bodyPr wrap="none" rtlCol="0">
            <a:spAutoFit/>
          </a:bodyPr>
          <a:lstStyle/>
          <a:p>
            <a:endParaRPr kumimoji="1" lang="zh-CN" altLang="en-US" dirty="0"/>
          </a:p>
        </p:txBody>
      </p:sp>
      <p:sp>
        <p:nvSpPr>
          <p:cNvPr id="9" name="文本框 8">
            <a:extLst>
              <a:ext uri="{FF2B5EF4-FFF2-40B4-BE49-F238E27FC236}">
                <a16:creationId xmlns:a16="http://schemas.microsoft.com/office/drawing/2014/main" id="{8991220C-2C3A-2645-A030-1A53D649EEDF}"/>
              </a:ext>
            </a:extLst>
          </p:cNvPr>
          <p:cNvSpPr txBox="1"/>
          <p:nvPr/>
        </p:nvSpPr>
        <p:spPr>
          <a:xfrm>
            <a:off x="1386310" y="5343425"/>
            <a:ext cx="9419380" cy="584775"/>
          </a:xfrm>
          <a:prstGeom prst="rect">
            <a:avLst/>
          </a:prstGeom>
          <a:noFill/>
        </p:spPr>
        <p:txBody>
          <a:bodyPr wrap="square" rtlCol="0">
            <a:spAutoFit/>
          </a:bodyPr>
          <a:lstStyle/>
          <a:p>
            <a:pPr algn="ctr"/>
            <a:r>
              <a:rPr kumimoji="1" lang="en-US" altLang="zh-CN" sz="3200" b="1" dirty="0"/>
              <a:t>position</a:t>
            </a:r>
            <a:r>
              <a:rPr kumimoji="1" lang="zh-CN" altLang="en-US" sz="3200" b="1" dirty="0"/>
              <a:t> </a:t>
            </a:r>
            <a:r>
              <a:rPr kumimoji="1" lang="en-US" altLang="zh-CN" sz="3200" b="1" dirty="0"/>
              <a:t>=</a:t>
            </a:r>
            <a:r>
              <a:rPr kumimoji="1" lang="zh-CN" altLang="en-US" sz="3200" b="1" dirty="0"/>
              <a:t> </a:t>
            </a:r>
            <a:r>
              <a:rPr kumimoji="1" lang="en-US" altLang="zh-CN" sz="3200" b="1" dirty="0">
                <a:solidFill>
                  <a:srgbClr val="FF0000"/>
                </a:solidFill>
              </a:rPr>
              <a:t>offset</a:t>
            </a:r>
            <a:r>
              <a:rPr kumimoji="1" lang="zh-CN" altLang="en-US" sz="3200" b="1" dirty="0"/>
              <a:t> </a:t>
            </a:r>
            <a:r>
              <a:rPr kumimoji="1" lang="en-US" altLang="zh-CN" sz="3200" b="1" dirty="0"/>
              <a:t>+</a:t>
            </a:r>
            <a:r>
              <a:rPr kumimoji="1" lang="zh-CN" altLang="en-US" sz="3200" b="1" dirty="0"/>
              <a:t> </a:t>
            </a:r>
            <a:r>
              <a:rPr kumimoji="1" lang="en-US" altLang="zh-CN" sz="3200" b="1" dirty="0">
                <a:solidFill>
                  <a:srgbClr val="FF0000"/>
                </a:solidFill>
              </a:rPr>
              <a:t>size</a:t>
            </a:r>
            <a:r>
              <a:rPr kumimoji="1" lang="zh-CN" altLang="en-US" sz="3200" b="1" dirty="0"/>
              <a:t> * </a:t>
            </a:r>
            <a:r>
              <a:rPr kumimoji="1" lang="en-US" altLang="zh-CN" sz="3200" b="1" dirty="0"/>
              <a:t>index</a:t>
            </a:r>
            <a:r>
              <a:rPr kumimoji="1" lang="zh-CN" altLang="en-US" sz="3200" b="1" dirty="0"/>
              <a:t>  </a:t>
            </a:r>
            <a:r>
              <a:rPr kumimoji="1" lang="en-US" altLang="zh-CN" sz="3200" b="1" dirty="0"/>
              <a:t>+</a:t>
            </a:r>
            <a:r>
              <a:rPr kumimoji="1" lang="zh-CN" altLang="en-US" sz="3200" b="1" dirty="0"/>
              <a:t> </a:t>
            </a:r>
            <a:r>
              <a:rPr kumimoji="1" lang="en-US" altLang="zh-CN" sz="3200" b="1" dirty="0"/>
              <a:t>noise</a:t>
            </a:r>
            <a:endParaRPr kumimoji="1" lang="zh-CN" altLang="en-US" sz="3200" b="1" dirty="0"/>
          </a:p>
        </p:txBody>
      </p:sp>
      <p:sp>
        <p:nvSpPr>
          <p:cNvPr id="10" name="文本框 9">
            <a:extLst>
              <a:ext uri="{FF2B5EF4-FFF2-40B4-BE49-F238E27FC236}">
                <a16:creationId xmlns:a16="http://schemas.microsoft.com/office/drawing/2014/main" id="{CE1BA6E1-49D1-2247-86EB-5DF64924DD48}"/>
              </a:ext>
            </a:extLst>
          </p:cNvPr>
          <p:cNvSpPr txBox="1"/>
          <p:nvPr/>
        </p:nvSpPr>
        <p:spPr>
          <a:xfrm>
            <a:off x="6579645" y="2429019"/>
            <a:ext cx="5585012" cy="2062103"/>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sz="3200" dirty="0">
                <a:solidFill>
                  <a:srgbClr val="FF0000"/>
                </a:solidFill>
              </a:rPr>
              <a:t>Location</a:t>
            </a:r>
          </a:p>
          <a:p>
            <a:pPr marL="285750" indent="-285750">
              <a:buFont typeface="Arial" panose="020B0604020202020204" pitchFamily="34" charset="0"/>
              <a:buChar char="•"/>
            </a:pPr>
            <a:r>
              <a:rPr kumimoji="1" lang="en-US" altLang="zh-CN" sz="3200" dirty="0">
                <a:solidFill>
                  <a:srgbClr val="FF0000"/>
                </a:solidFill>
              </a:rPr>
              <a:t>Size</a:t>
            </a:r>
          </a:p>
          <a:p>
            <a:pPr marL="285750" indent="-285750">
              <a:buFont typeface="Arial" panose="020B0604020202020204" pitchFamily="34" charset="0"/>
              <a:buChar char="•"/>
            </a:pPr>
            <a:r>
              <a:rPr kumimoji="1" lang="en-US" altLang="zh-CN" sz="3200" dirty="0"/>
              <a:t>Orientation:</a:t>
            </a:r>
            <a:r>
              <a:rPr kumimoji="1" lang="zh-CN" altLang="en-US" sz="3200" dirty="0"/>
              <a:t> </a:t>
            </a:r>
            <a:r>
              <a:rPr kumimoji="1" lang="en-US" altLang="zh-CN" sz="3200" dirty="0"/>
              <a:t>0</a:t>
            </a:r>
          </a:p>
          <a:p>
            <a:pPr marL="285750" indent="-285750">
              <a:buFont typeface="Arial" panose="020B0604020202020204" pitchFamily="34" charset="0"/>
              <a:buChar char="•"/>
            </a:pPr>
            <a:r>
              <a:rPr kumimoji="1" lang="en-US" altLang="zh-CN" sz="3200" dirty="0"/>
              <a:t>Shape:</a:t>
            </a:r>
            <a:r>
              <a:rPr kumimoji="1" lang="zh-CN" altLang="en-US" sz="3200" dirty="0"/>
              <a:t> </a:t>
            </a:r>
            <a:r>
              <a:rPr kumimoji="1" lang="en-US" altLang="zh-CN" sz="3200" dirty="0"/>
              <a:t>Rectangle</a:t>
            </a:r>
            <a:endParaRPr kumimoji="1" lang="zh-CN" altLang="en-US" sz="3200" dirty="0"/>
          </a:p>
        </p:txBody>
      </p:sp>
      <p:sp>
        <p:nvSpPr>
          <p:cNvPr id="11" name="文本框 10">
            <a:extLst>
              <a:ext uri="{FF2B5EF4-FFF2-40B4-BE49-F238E27FC236}">
                <a16:creationId xmlns:a16="http://schemas.microsoft.com/office/drawing/2014/main" id="{EE9C3621-00A0-3E41-B43D-43FD41644DA5}"/>
              </a:ext>
            </a:extLst>
          </p:cNvPr>
          <p:cNvSpPr txBox="1"/>
          <p:nvPr/>
        </p:nvSpPr>
        <p:spPr>
          <a:xfrm>
            <a:off x="6579645" y="4403809"/>
            <a:ext cx="5585012" cy="584775"/>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sz="3200" dirty="0"/>
              <a:t>Noise:</a:t>
            </a:r>
            <a:r>
              <a:rPr kumimoji="1" lang="zh-CN" altLang="en-US" sz="3200" dirty="0"/>
              <a:t> </a:t>
            </a:r>
            <a:r>
              <a:rPr kumimoji="1" lang="en-US" altLang="zh-CN" sz="3200" dirty="0"/>
              <a:t>Normal</a:t>
            </a:r>
          </a:p>
        </p:txBody>
      </p:sp>
    </p:spTree>
    <p:extLst>
      <p:ext uri="{BB962C8B-B14F-4D97-AF65-F5344CB8AC3E}">
        <p14:creationId xmlns:p14="http://schemas.microsoft.com/office/powerpoint/2010/main" val="732384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CC90E3-FD04-E145-83A3-57AA42E3538A}"/>
              </a:ext>
            </a:extLst>
          </p:cNvPr>
          <p:cNvSpPr>
            <a:spLocks noGrp="1"/>
          </p:cNvSpPr>
          <p:nvPr>
            <p:ph type="title"/>
          </p:nvPr>
        </p:nvSpPr>
        <p:spPr/>
        <p:txBody>
          <a:bodyPr/>
          <a:lstStyle/>
          <a:p>
            <a:r>
              <a:rPr kumimoji="1" lang="en-US" altLang="zh-CN" b="1" dirty="0"/>
              <a:t>Fitting</a:t>
            </a:r>
            <a:r>
              <a:rPr kumimoji="1" lang="zh-CN" altLang="en-US" b="1" dirty="0"/>
              <a:t> </a:t>
            </a:r>
            <a:r>
              <a:rPr kumimoji="1" lang="en-US" altLang="zh-CN" b="1" dirty="0"/>
              <a:t>Keyboard</a:t>
            </a:r>
            <a:r>
              <a:rPr kumimoji="1" lang="zh-CN" altLang="en-US" b="1" dirty="0"/>
              <a:t> </a:t>
            </a:r>
            <a:r>
              <a:rPr kumimoji="1" lang="en-US" altLang="zh-CN" b="1" dirty="0"/>
              <a:t>Parameters</a:t>
            </a:r>
            <a:endParaRPr kumimoji="1" lang="zh-CN" altLang="en-US" b="1" dirty="0"/>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DE523166-3D24-5446-840C-5D3E10823C65}"/>
                  </a:ext>
                </a:extLst>
              </p:cNvPr>
              <p:cNvSpPr txBox="1"/>
              <p:nvPr/>
            </p:nvSpPr>
            <p:spPr>
              <a:xfrm>
                <a:off x="1955023" y="1666270"/>
                <a:ext cx="11850624" cy="4621843"/>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m:rPr>
                          <m:aln/>
                        </m:rPr>
                        <a:rPr kumimoji="1" lang="en-US" altLang="zh-CN" sz="2400" b="1" i="1" smtClean="0">
                          <a:latin typeface="Cambria Math" panose="02040503050406030204" pitchFamily="18" charset="0"/>
                        </a:rPr>
                        <m:t>=</m:t>
                      </m:r>
                      <m:func>
                        <m:funcPr>
                          <m:ctrlPr>
                            <a:rPr kumimoji="1" lang="en-US" altLang="zh-CN" sz="2400" b="1" i="1" smtClean="0">
                              <a:latin typeface="Cambria Math" panose="02040503050406030204" pitchFamily="18" charset="0"/>
                            </a:rPr>
                          </m:ctrlPr>
                        </m:funcPr>
                        <m:fName>
                          <m:limLow>
                            <m:limLowPr>
                              <m:ctrlPr>
                                <a:rPr kumimoji="1" lang="en-US" altLang="zh-CN" sz="2400" b="1" i="1" smtClean="0">
                                  <a:latin typeface="Cambria Math" panose="02040503050406030204" pitchFamily="18" charset="0"/>
                                </a:rPr>
                              </m:ctrlPr>
                            </m:limLowPr>
                            <m:e>
                              <m:r>
                                <a:rPr kumimoji="1" lang="zh-CN" altLang="en-US" sz="2400" b="0" i="0" smtClean="0">
                                  <a:latin typeface="Cambria Math" panose="02040503050406030204" pitchFamily="18" charset="0"/>
                                </a:rPr>
                                <m:t> </m:t>
                              </m:r>
                              <m:r>
                                <m:rPr>
                                  <m:sty m:val="p"/>
                                </m:rPr>
                                <a:rPr kumimoji="1" lang="en-US" altLang="zh-CN" sz="2400" b="0" i="0" smtClean="0">
                                  <a:latin typeface="Cambria Math" panose="02040503050406030204" pitchFamily="18" charset="0"/>
                                </a:rPr>
                                <m:t>arg</m:t>
                              </m:r>
                              <m:r>
                                <a:rPr kumimoji="1" lang="zh-CN" altLang="en-US" sz="2400" b="0" i="0" smtClean="0">
                                  <a:latin typeface="Cambria Math" panose="02040503050406030204" pitchFamily="18" charset="0"/>
                                </a:rPr>
                                <m:t> </m:t>
                              </m:r>
                              <m:r>
                                <m:rPr>
                                  <m:sty m:val="p"/>
                                </m:rPr>
                                <a:rPr kumimoji="1" lang="en-US" altLang="zh-CN" sz="2400" b="0" i="0" smtClean="0">
                                  <a:latin typeface="Cambria Math" panose="02040503050406030204" pitchFamily="18" charset="0"/>
                                </a:rPr>
                                <m:t>max</m:t>
                              </m:r>
                            </m:e>
                            <m:lim>
                              <m:r>
                                <a:rPr kumimoji="1" lang="en-US" altLang="zh-CN" sz="2400" b="1" i="1" smtClean="0">
                                  <a:latin typeface="Cambria Math" panose="02040503050406030204" pitchFamily="18" charset="0"/>
                                </a:rPr>
                                <m:t>(</m:t>
                              </m:r>
                              <m:r>
                                <a:rPr kumimoji="1" lang="en-US" altLang="zh-CN" sz="2400" b="1" i="1" smtClean="0">
                                  <a:latin typeface="Cambria Math" panose="02040503050406030204" pitchFamily="18" charset="0"/>
                                </a:rPr>
                                <m:t>𝒙</m:t>
                              </m:r>
                              <m:r>
                                <a:rPr kumimoji="1" lang="en-US" altLang="zh-CN" sz="2400" b="1" i="1" smtClean="0">
                                  <a:latin typeface="Cambria Math" panose="02040503050406030204" pitchFamily="18" charset="0"/>
                                </a:rPr>
                                <m:t>, </m:t>
                              </m:r>
                              <m:sSub>
                                <m:sSubPr>
                                  <m:ctrlPr>
                                    <a:rPr kumimoji="1" lang="en-US" altLang="zh-CN" sz="2400" b="1" i="1" smtClean="0">
                                      <a:latin typeface="Cambria Math" panose="02040503050406030204" pitchFamily="18" charset="0"/>
                                    </a:rPr>
                                  </m:ctrlPr>
                                </m:sSubPr>
                                <m:e>
                                  <m:r>
                                    <a:rPr kumimoji="1" lang="en-US" altLang="zh-CN" sz="2400" b="1" i="1" smtClean="0">
                                      <a:latin typeface="Cambria Math" panose="02040503050406030204" pitchFamily="18" charset="0"/>
                                    </a:rPr>
                                    <m:t>𝒔</m:t>
                                  </m:r>
                                </m:e>
                                <m:sub>
                                  <m:r>
                                    <a:rPr kumimoji="1" lang="en-US" altLang="zh-CN" sz="2400" b="1" i="1" smtClean="0">
                                      <a:latin typeface="Cambria Math" panose="02040503050406030204" pitchFamily="18" charset="0"/>
                                    </a:rPr>
                                    <m:t>𝒙</m:t>
                                  </m:r>
                                </m:sub>
                              </m:sSub>
                              <m:r>
                                <a:rPr kumimoji="1" lang="en-US" altLang="zh-CN" sz="2400" b="1" i="1" smtClean="0">
                                  <a:latin typeface="Cambria Math" panose="02040503050406030204" pitchFamily="18" charset="0"/>
                                </a:rPr>
                                <m:t>)</m:t>
                              </m:r>
                            </m:lim>
                          </m:limLow>
                        </m:fName>
                        <m:e>
                          <m:r>
                            <a:rPr kumimoji="1" lang="en-US" altLang="zh-CN" sz="2400" b="1" i="1" smtClean="0">
                              <a:latin typeface="Cambria Math" panose="02040503050406030204" pitchFamily="18" charset="0"/>
                            </a:rPr>
                            <m:t>𝑷</m:t>
                          </m:r>
                          <m:d>
                            <m:dPr>
                              <m:endChr m:val="|"/>
                              <m:ctrlPr>
                                <a:rPr kumimoji="1" lang="en-US" altLang="zh-CN" sz="2400" b="1" i="1" smtClean="0">
                                  <a:latin typeface="Cambria Math" panose="02040503050406030204" pitchFamily="18" charset="0"/>
                                </a:rPr>
                              </m:ctrlPr>
                            </m:dPr>
                            <m:e>
                              <m:sSub>
                                <m:sSubPr>
                                  <m:ctrlPr>
                                    <a:rPr kumimoji="1" lang="en-US" altLang="zh-CN" sz="2400" b="1" i="1" smtClean="0">
                                      <a:latin typeface="Cambria Math" panose="02040503050406030204" pitchFamily="18" charset="0"/>
                                    </a:rPr>
                                  </m:ctrlPr>
                                </m:sSubPr>
                                <m:e>
                                  <m:r>
                                    <a:rPr kumimoji="1" lang="en-US" altLang="zh-CN" sz="2400" b="1" i="1" smtClean="0">
                                      <a:latin typeface="Cambria Math" panose="02040503050406030204" pitchFamily="18" charset="0"/>
                                    </a:rPr>
                                    <m:t>𝒙</m:t>
                                  </m:r>
                                </m:e>
                                <m:sub>
                                  <m:r>
                                    <a:rPr kumimoji="1" lang="en-US" altLang="zh-CN" sz="2400" b="1" i="1" smtClean="0">
                                      <a:latin typeface="Cambria Math" panose="02040503050406030204" pitchFamily="18" charset="0"/>
                                    </a:rPr>
                                    <m:t>𝟏</m:t>
                                  </m:r>
                                </m:sub>
                              </m:sSub>
                              <m:r>
                                <a:rPr kumimoji="1" lang="zh-CN" altLang="en-US" sz="2400" b="1" i="1" smtClean="0">
                                  <a:latin typeface="Cambria Math" panose="02040503050406030204" pitchFamily="18" charset="0"/>
                                </a:rPr>
                                <m:t>⋯</m:t>
                              </m:r>
                              <m:sSub>
                                <m:sSubPr>
                                  <m:ctrlPr>
                                    <a:rPr kumimoji="1" lang="en-US" altLang="zh-CN" sz="2400" b="1" i="1" smtClean="0">
                                      <a:latin typeface="Cambria Math" panose="02040503050406030204" pitchFamily="18" charset="0"/>
                                    </a:rPr>
                                  </m:ctrlPr>
                                </m:sSubPr>
                                <m:e>
                                  <m:r>
                                    <a:rPr kumimoji="1" lang="en-US" altLang="zh-CN" sz="2400" b="1" i="1" smtClean="0">
                                      <a:latin typeface="Cambria Math" panose="02040503050406030204" pitchFamily="18" charset="0"/>
                                    </a:rPr>
                                    <m:t>𝒙</m:t>
                                  </m:r>
                                </m:e>
                                <m:sub>
                                  <m:r>
                                    <a:rPr kumimoji="1" lang="en-US" altLang="zh-CN" sz="2400" b="1" i="1" smtClean="0">
                                      <a:latin typeface="Cambria Math" panose="02040503050406030204" pitchFamily="18" charset="0"/>
                                    </a:rPr>
                                    <m:t>𝒏</m:t>
                                  </m:r>
                                </m:sub>
                              </m:sSub>
                            </m:e>
                          </m:d>
                          <m:sSub>
                            <m:sSubPr>
                              <m:ctrlPr>
                                <a:rPr kumimoji="1" lang="en-US" altLang="zh-CN" sz="2400" b="1" i="1" smtClean="0">
                                  <a:latin typeface="Cambria Math" panose="02040503050406030204" pitchFamily="18" charset="0"/>
                                </a:rPr>
                              </m:ctrlPr>
                            </m:sSubPr>
                            <m:e>
                              <m:r>
                                <a:rPr kumimoji="1" lang="en-US" altLang="zh-CN" sz="2400" b="1" i="1" smtClean="0">
                                  <a:latin typeface="Cambria Math" panose="02040503050406030204" pitchFamily="18" charset="0"/>
                                </a:rPr>
                                <m:t>𝒄</m:t>
                              </m:r>
                            </m:e>
                            <m:sub>
                              <m:r>
                                <a:rPr kumimoji="1" lang="en-US" altLang="zh-CN" sz="2400" b="1" i="1" smtClean="0">
                                  <a:latin typeface="Cambria Math" panose="02040503050406030204" pitchFamily="18" charset="0"/>
                                </a:rPr>
                                <m:t>𝟏</m:t>
                              </m:r>
                            </m:sub>
                          </m:sSub>
                          <m:r>
                            <a:rPr kumimoji="1" lang="zh-CN" altLang="en-US" sz="2400" b="1" i="1" smtClean="0">
                              <a:latin typeface="Cambria Math" panose="02040503050406030204" pitchFamily="18" charset="0"/>
                            </a:rPr>
                            <m:t>⋯</m:t>
                          </m:r>
                          <m:sSub>
                            <m:sSubPr>
                              <m:ctrlPr>
                                <a:rPr kumimoji="1" lang="en-US" altLang="zh-CN" sz="2400" b="1" i="1" smtClean="0">
                                  <a:latin typeface="Cambria Math" panose="02040503050406030204" pitchFamily="18" charset="0"/>
                                </a:rPr>
                              </m:ctrlPr>
                            </m:sSubPr>
                            <m:e>
                              <m:r>
                                <a:rPr kumimoji="1" lang="en-US" altLang="zh-CN" sz="2400" b="1" i="1" smtClean="0">
                                  <a:latin typeface="Cambria Math" panose="02040503050406030204" pitchFamily="18" charset="0"/>
                                </a:rPr>
                                <m:t>𝒄</m:t>
                              </m:r>
                            </m:e>
                            <m:sub>
                              <m:r>
                                <a:rPr kumimoji="1" lang="en-US" altLang="zh-CN" sz="2400" b="1" i="1" smtClean="0">
                                  <a:latin typeface="Cambria Math" panose="02040503050406030204" pitchFamily="18" charset="0"/>
                                </a:rPr>
                                <m:t>𝒏</m:t>
                              </m:r>
                            </m:sub>
                          </m:sSub>
                          <m:r>
                            <a:rPr kumimoji="1" lang="en-US" altLang="zh-CN" sz="2400" b="1" i="1" smtClean="0">
                              <a:latin typeface="Cambria Math" panose="02040503050406030204" pitchFamily="18" charset="0"/>
                            </a:rPr>
                            <m:t>)</m:t>
                          </m:r>
                        </m:e>
                      </m:func>
                      <m:r>
                        <a:rPr kumimoji="1" lang="zh-CN" altLang="en-US" sz="2400" b="1" i="1" smtClean="0">
                          <a:latin typeface="Cambria Math" panose="02040503050406030204" pitchFamily="18" charset="0"/>
                        </a:rPr>
                        <m:t> </m:t>
                      </m:r>
                      <m:r>
                        <m:rPr>
                          <m:brk/>
                          <m:aln/>
                        </m:rPr>
                        <a:rPr kumimoji="1" lang="en-US" altLang="zh-CN" sz="2400" b="1" i="1" smtClean="0">
                          <a:latin typeface="Cambria Math" panose="02040503050406030204" pitchFamily="18" charset="0"/>
                        </a:rPr>
                        <m:t>=</m:t>
                      </m:r>
                      <m:func>
                        <m:funcPr>
                          <m:ctrlPr>
                            <a:rPr kumimoji="1" lang="en-US" altLang="zh-CN" sz="2400" b="1" i="1" smtClean="0">
                              <a:latin typeface="Cambria Math" panose="02040503050406030204" pitchFamily="18" charset="0"/>
                            </a:rPr>
                          </m:ctrlPr>
                        </m:funcPr>
                        <m:fName>
                          <m:limLow>
                            <m:limLowPr>
                              <m:ctrlPr>
                                <a:rPr kumimoji="1" lang="en-US" altLang="zh-CN" sz="2400" b="1" i="1">
                                  <a:latin typeface="Cambria Math" panose="02040503050406030204" pitchFamily="18" charset="0"/>
                                </a:rPr>
                              </m:ctrlPr>
                            </m:limLowPr>
                            <m:e>
                              <m:r>
                                <a:rPr kumimoji="1" lang="zh-CN" altLang="en-US" sz="2400">
                                  <a:latin typeface="Cambria Math" panose="02040503050406030204" pitchFamily="18" charset="0"/>
                                </a:rPr>
                                <m:t> </m:t>
                              </m:r>
                              <m:r>
                                <m:rPr>
                                  <m:sty m:val="p"/>
                                </m:rPr>
                                <a:rPr kumimoji="1" lang="en-US" altLang="zh-CN" sz="2400">
                                  <a:latin typeface="Cambria Math" panose="02040503050406030204" pitchFamily="18" charset="0"/>
                                </a:rPr>
                                <m:t>arg</m:t>
                              </m:r>
                              <m:r>
                                <a:rPr kumimoji="1" lang="zh-CN" altLang="en-US" sz="2400">
                                  <a:latin typeface="Cambria Math" panose="02040503050406030204" pitchFamily="18" charset="0"/>
                                </a:rPr>
                                <m:t> </m:t>
                              </m:r>
                              <m:r>
                                <m:rPr>
                                  <m:sty m:val="p"/>
                                </m:rPr>
                                <a:rPr kumimoji="1" lang="en-US" altLang="zh-CN" sz="2400">
                                  <a:latin typeface="Cambria Math" panose="02040503050406030204" pitchFamily="18" charset="0"/>
                                </a:rPr>
                                <m:t>max</m:t>
                              </m:r>
                            </m:e>
                            <m:lim>
                              <m:r>
                                <a:rPr kumimoji="1" lang="en-US" altLang="zh-CN" sz="2400" b="1" i="1">
                                  <a:latin typeface="Cambria Math" panose="02040503050406030204" pitchFamily="18" charset="0"/>
                                </a:rPr>
                                <m:t>(</m:t>
                              </m:r>
                              <m:r>
                                <a:rPr kumimoji="1" lang="en-US" altLang="zh-CN" sz="2400" b="1" i="1" smtClean="0">
                                  <a:latin typeface="Cambria Math" panose="02040503050406030204" pitchFamily="18" charset="0"/>
                                </a:rPr>
                                <m:t>𝒙</m:t>
                              </m:r>
                              <m:r>
                                <a:rPr kumimoji="1" lang="en-US" altLang="zh-CN" sz="2400" b="1" i="1">
                                  <a:latin typeface="Cambria Math" panose="02040503050406030204" pitchFamily="18" charset="0"/>
                                </a:rPr>
                                <m:t>, </m:t>
                              </m:r>
                              <m:sSub>
                                <m:sSubPr>
                                  <m:ctrlPr>
                                    <a:rPr kumimoji="1" lang="en-US" altLang="zh-CN" sz="2400" b="1" i="1">
                                      <a:latin typeface="Cambria Math" panose="02040503050406030204" pitchFamily="18" charset="0"/>
                                    </a:rPr>
                                  </m:ctrlPr>
                                </m:sSubPr>
                                <m:e>
                                  <m:r>
                                    <a:rPr kumimoji="1" lang="en-US" altLang="zh-CN" sz="2400" b="1" i="1">
                                      <a:latin typeface="Cambria Math" panose="02040503050406030204" pitchFamily="18" charset="0"/>
                                    </a:rPr>
                                    <m:t>𝒔</m:t>
                                  </m:r>
                                </m:e>
                                <m:sub>
                                  <m:r>
                                    <a:rPr kumimoji="1" lang="en-US" altLang="zh-CN" sz="2400" b="1" i="1">
                                      <a:latin typeface="Cambria Math" panose="02040503050406030204" pitchFamily="18" charset="0"/>
                                    </a:rPr>
                                    <m:t>𝒙</m:t>
                                  </m:r>
                                </m:sub>
                              </m:sSub>
                              <m:r>
                                <a:rPr kumimoji="1" lang="en-US" altLang="zh-CN" sz="2400" b="1" i="1">
                                  <a:latin typeface="Cambria Math" panose="02040503050406030204" pitchFamily="18" charset="0"/>
                                </a:rPr>
                                <m:t>)</m:t>
                              </m:r>
                            </m:lim>
                          </m:limLow>
                        </m:fName>
                        <m:e>
                          <m:nary>
                            <m:naryPr>
                              <m:chr m:val="∏"/>
                              <m:ctrlPr>
                                <a:rPr kumimoji="1" lang="en-US" altLang="zh-CN" sz="2400" b="1" i="1" smtClean="0">
                                  <a:latin typeface="Cambria Math" panose="02040503050406030204" pitchFamily="18" charset="0"/>
                                </a:rPr>
                              </m:ctrlPr>
                            </m:naryPr>
                            <m:sub>
                              <m:r>
                                <m:rPr>
                                  <m:brk m:alnAt="23"/>
                                </m:rPr>
                                <a:rPr kumimoji="1" lang="en-US" altLang="zh-CN" sz="2400" b="1" i="1" smtClean="0">
                                  <a:latin typeface="Cambria Math" panose="02040503050406030204" pitchFamily="18" charset="0"/>
                                </a:rPr>
                                <m:t>𝒊</m:t>
                              </m:r>
                              <m:r>
                                <a:rPr kumimoji="1" lang="en-US" altLang="zh-CN" sz="2400" b="1" i="1" smtClean="0">
                                  <a:latin typeface="Cambria Math" panose="02040503050406030204" pitchFamily="18" charset="0"/>
                                </a:rPr>
                                <m:t>=</m:t>
                              </m:r>
                              <m:r>
                                <a:rPr kumimoji="1" lang="en-US" altLang="zh-CN" sz="2400" b="1" i="1" smtClean="0">
                                  <a:latin typeface="Cambria Math" panose="02040503050406030204" pitchFamily="18" charset="0"/>
                                </a:rPr>
                                <m:t>𝟏</m:t>
                              </m:r>
                            </m:sub>
                            <m:sup>
                              <m:r>
                                <a:rPr kumimoji="1" lang="en-US" altLang="zh-CN" sz="2400" b="1" i="1" smtClean="0">
                                  <a:latin typeface="Cambria Math" panose="02040503050406030204" pitchFamily="18" charset="0"/>
                                </a:rPr>
                                <m:t>𝒏</m:t>
                              </m:r>
                            </m:sup>
                            <m:e>
                              <m:r>
                                <a:rPr kumimoji="1" lang="en-US" altLang="zh-CN" sz="2400" b="1" i="1" smtClean="0">
                                  <a:latin typeface="Cambria Math" panose="02040503050406030204" pitchFamily="18" charset="0"/>
                                </a:rPr>
                                <m:t>𝑷</m:t>
                              </m:r>
                              <m:r>
                                <a:rPr kumimoji="1" lang="en-US" altLang="zh-CN" sz="2400" b="1" i="1" smtClean="0">
                                  <a:latin typeface="Cambria Math" panose="02040503050406030204" pitchFamily="18" charset="0"/>
                                </a:rPr>
                                <m:t>(</m:t>
                              </m:r>
                              <m:sSub>
                                <m:sSubPr>
                                  <m:ctrlPr>
                                    <a:rPr kumimoji="1" lang="en-US" altLang="zh-CN" sz="2400" b="1" i="1" smtClean="0">
                                      <a:latin typeface="Cambria Math" panose="02040503050406030204" pitchFamily="18" charset="0"/>
                                    </a:rPr>
                                  </m:ctrlPr>
                                </m:sSubPr>
                                <m:e>
                                  <m:r>
                                    <a:rPr kumimoji="1" lang="en-US" altLang="zh-CN" sz="2400" b="1" i="1" smtClean="0">
                                      <a:latin typeface="Cambria Math" panose="02040503050406030204" pitchFamily="18" charset="0"/>
                                    </a:rPr>
                                    <m:t>𝒙</m:t>
                                  </m:r>
                                </m:e>
                                <m:sub>
                                  <m:r>
                                    <a:rPr kumimoji="1" lang="en-US" altLang="zh-CN" sz="2400" b="1" i="1" smtClean="0">
                                      <a:latin typeface="Cambria Math" panose="02040503050406030204" pitchFamily="18" charset="0"/>
                                    </a:rPr>
                                    <m:t>𝒊</m:t>
                                  </m:r>
                                </m:sub>
                              </m:sSub>
                              <m:r>
                                <a:rPr kumimoji="1" lang="en-US" altLang="zh-CN" sz="2400" b="1" i="1" smtClean="0">
                                  <a:latin typeface="Cambria Math" panose="02040503050406030204" pitchFamily="18" charset="0"/>
                                </a:rPr>
                                <m:t>|</m:t>
                              </m:r>
                              <m:sSub>
                                <m:sSubPr>
                                  <m:ctrlPr>
                                    <a:rPr kumimoji="1" lang="en-US" altLang="zh-CN" sz="2400" b="1" i="1" smtClean="0">
                                      <a:latin typeface="Cambria Math" panose="02040503050406030204" pitchFamily="18" charset="0"/>
                                    </a:rPr>
                                  </m:ctrlPr>
                                </m:sSubPr>
                                <m:e>
                                  <m:r>
                                    <a:rPr kumimoji="1" lang="en-US" altLang="zh-CN" sz="2400" b="1" i="1" smtClean="0">
                                      <a:latin typeface="Cambria Math" panose="02040503050406030204" pitchFamily="18" charset="0"/>
                                    </a:rPr>
                                    <m:t>𝒄</m:t>
                                  </m:r>
                                </m:e>
                                <m:sub>
                                  <m:r>
                                    <a:rPr kumimoji="1" lang="en-US" altLang="zh-CN" sz="2400" b="1" i="1" smtClean="0">
                                      <a:latin typeface="Cambria Math" panose="02040503050406030204" pitchFamily="18" charset="0"/>
                                    </a:rPr>
                                    <m:t>𝒊</m:t>
                                  </m:r>
                                </m:sub>
                              </m:sSub>
                              <m:r>
                                <a:rPr kumimoji="1" lang="en-US" altLang="zh-CN" sz="2400" b="1" i="1" smtClean="0">
                                  <a:latin typeface="Cambria Math" panose="02040503050406030204" pitchFamily="18" charset="0"/>
                                </a:rPr>
                                <m:t>)</m:t>
                              </m:r>
                            </m:e>
                          </m:nary>
                        </m:e>
                      </m:func>
                      <m:r>
                        <m:rPr>
                          <m:brk/>
                          <m:aln/>
                        </m:rPr>
                        <a:rPr kumimoji="1" lang="en-US" altLang="zh-CN" sz="2400" b="1" i="1" smtClean="0">
                          <a:latin typeface="Cambria Math" panose="02040503050406030204" pitchFamily="18" charset="0"/>
                        </a:rPr>
                        <m:t>=</m:t>
                      </m:r>
                      <m:func>
                        <m:funcPr>
                          <m:ctrlPr>
                            <a:rPr kumimoji="1" lang="en-US" altLang="zh-CN" sz="2400" b="1" i="1" smtClean="0">
                              <a:latin typeface="Cambria Math" panose="02040503050406030204" pitchFamily="18" charset="0"/>
                            </a:rPr>
                          </m:ctrlPr>
                        </m:funcPr>
                        <m:fName>
                          <m:limLow>
                            <m:limLowPr>
                              <m:ctrlPr>
                                <a:rPr kumimoji="1" lang="en-US" altLang="zh-CN" sz="2400" b="1" i="1">
                                  <a:latin typeface="Cambria Math" panose="02040503050406030204" pitchFamily="18" charset="0"/>
                                </a:rPr>
                              </m:ctrlPr>
                            </m:limLowPr>
                            <m:e>
                              <m:r>
                                <m:rPr>
                                  <m:sty m:val="p"/>
                                </m:rPr>
                                <a:rPr kumimoji="1" lang="en-US" altLang="zh-CN" sz="2400">
                                  <a:latin typeface="Cambria Math" panose="02040503050406030204" pitchFamily="18" charset="0"/>
                                </a:rPr>
                                <m:t>arg</m:t>
                              </m:r>
                              <m:r>
                                <a:rPr kumimoji="1" lang="zh-CN" altLang="en-US" sz="2400">
                                  <a:latin typeface="Cambria Math" panose="02040503050406030204" pitchFamily="18" charset="0"/>
                                </a:rPr>
                                <m:t> </m:t>
                              </m:r>
                              <m:r>
                                <m:rPr>
                                  <m:sty m:val="p"/>
                                </m:rPr>
                                <a:rPr kumimoji="1" lang="en-US" altLang="zh-CN" sz="2400">
                                  <a:latin typeface="Cambria Math" panose="02040503050406030204" pitchFamily="18" charset="0"/>
                                </a:rPr>
                                <m:t>max</m:t>
                              </m:r>
                            </m:e>
                            <m:lim>
                              <m:r>
                                <a:rPr kumimoji="1" lang="en-US" altLang="zh-CN" sz="2400" b="1" i="1">
                                  <a:latin typeface="Cambria Math" panose="02040503050406030204" pitchFamily="18" charset="0"/>
                                </a:rPr>
                                <m:t>(</m:t>
                              </m:r>
                              <m:r>
                                <a:rPr kumimoji="1" lang="en-US" altLang="zh-CN" sz="2400" b="1" i="1" smtClean="0">
                                  <a:latin typeface="Cambria Math" panose="02040503050406030204" pitchFamily="18" charset="0"/>
                                </a:rPr>
                                <m:t>𝒙</m:t>
                              </m:r>
                              <m:r>
                                <a:rPr kumimoji="1" lang="en-US" altLang="zh-CN" sz="2400" b="1" i="1">
                                  <a:latin typeface="Cambria Math" panose="02040503050406030204" pitchFamily="18" charset="0"/>
                                </a:rPr>
                                <m:t>, </m:t>
                              </m:r>
                              <m:sSub>
                                <m:sSubPr>
                                  <m:ctrlPr>
                                    <a:rPr kumimoji="1" lang="en-US" altLang="zh-CN" sz="2400" b="1" i="1">
                                      <a:latin typeface="Cambria Math" panose="02040503050406030204" pitchFamily="18" charset="0"/>
                                    </a:rPr>
                                  </m:ctrlPr>
                                </m:sSubPr>
                                <m:e>
                                  <m:r>
                                    <a:rPr kumimoji="1" lang="en-US" altLang="zh-CN" sz="2400" b="1" i="1">
                                      <a:latin typeface="Cambria Math" panose="02040503050406030204" pitchFamily="18" charset="0"/>
                                    </a:rPr>
                                    <m:t>𝒔</m:t>
                                  </m:r>
                                </m:e>
                                <m:sub>
                                  <m:r>
                                    <a:rPr kumimoji="1" lang="en-US" altLang="zh-CN" sz="2400" b="1" i="1">
                                      <a:latin typeface="Cambria Math" panose="02040503050406030204" pitchFamily="18" charset="0"/>
                                    </a:rPr>
                                    <m:t>𝒙</m:t>
                                  </m:r>
                                </m:sub>
                              </m:sSub>
                              <m:r>
                                <a:rPr kumimoji="1" lang="en-US" altLang="zh-CN" sz="2400" b="1" i="1">
                                  <a:latin typeface="Cambria Math" panose="02040503050406030204" pitchFamily="18" charset="0"/>
                                </a:rPr>
                                <m:t>)</m:t>
                              </m:r>
                            </m:lim>
                          </m:limLow>
                        </m:fName>
                        <m:e>
                          <m:nary>
                            <m:naryPr>
                              <m:chr m:val="∏"/>
                              <m:ctrlPr>
                                <a:rPr kumimoji="1" lang="en-US" altLang="zh-CN" sz="2400" b="1" i="1" smtClean="0">
                                  <a:latin typeface="Cambria Math" panose="02040503050406030204" pitchFamily="18" charset="0"/>
                                </a:rPr>
                              </m:ctrlPr>
                            </m:naryPr>
                            <m:sub>
                              <m:r>
                                <m:rPr>
                                  <m:brk m:alnAt="23"/>
                                </m:rPr>
                                <a:rPr kumimoji="1" lang="en-US" altLang="zh-CN" sz="2400" b="1" i="1" smtClean="0">
                                  <a:latin typeface="Cambria Math" panose="02040503050406030204" pitchFamily="18" charset="0"/>
                                </a:rPr>
                                <m:t>𝒊</m:t>
                              </m:r>
                              <m:r>
                                <a:rPr kumimoji="1" lang="en-US" altLang="zh-CN" sz="2400" b="1" i="1" smtClean="0">
                                  <a:latin typeface="Cambria Math" panose="02040503050406030204" pitchFamily="18" charset="0"/>
                                </a:rPr>
                                <m:t>=</m:t>
                              </m:r>
                              <m:r>
                                <a:rPr kumimoji="1" lang="en-US" altLang="zh-CN" sz="2400" b="1" i="1" smtClean="0">
                                  <a:latin typeface="Cambria Math" panose="02040503050406030204" pitchFamily="18" charset="0"/>
                                </a:rPr>
                                <m:t>𝟏</m:t>
                              </m:r>
                            </m:sub>
                            <m:sup>
                              <m:r>
                                <a:rPr kumimoji="1" lang="en-US" altLang="zh-CN" sz="2400" b="1" i="1" smtClean="0">
                                  <a:latin typeface="Cambria Math" panose="02040503050406030204" pitchFamily="18" charset="0"/>
                                </a:rPr>
                                <m:t>𝒏</m:t>
                              </m:r>
                            </m:sup>
                            <m:e>
                              <m:f>
                                <m:fPr>
                                  <m:ctrlPr>
                                    <a:rPr kumimoji="1" lang="en-US" altLang="zh-CN" sz="2400" b="1" i="1" smtClean="0">
                                      <a:latin typeface="Cambria Math" panose="02040503050406030204" pitchFamily="18" charset="0"/>
                                    </a:rPr>
                                  </m:ctrlPr>
                                </m:fPr>
                                <m:num>
                                  <m:r>
                                    <a:rPr kumimoji="1" lang="en-US" altLang="zh-CN" sz="2400" b="1" i="1" smtClean="0">
                                      <a:latin typeface="Cambria Math" panose="02040503050406030204" pitchFamily="18" charset="0"/>
                                    </a:rPr>
                                    <m:t>𝟏</m:t>
                                  </m:r>
                                </m:num>
                                <m:den>
                                  <m:rad>
                                    <m:radPr>
                                      <m:degHide m:val="on"/>
                                      <m:ctrlPr>
                                        <a:rPr kumimoji="1" lang="en-US" altLang="zh-CN" sz="2400" b="1" i="1" smtClean="0">
                                          <a:latin typeface="Cambria Math" panose="02040503050406030204" pitchFamily="18" charset="0"/>
                                        </a:rPr>
                                      </m:ctrlPr>
                                    </m:radPr>
                                    <m:deg/>
                                    <m:e>
                                      <m:r>
                                        <a:rPr kumimoji="1" lang="en-US" altLang="zh-CN" sz="2400" b="1" i="1" smtClean="0">
                                          <a:latin typeface="Cambria Math" panose="02040503050406030204" pitchFamily="18" charset="0"/>
                                        </a:rPr>
                                        <m:t>𝟐</m:t>
                                      </m:r>
                                      <m:r>
                                        <a:rPr kumimoji="1" lang="en-US" altLang="zh-CN" sz="2400" b="1" i="1" smtClean="0">
                                          <a:latin typeface="Cambria Math" panose="02040503050406030204" pitchFamily="18" charset="0"/>
                                        </a:rPr>
                                        <m:t>𝝅</m:t>
                                      </m:r>
                                    </m:e>
                                  </m:rad>
                                  <m:r>
                                    <a:rPr kumimoji="1" lang="en-US" altLang="zh-CN" sz="2400" b="1" i="1" smtClean="0">
                                      <a:latin typeface="Cambria Math" panose="02040503050406030204" pitchFamily="18" charset="0"/>
                                    </a:rPr>
                                    <m:t>𝝈</m:t>
                                  </m:r>
                                </m:den>
                              </m:f>
                              <m:r>
                                <a:rPr kumimoji="1" lang="en-US" altLang="zh-CN" sz="2400" b="1" i="1" smtClean="0">
                                  <a:latin typeface="Cambria Math" panose="02040503050406030204" pitchFamily="18" charset="0"/>
                                </a:rPr>
                                <m:t>𝒆𝒙𝒑</m:t>
                              </m:r>
                              <m:r>
                                <a:rPr kumimoji="1" lang="en-US" altLang="zh-CN" sz="2400" b="1" i="1" smtClean="0">
                                  <a:latin typeface="Cambria Math" panose="02040503050406030204" pitchFamily="18" charset="0"/>
                                </a:rPr>
                                <m:t>(−</m:t>
                              </m:r>
                              <m:f>
                                <m:fPr>
                                  <m:ctrlPr>
                                    <a:rPr kumimoji="1" lang="en-US" altLang="zh-CN" sz="2400" b="1" i="1" smtClean="0">
                                      <a:latin typeface="Cambria Math" panose="02040503050406030204" pitchFamily="18" charset="0"/>
                                    </a:rPr>
                                  </m:ctrlPr>
                                </m:fPr>
                                <m:num>
                                  <m:sSup>
                                    <m:sSupPr>
                                      <m:ctrlPr>
                                        <a:rPr kumimoji="1" lang="en-US" altLang="zh-CN" sz="2400" b="1" i="1" smtClean="0">
                                          <a:latin typeface="Cambria Math" panose="02040503050406030204" pitchFamily="18" charset="0"/>
                                        </a:rPr>
                                      </m:ctrlPr>
                                    </m:sSupPr>
                                    <m:e>
                                      <m:d>
                                        <m:dPr>
                                          <m:ctrlPr>
                                            <a:rPr kumimoji="1" lang="en-US" altLang="zh-CN" sz="2400" b="1" i="1" smtClean="0">
                                              <a:latin typeface="Cambria Math" panose="02040503050406030204" pitchFamily="18" charset="0"/>
                                            </a:rPr>
                                          </m:ctrlPr>
                                        </m:dPr>
                                        <m:e>
                                          <m:sSub>
                                            <m:sSubPr>
                                              <m:ctrlPr>
                                                <a:rPr kumimoji="1" lang="en-US" altLang="zh-CN" sz="2400" b="1" i="1" smtClean="0">
                                                  <a:latin typeface="Cambria Math" panose="02040503050406030204" pitchFamily="18" charset="0"/>
                                                </a:rPr>
                                              </m:ctrlPr>
                                            </m:sSubPr>
                                            <m:e>
                                              <m:r>
                                                <a:rPr kumimoji="1" lang="en-US" altLang="zh-CN" sz="2400" b="1" i="1" smtClean="0">
                                                  <a:latin typeface="Cambria Math" panose="02040503050406030204" pitchFamily="18" charset="0"/>
                                                </a:rPr>
                                                <m:t>𝒙</m:t>
                                              </m:r>
                                            </m:e>
                                            <m:sub>
                                              <m:r>
                                                <a:rPr kumimoji="1" lang="en-US" altLang="zh-CN" sz="2400" b="1" i="1" smtClean="0">
                                                  <a:latin typeface="Cambria Math" panose="02040503050406030204" pitchFamily="18" charset="0"/>
                                                </a:rPr>
                                                <m:t>𝒊</m:t>
                                              </m:r>
                                            </m:sub>
                                          </m:sSub>
                                          <m:r>
                                            <a:rPr kumimoji="1" lang="en-US" altLang="zh-CN" sz="2400" b="1" i="1" smtClean="0">
                                              <a:latin typeface="Cambria Math" panose="02040503050406030204" pitchFamily="18" charset="0"/>
                                            </a:rPr>
                                            <m:t>−</m:t>
                                          </m:r>
                                          <m:sSub>
                                            <m:sSubPr>
                                              <m:ctrlPr>
                                                <a:rPr kumimoji="1" lang="en-US" altLang="zh-CN" sz="2400" b="1" i="1" smtClean="0">
                                                  <a:latin typeface="Cambria Math" panose="02040503050406030204" pitchFamily="18" charset="0"/>
                                                </a:rPr>
                                              </m:ctrlPr>
                                            </m:sSubPr>
                                            <m:e>
                                              <m:r>
                                                <a:rPr kumimoji="1" lang="en-US" altLang="zh-CN" sz="2400" b="1" i="1" smtClean="0">
                                                  <a:latin typeface="Cambria Math" panose="02040503050406030204" pitchFamily="18" charset="0"/>
                                                </a:rPr>
                                                <m:t>𝝁</m:t>
                                              </m:r>
                                            </m:e>
                                            <m:sub>
                                              <m:r>
                                                <a:rPr kumimoji="1" lang="en-US" altLang="zh-CN" sz="2400" b="1" i="1" smtClean="0">
                                                  <a:latin typeface="Cambria Math" panose="02040503050406030204" pitchFamily="18" charset="0"/>
                                                </a:rPr>
                                                <m:t>𝒊</m:t>
                                              </m:r>
                                            </m:sub>
                                          </m:sSub>
                                        </m:e>
                                      </m:d>
                                    </m:e>
                                    <m:sup>
                                      <m:r>
                                        <a:rPr kumimoji="1" lang="en-US" altLang="zh-CN" sz="2400" b="1" i="1" smtClean="0">
                                          <a:latin typeface="Cambria Math" panose="02040503050406030204" pitchFamily="18" charset="0"/>
                                        </a:rPr>
                                        <m:t>𝟐</m:t>
                                      </m:r>
                                    </m:sup>
                                  </m:sSup>
                                </m:num>
                                <m:den>
                                  <m:r>
                                    <a:rPr kumimoji="1" lang="en-US" altLang="zh-CN" sz="2400" b="1" i="1" smtClean="0">
                                      <a:latin typeface="Cambria Math" panose="02040503050406030204" pitchFamily="18" charset="0"/>
                                    </a:rPr>
                                    <m:t>𝟐</m:t>
                                  </m:r>
                                  <m:sSup>
                                    <m:sSupPr>
                                      <m:ctrlPr>
                                        <a:rPr kumimoji="1" lang="en-US" altLang="zh-CN" sz="2400" b="1" i="1" smtClean="0">
                                          <a:latin typeface="Cambria Math" panose="02040503050406030204" pitchFamily="18" charset="0"/>
                                        </a:rPr>
                                      </m:ctrlPr>
                                    </m:sSupPr>
                                    <m:e>
                                      <m:r>
                                        <a:rPr kumimoji="1" lang="en-US" altLang="zh-CN" sz="2400" b="1" i="1" smtClean="0">
                                          <a:latin typeface="Cambria Math" panose="02040503050406030204" pitchFamily="18" charset="0"/>
                                        </a:rPr>
                                        <m:t>𝝈</m:t>
                                      </m:r>
                                    </m:e>
                                    <m:sup>
                                      <m:r>
                                        <a:rPr kumimoji="1" lang="en-US" altLang="zh-CN" sz="2400" b="1" i="1" smtClean="0">
                                          <a:latin typeface="Cambria Math" panose="02040503050406030204" pitchFamily="18" charset="0"/>
                                        </a:rPr>
                                        <m:t>𝟐</m:t>
                                      </m:r>
                                    </m:sup>
                                  </m:sSup>
                                </m:den>
                              </m:f>
                              <m:r>
                                <a:rPr kumimoji="1" lang="en-US" altLang="zh-CN" sz="2400" b="1" i="1" smtClean="0">
                                  <a:latin typeface="Cambria Math" panose="02040503050406030204" pitchFamily="18" charset="0"/>
                                </a:rPr>
                                <m:t>)</m:t>
                              </m:r>
                            </m:e>
                          </m:nary>
                        </m:e>
                      </m:func>
                      <m:r>
                        <m:rPr>
                          <m:brk/>
                          <m:aln/>
                        </m:rPr>
                        <a:rPr kumimoji="1" lang="en-US" altLang="zh-CN" sz="2400" b="1" i="1" smtClean="0">
                          <a:latin typeface="Cambria Math" panose="02040503050406030204" pitchFamily="18" charset="0"/>
                        </a:rPr>
                        <m:t>=</m:t>
                      </m:r>
                      <m:func>
                        <m:funcPr>
                          <m:ctrlPr>
                            <a:rPr kumimoji="1" lang="en-US" altLang="zh-CN" sz="2400" b="1" i="1" smtClean="0">
                              <a:latin typeface="Cambria Math" panose="02040503050406030204" pitchFamily="18" charset="0"/>
                            </a:rPr>
                          </m:ctrlPr>
                        </m:funcPr>
                        <m:fName>
                          <m:limLow>
                            <m:limLowPr>
                              <m:ctrlPr>
                                <a:rPr kumimoji="1" lang="en-US" altLang="zh-CN" sz="2400" b="1" i="1">
                                  <a:latin typeface="Cambria Math" panose="02040503050406030204" pitchFamily="18" charset="0"/>
                                </a:rPr>
                              </m:ctrlPr>
                            </m:limLowPr>
                            <m:e>
                              <m:r>
                                <a:rPr kumimoji="1" lang="zh-CN" altLang="en-US" sz="2400">
                                  <a:latin typeface="Cambria Math" panose="02040503050406030204" pitchFamily="18" charset="0"/>
                                </a:rPr>
                                <m:t> </m:t>
                              </m:r>
                              <m:r>
                                <m:rPr>
                                  <m:sty m:val="p"/>
                                </m:rPr>
                                <a:rPr kumimoji="1" lang="en-US" altLang="zh-CN" sz="2400">
                                  <a:latin typeface="Cambria Math" panose="02040503050406030204" pitchFamily="18" charset="0"/>
                                </a:rPr>
                                <m:t>arg</m:t>
                              </m:r>
                              <m:r>
                                <a:rPr kumimoji="1" lang="zh-CN" altLang="en-US" sz="2400">
                                  <a:latin typeface="Cambria Math" panose="02040503050406030204" pitchFamily="18" charset="0"/>
                                </a:rPr>
                                <m:t> </m:t>
                              </m:r>
                              <m:r>
                                <m:rPr>
                                  <m:sty m:val="p"/>
                                </m:rPr>
                                <a:rPr kumimoji="1" lang="en-US" altLang="zh-CN" sz="2400">
                                  <a:latin typeface="Cambria Math" panose="02040503050406030204" pitchFamily="18" charset="0"/>
                                </a:rPr>
                                <m:t>m</m:t>
                              </m:r>
                              <m:r>
                                <a:rPr kumimoji="1" lang="en-US" altLang="zh-CN" sz="2400" b="0" i="1" smtClean="0">
                                  <a:latin typeface="Cambria Math" panose="02040503050406030204" pitchFamily="18" charset="0"/>
                                </a:rPr>
                                <m:t>𝑖𝑛</m:t>
                              </m:r>
                            </m:e>
                            <m:lim>
                              <m:r>
                                <a:rPr kumimoji="1" lang="en-US" altLang="zh-CN" sz="2400" b="1" i="1">
                                  <a:latin typeface="Cambria Math" panose="02040503050406030204" pitchFamily="18" charset="0"/>
                                </a:rPr>
                                <m:t>(</m:t>
                              </m:r>
                              <m:r>
                                <a:rPr kumimoji="1" lang="en-US" altLang="zh-CN" sz="2400" b="1" i="1" smtClean="0">
                                  <a:latin typeface="Cambria Math" panose="02040503050406030204" pitchFamily="18" charset="0"/>
                                </a:rPr>
                                <m:t>𝒙</m:t>
                              </m:r>
                              <m:r>
                                <a:rPr kumimoji="1" lang="en-US" altLang="zh-CN" sz="2400" b="1" i="1">
                                  <a:latin typeface="Cambria Math" panose="02040503050406030204" pitchFamily="18" charset="0"/>
                                </a:rPr>
                                <m:t>, </m:t>
                              </m:r>
                              <m:sSub>
                                <m:sSubPr>
                                  <m:ctrlPr>
                                    <a:rPr kumimoji="1" lang="en-US" altLang="zh-CN" sz="2400" b="1" i="1">
                                      <a:latin typeface="Cambria Math" panose="02040503050406030204" pitchFamily="18" charset="0"/>
                                    </a:rPr>
                                  </m:ctrlPr>
                                </m:sSubPr>
                                <m:e>
                                  <m:r>
                                    <a:rPr kumimoji="1" lang="en-US" altLang="zh-CN" sz="2400" b="1" i="1">
                                      <a:latin typeface="Cambria Math" panose="02040503050406030204" pitchFamily="18" charset="0"/>
                                    </a:rPr>
                                    <m:t>𝒔</m:t>
                                  </m:r>
                                </m:e>
                                <m:sub>
                                  <m:r>
                                    <a:rPr kumimoji="1" lang="en-US" altLang="zh-CN" sz="2400" b="1" i="1">
                                      <a:latin typeface="Cambria Math" panose="02040503050406030204" pitchFamily="18" charset="0"/>
                                    </a:rPr>
                                    <m:t>𝒙</m:t>
                                  </m:r>
                                </m:sub>
                              </m:sSub>
                              <m:r>
                                <a:rPr kumimoji="1" lang="en-US" altLang="zh-CN" sz="2400" b="1" i="1">
                                  <a:latin typeface="Cambria Math" panose="02040503050406030204" pitchFamily="18" charset="0"/>
                                </a:rPr>
                                <m:t>)</m:t>
                              </m:r>
                            </m:lim>
                          </m:limLow>
                        </m:fName>
                        <m:e>
                          <m:nary>
                            <m:naryPr>
                              <m:chr m:val="∑"/>
                              <m:ctrlPr>
                                <a:rPr kumimoji="1" lang="en-US" altLang="zh-CN" sz="2400" b="1" i="1" smtClean="0">
                                  <a:latin typeface="Cambria Math" panose="02040503050406030204" pitchFamily="18" charset="0"/>
                                </a:rPr>
                              </m:ctrlPr>
                            </m:naryPr>
                            <m:sub>
                              <m:r>
                                <m:rPr>
                                  <m:brk m:alnAt="23"/>
                                </m:rPr>
                                <a:rPr kumimoji="1" lang="en-US" altLang="zh-CN" sz="2400" b="1" i="1" smtClean="0">
                                  <a:latin typeface="Cambria Math" panose="02040503050406030204" pitchFamily="18" charset="0"/>
                                </a:rPr>
                                <m:t>𝒊</m:t>
                              </m:r>
                              <m:r>
                                <a:rPr kumimoji="1" lang="en-US" altLang="zh-CN" sz="2400" b="1" i="1" smtClean="0">
                                  <a:latin typeface="Cambria Math" panose="02040503050406030204" pitchFamily="18" charset="0"/>
                                </a:rPr>
                                <m:t>=</m:t>
                              </m:r>
                              <m:r>
                                <a:rPr kumimoji="1" lang="en-US" altLang="zh-CN" sz="2400" b="1" i="1" smtClean="0">
                                  <a:latin typeface="Cambria Math" panose="02040503050406030204" pitchFamily="18" charset="0"/>
                                </a:rPr>
                                <m:t>𝟏</m:t>
                              </m:r>
                            </m:sub>
                            <m:sup>
                              <m:r>
                                <a:rPr kumimoji="1" lang="en-US" altLang="zh-CN" sz="2400" b="1" i="1" smtClean="0">
                                  <a:latin typeface="Cambria Math" panose="02040503050406030204" pitchFamily="18" charset="0"/>
                                </a:rPr>
                                <m:t>𝒏</m:t>
                              </m:r>
                            </m:sup>
                            <m:e>
                              <m:sSup>
                                <m:sSupPr>
                                  <m:ctrlPr>
                                    <a:rPr kumimoji="1" lang="en-US" altLang="zh-CN" sz="2400" b="1" i="1" smtClean="0">
                                      <a:latin typeface="Cambria Math" panose="02040503050406030204" pitchFamily="18" charset="0"/>
                                    </a:rPr>
                                  </m:ctrlPr>
                                </m:sSupPr>
                                <m:e>
                                  <m:d>
                                    <m:dPr>
                                      <m:ctrlPr>
                                        <a:rPr kumimoji="1" lang="en-US" altLang="zh-CN" sz="2400" b="1" i="1" smtClean="0">
                                          <a:latin typeface="Cambria Math" panose="02040503050406030204" pitchFamily="18" charset="0"/>
                                        </a:rPr>
                                      </m:ctrlPr>
                                    </m:dPr>
                                    <m:e>
                                      <m:sSub>
                                        <m:sSubPr>
                                          <m:ctrlPr>
                                            <a:rPr kumimoji="1" lang="en-US" altLang="zh-CN" sz="2400" b="1" i="1" smtClean="0">
                                              <a:latin typeface="Cambria Math" panose="02040503050406030204" pitchFamily="18" charset="0"/>
                                            </a:rPr>
                                          </m:ctrlPr>
                                        </m:sSubPr>
                                        <m:e>
                                          <m:r>
                                            <a:rPr kumimoji="1" lang="en-US" altLang="zh-CN" sz="2400" b="1" i="1" smtClean="0">
                                              <a:latin typeface="Cambria Math" panose="02040503050406030204" pitchFamily="18" charset="0"/>
                                            </a:rPr>
                                            <m:t>𝒙</m:t>
                                          </m:r>
                                        </m:e>
                                        <m:sub>
                                          <m:r>
                                            <a:rPr kumimoji="1" lang="en-US" altLang="zh-CN" sz="2400" b="1" i="1" smtClean="0">
                                              <a:latin typeface="Cambria Math" panose="02040503050406030204" pitchFamily="18" charset="0"/>
                                            </a:rPr>
                                            <m:t>𝒊</m:t>
                                          </m:r>
                                        </m:sub>
                                      </m:sSub>
                                      <m:r>
                                        <a:rPr kumimoji="1" lang="en-US" altLang="zh-CN" sz="2400" b="1" i="1" smtClean="0">
                                          <a:latin typeface="Cambria Math" panose="02040503050406030204" pitchFamily="18" charset="0"/>
                                        </a:rPr>
                                        <m:t>−</m:t>
                                      </m:r>
                                      <m:sSub>
                                        <m:sSubPr>
                                          <m:ctrlPr>
                                            <a:rPr kumimoji="1" lang="en-US" altLang="zh-CN" sz="2400" b="1" i="1" smtClean="0">
                                              <a:latin typeface="Cambria Math" panose="02040503050406030204" pitchFamily="18" charset="0"/>
                                            </a:rPr>
                                          </m:ctrlPr>
                                        </m:sSubPr>
                                        <m:e>
                                          <m:r>
                                            <a:rPr kumimoji="1" lang="en-US" altLang="zh-CN" sz="2400" b="1" i="1" smtClean="0">
                                              <a:latin typeface="Cambria Math" panose="02040503050406030204" pitchFamily="18" charset="0"/>
                                            </a:rPr>
                                            <m:t>𝝁</m:t>
                                          </m:r>
                                        </m:e>
                                        <m:sub>
                                          <m:r>
                                            <a:rPr kumimoji="1" lang="en-US" altLang="zh-CN" sz="2400" b="1" i="1" smtClean="0">
                                              <a:latin typeface="Cambria Math" panose="02040503050406030204" pitchFamily="18" charset="0"/>
                                            </a:rPr>
                                            <m:t>𝒊</m:t>
                                          </m:r>
                                        </m:sub>
                                      </m:sSub>
                                    </m:e>
                                  </m:d>
                                </m:e>
                                <m:sup>
                                  <m:r>
                                    <a:rPr kumimoji="1" lang="en-US" altLang="zh-CN" sz="2400" b="1" i="1" smtClean="0">
                                      <a:latin typeface="Cambria Math" panose="02040503050406030204" pitchFamily="18" charset="0"/>
                                    </a:rPr>
                                    <m:t>𝟐</m:t>
                                  </m:r>
                                </m:sup>
                              </m:sSup>
                            </m:e>
                          </m:nary>
                        </m:e>
                      </m:func>
                      <m:r>
                        <m:rPr>
                          <m:brk/>
                          <m:aln/>
                        </m:rPr>
                        <a:rPr kumimoji="1" lang="en-US" altLang="zh-CN" sz="2400" b="1" i="1" smtClean="0">
                          <a:latin typeface="Cambria Math" panose="02040503050406030204" pitchFamily="18" charset="0"/>
                        </a:rPr>
                        <m:t>=</m:t>
                      </m:r>
                      <m:func>
                        <m:funcPr>
                          <m:ctrlPr>
                            <a:rPr kumimoji="1" lang="en-US" altLang="zh-CN" sz="2400" b="1" i="1" smtClean="0">
                              <a:latin typeface="Cambria Math" panose="02040503050406030204" pitchFamily="18" charset="0"/>
                            </a:rPr>
                          </m:ctrlPr>
                        </m:funcPr>
                        <m:fName>
                          <m:limLow>
                            <m:limLowPr>
                              <m:ctrlPr>
                                <a:rPr kumimoji="1" lang="en-US" altLang="zh-CN" sz="2400" b="1" i="1">
                                  <a:latin typeface="Cambria Math" panose="02040503050406030204" pitchFamily="18" charset="0"/>
                                </a:rPr>
                              </m:ctrlPr>
                            </m:limLowPr>
                            <m:e>
                              <m:r>
                                <a:rPr kumimoji="1" lang="zh-CN" altLang="en-US" sz="2400">
                                  <a:latin typeface="Cambria Math" panose="02040503050406030204" pitchFamily="18" charset="0"/>
                                </a:rPr>
                                <m:t> </m:t>
                              </m:r>
                              <m:r>
                                <m:rPr>
                                  <m:sty m:val="p"/>
                                </m:rPr>
                                <a:rPr kumimoji="1" lang="en-US" altLang="zh-CN" sz="2400">
                                  <a:latin typeface="Cambria Math" panose="02040503050406030204" pitchFamily="18" charset="0"/>
                                </a:rPr>
                                <m:t>arg</m:t>
                              </m:r>
                              <m:r>
                                <a:rPr kumimoji="1" lang="zh-CN" altLang="en-US" sz="2400">
                                  <a:latin typeface="Cambria Math" panose="02040503050406030204" pitchFamily="18" charset="0"/>
                                </a:rPr>
                                <m:t> </m:t>
                              </m:r>
                              <m:r>
                                <m:rPr>
                                  <m:sty m:val="p"/>
                                </m:rPr>
                                <a:rPr kumimoji="1" lang="en-US" altLang="zh-CN" sz="2400">
                                  <a:latin typeface="Cambria Math" panose="02040503050406030204" pitchFamily="18" charset="0"/>
                                </a:rPr>
                                <m:t>m</m:t>
                              </m:r>
                              <m:r>
                                <a:rPr kumimoji="1" lang="en-US" altLang="zh-CN" sz="2400" b="0" i="1" smtClean="0">
                                  <a:latin typeface="Cambria Math" panose="02040503050406030204" pitchFamily="18" charset="0"/>
                                </a:rPr>
                                <m:t>𝑖𝑛</m:t>
                              </m:r>
                            </m:e>
                            <m:lim>
                              <m:r>
                                <a:rPr kumimoji="1" lang="en-US" altLang="zh-CN" sz="2400" b="1" i="1">
                                  <a:latin typeface="Cambria Math" panose="02040503050406030204" pitchFamily="18" charset="0"/>
                                </a:rPr>
                                <m:t>(</m:t>
                              </m:r>
                              <m:r>
                                <a:rPr kumimoji="1" lang="en-US" altLang="zh-CN" sz="2400" b="1" i="1" smtClean="0">
                                  <a:latin typeface="Cambria Math" panose="02040503050406030204" pitchFamily="18" charset="0"/>
                                </a:rPr>
                                <m:t>𝒙</m:t>
                              </m:r>
                              <m:r>
                                <a:rPr kumimoji="1" lang="en-US" altLang="zh-CN" sz="2400" b="1" i="1">
                                  <a:latin typeface="Cambria Math" panose="02040503050406030204" pitchFamily="18" charset="0"/>
                                </a:rPr>
                                <m:t>, </m:t>
                              </m:r>
                              <m:sSub>
                                <m:sSubPr>
                                  <m:ctrlPr>
                                    <a:rPr kumimoji="1" lang="en-US" altLang="zh-CN" sz="2400" b="1" i="1">
                                      <a:latin typeface="Cambria Math" panose="02040503050406030204" pitchFamily="18" charset="0"/>
                                    </a:rPr>
                                  </m:ctrlPr>
                                </m:sSubPr>
                                <m:e>
                                  <m:r>
                                    <a:rPr kumimoji="1" lang="en-US" altLang="zh-CN" sz="2400" b="1" i="1">
                                      <a:latin typeface="Cambria Math" panose="02040503050406030204" pitchFamily="18" charset="0"/>
                                    </a:rPr>
                                    <m:t>𝒔</m:t>
                                  </m:r>
                                </m:e>
                                <m:sub>
                                  <m:r>
                                    <a:rPr kumimoji="1" lang="en-US" altLang="zh-CN" sz="2400" b="1" i="1">
                                      <a:latin typeface="Cambria Math" panose="02040503050406030204" pitchFamily="18" charset="0"/>
                                    </a:rPr>
                                    <m:t>𝒙</m:t>
                                  </m:r>
                                </m:sub>
                              </m:sSub>
                              <m:r>
                                <a:rPr kumimoji="1" lang="en-US" altLang="zh-CN" sz="2400" b="1" i="1">
                                  <a:latin typeface="Cambria Math" panose="02040503050406030204" pitchFamily="18" charset="0"/>
                                </a:rPr>
                                <m:t>)</m:t>
                              </m:r>
                            </m:lim>
                          </m:limLow>
                        </m:fName>
                        <m:e>
                          <m:nary>
                            <m:naryPr>
                              <m:chr m:val="∑"/>
                              <m:ctrlPr>
                                <a:rPr kumimoji="1" lang="en-US" altLang="zh-CN" sz="2400" b="1" i="1" smtClean="0">
                                  <a:latin typeface="Cambria Math" panose="02040503050406030204" pitchFamily="18" charset="0"/>
                                </a:rPr>
                              </m:ctrlPr>
                            </m:naryPr>
                            <m:sub>
                              <m:r>
                                <m:rPr>
                                  <m:brk m:alnAt="23"/>
                                </m:rPr>
                                <a:rPr kumimoji="1" lang="en-US" altLang="zh-CN" sz="2400" b="1" i="1" smtClean="0">
                                  <a:latin typeface="Cambria Math" panose="02040503050406030204" pitchFamily="18" charset="0"/>
                                </a:rPr>
                                <m:t>𝒊</m:t>
                              </m:r>
                              <m:r>
                                <a:rPr kumimoji="1" lang="en-US" altLang="zh-CN" sz="2400" b="1" i="1" smtClean="0">
                                  <a:latin typeface="Cambria Math" panose="02040503050406030204" pitchFamily="18" charset="0"/>
                                </a:rPr>
                                <m:t>=</m:t>
                              </m:r>
                              <m:r>
                                <a:rPr kumimoji="1" lang="en-US" altLang="zh-CN" sz="2400" b="1" i="1" smtClean="0">
                                  <a:latin typeface="Cambria Math" panose="02040503050406030204" pitchFamily="18" charset="0"/>
                                </a:rPr>
                                <m:t>𝟏</m:t>
                              </m:r>
                            </m:sub>
                            <m:sup>
                              <m:r>
                                <a:rPr kumimoji="1" lang="en-US" altLang="zh-CN" sz="2400" b="1" i="1" smtClean="0">
                                  <a:latin typeface="Cambria Math" panose="02040503050406030204" pitchFamily="18" charset="0"/>
                                </a:rPr>
                                <m:t>𝒏</m:t>
                              </m:r>
                            </m:sup>
                            <m:e>
                              <m:sSup>
                                <m:sSupPr>
                                  <m:ctrlPr>
                                    <a:rPr kumimoji="1" lang="en-US" altLang="zh-CN" sz="2400" b="1" i="1" smtClean="0">
                                      <a:latin typeface="Cambria Math" panose="02040503050406030204" pitchFamily="18" charset="0"/>
                                      <a:ea typeface="Cambria Math" panose="02040503050406030204" pitchFamily="18" charset="0"/>
                                    </a:rPr>
                                  </m:ctrlPr>
                                </m:sSupPr>
                                <m:e>
                                  <m:d>
                                    <m:dPr>
                                      <m:ctrlPr>
                                        <a:rPr kumimoji="1" lang="en-US" altLang="zh-CN" sz="2400" b="1" i="1" smtClean="0">
                                          <a:latin typeface="Cambria Math" panose="02040503050406030204" pitchFamily="18" charset="0"/>
                                        </a:rPr>
                                      </m:ctrlPr>
                                    </m:dPr>
                                    <m:e>
                                      <m:sSub>
                                        <m:sSubPr>
                                          <m:ctrlPr>
                                            <a:rPr kumimoji="1" lang="en-US" altLang="zh-CN" sz="2400" b="1" i="1" smtClean="0">
                                              <a:latin typeface="Cambria Math" panose="02040503050406030204" pitchFamily="18" charset="0"/>
                                            </a:rPr>
                                          </m:ctrlPr>
                                        </m:sSubPr>
                                        <m:e>
                                          <m:r>
                                            <a:rPr kumimoji="1" lang="en-US" altLang="zh-CN" sz="2400" b="1" i="1" smtClean="0">
                                              <a:latin typeface="Cambria Math" panose="02040503050406030204" pitchFamily="18" charset="0"/>
                                            </a:rPr>
                                            <m:t>𝒙</m:t>
                                          </m:r>
                                        </m:e>
                                        <m:sub>
                                          <m:r>
                                            <a:rPr kumimoji="1" lang="en-US" altLang="zh-CN" sz="2400" b="1" i="1" smtClean="0">
                                              <a:latin typeface="Cambria Math" panose="02040503050406030204" pitchFamily="18" charset="0"/>
                                            </a:rPr>
                                            <m:t>𝒊</m:t>
                                          </m:r>
                                        </m:sub>
                                      </m:sSub>
                                      <m:r>
                                        <a:rPr kumimoji="1" lang="en-US" altLang="zh-CN" sz="2400" b="1" i="1" smtClean="0">
                                          <a:latin typeface="Cambria Math" panose="02040503050406030204" pitchFamily="18" charset="0"/>
                                        </a:rPr>
                                        <m:t>−</m:t>
                                      </m:r>
                                      <m:r>
                                        <a:rPr kumimoji="1" lang="en-US" altLang="zh-CN" sz="2400" b="1" i="1" smtClean="0">
                                          <a:latin typeface="Cambria Math" panose="02040503050406030204" pitchFamily="18" charset="0"/>
                                        </a:rPr>
                                        <m:t>𝒙</m:t>
                                      </m:r>
                                      <m:r>
                                        <a:rPr kumimoji="1" lang="en-US" altLang="zh-CN" sz="2400" b="1" i="1" smtClean="0">
                                          <a:latin typeface="Cambria Math" panose="02040503050406030204" pitchFamily="18" charset="0"/>
                                        </a:rPr>
                                        <m:t>−</m:t>
                                      </m:r>
                                      <m:sSub>
                                        <m:sSubPr>
                                          <m:ctrlPr>
                                            <a:rPr kumimoji="1" lang="en-US" altLang="zh-CN" sz="2400" b="1" i="1" smtClean="0">
                                              <a:latin typeface="Cambria Math" panose="02040503050406030204" pitchFamily="18" charset="0"/>
                                            </a:rPr>
                                          </m:ctrlPr>
                                        </m:sSubPr>
                                        <m:e>
                                          <m:r>
                                            <a:rPr kumimoji="1" lang="en-US" altLang="zh-CN" sz="2400" b="1" i="1" smtClean="0">
                                              <a:latin typeface="Cambria Math" panose="02040503050406030204" pitchFamily="18" charset="0"/>
                                            </a:rPr>
                                            <m:t>𝒔</m:t>
                                          </m:r>
                                        </m:e>
                                        <m:sub>
                                          <m:r>
                                            <a:rPr kumimoji="1" lang="en-US" altLang="zh-CN" sz="2400" b="1" i="1" smtClean="0">
                                              <a:latin typeface="Cambria Math" panose="02040503050406030204" pitchFamily="18" charset="0"/>
                                            </a:rPr>
                                            <m:t>𝒙</m:t>
                                          </m:r>
                                        </m:sub>
                                      </m:sSub>
                                      <m:r>
                                        <a:rPr kumimoji="1" lang="en-US" altLang="zh-CN" sz="2400" b="1" i="1" smtClean="0">
                                          <a:latin typeface="Cambria Math" panose="02040503050406030204" pitchFamily="18" charset="0"/>
                                        </a:rPr>
                                        <m:t> </m:t>
                                      </m:r>
                                      <m:r>
                                        <a:rPr kumimoji="1" lang="en-US" altLang="zh-CN" sz="2400" b="1" i="1" smtClean="0">
                                          <a:latin typeface="Cambria Math" panose="02040503050406030204" pitchFamily="18" charset="0"/>
                                          <a:ea typeface="Cambria Math" panose="02040503050406030204" pitchFamily="18" charset="0"/>
                                        </a:rPr>
                                        <m:t>∙</m:t>
                                      </m:r>
                                      <m:sSub>
                                        <m:sSubPr>
                                          <m:ctrlPr>
                                            <a:rPr kumimoji="1" lang="en-US" altLang="zh-CN" sz="2400" b="1" i="1" smtClean="0">
                                              <a:latin typeface="Cambria Math" panose="02040503050406030204" pitchFamily="18" charset="0"/>
                                              <a:ea typeface="Cambria Math" panose="02040503050406030204" pitchFamily="18" charset="0"/>
                                            </a:rPr>
                                          </m:ctrlPr>
                                        </m:sSubPr>
                                        <m:e>
                                          <m:r>
                                            <a:rPr kumimoji="1" lang="en-US" altLang="zh-CN" sz="2400" b="1" i="1" smtClean="0">
                                              <a:latin typeface="Cambria Math" panose="02040503050406030204" pitchFamily="18" charset="0"/>
                                              <a:ea typeface="Cambria Math" panose="02040503050406030204" pitchFamily="18" charset="0"/>
                                            </a:rPr>
                                            <m:t>𝒌</m:t>
                                          </m:r>
                                        </m:e>
                                        <m:sub>
                                          <m:r>
                                            <a:rPr kumimoji="1" lang="en-US" altLang="zh-CN" sz="2400" b="1" i="1" smtClean="0">
                                              <a:latin typeface="Cambria Math" panose="02040503050406030204" pitchFamily="18" charset="0"/>
                                              <a:ea typeface="Cambria Math" panose="02040503050406030204" pitchFamily="18" charset="0"/>
                                            </a:rPr>
                                            <m:t>𝒙𝒊</m:t>
                                          </m:r>
                                        </m:sub>
                                      </m:sSub>
                                    </m:e>
                                  </m:d>
                                </m:e>
                                <m:sup>
                                  <m:r>
                                    <a:rPr kumimoji="1" lang="en-US" altLang="zh-CN" sz="2400" b="1" i="1" smtClean="0">
                                      <a:latin typeface="Cambria Math" panose="02040503050406030204" pitchFamily="18" charset="0"/>
                                      <a:ea typeface="Cambria Math" panose="02040503050406030204" pitchFamily="18" charset="0"/>
                                    </a:rPr>
                                    <m:t>𝟐</m:t>
                                  </m:r>
                                </m:sup>
                              </m:sSup>
                            </m:e>
                          </m:nary>
                        </m:e>
                      </m:func>
                    </m:oMath>
                  </m:oMathPara>
                </a14:m>
                <a:endParaRPr kumimoji="1" lang="en-US" altLang="zh-CN" sz="2400" b="1" dirty="0"/>
              </a:p>
            </p:txBody>
          </p:sp>
        </mc:Choice>
        <mc:Fallback xmlns="">
          <p:sp>
            <p:nvSpPr>
              <p:cNvPr id="8" name="文本框 7">
                <a:extLst>
                  <a:ext uri="{FF2B5EF4-FFF2-40B4-BE49-F238E27FC236}">
                    <a16:creationId xmlns:a16="http://schemas.microsoft.com/office/drawing/2014/main" id="{DE523166-3D24-5446-840C-5D3E10823C65}"/>
                  </a:ext>
                </a:extLst>
              </p:cNvPr>
              <p:cNvSpPr txBox="1">
                <a:spLocks noRot="1" noChangeAspect="1" noMove="1" noResize="1" noEditPoints="1" noAdjustHandles="1" noChangeArrowheads="1" noChangeShapeType="1" noTextEdit="1"/>
              </p:cNvSpPr>
              <p:nvPr/>
            </p:nvSpPr>
            <p:spPr>
              <a:xfrm>
                <a:off x="1955023" y="1666270"/>
                <a:ext cx="11850624" cy="4621843"/>
              </a:xfrm>
              <a:prstGeom prst="rect">
                <a:avLst/>
              </a:prstGeom>
              <a:blipFill>
                <a:blip r:embed="rId3"/>
                <a:stretch>
                  <a:fillRect l="-56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78F4075E-5359-674C-91FD-F471540944CA}"/>
                  </a:ext>
                </a:extLst>
              </p:cNvPr>
              <p:cNvSpPr/>
              <p:nvPr/>
            </p:nvSpPr>
            <p:spPr>
              <a:xfrm>
                <a:off x="838200" y="1702797"/>
                <a:ext cx="8811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kumimoji="1" lang="en-US" altLang="zh-CN" b="1" i="1">
                              <a:latin typeface="Cambria Math" panose="02040503050406030204" pitchFamily="18" charset="0"/>
                            </a:rPr>
                          </m:ctrlPr>
                        </m:dPr>
                        <m:e>
                          <m:acc>
                            <m:accPr>
                              <m:chr m:val="̂"/>
                              <m:ctrlPr>
                                <a:rPr kumimoji="1" lang="en-US" altLang="zh-CN" b="1" i="1">
                                  <a:latin typeface="Cambria Math" panose="02040503050406030204" pitchFamily="18" charset="0"/>
                                </a:rPr>
                              </m:ctrlPr>
                            </m:accPr>
                            <m:e>
                              <m:r>
                                <a:rPr kumimoji="1" lang="en-US" altLang="zh-CN" b="1" i="1">
                                  <a:latin typeface="Cambria Math" panose="02040503050406030204" pitchFamily="18" charset="0"/>
                                </a:rPr>
                                <m:t>𝒙</m:t>
                              </m:r>
                            </m:e>
                          </m:acc>
                          <m:r>
                            <a:rPr kumimoji="1" lang="en-US" altLang="zh-CN" b="1" i="1">
                              <a:latin typeface="Cambria Math" panose="02040503050406030204" pitchFamily="18" charset="0"/>
                            </a:rPr>
                            <m:t>,</m:t>
                          </m:r>
                          <m:acc>
                            <m:accPr>
                              <m:chr m:val="̂"/>
                              <m:ctrlPr>
                                <a:rPr kumimoji="1" lang="en-US" altLang="zh-CN" b="1" i="1">
                                  <a:latin typeface="Cambria Math" panose="02040503050406030204" pitchFamily="18" charset="0"/>
                                </a:rPr>
                              </m:ctrlPr>
                            </m:accPr>
                            <m:e>
                              <m:sSub>
                                <m:sSubPr>
                                  <m:ctrlPr>
                                    <a:rPr kumimoji="1" lang="en-US" altLang="zh-CN" b="1" i="1">
                                      <a:latin typeface="Cambria Math" panose="02040503050406030204" pitchFamily="18" charset="0"/>
                                    </a:rPr>
                                  </m:ctrlPr>
                                </m:sSubPr>
                                <m:e>
                                  <m:r>
                                    <a:rPr kumimoji="1" lang="en-US" altLang="zh-CN" b="1" i="1">
                                      <a:latin typeface="Cambria Math" panose="02040503050406030204" pitchFamily="18" charset="0"/>
                                    </a:rPr>
                                    <m:t>𝒔</m:t>
                                  </m:r>
                                </m:e>
                                <m:sub>
                                  <m:r>
                                    <a:rPr kumimoji="1" lang="en-US" altLang="zh-CN" b="1" i="1">
                                      <a:latin typeface="Cambria Math" panose="02040503050406030204" pitchFamily="18" charset="0"/>
                                    </a:rPr>
                                    <m:t>𝒙</m:t>
                                  </m:r>
                                </m:sub>
                              </m:sSub>
                            </m:e>
                          </m:acc>
                        </m:e>
                      </m:d>
                    </m:oMath>
                  </m:oMathPara>
                </a14:m>
                <a:endParaRPr lang="zh-CN" altLang="en-US" dirty="0"/>
              </a:p>
            </p:txBody>
          </p:sp>
        </mc:Choice>
        <mc:Fallback xmlns="">
          <p:sp>
            <p:nvSpPr>
              <p:cNvPr id="3" name="矩形 2">
                <a:extLst>
                  <a:ext uri="{FF2B5EF4-FFF2-40B4-BE49-F238E27FC236}">
                    <a16:creationId xmlns:a16="http://schemas.microsoft.com/office/drawing/2014/main" id="{78F4075E-5359-674C-91FD-F471540944CA}"/>
                  </a:ext>
                </a:extLst>
              </p:cNvPr>
              <p:cNvSpPr>
                <a:spLocks noRot="1" noChangeAspect="1" noMove="1" noResize="1" noEditPoints="1" noAdjustHandles="1" noChangeArrowheads="1" noChangeShapeType="1" noTextEdit="1"/>
              </p:cNvSpPr>
              <p:nvPr/>
            </p:nvSpPr>
            <p:spPr>
              <a:xfrm>
                <a:off x="838200" y="1702797"/>
                <a:ext cx="881139" cy="369332"/>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0267C7E4-F2FC-ED42-826D-D4F601FA6242}"/>
                  </a:ext>
                </a:extLst>
              </p:cNvPr>
              <p:cNvSpPr txBox="1"/>
              <p:nvPr/>
            </p:nvSpPr>
            <p:spPr>
              <a:xfrm>
                <a:off x="8553059" y="1702797"/>
                <a:ext cx="3406815" cy="830997"/>
              </a:xfrm>
              <a:prstGeom prst="rect">
                <a:avLst/>
              </a:prstGeom>
              <a:noFill/>
            </p:spPr>
            <p:txBody>
              <a:bodyPr wrap="square" rtlCol="0">
                <a:spAutoFit/>
              </a:bodyPr>
              <a:lstStyle/>
              <a:p>
                <a14:m>
                  <m:oMath xmlns:m="http://schemas.openxmlformats.org/officeDocument/2006/math">
                    <m:sSub>
                      <m:sSubPr>
                        <m:ctrlPr>
                          <a:rPr kumimoji="1" lang="en-US" altLang="zh-CN" sz="2400" b="1" i="1" smtClean="0">
                            <a:latin typeface="Cambria Math" panose="02040503050406030204" pitchFamily="18" charset="0"/>
                          </a:rPr>
                        </m:ctrlPr>
                      </m:sSubPr>
                      <m:e>
                        <m:r>
                          <a:rPr kumimoji="1" lang="en-US" altLang="zh-CN" sz="2400" b="1" i="1" smtClean="0">
                            <a:latin typeface="Cambria Math" panose="02040503050406030204" pitchFamily="18" charset="0"/>
                          </a:rPr>
                          <m:t>𝒙</m:t>
                        </m:r>
                      </m:e>
                      <m:sub>
                        <m:r>
                          <a:rPr kumimoji="1" lang="en-US" altLang="zh-CN" sz="2400" b="1" i="1" smtClean="0">
                            <a:latin typeface="Cambria Math" panose="02040503050406030204" pitchFamily="18" charset="0"/>
                          </a:rPr>
                          <m:t>𝒊</m:t>
                        </m:r>
                      </m:sub>
                    </m:sSub>
                  </m:oMath>
                </a14:m>
                <a:r>
                  <a:rPr kumimoji="1" lang="zh-CN" altLang="en-US" sz="2400" b="1" dirty="0"/>
                  <a:t> </a:t>
                </a:r>
                <a:r>
                  <a:rPr kumimoji="1" lang="en-US" altLang="zh-CN" sz="2400" b="1" dirty="0"/>
                  <a:t>:</a:t>
                </a:r>
                <a:r>
                  <a:rPr kumimoji="1" lang="zh-CN" altLang="en-US" sz="2400" b="1" dirty="0"/>
                  <a:t> </a:t>
                </a:r>
                <a:r>
                  <a:rPr kumimoji="1" lang="en-US" altLang="zh-CN" sz="2400" b="1" dirty="0"/>
                  <a:t>touch</a:t>
                </a:r>
                <a:r>
                  <a:rPr kumimoji="1" lang="zh-CN" altLang="en-US" sz="2400" b="1" dirty="0"/>
                  <a:t> </a:t>
                </a:r>
                <a:r>
                  <a:rPr kumimoji="1" lang="en-US" altLang="zh-CN" sz="2400" b="1" dirty="0"/>
                  <a:t>points</a:t>
                </a:r>
              </a:p>
              <a:p>
                <a14:m>
                  <m:oMath xmlns:m="http://schemas.openxmlformats.org/officeDocument/2006/math">
                    <m:sSub>
                      <m:sSubPr>
                        <m:ctrlPr>
                          <a:rPr kumimoji="1" lang="en-US" altLang="zh-CN" sz="2400" b="1" i="1" smtClean="0">
                            <a:latin typeface="Cambria Math" panose="02040503050406030204" pitchFamily="18" charset="0"/>
                          </a:rPr>
                        </m:ctrlPr>
                      </m:sSubPr>
                      <m:e>
                        <m:r>
                          <a:rPr kumimoji="1" lang="en-US" altLang="zh-CN" sz="2400" b="1" i="1" smtClean="0">
                            <a:latin typeface="Cambria Math" panose="02040503050406030204" pitchFamily="18" charset="0"/>
                          </a:rPr>
                          <m:t>𝒄</m:t>
                        </m:r>
                      </m:e>
                      <m:sub>
                        <m:r>
                          <a:rPr kumimoji="1" lang="en-US" altLang="zh-CN" sz="2400" b="1" i="1" smtClean="0">
                            <a:latin typeface="Cambria Math" panose="02040503050406030204" pitchFamily="18" charset="0"/>
                          </a:rPr>
                          <m:t>𝒊</m:t>
                        </m:r>
                      </m:sub>
                    </m:sSub>
                  </m:oMath>
                </a14:m>
                <a:r>
                  <a:rPr kumimoji="1" lang="zh-CN" altLang="en-US" sz="2400" b="1" dirty="0"/>
                  <a:t> </a:t>
                </a:r>
                <a:r>
                  <a:rPr kumimoji="1" lang="en-US" altLang="zh-CN" sz="2400" b="1" dirty="0"/>
                  <a:t>:</a:t>
                </a:r>
                <a:r>
                  <a:rPr kumimoji="1" lang="zh-CN" altLang="en-US" sz="2400" b="1" dirty="0"/>
                  <a:t> </a:t>
                </a:r>
                <a:r>
                  <a:rPr kumimoji="1" lang="en-US" altLang="zh-CN" sz="2400" b="1" dirty="0"/>
                  <a:t>labelled</a:t>
                </a:r>
                <a:r>
                  <a:rPr kumimoji="1" lang="zh-CN" altLang="en-US" sz="2400" b="1" dirty="0"/>
                  <a:t> </a:t>
                </a:r>
                <a:r>
                  <a:rPr kumimoji="1" lang="en-US" altLang="zh-CN" sz="2400" b="1" dirty="0"/>
                  <a:t>keys</a:t>
                </a:r>
                <a:endParaRPr kumimoji="1" lang="zh-CN" altLang="en-US" sz="2400" b="1" dirty="0"/>
              </a:p>
            </p:txBody>
          </p:sp>
        </mc:Choice>
        <mc:Fallback xmlns="">
          <p:sp>
            <p:nvSpPr>
              <p:cNvPr id="4" name="文本框 3">
                <a:extLst>
                  <a:ext uri="{FF2B5EF4-FFF2-40B4-BE49-F238E27FC236}">
                    <a16:creationId xmlns:a16="http://schemas.microsoft.com/office/drawing/2014/main" id="{0267C7E4-F2FC-ED42-826D-D4F601FA6242}"/>
                  </a:ext>
                </a:extLst>
              </p:cNvPr>
              <p:cNvSpPr txBox="1">
                <a:spLocks noRot="1" noChangeAspect="1" noMove="1" noResize="1" noEditPoints="1" noAdjustHandles="1" noChangeArrowheads="1" noChangeShapeType="1" noTextEdit="1"/>
              </p:cNvSpPr>
              <p:nvPr/>
            </p:nvSpPr>
            <p:spPr>
              <a:xfrm>
                <a:off x="8553059" y="1702797"/>
                <a:ext cx="3406815" cy="830997"/>
              </a:xfrm>
              <a:prstGeom prst="rect">
                <a:avLst/>
              </a:prstGeom>
              <a:blipFill>
                <a:blip r:embed="rId5"/>
                <a:stretch>
                  <a:fillRect t="-4478" b="-134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5857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CC90E3-FD04-E145-83A3-57AA42E3538A}"/>
              </a:ext>
            </a:extLst>
          </p:cNvPr>
          <p:cNvSpPr>
            <a:spLocks noGrp="1"/>
          </p:cNvSpPr>
          <p:nvPr>
            <p:ph type="title"/>
          </p:nvPr>
        </p:nvSpPr>
        <p:spPr/>
        <p:txBody>
          <a:bodyPr/>
          <a:lstStyle/>
          <a:p>
            <a:r>
              <a:rPr kumimoji="1" lang="en-US" altLang="zh-CN" b="1" dirty="0"/>
              <a:t>Fitting</a:t>
            </a:r>
            <a:r>
              <a:rPr kumimoji="1" lang="zh-CN" altLang="en-US" b="1" dirty="0"/>
              <a:t> </a:t>
            </a:r>
            <a:r>
              <a:rPr kumimoji="1" lang="en-US" altLang="zh-CN" b="1" dirty="0"/>
              <a:t>Keyboard</a:t>
            </a:r>
            <a:r>
              <a:rPr kumimoji="1" lang="zh-CN" altLang="en-US" b="1" dirty="0"/>
              <a:t> </a:t>
            </a:r>
            <a:r>
              <a:rPr kumimoji="1" lang="en-US" altLang="zh-CN" b="1" dirty="0"/>
              <a:t>Parameters</a:t>
            </a:r>
            <a:endParaRPr kumimoji="1" lang="zh-CN" altLang="en-US" b="1" dirty="0"/>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6113BF70-1293-7C45-BE4D-CCFF53719030}"/>
                  </a:ext>
                </a:extLst>
              </p:cNvPr>
              <p:cNvSpPr/>
              <p:nvPr/>
            </p:nvSpPr>
            <p:spPr>
              <a:xfrm>
                <a:off x="1703408" y="2608067"/>
                <a:ext cx="9039828" cy="109889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kumimoji="1" lang="en-US" altLang="zh-CN" sz="2400" b="1" i="1">
                              <a:latin typeface="Cambria Math" panose="02040503050406030204" pitchFamily="18" charset="0"/>
                            </a:rPr>
                          </m:ctrlPr>
                        </m:funcPr>
                        <m:fName>
                          <m:r>
                            <a:rPr kumimoji="1" lang="en-US" altLang="zh-CN" sz="2400" b="1" i="1">
                              <a:latin typeface="Cambria Math" panose="02040503050406030204" pitchFamily="18" charset="0"/>
                            </a:rPr>
                            <m:t>(</m:t>
                          </m:r>
                          <m:acc>
                            <m:accPr>
                              <m:chr m:val="̂"/>
                              <m:ctrlPr>
                                <a:rPr kumimoji="1" lang="en-US" altLang="zh-CN" sz="2400" b="1" i="1">
                                  <a:latin typeface="Cambria Math" panose="02040503050406030204" pitchFamily="18" charset="0"/>
                                </a:rPr>
                              </m:ctrlPr>
                            </m:accPr>
                            <m:e>
                              <m:r>
                                <a:rPr kumimoji="1" lang="en-US" altLang="zh-CN" sz="2400" b="1" i="1">
                                  <a:latin typeface="Cambria Math" panose="02040503050406030204" pitchFamily="18" charset="0"/>
                                </a:rPr>
                                <m:t>𝒙</m:t>
                              </m:r>
                            </m:e>
                          </m:acc>
                          <m:r>
                            <a:rPr kumimoji="1" lang="en-US" altLang="zh-CN" sz="2400" b="1" i="1">
                              <a:latin typeface="Cambria Math" panose="02040503050406030204" pitchFamily="18" charset="0"/>
                            </a:rPr>
                            <m:t>,</m:t>
                          </m:r>
                          <m:acc>
                            <m:accPr>
                              <m:chr m:val="̂"/>
                              <m:ctrlPr>
                                <a:rPr kumimoji="1" lang="en-US" altLang="zh-CN" sz="2400" b="1" i="1">
                                  <a:latin typeface="Cambria Math" panose="02040503050406030204" pitchFamily="18" charset="0"/>
                                </a:rPr>
                              </m:ctrlPr>
                            </m:accPr>
                            <m:e>
                              <m:sSub>
                                <m:sSubPr>
                                  <m:ctrlPr>
                                    <a:rPr kumimoji="1" lang="en-US" altLang="zh-CN" sz="2400" b="1" i="1">
                                      <a:latin typeface="Cambria Math" panose="02040503050406030204" pitchFamily="18" charset="0"/>
                                    </a:rPr>
                                  </m:ctrlPr>
                                </m:sSubPr>
                                <m:e>
                                  <m:r>
                                    <a:rPr kumimoji="1" lang="en-US" altLang="zh-CN" sz="2400" b="1" i="1">
                                      <a:latin typeface="Cambria Math" panose="02040503050406030204" pitchFamily="18" charset="0"/>
                                    </a:rPr>
                                    <m:t>𝒔</m:t>
                                  </m:r>
                                </m:e>
                                <m:sub>
                                  <m:r>
                                    <a:rPr kumimoji="1" lang="en-US" altLang="zh-CN" sz="2400" b="1" i="1">
                                      <a:latin typeface="Cambria Math" panose="02040503050406030204" pitchFamily="18" charset="0"/>
                                    </a:rPr>
                                    <m:t>𝒙</m:t>
                                  </m:r>
                                </m:sub>
                              </m:sSub>
                            </m:e>
                          </m:acc>
                          <m:r>
                            <a:rPr kumimoji="1" lang="en-US" altLang="zh-CN" sz="2400" b="1" i="1">
                              <a:latin typeface="Cambria Math" panose="02040503050406030204" pitchFamily="18" charset="0"/>
                            </a:rPr>
                            <m:t>)=</m:t>
                          </m:r>
                          <m:limLow>
                            <m:limLowPr>
                              <m:ctrlPr>
                                <a:rPr kumimoji="1" lang="en-US" altLang="zh-CN" sz="2400" b="1" i="1">
                                  <a:latin typeface="Cambria Math" panose="02040503050406030204" pitchFamily="18" charset="0"/>
                                </a:rPr>
                              </m:ctrlPr>
                            </m:limLowPr>
                            <m:e>
                              <m:r>
                                <m:rPr>
                                  <m:sty m:val="p"/>
                                </m:rPr>
                                <a:rPr kumimoji="1" lang="en-US" altLang="zh-CN" sz="2400" b="1" i="1">
                                  <a:latin typeface="Cambria Math" panose="02040503050406030204" pitchFamily="18" charset="0"/>
                                </a:rPr>
                                <m:t>arg</m:t>
                              </m:r>
                              <m:r>
                                <a:rPr kumimoji="1" lang="zh-CN" altLang="en-US" sz="2400" b="1" i="1">
                                  <a:latin typeface="Cambria Math" panose="02040503050406030204" pitchFamily="18" charset="0"/>
                                </a:rPr>
                                <m:t> </m:t>
                              </m:r>
                              <m:r>
                                <m:rPr>
                                  <m:sty m:val="p"/>
                                </m:rPr>
                                <a:rPr kumimoji="1" lang="en-US" altLang="zh-CN" sz="2400" b="1" i="1">
                                  <a:latin typeface="Cambria Math" panose="02040503050406030204" pitchFamily="18" charset="0"/>
                                </a:rPr>
                                <m:t>m</m:t>
                              </m:r>
                              <m:r>
                                <a:rPr kumimoji="1" lang="en-US" altLang="zh-CN" sz="2400" b="1" i="1">
                                  <a:latin typeface="Cambria Math" panose="02040503050406030204" pitchFamily="18" charset="0"/>
                                </a:rPr>
                                <m:t>𝑖𝑛</m:t>
                              </m:r>
                            </m:e>
                            <m:lim>
                              <m:r>
                                <a:rPr kumimoji="1" lang="en-US" altLang="zh-CN" sz="2400" b="1" i="1">
                                  <a:latin typeface="Cambria Math" panose="02040503050406030204" pitchFamily="18" charset="0"/>
                                </a:rPr>
                                <m:t>(</m:t>
                              </m:r>
                              <m:r>
                                <a:rPr kumimoji="1" lang="en-US" altLang="zh-CN" sz="2400" b="1" i="1">
                                  <a:latin typeface="Cambria Math" panose="02040503050406030204" pitchFamily="18" charset="0"/>
                                </a:rPr>
                                <m:t>𝒔</m:t>
                              </m:r>
                              <m:r>
                                <a:rPr kumimoji="1" lang="en-US" altLang="zh-CN" sz="2400" b="1" i="1">
                                  <a:latin typeface="Cambria Math" panose="02040503050406030204" pitchFamily="18" charset="0"/>
                                </a:rPr>
                                <m:t>, </m:t>
                              </m:r>
                              <m:sSub>
                                <m:sSubPr>
                                  <m:ctrlPr>
                                    <a:rPr kumimoji="1" lang="en-US" altLang="zh-CN" sz="2400" b="1" i="1">
                                      <a:latin typeface="Cambria Math" panose="02040503050406030204" pitchFamily="18" charset="0"/>
                                    </a:rPr>
                                  </m:ctrlPr>
                                </m:sSubPr>
                                <m:e>
                                  <m:r>
                                    <a:rPr kumimoji="1" lang="en-US" altLang="zh-CN" sz="2400" b="1" i="1">
                                      <a:latin typeface="Cambria Math" panose="02040503050406030204" pitchFamily="18" charset="0"/>
                                    </a:rPr>
                                    <m:t>𝒔</m:t>
                                  </m:r>
                                </m:e>
                                <m:sub>
                                  <m:r>
                                    <a:rPr kumimoji="1" lang="en-US" altLang="zh-CN" sz="2400" b="1" i="1">
                                      <a:latin typeface="Cambria Math" panose="02040503050406030204" pitchFamily="18" charset="0"/>
                                    </a:rPr>
                                    <m:t>𝒙</m:t>
                                  </m:r>
                                </m:sub>
                              </m:sSub>
                              <m:r>
                                <a:rPr kumimoji="1" lang="en-US" altLang="zh-CN" sz="2400" b="1" i="1">
                                  <a:latin typeface="Cambria Math" panose="02040503050406030204" pitchFamily="18" charset="0"/>
                                </a:rPr>
                                <m:t>)</m:t>
                              </m:r>
                            </m:lim>
                          </m:limLow>
                        </m:fName>
                        <m:e>
                          <m:nary>
                            <m:naryPr>
                              <m:chr m:val="∑"/>
                              <m:ctrlPr>
                                <a:rPr kumimoji="1" lang="en-US" altLang="zh-CN" sz="2400" b="1" i="1">
                                  <a:latin typeface="Cambria Math" panose="02040503050406030204" pitchFamily="18" charset="0"/>
                                </a:rPr>
                              </m:ctrlPr>
                            </m:naryPr>
                            <m:sub>
                              <m:r>
                                <m:rPr>
                                  <m:brk m:alnAt="23"/>
                                </m:rPr>
                                <a:rPr kumimoji="1" lang="en-US" altLang="zh-CN" sz="2400" b="1" i="1">
                                  <a:latin typeface="Cambria Math" panose="02040503050406030204" pitchFamily="18" charset="0"/>
                                </a:rPr>
                                <m:t>𝒊</m:t>
                              </m:r>
                              <m:r>
                                <a:rPr kumimoji="1" lang="en-US" altLang="zh-CN" sz="2400" b="1" i="1">
                                  <a:latin typeface="Cambria Math" panose="02040503050406030204" pitchFamily="18" charset="0"/>
                                </a:rPr>
                                <m:t>=</m:t>
                              </m:r>
                              <m:r>
                                <a:rPr kumimoji="1" lang="en-US" altLang="zh-CN" sz="2400" b="1" i="1">
                                  <a:latin typeface="Cambria Math" panose="02040503050406030204" pitchFamily="18" charset="0"/>
                                </a:rPr>
                                <m:t>𝟏</m:t>
                              </m:r>
                            </m:sub>
                            <m:sup>
                              <m:r>
                                <a:rPr kumimoji="1" lang="en-US" altLang="zh-CN" sz="2400" b="1" i="1">
                                  <a:latin typeface="Cambria Math" panose="02040503050406030204" pitchFamily="18" charset="0"/>
                                </a:rPr>
                                <m:t>𝒏</m:t>
                              </m:r>
                            </m:sup>
                            <m:e>
                              <m:sSup>
                                <m:sSupPr>
                                  <m:ctrlPr>
                                    <a:rPr kumimoji="1" lang="en-US" altLang="zh-CN" sz="2400" b="1" i="1">
                                      <a:latin typeface="Cambria Math" panose="02040503050406030204" pitchFamily="18" charset="0"/>
                                    </a:rPr>
                                  </m:ctrlPr>
                                </m:sSupPr>
                                <m:e>
                                  <m:d>
                                    <m:dPr>
                                      <m:ctrlPr>
                                        <a:rPr kumimoji="1" lang="en-US" altLang="zh-CN" sz="2400" b="1" i="1">
                                          <a:latin typeface="Cambria Math" panose="02040503050406030204" pitchFamily="18" charset="0"/>
                                        </a:rPr>
                                      </m:ctrlPr>
                                    </m:dPr>
                                    <m:e>
                                      <m:sSub>
                                        <m:sSubPr>
                                          <m:ctrlPr>
                                            <a:rPr kumimoji="1" lang="en-US" altLang="zh-CN" sz="2400" b="1" i="1">
                                              <a:latin typeface="Cambria Math" panose="02040503050406030204" pitchFamily="18" charset="0"/>
                                            </a:rPr>
                                          </m:ctrlPr>
                                        </m:sSubPr>
                                        <m:e>
                                          <m:r>
                                            <a:rPr kumimoji="1" lang="en-US" altLang="zh-CN" sz="2400" b="1" i="1">
                                              <a:latin typeface="Cambria Math" panose="02040503050406030204" pitchFamily="18" charset="0"/>
                                            </a:rPr>
                                            <m:t>𝒙</m:t>
                                          </m:r>
                                        </m:e>
                                        <m:sub>
                                          <m:r>
                                            <a:rPr kumimoji="1" lang="en-US" altLang="zh-CN" sz="2400" b="1" i="1">
                                              <a:latin typeface="Cambria Math" panose="02040503050406030204" pitchFamily="18" charset="0"/>
                                            </a:rPr>
                                            <m:t>𝒊</m:t>
                                          </m:r>
                                        </m:sub>
                                      </m:sSub>
                                      <m:r>
                                        <a:rPr kumimoji="1" lang="en-US" altLang="zh-CN" sz="2400" b="1" i="1">
                                          <a:latin typeface="Cambria Math" panose="02040503050406030204" pitchFamily="18" charset="0"/>
                                        </a:rPr>
                                        <m:t>−</m:t>
                                      </m:r>
                                      <m:r>
                                        <a:rPr kumimoji="1" lang="en-US" altLang="zh-CN" sz="2400" b="1" i="1">
                                          <a:latin typeface="Cambria Math" panose="02040503050406030204" pitchFamily="18" charset="0"/>
                                        </a:rPr>
                                        <m:t>𝒙</m:t>
                                      </m:r>
                                      <m:r>
                                        <a:rPr kumimoji="1" lang="en-US" altLang="zh-CN" sz="2400" b="1" i="1">
                                          <a:latin typeface="Cambria Math" panose="02040503050406030204" pitchFamily="18" charset="0"/>
                                        </a:rPr>
                                        <m:t>−</m:t>
                                      </m:r>
                                      <m:sSub>
                                        <m:sSubPr>
                                          <m:ctrlPr>
                                            <a:rPr kumimoji="1" lang="en-US" altLang="zh-CN" sz="2400" b="1" i="1">
                                              <a:latin typeface="Cambria Math" panose="02040503050406030204" pitchFamily="18" charset="0"/>
                                            </a:rPr>
                                          </m:ctrlPr>
                                        </m:sSubPr>
                                        <m:e>
                                          <m:r>
                                            <a:rPr kumimoji="1" lang="en-US" altLang="zh-CN" sz="2400" b="1" i="1">
                                              <a:latin typeface="Cambria Math" panose="02040503050406030204" pitchFamily="18" charset="0"/>
                                            </a:rPr>
                                            <m:t>𝒔</m:t>
                                          </m:r>
                                        </m:e>
                                        <m:sub>
                                          <m:r>
                                            <a:rPr kumimoji="1" lang="en-US" altLang="zh-CN" sz="2400" b="1" i="1">
                                              <a:latin typeface="Cambria Math" panose="02040503050406030204" pitchFamily="18" charset="0"/>
                                            </a:rPr>
                                            <m:t>𝒙</m:t>
                                          </m:r>
                                        </m:sub>
                                      </m:sSub>
                                      <m:r>
                                        <a:rPr kumimoji="1" lang="en-US" altLang="zh-CN" sz="2400" b="1" i="1">
                                          <a:latin typeface="Cambria Math" panose="02040503050406030204" pitchFamily="18" charset="0"/>
                                        </a:rPr>
                                        <m:t> ∙</m:t>
                                      </m:r>
                                      <m:sSub>
                                        <m:sSubPr>
                                          <m:ctrlPr>
                                            <a:rPr kumimoji="1" lang="en-US" altLang="zh-CN" sz="2400" b="1" i="1">
                                              <a:latin typeface="Cambria Math" panose="02040503050406030204" pitchFamily="18" charset="0"/>
                                            </a:rPr>
                                          </m:ctrlPr>
                                        </m:sSubPr>
                                        <m:e>
                                          <m:r>
                                            <a:rPr kumimoji="1" lang="en-US" altLang="zh-CN" sz="2400" b="1" i="1">
                                              <a:latin typeface="Cambria Math" panose="02040503050406030204" pitchFamily="18" charset="0"/>
                                            </a:rPr>
                                            <m:t>𝒌</m:t>
                                          </m:r>
                                        </m:e>
                                        <m:sub>
                                          <m:r>
                                            <a:rPr kumimoji="1" lang="en-US" altLang="zh-CN" sz="2400" b="1" i="1">
                                              <a:latin typeface="Cambria Math" panose="02040503050406030204" pitchFamily="18" charset="0"/>
                                            </a:rPr>
                                            <m:t>𝒙𝒊</m:t>
                                          </m:r>
                                        </m:sub>
                                      </m:sSub>
                                    </m:e>
                                  </m:d>
                                </m:e>
                                <m:sup>
                                  <m:r>
                                    <a:rPr kumimoji="1" lang="en-US" altLang="zh-CN" sz="2400" b="1" i="1">
                                      <a:latin typeface="Cambria Math" panose="02040503050406030204" pitchFamily="18" charset="0"/>
                                    </a:rPr>
                                    <m:t>𝟐</m:t>
                                  </m:r>
                                </m:sup>
                              </m:sSup>
                            </m:e>
                          </m:nary>
                        </m:e>
                      </m:func>
                    </m:oMath>
                  </m:oMathPara>
                </a14:m>
                <a:endParaRPr kumimoji="1" lang="zh-CN" altLang="en-US" sz="2400" b="1" i="1" dirty="0">
                  <a:latin typeface="Cambria Math" panose="02040503050406030204" pitchFamily="18" charset="0"/>
                </a:endParaRPr>
              </a:p>
            </p:txBody>
          </p:sp>
        </mc:Choice>
        <mc:Fallback xmlns="">
          <p:sp>
            <p:nvSpPr>
              <p:cNvPr id="4" name="矩形 3">
                <a:extLst>
                  <a:ext uri="{FF2B5EF4-FFF2-40B4-BE49-F238E27FC236}">
                    <a16:creationId xmlns:a16="http://schemas.microsoft.com/office/drawing/2014/main" id="{6113BF70-1293-7C45-BE4D-CCFF53719030}"/>
                  </a:ext>
                </a:extLst>
              </p:cNvPr>
              <p:cNvSpPr>
                <a:spLocks noRot="1" noChangeAspect="1" noMove="1" noResize="1" noEditPoints="1" noAdjustHandles="1" noChangeArrowheads="1" noChangeShapeType="1" noTextEdit="1"/>
              </p:cNvSpPr>
              <p:nvPr/>
            </p:nvSpPr>
            <p:spPr>
              <a:xfrm>
                <a:off x="1703408" y="2608067"/>
                <a:ext cx="9039828" cy="1098891"/>
              </a:xfrm>
              <a:prstGeom prst="rect">
                <a:avLst/>
              </a:prstGeom>
              <a:blipFill>
                <a:blip r:embed="rId3"/>
                <a:stretch>
                  <a:fillRect t="-105682" b="-16136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1307DA56-35CE-8948-9DCF-C8B19C7C8645}"/>
                  </a:ext>
                </a:extLst>
              </p:cNvPr>
              <p:cNvSpPr txBox="1"/>
              <p:nvPr/>
            </p:nvSpPr>
            <p:spPr>
              <a:xfrm>
                <a:off x="2407535" y="4734045"/>
                <a:ext cx="8185229" cy="461665"/>
              </a:xfrm>
              <a:prstGeom prst="rect">
                <a:avLst/>
              </a:prstGeom>
              <a:noFill/>
            </p:spPr>
            <p:txBody>
              <a:bodyPr wrap="square" rtlCol="0">
                <a:spAutoFit/>
              </a:bodyPr>
              <a:lstStyle/>
              <a:p>
                <a:pPr algn="ctr"/>
                <a14:m>
                  <m:oMath xmlns:m="http://schemas.openxmlformats.org/officeDocument/2006/math">
                    <m:sSup>
                      <m:sSupPr>
                        <m:ctrlPr>
                          <a:rPr kumimoji="1" lang="en-US" altLang="zh-CN" sz="2400" b="0" i="1" smtClean="0">
                            <a:latin typeface="Cambria Math" panose="02040503050406030204" pitchFamily="18" charset="0"/>
                          </a:rPr>
                        </m:ctrlPr>
                      </m:sSupPr>
                      <m:e>
                        <m:r>
                          <a:rPr kumimoji="1" lang="en-US" altLang="zh-CN" sz="2400" b="0" i="1" smtClean="0">
                            <a:latin typeface="Cambria Math" panose="02040503050406030204" pitchFamily="18" charset="0"/>
                          </a:rPr>
                          <m:t>𝑅</m:t>
                        </m:r>
                      </m:e>
                      <m:sup>
                        <m:r>
                          <a:rPr kumimoji="1" lang="en-US" altLang="zh-CN" sz="2400" b="0" i="1" smtClean="0">
                            <a:latin typeface="Cambria Math" panose="02040503050406030204" pitchFamily="18" charset="0"/>
                          </a:rPr>
                          <m:t>2</m:t>
                        </m:r>
                      </m:sup>
                    </m:sSup>
                    <m:r>
                      <a:rPr kumimoji="1" lang="en-US" altLang="zh-CN" sz="2400" b="0" i="1" smtClean="0">
                        <a:latin typeface="Cambria Math" panose="02040503050406030204" pitchFamily="18" charset="0"/>
                      </a:rPr>
                      <m:t>=1</m:t>
                    </m:r>
                  </m:oMath>
                </a14:m>
                <a:r>
                  <a:rPr kumimoji="1" lang="zh-CN" altLang="en-US" sz="2400" dirty="0"/>
                  <a:t>              </a:t>
                </a:r>
                <a:r>
                  <a:rPr kumimoji="1" lang="en-US" altLang="zh-CN" sz="2400" dirty="0"/>
                  <a:t>=&gt;</a:t>
                </a:r>
                <a:r>
                  <a:rPr kumimoji="1" lang="zh-CN" altLang="en-US" sz="2400" dirty="0"/>
                  <a:t>           </a:t>
                </a:r>
                <a:r>
                  <a:rPr kumimoji="1" lang="en-US" altLang="zh-CN" sz="2400" b="1" dirty="0"/>
                  <a:t>Keyboard</a:t>
                </a:r>
                <a:r>
                  <a:rPr kumimoji="1" lang="zh-CN" altLang="en-US" sz="2400" b="1" dirty="0"/>
                  <a:t> </a:t>
                </a:r>
                <a:r>
                  <a:rPr kumimoji="1" lang="en-US" altLang="zh-CN" sz="2400" b="1" dirty="0"/>
                  <a:t>shape</a:t>
                </a:r>
                <a:r>
                  <a:rPr kumimoji="1" lang="zh-CN" altLang="en-US" sz="2400" b="1" dirty="0"/>
                  <a:t> </a:t>
                </a:r>
                <a:r>
                  <a:rPr kumimoji="1" lang="en-US" altLang="zh-CN" sz="2400" b="1" dirty="0"/>
                  <a:t>is</a:t>
                </a:r>
                <a:r>
                  <a:rPr kumimoji="1" lang="zh-CN" altLang="en-US" sz="2400" b="1" dirty="0"/>
                  <a:t> </a:t>
                </a:r>
                <a:r>
                  <a:rPr kumimoji="1" lang="en-US" altLang="zh-CN" sz="2400" b="1" dirty="0"/>
                  <a:t>rectangle</a:t>
                </a:r>
                <a:endParaRPr kumimoji="1" lang="zh-CN" altLang="en-US" sz="2400" b="1" dirty="0"/>
              </a:p>
            </p:txBody>
          </p:sp>
        </mc:Choice>
        <mc:Fallback xmlns="">
          <p:sp>
            <p:nvSpPr>
              <p:cNvPr id="3" name="文本框 2">
                <a:extLst>
                  <a:ext uri="{FF2B5EF4-FFF2-40B4-BE49-F238E27FC236}">
                    <a16:creationId xmlns:a16="http://schemas.microsoft.com/office/drawing/2014/main" id="{1307DA56-35CE-8948-9DCF-C8B19C7C8645}"/>
                  </a:ext>
                </a:extLst>
              </p:cNvPr>
              <p:cNvSpPr txBox="1">
                <a:spLocks noRot="1" noChangeAspect="1" noMove="1" noResize="1" noEditPoints="1" noAdjustHandles="1" noChangeArrowheads="1" noChangeShapeType="1" noTextEdit="1"/>
              </p:cNvSpPr>
              <p:nvPr/>
            </p:nvSpPr>
            <p:spPr>
              <a:xfrm>
                <a:off x="2407535" y="4734045"/>
                <a:ext cx="8185229" cy="461665"/>
              </a:xfrm>
              <a:prstGeom prst="rect">
                <a:avLst/>
              </a:prstGeom>
              <a:blipFill>
                <a:blip r:embed="rId4"/>
                <a:stretch>
                  <a:fillRect t="-5405" b="-2973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2850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Outline</a:t>
            </a:r>
            <a:endParaRPr kumimoji="1" lang="zh-CN" altLang="en-US" b="1" dirty="0"/>
          </a:p>
        </p:txBody>
      </p:sp>
      <p:sp>
        <p:nvSpPr>
          <p:cNvPr id="3" name="内容占位符 2">
            <a:extLst>
              <a:ext uri="{FF2B5EF4-FFF2-40B4-BE49-F238E27FC236}">
                <a16:creationId xmlns:a16="http://schemas.microsoft.com/office/drawing/2014/main" id="{AB2592C9-44AC-C743-9E50-59DAB8EE08EE}"/>
              </a:ext>
            </a:extLst>
          </p:cNvPr>
          <p:cNvSpPr>
            <a:spLocks noGrp="1"/>
          </p:cNvSpPr>
          <p:nvPr>
            <p:ph idx="1"/>
          </p:nvPr>
        </p:nvSpPr>
        <p:spPr/>
        <p:txBody>
          <a:bodyPr/>
          <a:lstStyle/>
          <a:p>
            <a:r>
              <a:rPr kumimoji="1" lang="en-US" altLang="zh-CN" dirty="0">
                <a:solidFill>
                  <a:schemeClr val="bg1">
                    <a:lumMod val="65000"/>
                  </a:schemeClr>
                </a:solidFill>
              </a:rPr>
              <a:t>Related</a:t>
            </a:r>
            <a:r>
              <a:rPr kumimoji="1" lang="zh-CN" altLang="en-US" dirty="0">
                <a:solidFill>
                  <a:schemeClr val="bg1">
                    <a:lumMod val="65000"/>
                  </a:schemeClr>
                </a:solidFill>
              </a:rPr>
              <a:t> </a:t>
            </a:r>
            <a:r>
              <a:rPr kumimoji="1" lang="en-US" altLang="zh-CN" dirty="0">
                <a:solidFill>
                  <a:schemeClr val="bg1">
                    <a:lumMod val="65000"/>
                  </a:schemeClr>
                </a:solidFill>
              </a:rPr>
              <a:t>Work</a:t>
            </a:r>
          </a:p>
          <a:p>
            <a:r>
              <a:rPr kumimoji="1" lang="en-US" altLang="zh-CN" dirty="0"/>
              <a:t>Problem</a:t>
            </a:r>
            <a:r>
              <a:rPr kumimoji="1" lang="zh-CN" altLang="en-US" dirty="0"/>
              <a:t> </a:t>
            </a:r>
            <a:r>
              <a:rPr kumimoji="1" lang="en-US" altLang="zh-CN" dirty="0"/>
              <a:t>Definition</a:t>
            </a:r>
          </a:p>
          <a:p>
            <a:r>
              <a:rPr kumimoji="1" lang="en-US" altLang="zh-CN" dirty="0">
                <a:solidFill>
                  <a:schemeClr val="bg1">
                    <a:lumMod val="65000"/>
                  </a:schemeClr>
                </a:solidFill>
              </a:rPr>
              <a:t>Examining</a:t>
            </a:r>
            <a:r>
              <a:rPr kumimoji="1" lang="zh-CN" altLang="en-US" dirty="0">
                <a:solidFill>
                  <a:schemeClr val="bg1">
                    <a:lumMod val="65000"/>
                  </a:schemeClr>
                </a:solidFill>
              </a:rPr>
              <a:t> </a:t>
            </a:r>
            <a:r>
              <a:rPr kumimoji="1" lang="en-US" altLang="zh-CN" dirty="0">
                <a:solidFill>
                  <a:schemeClr val="bg1">
                    <a:lumMod val="65000"/>
                  </a:schemeClr>
                </a:solidFill>
              </a:rPr>
              <a:t>Behavior</a:t>
            </a:r>
          </a:p>
          <a:p>
            <a:r>
              <a:rPr kumimoji="1" lang="en-US" altLang="zh-CN" dirty="0">
                <a:solidFill>
                  <a:schemeClr val="bg1">
                    <a:lumMod val="65000"/>
                  </a:schemeClr>
                </a:solidFill>
              </a:rPr>
              <a:t>Input</a:t>
            </a:r>
            <a:r>
              <a:rPr kumimoji="1" lang="zh-CN" altLang="en-US" dirty="0">
                <a:solidFill>
                  <a:schemeClr val="bg1">
                    <a:lumMod val="65000"/>
                  </a:schemeClr>
                </a:solidFill>
              </a:rPr>
              <a:t> </a:t>
            </a:r>
            <a:r>
              <a:rPr kumimoji="1" lang="en-US" altLang="zh-CN" dirty="0">
                <a:solidFill>
                  <a:schemeClr val="bg1">
                    <a:lumMod val="65000"/>
                  </a:schemeClr>
                </a:solidFill>
              </a:rPr>
              <a:t>Prediction</a:t>
            </a:r>
            <a:r>
              <a:rPr kumimoji="1" lang="zh-CN" altLang="en-US" dirty="0">
                <a:solidFill>
                  <a:schemeClr val="bg1">
                    <a:lumMod val="65000"/>
                  </a:schemeClr>
                </a:solidFill>
              </a:rPr>
              <a:t> </a:t>
            </a:r>
            <a:r>
              <a:rPr kumimoji="1" lang="en-US" altLang="zh-CN" dirty="0">
                <a:solidFill>
                  <a:schemeClr val="bg1">
                    <a:lumMod val="65000"/>
                  </a:schemeClr>
                </a:solidFill>
              </a:rPr>
              <a:t>Algorithm</a:t>
            </a:r>
          </a:p>
          <a:p>
            <a:r>
              <a:rPr kumimoji="1" lang="en-US" altLang="zh-CN" dirty="0">
                <a:solidFill>
                  <a:schemeClr val="bg1">
                    <a:lumMod val="65000"/>
                  </a:schemeClr>
                </a:solidFill>
              </a:rPr>
              <a:t>Evaluation</a:t>
            </a:r>
          </a:p>
          <a:p>
            <a:r>
              <a:rPr kumimoji="1" lang="en-US" altLang="zh-CN" dirty="0" smtClean="0">
                <a:solidFill>
                  <a:schemeClr val="bg1">
                    <a:lumMod val="65000"/>
                  </a:schemeClr>
                </a:solidFill>
              </a:rPr>
              <a:t>Conclusion</a:t>
            </a:r>
            <a:endParaRPr kumimoji="1" lang="zh-CN" altLang="en-US" dirty="0">
              <a:solidFill>
                <a:schemeClr val="bg1">
                  <a:lumMod val="65000"/>
                </a:schemeClr>
              </a:solidFill>
            </a:endParaRPr>
          </a:p>
        </p:txBody>
      </p:sp>
    </p:spTree>
    <p:extLst>
      <p:ext uri="{BB962C8B-B14F-4D97-AF65-F5344CB8AC3E}">
        <p14:creationId xmlns:p14="http://schemas.microsoft.com/office/powerpoint/2010/main" val="2231674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Background</a:t>
            </a:r>
            <a:endParaRPr kumimoji="1" lang="zh-CN" altLang="en-US" b="1" dirty="0"/>
          </a:p>
        </p:txBody>
      </p:sp>
      <p:pic>
        <p:nvPicPr>
          <p:cNvPr id="5" name="内容占位符 4">
            <a:extLst>
              <a:ext uri="{FF2B5EF4-FFF2-40B4-BE49-F238E27FC236}">
                <a16:creationId xmlns:a16="http://schemas.microsoft.com/office/drawing/2014/main" id="{3E6F2BAB-3F86-DA49-B58F-A3612E5376C0}"/>
              </a:ext>
            </a:extLst>
          </p:cNvPr>
          <p:cNvPicPr>
            <a:picLocks noGrp="1" noChangeAspect="1"/>
          </p:cNvPicPr>
          <p:nvPr>
            <p:ph idx="1"/>
          </p:nvPr>
        </p:nvPicPr>
        <p:blipFill>
          <a:blip r:embed="rId3"/>
          <a:stretch>
            <a:fillRect/>
          </a:stretch>
        </p:blipFill>
        <p:spPr>
          <a:xfrm>
            <a:off x="-31514" y="1671189"/>
            <a:ext cx="4560114" cy="4351338"/>
          </a:xfrm>
          <a:prstGeom prst="rect">
            <a:avLst/>
          </a:prstGeom>
          <a:ln>
            <a:noFill/>
          </a:ln>
          <a:effectLst>
            <a:softEdge rad="112500"/>
          </a:effectLst>
        </p:spPr>
      </p:pic>
      <p:pic>
        <p:nvPicPr>
          <p:cNvPr id="7" name="图片 6">
            <a:extLst>
              <a:ext uri="{FF2B5EF4-FFF2-40B4-BE49-F238E27FC236}">
                <a16:creationId xmlns:a16="http://schemas.microsoft.com/office/drawing/2014/main" id="{E7A9FE0A-1B28-8041-B3D7-12B8A3D3974D}"/>
              </a:ext>
            </a:extLst>
          </p:cNvPr>
          <p:cNvPicPr>
            <a:picLocks noChangeAspect="1"/>
          </p:cNvPicPr>
          <p:nvPr/>
        </p:nvPicPr>
        <p:blipFill>
          <a:blip r:embed="rId4"/>
          <a:stretch>
            <a:fillRect/>
          </a:stretch>
        </p:blipFill>
        <p:spPr>
          <a:xfrm>
            <a:off x="8343306" y="-84596"/>
            <a:ext cx="3460706" cy="3622696"/>
          </a:xfrm>
          <a:prstGeom prst="rect">
            <a:avLst/>
          </a:prstGeom>
          <a:ln>
            <a:noFill/>
          </a:ln>
          <a:effectLst>
            <a:softEdge rad="112500"/>
          </a:effectLst>
        </p:spPr>
      </p:pic>
      <p:pic>
        <p:nvPicPr>
          <p:cNvPr id="9" name="图片 8">
            <a:extLst>
              <a:ext uri="{FF2B5EF4-FFF2-40B4-BE49-F238E27FC236}">
                <a16:creationId xmlns:a16="http://schemas.microsoft.com/office/drawing/2014/main" id="{12F756EE-99B1-E34D-9E35-45DFF3902374}"/>
              </a:ext>
            </a:extLst>
          </p:cNvPr>
          <p:cNvPicPr>
            <a:picLocks noChangeAspect="1"/>
          </p:cNvPicPr>
          <p:nvPr/>
        </p:nvPicPr>
        <p:blipFill>
          <a:blip r:embed="rId5"/>
          <a:stretch>
            <a:fillRect/>
          </a:stretch>
        </p:blipFill>
        <p:spPr>
          <a:xfrm>
            <a:off x="5081931" y="3785497"/>
            <a:ext cx="5578354" cy="2789177"/>
          </a:xfrm>
          <a:prstGeom prst="rect">
            <a:avLst/>
          </a:prstGeom>
          <a:ln>
            <a:noFill/>
          </a:ln>
          <a:effectLst>
            <a:softEdge rad="112500"/>
          </a:effectLst>
        </p:spPr>
      </p:pic>
      <p:pic>
        <p:nvPicPr>
          <p:cNvPr id="15" name="图片 14">
            <a:extLst>
              <a:ext uri="{FF2B5EF4-FFF2-40B4-BE49-F238E27FC236}">
                <a16:creationId xmlns:a16="http://schemas.microsoft.com/office/drawing/2014/main" id="{59D70FF3-0227-9348-BE11-3FE6795D7B83}"/>
              </a:ext>
            </a:extLst>
          </p:cNvPr>
          <p:cNvPicPr>
            <a:picLocks noChangeAspect="1"/>
          </p:cNvPicPr>
          <p:nvPr/>
        </p:nvPicPr>
        <p:blipFill>
          <a:blip r:embed="rId6"/>
          <a:stretch>
            <a:fillRect/>
          </a:stretch>
        </p:blipFill>
        <p:spPr>
          <a:xfrm>
            <a:off x="3805033" y="481108"/>
            <a:ext cx="4221963" cy="2491289"/>
          </a:xfrm>
          <a:prstGeom prst="rect">
            <a:avLst/>
          </a:prstGeom>
          <a:ln>
            <a:noFill/>
          </a:ln>
          <a:effectLst>
            <a:softEdge rad="112500"/>
          </a:effectLst>
        </p:spPr>
      </p:pic>
      <p:pic>
        <p:nvPicPr>
          <p:cNvPr id="11" name="图片 10">
            <a:extLst>
              <a:ext uri="{FF2B5EF4-FFF2-40B4-BE49-F238E27FC236}">
                <a16:creationId xmlns:a16="http://schemas.microsoft.com/office/drawing/2014/main" id="{D8E2CF29-9973-504E-91CB-1F9BDDA5A9B5}"/>
              </a:ext>
            </a:extLst>
          </p:cNvPr>
          <p:cNvPicPr>
            <a:picLocks noChangeAspect="1"/>
          </p:cNvPicPr>
          <p:nvPr/>
        </p:nvPicPr>
        <p:blipFill rotWithShape="1">
          <a:blip r:embed="rId7"/>
          <a:srcRect t="6313"/>
          <a:stretch/>
        </p:blipFill>
        <p:spPr>
          <a:xfrm>
            <a:off x="385987" y="2177079"/>
            <a:ext cx="4278443" cy="3003007"/>
          </a:xfrm>
          <a:prstGeom prst="rect">
            <a:avLst/>
          </a:prstGeom>
          <a:ln>
            <a:noFill/>
          </a:ln>
          <a:effectLst>
            <a:softEdge rad="112500"/>
          </a:effectLst>
        </p:spPr>
      </p:pic>
      <p:pic>
        <p:nvPicPr>
          <p:cNvPr id="12" name="图片 11">
            <a:extLst>
              <a:ext uri="{FF2B5EF4-FFF2-40B4-BE49-F238E27FC236}">
                <a16:creationId xmlns:a16="http://schemas.microsoft.com/office/drawing/2014/main" id="{D0B44AFB-056D-9341-91D5-4965ED69E2C6}"/>
              </a:ext>
            </a:extLst>
          </p:cNvPr>
          <p:cNvPicPr>
            <a:picLocks noChangeAspect="1"/>
          </p:cNvPicPr>
          <p:nvPr/>
        </p:nvPicPr>
        <p:blipFill rotWithShape="1">
          <a:blip r:embed="rId8"/>
          <a:srcRect l="12168" t="50949" r="18908"/>
          <a:stretch/>
        </p:blipFill>
        <p:spPr>
          <a:xfrm>
            <a:off x="6589853" y="2557284"/>
            <a:ext cx="5602147" cy="2242595"/>
          </a:xfrm>
          <a:prstGeom prst="rect">
            <a:avLst/>
          </a:prstGeom>
          <a:ln>
            <a:noFill/>
          </a:ln>
          <a:effectLst>
            <a:softEdge rad="112500"/>
          </a:effectLst>
        </p:spPr>
      </p:pic>
      <p:sp>
        <p:nvSpPr>
          <p:cNvPr id="13" name="右箭头 12">
            <a:extLst>
              <a:ext uri="{FF2B5EF4-FFF2-40B4-BE49-F238E27FC236}">
                <a16:creationId xmlns:a16="http://schemas.microsoft.com/office/drawing/2014/main" id="{0D17F905-FF89-FC49-BD28-A7750E4C2BD7}"/>
              </a:ext>
            </a:extLst>
          </p:cNvPr>
          <p:cNvSpPr/>
          <p:nvPr/>
        </p:nvSpPr>
        <p:spPr>
          <a:xfrm>
            <a:off x="4909502" y="3614744"/>
            <a:ext cx="1364041" cy="283949"/>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26936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p:tgtEl>
                                          <p:spTgt spid="11"/>
                                        </p:tgtEl>
                                        <p:attrNameLst>
                                          <p:attrName>ppt_x</p:attrName>
                                        </p:attrNameLst>
                                      </p:cBhvr>
                                      <p:tavLst>
                                        <p:tav tm="0">
                                          <p:val>
                                            <p:strVal val="#ppt_x-#ppt_w*1.125000"/>
                                          </p:val>
                                        </p:tav>
                                        <p:tav tm="100000">
                                          <p:val>
                                            <p:strVal val="#ppt_x"/>
                                          </p:val>
                                        </p:tav>
                                      </p:tavLst>
                                    </p:anim>
                                    <p:animEffect transition="in" filter="wipe(right)">
                                      <p:cBhvr>
                                        <p:cTn id="8" dur="1000"/>
                                        <p:tgtEl>
                                          <p:spTgt spid="11"/>
                                        </p:tgtEl>
                                      </p:cBhvr>
                                    </p:animEffect>
                                  </p:childTnLst>
                                </p:cTn>
                              </p:par>
                            </p:childTnLst>
                          </p:cTn>
                        </p:par>
                        <p:par>
                          <p:cTn id="9" fill="hold">
                            <p:stCondLst>
                              <p:cond delay="1000"/>
                            </p:stCondLst>
                            <p:childTnLst>
                              <p:par>
                                <p:cTn id="10" presetID="1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p:tgtEl>
                                          <p:spTgt spid="13"/>
                                        </p:tgtEl>
                                        <p:attrNameLst>
                                          <p:attrName>ppt_x</p:attrName>
                                        </p:attrNameLst>
                                      </p:cBhvr>
                                      <p:tavLst>
                                        <p:tav tm="0">
                                          <p:val>
                                            <p:strVal val="#ppt_x-#ppt_w*1.125000"/>
                                          </p:val>
                                        </p:tav>
                                        <p:tav tm="100000">
                                          <p:val>
                                            <p:strVal val="#ppt_x"/>
                                          </p:val>
                                        </p:tav>
                                      </p:tavLst>
                                    </p:anim>
                                    <p:animEffect transition="in" filter="wipe(right)">
                                      <p:cBhvr>
                                        <p:cTn id="13" dur="1000"/>
                                        <p:tgtEl>
                                          <p:spTgt spid="13"/>
                                        </p:tgtEl>
                                      </p:cBhvr>
                                    </p:animEffect>
                                  </p:childTnLst>
                                </p:cTn>
                              </p:par>
                            </p:childTnLst>
                          </p:cTn>
                        </p:par>
                        <p:par>
                          <p:cTn id="14" fill="hold">
                            <p:stCondLst>
                              <p:cond delay="2000"/>
                            </p:stCondLst>
                            <p:childTnLst>
                              <p:par>
                                <p:cTn id="15" presetID="12" presetClass="entr" presetSubtype="8"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p:tgtEl>
                                          <p:spTgt spid="12"/>
                                        </p:tgtEl>
                                        <p:attrNameLst>
                                          <p:attrName>ppt_x</p:attrName>
                                        </p:attrNameLst>
                                      </p:cBhvr>
                                      <p:tavLst>
                                        <p:tav tm="0">
                                          <p:val>
                                            <p:strVal val="#ppt_x-#ppt_w*1.125000"/>
                                          </p:val>
                                        </p:tav>
                                        <p:tav tm="100000">
                                          <p:val>
                                            <p:strVal val="#ppt_x"/>
                                          </p:val>
                                        </p:tav>
                                      </p:tavLst>
                                    </p:anim>
                                    <p:animEffect transition="in" filter="wipe(right)">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Outline</a:t>
            </a:r>
            <a:endParaRPr kumimoji="1" lang="zh-CN" altLang="en-US" b="1" dirty="0"/>
          </a:p>
        </p:txBody>
      </p:sp>
      <p:sp>
        <p:nvSpPr>
          <p:cNvPr id="3" name="内容占位符 2">
            <a:extLst>
              <a:ext uri="{FF2B5EF4-FFF2-40B4-BE49-F238E27FC236}">
                <a16:creationId xmlns:a16="http://schemas.microsoft.com/office/drawing/2014/main" id="{AB2592C9-44AC-C743-9E50-59DAB8EE08EE}"/>
              </a:ext>
            </a:extLst>
          </p:cNvPr>
          <p:cNvSpPr>
            <a:spLocks noGrp="1"/>
          </p:cNvSpPr>
          <p:nvPr>
            <p:ph idx="1"/>
          </p:nvPr>
        </p:nvSpPr>
        <p:spPr/>
        <p:txBody>
          <a:bodyPr/>
          <a:lstStyle/>
          <a:p>
            <a:r>
              <a:rPr kumimoji="1" lang="en-US" altLang="zh-CN" dirty="0">
                <a:solidFill>
                  <a:schemeClr val="bg1">
                    <a:lumMod val="65000"/>
                  </a:schemeClr>
                </a:solidFill>
              </a:rPr>
              <a:t>Related</a:t>
            </a:r>
            <a:r>
              <a:rPr kumimoji="1" lang="zh-CN" altLang="en-US" dirty="0">
                <a:solidFill>
                  <a:schemeClr val="bg1">
                    <a:lumMod val="65000"/>
                  </a:schemeClr>
                </a:solidFill>
              </a:rPr>
              <a:t> </a:t>
            </a:r>
            <a:r>
              <a:rPr kumimoji="1" lang="en-US" altLang="zh-CN" dirty="0">
                <a:solidFill>
                  <a:schemeClr val="bg1">
                    <a:lumMod val="65000"/>
                  </a:schemeClr>
                </a:solidFill>
              </a:rPr>
              <a:t>Work</a:t>
            </a:r>
          </a:p>
          <a:p>
            <a:r>
              <a:rPr kumimoji="1" lang="en-US" altLang="zh-CN" dirty="0">
                <a:solidFill>
                  <a:schemeClr val="bg1">
                    <a:lumMod val="65000"/>
                  </a:schemeClr>
                </a:solidFill>
              </a:rPr>
              <a:t>Problem</a:t>
            </a:r>
            <a:r>
              <a:rPr kumimoji="1" lang="zh-CN" altLang="en-US" dirty="0">
                <a:solidFill>
                  <a:schemeClr val="bg1">
                    <a:lumMod val="65000"/>
                  </a:schemeClr>
                </a:solidFill>
              </a:rPr>
              <a:t> </a:t>
            </a:r>
            <a:r>
              <a:rPr kumimoji="1" lang="en-US" altLang="zh-CN" dirty="0">
                <a:solidFill>
                  <a:schemeClr val="bg1">
                    <a:lumMod val="65000"/>
                  </a:schemeClr>
                </a:solidFill>
              </a:rPr>
              <a:t>Definition</a:t>
            </a:r>
          </a:p>
          <a:p>
            <a:r>
              <a:rPr kumimoji="1" lang="en-US" altLang="zh-CN" dirty="0"/>
              <a:t>Examining</a:t>
            </a:r>
            <a:r>
              <a:rPr kumimoji="1" lang="zh-CN" altLang="en-US" dirty="0"/>
              <a:t> </a:t>
            </a:r>
            <a:r>
              <a:rPr kumimoji="1" lang="en-US" altLang="zh-CN" dirty="0"/>
              <a:t>Behavior</a:t>
            </a:r>
          </a:p>
          <a:p>
            <a:r>
              <a:rPr kumimoji="1" lang="en-US" altLang="zh-CN" dirty="0">
                <a:solidFill>
                  <a:schemeClr val="bg1">
                    <a:lumMod val="65000"/>
                  </a:schemeClr>
                </a:solidFill>
              </a:rPr>
              <a:t>Input</a:t>
            </a:r>
            <a:r>
              <a:rPr kumimoji="1" lang="zh-CN" altLang="en-US" dirty="0">
                <a:solidFill>
                  <a:schemeClr val="bg1">
                    <a:lumMod val="65000"/>
                  </a:schemeClr>
                </a:solidFill>
              </a:rPr>
              <a:t> </a:t>
            </a:r>
            <a:r>
              <a:rPr kumimoji="1" lang="en-US" altLang="zh-CN" dirty="0">
                <a:solidFill>
                  <a:schemeClr val="bg1">
                    <a:lumMod val="65000"/>
                  </a:schemeClr>
                </a:solidFill>
              </a:rPr>
              <a:t>Prediction</a:t>
            </a:r>
            <a:r>
              <a:rPr kumimoji="1" lang="zh-CN" altLang="en-US" dirty="0">
                <a:solidFill>
                  <a:schemeClr val="bg1">
                    <a:lumMod val="65000"/>
                  </a:schemeClr>
                </a:solidFill>
              </a:rPr>
              <a:t> </a:t>
            </a:r>
            <a:r>
              <a:rPr kumimoji="1" lang="en-US" altLang="zh-CN" dirty="0">
                <a:solidFill>
                  <a:schemeClr val="bg1">
                    <a:lumMod val="65000"/>
                  </a:schemeClr>
                </a:solidFill>
              </a:rPr>
              <a:t>Algorithm</a:t>
            </a:r>
          </a:p>
          <a:p>
            <a:r>
              <a:rPr kumimoji="1" lang="en-US" altLang="zh-CN" dirty="0">
                <a:solidFill>
                  <a:schemeClr val="bg1">
                    <a:lumMod val="65000"/>
                  </a:schemeClr>
                </a:solidFill>
              </a:rPr>
              <a:t>Evaluation</a:t>
            </a:r>
          </a:p>
          <a:p>
            <a:r>
              <a:rPr kumimoji="1" lang="en-US" altLang="zh-CN" dirty="0" smtClean="0">
                <a:solidFill>
                  <a:schemeClr val="bg1">
                    <a:lumMod val="65000"/>
                  </a:schemeClr>
                </a:solidFill>
              </a:rPr>
              <a:t>Conclusion</a:t>
            </a:r>
            <a:endParaRPr kumimoji="1" lang="zh-CN" altLang="en-US" dirty="0">
              <a:solidFill>
                <a:schemeClr val="bg1">
                  <a:lumMod val="65000"/>
                </a:schemeClr>
              </a:solidFill>
            </a:endParaRPr>
          </a:p>
        </p:txBody>
      </p:sp>
    </p:spTree>
    <p:extLst>
      <p:ext uri="{BB962C8B-B14F-4D97-AF65-F5344CB8AC3E}">
        <p14:creationId xmlns:p14="http://schemas.microsoft.com/office/powerpoint/2010/main" val="3762370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Study:</a:t>
            </a:r>
            <a:r>
              <a:rPr kumimoji="1" lang="zh-CN" altLang="en-US" b="1" dirty="0"/>
              <a:t> </a:t>
            </a:r>
            <a:r>
              <a:rPr kumimoji="1" lang="en-US" altLang="zh-CN" b="1" dirty="0"/>
              <a:t>Examining</a:t>
            </a:r>
            <a:r>
              <a:rPr kumimoji="1" lang="zh-CN" altLang="en-US" b="1" dirty="0"/>
              <a:t> </a:t>
            </a:r>
            <a:r>
              <a:rPr kumimoji="1" lang="en-US" altLang="zh-CN" b="1" dirty="0"/>
              <a:t>Typing</a:t>
            </a:r>
            <a:r>
              <a:rPr kumimoji="1" lang="zh-CN" altLang="en-US" b="1" dirty="0"/>
              <a:t> </a:t>
            </a:r>
            <a:r>
              <a:rPr kumimoji="1" lang="en-US" altLang="zh-CN" b="1" dirty="0"/>
              <a:t>Behavior</a:t>
            </a:r>
            <a:endParaRPr kumimoji="1" lang="zh-CN" altLang="en-US" b="1" dirty="0"/>
          </a:p>
        </p:txBody>
      </p:sp>
      <p:pic>
        <p:nvPicPr>
          <p:cNvPr id="5" name="内容占位符 4">
            <a:extLst>
              <a:ext uri="{FF2B5EF4-FFF2-40B4-BE49-F238E27FC236}">
                <a16:creationId xmlns:a16="http://schemas.microsoft.com/office/drawing/2014/main" id="{11202BFF-D202-6C45-96F8-978AD4226363}"/>
              </a:ext>
            </a:extLst>
          </p:cNvPr>
          <p:cNvPicPr>
            <a:picLocks noGrp="1" noChangeAspect="1"/>
          </p:cNvPicPr>
          <p:nvPr>
            <p:ph idx="1"/>
          </p:nvPr>
        </p:nvPicPr>
        <p:blipFill>
          <a:blip r:embed="rId3"/>
          <a:stretch>
            <a:fillRect/>
          </a:stretch>
        </p:blipFill>
        <p:spPr>
          <a:xfrm>
            <a:off x="3175342" y="1581731"/>
            <a:ext cx="5841316" cy="4380987"/>
          </a:xfrm>
        </p:spPr>
      </p:pic>
      <p:sp>
        <p:nvSpPr>
          <p:cNvPr id="6" name="矩形 5">
            <a:extLst>
              <a:ext uri="{FF2B5EF4-FFF2-40B4-BE49-F238E27FC236}">
                <a16:creationId xmlns:a16="http://schemas.microsoft.com/office/drawing/2014/main" id="{E881B586-DE8D-144C-8FA5-1F7FAEB686F7}"/>
              </a:ext>
            </a:extLst>
          </p:cNvPr>
          <p:cNvSpPr/>
          <p:nvPr/>
        </p:nvSpPr>
        <p:spPr>
          <a:xfrm>
            <a:off x="0" y="6451315"/>
            <a:ext cx="12192000" cy="307777"/>
          </a:xfrm>
          <a:prstGeom prst="rect">
            <a:avLst/>
          </a:prstGeom>
        </p:spPr>
        <p:txBody>
          <a:bodyPr wrap="square">
            <a:spAutoFit/>
          </a:bodyPr>
          <a:lstStyle/>
          <a:p>
            <a:r>
              <a:rPr lang="en-US" altLang="zh-CN" sz="1400" dirty="0"/>
              <a:t>[1]</a:t>
            </a:r>
            <a:r>
              <a:rPr lang="zh-CN" altLang="en-US" sz="1400" dirty="0"/>
              <a:t> Leah Findlater, Jacob O Wobbrock, and Daniel Wigdor. 2011. Typing on flat glass: examining ten-finger expert typing patterns on touch surfaces.</a:t>
            </a:r>
          </a:p>
        </p:txBody>
      </p:sp>
    </p:spTree>
    <p:extLst>
      <p:ext uri="{BB962C8B-B14F-4D97-AF65-F5344CB8AC3E}">
        <p14:creationId xmlns:p14="http://schemas.microsoft.com/office/powerpoint/2010/main" val="187318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Study:</a:t>
            </a:r>
            <a:r>
              <a:rPr kumimoji="1" lang="zh-CN" altLang="en-US" b="1" dirty="0"/>
              <a:t> </a:t>
            </a:r>
            <a:r>
              <a:rPr kumimoji="1" lang="en-US" altLang="zh-CN" b="1" dirty="0"/>
              <a:t>Examining</a:t>
            </a:r>
            <a:r>
              <a:rPr kumimoji="1" lang="zh-CN" altLang="en-US" b="1" dirty="0"/>
              <a:t> </a:t>
            </a:r>
            <a:r>
              <a:rPr kumimoji="1" lang="en-US" altLang="zh-CN" b="1" dirty="0"/>
              <a:t>Typing</a:t>
            </a:r>
            <a:r>
              <a:rPr kumimoji="1" lang="zh-CN" altLang="en-US" b="1" dirty="0"/>
              <a:t> </a:t>
            </a:r>
            <a:r>
              <a:rPr kumimoji="1" lang="en-US" altLang="zh-CN" b="1" dirty="0"/>
              <a:t>Behavior</a:t>
            </a:r>
            <a:endParaRPr kumimoji="1" lang="zh-CN" altLang="en-US" b="1" dirty="0"/>
          </a:p>
        </p:txBody>
      </p:sp>
      <p:sp>
        <p:nvSpPr>
          <p:cNvPr id="8" name="内容占位符 7">
            <a:extLst>
              <a:ext uri="{FF2B5EF4-FFF2-40B4-BE49-F238E27FC236}">
                <a16:creationId xmlns:a16="http://schemas.microsoft.com/office/drawing/2014/main" id="{5F2F2841-63C8-FC44-A85A-11740BABF7E0}"/>
              </a:ext>
            </a:extLst>
          </p:cNvPr>
          <p:cNvSpPr>
            <a:spLocks noGrp="1"/>
          </p:cNvSpPr>
          <p:nvPr>
            <p:ph sz="half" idx="2"/>
          </p:nvPr>
        </p:nvSpPr>
        <p:spPr>
          <a:xfrm>
            <a:off x="6172199" y="2150447"/>
            <a:ext cx="5622403" cy="4351338"/>
          </a:xfrm>
        </p:spPr>
        <p:txBody>
          <a:bodyPr>
            <a:normAutofit/>
          </a:bodyPr>
          <a:lstStyle/>
          <a:p>
            <a:r>
              <a:rPr kumimoji="1" lang="en-US" altLang="zh-CN" sz="2400" b="1" dirty="0"/>
              <a:t>Participants</a:t>
            </a:r>
            <a:r>
              <a:rPr kumimoji="1" lang="en-US" altLang="zh-CN" sz="2400" dirty="0"/>
              <a:t>:</a:t>
            </a:r>
            <a:r>
              <a:rPr kumimoji="1" lang="zh-CN" altLang="en-US" sz="2400" dirty="0"/>
              <a:t> </a:t>
            </a:r>
            <a:r>
              <a:rPr kumimoji="1" lang="en-US" altLang="zh-CN" sz="2400" dirty="0"/>
              <a:t>15</a:t>
            </a:r>
            <a:r>
              <a:rPr kumimoji="1" lang="zh-CN" altLang="en-US" sz="2400" dirty="0"/>
              <a:t> </a:t>
            </a:r>
            <a:r>
              <a:rPr kumimoji="1" lang="en-US" altLang="zh-CN" sz="2400" dirty="0"/>
              <a:t>(10</a:t>
            </a:r>
            <a:r>
              <a:rPr kumimoji="1" lang="zh-CN" altLang="en-US" sz="2400" dirty="0"/>
              <a:t> </a:t>
            </a:r>
            <a:r>
              <a:rPr kumimoji="1" lang="en-US" altLang="zh-CN" sz="2400" dirty="0"/>
              <a:t>males,</a:t>
            </a:r>
            <a:r>
              <a:rPr kumimoji="1" lang="zh-CN" altLang="en-US" sz="2400" dirty="0"/>
              <a:t> </a:t>
            </a:r>
            <a:r>
              <a:rPr kumimoji="1" lang="en-US" altLang="zh-CN" sz="2400" dirty="0"/>
              <a:t>5</a:t>
            </a:r>
            <a:r>
              <a:rPr kumimoji="1" lang="zh-CN" altLang="en-US" sz="2400" dirty="0"/>
              <a:t> </a:t>
            </a:r>
            <a:r>
              <a:rPr kumimoji="1" lang="en-US" altLang="zh-CN" sz="2400" dirty="0"/>
              <a:t>females)</a:t>
            </a:r>
          </a:p>
          <a:p>
            <a:r>
              <a:rPr kumimoji="1" lang="en-US" altLang="zh-CN" sz="2400" b="1" dirty="0"/>
              <a:t>Average</a:t>
            </a:r>
            <a:r>
              <a:rPr kumimoji="1" lang="zh-CN" altLang="en-US" sz="2400" b="1" dirty="0"/>
              <a:t> </a:t>
            </a:r>
            <a:r>
              <a:rPr kumimoji="1" lang="en-US" altLang="zh-CN" sz="2400" b="1" dirty="0"/>
              <a:t>speed</a:t>
            </a:r>
            <a:r>
              <a:rPr kumimoji="1" lang="en-US" altLang="zh-CN" sz="2400" dirty="0"/>
              <a:t>:</a:t>
            </a:r>
            <a:r>
              <a:rPr kumimoji="1" lang="zh-CN" altLang="en-US" sz="2400" dirty="0"/>
              <a:t> </a:t>
            </a:r>
            <a:r>
              <a:rPr kumimoji="1" lang="en-US" altLang="zh-CN" sz="2400" dirty="0"/>
              <a:t>55.5</a:t>
            </a:r>
            <a:r>
              <a:rPr kumimoji="1" lang="zh-CN" altLang="en-US" sz="2400" dirty="0"/>
              <a:t> </a:t>
            </a:r>
            <a:r>
              <a:rPr kumimoji="1" lang="en-US" altLang="zh-CN" sz="2400" dirty="0"/>
              <a:t>WPM</a:t>
            </a:r>
          </a:p>
          <a:p>
            <a:r>
              <a:rPr kumimoji="1" lang="en-US" altLang="zh-CN" sz="2400" b="1" dirty="0"/>
              <a:t>Task</a:t>
            </a:r>
            <a:r>
              <a:rPr kumimoji="1" lang="en-US" altLang="zh-CN" sz="2400" dirty="0"/>
              <a:t>:</a:t>
            </a:r>
            <a:r>
              <a:rPr kumimoji="1" lang="zh-CN" altLang="en-US" sz="2400" dirty="0"/>
              <a:t> </a:t>
            </a:r>
            <a:r>
              <a:rPr kumimoji="1" lang="en-US" altLang="zh-CN" sz="2400" dirty="0"/>
              <a:t>transcribe</a:t>
            </a:r>
            <a:r>
              <a:rPr kumimoji="1" lang="zh-CN" altLang="en-US" sz="2400" dirty="0"/>
              <a:t> </a:t>
            </a:r>
            <a:r>
              <a:rPr kumimoji="1" lang="en-US" altLang="zh-CN" sz="2400" dirty="0"/>
              <a:t>30</a:t>
            </a:r>
            <a:r>
              <a:rPr kumimoji="1" lang="zh-CN" altLang="en-US" sz="2400" dirty="0"/>
              <a:t> </a:t>
            </a:r>
            <a:r>
              <a:rPr kumimoji="1" lang="en-US" altLang="zh-CN" sz="2400" dirty="0"/>
              <a:t>phrases</a:t>
            </a:r>
          </a:p>
          <a:p>
            <a:r>
              <a:rPr kumimoji="1" lang="en-US" altLang="zh-CN" sz="2400" b="1" dirty="0"/>
              <a:t>Design</a:t>
            </a:r>
            <a:r>
              <a:rPr kumimoji="1" lang="en-US" altLang="zh-CN" sz="2400" dirty="0"/>
              <a:t>:</a:t>
            </a:r>
            <a:r>
              <a:rPr kumimoji="1" lang="zh-CN" altLang="en-US" sz="2400" dirty="0"/>
              <a:t> </a:t>
            </a:r>
            <a:endParaRPr kumimoji="1" lang="en-US" altLang="zh-CN" sz="2400" dirty="0"/>
          </a:p>
          <a:p>
            <a:pPr lvl="1"/>
            <a:r>
              <a:rPr kumimoji="1" lang="en-US" altLang="zh-CN" sz="2000" dirty="0"/>
              <a:t>Asterisk</a:t>
            </a:r>
            <a:r>
              <a:rPr kumimoji="1" lang="zh-CN" altLang="en-US" sz="2000" dirty="0"/>
              <a:t> </a:t>
            </a:r>
            <a:r>
              <a:rPr kumimoji="1" lang="en-US" altLang="zh-CN" sz="2000" dirty="0"/>
              <a:t>feedback</a:t>
            </a:r>
          </a:p>
          <a:p>
            <a:pPr lvl="1"/>
            <a:r>
              <a:rPr kumimoji="1" lang="en-US" altLang="zh-CN" sz="2000" dirty="0"/>
              <a:t>No</a:t>
            </a:r>
            <a:r>
              <a:rPr kumimoji="1" lang="zh-CN" altLang="en-US" sz="2000" dirty="0"/>
              <a:t> </a:t>
            </a:r>
            <a:r>
              <a:rPr kumimoji="1" lang="en-US" altLang="zh-CN" sz="2000" dirty="0"/>
              <a:t>keyboard</a:t>
            </a:r>
            <a:r>
              <a:rPr kumimoji="1" lang="zh-CN" altLang="en-US" sz="2000" dirty="0"/>
              <a:t> </a:t>
            </a:r>
            <a:r>
              <a:rPr kumimoji="1" lang="en-US" altLang="zh-CN" sz="2000" dirty="0"/>
              <a:t>during</a:t>
            </a:r>
            <a:r>
              <a:rPr kumimoji="1" lang="zh-CN" altLang="en-US" sz="2000" dirty="0"/>
              <a:t> </a:t>
            </a:r>
            <a:r>
              <a:rPr kumimoji="1" lang="en-US" altLang="zh-CN" sz="2000" dirty="0"/>
              <a:t>test</a:t>
            </a:r>
          </a:p>
        </p:txBody>
      </p:sp>
      <p:pic>
        <p:nvPicPr>
          <p:cNvPr id="13" name="内容占位符 12">
            <a:extLst>
              <a:ext uri="{FF2B5EF4-FFF2-40B4-BE49-F238E27FC236}">
                <a16:creationId xmlns:a16="http://schemas.microsoft.com/office/drawing/2014/main" id="{ED90E8D6-43F6-A148-A841-7ECA3BE28F35}"/>
              </a:ext>
            </a:extLst>
          </p:cNvPr>
          <p:cNvPicPr>
            <a:picLocks noGrp="1" noChangeAspect="1"/>
          </p:cNvPicPr>
          <p:nvPr>
            <p:ph sz="half" idx="1"/>
          </p:nvPr>
        </p:nvPicPr>
        <p:blipFill>
          <a:blip r:embed="rId3"/>
          <a:stretch>
            <a:fillRect/>
          </a:stretch>
        </p:blipFill>
        <p:spPr>
          <a:xfrm>
            <a:off x="838200" y="2150447"/>
            <a:ext cx="5181600" cy="2960914"/>
          </a:xfrm>
        </p:spPr>
      </p:pic>
    </p:spTree>
    <p:extLst>
      <p:ext uri="{BB962C8B-B14F-4D97-AF65-F5344CB8AC3E}">
        <p14:creationId xmlns:p14="http://schemas.microsoft.com/office/powerpoint/2010/main" val="3167110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Results:</a:t>
            </a:r>
            <a:r>
              <a:rPr kumimoji="1" lang="zh-CN" altLang="en-US" b="1" dirty="0"/>
              <a:t> </a:t>
            </a:r>
            <a:r>
              <a:rPr kumimoji="1" lang="en-US" altLang="zh-CN" b="1" dirty="0"/>
              <a:t>touch</a:t>
            </a:r>
            <a:r>
              <a:rPr kumimoji="1" lang="zh-CN" altLang="en-US" b="1" dirty="0"/>
              <a:t> </a:t>
            </a:r>
            <a:r>
              <a:rPr kumimoji="1" lang="en-US" altLang="zh-CN" b="1" dirty="0"/>
              <a:t>points</a:t>
            </a:r>
            <a:endParaRPr kumimoji="1" lang="zh-CN" altLang="en-US" b="1" dirty="0"/>
          </a:p>
        </p:txBody>
      </p:sp>
      <p:pic>
        <p:nvPicPr>
          <p:cNvPr id="5" name="内容占位符 4">
            <a:extLst>
              <a:ext uri="{FF2B5EF4-FFF2-40B4-BE49-F238E27FC236}">
                <a16:creationId xmlns:a16="http://schemas.microsoft.com/office/drawing/2014/main" id="{393178CC-623F-EF4F-929E-27FC64C8D4FA}"/>
              </a:ext>
            </a:extLst>
          </p:cNvPr>
          <p:cNvPicPr>
            <a:picLocks noGrp="1" noChangeAspect="1"/>
          </p:cNvPicPr>
          <p:nvPr>
            <p:ph idx="1"/>
          </p:nvPr>
        </p:nvPicPr>
        <p:blipFill>
          <a:blip r:embed="rId3"/>
          <a:stretch>
            <a:fillRect/>
          </a:stretch>
        </p:blipFill>
        <p:spPr>
          <a:xfrm>
            <a:off x="1849706" y="1690688"/>
            <a:ext cx="8169859" cy="4351338"/>
          </a:xfrm>
        </p:spPr>
      </p:pic>
    </p:spTree>
    <p:extLst>
      <p:ext uri="{BB962C8B-B14F-4D97-AF65-F5344CB8AC3E}">
        <p14:creationId xmlns:p14="http://schemas.microsoft.com/office/powerpoint/2010/main" val="2801950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Results:</a:t>
            </a:r>
            <a:r>
              <a:rPr kumimoji="1" lang="zh-CN" altLang="en-US" b="1" dirty="0"/>
              <a:t> </a:t>
            </a:r>
            <a:r>
              <a:rPr kumimoji="1" lang="en-US" altLang="zh-CN" b="1" dirty="0"/>
              <a:t>fitting</a:t>
            </a:r>
            <a:r>
              <a:rPr kumimoji="1" lang="zh-CN" altLang="en-US" b="1" dirty="0"/>
              <a:t> </a:t>
            </a:r>
            <a:r>
              <a:rPr kumimoji="1" lang="en-US" altLang="zh-CN" b="1" dirty="0"/>
              <a:t>keyboard</a:t>
            </a:r>
            <a:r>
              <a:rPr kumimoji="1" lang="zh-CN" altLang="en-US" b="1" dirty="0"/>
              <a:t> </a:t>
            </a:r>
            <a:r>
              <a:rPr kumimoji="1" lang="en-US" altLang="zh-CN" b="1" dirty="0"/>
              <a:t>size</a:t>
            </a:r>
            <a:endParaRPr kumimoji="1" lang="zh-CN" altLang="en-US" b="1" dirty="0"/>
          </a:p>
        </p:txBody>
      </p:sp>
      <p:pic>
        <p:nvPicPr>
          <p:cNvPr id="13" name="图片 12">
            <a:extLst>
              <a:ext uri="{FF2B5EF4-FFF2-40B4-BE49-F238E27FC236}">
                <a16:creationId xmlns:a16="http://schemas.microsoft.com/office/drawing/2014/main" id="{078A9E9F-261C-0746-BBC3-3A126B34398E}"/>
              </a:ext>
            </a:extLst>
          </p:cNvPr>
          <p:cNvPicPr>
            <a:picLocks noChangeAspect="1"/>
          </p:cNvPicPr>
          <p:nvPr/>
        </p:nvPicPr>
        <p:blipFill>
          <a:blip r:embed="rId3"/>
          <a:stretch>
            <a:fillRect/>
          </a:stretch>
        </p:blipFill>
        <p:spPr>
          <a:xfrm>
            <a:off x="583558" y="1486149"/>
            <a:ext cx="4446836" cy="1689006"/>
          </a:xfrm>
          <a:prstGeom prst="rect">
            <a:avLst/>
          </a:prstGeom>
        </p:spPr>
      </p:pic>
      <p:pic>
        <p:nvPicPr>
          <p:cNvPr id="12" name="内容占位符 11">
            <a:extLst>
              <a:ext uri="{FF2B5EF4-FFF2-40B4-BE49-F238E27FC236}">
                <a16:creationId xmlns:a16="http://schemas.microsoft.com/office/drawing/2014/main" id="{3DBDFB5E-34C3-814A-AE2C-113E3182BE73}"/>
              </a:ext>
            </a:extLst>
          </p:cNvPr>
          <p:cNvPicPr>
            <a:picLocks noGrp="1" noChangeAspect="1"/>
          </p:cNvPicPr>
          <p:nvPr>
            <p:ph idx="1"/>
          </p:nvPr>
        </p:nvPicPr>
        <p:blipFill>
          <a:blip r:embed="rId4"/>
          <a:stretch>
            <a:fillRect/>
          </a:stretch>
        </p:blipFill>
        <p:spPr>
          <a:xfrm>
            <a:off x="4861366" y="3175155"/>
            <a:ext cx="7002081" cy="3501041"/>
          </a:xfrm>
          <a:prstGeom prst="rect">
            <a:avLst/>
          </a:prstGeom>
        </p:spPr>
      </p:pic>
      <p:sp>
        <p:nvSpPr>
          <p:cNvPr id="14" name="椭圆 13">
            <a:extLst>
              <a:ext uri="{FF2B5EF4-FFF2-40B4-BE49-F238E27FC236}">
                <a16:creationId xmlns:a16="http://schemas.microsoft.com/office/drawing/2014/main" id="{C5375156-4173-0C45-A20D-AF1764196D48}"/>
              </a:ext>
            </a:extLst>
          </p:cNvPr>
          <p:cNvSpPr/>
          <p:nvPr/>
        </p:nvSpPr>
        <p:spPr>
          <a:xfrm>
            <a:off x="2662177" y="1401184"/>
            <a:ext cx="752355" cy="1858935"/>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spTree>
    <p:extLst>
      <p:ext uri="{BB962C8B-B14F-4D97-AF65-F5344CB8AC3E}">
        <p14:creationId xmlns:p14="http://schemas.microsoft.com/office/powerpoint/2010/main" val="153937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Results:</a:t>
            </a:r>
            <a:r>
              <a:rPr kumimoji="1" lang="zh-CN" altLang="en-US" b="1" dirty="0"/>
              <a:t> </a:t>
            </a:r>
            <a:r>
              <a:rPr kumimoji="1" lang="en-US" altLang="zh-CN" b="1" dirty="0"/>
              <a:t>fitting</a:t>
            </a:r>
            <a:r>
              <a:rPr kumimoji="1" lang="zh-CN" altLang="en-US" b="1" dirty="0"/>
              <a:t> </a:t>
            </a:r>
            <a:r>
              <a:rPr kumimoji="1" lang="en-US" altLang="zh-CN" b="1" dirty="0"/>
              <a:t>keyboard</a:t>
            </a:r>
            <a:r>
              <a:rPr kumimoji="1" lang="zh-CN" altLang="en-US" b="1" dirty="0"/>
              <a:t> </a:t>
            </a:r>
            <a:r>
              <a:rPr kumimoji="1" lang="en-US" altLang="zh-CN" b="1" dirty="0"/>
              <a:t>location</a:t>
            </a:r>
            <a:endParaRPr kumimoji="1" lang="zh-CN" altLang="en-US" b="1" dirty="0"/>
          </a:p>
        </p:txBody>
      </p:sp>
      <p:pic>
        <p:nvPicPr>
          <p:cNvPr id="7" name="图片 6">
            <a:extLst>
              <a:ext uri="{FF2B5EF4-FFF2-40B4-BE49-F238E27FC236}">
                <a16:creationId xmlns:a16="http://schemas.microsoft.com/office/drawing/2014/main" id="{74D91B03-1EDE-FE48-B4FC-51BFD4722826}"/>
              </a:ext>
            </a:extLst>
          </p:cNvPr>
          <p:cNvPicPr>
            <a:picLocks noChangeAspect="1"/>
          </p:cNvPicPr>
          <p:nvPr/>
        </p:nvPicPr>
        <p:blipFill>
          <a:blip r:embed="rId3"/>
          <a:stretch>
            <a:fillRect/>
          </a:stretch>
        </p:blipFill>
        <p:spPr>
          <a:xfrm>
            <a:off x="838200" y="1626263"/>
            <a:ext cx="4165600" cy="1524000"/>
          </a:xfrm>
          <a:prstGeom prst="rect">
            <a:avLst/>
          </a:prstGeom>
        </p:spPr>
      </p:pic>
      <p:pic>
        <p:nvPicPr>
          <p:cNvPr id="6" name="内容占位符 5">
            <a:extLst>
              <a:ext uri="{FF2B5EF4-FFF2-40B4-BE49-F238E27FC236}">
                <a16:creationId xmlns:a16="http://schemas.microsoft.com/office/drawing/2014/main" id="{A1A8FFE6-4A66-D84A-B2C3-726F57BA7F84}"/>
              </a:ext>
            </a:extLst>
          </p:cNvPr>
          <p:cNvPicPr>
            <a:picLocks noGrp="1" noChangeAspect="1"/>
          </p:cNvPicPr>
          <p:nvPr>
            <p:ph idx="1"/>
          </p:nvPr>
        </p:nvPicPr>
        <p:blipFill>
          <a:blip r:embed="rId4"/>
          <a:stretch>
            <a:fillRect/>
          </a:stretch>
        </p:blipFill>
        <p:spPr>
          <a:xfrm>
            <a:off x="4872942" y="3150263"/>
            <a:ext cx="7218683" cy="3574435"/>
          </a:xfrm>
          <a:prstGeom prst="rect">
            <a:avLst/>
          </a:prstGeom>
        </p:spPr>
      </p:pic>
      <p:sp>
        <p:nvSpPr>
          <p:cNvPr id="9" name="椭圆 8">
            <a:extLst>
              <a:ext uri="{FF2B5EF4-FFF2-40B4-BE49-F238E27FC236}">
                <a16:creationId xmlns:a16="http://schemas.microsoft.com/office/drawing/2014/main" id="{EDE7C590-2BFB-2341-80D2-9633BFE56580}"/>
              </a:ext>
            </a:extLst>
          </p:cNvPr>
          <p:cNvSpPr/>
          <p:nvPr/>
        </p:nvSpPr>
        <p:spPr>
          <a:xfrm>
            <a:off x="2662177" y="1626263"/>
            <a:ext cx="752355" cy="908594"/>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spTree>
    <p:extLst>
      <p:ext uri="{BB962C8B-B14F-4D97-AF65-F5344CB8AC3E}">
        <p14:creationId xmlns:p14="http://schemas.microsoft.com/office/powerpoint/2010/main" val="38206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Results:</a:t>
            </a:r>
            <a:r>
              <a:rPr kumimoji="1" lang="zh-CN" altLang="en-US" b="1" dirty="0"/>
              <a:t> </a:t>
            </a:r>
            <a:r>
              <a:rPr kumimoji="1" lang="en-US" altLang="zh-CN" b="1" dirty="0"/>
              <a:t>fitting</a:t>
            </a:r>
            <a:r>
              <a:rPr kumimoji="1" lang="zh-CN" altLang="en-US" b="1" dirty="0"/>
              <a:t> </a:t>
            </a:r>
            <a:r>
              <a:rPr kumimoji="1" lang="en-US" altLang="zh-CN" b="1" dirty="0"/>
              <a:t>keyboard</a:t>
            </a:r>
            <a:r>
              <a:rPr kumimoji="1" lang="zh-CN" altLang="en-US" b="1" dirty="0"/>
              <a:t> </a:t>
            </a:r>
            <a:r>
              <a:rPr kumimoji="1" lang="en-US" altLang="zh-CN" b="1" dirty="0"/>
              <a:t>shape</a:t>
            </a:r>
            <a:endParaRPr kumimoji="1" lang="zh-CN" altLang="en-US" b="1" dirty="0"/>
          </a:p>
        </p:txBody>
      </p:sp>
      <p:pic>
        <p:nvPicPr>
          <p:cNvPr id="3" name="内容占位符 2">
            <a:extLst>
              <a:ext uri="{FF2B5EF4-FFF2-40B4-BE49-F238E27FC236}">
                <a16:creationId xmlns:a16="http://schemas.microsoft.com/office/drawing/2014/main" id="{5DF35258-1B6D-E441-B852-5F37B5A8BF82}"/>
              </a:ext>
            </a:extLst>
          </p:cNvPr>
          <p:cNvPicPr>
            <a:picLocks noGrp="1" noChangeAspect="1"/>
          </p:cNvPicPr>
          <p:nvPr>
            <p:ph idx="1"/>
          </p:nvPr>
        </p:nvPicPr>
        <p:blipFill>
          <a:blip r:embed="rId3"/>
          <a:stretch>
            <a:fillRect/>
          </a:stretch>
        </p:blipFill>
        <p:spPr>
          <a:xfrm>
            <a:off x="1096817" y="2037928"/>
            <a:ext cx="9998365" cy="2643888"/>
          </a:xfrm>
          <a:prstGeom prst="rect">
            <a:avLst/>
          </a:prstGeom>
        </p:spPr>
      </p:pic>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C16D859A-18F7-D947-87EB-FA5866FA47B8}"/>
                  </a:ext>
                </a:extLst>
              </p:cNvPr>
              <p:cNvSpPr txBox="1"/>
              <p:nvPr/>
            </p:nvSpPr>
            <p:spPr>
              <a:xfrm>
                <a:off x="5235388" y="5212810"/>
                <a:ext cx="1535802"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400" b="0" i="1" smtClean="0">
                              <a:latin typeface="Cambria Math" panose="02040503050406030204" pitchFamily="18" charset="0"/>
                            </a:rPr>
                          </m:ctrlPr>
                        </m:sSupPr>
                        <m:e>
                          <m:r>
                            <a:rPr kumimoji="1" lang="en-US" altLang="zh-CN" sz="2400" b="0" i="1" smtClean="0">
                              <a:latin typeface="Cambria Math" panose="02040503050406030204" pitchFamily="18" charset="0"/>
                            </a:rPr>
                            <m:t>𝑅</m:t>
                          </m:r>
                        </m:e>
                        <m:sup>
                          <m:r>
                            <a:rPr kumimoji="1" lang="en-US" altLang="zh-CN" sz="2400" b="0" i="1" smtClean="0">
                              <a:latin typeface="Cambria Math" panose="02040503050406030204" pitchFamily="18" charset="0"/>
                            </a:rPr>
                            <m:t>2</m:t>
                          </m:r>
                        </m:sup>
                      </m:sSup>
                      <m:r>
                        <a:rPr kumimoji="1" lang="en-US" altLang="zh-CN" sz="2400" b="0" i="1" smtClean="0">
                          <a:latin typeface="Cambria Math" panose="02040503050406030204" pitchFamily="18" charset="0"/>
                        </a:rPr>
                        <m:t>&gt;0.98</m:t>
                      </m:r>
                    </m:oMath>
                  </m:oMathPara>
                </a14:m>
                <a:endParaRPr kumimoji="1" lang="zh-CN" altLang="en-US" dirty="0"/>
              </a:p>
            </p:txBody>
          </p:sp>
        </mc:Choice>
        <mc:Fallback xmlns="">
          <p:sp>
            <p:nvSpPr>
              <p:cNvPr id="5" name="文本框 4">
                <a:extLst>
                  <a:ext uri="{FF2B5EF4-FFF2-40B4-BE49-F238E27FC236}">
                    <a16:creationId xmlns:a16="http://schemas.microsoft.com/office/drawing/2014/main" id="{C16D859A-18F7-D947-87EB-FA5866FA47B8}"/>
                  </a:ext>
                </a:extLst>
              </p:cNvPr>
              <p:cNvSpPr txBox="1">
                <a:spLocks noRot="1" noChangeAspect="1" noMove="1" noResize="1" noEditPoints="1" noAdjustHandles="1" noChangeArrowheads="1" noChangeShapeType="1" noTextEdit="1"/>
              </p:cNvSpPr>
              <p:nvPr/>
            </p:nvSpPr>
            <p:spPr>
              <a:xfrm>
                <a:off x="5235388" y="5212810"/>
                <a:ext cx="1535802" cy="369332"/>
              </a:xfrm>
              <a:prstGeom prst="rect">
                <a:avLst/>
              </a:prstGeom>
              <a:blipFill>
                <a:blip r:embed="rId4"/>
                <a:stretch>
                  <a:fillRect b="-322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997228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Outline</a:t>
            </a:r>
            <a:endParaRPr kumimoji="1" lang="zh-CN" altLang="en-US" b="1" dirty="0"/>
          </a:p>
        </p:txBody>
      </p:sp>
      <p:sp>
        <p:nvSpPr>
          <p:cNvPr id="3" name="内容占位符 2">
            <a:extLst>
              <a:ext uri="{FF2B5EF4-FFF2-40B4-BE49-F238E27FC236}">
                <a16:creationId xmlns:a16="http://schemas.microsoft.com/office/drawing/2014/main" id="{AB2592C9-44AC-C743-9E50-59DAB8EE08EE}"/>
              </a:ext>
            </a:extLst>
          </p:cNvPr>
          <p:cNvSpPr>
            <a:spLocks noGrp="1"/>
          </p:cNvSpPr>
          <p:nvPr>
            <p:ph idx="1"/>
          </p:nvPr>
        </p:nvSpPr>
        <p:spPr/>
        <p:txBody>
          <a:bodyPr/>
          <a:lstStyle/>
          <a:p>
            <a:r>
              <a:rPr kumimoji="1" lang="en-US" altLang="zh-CN" dirty="0">
                <a:solidFill>
                  <a:schemeClr val="bg1">
                    <a:lumMod val="65000"/>
                  </a:schemeClr>
                </a:solidFill>
              </a:rPr>
              <a:t>Related</a:t>
            </a:r>
            <a:r>
              <a:rPr kumimoji="1" lang="zh-CN" altLang="en-US" dirty="0">
                <a:solidFill>
                  <a:schemeClr val="bg1">
                    <a:lumMod val="65000"/>
                  </a:schemeClr>
                </a:solidFill>
              </a:rPr>
              <a:t> </a:t>
            </a:r>
            <a:r>
              <a:rPr kumimoji="1" lang="en-US" altLang="zh-CN" dirty="0">
                <a:solidFill>
                  <a:schemeClr val="bg1">
                    <a:lumMod val="65000"/>
                  </a:schemeClr>
                </a:solidFill>
              </a:rPr>
              <a:t>Work</a:t>
            </a:r>
          </a:p>
          <a:p>
            <a:r>
              <a:rPr kumimoji="1" lang="en-US" altLang="zh-CN" dirty="0">
                <a:solidFill>
                  <a:schemeClr val="bg1">
                    <a:lumMod val="65000"/>
                  </a:schemeClr>
                </a:solidFill>
              </a:rPr>
              <a:t>Problem</a:t>
            </a:r>
            <a:r>
              <a:rPr kumimoji="1" lang="zh-CN" altLang="en-US" dirty="0">
                <a:solidFill>
                  <a:schemeClr val="bg1">
                    <a:lumMod val="65000"/>
                  </a:schemeClr>
                </a:solidFill>
              </a:rPr>
              <a:t> </a:t>
            </a:r>
            <a:r>
              <a:rPr kumimoji="1" lang="en-US" altLang="zh-CN" dirty="0">
                <a:solidFill>
                  <a:schemeClr val="bg1">
                    <a:lumMod val="65000"/>
                  </a:schemeClr>
                </a:solidFill>
              </a:rPr>
              <a:t>Definition</a:t>
            </a:r>
          </a:p>
          <a:p>
            <a:r>
              <a:rPr kumimoji="1" lang="en-US" altLang="zh-CN" dirty="0"/>
              <a:t>Examining</a:t>
            </a:r>
            <a:r>
              <a:rPr kumimoji="1" lang="zh-CN" altLang="en-US" dirty="0"/>
              <a:t> </a:t>
            </a:r>
            <a:r>
              <a:rPr kumimoji="1" lang="en-US" altLang="zh-CN" dirty="0"/>
              <a:t>Behavior</a:t>
            </a:r>
          </a:p>
          <a:p>
            <a:r>
              <a:rPr kumimoji="1" lang="en-US" altLang="zh-CN" dirty="0">
                <a:solidFill>
                  <a:schemeClr val="bg1">
                    <a:lumMod val="65000"/>
                  </a:schemeClr>
                </a:solidFill>
              </a:rPr>
              <a:t>Input</a:t>
            </a:r>
            <a:r>
              <a:rPr kumimoji="1" lang="zh-CN" altLang="en-US" dirty="0">
                <a:solidFill>
                  <a:schemeClr val="bg1">
                    <a:lumMod val="65000"/>
                  </a:schemeClr>
                </a:solidFill>
              </a:rPr>
              <a:t> </a:t>
            </a:r>
            <a:r>
              <a:rPr kumimoji="1" lang="en-US" altLang="zh-CN" dirty="0">
                <a:solidFill>
                  <a:schemeClr val="bg1">
                    <a:lumMod val="65000"/>
                  </a:schemeClr>
                </a:solidFill>
              </a:rPr>
              <a:t>Prediction</a:t>
            </a:r>
            <a:r>
              <a:rPr kumimoji="1" lang="zh-CN" altLang="en-US" dirty="0">
                <a:solidFill>
                  <a:schemeClr val="bg1">
                    <a:lumMod val="65000"/>
                  </a:schemeClr>
                </a:solidFill>
              </a:rPr>
              <a:t> </a:t>
            </a:r>
            <a:r>
              <a:rPr kumimoji="1" lang="en-US" altLang="zh-CN" dirty="0">
                <a:solidFill>
                  <a:schemeClr val="bg1">
                    <a:lumMod val="65000"/>
                  </a:schemeClr>
                </a:solidFill>
              </a:rPr>
              <a:t>Algorithm</a:t>
            </a:r>
          </a:p>
          <a:p>
            <a:r>
              <a:rPr kumimoji="1" lang="en-US" altLang="zh-CN" dirty="0">
                <a:solidFill>
                  <a:schemeClr val="bg1">
                    <a:lumMod val="65000"/>
                  </a:schemeClr>
                </a:solidFill>
              </a:rPr>
              <a:t>Evaluation</a:t>
            </a:r>
          </a:p>
          <a:p>
            <a:r>
              <a:rPr kumimoji="1" lang="en-US" altLang="zh-CN" dirty="0" smtClean="0">
                <a:solidFill>
                  <a:schemeClr val="bg1">
                    <a:lumMod val="65000"/>
                  </a:schemeClr>
                </a:solidFill>
              </a:rPr>
              <a:t>Conclusion</a:t>
            </a:r>
            <a:endParaRPr kumimoji="1" lang="zh-CN" altLang="en-US" dirty="0">
              <a:solidFill>
                <a:schemeClr val="bg1">
                  <a:lumMod val="65000"/>
                </a:schemeClr>
              </a:solidFill>
            </a:endParaRPr>
          </a:p>
        </p:txBody>
      </p:sp>
    </p:spTree>
    <p:extLst>
      <p:ext uri="{BB962C8B-B14F-4D97-AF65-F5344CB8AC3E}">
        <p14:creationId xmlns:p14="http://schemas.microsoft.com/office/powerpoint/2010/main" val="11101757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Outline</a:t>
            </a:r>
            <a:endParaRPr kumimoji="1" lang="zh-CN" altLang="en-US" b="1" dirty="0"/>
          </a:p>
        </p:txBody>
      </p:sp>
      <p:sp>
        <p:nvSpPr>
          <p:cNvPr id="3" name="内容占位符 2">
            <a:extLst>
              <a:ext uri="{FF2B5EF4-FFF2-40B4-BE49-F238E27FC236}">
                <a16:creationId xmlns:a16="http://schemas.microsoft.com/office/drawing/2014/main" id="{AB2592C9-44AC-C743-9E50-59DAB8EE08EE}"/>
              </a:ext>
            </a:extLst>
          </p:cNvPr>
          <p:cNvSpPr>
            <a:spLocks noGrp="1"/>
          </p:cNvSpPr>
          <p:nvPr>
            <p:ph idx="1"/>
          </p:nvPr>
        </p:nvSpPr>
        <p:spPr/>
        <p:txBody>
          <a:bodyPr/>
          <a:lstStyle/>
          <a:p>
            <a:r>
              <a:rPr kumimoji="1" lang="en-US" altLang="zh-CN" dirty="0">
                <a:solidFill>
                  <a:schemeClr val="bg1">
                    <a:lumMod val="65000"/>
                  </a:schemeClr>
                </a:solidFill>
              </a:rPr>
              <a:t>Related</a:t>
            </a:r>
            <a:r>
              <a:rPr kumimoji="1" lang="zh-CN" altLang="en-US" dirty="0">
                <a:solidFill>
                  <a:schemeClr val="bg1">
                    <a:lumMod val="65000"/>
                  </a:schemeClr>
                </a:solidFill>
              </a:rPr>
              <a:t> </a:t>
            </a:r>
            <a:r>
              <a:rPr kumimoji="1" lang="en-US" altLang="zh-CN" dirty="0">
                <a:solidFill>
                  <a:schemeClr val="bg1">
                    <a:lumMod val="65000"/>
                  </a:schemeClr>
                </a:solidFill>
              </a:rPr>
              <a:t>Work</a:t>
            </a:r>
          </a:p>
          <a:p>
            <a:r>
              <a:rPr kumimoji="1" lang="en-US" altLang="zh-CN" dirty="0">
                <a:solidFill>
                  <a:schemeClr val="bg1">
                    <a:lumMod val="65000"/>
                  </a:schemeClr>
                </a:solidFill>
              </a:rPr>
              <a:t>Problem</a:t>
            </a:r>
            <a:r>
              <a:rPr kumimoji="1" lang="zh-CN" altLang="en-US" dirty="0">
                <a:solidFill>
                  <a:schemeClr val="bg1">
                    <a:lumMod val="65000"/>
                  </a:schemeClr>
                </a:solidFill>
              </a:rPr>
              <a:t> </a:t>
            </a:r>
            <a:r>
              <a:rPr kumimoji="1" lang="en-US" altLang="zh-CN" dirty="0">
                <a:solidFill>
                  <a:schemeClr val="bg1">
                    <a:lumMod val="65000"/>
                  </a:schemeClr>
                </a:solidFill>
              </a:rPr>
              <a:t>Definition</a:t>
            </a:r>
          </a:p>
          <a:p>
            <a:r>
              <a:rPr kumimoji="1" lang="en-US" altLang="zh-CN" dirty="0">
                <a:solidFill>
                  <a:schemeClr val="bg1">
                    <a:lumMod val="65000"/>
                  </a:schemeClr>
                </a:solidFill>
              </a:rPr>
              <a:t>Examining</a:t>
            </a:r>
            <a:r>
              <a:rPr kumimoji="1" lang="zh-CN" altLang="en-US" dirty="0">
                <a:solidFill>
                  <a:schemeClr val="bg1">
                    <a:lumMod val="65000"/>
                  </a:schemeClr>
                </a:solidFill>
              </a:rPr>
              <a:t> </a:t>
            </a:r>
            <a:r>
              <a:rPr kumimoji="1" lang="en-US" altLang="zh-CN" dirty="0">
                <a:solidFill>
                  <a:schemeClr val="bg1">
                    <a:lumMod val="65000"/>
                  </a:schemeClr>
                </a:solidFill>
              </a:rPr>
              <a:t>Behavior</a:t>
            </a:r>
          </a:p>
          <a:p>
            <a:r>
              <a:rPr kumimoji="1" lang="en-US" altLang="zh-CN" dirty="0"/>
              <a:t>Input</a:t>
            </a:r>
            <a:r>
              <a:rPr kumimoji="1" lang="zh-CN" altLang="en-US" dirty="0"/>
              <a:t> </a:t>
            </a:r>
            <a:r>
              <a:rPr kumimoji="1" lang="en-US" altLang="zh-CN" dirty="0"/>
              <a:t>Prediction</a:t>
            </a:r>
            <a:r>
              <a:rPr kumimoji="1" lang="zh-CN" altLang="en-US" dirty="0"/>
              <a:t> </a:t>
            </a:r>
            <a:r>
              <a:rPr kumimoji="1" lang="en-US" altLang="zh-CN" dirty="0"/>
              <a:t>Algorithm</a:t>
            </a:r>
          </a:p>
          <a:p>
            <a:r>
              <a:rPr kumimoji="1" lang="en-US" altLang="zh-CN" dirty="0">
                <a:solidFill>
                  <a:schemeClr val="bg1">
                    <a:lumMod val="65000"/>
                  </a:schemeClr>
                </a:solidFill>
              </a:rPr>
              <a:t>Evaluation</a:t>
            </a:r>
          </a:p>
          <a:p>
            <a:r>
              <a:rPr kumimoji="1" lang="en-US" altLang="zh-CN" dirty="0" smtClean="0">
                <a:solidFill>
                  <a:schemeClr val="bg1">
                    <a:lumMod val="65000"/>
                  </a:schemeClr>
                </a:solidFill>
              </a:rPr>
              <a:t>Conclusion</a:t>
            </a:r>
            <a:endParaRPr kumimoji="1" lang="zh-CN" altLang="en-US" dirty="0">
              <a:solidFill>
                <a:schemeClr val="bg1">
                  <a:lumMod val="65000"/>
                </a:schemeClr>
              </a:solidFill>
            </a:endParaRPr>
          </a:p>
        </p:txBody>
      </p:sp>
    </p:spTree>
    <p:extLst>
      <p:ext uri="{BB962C8B-B14F-4D97-AF65-F5344CB8AC3E}">
        <p14:creationId xmlns:p14="http://schemas.microsoft.com/office/powerpoint/2010/main" val="24564529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FD2F5951-8292-C745-B053-1C291E70D459}"/>
                  </a:ext>
                </a:extLst>
              </p:cNvPr>
              <p:cNvSpPr txBox="1"/>
              <p:nvPr/>
            </p:nvSpPr>
            <p:spPr>
              <a:xfrm>
                <a:off x="1116614" y="500591"/>
                <a:ext cx="2834750" cy="4829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400" b="0" i="1" smtClean="0">
                              <a:latin typeface="Cambria Math" panose="02040503050406030204" pitchFamily="18" charset="0"/>
                            </a:rPr>
                          </m:ctrlPr>
                        </m:sSupPr>
                        <m:e>
                          <m:r>
                            <a:rPr kumimoji="1" lang="en-US" altLang="zh-CN" sz="2400" b="0" i="1" smtClean="0">
                              <a:latin typeface="Cambria Math" charset="0"/>
                            </a:rPr>
                            <m:t>𝑤</m:t>
                          </m:r>
                        </m:e>
                        <m:sup>
                          <m:r>
                            <a:rPr kumimoji="1" lang="zh-CN" altLang="en-US" sz="2400" b="0" i="1" smtClean="0">
                              <a:latin typeface="Cambria Math" charset="0"/>
                            </a:rPr>
                            <m:t>∗</m:t>
                          </m:r>
                        </m:sup>
                      </m:sSup>
                      <m:r>
                        <a:rPr kumimoji="1" lang="en-US" altLang="zh-CN" sz="2400" b="0" i="1" smtClean="0">
                          <a:latin typeface="Cambria Math" charset="0"/>
                        </a:rPr>
                        <m:t>=</m:t>
                      </m:r>
                      <m:func>
                        <m:funcPr>
                          <m:ctrlPr>
                            <a:rPr kumimoji="1" lang="zh-CN" altLang="en-US" sz="2400" b="0" i="1" smtClean="0">
                              <a:latin typeface="Cambria Math" panose="02040503050406030204" pitchFamily="18" charset="0"/>
                            </a:rPr>
                          </m:ctrlPr>
                        </m:funcPr>
                        <m:fName>
                          <m:r>
                            <m:rPr>
                              <m:sty m:val="p"/>
                            </m:rPr>
                            <a:rPr kumimoji="1" lang="en-US" altLang="zh-CN" sz="2400" b="0" i="0" smtClean="0">
                              <a:latin typeface="Cambria Math" charset="0"/>
                            </a:rPr>
                            <m:t>arg</m:t>
                          </m:r>
                        </m:fName>
                        <m:e>
                          <m:func>
                            <m:funcPr>
                              <m:ctrlPr>
                                <a:rPr kumimoji="1" lang="mr-IN" altLang="zh-CN" sz="2400" b="0" i="1" smtClean="0">
                                  <a:latin typeface="Cambria Math" panose="02040503050406030204" pitchFamily="18" charset="0"/>
                                </a:rPr>
                              </m:ctrlPr>
                            </m:funcPr>
                            <m:fName>
                              <m:limLow>
                                <m:limLowPr>
                                  <m:ctrlPr>
                                    <a:rPr kumimoji="1" lang="mr-IN" altLang="zh-CN" sz="2400" b="0" i="1" smtClean="0">
                                      <a:latin typeface="Cambria Math" panose="02040503050406030204" pitchFamily="18" charset="0"/>
                                    </a:rPr>
                                  </m:ctrlPr>
                                </m:limLowPr>
                                <m:e>
                                  <m:r>
                                    <m:rPr>
                                      <m:sty m:val="p"/>
                                    </m:rPr>
                                    <a:rPr kumimoji="1" lang="mr-IN" altLang="zh-CN" sz="2400" b="0" i="0" smtClean="0">
                                      <a:latin typeface="Cambria Math" charset="0"/>
                                    </a:rPr>
                                    <m:t>max</m:t>
                                  </m:r>
                                </m:e>
                                <m:lim>
                                  <m:r>
                                    <a:rPr kumimoji="1" lang="en-US" altLang="zh-CN" sz="2400" b="0" i="1" smtClean="0">
                                      <a:latin typeface="Cambria Math" charset="0"/>
                                    </a:rPr>
                                    <m:t>𝑤</m:t>
                                  </m:r>
                                  <m:r>
                                    <a:rPr kumimoji="1" lang="zh-CN" altLang="en-US" sz="2400" b="0" i="1" smtClean="0">
                                      <a:latin typeface="Cambria Math" charset="0"/>
                                    </a:rPr>
                                    <m:t>∈</m:t>
                                  </m:r>
                                  <m:r>
                                    <a:rPr kumimoji="1" lang="en-US" altLang="zh-CN" sz="2400" b="0" i="1" smtClean="0">
                                      <a:latin typeface="Cambria Math" charset="0"/>
                                    </a:rPr>
                                    <m:t>𝐷</m:t>
                                  </m:r>
                                </m:lim>
                              </m:limLow>
                            </m:fName>
                            <m:e>
                              <m:r>
                                <a:rPr kumimoji="1" lang="en-US" altLang="zh-CN" sz="2400" b="0" i="1" smtClean="0">
                                  <a:latin typeface="Cambria Math" charset="0"/>
                                </a:rPr>
                                <m:t>𝑝</m:t>
                              </m:r>
                              <m:d>
                                <m:dPr>
                                  <m:ctrlPr>
                                    <a:rPr kumimoji="1" lang="en-US" altLang="zh-CN" sz="2400" b="0" i="1" smtClean="0">
                                      <a:latin typeface="Cambria Math" panose="02040503050406030204" pitchFamily="18" charset="0"/>
                                    </a:rPr>
                                  </m:ctrlPr>
                                </m:dPr>
                                <m:e>
                                  <m:r>
                                    <a:rPr kumimoji="1" lang="en-US" altLang="zh-CN" sz="2400" b="0" i="1" smtClean="0">
                                      <a:latin typeface="Cambria Math" charset="0"/>
                                    </a:rPr>
                                    <m:t>𝑤</m:t>
                                  </m:r>
                                </m:e>
                                <m:e>
                                  <m:r>
                                    <a:rPr kumimoji="1" lang="en-US" altLang="zh-CN" sz="2400" b="0" i="1" smtClean="0">
                                      <a:latin typeface="Cambria Math" charset="0"/>
                                    </a:rPr>
                                    <m:t>𝐼</m:t>
                                  </m:r>
                                </m:e>
                              </m:d>
                            </m:e>
                          </m:func>
                        </m:e>
                      </m:func>
                    </m:oMath>
                  </m:oMathPara>
                </a14:m>
                <a:endParaRPr kumimoji="1" lang="en-US" altLang="zh-CN" sz="2400" b="0" dirty="0"/>
              </a:p>
            </p:txBody>
          </p:sp>
        </mc:Choice>
        <mc:Fallback xmlns="">
          <p:sp>
            <p:nvSpPr>
              <p:cNvPr id="8" name="文本框 7">
                <a:extLst>
                  <a:ext uri="{FF2B5EF4-FFF2-40B4-BE49-F238E27FC236}">
                    <a16:creationId xmlns:a16="http://schemas.microsoft.com/office/drawing/2014/main" id="{FD2F5951-8292-C745-B053-1C291E70D459}"/>
                  </a:ext>
                </a:extLst>
              </p:cNvPr>
              <p:cNvSpPr txBox="1">
                <a:spLocks noRot="1" noChangeAspect="1" noMove="1" noResize="1" noEditPoints="1" noAdjustHandles="1" noChangeArrowheads="1" noChangeShapeType="1" noTextEdit="1"/>
              </p:cNvSpPr>
              <p:nvPr/>
            </p:nvSpPr>
            <p:spPr>
              <a:xfrm>
                <a:off x="1116614" y="500591"/>
                <a:ext cx="2834750" cy="482953"/>
              </a:xfrm>
              <a:prstGeom prst="rect">
                <a:avLst/>
              </a:prstGeom>
              <a:blipFill>
                <a:blip r:embed="rId3"/>
                <a:stretch>
                  <a:fillRect l="-446" b="-1538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81BDD132-51D5-F44A-8E78-EB99FD0B9256}"/>
                  </a:ext>
                </a:extLst>
              </p:cNvPr>
              <p:cNvSpPr txBox="1"/>
              <p:nvPr/>
            </p:nvSpPr>
            <p:spPr>
              <a:xfrm>
                <a:off x="1116614" y="1108017"/>
                <a:ext cx="3833677" cy="3608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1" smtClean="0">
                          <a:latin typeface="Cambria Math" charset="0"/>
                        </a:rPr>
                        <m:t>𝑝</m:t>
                      </m:r>
                      <m:d>
                        <m:dPr>
                          <m:ctrlPr>
                            <a:rPr kumimoji="1" lang="en-US" altLang="zh-CN" sz="2400" i="1">
                              <a:latin typeface="Cambria Math" panose="02040503050406030204" pitchFamily="18" charset="0"/>
                            </a:rPr>
                          </m:ctrlPr>
                        </m:dPr>
                        <m:e>
                          <m:r>
                            <a:rPr kumimoji="1" lang="en-US" altLang="zh-CN" sz="2400" i="1">
                              <a:latin typeface="Cambria Math" charset="0"/>
                            </a:rPr>
                            <m:t>𝑤</m:t>
                          </m:r>
                        </m:e>
                        <m:e>
                          <m:r>
                            <a:rPr kumimoji="1" lang="en-US" altLang="zh-CN" sz="2400" i="1">
                              <a:latin typeface="Cambria Math" charset="0"/>
                            </a:rPr>
                            <m:t>𝐼</m:t>
                          </m:r>
                        </m:e>
                      </m:d>
                      <m:r>
                        <a:rPr kumimoji="1" lang="en-US" altLang="zh-CN" sz="2400" b="0" i="1" smtClean="0">
                          <a:latin typeface="Cambria Math" charset="0"/>
                        </a:rPr>
                        <m:t>=</m:t>
                      </m:r>
                      <m:r>
                        <a:rPr kumimoji="1" lang="en-US" altLang="zh-CN" sz="2400" i="1">
                          <a:latin typeface="Cambria Math" charset="0"/>
                        </a:rPr>
                        <m:t>𝑝</m:t>
                      </m:r>
                      <m:d>
                        <m:dPr>
                          <m:ctrlPr>
                            <a:rPr kumimoji="1" lang="en-US" altLang="zh-CN" sz="2400" i="1">
                              <a:latin typeface="Cambria Math" panose="02040503050406030204" pitchFamily="18" charset="0"/>
                            </a:rPr>
                          </m:ctrlPr>
                        </m:dPr>
                        <m:e>
                          <m:r>
                            <a:rPr kumimoji="1" lang="en-US" altLang="zh-CN" sz="2400" b="0" i="1" smtClean="0">
                              <a:latin typeface="Cambria Math" charset="0"/>
                            </a:rPr>
                            <m:t>𝐼</m:t>
                          </m:r>
                        </m:e>
                        <m:e>
                          <m:r>
                            <a:rPr kumimoji="1" lang="en-US" altLang="zh-CN" sz="2400" b="0" i="1" smtClean="0">
                              <a:latin typeface="Cambria Math" charset="0"/>
                            </a:rPr>
                            <m:t>𝑤</m:t>
                          </m:r>
                        </m:e>
                      </m:d>
                      <m:r>
                        <a:rPr kumimoji="1" lang="en-US" altLang="zh-CN" sz="2400" b="0" i="1" smtClean="0">
                          <a:latin typeface="Cambria Math" charset="0"/>
                        </a:rPr>
                        <m:t>·</m:t>
                      </m:r>
                      <m:r>
                        <a:rPr kumimoji="1" lang="en-US" altLang="zh-CN" sz="2400" b="0" i="1" smtClean="0">
                          <a:latin typeface="Cambria Math" charset="0"/>
                        </a:rPr>
                        <m:t>𝑝</m:t>
                      </m:r>
                      <m:d>
                        <m:dPr>
                          <m:ctrlPr>
                            <a:rPr kumimoji="1" lang="en-US" altLang="zh-CN" sz="2400" b="0" i="1" smtClean="0">
                              <a:latin typeface="Cambria Math" panose="02040503050406030204" pitchFamily="18" charset="0"/>
                            </a:rPr>
                          </m:ctrlPr>
                        </m:dPr>
                        <m:e>
                          <m:r>
                            <a:rPr kumimoji="1" lang="en-US" altLang="zh-CN" sz="2400" b="0" i="1" smtClean="0">
                              <a:latin typeface="Cambria Math" charset="0"/>
                            </a:rPr>
                            <m:t>𝑤</m:t>
                          </m:r>
                        </m:e>
                      </m:d>
                      <m:r>
                        <a:rPr kumimoji="1" lang="en-US" altLang="zh-CN" sz="2400" b="0" i="1" smtClean="0">
                          <a:latin typeface="Cambria Math" charset="0"/>
                        </a:rPr>
                        <m:t>/</m:t>
                      </m:r>
                      <m:r>
                        <a:rPr kumimoji="1" lang="en-US" altLang="zh-CN" sz="2400" b="0" i="1" smtClean="0">
                          <a:latin typeface="Cambria Math" charset="0"/>
                        </a:rPr>
                        <m:t>𝑝</m:t>
                      </m:r>
                      <m:d>
                        <m:dPr>
                          <m:ctrlPr>
                            <a:rPr kumimoji="1" lang="en-US" altLang="zh-CN" sz="2400" b="0" i="1" smtClean="0">
                              <a:latin typeface="Cambria Math" panose="02040503050406030204" pitchFamily="18" charset="0"/>
                            </a:rPr>
                          </m:ctrlPr>
                        </m:dPr>
                        <m:e>
                          <m:r>
                            <a:rPr kumimoji="1" lang="en-US" altLang="zh-CN" sz="2400" b="0" i="1" smtClean="0">
                              <a:latin typeface="Cambria Math" charset="0"/>
                            </a:rPr>
                            <m:t>𝐼</m:t>
                          </m:r>
                        </m:e>
                      </m:d>
                    </m:oMath>
                  </m:oMathPara>
                </a14:m>
                <a:endParaRPr kumimoji="1" lang="en-US" altLang="zh-CN" sz="2400" b="0" baseline="30000" dirty="0">
                  <a:latin typeface="Times New Roman" panose="02020603050405020304" pitchFamily="18" charset="0"/>
                  <a:cs typeface="Times New Roman" panose="02020603050405020304" pitchFamily="18" charset="0"/>
                </a:endParaRPr>
              </a:p>
            </p:txBody>
          </p:sp>
        </mc:Choice>
        <mc:Fallback xmlns="">
          <p:sp>
            <p:nvSpPr>
              <p:cNvPr id="9" name="文本框 8">
                <a:extLst>
                  <a:ext uri="{FF2B5EF4-FFF2-40B4-BE49-F238E27FC236}">
                    <a16:creationId xmlns:a16="http://schemas.microsoft.com/office/drawing/2014/main" id="{81BDD132-51D5-F44A-8E78-EB99FD0B9256}"/>
                  </a:ext>
                </a:extLst>
              </p:cNvPr>
              <p:cNvSpPr txBox="1">
                <a:spLocks noRot="1" noChangeAspect="1" noMove="1" noResize="1" noEditPoints="1" noAdjustHandles="1" noChangeArrowheads="1" noChangeShapeType="1" noTextEdit="1"/>
              </p:cNvSpPr>
              <p:nvPr/>
            </p:nvSpPr>
            <p:spPr>
              <a:xfrm>
                <a:off x="1116614" y="1108017"/>
                <a:ext cx="3833677" cy="360804"/>
              </a:xfrm>
              <a:prstGeom prst="rect">
                <a:avLst/>
              </a:prstGeom>
              <a:blipFill>
                <a:blip r:embed="rId4"/>
                <a:stretch>
                  <a:fillRect l="-1320" b="-3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2F469342-E396-124E-B609-027BA27C6356}"/>
                  </a:ext>
                </a:extLst>
              </p:cNvPr>
              <p:cNvSpPr/>
              <p:nvPr/>
            </p:nvSpPr>
            <p:spPr>
              <a:xfrm>
                <a:off x="994073" y="1745949"/>
                <a:ext cx="4608634" cy="462947"/>
              </a:xfrm>
              <a:prstGeom prst="rect">
                <a:avLst/>
              </a:prstGeom>
            </p:spPr>
            <p:txBody>
              <a:bodyPr wrap="none">
                <a:spAutoFit/>
              </a:bodyPr>
              <a:lstStyle/>
              <a:p>
                <a:r>
                  <a:rPr kumimoji="1" lang="zh-CN" altLang="en-US" sz="2400" dirty="0"/>
                  <a:t> </a:t>
                </a:r>
                <a14:m>
                  <m:oMath xmlns:m="http://schemas.openxmlformats.org/officeDocument/2006/math">
                    <m:r>
                      <a:rPr kumimoji="1" lang="en-US" altLang="zh-CN" sz="2400" i="1" smtClean="0">
                        <a:latin typeface="Cambria Math" charset="0"/>
                      </a:rPr>
                      <m:t>𝑝</m:t>
                    </m:r>
                    <m:d>
                      <m:dPr>
                        <m:ctrlPr>
                          <a:rPr kumimoji="1" lang="en-US" altLang="zh-CN" sz="2400" i="1">
                            <a:latin typeface="Cambria Math" panose="02040503050406030204" pitchFamily="18" charset="0"/>
                          </a:rPr>
                        </m:ctrlPr>
                      </m:dPr>
                      <m:e>
                        <m:r>
                          <a:rPr kumimoji="1" lang="en-US" altLang="zh-CN" sz="2400" i="1">
                            <a:latin typeface="Cambria Math" charset="0"/>
                          </a:rPr>
                          <m:t>𝐼</m:t>
                        </m:r>
                      </m:e>
                      <m:e>
                        <m:r>
                          <a:rPr kumimoji="1" lang="en-US" altLang="zh-CN" sz="2400" i="1">
                            <a:latin typeface="Cambria Math" charset="0"/>
                          </a:rPr>
                          <m:t>𝑤</m:t>
                        </m:r>
                      </m:e>
                    </m:d>
                    <m:r>
                      <a:rPr kumimoji="1" lang="en-US" altLang="zh-CN" sz="2400" b="0" i="1" smtClean="0">
                        <a:latin typeface="Cambria Math" charset="0"/>
                      </a:rPr>
                      <m:t>=</m:t>
                    </m:r>
                    <m:r>
                      <a:rPr kumimoji="1" lang="en-US" altLang="zh-CN" sz="2400" b="0" i="1" smtClean="0">
                        <a:latin typeface="Cambria Math" charset="0"/>
                      </a:rPr>
                      <m:t>𝑝</m:t>
                    </m:r>
                    <m:d>
                      <m:dPr>
                        <m:ctrlPr>
                          <a:rPr kumimoji="1" lang="en-US" altLang="zh-CN" sz="2400" b="0" i="1" smtClean="0">
                            <a:latin typeface="Cambria Math" panose="02040503050406030204" pitchFamily="18" charset="0"/>
                          </a:rPr>
                        </m:ctrlPr>
                      </m:dPr>
                      <m:e>
                        <m:sSubSup>
                          <m:sSubSupPr>
                            <m:ctrlPr>
                              <a:rPr kumimoji="1" lang="en-US" altLang="zh-CN" sz="2400" i="1">
                                <a:latin typeface="Cambria Math" panose="02040503050406030204" pitchFamily="18" charset="0"/>
                              </a:rPr>
                            </m:ctrlPr>
                          </m:sSubSupPr>
                          <m:e>
                            <m:d>
                              <m:dPr>
                                <m:begChr m:val="{"/>
                                <m:endChr m:val="}"/>
                                <m:ctrlPr>
                                  <a:rPr kumimoji="1" lang="en-US" altLang="zh-CN" sz="2400" i="1">
                                    <a:latin typeface="Cambria Math" panose="02040503050406030204" pitchFamily="18" charset="0"/>
                                  </a:rPr>
                                </m:ctrlPr>
                              </m:dPr>
                              <m:e>
                                <m:d>
                                  <m:dPr>
                                    <m:ctrlPr>
                                      <a:rPr kumimoji="1" lang="en-US" altLang="zh-CN" sz="2400" i="1">
                                        <a:latin typeface="Cambria Math" panose="02040503050406030204" pitchFamily="18" charset="0"/>
                                      </a:rPr>
                                    </m:ctrlPr>
                                  </m:dPr>
                                  <m:e>
                                    <m:sSub>
                                      <m:sSubPr>
                                        <m:ctrlPr>
                                          <a:rPr kumimoji="1" lang="en-US" altLang="zh-CN" sz="2400" i="1">
                                            <a:latin typeface="Cambria Math" panose="02040503050406030204" pitchFamily="18" charset="0"/>
                                          </a:rPr>
                                        </m:ctrlPr>
                                      </m:sSubPr>
                                      <m:e>
                                        <m:r>
                                          <a:rPr kumimoji="1" lang="en-US" altLang="zh-CN" sz="2400" i="1">
                                            <a:latin typeface="Cambria Math" charset="0"/>
                                          </a:rPr>
                                          <m:t>𝑥</m:t>
                                        </m:r>
                                      </m:e>
                                      <m:sub>
                                        <m:r>
                                          <a:rPr kumimoji="1" lang="en-US" altLang="zh-CN" sz="2400" i="1">
                                            <a:latin typeface="Cambria Math" charset="0"/>
                                          </a:rPr>
                                          <m:t>𝑖</m:t>
                                        </m:r>
                                      </m:sub>
                                    </m:sSub>
                                    <m:r>
                                      <a:rPr kumimoji="1" lang="en-US" altLang="zh-CN" sz="2400" i="1">
                                        <a:latin typeface="Cambria Math" charset="0"/>
                                      </a:rPr>
                                      <m:t>,</m:t>
                                    </m:r>
                                    <m:sSub>
                                      <m:sSubPr>
                                        <m:ctrlPr>
                                          <a:rPr kumimoji="1" lang="en-US" altLang="zh-CN" sz="2400" i="1">
                                            <a:latin typeface="Cambria Math" panose="02040503050406030204" pitchFamily="18" charset="0"/>
                                          </a:rPr>
                                        </m:ctrlPr>
                                      </m:sSubPr>
                                      <m:e>
                                        <m:r>
                                          <a:rPr kumimoji="1" lang="en-US" altLang="zh-CN" sz="2400" i="1">
                                            <a:latin typeface="Cambria Math" charset="0"/>
                                          </a:rPr>
                                          <m:t>𝑦</m:t>
                                        </m:r>
                                      </m:e>
                                      <m:sub>
                                        <m:r>
                                          <a:rPr kumimoji="1" lang="en-US" altLang="zh-CN" sz="2400" i="1">
                                            <a:latin typeface="Cambria Math" charset="0"/>
                                          </a:rPr>
                                          <m:t>𝑖</m:t>
                                        </m:r>
                                      </m:sub>
                                    </m:sSub>
                                  </m:e>
                                </m:d>
                              </m:e>
                            </m:d>
                          </m:e>
                          <m:sub>
                            <m:r>
                              <a:rPr kumimoji="1" lang="en-US" altLang="zh-CN" sz="2400" i="1">
                                <a:latin typeface="Cambria Math" charset="0"/>
                              </a:rPr>
                              <m:t>𝑖</m:t>
                            </m:r>
                            <m:r>
                              <a:rPr kumimoji="1" lang="en-US" altLang="zh-CN" sz="2400" i="1">
                                <a:latin typeface="Cambria Math" charset="0"/>
                              </a:rPr>
                              <m:t>=1</m:t>
                            </m:r>
                          </m:sub>
                          <m:sup>
                            <m:r>
                              <a:rPr kumimoji="1" lang="en-US" altLang="zh-CN" sz="2400" i="1">
                                <a:latin typeface="Cambria Math" charset="0"/>
                              </a:rPr>
                              <m:t>𝑛</m:t>
                            </m:r>
                          </m:sup>
                        </m:sSubSup>
                        <m:r>
                          <a:rPr kumimoji="1" lang="zh-CN" altLang="en-US" sz="2400" b="0" i="1" smtClean="0">
                            <a:latin typeface="Cambria Math" charset="0"/>
                          </a:rPr>
                          <m:t> </m:t>
                        </m:r>
                        <m:r>
                          <a:rPr kumimoji="1" lang="en-US" altLang="zh-CN" sz="2400" b="0" i="1" smtClean="0">
                            <a:latin typeface="Cambria Math" charset="0"/>
                          </a:rPr>
                          <m:t>|</m:t>
                        </m:r>
                        <m:r>
                          <a:rPr kumimoji="1" lang="zh-CN" altLang="en-US" sz="2400" b="0" i="1" smtClean="0">
                            <a:latin typeface="Cambria Math" charset="0"/>
                          </a:rPr>
                          <m:t> </m:t>
                        </m:r>
                        <m:sSubSup>
                          <m:sSubSupPr>
                            <m:ctrlPr>
                              <a:rPr kumimoji="1" lang="en-US" altLang="zh-CN" sz="2400" b="0" i="1" smtClean="0">
                                <a:latin typeface="Cambria Math" panose="02040503050406030204" pitchFamily="18" charset="0"/>
                              </a:rPr>
                            </m:ctrlPr>
                          </m:sSubSupPr>
                          <m:e>
                            <m:d>
                              <m:dPr>
                                <m:begChr m:val="{"/>
                                <m:endChr m:val="}"/>
                                <m:ctrlPr>
                                  <a:rPr kumimoji="1" lang="en-US" altLang="zh-CN" sz="2400" b="0" i="1" smtClean="0">
                                    <a:latin typeface="Cambria Math" panose="02040503050406030204" pitchFamily="18" charset="0"/>
                                  </a:rPr>
                                </m:ctrlPr>
                              </m:dPr>
                              <m:e>
                                <m:sSub>
                                  <m:sSubPr>
                                    <m:ctrlPr>
                                      <a:rPr kumimoji="1" lang="en-US" altLang="zh-CN" sz="2400" b="0" i="1" smtClean="0">
                                        <a:latin typeface="Cambria Math" panose="02040503050406030204" pitchFamily="18" charset="0"/>
                                      </a:rPr>
                                    </m:ctrlPr>
                                  </m:sSubPr>
                                  <m:e>
                                    <m:r>
                                      <a:rPr kumimoji="1" lang="en-US" altLang="zh-CN" sz="2400" b="0" i="1" smtClean="0">
                                        <a:latin typeface="Cambria Math" charset="0"/>
                                      </a:rPr>
                                      <m:t>𝑐</m:t>
                                    </m:r>
                                  </m:e>
                                  <m:sub>
                                    <m:r>
                                      <a:rPr kumimoji="1" lang="en-US" altLang="zh-CN" sz="2400" b="0" i="1" smtClean="0">
                                        <a:latin typeface="Cambria Math" charset="0"/>
                                      </a:rPr>
                                      <m:t>𝑖</m:t>
                                    </m:r>
                                  </m:sub>
                                </m:sSub>
                              </m:e>
                            </m:d>
                          </m:e>
                          <m:sub>
                            <m:r>
                              <a:rPr kumimoji="1" lang="en-US" altLang="zh-CN" sz="2400" b="0" i="1" smtClean="0">
                                <a:latin typeface="Cambria Math" charset="0"/>
                              </a:rPr>
                              <m:t>𝑖</m:t>
                            </m:r>
                            <m:r>
                              <a:rPr kumimoji="1" lang="en-US" altLang="zh-CN" sz="2400" b="0" i="1" smtClean="0">
                                <a:latin typeface="Cambria Math" charset="0"/>
                              </a:rPr>
                              <m:t>=1</m:t>
                            </m:r>
                          </m:sub>
                          <m:sup>
                            <m:r>
                              <a:rPr kumimoji="1" lang="en-US" altLang="zh-CN" sz="2400" b="0" i="1" smtClean="0">
                                <a:latin typeface="Cambria Math" charset="0"/>
                              </a:rPr>
                              <m:t>𝑛</m:t>
                            </m:r>
                          </m:sup>
                        </m:sSubSup>
                      </m:e>
                    </m:d>
                  </m:oMath>
                </a14:m>
                <a:endParaRPr lang="en-US" altLang="zh-CN" sz="2400" dirty="0"/>
              </a:p>
            </p:txBody>
          </p:sp>
        </mc:Choice>
        <mc:Fallback xmlns="">
          <p:sp>
            <p:nvSpPr>
              <p:cNvPr id="10" name="矩形 9">
                <a:extLst>
                  <a:ext uri="{FF2B5EF4-FFF2-40B4-BE49-F238E27FC236}">
                    <a16:creationId xmlns:a16="http://schemas.microsoft.com/office/drawing/2014/main" id="{2F469342-E396-124E-B609-027BA27C6356}"/>
                  </a:ext>
                </a:extLst>
              </p:cNvPr>
              <p:cNvSpPr>
                <a:spLocks noRot="1" noChangeAspect="1" noMove="1" noResize="1" noEditPoints="1" noAdjustHandles="1" noChangeArrowheads="1" noChangeShapeType="1" noTextEdit="1"/>
              </p:cNvSpPr>
              <p:nvPr/>
            </p:nvSpPr>
            <p:spPr>
              <a:xfrm>
                <a:off x="994073" y="1745949"/>
                <a:ext cx="4608634" cy="462947"/>
              </a:xfrm>
              <a:prstGeom prst="rect">
                <a:avLst/>
              </a:prstGeom>
              <a:blipFill>
                <a:blip r:embed="rId5"/>
                <a:stretch>
                  <a:fillRect b="-1842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B1442695-8F4D-F842-A153-62D45B3BC8C9}"/>
                  </a:ext>
                </a:extLst>
              </p:cNvPr>
              <p:cNvSpPr/>
              <p:nvPr/>
            </p:nvSpPr>
            <p:spPr>
              <a:xfrm>
                <a:off x="1988600" y="2273416"/>
                <a:ext cx="4287007" cy="4629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kumimoji="1" lang="en-US" altLang="zh-CN" sz="2400" i="1">
                          <a:latin typeface="Cambria Math" charset="0"/>
                        </a:rPr>
                        <m:t>=</m:t>
                      </m:r>
                      <m:r>
                        <a:rPr kumimoji="1" lang="en-US" altLang="zh-CN" sz="2400" i="1">
                          <a:latin typeface="Cambria Math" charset="0"/>
                        </a:rPr>
                        <m:t>𝑝</m:t>
                      </m:r>
                      <m:d>
                        <m:dPr>
                          <m:ctrlPr>
                            <a:rPr kumimoji="1" lang="en-US" altLang="zh-CN" sz="2400" i="1">
                              <a:latin typeface="Cambria Math" panose="02040503050406030204" pitchFamily="18" charset="0"/>
                            </a:rPr>
                          </m:ctrlPr>
                        </m:dPr>
                        <m:e>
                          <m:sSubSup>
                            <m:sSubSupPr>
                              <m:ctrlPr>
                                <a:rPr kumimoji="1" lang="en-US" altLang="zh-CN" sz="2400" i="1">
                                  <a:latin typeface="Cambria Math" panose="02040503050406030204" pitchFamily="18" charset="0"/>
                                </a:rPr>
                              </m:ctrlPr>
                            </m:sSubSupPr>
                            <m:e>
                              <m:d>
                                <m:dPr>
                                  <m:begChr m:val="{"/>
                                  <m:endChr m:val="}"/>
                                  <m:ctrlPr>
                                    <a:rPr kumimoji="1" lang="en-US" altLang="zh-CN" sz="2400" i="1">
                                      <a:latin typeface="Cambria Math" panose="02040503050406030204" pitchFamily="18" charset="0"/>
                                    </a:rPr>
                                  </m:ctrlPr>
                                </m:dPr>
                                <m:e>
                                  <m:d>
                                    <m:dPr>
                                      <m:ctrlPr>
                                        <a:rPr kumimoji="1" lang="en-US" altLang="zh-CN" sz="2400" i="1">
                                          <a:latin typeface="Cambria Math" panose="02040503050406030204" pitchFamily="18" charset="0"/>
                                        </a:rPr>
                                      </m:ctrlPr>
                                    </m:dPr>
                                    <m:e>
                                      <m:sSub>
                                        <m:sSubPr>
                                          <m:ctrlPr>
                                            <a:rPr kumimoji="1" lang="en-US" altLang="zh-CN" sz="2400" i="1">
                                              <a:latin typeface="Cambria Math" panose="02040503050406030204" pitchFamily="18" charset="0"/>
                                            </a:rPr>
                                          </m:ctrlPr>
                                        </m:sSubPr>
                                        <m:e>
                                          <m:r>
                                            <a:rPr kumimoji="1" lang="en-US" altLang="zh-CN" sz="2400" i="1">
                                              <a:latin typeface="Cambria Math" charset="0"/>
                                            </a:rPr>
                                            <m:t>𝑥</m:t>
                                          </m:r>
                                        </m:e>
                                        <m:sub>
                                          <m:r>
                                            <a:rPr kumimoji="1" lang="en-US" altLang="zh-CN" sz="2400" i="1">
                                              <a:latin typeface="Cambria Math" charset="0"/>
                                            </a:rPr>
                                            <m:t>𝑖</m:t>
                                          </m:r>
                                        </m:sub>
                                      </m:sSub>
                                      <m:r>
                                        <a:rPr kumimoji="1" lang="en-US" altLang="zh-CN" sz="2400" i="1">
                                          <a:latin typeface="Cambria Math" charset="0"/>
                                        </a:rPr>
                                        <m:t>,</m:t>
                                      </m:r>
                                      <m:sSub>
                                        <m:sSubPr>
                                          <m:ctrlPr>
                                            <a:rPr kumimoji="1" lang="en-US" altLang="zh-CN" sz="2400" i="1">
                                              <a:latin typeface="Cambria Math" panose="02040503050406030204" pitchFamily="18" charset="0"/>
                                            </a:rPr>
                                          </m:ctrlPr>
                                        </m:sSubPr>
                                        <m:e>
                                          <m:r>
                                            <a:rPr kumimoji="1" lang="en-US" altLang="zh-CN" sz="2400" i="1">
                                              <a:latin typeface="Cambria Math" charset="0"/>
                                            </a:rPr>
                                            <m:t>𝑦</m:t>
                                          </m:r>
                                        </m:e>
                                        <m:sub>
                                          <m:r>
                                            <a:rPr kumimoji="1" lang="en-US" altLang="zh-CN" sz="2400" i="1">
                                              <a:latin typeface="Cambria Math" charset="0"/>
                                            </a:rPr>
                                            <m:t>𝑖</m:t>
                                          </m:r>
                                        </m:sub>
                                      </m:sSub>
                                    </m:e>
                                  </m:d>
                                </m:e>
                              </m:d>
                            </m:e>
                            <m:sub>
                              <m:r>
                                <a:rPr kumimoji="1" lang="en-US" altLang="zh-CN" sz="2400" i="1">
                                  <a:latin typeface="Cambria Math" charset="0"/>
                                </a:rPr>
                                <m:t>𝑖</m:t>
                              </m:r>
                              <m:r>
                                <a:rPr kumimoji="1" lang="en-US" altLang="zh-CN" sz="2400" i="1">
                                  <a:latin typeface="Cambria Math" charset="0"/>
                                </a:rPr>
                                <m:t>=1</m:t>
                              </m:r>
                            </m:sub>
                            <m:sup>
                              <m:r>
                                <a:rPr kumimoji="1" lang="en-US" altLang="zh-CN" sz="2400" i="1">
                                  <a:latin typeface="Cambria Math" charset="0"/>
                                </a:rPr>
                                <m:t>𝑛</m:t>
                              </m:r>
                            </m:sup>
                          </m:sSubSup>
                          <m:r>
                            <a:rPr kumimoji="1" lang="zh-CN" altLang="en-US" sz="2400" i="1">
                              <a:latin typeface="Cambria Math" charset="0"/>
                            </a:rPr>
                            <m:t> </m:t>
                          </m:r>
                          <m:r>
                            <a:rPr kumimoji="1" lang="en-US" altLang="zh-CN" sz="2400" i="1">
                              <a:latin typeface="Cambria Math" charset="0"/>
                            </a:rPr>
                            <m:t>|</m:t>
                          </m:r>
                          <m:r>
                            <a:rPr kumimoji="1" lang="zh-CN" altLang="en-US" sz="2400" i="1">
                              <a:latin typeface="Cambria Math" charset="0"/>
                            </a:rPr>
                            <m:t> </m:t>
                          </m:r>
                          <m:sSubSup>
                            <m:sSubSupPr>
                              <m:ctrlPr>
                                <a:rPr kumimoji="1" lang="en-US" altLang="zh-CN" sz="2400" i="1">
                                  <a:latin typeface="Cambria Math" panose="02040503050406030204" pitchFamily="18" charset="0"/>
                                </a:rPr>
                              </m:ctrlPr>
                            </m:sSubSupPr>
                            <m:e>
                              <m:d>
                                <m:dPr>
                                  <m:begChr m:val="{"/>
                                  <m:endChr m:val="}"/>
                                  <m:ctrlPr>
                                    <a:rPr kumimoji="1" lang="en-US" altLang="zh-CN" sz="2400" i="1">
                                      <a:latin typeface="Cambria Math" panose="02040503050406030204" pitchFamily="18" charset="0"/>
                                    </a:rPr>
                                  </m:ctrlPr>
                                </m:dPr>
                                <m:e>
                                  <m:d>
                                    <m:dPr>
                                      <m:ctrlPr>
                                        <a:rPr kumimoji="1" lang="en-US" altLang="zh-CN" sz="2400" i="1">
                                          <a:latin typeface="Cambria Math" panose="02040503050406030204" pitchFamily="18" charset="0"/>
                                        </a:rPr>
                                      </m:ctrlPr>
                                    </m:dPr>
                                    <m:e>
                                      <m:sSub>
                                        <m:sSubPr>
                                          <m:ctrlPr>
                                            <a:rPr kumimoji="1" lang="en-US" altLang="zh-CN" sz="2400" i="1">
                                              <a:latin typeface="Cambria Math" panose="02040503050406030204" pitchFamily="18" charset="0"/>
                                            </a:rPr>
                                          </m:ctrlPr>
                                        </m:sSubPr>
                                        <m:e>
                                          <m:r>
                                            <a:rPr kumimoji="1" lang="en-US" altLang="zh-CN" sz="2400" i="1">
                                              <a:latin typeface="Cambria Math" charset="0"/>
                                            </a:rPr>
                                            <m:t>𝑋</m:t>
                                          </m:r>
                                        </m:e>
                                        <m:sub>
                                          <m:r>
                                            <a:rPr kumimoji="1" lang="en-US" altLang="zh-CN" sz="2400" i="1">
                                              <a:latin typeface="Cambria Math" charset="0"/>
                                            </a:rPr>
                                            <m:t>𝑖</m:t>
                                          </m:r>
                                        </m:sub>
                                      </m:sSub>
                                      <m:r>
                                        <a:rPr kumimoji="1" lang="en-US" altLang="zh-CN" sz="2400" i="1">
                                          <a:latin typeface="Cambria Math" charset="0"/>
                                        </a:rPr>
                                        <m:t>,</m:t>
                                      </m:r>
                                      <m:sSub>
                                        <m:sSubPr>
                                          <m:ctrlPr>
                                            <a:rPr kumimoji="1" lang="en-US" altLang="zh-CN" sz="2400" i="1">
                                              <a:latin typeface="Cambria Math" panose="02040503050406030204" pitchFamily="18" charset="0"/>
                                            </a:rPr>
                                          </m:ctrlPr>
                                        </m:sSubPr>
                                        <m:e>
                                          <m:r>
                                            <a:rPr kumimoji="1" lang="en-US" altLang="zh-CN" sz="2400" i="1">
                                              <a:latin typeface="Cambria Math" charset="0"/>
                                            </a:rPr>
                                            <m:t>𝑌</m:t>
                                          </m:r>
                                        </m:e>
                                        <m:sub>
                                          <m:r>
                                            <a:rPr kumimoji="1" lang="en-US" altLang="zh-CN" sz="2400" i="1">
                                              <a:latin typeface="Cambria Math" charset="0"/>
                                            </a:rPr>
                                            <m:t>𝑖</m:t>
                                          </m:r>
                                        </m:sub>
                                      </m:sSub>
                                    </m:e>
                                  </m:d>
                                </m:e>
                              </m:d>
                            </m:e>
                            <m:sub>
                              <m:r>
                                <a:rPr kumimoji="1" lang="en-US" altLang="zh-CN" sz="2400" i="1">
                                  <a:latin typeface="Cambria Math" charset="0"/>
                                </a:rPr>
                                <m:t>𝑖</m:t>
                              </m:r>
                              <m:r>
                                <a:rPr kumimoji="1" lang="en-US" altLang="zh-CN" sz="2400" i="1">
                                  <a:latin typeface="Cambria Math" charset="0"/>
                                </a:rPr>
                                <m:t>=1</m:t>
                              </m:r>
                            </m:sub>
                            <m:sup>
                              <m:r>
                                <a:rPr kumimoji="1" lang="en-US" altLang="zh-CN" sz="2400" i="1">
                                  <a:latin typeface="Cambria Math" charset="0"/>
                                </a:rPr>
                                <m:t>𝑛</m:t>
                              </m:r>
                            </m:sup>
                          </m:sSubSup>
                        </m:e>
                      </m:d>
                    </m:oMath>
                  </m:oMathPara>
                </a14:m>
                <a:endParaRPr lang="zh-CN" altLang="en-US" sz="2400" dirty="0"/>
              </a:p>
            </p:txBody>
          </p:sp>
        </mc:Choice>
        <mc:Fallback xmlns="">
          <p:sp>
            <p:nvSpPr>
              <p:cNvPr id="11" name="矩形 10">
                <a:extLst>
                  <a:ext uri="{FF2B5EF4-FFF2-40B4-BE49-F238E27FC236}">
                    <a16:creationId xmlns:a16="http://schemas.microsoft.com/office/drawing/2014/main" id="{B1442695-8F4D-F842-A153-62D45B3BC8C9}"/>
                  </a:ext>
                </a:extLst>
              </p:cNvPr>
              <p:cNvSpPr>
                <a:spLocks noRot="1" noChangeAspect="1" noMove="1" noResize="1" noEditPoints="1" noAdjustHandles="1" noChangeArrowheads="1" noChangeShapeType="1" noTextEdit="1"/>
              </p:cNvSpPr>
              <p:nvPr/>
            </p:nvSpPr>
            <p:spPr>
              <a:xfrm>
                <a:off x="1988600" y="2273416"/>
                <a:ext cx="4287007" cy="462947"/>
              </a:xfrm>
              <a:prstGeom prst="rect">
                <a:avLst/>
              </a:prstGeom>
              <a:blipFill>
                <a:blip r:embed="rId6"/>
                <a:stretch>
                  <a:fillRect b="-216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AA53F7D5-19E5-274E-A171-C0CBD1B53BAC}"/>
                  </a:ext>
                </a:extLst>
              </p:cNvPr>
              <p:cNvSpPr/>
              <p:nvPr/>
            </p:nvSpPr>
            <p:spPr>
              <a:xfrm>
                <a:off x="2001060" y="2800693"/>
                <a:ext cx="3052759" cy="4629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kumimoji="1" lang="en-US" altLang="zh-CN" sz="2400" i="1" smtClean="0">
                          <a:latin typeface="Cambria Math" charset="0"/>
                        </a:rPr>
                        <m:t>=</m:t>
                      </m:r>
                      <m:r>
                        <a:rPr kumimoji="1" lang="en-US" altLang="zh-CN" sz="2400" i="1" smtClean="0">
                          <a:latin typeface="Cambria Math" charset="0"/>
                        </a:rPr>
                        <m:t>𝑝</m:t>
                      </m:r>
                      <m:d>
                        <m:dPr>
                          <m:ctrlPr>
                            <a:rPr kumimoji="1" lang="en-US" altLang="zh-CN" sz="2400" i="1">
                              <a:latin typeface="Cambria Math" panose="02040503050406030204" pitchFamily="18" charset="0"/>
                            </a:rPr>
                          </m:ctrlPr>
                        </m:dPr>
                        <m:e>
                          <m:sSubSup>
                            <m:sSubSupPr>
                              <m:ctrlPr>
                                <a:rPr kumimoji="1" lang="en-US" altLang="zh-CN" sz="2400" i="1">
                                  <a:latin typeface="Cambria Math" panose="02040503050406030204" pitchFamily="18" charset="0"/>
                                </a:rPr>
                              </m:ctrlPr>
                            </m:sSubSupPr>
                            <m:e>
                              <m:d>
                                <m:dPr>
                                  <m:begChr m:val="{"/>
                                  <m:endChr m:val="}"/>
                                  <m:ctrlPr>
                                    <a:rPr kumimoji="1" lang="en-US" altLang="zh-CN" sz="2400" i="1">
                                      <a:latin typeface="Cambria Math" panose="02040503050406030204" pitchFamily="18" charset="0"/>
                                    </a:rPr>
                                  </m:ctrlPr>
                                </m:dPr>
                                <m:e>
                                  <m:sSub>
                                    <m:sSubPr>
                                      <m:ctrlPr>
                                        <a:rPr kumimoji="1" lang="en-US" altLang="zh-CN" sz="2400" i="1">
                                          <a:latin typeface="Cambria Math" panose="02040503050406030204" pitchFamily="18" charset="0"/>
                                        </a:rPr>
                                      </m:ctrlPr>
                                    </m:sSubPr>
                                    <m:e>
                                      <m:r>
                                        <a:rPr kumimoji="1" lang="en-US" altLang="zh-CN" sz="2400" i="1">
                                          <a:latin typeface="Cambria Math" charset="0"/>
                                        </a:rPr>
                                        <m:t>𝑥</m:t>
                                      </m:r>
                                    </m:e>
                                    <m:sub>
                                      <m:r>
                                        <a:rPr kumimoji="1" lang="en-US" altLang="zh-CN" sz="2400" i="1">
                                          <a:latin typeface="Cambria Math" charset="0"/>
                                        </a:rPr>
                                        <m:t>𝑖</m:t>
                                      </m:r>
                                    </m:sub>
                                  </m:sSub>
                                </m:e>
                              </m:d>
                            </m:e>
                            <m:sub>
                              <m:r>
                                <a:rPr kumimoji="1" lang="en-US" altLang="zh-CN" sz="2400" i="1">
                                  <a:latin typeface="Cambria Math" charset="0"/>
                                </a:rPr>
                                <m:t>𝑖</m:t>
                              </m:r>
                              <m:r>
                                <a:rPr kumimoji="1" lang="en-US" altLang="zh-CN" sz="2400" i="1">
                                  <a:latin typeface="Cambria Math" charset="0"/>
                                </a:rPr>
                                <m:t>=1</m:t>
                              </m:r>
                            </m:sub>
                            <m:sup>
                              <m:r>
                                <a:rPr kumimoji="1" lang="en-US" altLang="zh-CN" sz="2400" i="1">
                                  <a:latin typeface="Cambria Math" charset="0"/>
                                </a:rPr>
                                <m:t>𝑛</m:t>
                              </m:r>
                            </m:sup>
                          </m:sSubSup>
                          <m:r>
                            <a:rPr kumimoji="1" lang="en-US" altLang="zh-CN" sz="2400" b="0" i="1" smtClean="0">
                              <a:latin typeface="Cambria Math" panose="02040503050406030204" pitchFamily="18" charset="0"/>
                            </a:rPr>
                            <m:t> </m:t>
                          </m:r>
                          <m:r>
                            <a:rPr kumimoji="1" lang="en-US" altLang="zh-CN" sz="2400" i="1">
                              <a:latin typeface="Cambria Math" charset="0"/>
                            </a:rPr>
                            <m:t>|</m:t>
                          </m:r>
                          <m:r>
                            <a:rPr kumimoji="1" lang="en-US" altLang="zh-CN" sz="2400" b="0" i="1" smtClean="0">
                              <a:latin typeface="Cambria Math" panose="02040503050406030204" pitchFamily="18" charset="0"/>
                            </a:rPr>
                            <m:t> </m:t>
                          </m:r>
                          <m:sSubSup>
                            <m:sSubSupPr>
                              <m:ctrlPr>
                                <a:rPr kumimoji="1" lang="en-US" altLang="zh-CN" sz="2400" i="1">
                                  <a:latin typeface="Cambria Math" panose="02040503050406030204" pitchFamily="18" charset="0"/>
                                </a:rPr>
                              </m:ctrlPr>
                            </m:sSubSupPr>
                            <m:e>
                              <m:d>
                                <m:dPr>
                                  <m:begChr m:val="{"/>
                                  <m:endChr m:val="}"/>
                                  <m:ctrlPr>
                                    <a:rPr kumimoji="1" lang="en-US" altLang="zh-CN" sz="2400" i="1">
                                      <a:latin typeface="Cambria Math" panose="02040503050406030204" pitchFamily="18" charset="0"/>
                                    </a:rPr>
                                  </m:ctrlPr>
                                </m:dPr>
                                <m:e>
                                  <m:sSub>
                                    <m:sSubPr>
                                      <m:ctrlPr>
                                        <a:rPr kumimoji="1" lang="en-US" altLang="zh-CN" sz="2400" i="1">
                                          <a:latin typeface="Cambria Math" panose="02040503050406030204" pitchFamily="18" charset="0"/>
                                        </a:rPr>
                                      </m:ctrlPr>
                                    </m:sSubPr>
                                    <m:e>
                                      <m:r>
                                        <a:rPr kumimoji="1" lang="en-US" altLang="zh-CN" sz="2400" i="1">
                                          <a:latin typeface="Cambria Math" charset="0"/>
                                        </a:rPr>
                                        <m:t>𝑋</m:t>
                                      </m:r>
                                    </m:e>
                                    <m:sub>
                                      <m:r>
                                        <a:rPr kumimoji="1" lang="en-US" altLang="zh-CN" sz="2400" i="1">
                                          <a:latin typeface="Cambria Math" charset="0"/>
                                        </a:rPr>
                                        <m:t>𝑖</m:t>
                                      </m:r>
                                    </m:sub>
                                  </m:sSub>
                                </m:e>
                              </m:d>
                            </m:e>
                            <m:sub>
                              <m:r>
                                <a:rPr kumimoji="1" lang="en-US" altLang="zh-CN" sz="2400" i="1">
                                  <a:latin typeface="Cambria Math" charset="0"/>
                                </a:rPr>
                                <m:t>𝑖</m:t>
                              </m:r>
                              <m:r>
                                <a:rPr kumimoji="1" lang="en-US" altLang="zh-CN" sz="2400" i="1">
                                  <a:latin typeface="Cambria Math" charset="0"/>
                                </a:rPr>
                                <m:t>=1</m:t>
                              </m:r>
                            </m:sub>
                            <m:sup>
                              <m:r>
                                <a:rPr kumimoji="1" lang="en-US" altLang="zh-CN" sz="2400" i="1">
                                  <a:latin typeface="Cambria Math" charset="0"/>
                                </a:rPr>
                                <m:t>𝑛</m:t>
                              </m:r>
                            </m:sup>
                          </m:sSubSup>
                        </m:e>
                      </m:d>
                    </m:oMath>
                  </m:oMathPara>
                </a14:m>
                <a:endParaRPr lang="zh-CN" altLang="en-US" sz="2400" dirty="0"/>
              </a:p>
            </p:txBody>
          </p:sp>
        </mc:Choice>
        <mc:Fallback xmlns="">
          <p:sp>
            <p:nvSpPr>
              <p:cNvPr id="12" name="矩形 11">
                <a:extLst>
                  <a:ext uri="{FF2B5EF4-FFF2-40B4-BE49-F238E27FC236}">
                    <a16:creationId xmlns:a16="http://schemas.microsoft.com/office/drawing/2014/main" id="{AA53F7D5-19E5-274E-A171-C0CBD1B53BAC}"/>
                  </a:ext>
                </a:extLst>
              </p:cNvPr>
              <p:cNvSpPr>
                <a:spLocks noRot="1" noChangeAspect="1" noMove="1" noResize="1" noEditPoints="1" noAdjustHandles="1" noChangeArrowheads="1" noChangeShapeType="1" noTextEdit="1"/>
              </p:cNvSpPr>
              <p:nvPr/>
            </p:nvSpPr>
            <p:spPr>
              <a:xfrm>
                <a:off x="2001060" y="2800693"/>
                <a:ext cx="3052759" cy="462947"/>
              </a:xfrm>
              <a:prstGeom prst="rect">
                <a:avLst/>
              </a:prstGeom>
              <a:blipFill>
                <a:blip r:embed="rId7"/>
                <a:stretch>
                  <a:fillRect b="-18919"/>
                </a:stretch>
              </a:blipFill>
            </p:spPr>
            <p:txBody>
              <a:bodyPr/>
              <a:lstStyle/>
              <a:p>
                <a:r>
                  <a:rPr lang="zh-CN" altLang="en-US">
                    <a:noFill/>
                  </a:rPr>
                  <a:t> </a:t>
                </a:r>
              </a:p>
            </p:txBody>
          </p:sp>
        </mc:Fallback>
      </mc:AlternateContent>
      <p:grpSp>
        <p:nvGrpSpPr>
          <p:cNvPr id="13" name="组合 12">
            <a:extLst>
              <a:ext uri="{FF2B5EF4-FFF2-40B4-BE49-F238E27FC236}">
                <a16:creationId xmlns:a16="http://schemas.microsoft.com/office/drawing/2014/main" id="{D614A99F-9950-F040-B965-C745FBB31EE3}"/>
              </a:ext>
            </a:extLst>
          </p:cNvPr>
          <p:cNvGrpSpPr/>
          <p:nvPr/>
        </p:nvGrpSpPr>
        <p:grpSpPr>
          <a:xfrm>
            <a:off x="1988600" y="3370789"/>
            <a:ext cx="9522082" cy="1308219"/>
            <a:chOff x="1988600" y="3695689"/>
            <a:chExt cx="9522082" cy="1308219"/>
          </a:xfrm>
        </p:grpSpPr>
        <p:sp>
          <p:nvSpPr>
            <p:cNvPr id="14" name="矩形 13">
              <a:extLst>
                <a:ext uri="{FF2B5EF4-FFF2-40B4-BE49-F238E27FC236}">
                  <a16:creationId xmlns:a16="http://schemas.microsoft.com/office/drawing/2014/main" id="{F0C30C47-6B1F-9A45-A7C1-4DBCDEF97EC4}"/>
                </a:ext>
              </a:extLst>
            </p:cNvPr>
            <p:cNvSpPr/>
            <p:nvPr/>
          </p:nvSpPr>
          <p:spPr>
            <a:xfrm>
              <a:off x="1988600" y="3695689"/>
              <a:ext cx="9522082" cy="1308219"/>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3200" dirty="0">
                  <a:solidFill>
                    <a:schemeClr val="accent6">
                      <a:lumMod val="75000"/>
                    </a:schemeClr>
                  </a:solidFill>
                </a:rPr>
                <a:t>absolute</a:t>
              </a:r>
              <a:r>
                <a:rPr kumimoji="1" lang="zh-CN" altLang="en-US" sz="3200" dirty="0">
                  <a:solidFill>
                    <a:schemeClr val="accent6">
                      <a:lumMod val="75000"/>
                    </a:schemeClr>
                  </a:solidFill>
                </a:rPr>
                <a:t> </a:t>
              </a:r>
              <a:endParaRPr kumimoji="1" lang="zh-CN" altLang="en-US" sz="20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AE2DF545-E92E-994A-9A4B-C024E9A898EE}"/>
                    </a:ext>
                  </a:extLst>
                </p:cNvPr>
                <p:cNvSpPr/>
                <p:nvPr/>
              </p:nvSpPr>
              <p:spPr>
                <a:xfrm>
                  <a:off x="1988600" y="3788216"/>
                  <a:ext cx="2171877" cy="11005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kumimoji="1" lang="en-US" altLang="zh-CN" sz="2400" i="1" smtClean="0">
                            <a:latin typeface="Cambria Math" charset="0"/>
                          </a:rPr>
                          <m:t>=</m:t>
                        </m:r>
                        <m:nary>
                          <m:naryPr>
                            <m:chr m:val="∏"/>
                            <m:ctrlPr>
                              <a:rPr kumimoji="1" lang="is-IS" altLang="zh-CN" sz="2400" i="1" smtClean="0">
                                <a:latin typeface="Cambria Math" panose="02040503050406030204" pitchFamily="18" charset="0"/>
                              </a:rPr>
                            </m:ctrlPr>
                          </m:naryPr>
                          <m:sub>
                            <m:r>
                              <m:rPr>
                                <m:brk m:alnAt="23"/>
                              </m:rPr>
                              <a:rPr kumimoji="1" lang="en-US" altLang="zh-CN" sz="2400" b="0" i="1" smtClean="0">
                                <a:latin typeface="Cambria Math" charset="0"/>
                              </a:rPr>
                              <m:t>𝑖</m:t>
                            </m:r>
                            <m:r>
                              <a:rPr kumimoji="1" lang="en-US" altLang="zh-CN" sz="2400" b="0" i="1" smtClean="0">
                                <a:latin typeface="Cambria Math" charset="0"/>
                              </a:rPr>
                              <m:t>=1</m:t>
                            </m:r>
                          </m:sub>
                          <m:sup>
                            <m:r>
                              <a:rPr kumimoji="1" lang="en-US" altLang="zh-CN" sz="2400" b="0" i="1" smtClean="0">
                                <a:latin typeface="Cambria Math" charset="0"/>
                              </a:rPr>
                              <m:t>𝑛</m:t>
                            </m:r>
                          </m:sup>
                          <m:e>
                            <m:r>
                              <a:rPr kumimoji="1" lang="en-US" altLang="zh-CN" sz="2400" b="0" i="1" smtClean="0">
                                <a:latin typeface="Cambria Math" charset="0"/>
                              </a:rPr>
                              <m:t>𝑝</m:t>
                            </m:r>
                            <m:d>
                              <m:dPr>
                                <m:ctrlPr>
                                  <a:rPr kumimoji="1" lang="en-US" altLang="zh-CN" sz="2400" b="0" i="1" smtClean="0">
                                    <a:latin typeface="Cambria Math" panose="02040503050406030204" pitchFamily="18" charset="0"/>
                                  </a:rPr>
                                </m:ctrlPr>
                              </m:dPr>
                              <m:e>
                                <m:sSub>
                                  <m:sSubPr>
                                    <m:ctrlPr>
                                      <a:rPr kumimoji="1" lang="en-US" altLang="zh-CN" sz="2400" b="0" i="1" smtClean="0">
                                        <a:latin typeface="Cambria Math" panose="02040503050406030204" pitchFamily="18" charset="0"/>
                                      </a:rPr>
                                    </m:ctrlPr>
                                  </m:sSubPr>
                                  <m:e>
                                    <m:r>
                                      <a:rPr kumimoji="1" lang="en-US" altLang="zh-CN" sz="2400" b="0" i="1" smtClean="0">
                                        <a:latin typeface="Cambria Math" charset="0"/>
                                      </a:rPr>
                                      <m:t>𝑥</m:t>
                                    </m:r>
                                  </m:e>
                                  <m:sub>
                                    <m:r>
                                      <a:rPr kumimoji="1" lang="en-US" altLang="zh-CN" sz="2400" b="0" i="1" smtClean="0">
                                        <a:latin typeface="Cambria Math" charset="0"/>
                                      </a:rPr>
                                      <m:t>𝑖</m:t>
                                    </m:r>
                                  </m:sub>
                                </m:sSub>
                              </m:e>
                              <m:e>
                                <m:sSub>
                                  <m:sSubPr>
                                    <m:ctrlPr>
                                      <a:rPr kumimoji="1" lang="en-US" altLang="zh-CN" sz="2400" b="0" i="1" smtClean="0">
                                        <a:latin typeface="Cambria Math" panose="02040503050406030204" pitchFamily="18" charset="0"/>
                                      </a:rPr>
                                    </m:ctrlPr>
                                  </m:sSubPr>
                                  <m:e>
                                    <m:r>
                                      <a:rPr kumimoji="1" lang="en-US" altLang="zh-CN" sz="2400" b="0" i="1" smtClean="0">
                                        <a:latin typeface="Cambria Math" charset="0"/>
                                      </a:rPr>
                                      <m:t>𝑋</m:t>
                                    </m:r>
                                  </m:e>
                                  <m:sub>
                                    <m:r>
                                      <a:rPr kumimoji="1" lang="en-US" altLang="zh-CN" sz="2400" b="0" i="1" smtClean="0">
                                        <a:latin typeface="Cambria Math" charset="0"/>
                                      </a:rPr>
                                      <m:t>𝑖</m:t>
                                    </m:r>
                                  </m:sub>
                                </m:sSub>
                              </m:e>
                            </m:d>
                          </m:e>
                        </m:nary>
                      </m:oMath>
                    </m:oMathPara>
                  </a14:m>
                  <a:endParaRPr lang="zh-CN" altLang="en-US" sz="2400" dirty="0"/>
                </a:p>
              </p:txBody>
            </p:sp>
          </mc:Choice>
          <mc:Fallback xmlns="">
            <p:sp>
              <p:nvSpPr>
                <p:cNvPr id="15" name="矩形 14">
                  <a:extLst>
                    <a:ext uri="{FF2B5EF4-FFF2-40B4-BE49-F238E27FC236}">
                      <a16:creationId xmlns:a16="http://schemas.microsoft.com/office/drawing/2014/main" id="{AE2DF545-E92E-994A-9A4B-C024E9A898EE}"/>
                    </a:ext>
                  </a:extLst>
                </p:cNvPr>
                <p:cNvSpPr>
                  <a:spLocks noRot="1" noChangeAspect="1" noMove="1" noResize="1" noEditPoints="1" noAdjustHandles="1" noChangeArrowheads="1" noChangeShapeType="1" noTextEdit="1"/>
                </p:cNvSpPr>
                <p:nvPr/>
              </p:nvSpPr>
              <p:spPr>
                <a:xfrm>
                  <a:off x="1988600" y="3788216"/>
                  <a:ext cx="2171877" cy="1100558"/>
                </a:xfrm>
                <a:prstGeom prst="rect">
                  <a:avLst/>
                </a:prstGeom>
                <a:blipFill>
                  <a:blip r:embed="rId8"/>
                  <a:stretch>
                    <a:fillRect l="-32558" t="-106897" b="-163218"/>
                  </a:stretch>
                </a:blipFill>
              </p:spPr>
              <p:txBody>
                <a:bodyPr/>
                <a:lstStyle/>
                <a:p>
                  <a:r>
                    <a:rPr lang="zh-CN" altLang="en-US">
                      <a:noFill/>
                    </a:rPr>
                    <a:t> </a:t>
                  </a:r>
                </a:p>
              </p:txBody>
            </p:sp>
          </mc:Fallback>
        </mc:AlternateContent>
      </p:grpSp>
      <p:grpSp>
        <p:nvGrpSpPr>
          <p:cNvPr id="22" name="组合 21">
            <a:extLst>
              <a:ext uri="{FF2B5EF4-FFF2-40B4-BE49-F238E27FC236}">
                <a16:creationId xmlns:a16="http://schemas.microsoft.com/office/drawing/2014/main" id="{3C44407A-0BEA-E34C-8A69-E36318C92B23}"/>
              </a:ext>
            </a:extLst>
          </p:cNvPr>
          <p:cNvGrpSpPr/>
          <p:nvPr/>
        </p:nvGrpSpPr>
        <p:grpSpPr>
          <a:xfrm>
            <a:off x="1975575" y="4771535"/>
            <a:ext cx="9522082" cy="1677146"/>
            <a:chOff x="1975575" y="4771535"/>
            <a:chExt cx="9522082" cy="1677146"/>
          </a:xfrm>
        </p:grpSpPr>
        <p:sp>
          <p:nvSpPr>
            <p:cNvPr id="17" name="矩形 16">
              <a:extLst>
                <a:ext uri="{FF2B5EF4-FFF2-40B4-BE49-F238E27FC236}">
                  <a16:creationId xmlns:a16="http://schemas.microsoft.com/office/drawing/2014/main" id="{07D06A66-C02E-344F-8BFE-6D421F5482CF}"/>
                </a:ext>
              </a:extLst>
            </p:cNvPr>
            <p:cNvSpPr/>
            <p:nvPr/>
          </p:nvSpPr>
          <p:spPr>
            <a:xfrm>
              <a:off x="1975575" y="4788002"/>
              <a:ext cx="9522082" cy="1660679"/>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3200" dirty="0">
                  <a:solidFill>
                    <a:schemeClr val="accent5">
                      <a:lumMod val="75000"/>
                    </a:schemeClr>
                  </a:solidFill>
                </a:rPr>
                <a:t>relative</a:t>
              </a:r>
              <a:endParaRPr kumimoji="1" lang="zh-CN" altLang="en-US" sz="3200" dirty="0">
                <a:solidFill>
                  <a:schemeClr val="accent5">
                    <a:lumMod val="75000"/>
                  </a:schemeClr>
                </a:solidFill>
              </a:endParaRPr>
            </a:p>
          </p:txBody>
        </p:sp>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7E74DC0D-0F64-654B-9177-3FC84FC28E67}"/>
                    </a:ext>
                  </a:extLst>
                </p:cNvPr>
                <p:cNvSpPr/>
                <p:nvPr/>
              </p:nvSpPr>
              <p:spPr>
                <a:xfrm>
                  <a:off x="1975575" y="5290661"/>
                  <a:ext cx="7923259" cy="11382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kumimoji="1" lang="en-US" altLang="zh-CN" sz="2400" i="1" smtClean="0">
                            <a:latin typeface="Cambria Math" charset="0"/>
                          </a:rPr>
                          <m:t>=</m:t>
                        </m:r>
                        <m:r>
                          <a:rPr kumimoji="1" lang="en-US" altLang="zh-CN" sz="2400" i="1">
                            <a:latin typeface="Cambria Math" charset="0"/>
                          </a:rPr>
                          <m:t>𝑝</m:t>
                        </m:r>
                        <m:d>
                          <m:dPr>
                            <m:ctrlPr>
                              <a:rPr kumimoji="1" lang="en-US" altLang="zh-CN" sz="2400" i="1">
                                <a:latin typeface="Cambria Math" panose="02040503050406030204" pitchFamily="18" charset="0"/>
                              </a:rPr>
                            </m:ctrlPr>
                          </m:dPr>
                          <m:e>
                            <m:sSub>
                              <m:sSubPr>
                                <m:ctrlPr>
                                  <a:rPr kumimoji="1" lang="en-US" altLang="zh-CN" sz="2400" i="1">
                                    <a:latin typeface="Cambria Math" panose="02040503050406030204" pitchFamily="18" charset="0"/>
                                  </a:rPr>
                                </m:ctrlPr>
                              </m:sSubPr>
                              <m:e>
                                <m:r>
                                  <a:rPr kumimoji="1" lang="en-US" altLang="zh-CN" sz="2400" i="1">
                                    <a:latin typeface="Cambria Math" charset="0"/>
                                  </a:rPr>
                                  <m:t>𝑥</m:t>
                                </m:r>
                              </m:e>
                              <m:sub>
                                <m:r>
                                  <a:rPr kumimoji="1" lang="en-US" altLang="zh-CN" sz="2400" b="0" i="1" smtClean="0">
                                    <a:latin typeface="Cambria Math" panose="02040503050406030204" pitchFamily="18" charset="0"/>
                                  </a:rPr>
                                  <m:t>𝑙</m:t>
                                </m:r>
                                <m:r>
                                  <a:rPr kumimoji="1" lang="en-US" altLang="zh-CN" sz="2400" b="0" i="1" smtClean="0">
                                    <a:latin typeface="Cambria Math" charset="0"/>
                                  </a:rPr>
                                  <m:t>1</m:t>
                                </m:r>
                              </m:sub>
                            </m:sSub>
                          </m:e>
                          <m:e>
                            <m:sSub>
                              <m:sSubPr>
                                <m:ctrlPr>
                                  <a:rPr kumimoji="1" lang="en-US" altLang="zh-CN" sz="2400" i="1">
                                    <a:latin typeface="Cambria Math" panose="02040503050406030204" pitchFamily="18" charset="0"/>
                                  </a:rPr>
                                </m:ctrlPr>
                              </m:sSubPr>
                              <m:e>
                                <m:r>
                                  <a:rPr kumimoji="1" lang="en-US" altLang="zh-CN" sz="2400" i="1">
                                    <a:latin typeface="Cambria Math" charset="0"/>
                                  </a:rPr>
                                  <m:t>𝑋</m:t>
                                </m:r>
                              </m:e>
                              <m:sub>
                                <m:r>
                                  <a:rPr kumimoji="1" lang="en-US" altLang="zh-CN" sz="2400" b="0" i="1" smtClean="0">
                                    <a:latin typeface="Cambria Math" panose="02040503050406030204" pitchFamily="18" charset="0"/>
                                  </a:rPr>
                                  <m:t>𝑙</m:t>
                                </m:r>
                                <m:r>
                                  <a:rPr kumimoji="1" lang="en-US" altLang="zh-CN" sz="2400" b="0" i="1" smtClean="0">
                                    <a:latin typeface="Cambria Math" charset="0"/>
                                  </a:rPr>
                                  <m:t>1</m:t>
                                </m:r>
                              </m:sub>
                            </m:sSub>
                          </m:e>
                        </m:d>
                        <m:nary>
                          <m:naryPr>
                            <m:chr m:val="∏"/>
                            <m:ctrlPr>
                              <a:rPr kumimoji="1" lang="is-IS" altLang="zh-CN" sz="2400" i="1" smtClean="0">
                                <a:latin typeface="Cambria Math" panose="02040503050406030204" pitchFamily="18" charset="0"/>
                              </a:rPr>
                            </m:ctrlPr>
                          </m:naryPr>
                          <m:sub>
                            <m:r>
                              <m:rPr>
                                <m:brk m:alnAt="23"/>
                              </m:rPr>
                              <a:rPr kumimoji="1" lang="en-US" altLang="zh-CN" sz="2400" b="0" i="1" smtClean="0">
                                <a:latin typeface="Cambria Math" charset="0"/>
                              </a:rPr>
                              <m:t>𝑖</m:t>
                            </m:r>
                            <m:r>
                              <a:rPr kumimoji="1" lang="en-US" altLang="zh-CN" sz="2400" b="0" i="1" smtClean="0">
                                <a:latin typeface="Cambria Math" charset="0"/>
                              </a:rPr>
                              <m:t>=2</m:t>
                            </m:r>
                          </m:sub>
                          <m:sup>
                            <m:r>
                              <a:rPr kumimoji="1" lang="en-US" altLang="zh-CN" sz="2400" b="0" i="1" smtClean="0">
                                <a:latin typeface="Cambria Math" panose="02040503050406030204" pitchFamily="18" charset="0"/>
                              </a:rPr>
                              <m:t>𝑙</m:t>
                            </m:r>
                            <m:r>
                              <a:rPr kumimoji="1" lang="en-US" altLang="zh-CN" sz="2400" b="0" i="1" smtClean="0">
                                <a:latin typeface="Cambria Math" charset="0"/>
                              </a:rPr>
                              <m:t>𝑛</m:t>
                            </m:r>
                          </m:sup>
                          <m:e>
                            <m:r>
                              <a:rPr kumimoji="1" lang="en-US" altLang="zh-CN" sz="2400" b="0" i="1" smtClean="0">
                                <a:latin typeface="Cambria Math" charset="0"/>
                              </a:rPr>
                              <m:t>𝑝</m:t>
                            </m:r>
                            <m:d>
                              <m:dPr>
                                <m:ctrlPr>
                                  <a:rPr kumimoji="1" lang="en-US" altLang="zh-CN" sz="2400" b="0" i="1" smtClean="0">
                                    <a:latin typeface="Cambria Math" panose="02040503050406030204" pitchFamily="18" charset="0"/>
                                  </a:rPr>
                                </m:ctrlPr>
                              </m:dPr>
                              <m:e>
                                <m:sSub>
                                  <m:sSubPr>
                                    <m:ctrlPr>
                                      <a:rPr kumimoji="1" lang="en-US" altLang="zh-CN" sz="2400" b="0" i="1" smtClean="0">
                                        <a:latin typeface="Cambria Math" panose="02040503050406030204" pitchFamily="18" charset="0"/>
                                      </a:rPr>
                                    </m:ctrlPr>
                                  </m:sSubPr>
                                  <m:e>
                                    <m:r>
                                      <a:rPr kumimoji="1" lang="en-US" altLang="zh-CN" sz="2400" b="0" i="1" smtClean="0">
                                        <a:latin typeface="Cambria Math" charset="0"/>
                                        <a:ea typeface="Cambria Math" charset="0"/>
                                        <a:cs typeface="Cambria Math" charset="0"/>
                                      </a:rPr>
                                      <m:t>∆</m:t>
                                    </m:r>
                                    <m:r>
                                      <a:rPr kumimoji="1" lang="en-US" altLang="zh-CN" sz="2400" b="0" i="1" smtClean="0">
                                        <a:latin typeface="Cambria Math" charset="0"/>
                                      </a:rPr>
                                      <m:t>𝑥</m:t>
                                    </m:r>
                                  </m:e>
                                  <m:sub>
                                    <m:r>
                                      <a:rPr kumimoji="1" lang="en-US" altLang="zh-CN" sz="2400" b="0" i="1" smtClean="0">
                                        <a:latin typeface="Cambria Math" panose="02040503050406030204" pitchFamily="18" charset="0"/>
                                      </a:rPr>
                                      <m:t>𝑙</m:t>
                                    </m:r>
                                    <m:r>
                                      <a:rPr kumimoji="1" lang="en-US" altLang="zh-CN" sz="2400" b="0" i="1" smtClean="0">
                                        <a:latin typeface="Cambria Math" charset="0"/>
                                      </a:rPr>
                                      <m:t>𝑖</m:t>
                                    </m:r>
                                  </m:sub>
                                </m:sSub>
                              </m:e>
                              <m:e>
                                <m:r>
                                  <a:rPr kumimoji="1" lang="en-US" altLang="zh-CN" sz="2400" i="1">
                                    <a:latin typeface="Cambria Math" charset="0"/>
                                    <a:ea typeface="Cambria Math" charset="0"/>
                                    <a:cs typeface="Cambria Math" charset="0"/>
                                  </a:rPr>
                                  <m:t>∆</m:t>
                                </m:r>
                                <m:sSub>
                                  <m:sSubPr>
                                    <m:ctrlPr>
                                      <a:rPr kumimoji="1" lang="en-US" altLang="zh-CN" sz="2400" b="0" i="1" smtClean="0">
                                        <a:latin typeface="Cambria Math" panose="02040503050406030204" pitchFamily="18" charset="0"/>
                                      </a:rPr>
                                    </m:ctrlPr>
                                  </m:sSubPr>
                                  <m:e>
                                    <m:r>
                                      <a:rPr kumimoji="1" lang="en-US" altLang="zh-CN" sz="2400" b="0" i="1" smtClean="0">
                                        <a:latin typeface="Cambria Math" charset="0"/>
                                      </a:rPr>
                                      <m:t>𝑋</m:t>
                                    </m:r>
                                  </m:e>
                                  <m:sub>
                                    <m:r>
                                      <a:rPr kumimoji="1" lang="en-US" altLang="zh-CN" sz="2400" b="0" i="1" smtClean="0">
                                        <a:latin typeface="Cambria Math" panose="02040503050406030204" pitchFamily="18" charset="0"/>
                                      </a:rPr>
                                      <m:t>𝑙</m:t>
                                    </m:r>
                                    <m:r>
                                      <a:rPr kumimoji="1" lang="en-US" altLang="zh-CN" sz="2400" b="0" i="1" smtClean="0">
                                        <a:latin typeface="Cambria Math" charset="0"/>
                                      </a:rPr>
                                      <m:t>𝑖</m:t>
                                    </m:r>
                                  </m:sub>
                                </m:sSub>
                              </m:e>
                            </m:d>
                          </m:e>
                        </m:nary>
                        <m:r>
                          <a:rPr kumimoji="1" lang="en-US" altLang="zh-CN" sz="2400" b="0" i="1" smtClean="0">
                            <a:latin typeface="Cambria Math" panose="02040503050406030204" pitchFamily="18" charset="0"/>
                          </a:rPr>
                          <m:t>∙</m:t>
                        </m:r>
                        <m:r>
                          <a:rPr kumimoji="1" lang="en-US" altLang="zh-CN" sz="2400" i="1">
                            <a:latin typeface="Cambria Math" charset="0"/>
                          </a:rPr>
                          <m:t>𝑝</m:t>
                        </m:r>
                        <m:d>
                          <m:dPr>
                            <m:ctrlPr>
                              <a:rPr kumimoji="1" lang="en-US" altLang="zh-CN" sz="2400" i="1">
                                <a:latin typeface="Cambria Math" panose="02040503050406030204" pitchFamily="18" charset="0"/>
                              </a:rPr>
                            </m:ctrlPr>
                          </m:dPr>
                          <m:e>
                            <m:sSub>
                              <m:sSubPr>
                                <m:ctrlPr>
                                  <a:rPr kumimoji="1" lang="en-US" altLang="zh-CN" sz="2400" i="1">
                                    <a:latin typeface="Cambria Math" panose="02040503050406030204" pitchFamily="18" charset="0"/>
                                  </a:rPr>
                                </m:ctrlPr>
                              </m:sSubPr>
                              <m:e>
                                <m:r>
                                  <a:rPr kumimoji="1" lang="en-US" altLang="zh-CN" sz="2400" i="1">
                                    <a:latin typeface="Cambria Math" charset="0"/>
                                  </a:rPr>
                                  <m:t>𝑥</m:t>
                                </m:r>
                              </m:e>
                              <m:sub>
                                <m:r>
                                  <a:rPr kumimoji="1" lang="en-US" altLang="zh-CN" sz="2400" b="0" i="1" smtClean="0">
                                    <a:latin typeface="Cambria Math" panose="02040503050406030204" pitchFamily="18" charset="0"/>
                                  </a:rPr>
                                  <m:t>𝑟</m:t>
                                </m:r>
                                <m:r>
                                  <a:rPr kumimoji="1" lang="en-US" altLang="zh-CN" sz="2400" i="1">
                                    <a:latin typeface="Cambria Math" charset="0"/>
                                  </a:rPr>
                                  <m:t>1</m:t>
                                </m:r>
                              </m:sub>
                            </m:sSub>
                          </m:e>
                          <m:e>
                            <m:sSub>
                              <m:sSubPr>
                                <m:ctrlPr>
                                  <a:rPr kumimoji="1" lang="en-US" altLang="zh-CN" sz="2400" i="1">
                                    <a:latin typeface="Cambria Math" panose="02040503050406030204" pitchFamily="18" charset="0"/>
                                  </a:rPr>
                                </m:ctrlPr>
                              </m:sSubPr>
                              <m:e>
                                <m:r>
                                  <a:rPr kumimoji="1" lang="en-US" altLang="zh-CN" sz="2400" i="1">
                                    <a:latin typeface="Cambria Math" charset="0"/>
                                  </a:rPr>
                                  <m:t>𝑋</m:t>
                                </m:r>
                              </m:e>
                              <m:sub>
                                <m:r>
                                  <a:rPr kumimoji="1" lang="en-US" altLang="zh-CN" sz="2400" b="0" i="1" smtClean="0">
                                    <a:latin typeface="Cambria Math" panose="02040503050406030204" pitchFamily="18" charset="0"/>
                                  </a:rPr>
                                  <m:t>𝑟</m:t>
                                </m:r>
                                <m:r>
                                  <a:rPr kumimoji="1" lang="en-US" altLang="zh-CN" sz="2400" i="1">
                                    <a:latin typeface="Cambria Math" charset="0"/>
                                  </a:rPr>
                                  <m:t>1</m:t>
                                </m:r>
                              </m:sub>
                            </m:sSub>
                          </m:e>
                        </m:d>
                        <m:nary>
                          <m:naryPr>
                            <m:chr m:val="∏"/>
                            <m:ctrlPr>
                              <a:rPr kumimoji="1" lang="is-IS" altLang="zh-CN" sz="2400" i="1">
                                <a:latin typeface="Cambria Math" panose="02040503050406030204" pitchFamily="18" charset="0"/>
                              </a:rPr>
                            </m:ctrlPr>
                          </m:naryPr>
                          <m:sub>
                            <m:r>
                              <m:rPr>
                                <m:brk m:alnAt="23"/>
                              </m:rPr>
                              <a:rPr kumimoji="1" lang="en-US" altLang="zh-CN" sz="2400" i="1">
                                <a:latin typeface="Cambria Math" charset="0"/>
                              </a:rPr>
                              <m:t>𝑖</m:t>
                            </m:r>
                            <m:r>
                              <a:rPr kumimoji="1" lang="en-US" altLang="zh-CN" sz="2400" i="1">
                                <a:latin typeface="Cambria Math" charset="0"/>
                              </a:rPr>
                              <m:t>=2</m:t>
                            </m:r>
                          </m:sub>
                          <m:sup>
                            <m:r>
                              <a:rPr kumimoji="1" lang="en-US" altLang="zh-CN" sz="2400" b="0" i="1" smtClean="0">
                                <a:latin typeface="Cambria Math" panose="02040503050406030204" pitchFamily="18" charset="0"/>
                              </a:rPr>
                              <m:t>𝑟</m:t>
                            </m:r>
                            <m:r>
                              <a:rPr kumimoji="1" lang="en-US" altLang="zh-CN" sz="2400" i="1">
                                <a:latin typeface="Cambria Math" charset="0"/>
                              </a:rPr>
                              <m:t>𝑛</m:t>
                            </m:r>
                          </m:sup>
                          <m:e>
                            <m:r>
                              <a:rPr kumimoji="1" lang="en-US" altLang="zh-CN" sz="2400" i="1">
                                <a:latin typeface="Cambria Math" charset="0"/>
                              </a:rPr>
                              <m:t>𝑝</m:t>
                            </m:r>
                            <m:d>
                              <m:dPr>
                                <m:ctrlPr>
                                  <a:rPr kumimoji="1" lang="en-US" altLang="zh-CN" sz="2400" i="1">
                                    <a:latin typeface="Cambria Math" panose="02040503050406030204" pitchFamily="18" charset="0"/>
                                  </a:rPr>
                                </m:ctrlPr>
                              </m:dPr>
                              <m:e>
                                <m:sSub>
                                  <m:sSubPr>
                                    <m:ctrlPr>
                                      <a:rPr kumimoji="1" lang="en-US" altLang="zh-CN" sz="2400" i="1">
                                        <a:latin typeface="Cambria Math" panose="02040503050406030204" pitchFamily="18" charset="0"/>
                                      </a:rPr>
                                    </m:ctrlPr>
                                  </m:sSubPr>
                                  <m:e>
                                    <m:r>
                                      <a:rPr kumimoji="1" lang="en-US" altLang="zh-CN" sz="2400" i="1">
                                        <a:latin typeface="Cambria Math" charset="0"/>
                                        <a:ea typeface="Cambria Math" charset="0"/>
                                        <a:cs typeface="Cambria Math" charset="0"/>
                                      </a:rPr>
                                      <m:t>∆</m:t>
                                    </m:r>
                                    <m:r>
                                      <a:rPr kumimoji="1" lang="en-US" altLang="zh-CN" sz="2400" i="1">
                                        <a:latin typeface="Cambria Math" charset="0"/>
                                      </a:rPr>
                                      <m:t>𝑥</m:t>
                                    </m:r>
                                  </m:e>
                                  <m:sub>
                                    <m:r>
                                      <a:rPr kumimoji="1" lang="en-US" altLang="zh-CN" sz="2400" b="0" i="1" smtClean="0">
                                        <a:latin typeface="Cambria Math" panose="02040503050406030204" pitchFamily="18" charset="0"/>
                                      </a:rPr>
                                      <m:t>𝑟</m:t>
                                    </m:r>
                                    <m:r>
                                      <a:rPr kumimoji="1" lang="en-US" altLang="zh-CN" sz="2400" i="1">
                                        <a:latin typeface="Cambria Math" charset="0"/>
                                      </a:rPr>
                                      <m:t>𝑖</m:t>
                                    </m:r>
                                  </m:sub>
                                </m:sSub>
                              </m:e>
                              <m:e>
                                <m:r>
                                  <a:rPr kumimoji="1" lang="en-US" altLang="zh-CN" sz="2400" i="1">
                                    <a:latin typeface="Cambria Math" charset="0"/>
                                    <a:ea typeface="Cambria Math" charset="0"/>
                                    <a:cs typeface="Cambria Math" charset="0"/>
                                  </a:rPr>
                                  <m:t>∆</m:t>
                                </m:r>
                                <m:sSub>
                                  <m:sSubPr>
                                    <m:ctrlPr>
                                      <a:rPr kumimoji="1" lang="en-US" altLang="zh-CN" sz="2400" i="1">
                                        <a:latin typeface="Cambria Math" panose="02040503050406030204" pitchFamily="18" charset="0"/>
                                      </a:rPr>
                                    </m:ctrlPr>
                                  </m:sSubPr>
                                  <m:e>
                                    <m:r>
                                      <a:rPr kumimoji="1" lang="en-US" altLang="zh-CN" sz="2400" i="1">
                                        <a:latin typeface="Cambria Math" charset="0"/>
                                      </a:rPr>
                                      <m:t>𝑋</m:t>
                                    </m:r>
                                  </m:e>
                                  <m:sub>
                                    <m:r>
                                      <a:rPr kumimoji="1" lang="en-US" altLang="zh-CN" sz="2400" b="0" i="1" smtClean="0">
                                        <a:latin typeface="Cambria Math" panose="02040503050406030204" pitchFamily="18" charset="0"/>
                                      </a:rPr>
                                      <m:t>𝑟</m:t>
                                    </m:r>
                                    <m:r>
                                      <a:rPr kumimoji="1" lang="en-US" altLang="zh-CN" sz="2400" i="1">
                                        <a:latin typeface="Cambria Math" charset="0"/>
                                      </a:rPr>
                                      <m:t>𝑖</m:t>
                                    </m:r>
                                  </m:sub>
                                </m:sSub>
                              </m:e>
                            </m:d>
                          </m:e>
                        </m:nary>
                      </m:oMath>
                    </m:oMathPara>
                  </a14:m>
                  <a:endParaRPr lang="zh-CN" altLang="en-US" sz="2400" dirty="0"/>
                </a:p>
              </p:txBody>
            </p:sp>
          </mc:Choice>
          <mc:Fallback xmlns="">
            <p:sp>
              <p:nvSpPr>
                <p:cNvPr id="18" name="矩形 17">
                  <a:extLst>
                    <a:ext uri="{FF2B5EF4-FFF2-40B4-BE49-F238E27FC236}">
                      <a16:creationId xmlns:a16="http://schemas.microsoft.com/office/drawing/2014/main" id="{7E74DC0D-0F64-654B-9177-3FC84FC28E67}"/>
                    </a:ext>
                  </a:extLst>
                </p:cNvPr>
                <p:cNvSpPr>
                  <a:spLocks noRot="1" noChangeAspect="1" noMove="1" noResize="1" noEditPoints="1" noAdjustHandles="1" noChangeArrowheads="1" noChangeShapeType="1" noTextEdit="1"/>
                </p:cNvSpPr>
                <p:nvPr/>
              </p:nvSpPr>
              <p:spPr>
                <a:xfrm>
                  <a:off x="1975575" y="5290661"/>
                  <a:ext cx="7923259" cy="1138260"/>
                </a:xfrm>
                <a:prstGeom prst="rect">
                  <a:avLst/>
                </a:prstGeom>
                <a:blipFill>
                  <a:blip r:embed="rId9"/>
                  <a:stretch>
                    <a:fillRect t="-101111" b="-15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矩形 18">
                  <a:extLst>
                    <a:ext uri="{FF2B5EF4-FFF2-40B4-BE49-F238E27FC236}">
                      <a16:creationId xmlns:a16="http://schemas.microsoft.com/office/drawing/2014/main" id="{BCF1BDAC-A473-C64B-9490-9C951196CCEC}"/>
                    </a:ext>
                  </a:extLst>
                </p:cNvPr>
                <p:cNvSpPr/>
                <p:nvPr/>
              </p:nvSpPr>
              <p:spPr>
                <a:xfrm>
                  <a:off x="1988600" y="4771535"/>
                  <a:ext cx="716042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kumimoji="1" lang="en-US" altLang="zh-CN" sz="2400" i="1" smtClean="0">
                            <a:latin typeface="Cambria Math" charset="0"/>
                          </a:rPr>
                          <m:t>=</m:t>
                        </m:r>
                        <m:r>
                          <a:rPr kumimoji="1" lang="en-US" altLang="zh-CN" sz="2400" i="1" smtClean="0">
                            <a:latin typeface="Cambria Math" panose="02040503050406030204" pitchFamily="18" charset="0"/>
                          </a:rPr>
                          <m:t>𝑝</m:t>
                        </m:r>
                        <m:d>
                          <m:dPr>
                            <m:ctrlPr>
                              <a:rPr kumimoji="1" lang="en-US" altLang="zh-CN" sz="2400" b="0" i="1" smtClean="0">
                                <a:latin typeface="Cambria Math" panose="02040503050406030204" pitchFamily="18" charset="0"/>
                              </a:rPr>
                            </m:ctrlPr>
                          </m:dPr>
                          <m:e>
                            <m:r>
                              <a:rPr kumimoji="1" lang="en-US" altLang="zh-CN" sz="2400" b="0" i="1" smtClean="0">
                                <a:latin typeface="Cambria Math" panose="02040503050406030204" pitchFamily="18" charset="0"/>
                              </a:rPr>
                              <m:t>𝑙𝑒𝑓𝑡</m:t>
                            </m:r>
                            <m:r>
                              <a:rPr kumimoji="1" lang="zh-CN" altLang="en-US" sz="2400" b="0" i="1" smtClean="0">
                                <a:latin typeface="Cambria Math" panose="02040503050406030204" pitchFamily="18" charset="0"/>
                              </a:rPr>
                              <m:t> </m:t>
                            </m:r>
                            <m:r>
                              <a:rPr kumimoji="1" lang="en-US" altLang="zh-CN" sz="2400" b="0" i="1" smtClean="0">
                                <a:latin typeface="Cambria Math" panose="02040503050406030204" pitchFamily="18" charset="0"/>
                              </a:rPr>
                              <m:t>h𝑎𝑛𝑑</m:t>
                            </m:r>
                            <m:r>
                              <a:rPr kumimoji="1" lang="zh-CN" altLang="en-US" sz="2400" b="0" i="1" smtClean="0">
                                <a:latin typeface="Cambria Math" panose="02040503050406030204" pitchFamily="18" charset="0"/>
                              </a:rPr>
                              <m:t> </m:t>
                            </m:r>
                            <m:r>
                              <a:rPr kumimoji="1" lang="en-US" altLang="zh-CN" sz="2400" b="0" i="1" smtClean="0">
                                <a:latin typeface="Cambria Math" panose="02040503050406030204" pitchFamily="18" charset="0"/>
                              </a:rPr>
                              <m:t>𝑠𝑒𝑞𝑢𝑒𝑛𝑐𝑒</m:t>
                            </m:r>
                          </m:e>
                        </m:d>
                        <m:r>
                          <a:rPr kumimoji="1" lang="zh-CN" altLang="en-US" sz="2400" i="1">
                            <a:latin typeface="Cambria Math" panose="02040503050406030204" pitchFamily="18" charset="0"/>
                          </a:rPr>
                          <m:t>∙</m:t>
                        </m:r>
                        <m:r>
                          <a:rPr kumimoji="1" lang="en-US" altLang="zh-CN" sz="2400" b="0" i="1" smtClean="0">
                            <a:latin typeface="Cambria Math" panose="02040503050406030204" pitchFamily="18" charset="0"/>
                          </a:rPr>
                          <m:t>𝑝</m:t>
                        </m:r>
                        <m:r>
                          <a:rPr kumimoji="1" lang="en-US" altLang="zh-CN" sz="2400" b="0" i="1" smtClean="0">
                            <a:latin typeface="Cambria Math" panose="02040503050406030204" pitchFamily="18" charset="0"/>
                          </a:rPr>
                          <m:t>(</m:t>
                        </m:r>
                        <m:r>
                          <a:rPr kumimoji="1" lang="en-US" altLang="zh-CN" sz="2400" b="0" i="1" smtClean="0">
                            <a:latin typeface="Cambria Math" panose="02040503050406030204" pitchFamily="18" charset="0"/>
                          </a:rPr>
                          <m:t>𝑟𝑖𝑔h𝑡</m:t>
                        </m:r>
                        <m:r>
                          <a:rPr kumimoji="1" lang="zh-CN" altLang="en-US" sz="2400" b="0" i="1" smtClean="0">
                            <a:latin typeface="Cambria Math" panose="02040503050406030204" pitchFamily="18" charset="0"/>
                          </a:rPr>
                          <m:t> </m:t>
                        </m:r>
                        <m:r>
                          <a:rPr kumimoji="1" lang="en-US" altLang="zh-CN" sz="2400" b="0" i="1" smtClean="0">
                            <a:latin typeface="Cambria Math" panose="02040503050406030204" pitchFamily="18" charset="0"/>
                          </a:rPr>
                          <m:t>h𝑎𝑛𝑑</m:t>
                        </m:r>
                        <m:r>
                          <a:rPr kumimoji="1" lang="zh-CN" altLang="en-US" sz="2400" b="0" i="1" smtClean="0">
                            <a:latin typeface="Cambria Math" panose="02040503050406030204" pitchFamily="18" charset="0"/>
                          </a:rPr>
                          <m:t> </m:t>
                        </m:r>
                        <m:r>
                          <a:rPr kumimoji="1" lang="en-US" altLang="zh-CN" sz="2400" b="0" i="1" smtClean="0">
                            <a:latin typeface="Cambria Math" panose="02040503050406030204" pitchFamily="18" charset="0"/>
                          </a:rPr>
                          <m:t>𝑠𝑒𝑞𝑢𝑒𝑛𝑐𝑒</m:t>
                        </m:r>
                        <m:r>
                          <a:rPr kumimoji="1" lang="en-US" altLang="zh-CN" sz="2400" b="0" i="1" smtClean="0">
                            <a:latin typeface="Cambria Math" panose="02040503050406030204" pitchFamily="18" charset="0"/>
                          </a:rPr>
                          <m:t>)</m:t>
                        </m:r>
                      </m:oMath>
                    </m:oMathPara>
                  </a14:m>
                  <a:endParaRPr lang="zh-CN" altLang="en-US" sz="2400" dirty="0"/>
                </a:p>
              </p:txBody>
            </p:sp>
          </mc:Choice>
          <mc:Fallback xmlns="">
            <p:sp>
              <p:nvSpPr>
                <p:cNvPr id="19" name="矩形 18">
                  <a:extLst>
                    <a:ext uri="{FF2B5EF4-FFF2-40B4-BE49-F238E27FC236}">
                      <a16:creationId xmlns:a16="http://schemas.microsoft.com/office/drawing/2014/main" id="{BCF1BDAC-A473-C64B-9490-9C951196CCEC}"/>
                    </a:ext>
                  </a:extLst>
                </p:cNvPr>
                <p:cNvSpPr>
                  <a:spLocks noRot="1" noChangeAspect="1" noMove="1" noResize="1" noEditPoints="1" noAdjustHandles="1" noChangeArrowheads="1" noChangeShapeType="1" noTextEdit="1"/>
                </p:cNvSpPr>
                <p:nvPr/>
              </p:nvSpPr>
              <p:spPr>
                <a:xfrm>
                  <a:off x="1988600" y="4771535"/>
                  <a:ext cx="7160422" cy="461665"/>
                </a:xfrm>
                <a:prstGeom prst="rect">
                  <a:avLst/>
                </a:prstGeom>
                <a:blipFill>
                  <a:blip r:embed="rId10"/>
                  <a:stretch>
                    <a:fillRect b="-18919"/>
                  </a:stretch>
                </a:blipFill>
              </p:spPr>
              <p:txBody>
                <a:bodyPr/>
                <a:lstStyle/>
                <a:p>
                  <a:r>
                    <a:rPr lang="zh-CN" altLang="en-US">
                      <a:noFill/>
                    </a:rPr>
                    <a:t> </a:t>
                  </a:r>
                </a:p>
              </p:txBody>
            </p:sp>
          </mc:Fallback>
        </mc:AlternateContent>
      </p:grpSp>
      <p:sp>
        <p:nvSpPr>
          <p:cNvPr id="20" name="矩形 19">
            <a:extLst>
              <a:ext uri="{FF2B5EF4-FFF2-40B4-BE49-F238E27FC236}">
                <a16:creationId xmlns:a16="http://schemas.microsoft.com/office/drawing/2014/main" id="{184E1D85-2740-3648-866C-B21AFBA34D1A}"/>
              </a:ext>
            </a:extLst>
          </p:cNvPr>
          <p:cNvSpPr/>
          <p:nvPr/>
        </p:nvSpPr>
        <p:spPr>
          <a:xfrm>
            <a:off x="0" y="6509565"/>
            <a:ext cx="12192000" cy="369332"/>
          </a:xfrm>
          <a:prstGeom prst="rect">
            <a:avLst/>
          </a:prstGeom>
        </p:spPr>
        <p:txBody>
          <a:bodyPr wrap="square">
            <a:spAutoFit/>
          </a:bodyPr>
          <a:lstStyle/>
          <a:p>
            <a:r>
              <a:rPr lang="en-US" altLang="zh-CN" dirty="0">
                <a:latin typeface="Times New Roman" panose="02020603050405020304" pitchFamily="18" charset="0"/>
                <a:cs typeface="Times New Roman" panose="02020603050405020304" pitchFamily="18" charset="0"/>
              </a:rPr>
              <a:t>[1] J Goodman, G </a:t>
            </a:r>
            <a:r>
              <a:rPr lang="en-US" altLang="zh-CN" dirty="0" err="1">
                <a:latin typeface="Times New Roman" panose="02020603050405020304" pitchFamily="18" charset="0"/>
                <a:cs typeface="Times New Roman" panose="02020603050405020304" pitchFamily="18" charset="0"/>
              </a:rPr>
              <a:t>Venolia</a:t>
            </a:r>
            <a:r>
              <a:rPr lang="en-US" altLang="zh-CN" dirty="0">
                <a:latin typeface="Times New Roman" panose="02020603050405020304" pitchFamily="18" charset="0"/>
                <a:cs typeface="Times New Roman" panose="02020603050405020304" pitchFamily="18" charset="0"/>
              </a:rPr>
              <a:t>, K </a:t>
            </a:r>
            <a:r>
              <a:rPr lang="en-US" altLang="zh-CN" dirty="0" err="1">
                <a:latin typeface="Times New Roman" panose="02020603050405020304" pitchFamily="18" charset="0"/>
                <a:cs typeface="Times New Roman" panose="02020603050405020304" pitchFamily="18" charset="0"/>
              </a:rPr>
              <a:t>Steury</a:t>
            </a:r>
            <a:r>
              <a:rPr lang="en-US" altLang="zh-CN" dirty="0">
                <a:latin typeface="Times New Roman" panose="02020603050405020304" pitchFamily="18" charset="0"/>
                <a:cs typeface="Times New Roman" panose="02020603050405020304" pitchFamily="18" charset="0"/>
              </a:rPr>
              <a:t>, and C Parker. 2002. Language Modeling for Soft Keyboards.</a:t>
            </a:r>
            <a:endParaRPr lang="zh-CN" altLang="en-US" dirty="0">
              <a:latin typeface="Times New Roman" panose="02020603050405020304" pitchFamily="18" charset="0"/>
              <a:cs typeface="Times New Roman" panose="02020603050405020304" pitchFamily="18" charset="0"/>
            </a:endParaRPr>
          </a:p>
        </p:txBody>
      </p:sp>
      <p:sp>
        <p:nvSpPr>
          <p:cNvPr id="21" name="标题 1">
            <a:extLst>
              <a:ext uri="{FF2B5EF4-FFF2-40B4-BE49-F238E27FC236}">
                <a16:creationId xmlns:a16="http://schemas.microsoft.com/office/drawing/2014/main" id="{6970F01B-3192-C94A-A77C-50E0DDE88D5E}"/>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kumimoji="1" lang="en-US" altLang="zh-CN" b="1" dirty="0"/>
              <a:t>Prediction</a:t>
            </a:r>
            <a:r>
              <a:rPr kumimoji="1" lang="zh-CN" altLang="en-US" b="1" dirty="0"/>
              <a:t> </a:t>
            </a:r>
            <a:r>
              <a:rPr kumimoji="1" lang="en-US" altLang="zh-CN" b="1" dirty="0"/>
              <a:t>algorithm</a:t>
            </a:r>
            <a:endParaRPr kumimoji="1" lang="zh-CN" altLang="en-US" b="1" dirty="0"/>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953F7DA3-E6FC-B244-863C-19FBBE4C5504}"/>
                  </a:ext>
                </a:extLst>
              </p:cNvPr>
              <p:cNvSpPr/>
              <p:nvPr/>
            </p:nvSpPr>
            <p:spPr>
              <a:xfrm>
                <a:off x="4950291" y="2787562"/>
                <a:ext cx="2827377" cy="4629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kumimoji="1" lang="en-US" altLang="zh-CN" sz="2400" i="1">
                          <a:latin typeface="Cambria Math" charset="0"/>
                        </a:rPr>
                        <m:t>·</m:t>
                      </m:r>
                      <m:r>
                        <a:rPr kumimoji="1" lang="en-US" altLang="zh-CN" sz="2400" i="1">
                          <a:latin typeface="Cambria Math" charset="0"/>
                        </a:rPr>
                        <m:t>𝑝</m:t>
                      </m:r>
                      <m:d>
                        <m:dPr>
                          <m:ctrlPr>
                            <a:rPr kumimoji="1" lang="en-US" altLang="zh-CN" sz="2400" i="1">
                              <a:latin typeface="Cambria Math" panose="02040503050406030204" pitchFamily="18" charset="0"/>
                            </a:rPr>
                          </m:ctrlPr>
                        </m:dPr>
                        <m:e>
                          <m:sSubSup>
                            <m:sSubSupPr>
                              <m:ctrlPr>
                                <a:rPr kumimoji="1" lang="en-US" altLang="zh-CN" sz="2400" i="1">
                                  <a:latin typeface="Cambria Math" panose="02040503050406030204" pitchFamily="18" charset="0"/>
                                </a:rPr>
                              </m:ctrlPr>
                            </m:sSubSupPr>
                            <m:e>
                              <m:d>
                                <m:dPr>
                                  <m:begChr m:val="{"/>
                                  <m:endChr m:val="}"/>
                                  <m:ctrlPr>
                                    <a:rPr kumimoji="1" lang="en-US" altLang="zh-CN" sz="2400" i="1">
                                      <a:latin typeface="Cambria Math" panose="02040503050406030204" pitchFamily="18" charset="0"/>
                                    </a:rPr>
                                  </m:ctrlPr>
                                </m:dPr>
                                <m:e>
                                  <m:sSub>
                                    <m:sSubPr>
                                      <m:ctrlPr>
                                        <a:rPr kumimoji="1" lang="en-US" altLang="zh-CN" sz="2400" i="1">
                                          <a:latin typeface="Cambria Math" panose="02040503050406030204" pitchFamily="18" charset="0"/>
                                        </a:rPr>
                                      </m:ctrlPr>
                                    </m:sSubPr>
                                    <m:e>
                                      <m:r>
                                        <a:rPr kumimoji="1" lang="en-US" altLang="zh-CN" sz="2400" i="1">
                                          <a:latin typeface="Cambria Math" charset="0"/>
                                        </a:rPr>
                                        <m:t>𝑦</m:t>
                                      </m:r>
                                    </m:e>
                                    <m:sub>
                                      <m:r>
                                        <a:rPr kumimoji="1" lang="en-US" altLang="zh-CN" sz="2400" i="1">
                                          <a:latin typeface="Cambria Math" charset="0"/>
                                        </a:rPr>
                                        <m:t>𝑖</m:t>
                                      </m:r>
                                    </m:sub>
                                  </m:sSub>
                                </m:e>
                              </m:d>
                            </m:e>
                            <m:sub>
                              <m:r>
                                <a:rPr kumimoji="1" lang="en-US" altLang="zh-CN" sz="2400" i="1">
                                  <a:latin typeface="Cambria Math" charset="0"/>
                                </a:rPr>
                                <m:t>𝑖</m:t>
                              </m:r>
                              <m:r>
                                <a:rPr kumimoji="1" lang="en-US" altLang="zh-CN" sz="2400" i="1">
                                  <a:latin typeface="Cambria Math" charset="0"/>
                                </a:rPr>
                                <m:t>=1</m:t>
                              </m:r>
                            </m:sub>
                            <m:sup>
                              <m:r>
                                <a:rPr kumimoji="1" lang="en-US" altLang="zh-CN" sz="2400" i="1">
                                  <a:latin typeface="Cambria Math" charset="0"/>
                                </a:rPr>
                                <m:t>𝑛</m:t>
                              </m:r>
                            </m:sup>
                          </m:sSubSup>
                          <m:r>
                            <a:rPr kumimoji="1" lang="en-US" altLang="zh-CN" sz="2400" i="1">
                              <a:latin typeface="Cambria Math" charset="0"/>
                            </a:rPr>
                            <m:t> | </m:t>
                          </m:r>
                          <m:sSubSup>
                            <m:sSubSupPr>
                              <m:ctrlPr>
                                <a:rPr kumimoji="1" lang="en-US" altLang="zh-CN" sz="2400" i="1">
                                  <a:latin typeface="Cambria Math" panose="02040503050406030204" pitchFamily="18" charset="0"/>
                                </a:rPr>
                              </m:ctrlPr>
                            </m:sSubSupPr>
                            <m:e>
                              <m:d>
                                <m:dPr>
                                  <m:begChr m:val="{"/>
                                  <m:endChr m:val="}"/>
                                  <m:ctrlPr>
                                    <a:rPr kumimoji="1" lang="en-US" altLang="zh-CN" sz="2400" i="1">
                                      <a:latin typeface="Cambria Math" panose="02040503050406030204" pitchFamily="18" charset="0"/>
                                    </a:rPr>
                                  </m:ctrlPr>
                                </m:dPr>
                                <m:e>
                                  <m:sSub>
                                    <m:sSubPr>
                                      <m:ctrlPr>
                                        <a:rPr kumimoji="1" lang="en-US" altLang="zh-CN" sz="2400" i="1">
                                          <a:latin typeface="Cambria Math" panose="02040503050406030204" pitchFamily="18" charset="0"/>
                                        </a:rPr>
                                      </m:ctrlPr>
                                    </m:sSubPr>
                                    <m:e>
                                      <m:r>
                                        <a:rPr kumimoji="1" lang="en-US" altLang="zh-CN" sz="2400" i="1">
                                          <a:latin typeface="Cambria Math" charset="0"/>
                                        </a:rPr>
                                        <m:t>𝑌</m:t>
                                      </m:r>
                                    </m:e>
                                    <m:sub>
                                      <m:r>
                                        <a:rPr kumimoji="1" lang="en-US" altLang="zh-CN" sz="2400" i="1">
                                          <a:latin typeface="Cambria Math" charset="0"/>
                                        </a:rPr>
                                        <m:t>𝑖</m:t>
                                      </m:r>
                                    </m:sub>
                                  </m:sSub>
                                </m:e>
                              </m:d>
                            </m:e>
                            <m:sub>
                              <m:r>
                                <a:rPr kumimoji="1" lang="en-US" altLang="zh-CN" sz="2400" i="1">
                                  <a:latin typeface="Cambria Math" charset="0"/>
                                </a:rPr>
                                <m:t>𝑖</m:t>
                              </m:r>
                              <m:r>
                                <a:rPr kumimoji="1" lang="en-US" altLang="zh-CN" sz="2400" i="1">
                                  <a:latin typeface="Cambria Math" charset="0"/>
                                </a:rPr>
                                <m:t>=1</m:t>
                              </m:r>
                            </m:sub>
                            <m:sup>
                              <m:r>
                                <a:rPr kumimoji="1" lang="en-US" altLang="zh-CN" sz="2400" i="1">
                                  <a:latin typeface="Cambria Math" charset="0"/>
                                </a:rPr>
                                <m:t>𝑛</m:t>
                              </m:r>
                            </m:sup>
                          </m:sSubSup>
                        </m:e>
                      </m:d>
                    </m:oMath>
                  </m:oMathPara>
                </a14:m>
                <a:endParaRPr kumimoji="1" lang="zh-CN" altLang="en-US" sz="2400" i="1" dirty="0">
                  <a:latin typeface="Cambria Math" charset="0"/>
                </a:endParaRPr>
              </a:p>
            </p:txBody>
          </p:sp>
        </mc:Choice>
        <mc:Fallback xmlns="">
          <p:sp>
            <p:nvSpPr>
              <p:cNvPr id="2" name="矩形 1">
                <a:extLst>
                  <a:ext uri="{FF2B5EF4-FFF2-40B4-BE49-F238E27FC236}">
                    <a16:creationId xmlns:a16="http://schemas.microsoft.com/office/drawing/2014/main" id="{953F7DA3-E6FC-B244-863C-19FBBE4C5504}"/>
                  </a:ext>
                </a:extLst>
              </p:cNvPr>
              <p:cNvSpPr>
                <a:spLocks noRot="1" noChangeAspect="1" noMove="1" noResize="1" noEditPoints="1" noAdjustHandles="1" noChangeArrowheads="1" noChangeShapeType="1" noTextEdit="1"/>
              </p:cNvSpPr>
              <p:nvPr/>
            </p:nvSpPr>
            <p:spPr>
              <a:xfrm>
                <a:off x="4950291" y="2787562"/>
                <a:ext cx="2827377" cy="462947"/>
              </a:xfrm>
              <a:prstGeom prst="rect">
                <a:avLst/>
              </a:prstGeom>
              <a:blipFill>
                <a:blip r:embed="rId11"/>
                <a:stretch>
                  <a:fillRect b="-1842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7265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1"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 calcmode="lin" valueType="num">
                                      <p:cBhvr additive="base">
                                        <p:cTn id="29"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 presetClass="emph" presetSubtype="2" fill="hold" nodeType="afterEffect">
                                  <p:stCondLst>
                                    <p:cond delay="0"/>
                                  </p:stCondLst>
                                  <p:childTnLst>
                                    <p:animClr clrSpc="rgb" dir="cw">
                                      <p:cBhvr override="childStyle">
                                        <p:cTn id="37" dur="1000" fill="hold"/>
                                        <p:tgtEl>
                                          <p:spTgt spid="12">
                                            <p:txEl>
                                              <p:pRg st="0" end="0"/>
                                            </p:txEl>
                                          </p:spTgt>
                                        </p:tgtEl>
                                        <p:attrNameLst>
                                          <p:attrName>style.color</p:attrName>
                                        </p:attrNameLst>
                                      </p:cBhvr>
                                      <p:to>
                                        <a:srgbClr val="FF2600"/>
                                      </p:to>
                                    </p:animClr>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2" grpId="1" build="allAtOnce"/>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a:p>
        </p:txBody>
      </p:sp>
    </p:spTree>
    <p:extLst>
      <p:ext uri="{BB962C8B-B14F-4D97-AF65-F5344CB8AC3E}">
        <p14:creationId xmlns:p14="http://schemas.microsoft.com/office/powerpoint/2010/main" val="24517948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F10D6A1-F10D-C147-B7A6-B778C5ECAF21}"/>
              </a:ext>
            </a:extLst>
          </p:cNvPr>
          <p:cNvPicPr>
            <a:picLocks noChangeAspect="1"/>
          </p:cNvPicPr>
          <p:nvPr/>
        </p:nvPicPr>
        <p:blipFill rotWithShape="1">
          <a:blip r:embed="rId3"/>
          <a:srcRect l="4355" t="5306" r="3780" b="6026"/>
          <a:stretch/>
        </p:blipFill>
        <p:spPr>
          <a:xfrm>
            <a:off x="5106726" y="837084"/>
            <a:ext cx="7312589" cy="4596156"/>
          </a:xfrm>
          <a:prstGeom prst="rect">
            <a:avLst/>
          </a:prstGeom>
          <a:ln>
            <a:noFill/>
          </a:ln>
          <a:effectLst>
            <a:softEdge rad="112500"/>
          </a:effectLst>
        </p:spPr>
      </p:pic>
      <p:sp>
        <p:nvSpPr>
          <p:cNvPr id="3" name="标题 2">
            <a:extLst>
              <a:ext uri="{FF2B5EF4-FFF2-40B4-BE49-F238E27FC236}">
                <a16:creationId xmlns:a16="http://schemas.microsoft.com/office/drawing/2014/main" id="{7D744AF3-D8C6-1F4E-A45A-711E403F6EDF}"/>
              </a:ext>
            </a:extLst>
          </p:cNvPr>
          <p:cNvSpPr>
            <a:spLocks noGrp="1"/>
          </p:cNvSpPr>
          <p:nvPr>
            <p:ph type="title"/>
          </p:nvPr>
        </p:nvSpPr>
        <p:spPr/>
        <p:txBody>
          <a:bodyPr/>
          <a:lstStyle/>
          <a:p>
            <a:r>
              <a:rPr kumimoji="1" lang="en-US" altLang="zh-CN" b="1" dirty="0"/>
              <a:t>Prediction</a:t>
            </a:r>
            <a:r>
              <a:rPr kumimoji="1" lang="zh-CN" altLang="en-US" b="1" dirty="0"/>
              <a:t> </a:t>
            </a:r>
            <a:r>
              <a:rPr kumimoji="1" lang="en-US" altLang="zh-CN" b="1" dirty="0"/>
              <a:t>algorithm</a:t>
            </a:r>
            <a:endParaRPr kumimoji="1" lang="zh-CN" altLang="en-US" b="1" dirty="0"/>
          </a:p>
        </p:txBody>
      </p:sp>
      <p:grpSp>
        <p:nvGrpSpPr>
          <p:cNvPr id="11" name="组合 10">
            <a:extLst>
              <a:ext uri="{FF2B5EF4-FFF2-40B4-BE49-F238E27FC236}">
                <a16:creationId xmlns:a16="http://schemas.microsoft.com/office/drawing/2014/main" id="{6E6D5636-AF7D-E049-BA43-6B78B0DC64CF}"/>
              </a:ext>
            </a:extLst>
          </p:cNvPr>
          <p:cNvGrpSpPr/>
          <p:nvPr/>
        </p:nvGrpSpPr>
        <p:grpSpPr>
          <a:xfrm>
            <a:off x="148225" y="3625432"/>
            <a:ext cx="9522082" cy="1308219"/>
            <a:chOff x="1988600" y="3695689"/>
            <a:chExt cx="9522082" cy="1308219"/>
          </a:xfrm>
        </p:grpSpPr>
        <p:sp>
          <p:nvSpPr>
            <p:cNvPr id="12" name="矩形 11">
              <a:extLst>
                <a:ext uri="{FF2B5EF4-FFF2-40B4-BE49-F238E27FC236}">
                  <a16:creationId xmlns:a16="http://schemas.microsoft.com/office/drawing/2014/main" id="{4B02D0C6-7C0E-4549-AD99-D2654ECFFD95}"/>
                </a:ext>
              </a:extLst>
            </p:cNvPr>
            <p:cNvSpPr/>
            <p:nvPr/>
          </p:nvSpPr>
          <p:spPr>
            <a:xfrm>
              <a:off x="1988600" y="3695689"/>
              <a:ext cx="9522082" cy="1308219"/>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3200" dirty="0">
                  <a:solidFill>
                    <a:schemeClr val="accent6">
                      <a:lumMod val="75000"/>
                    </a:schemeClr>
                  </a:solidFill>
                </a:rPr>
                <a:t>absolute</a:t>
              </a:r>
              <a:r>
                <a:rPr kumimoji="1" lang="zh-CN" altLang="en-US" sz="3200" dirty="0">
                  <a:solidFill>
                    <a:schemeClr val="accent6">
                      <a:lumMod val="75000"/>
                    </a:schemeClr>
                  </a:solidFill>
                </a:rPr>
                <a:t> </a:t>
              </a:r>
              <a:endParaRPr kumimoji="1" lang="zh-CN" altLang="en-US" sz="20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8D79A457-90DF-FA47-83C4-0C30D5BC7F41}"/>
                    </a:ext>
                  </a:extLst>
                </p:cNvPr>
                <p:cNvSpPr/>
                <p:nvPr/>
              </p:nvSpPr>
              <p:spPr>
                <a:xfrm>
                  <a:off x="1988600" y="3788216"/>
                  <a:ext cx="2171877" cy="11005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kumimoji="1" lang="en-US" altLang="zh-CN" sz="2400" i="1" smtClean="0">
                            <a:latin typeface="Cambria Math" charset="0"/>
                          </a:rPr>
                          <m:t>=</m:t>
                        </m:r>
                        <m:nary>
                          <m:naryPr>
                            <m:chr m:val="∏"/>
                            <m:ctrlPr>
                              <a:rPr kumimoji="1" lang="is-IS" altLang="zh-CN" sz="2400" i="1" smtClean="0">
                                <a:latin typeface="Cambria Math" panose="02040503050406030204" pitchFamily="18" charset="0"/>
                              </a:rPr>
                            </m:ctrlPr>
                          </m:naryPr>
                          <m:sub>
                            <m:r>
                              <m:rPr>
                                <m:brk m:alnAt="23"/>
                              </m:rPr>
                              <a:rPr kumimoji="1" lang="en-US" altLang="zh-CN" sz="2400" b="0" i="1" smtClean="0">
                                <a:latin typeface="Cambria Math" charset="0"/>
                              </a:rPr>
                              <m:t>𝑖</m:t>
                            </m:r>
                            <m:r>
                              <a:rPr kumimoji="1" lang="en-US" altLang="zh-CN" sz="2400" b="0" i="1" smtClean="0">
                                <a:latin typeface="Cambria Math" charset="0"/>
                              </a:rPr>
                              <m:t>=1</m:t>
                            </m:r>
                          </m:sub>
                          <m:sup>
                            <m:r>
                              <a:rPr kumimoji="1" lang="en-US" altLang="zh-CN" sz="2400" b="0" i="1" smtClean="0">
                                <a:latin typeface="Cambria Math" charset="0"/>
                              </a:rPr>
                              <m:t>𝑛</m:t>
                            </m:r>
                          </m:sup>
                          <m:e>
                            <m:r>
                              <a:rPr kumimoji="1" lang="en-US" altLang="zh-CN" sz="2400" b="0" i="1" smtClean="0">
                                <a:latin typeface="Cambria Math" charset="0"/>
                              </a:rPr>
                              <m:t>𝑝</m:t>
                            </m:r>
                            <m:d>
                              <m:dPr>
                                <m:ctrlPr>
                                  <a:rPr kumimoji="1" lang="en-US" altLang="zh-CN" sz="2400" b="0" i="1" smtClean="0">
                                    <a:latin typeface="Cambria Math" panose="02040503050406030204" pitchFamily="18" charset="0"/>
                                  </a:rPr>
                                </m:ctrlPr>
                              </m:dPr>
                              <m:e>
                                <m:sSub>
                                  <m:sSubPr>
                                    <m:ctrlPr>
                                      <a:rPr kumimoji="1" lang="en-US" altLang="zh-CN" sz="2400" b="0" i="1" smtClean="0">
                                        <a:latin typeface="Cambria Math" panose="02040503050406030204" pitchFamily="18" charset="0"/>
                                      </a:rPr>
                                    </m:ctrlPr>
                                  </m:sSubPr>
                                  <m:e>
                                    <m:r>
                                      <a:rPr kumimoji="1" lang="en-US" altLang="zh-CN" sz="2400" b="0" i="1" smtClean="0">
                                        <a:latin typeface="Cambria Math" charset="0"/>
                                      </a:rPr>
                                      <m:t>𝑥</m:t>
                                    </m:r>
                                  </m:e>
                                  <m:sub>
                                    <m:r>
                                      <a:rPr kumimoji="1" lang="en-US" altLang="zh-CN" sz="2400" b="0" i="1" smtClean="0">
                                        <a:latin typeface="Cambria Math" charset="0"/>
                                      </a:rPr>
                                      <m:t>𝑖</m:t>
                                    </m:r>
                                  </m:sub>
                                </m:sSub>
                              </m:e>
                              <m:e>
                                <m:sSub>
                                  <m:sSubPr>
                                    <m:ctrlPr>
                                      <a:rPr kumimoji="1" lang="en-US" altLang="zh-CN" sz="2400" b="0" i="1" smtClean="0">
                                        <a:latin typeface="Cambria Math" panose="02040503050406030204" pitchFamily="18" charset="0"/>
                                      </a:rPr>
                                    </m:ctrlPr>
                                  </m:sSubPr>
                                  <m:e>
                                    <m:r>
                                      <a:rPr kumimoji="1" lang="en-US" altLang="zh-CN" sz="2400" b="0" i="1" smtClean="0">
                                        <a:latin typeface="Cambria Math" charset="0"/>
                                      </a:rPr>
                                      <m:t>𝑋</m:t>
                                    </m:r>
                                  </m:e>
                                  <m:sub>
                                    <m:r>
                                      <a:rPr kumimoji="1" lang="en-US" altLang="zh-CN" sz="2400" b="0" i="1" smtClean="0">
                                        <a:latin typeface="Cambria Math" charset="0"/>
                                      </a:rPr>
                                      <m:t>𝑖</m:t>
                                    </m:r>
                                  </m:sub>
                                </m:sSub>
                              </m:e>
                            </m:d>
                          </m:e>
                        </m:nary>
                      </m:oMath>
                    </m:oMathPara>
                  </a14:m>
                  <a:endParaRPr lang="zh-CN" altLang="en-US" sz="2400" dirty="0"/>
                </a:p>
              </p:txBody>
            </p:sp>
          </mc:Choice>
          <mc:Fallback xmlns="">
            <p:sp>
              <p:nvSpPr>
                <p:cNvPr id="13" name="矩形 12">
                  <a:extLst>
                    <a:ext uri="{FF2B5EF4-FFF2-40B4-BE49-F238E27FC236}">
                      <a16:creationId xmlns:a16="http://schemas.microsoft.com/office/drawing/2014/main" id="{8D79A457-90DF-FA47-83C4-0C30D5BC7F41}"/>
                    </a:ext>
                  </a:extLst>
                </p:cNvPr>
                <p:cNvSpPr>
                  <a:spLocks noRot="1" noChangeAspect="1" noMove="1" noResize="1" noEditPoints="1" noAdjustHandles="1" noChangeArrowheads="1" noChangeShapeType="1" noTextEdit="1"/>
                </p:cNvSpPr>
                <p:nvPr/>
              </p:nvSpPr>
              <p:spPr>
                <a:xfrm>
                  <a:off x="1988600" y="3788216"/>
                  <a:ext cx="2171877" cy="1100558"/>
                </a:xfrm>
                <a:prstGeom prst="rect">
                  <a:avLst/>
                </a:prstGeom>
                <a:blipFill>
                  <a:blip r:embed="rId4"/>
                  <a:stretch>
                    <a:fillRect l="-32749" t="-106897" b="-163218"/>
                  </a:stretch>
                </a:blipFill>
              </p:spPr>
              <p:txBody>
                <a:bodyPr/>
                <a:lstStyle/>
                <a:p>
                  <a:r>
                    <a:rPr lang="zh-CN" altLang="en-US">
                      <a:noFill/>
                    </a:rPr>
                    <a:t> </a:t>
                  </a:r>
                </a:p>
              </p:txBody>
            </p:sp>
          </mc:Fallback>
        </mc:AlternateContent>
      </p:grpSp>
      <p:grpSp>
        <p:nvGrpSpPr>
          <p:cNvPr id="14" name="组合 13">
            <a:extLst>
              <a:ext uri="{FF2B5EF4-FFF2-40B4-BE49-F238E27FC236}">
                <a16:creationId xmlns:a16="http://schemas.microsoft.com/office/drawing/2014/main" id="{B14647DC-9C87-5C4D-A10A-8E942C609C24}"/>
              </a:ext>
            </a:extLst>
          </p:cNvPr>
          <p:cNvGrpSpPr/>
          <p:nvPr/>
        </p:nvGrpSpPr>
        <p:grpSpPr>
          <a:xfrm>
            <a:off x="135200" y="5026178"/>
            <a:ext cx="9522082" cy="1677146"/>
            <a:chOff x="1975575" y="4771535"/>
            <a:chExt cx="9522082" cy="1677146"/>
          </a:xfrm>
        </p:grpSpPr>
        <p:sp>
          <p:nvSpPr>
            <p:cNvPr id="15" name="矩形 14">
              <a:extLst>
                <a:ext uri="{FF2B5EF4-FFF2-40B4-BE49-F238E27FC236}">
                  <a16:creationId xmlns:a16="http://schemas.microsoft.com/office/drawing/2014/main" id="{66D459A2-4B1F-8145-94CE-7EA0F581F56E}"/>
                </a:ext>
              </a:extLst>
            </p:cNvPr>
            <p:cNvSpPr/>
            <p:nvPr/>
          </p:nvSpPr>
          <p:spPr>
            <a:xfrm>
              <a:off x="1975575" y="4788002"/>
              <a:ext cx="9522082" cy="1660679"/>
            </a:xfrm>
            <a:prstGeom prst="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3200" dirty="0">
                  <a:solidFill>
                    <a:schemeClr val="accent5">
                      <a:lumMod val="75000"/>
                    </a:schemeClr>
                  </a:solidFill>
                </a:rPr>
                <a:t>relative</a:t>
              </a:r>
              <a:endParaRPr kumimoji="1" lang="zh-CN" altLang="en-US" sz="3200" dirty="0">
                <a:solidFill>
                  <a:schemeClr val="accent5">
                    <a:lumMod val="75000"/>
                  </a:schemeClr>
                </a:solidFill>
              </a:endParaRPr>
            </a:p>
          </p:txBody>
        </p:sp>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D5F7ED05-46AC-7346-A7AC-ECCE6FAEE0FC}"/>
                    </a:ext>
                  </a:extLst>
                </p:cNvPr>
                <p:cNvSpPr/>
                <p:nvPr/>
              </p:nvSpPr>
              <p:spPr>
                <a:xfrm>
                  <a:off x="1975575" y="5290661"/>
                  <a:ext cx="7923259" cy="11382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kumimoji="1" lang="en-US" altLang="zh-CN" sz="2400" i="1" smtClean="0">
                            <a:latin typeface="Cambria Math" charset="0"/>
                          </a:rPr>
                          <m:t>=</m:t>
                        </m:r>
                        <m:r>
                          <a:rPr kumimoji="1" lang="en-US" altLang="zh-CN" sz="2400" i="1">
                            <a:latin typeface="Cambria Math" charset="0"/>
                          </a:rPr>
                          <m:t>𝑝</m:t>
                        </m:r>
                        <m:d>
                          <m:dPr>
                            <m:ctrlPr>
                              <a:rPr kumimoji="1" lang="en-US" altLang="zh-CN" sz="2400" i="1">
                                <a:latin typeface="Cambria Math" panose="02040503050406030204" pitchFamily="18" charset="0"/>
                              </a:rPr>
                            </m:ctrlPr>
                          </m:dPr>
                          <m:e>
                            <m:sSub>
                              <m:sSubPr>
                                <m:ctrlPr>
                                  <a:rPr kumimoji="1" lang="en-US" altLang="zh-CN" sz="2400" i="1">
                                    <a:latin typeface="Cambria Math" panose="02040503050406030204" pitchFamily="18" charset="0"/>
                                  </a:rPr>
                                </m:ctrlPr>
                              </m:sSubPr>
                              <m:e>
                                <m:r>
                                  <a:rPr kumimoji="1" lang="en-US" altLang="zh-CN" sz="2400" i="1">
                                    <a:latin typeface="Cambria Math" charset="0"/>
                                  </a:rPr>
                                  <m:t>𝑥</m:t>
                                </m:r>
                              </m:e>
                              <m:sub>
                                <m:r>
                                  <a:rPr kumimoji="1" lang="en-US" altLang="zh-CN" sz="2400" b="0" i="1" smtClean="0">
                                    <a:latin typeface="Cambria Math" panose="02040503050406030204" pitchFamily="18" charset="0"/>
                                  </a:rPr>
                                  <m:t>𝑙</m:t>
                                </m:r>
                                <m:r>
                                  <a:rPr kumimoji="1" lang="en-US" altLang="zh-CN" sz="2400" b="0" i="1" smtClean="0">
                                    <a:latin typeface="Cambria Math" charset="0"/>
                                  </a:rPr>
                                  <m:t>1</m:t>
                                </m:r>
                              </m:sub>
                            </m:sSub>
                          </m:e>
                          <m:e>
                            <m:sSub>
                              <m:sSubPr>
                                <m:ctrlPr>
                                  <a:rPr kumimoji="1" lang="en-US" altLang="zh-CN" sz="2400" i="1">
                                    <a:latin typeface="Cambria Math" panose="02040503050406030204" pitchFamily="18" charset="0"/>
                                  </a:rPr>
                                </m:ctrlPr>
                              </m:sSubPr>
                              <m:e>
                                <m:r>
                                  <a:rPr kumimoji="1" lang="en-US" altLang="zh-CN" sz="2400" i="1">
                                    <a:latin typeface="Cambria Math" charset="0"/>
                                  </a:rPr>
                                  <m:t>𝑋</m:t>
                                </m:r>
                              </m:e>
                              <m:sub>
                                <m:r>
                                  <a:rPr kumimoji="1" lang="en-US" altLang="zh-CN" sz="2400" b="0" i="1" smtClean="0">
                                    <a:latin typeface="Cambria Math" panose="02040503050406030204" pitchFamily="18" charset="0"/>
                                  </a:rPr>
                                  <m:t>𝑙</m:t>
                                </m:r>
                                <m:r>
                                  <a:rPr kumimoji="1" lang="en-US" altLang="zh-CN" sz="2400" b="0" i="1" smtClean="0">
                                    <a:latin typeface="Cambria Math" charset="0"/>
                                  </a:rPr>
                                  <m:t>1</m:t>
                                </m:r>
                              </m:sub>
                            </m:sSub>
                          </m:e>
                        </m:d>
                        <m:nary>
                          <m:naryPr>
                            <m:chr m:val="∏"/>
                            <m:ctrlPr>
                              <a:rPr kumimoji="1" lang="is-IS" altLang="zh-CN" sz="2400" i="1" smtClean="0">
                                <a:latin typeface="Cambria Math" panose="02040503050406030204" pitchFamily="18" charset="0"/>
                              </a:rPr>
                            </m:ctrlPr>
                          </m:naryPr>
                          <m:sub>
                            <m:r>
                              <m:rPr>
                                <m:brk m:alnAt="23"/>
                              </m:rPr>
                              <a:rPr kumimoji="1" lang="en-US" altLang="zh-CN" sz="2400" b="0" i="1" smtClean="0">
                                <a:latin typeface="Cambria Math" charset="0"/>
                              </a:rPr>
                              <m:t>𝑖</m:t>
                            </m:r>
                            <m:r>
                              <a:rPr kumimoji="1" lang="en-US" altLang="zh-CN" sz="2400" b="0" i="1" smtClean="0">
                                <a:latin typeface="Cambria Math" charset="0"/>
                              </a:rPr>
                              <m:t>=2</m:t>
                            </m:r>
                          </m:sub>
                          <m:sup>
                            <m:r>
                              <a:rPr kumimoji="1" lang="en-US" altLang="zh-CN" sz="2400" b="0" i="1" smtClean="0">
                                <a:latin typeface="Cambria Math" panose="02040503050406030204" pitchFamily="18" charset="0"/>
                              </a:rPr>
                              <m:t>𝑙</m:t>
                            </m:r>
                            <m:r>
                              <a:rPr kumimoji="1" lang="en-US" altLang="zh-CN" sz="2400" b="0" i="1" smtClean="0">
                                <a:latin typeface="Cambria Math" charset="0"/>
                              </a:rPr>
                              <m:t>𝑛</m:t>
                            </m:r>
                          </m:sup>
                          <m:e>
                            <m:r>
                              <a:rPr kumimoji="1" lang="en-US" altLang="zh-CN" sz="2400" b="0" i="1" smtClean="0">
                                <a:latin typeface="Cambria Math" charset="0"/>
                              </a:rPr>
                              <m:t>𝑝</m:t>
                            </m:r>
                            <m:d>
                              <m:dPr>
                                <m:ctrlPr>
                                  <a:rPr kumimoji="1" lang="en-US" altLang="zh-CN" sz="2400" b="0" i="1" smtClean="0">
                                    <a:latin typeface="Cambria Math" panose="02040503050406030204" pitchFamily="18" charset="0"/>
                                  </a:rPr>
                                </m:ctrlPr>
                              </m:dPr>
                              <m:e>
                                <m:sSub>
                                  <m:sSubPr>
                                    <m:ctrlPr>
                                      <a:rPr kumimoji="1" lang="en-US" altLang="zh-CN" sz="2400" b="0" i="1" smtClean="0">
                                        <a:latin typeface="Cambria Math" panose="02040503050406030204" pitchFamily="18" charset="0"/>
                                      </a:rPr>
                                    </m:ctrlPr>
                                  </m:sSubPr>
                                  <m:e>
                                    <m:r>
                                      <a:rPr kumimoji="1" lang="en-US" altLang="zh-CN" sz="2400" b="0" i="1" smtClean="0">
                                        <a:latin typeface="Cambria Math" charset="0"/>
                                        <a:ea typeface="Cambria Math" charset="0"/>
                                        <a:cs typeface="Cambria Math" charset="0"/>
                                      </a:rPr>
                                      <m:t>∆</m:t>
                                    </m:r>
                                    <m:r>
                                      <a:rPr kumimoji="1" lang="en-US" altLang="zh-CN" sz="2400" b="0" i="1" smtClean="0">
                                        <a:latin typeface="Cambria Math" charset="0"/>
                                      </a:rPr>
                                      <m:t>𝑥</m:t>
                                    </m:r>
                                  </m:e>
                                  <m:sub>
                                    <m:r>
                                      <a:rPr kumimoji="1" lang="en-US" altLang="zh-CN" sz="2400" b="0" i="1" smtClean="0">
                                        <a:latin typeface="Cambria Math" panose="02040503050406030204" pitchFamily="18" charset="0"/>
                                      </a:rPr>
                                      <m:t>𝑙</m:t>
                                    </m:r>
                                    <m:r>
                                      <a:rPr kumimoji="1" lang="en-US" altLang="zh-CN" sz="2400" b="0" i="1" smtClean="0">
                                        <a:latin typeface="Cambria Math" charset="0"/>
                                      </a:rPr>
                                      <m:t>𝑖</m:t>
                                    </m:r>
                                  </m:sub>
                                </m:sSub>
                              </m:e>
                              <m:e>
                                <m:r>
                                  <a:rPr kumimoji="1" lang="en-US" altLang="zh-CN" sz="2400" i="1">
                                    <a:latin typeface="Cambria Math" charset="0"/>
                                    <a:ea typeface="Cambria Math" charset="0"/>
                                    <a:cs typeface="Cambria Math" charset="0"/>
                                  </a:rPr>
                                  <m:t>∆</m:t>
                                </m:r>
                                <m:sSub>
                                  <m:sSubPr>
                                    <m:ctrlPr>
                                      <a:rPr kumimoji="1" lang="en-US" altLang="zh-CN" sz="2400" b="0" i="1" smtClean="0">
                                        <a:latin typeface="Cambria Math" panose="02040503050406030204" pitchFamily="18" charset="0"/>
                                      </a:rPr>
                                    </m:ctrlPr>
                                  </m:sSubPr>
                                  <m:e>
                                    <m:r>
                                      <a:rPr kumimoji="1" lang="en-US" altLang="zh-CN" sz="2400" b="0" i="1" smtClean="0">
                                        <a:latin typeface="Cambria Math" charset="0"/>
                                      </a:rPr>
                                      <m:t>𝑋</m:t>
                                    </m:r>
                                  </m:e>
                                  <m:sub>
                                    <m:r>
                                      <a:rPr kumimoji="1" lang="en-US" altLang="zh-CN" sz="2400" b="0" i="1" smtClean="0">
                                        <a:latin typeface="Cambria Math" panose="02040503050406030204" pitchFamily="18" charset="0"/>
                                      </a:rPr>
                                      <m:t>𝑙</m:t>
                                    </m:r>
                                    <m:r>
                                      <a:rPr kumimoji="1" lang="en-US" altLang="zh-CN" sz="2400" b="0" i="1" smtClean="0">
                                        <a:latin typeface="Cambria Math" charset="0"/>
                                      </a:rPr>
                                      <m:t>𝑖</m:t>
                                    </m:r>
                                  </m:sub>
                                </m:sSub>
                              </m:e>
                            </m:d>
                          </m:e>
                        </m:nary>
                        <m:r>
                          <a:rPr kumimoji="1" lang="en-US" altLang="zh-CN" sz="2400" b="0" i="1" smtClean="0">
                            <a:latin typeface="Cambria Math" panose="02040503050406030204" pitchFamily="18" charset="0"/>
                          </a:rPr>
                          <m:t>∙</m:t>
                        </m:r>
                        <m:r>
                          <a:rPr kumimoji="1" lang="en-US" altLang="zh-CN" sz="2400" i="1">
                            <a:latin typeface="Cambria Math" charset="0"/>
                          </a:rPr>
                          <m:t>𝑝</m:t>
                        </m:r>
                        <m:d>
                          <m:dPr>
                            <m:ctrlPr>
                              <a:rPr kumimoji="1" lang="en-US" altLang="zh-CN" sz="2400" i="1">
                                <a:latin typeface="Cambria Math" panose="02040503050406030204" pitchFamily="18" charset="0"/>
                              </a:rPr>
                            </m:ctrlPr>
                          </m:dPr>
                          <m:e>
                            <m:sSub>
                              <m:sSubPr>
                                <m:ctrlPr>
                                  <a:rPr kumimoji="1" lang="en-US" altLang="zh-CN" sz="2400" i="1">
                                    <a:latin typeface="Cambria Math" panose="02040503050406030204" pitchFamily="18" charset="0"/>
                                  </a:rPr>
                                </m:ctrlPr>
                              </m:sSubPr>
                              <m:e>
                                <m:r>
                                  <a:rPr kumimoji="1" lang="en-US" altLang="zh-CN" sz="2400" i="1">
                                    <a:latin typeface="Cambria Math" charset="0"/>
                                  </a:rPr>
                                  <m:t>𝑥</m:t>
                                </m:r>
                              </m:e>
                              <m:sub>
                                <m:r>
                                  <a:rPr kumimoji="1" lang="en-US" altLang="zh-CN" sz="2400" b="0" i="1" smtClean="0">
                                    <a:latin typeface="Cambria Math" panose="02040503050406030204" pitchFamily="18" charset="0"/>
                                  </a:rPr>
                                  <m:t>𝑟</m:t>
                                </m:r>
                                <m:r>
                                  <a:rPr kumimoji="1" lang="en-US" altLang="zh-CN" sz="2400" i="1">
                                    <a:latin typeface="Cambria Math" charset="0"/>
                                  </a:rPr>
                                  <m:t>1</m:t>
                                </m:r>
                              </m:sub>
                            </m:sSub>
                          </m:e>
                          <m:e>
                            <m:sSub>
                              <m:sSubPr>
                                <m:ctrlPr>
                                  <a:rPr kumimoji="1" lang="en-US" altLang="zh-CN" sz="2400" i="1">
                                    <a:latin typeface="Cambria Math" panose="02040503050406030204" pitchFamily="18" charset="0"/>
                                  </a:rPr>
                                </m:ctrlPr>
                              </m:sSubPr>
                              <m:e>
                                <m:r>
                                  <a:rPr kumimoji="1" lang="en-US" altLang="zh-CN" sz="2400" i="1">
                                    <a:latin typeface="Cambria Math" charset="0"/>
                                  </a:rPr>
                                  <m:t>𝑋</m:t>
                                </m:r>
                              </m:e>
                              <m:sub>
                                <m:r>
                                  <a:rPr kumimoji="1" lang="en-US" altLang="zh-CN" sz="2400" b="0" i="1" smtClean="0">
                                    <a:latin typeface="Cambria Math" panose="02040503050406030204" pitchFamily="18" charset="0"/>
                                  </a:rPr>
                                  <m:t>𝑟</m:t>
                                </m:r>
                                <m:r>
                                  <a:rPr kumimoji="1" lang="en-US" altLang="zh-CN" sz="2400" i="1">
                                    <a:latin typeface="Cambria Math" charset="0"/>
                                  </a:rPr>
                                  <m:t>1</m:t>
                                </m:r>
                              </m:sub>
                            </m:sSub>
                          </m:e>
                        </m:d>
                        <m:nary>
                          <m:naryPr>
                            <m:chr m:val="∏"/>
                            <m:ctrlPr>
                              <a:rPr kumimoji="1" lang="is-IS" altLang="zh-CN" sz="2400" i="1">
                                <a:latin typeface="Cambria Math" panose="02040503050406030204" pitchFamily="18" charset="0"/>
                              </a:rPr>
                            </m:ctrlPr>
                          </m:naryPr>
                          <m:sub>
                            <m:r>
                              <m:rPr>
                                <m:brk m:alnAt="23"/>
                              </m:rPr>
                              <a:rPr kumimoji="1" lang="en-US" altLang="zh-CN" sz="2400" i="1">
                                <a:latin typeface="Cambria Math" charset="0"/>
                              </a:rPr>
                              <m:t>𝑖</m:t>
                            </m:r>
                            <m:r>
                              <a:rPr kumimoji="1" lang="en-US" altLang="zh-CN" sz="2400" i="1">
                                <a:latin typeface="Cambria Math" charset="0"/>
                              </a:rPr>
                              <m:t>=2</m:t>
                            </m:r>
                          </m:sub>
                          <m:sup>
                            <m:r>
                              <a:rPr kumimoji="1" lang="en-US" altLang="zh-CN" sz="2400" b="0" i="1" smtClean="0">
                                <a:latin typeface="Cambria Math" panose="02040503050406030204" pitchFamily="18" charset="0"/>
                              </a:rPr>
                              <m:t>𝑟</m:t>
                            </m:r>
                            <m:r>
                              <a:rPr kumimoji="1" lang="en-US" altLang="zh-CN" sz="2400" i="1">
                                <a:latin typeface="Cambria Math" charset="0"/>
                              </a:rPr>
                              <m:t>𝑛</m:t>
                            </m:r>
                          </m:sup>
                          <m:e>
                            <m:r>
                              <a:rPr kumimoji="1" lang="en-US" altLang="zh-CN" sz="2400" i="1">
                                <a:latin typeface="Cambria Math" charset="0"/>
                              </a:rPr>
                              <m:t>𝑝</m:t>
                            </m:r>
                            <m:d>
                              <m:dPr>
                                <m:ctrlPr>
                                  <a:rPr kumimoji="1" lang="en-US" altLang="zh-CN" sz="2400" i="1">
                                    <a:latin typeface="Cambria Math" panose="02040503050406030204" pitchFamily="18" charset="0"/>
                                  </a:rPr>
                                </m:ctrlPr>
                              </m:dPr>
                              <m:e>
                                <m:sSub>
                                  <m:sSubPr>
                                    <m:ctrlPr>
                                      <a:rPr kumimoji="1" lang="en-US" altLang="zh-CN" sz="2400" i="1">
                                        <a:latin typeface="Cambria Math" panose="02040503050406030204" pitchFamily="18" charset="0"/>
                                      </a:rPr>
                                    </m:ctrlPr>
                                  </m:sSubPr>
                                  <m:e>
                                    <m:r>
                                      <a:rPr kumimoji="1" lang="en-US" altLang="zh-CN" sz="2400" i="1">
                                        <a:latin typeface="Cambria Math" charset="0"/>
                                        <a:ea typeface="Cambria Math" charset="0"/>
                                        <a:cs typeface="Cambria Math" charset="0"/>
                                      </a:rPr>
                                      <m:t>∆</m:t>
                                    </m:r>
                                    <m:r>
                                      <a:rPr kumimoji="1" lang="en-US" altLang="zh-CN" sz="2400" i="1">
                                        <a:latin typeface="Cambria Math" charset="0"/>
                                      </a:rPr>
                                      <m:t>𝑥</m:t>
                                    </m:r>
                                  </m:e>
                                  <m:sub>
                                    <m:r>
                                      <a:rPr kumimoji="1" lang="en-US" altLang="zh-CN" sz="2400" b="0" i="1" smtClean="0">
                                        <a:latin typeface="Cambria Math" panose="02040503050406030204" pitchFamily="18" charset="0"/>
                                      </a:rPr>
                                      <m:t>𝑟</m:t>
                                    </m:r>
                                    <m:r>
                                      <a:rPr kumimoji="1" lang="en-US" altLang="zh-CN" sz="2400" i="1">
                                        <a:latin typeface="Cambria Math" charset="0"/>
                                      </a:rPr>
                                      <m:t>𝑖</m:t>
                                    </m:r>
                                  </m:sub>
                                </m:sSub>
                              </m:e>
                              <m:e>
                                <m:r>
                                  <a:rPr kumimoji="1" lang="en-US" altLang="zh-CN" sz="2400" i="1">
                                    <a:latin typeface="Cambria Math" charset="0"/>
                                    <a:ea typeface="Cambria Math" charset="0"/>
                                    <a:cs typeface="Cambria Math" charset="0"/>
                                  </a:rPr>
                                  <m:t>∆</m:t>
                                </m:r>
                                <m:sSub>
                                  <m:sSubPr>
                                    <m:ctrlPr>
                                      <a:rPr kumimoji="1" lang="en-US" altLang="zh-CN" sz="2400" i="1">
                                        <a:latin typeface="Cambria Math" panose="02040503050406030204" pitchFamily="18" charset="0"/>
                                      </a:rPr>
                                    </m:ctrlPr>
                                  </m:sSubPr>
                                  <m:e>
                                    <m:r>
                                      <a:rPr kumimoji="1" lang="en-US" altLang="zh-CN" sz="2400" i="1">
                                        <a:latin typeface="Cambria Math" charset="0"/>
                                      </a:rPr>
                                      <m:t>𝑋</m:t>
                                    </m:r>
                                  </m:e>
                                  <m:sub>
                                    <m:r>
                                      <a:rPr kumimoji="1" lang="en-US" altLang="zh-CN" sz="2400" b="0" i="1" smtClean="0">
                                        <a:latin typeface="Cambria Math" panose="02040503050406030204" pitchFamily="18" charset="0"/>
                                      </a:rPr>
                                      <m:t>𝑟</m:t>
                                    </m:r>
                                    <m:r>
                                      <a:rPr kumimoji="1" lang="en-US" altLang="zh-CN" sz="2400" i="1">
                                        <a:latin typeface="Cambria Math" charset="0"/>
                                      </a:rPr>
                                      <m:t>𝑖</m:t>
                                    </m:r>
                                  </m:sub>
                                </m:sSub>
                              </m:e>
                            </m:d>
                          </m:e>
                        </m:nary>
                      </m:oMath>
                    </m:oMathPara>
                  </a14:m>
                  <a:endParaRPr lang="zh-CN" altLang="en-US" sz="2400" dirty="0"/>
                </a:p>
              </p:txBody>
            </p:sp>
          </mc:Choice>
          <mc:Fallback xmlns="">
            <p:sp>
              <p:nvSpPr>
                <p:cNvPr id="16" name="矩形 15">
                  <a:extLst>
                    <a:ext uri="{FF2B5EF4-FFF2-40B4-BE49-F238E27FC236}">
                      <a16:creationId xmlns:a16="http://schemas.microsoft.com/office/drawing/2014/main" id="{D5F7ED05-46AC-7346-A7AC-ECCE6FAEE0FC}"/>
                    </a:ext>
                  </a:extLst>
                </p:cNvPr>
                <p:cNvSpPr>
                  <a:spLocks noRot="1" noChangeAspect="1" noMove="1" noResize="1" noEditPoints="1" noAdjustHandles="1" noChangeArrowheads="1" noChangeShapeType="1" noTextEdit="1"/>
                </p:cNvSpPr>
                <p:nvPr/>
              </p:nvSpPr>
              <p:spPr>
                <a:xfrm>
                  <a:off x="1975575" y="5290661"/>
                  <a:ext cx="7923259" cy="1138260"/>
                </a:xfrm>
                <a:prstGeom prst="rect">
                  <a:avLst/>
                </a:prstGeom>
                <a:blipFill>
                  <a:blip r:embed="rId5"/>
                  <a:stretch>
                    <a:fillRect t="-100000" b="-15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DD5B801D-D4B6-7F44-8B8B-7CB36485C6A4}"/>
                    </a:ext>
                  </a:extLst>
                </p:cNvPr>
                <p:cNvSpPr/>
                <p:nvPr/>
              </p:nvSpPr>
              <p:spPr>
                <a:xfrm>
                  <a:off x="1988600" y="4771535"/>
                  <a:ext cx="716042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kumimoji="1" lang="en-US" altLang="zh-CN" sz="2400" i="1" smtClean="0">
                            <a:latin typeface="Cambria Math" charset="0"/>
                          </a:rPr>
                          <m:t>=</m:t>
                        </m:r>
                        <m:r>
                          <a:rPr kumimoji="1" lang="en-US" altLang="zh-CN" sz="2400" i="1" smtClean="0">
                            <a:latin typeface="Cambria Math" panose="02040503050406030204" pitchFamily="18" charset="0"/>
                          </a:rPr>
                          <m:t>𝑝</m:t>
                        </m:r>
                        <m:d>
                          <m:dPr>
                            <m:ctrlPr>
                              <a:rPr kumimoji="1" lang="en-US" altLang="zh-CN" sz="2400" b="0" i="1" smtClean="0">
                                <a:latin typeface="Cambria Math" panose="02040503050406030204" pitchFamily="18" charset="0"/>
                              </a:rPr>
                            </m:ctrlPr>
                          </m:dPr>
                          <m:e>
                            <m:r>
                              <a:rPr kumimoji="1" lang="en-US" altLang="zh-CN" sz="2400" b="0" i="1" smtClean="0">
                                <a:latin typeface="Cambria Math" panose="02040503050406030204" pitchFamily="18" charset="0"/>
                              </a:rPr>
                              <m:t>𝑙𝑒𝑓𝑡</m:t>
                            </m:r>
                            <m:r>
                              <a:rPr kumimoji="1" lang="zh-CN" altLang="en-US" sz="2400" b="0" i="1" smtClean="0">
                                <a:latin typeface="Cambria Math" panose="02040503050406030204" pitchFamily="18" charset="0"/>
                              </a:rPr>
                              <m:t> </m:t>
                            </m:r>
                            <m:r>
                              <a:rPr kumimoji="1" lang="en-US" altLang="zh-CN" sz="2400" b="0" i="1" smtClean="0">
                                <a:latin typeface="Cambria Math" panose="02040503050406030204" pitchFamily="18" charset="0"/>
                              </a:rPr>
                              <m:t>h𝑎𝑛𝑑</m:t>
                            </m:r>
                            <m:r>
                              <a:rPr kumimoji="1" lang="zh-CN" altLang="en-US" sz="2400" b="0" i="1" smtClean="0">
                                <a:latin typeface="Cambria Math" panose="02040503050406030204" pitchFamily="18" charset="0"/>
                              </a:rPr>
                              <m:t> </m:t>
                            </m:r>
                            <m:r>
                              <a:rPr kumimoji="1" lang="en-US" altLang="zh-CN" sz="2400" b="0" i="1" smtClean="0">
                                <a:latin typeface="Cambria Math" panose="02040503050406030204" pitchFamily="18" charset="0"/>
                              </a:rPr>
                              <m:t>𝑠𝑒𝑞𝑢𝑒𝑛𝑐𝑒</m:t>
                            </m:r>
                          </m:e>
                        </m:d>
                        <m:r>
                          <a:rPr kumimoji="1" lang="zh-CN" altLang="en-US" sz="2400" i="1">
                            <a:latin typeface="Cambria Math" panose="02040503050406030204" pitchFamily="18" charset="0"/>
                          </a:rPr>
                          <m:t>∙</m:t>
                        </m:r>
                        <m:r>
                          <a:rPr kumimoji="1" lang="en-US" altLang="zh-CN" sz="2400" b="0" i="1" smtClean="0">
                            <a:latin typeface="Cambria Math" panose="02040503050406030204" pitchFamily="18" charset="0"/>
                          </a:rPr>
                          <m:t>𝑝</m:t>
                        </m:r>
                        <m:r>
                          <a:rPr kumimoji="1" lang="en-US" altLang="zh-CN" sz="2400" b="0" i="1" smtClean="0">
                            <a:latin typeface="Cambria Math" panose="02040503050406030204" pitchFamily="18" charset="0"/>
                          </a:rPr>
                          <m:t>(</m:t>
                        </m:r>
                        <m:r>
                          <a:rPr kumimoji="1" lang="en-US" altLang="zh-CN" sz="2400" b="0" i="1" smtClean="0">
                            <a:latin typeface="Cambria Math" panose="02040503050406030204" pitchFamily="18" charset="0"/>
                          </a:rPr>
                          <m:t>𝑟𝑖𝑔h𝑡</m:t>
                        </m:r>
                        <m:r>
                          <a:rPr kumimoji="1" lang="zh-CN" altLang="en-US" sz="2400" b="0" i="1" smtClean="0">
                            <a:latin typeface="Cambria Math" panose="02040503050406030204" pitchFamily="18" charset="0"/>
                          </a:rPr>
                          <m:t> </m:t>
                        </m:r>
                        <m:r>
                          <a:rPr kumimoji="1" lang="en-US" altLang="zh-CN" sz="2400" b="0" i="1" smtClean="0">
                            <a:latin typeface="Cambria Math" panose="02040503050406030204" pitchFamily="18" charset="0"/>
                          </a:rPr>
                          <m:t>h𝑎𝑛𝑑</m:t>
                        </m:r>
                        <m:r>
                          <a:rPr kumimoji="1" lang="zh-CN" altLang="en-US" sz="2400" b="0" i="1" smtClean="0">
                            <a:latin typeface="Cambria Math" panose="02040503050406030204" pitchFamily="18" charset="0"/>
                          </a:rPr>
                          <m:t> </m:t>
                        </m:r>
                        <m:r>
                          <a:rPr kumimoji="1" lang="en-US" altLang="zh-CN" sz="2400" b="0" i="1" smtClean="0">
                            <a:latin typeface="Cambria Math" panose="02040503050406030204" pitchFamily="18" charset="0"/>
                          </a:rPr>
                          <m:t>𝑠𝑒𝑞𝑢𝑒𝑛𝑐𝑒</m:t>
                        </m:r>
                        <m:r>
                          <a:rPr kumimoji="1" lang="en-US" altLang="zh-CN" sz="2400" b="0" i="1" smtClean="0">
                            <a:latin typeface="Cambria Math" panose="02040503050406030204" pitchFamily="18" charset="0"/>
                          </a:rPr>
                          <m:t>)</m:t>
                        </m:r>
                      </m:oMath>
                    </m:oMathPara>
                  </a14:m>
                  <a:endParaRPr lang="zh-CN" altLang="en-US" sz="2400" dirty="0"/>
                </a:p>
              </p:txBody>
            </p:sp>
          </mc:Choice>
          <mc:Fallback xmlns="">
            <p:sp>
              <p:nvSpPr>
                <p:cNvPr id="17" name="矩形 16">
                  <a:extLst>
                    <a:ext uri="{FF2B5EF4-FFF2-40B4-BE49-F238E27FC236}">
                      <a16:creationId xmlns:a16="http://schemas.microsoft.com/office/drawing/2014/main" id="{DD5B801D-D4B6-7F44-8B8B-7CB36485C6A4}"/>
                    </a:ext>
                  </a:extLst>
                </p:cNvPr>
                <p:cNvSpPr>
                  <a:spLocks noRot="1" noChangeAspect="1" noMove="1" noResize="1" noEditPoints="1" noAdjustHandles="1" noChangeArrowheads="1" noChangeShapeType="1" noTextEdit="1"/>
                </p:cNvSpPr>
                <p:nvPr/>
              </p:nvSpPr>
              <p:spPr>
                <a:xfrm>
                  <a:off x="1988600" y="4771535"/>
                  <a:ext cx="7160422" cy="461665"/>
                </a:xfrm>
                <a:prstGeom prst="rect">
                  <a:avLst/>
                </a:prstGeom>
                <a:blipFill>
                  <a:blip r:embed="rId6"/>
                  <a:stretch>
                    <a:fillRect b="-16667"/>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27178346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64E7D4-0DAD-1E40-B96D-105AB4CD9900}"/>
              </a:ext>
            </a:extLst>
          </p:cNvPr>
          <p:cNvSpPr>
            <a:spLocks noGrp="1"/>
          </p:cNvSpPr>
          <p:nvPr>
            <p:ph type="title"/>
          </p:nvPr>
        </p:nvSpPr>
        <p:spPr/>
        <p:txBody>
          <a:bodyPr/>
          <a:lstStyle/>
          <a:p>
            <a:r>
              <a:rPr kumimoji="1" lang="en-US" altLang="zh-CN" b="1" dirty="0"/>
              <a:t>Simulation</a:t>
            </a:r>
            <a:endParaRPr kumimoji="1" lang="zh-CN" altLang="en-US" b="1" dirty="0"/>
          </a:p>
        </p:txBody>
      </p:sp>
      <p:pic>
        <p:nvPicPr>
          <p:cNvPr id="14" name="内容占位符 13">
            <a:extLst>
              <a:ext uri="{FF2B5EF4-FFF2-40B4-BE49-F238E27FC236}">
                <a16:creationId xmlns:a16="http://schemas.microsoft.com/office/drawing/2014/main" id="{7C183E68-7718-1844-98CD-0D07D4E65074}"/>
              </a:ext>
            </a:extLst>
          </p:cNvPr>
          <p:cNvPicPr>
            <a:picLocks noGrp="1" noChangeAspect="1"/>
          </p:cNvPicPr>
          <p:nvPr>
            <p:ph idx="1"/>
          </p:nvPr>
        </p:nvPicPr>
        <p:blipFill>
          <a:blip r:embed="rId3"/>
          <a:stretch>
            <a:fillRect/>
          </a:stretch>
        </p:blipFill>
        <p:spPr>
          <a:xfrm>
            <a:off x="2298442" y="2342350"/>
            <a:ext cx="7595116" cy="3595321"/>
          </a:xfrm>
        </p:spPr>
      </p:pic>
      <p:grpSp>
        <p:nvGrpSpPr>
          <p:cNvPr id="4" name="组 2">
            <a:extLst>
              <a:ext uri="{FF2B5EF4-FFF2-40B4-BE49-F238E27FC236}">
                <a16:creationId xmlns:a16="http://schemas.microsoft.com/office/drawing/2014/main" id="{CFEF015D-1A2B-C04E-BAB5-51E528CAC0C5}"/>
              </a:ext>
            </a:extLst>
          </p:cNvPr>
          <p:cNvGrpSpPr/>
          <p:nvPr/>
        </p:nvGrpSpPr>
        <p:grpSpPr>
          <a:xfrm>
            <a:off x="6733749" y="461528"/>
            <a:ext cx="4854513" cy="1468446"/>
            <a:chOff x="6751678" y="799302"/>
            <a:chExt cx="4854513" cy="1468446"/>
          </a:xfrm>
        </p:grpSpPr>
        <p:sp>
          <p:nvSpPr>
            <p:cNvPr id="5" name="矩形: 圆角 8">
              <a:extLst>
                <a:ext uri="{FF2B5EF4-FFF2-40B4-BE49-F238E27FC236}">
                  <a16:creationId xmlns:a16="http://schemas.microsoft.com/office/drawing/2014/main" id="{EFC2CDAB-4A85-EB47-97D1-81FEB113E458}"/>
                </a:ext>
              </a:extLst>
            </p:cNvPr>
            <p:cNvSpPr/>
            <p:nvPr/>
          </p:nvSpPr>
          <p:spPr>
            <a:xfrm>
              <a:off x="6751678" y="799302"/>
              <a:ext cx="1687472" cy="658023"/>
            </a:xfrm>
            <a:prstGeom prst="roundRect">
              <a:avLst>
                <a:gd name="adj" fmla="val 38380"/>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sz="2400" dirty="0"/>
                <a:t>Absolute</a:t>
              </a:r>
              <a:endParaRPr lang="zh-CN" altLang="en-US" sz="2400" dirty="0"/>
            </a:p>
          </p:txBody>
        </p:sp>
        <p:sp>
          <p:nvSpPr>
            <p:cNvPr id="6" name="矩形: 圆角 10">
              <a:extLst>
                <a:ext uri="{FF2B5EF4-FFF2-40B4-BE49-F238E27FC236}">
                  <a16:creationId xmlns:a16="http://schemas.microsoft.com/office/drawing/2014/main" id="{6CD29802-80DB-6B41-949B-F108D6B9F2D2}"/>
                </a:ext>
              </a:extLst>
            </p:cNvPr>
            <p:cNvSpPr/>
            <p:nvPr/>
          </p:nvSpPr>
          <p:spPr>
            <a:xfrm>
              <a:off x="6751678" y="1609725"/>
              <a:ext cx="1687472" cy="658023"/>
            </a:xfrm>
            <a:prstGeom prst="roundRect">
              <a:avLst>
                <a:gd name="adj" fmla="val 38380"/>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sz="2400" dirty="0"/>
                <a:t>Relative</a:t>
              </a:r>
              <a:endParaRPr lang="zh-CN" altLang="en-US" sz="2400" dirty="0"/>
            </a:p>
          </p:txBody>
        </p:sp>
        <p:sp>
          <p:nvSpPr>
            <p:cNvPr id="7" name="矩形: 圆角 11">
              <a:extLst>
                <a:ext uri="{FF2B5EF4-FFF2-40B4-BE49-F238E27FC236}">
                  <a16:creationId xmlns:a16="http://schemas.microsoft.com/office/drawing/2014/main" id="{E93AFC42-D343-7844-906B-C5C8628C1F25}"/>
                </a:ext>
              </a:extLst>
            </p:cNvPr>
            <p:cNvSpPr/>
            <p:nvPr/>
          </p:nvSpPr>
          <p:spPr>
            <a:xfrm>
              <a:off x="9553575" y="799302"/>
              <a:ext cx="2052616" cy="658023"/>
            </a:xfrm>
            <a:prstGeom prst="roundRect">
              <a:avLst>
                <a:gd name="adj" fmla="val 38380"/>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sz="2400" dirty="0"/>
                <a:t>General</a:t>
              </a:r>
              <a:endParaRPr lang="zh-CN" altLang="en-US" sz="2400" dirty="0"/>
            </a:p>
          </p:txBody>
        </p:sp>
        <p:sp>
          <p:nvSpPr>
            <p:cNvPr id="8" name="矩形: 圆角 12">
              <a:extLst>
                <a:ext uri="{FF2B5EF4-FFF2-40B4-BE49-F238E27FC236}">
                  <a16:creationId xmlns:a16="http://schemas.microsoft.com/office/drawing/2014/main" id="{8FD37FDF-5B64-B946-967E-AAA8CD2DEF3E}"/>
                </a:ext>
              </a:extLst>
            </p:cNvPr>
            <p:cNvSpPr/>
            <p:nvPr/>
          </p:nvSpPr>
          <p:spPr>
            <a:xfrm>
              <a:off x="9553575" y="1609725"/>
              <a:ext cx="2052616" cy="658023"/>
            </a:xfrm>
            <a:prstGeom prst="roundRect">
              <a:avLst>
                <a:gd name="adj" fmla="val 38380"/>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sz="2400" dirty="0"/>
                <a:t>Per</a:t>
              </a:r>
              <a:r>
                <a:rPr lang="zh-CN" altLang="en-US" sz="2400" dirty="0"/>
                <a:t> </a:t>
              </a:r>
              <a:r>
                <a:rPr lang="en-US" altLang="zh-CN" sz="2400" dirty="0"/>
                <a:t>User</a:t>
              </a:r>
              <a:endParaRPr lang="zh-CN" altLang="en-US" sz="2400" dirty="0"/>
            </a:p>
          </p:txBody>
        </p:sp>
        <p:cxnSp>
          <p:nvCxnSpPr>
            <p:cNvPr id="9" name="直接连接符 14">
              <a:extLst>
                <a:ext uri="{FF2B5EF4-FFF2-40B4-BE49-F238E27FC236}">
                  <a16:creationId xmlns:a16="http://schemas.microsoft.com/office/drawing/2014/main" id="{7899A179-5D74-074A-BD39-7547662DA676}"/>
                </a:ext>
              </a:extLst>
            </p:cNvPr>
            <p:cNvCxnSpPr>
              <a:stCxn id="5" idx="3"/>
              <a:endCxn id="7" idx="1"/>
            </p:cNvCxnSpPr>
            <p:nvPr/>
          </p:nvCxnSpPr>
          <p:spPr>
            <a:xfrm>
              <a:off x="8439150" y="1128314"/>
              <a:ext cx="1114425" cy="0"/>
            </a:xfrm>
            <a:prstGeom prst="line">
              <a:avLst/>
            </a:prstGeom>
            <a:ln w="38100"/>
          </p:spPr>
          <p:style>
            <a:lnRef idx="3">
              <a:schemeClr val="accent3"/>
            </a:lnRef>
            <a:fillRef idx="0">
              <a:schemeClr val="accent3"/>
            </a:fillRef>
            <a:effectRef idx="2">
              <a:schemeClr val="accent3"/>
            </a:effectRef>
            <a:fontRef idx="minor">
              <a:schemeClr val="tx1"/>
            </a:fontRef>
          </p:style>
        </p:cxnSp>
        <p:cxnSp>
          <p:nvCxnSpPr>
            <p:cNvPr id="10" name="直接连接符 15">
              <a:extLst>
                <a:ext uri="{FF2B5EF4-FFF2-40B4-BE49-F238E27FC236}">
                  <a16:creationId xmlns:a16="http://schemas.microsoft.com/office/drawing/2014/main" id="{ED769B0C-1C50-FC41-9CAA-40B3144598CB}"/>
                </a:ext>
              </a:extLst>
            </p:cNvPr>
            <p:cNvCxnSpPr>
              <a:cxnSpLocks/>
              <a:stCxn id="6" idx="3"/>
              <a:endCxn id="8" idx="1"/>
            </p:cNvCxnSpPr>
            <p:nvPr/>
          </p:nvCxnSpPr>
          <p:spPr>
            <a:xfrm>
              <a:off x="8439150" y="1938737"/>
              <a:ext cx="1114425" cy="0"/>
            </a:xfrm>
            <a:prstGeom prst="line">
              <a:avLst/>
            </a:prstGeom>
            <a:ln w="38100"/>
          </p:spPr>
          <p:style>
            <a:lnRef idx="3">
              <a:schemeClr val="accent3"/>
            </a:lnRef>
            <a:fillRef idx="0">
              <a:schemeClr val="accent3"/>
            </a:fillRef>
            <a:effectRef idx="2">
              <a:schemeClr val="accent3"/>
            </a:effectRef>
            <a:fontRef idx="minor">
              <a:schemeClr val="tx1"/>
            </a:fontRef>
          </p:style>
        </p:cxnSp>
        <p:cxnSp>
          <p:nvCxnSpPr>
            <p:cNvPr id="11" name="直接连接符 18">
              <a:extLst>
                <a:ext uri="{FF2B5EF4-FFF2-40B4-BE49-F238E27FC236}">
                  <a16:creationId xmlns:a16="http://schemas.microsoft.com/office/drawing/2014/main" id="{ABCDAAD6-3F76-2C45-A2BD-2D3FA73C1E12}"/>
                </a:ext>
              </a:extLst>
            </p:cNvPr>
            <p:cNvCxnSpPr>
              <a:cxnSpLocks/>
              <a:stCxn id="5" idx="3"/>
              <a:endCxn id="8" idx="1"/>
            </p:cNvCxnSpPr>
            <p:nvPr/>
          </p:nvCxnSpPr>
          <p:spPr>
            <a:xfrm>
              <a:off x="8439150" y="1128314"/>
              <a:ext cx="1114425" cy="810423"/>
            </a:xfrm>
            <a:prstGeom prst="line">
              <a:avLst/>
            </a:prstGeom>
            <a:ln w="38100"/>
          </p:spPr>
          <p:style>
            <a:lnRef idx="3">
              <a:schemeClr val="accent3"/>
            </a:lnRef>
            <a:fillRef idx="0">
              <a:schemeClr val="accent3"/>
            </a:fillRef>
            <a:effectRef idx="2">
              <a:schemeClr val="accent3"/>
            </a:effectRef>
            <a:fontRef idx="minor">
              <a:schemeClr val="tx1"/>
            </a:fontRef>
          </p:style>
        </p:cxnSp>
        <p:cxnSp>
          <p:nvCxnSpPr>
            <p:cNvPr id="12" name="直接连接符 21">
              <a:extLst>
                <a:ext uri="{FF2B5EF4-FFF2-40B4-BE49-F238E27FC236}">
                  <a16:creationId xmlns:a16="http://schemas.microsoft.com/office/drawing/2014/main" id="{6021F40E-CAD4-CB44-85DA-C076920DA8CC}"/>
                </a:ext>
              </a:extLst>
            </p:cNvPr>
            <p:cNvCxnSpPr>
              <a:cxnSpLocks/>
              <a:stCxn id="6" idx="3"/>
              <a:endCxn id="7" idx="1"/>
            </p:cNvCxnSpPr>
            <p:nvPr/>
          </p:nvCxnSpPr>
          <p:spPr>
            <a:xfrm flipV="1">
              <a:off x="8439150" y="1128314"/>
              <a:ext cx="1114425" cy="810423"/>
            </a:xfrm>
            <a:prstGeom prst="line">
              <a:avLst/>
            </a:prstGeom>
            <a:ln w="38100"/>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7507378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9C93F7-8736-7542-B3A3-32B69A4A6190}"/>
              </a:ext>
            </a:extLst>
          </p:cNvPr>
          <p:cNvSpPr>
            <a:spLocks noGrp="1"/>
          </p:cNvSpPr>
          <p:nvPr>
            <p:ph type="title"/>
          </p:nvPr>
        </p:nvSpPr>
        <p:spPr/>
        <p:txBody>
          <a:bodyPr/>
          <a:lstStyle/>
          <a:p>
            <a:r>
              <a:rPr kumimoji="1" lang="en-US" altLang="zh-CN" b="1" dirty="0"/>
              <a:t>Adaption</a:t>
            </a:r>
            <a:endParaRPr kumimoji="1" lang="zh-CN" altLang="en-US" b="1" dirty="0"/>
          </a:p>
        </p:txBody>
      </p:sp>
      <p:sp>
        <p:nvSpPr>
          <p:cNvPr id="4" name="矩形 3">
            <a:extLst>
              <a:ext uri="{FF2B5EF4-FFF2-40B4-BE49-F238E27FC236}">
                <a16:creationId xmlns:a16="http://schemas.microsoft.com/office/drawing/2014/main" id="{1AAD0534-40F2-D942-AB53-E3C05DD60491}"/>
              </a:ext>
            </a:extLst>
          </p:cNvPr>
          <p:cNvSpPr/>
          <p:nvPr/>
        </p:nvSpPr>
        <p:spPr>
          <a:xfrm>
            <a:off x="6091917" y="3114766"/>
            <a:ext cx="1319514" cy="706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t>Current</a:t>
            </a:r>
            <a:r>
              <a:rPr kumimoji="1" lang="zh-CN" altLang="en-US" b="1" dirty="0"/>
              <a:t> </a:t>
            </a:r>
            <a:r>
              <a:rPr kumimoji="1" lang="en-US" altLang="zh-CN" b="1" dirty="0"/>
              <a:t>Model</a:t>
            </a:r>
            <a:endParaRPr kumimoji="1" lang="zh-CN" altLang="en-US" b="1" dirty="0"/>
          </a:p>
        </p:txBody>
      </p:sp>
      <p:sp>
        <p:nvSpPr>
          <p:cNvPr id="5" name="矩形 4">
            <a:extLst>
              <a:ext uri="{FF2B5EF4-FFF2-40B4-BE49-F238E27FC236}">
                <a16:creationId xmlns:a16="http://schemas.microsoft.com/office/drawing/2014/main" id="{72199951-E068-1543-8B43-2CC40FFE78BE}"/>
              </a:ext>
            </a:extLst>
          </p:cNvPr>
          <p:cNvSpPr/>
          <p:nvPr/>
        </p:nvSpPr>
        <p:spPr>
          <a:xfrm>
            <a:off x="8149800" y="3114766"/>
            <a:ext cx="1319514" cy="706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t>New</a:t>
            </a:r>
            <a:r>
              <a:rPr kumimoji="1" lang="zh-CN" altLang="en-US" b="1" dirty="0"/>
              <a:t> </a:t>
            </a:r>
            <a:r>
              <a:rPr kumimoji="1" lang="en-US" altLang="zh-CN" b="1" dirty="0"/>
              <a:t>Model</a:t>
            </a:r>
            <a:endParaRPr kumimoji="1" lang="zh-CN" altLang="en-US" b="1" dirty="0"/>
          </a:p>
        </p:txBody>
      </p:sp>
      <p:sp>
        <p:nvSpPr>
          <p:cNvPr id="6" name="圆角矩形 5">
            <a:extLst>
              <a:ext uri="{FF2B5EF4-FFF2-40B4-BE49-F238E27FC236}">
                <a16:creationId xmlns:a16="http://schemas.microsoft.com/office/drawing/2014/main" id="{1F94B750-E51F-794C-8F61-6CB1ADFDB40B}"/>
              </a:ext>
            </a:extLst>
          </p:cNvPr>
          <p:cNvSpPr/>
          <p:nvPr/>
        </p:nvSpPr>
        <p:spPr>
          <a:xfrm>
            <a:off x="7895157" y="4433951"/>
            <a:ext cx="1828800" cy="5555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t>Next</a:t>
            </a:r>
            <a:r>
              <a:rPr kumimoji="1" lang="zh-CN" altLang="en-US" b="1" dirty="0"/>
              <a:t> </a:t>
            </a:r>
            <a:r>
              <a:rPr kumimoji="1" lang="en-US" altLang="zh-CN" b="1" dirty="0"/>
              <a:t>Word</a:t>
            </a:r>
            <a:endParaRPr kumimoji="1" lang="zh-CN" altLang="en-US" b="1" dirty="0"/>
          </a:p>
        </p:txBody>
      </p:sp>
      <p:sp>
        <p:nvSpPr>
          <p:cNvPr id="7" name="圆角矩形 6">
            <a:extLst>
              <a:ext uri="{FF2B5EF4-FFF2-40B4-BE49-F238E27FC236}">
                <a16:creationId xmlns:a16="http://schemas.microsoft.com/office/drawing/2014/main" id="{D4D6D0C1-60A4-2F40-B5A9-DD4D97F91AB0}"/>
              </a:ext>
            </a:extLst>
          </p:cNvPr>
          <p:cNvSpPr/>
          <p:nvPr/>
        </p:nvSpPr>
        <p:spPr>
          <a:xfrm>
            <a:off x="6212006" y="4433951"/>
            <a:ext cx="1018572" cy="5555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err="1"/>
              <a:t>Word</a:t>
            </a:r>
            <a:r>
              <a:rPr kumimoji="1" lang="en-US" altLang="zh-CN" b="1" baseline="-25000" dirty="0" err="1"/>
              <a:t>i</a:t>
            </a:r>
            <a:endParaRPr kumimoji="1" lang="zh-CN" altLang="en-US" b="1" dirty="0"/>
          </a:p>
        </p:txBody>
      </p:sp>
      <p:sp>
        <p:nvSpPr>
          <p:cNvPr id="8" name="圆角矩形 7">
            <a:extLst>
              <a:ext uri="{FF2B5EF4-FFF2-40B4-BE49-F238E27FC236}">
                <a16:creationId xmlns:a16="http://schemas.microsoft.com/office/drawing/2014/main" id="{7254FE4D-2366-C44D-9166-9841FA741A31}"/>
              </a:ext>
            </a:extLst>
          </p:cNvPr>
          <p:cNvSpPr/>
          <p:nvPr/>
        </p:nvSpPr>
        <p:spPr>
          <a:xfrm>
            <a:off x="3179438" y="4433952"/>
            <a:ext cx="1018572" cy="5555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t>Word</a:t>
            </a:r>
            <a:r>
              <a:rPr kumimoji="1" lang="en-US" altLang="zh-CN" b="1" baseline="-25000" dirty="0"/>
              <a:t>2</a:t>
            </a:r>
            <a:endParaRPr kumimoji="1" lang="zh-CN" altLang="en-US" b="1" dirty="0"/>
          </a:p>
        </p:txBody>
      </p:sp>
      <p:sp>
        <p:nvSpPr>
          <p:cNvPr id="9" name="圆角矩形 8">
            <a:extLst>
              <a:ext uri="{FF2B5EF4-FFF2-40B4-BE49-F238E27FC236}">
                <a16:creationId xmlns:a16="http://schemas.microsoft.com/office/drawing/2014/main" id="{0DE5C4C0-183C-AE4C-9EB6-2EC8F4CA8504}"/>
              </a:ext>
            </a:extLst>
          </p:cNvPr>
          <p:cNvSpPr/>
          <p:nvPr/>
        </p:nvSpPr>
        <p:spPr>
          <a:xfrm>
            <a:off x="2100099" y="4433952"/>
            <a:ext cx="1018572" cy="5555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t>Word</a:t>
            </a:r>
            <a:r>
              <a:rPr kumimoji="1" lang="en-US" altLang="zh-CN" b="1" baseline="-25000" dirty="0"/>
              <a:t>1</a:t>
            </a:r>
            <a:endParaRPr kumimoji="1" lang="zh-CN" altLang="en-US" b="1" dirty="0"/>
          </a:p>
        </p:txBody>
      </p:sp>
      <p:sp>
        <p:nvSpPr>
          <p:cNvPr id="10" name="圆角矩形 9">
            <a:extLst>
              <a:ext uri="{FF2B5EF4-FFF2-40B4-BE49-F238E27FC236}">
                <a16:creationId xmlns:a16="http://schemas.microsoft.com/office/drawing/2014/main" id="{2EBB4E40-327B-A047-BC10-BA81879E8922}"/>
              </a:ext>
            </a:extLst>
          </p:cNvPr>
          <p:cNvSpPr/>
          <p:nvPr/>
        </p:nvSpPr>
        <p:spPr>
          <a:xfrm>
            <a:off x="5073345" y="4433951"/>
            <a:ext cx="1018572" cy="5555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t>Word</a:t>
            </a:r>
            <a:r>
              <a:rPr kumimoji="1" lang="en-US" altLang="zh-CN" b="1" baseline="-25000" dirty="0"/>
              <a:t>i-1</a:t>
            </a:r>
            <a:endParaRPr kumimoji="1" lang="zh-CN" altLang="en-US" b="1" dirty="0"/>
          </a:p>
        </p:txBody>
      </p:sp>
      <p:sp>
        <p:nvSpPr>
          <p:cNvPr id="11" name="文本框 10">
            <a:extLst>
              <a:ext uri="{FF2B5EF4-FFF2-40B4-BE49-F238E27FC236}">
                <a16:creationId xmlns:a16="http://schemas.microsoft.com/office/drawing/2014/main" id="{CC2CFCDA-4C54-F24D-A92E-CB95B135A793}"/>
              </a:ext>
            </a:extLst>
          </p:cNvPr>
          <p:cNvSpPr txBox="1"/>
          <p:nvPr/>
        </p:nvSpPr>
        <p:spPr>
          <a:xfrm>
            <a:off x="4391162" y="4480910"/>
            <a:ext cx="873890" cy="461665"/>
          </a:xfrm>
          <a:prstGeom prst="rect">
            <a:avLst/>
          </a:prstGeom>
          <a:noFill/>
        </p:spPr>
        <p:txBody>
          <a:bodyPr wrap="square" rtlCol="0">
            <a:spAutoFit/>
          </a:bodyPr>
          <a:lstStyle/>
          <a:p>
            <a:r>
              <a:rPr kumimoji="1" lang="en-US" altLang="zh-CN" sz="2400" b="1" dirty="0"/>
              <a:t>…</a:t>
            </a:r>
            <a:endParaRPr kumimoji="1" lang="zh-CN" altLang="en-US" sz="2400" b="1" dirty="0"/>
          </a:p>
        </p:txBody>
      </p:sp>
      <p:sp>
        <p:nvSpPr>
          <p:cNvPr id="13" name="椭圆 12">
            <a:extLst>
              <a:ext uri="{FF2B5EF4-FFF2-40B4-BE49-F238E27FC236}">
                <a16:creationId xmlns:a16="http://schemas.microsoft.com/office/drawing/2014/main" id="{28BD2678-F379-AE46-8C5B-06725CB29580}"/>
              </a:ext>
            </a:extLst>
          </p:cNvPr>
          <p:cNvSpPr/>
          <p:nvPr/>
        </p:nvSpPr>
        <p:spPr>
          <a:xfrm>
            <a:off x="4277222" y="3177045"/>
            <a:ext cx="1592243" cy="5345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t>N</a:t>
            </a:r>
            <a:r>
              <a:rPr kumimoji="1" lang="zh-CN" altLang="en-US" b="1" dirty="0"/>
              <a:t> </a:t>
            </a:r>
            <a:r>
              <a:rPr kumimoji="1" lang="en-US" altLang="zh-CN" b="1" dirty="0"/>
              <a:t>words</a:t>
            </a:r>
            <a:endParaRPr kumimoji="1" lang="zh-CN" altLang="en-US" b="1" dirty="0"/>
          </a:p>
        </p:txBody>
      </p:sp>
      <p:sp>
        <p:nvSpPr>
          <p:cNvPr id="14" name="下箭头 13">
            <a:extLst>
              <a:ext uri="{FF2B5EF4-FFF2-40B4-BE49-F238E27FC236}">
                <a16:creationId xmlns:a16="http://schemas.microsoft.com/office/drawing/2014/main" id="{42A3A8BA-BED3-8346-912E-B577935A98E0}"/>
              </a:ext>
            </a:extLst>
          </p:cNvPr>
          <p:cNvSpPr/>
          <p:nvPr/>
        </p:nvSpPr>
        <p:spPr>
          <a:xfrm>
            <a:off x="6606990" y="3883425"/>
            <a:ext cx="289367" cy="4644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右大括号 11">
            <a:extLst>
              <a:ext uri="{FF2B5EF4-FFF2-40B4-BE49-F238E27FC236}">
                <a16:creationId xmlns:a16="http://schemas.microsoft.com/office/drawing/2014/main" id="{69597EA3-2FDD-5F41-8A93-69F01DF77614}"/>
              </a:ext>
            </a:extLst>
          </p:cNvPr>
          <p:cNvSpPr/>
          <p:nvPr/>
        </p:nvSpPr>
        <p:spPr>
          <a:xfrm rot="16200000">
            <a:off x="4878953" y="1944162"/>
            <a:ext cx="417481" cy="421776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4400" dirty="0"/>
          </a:p>
        </p:txBody>
      </p:sp>
      <p:cxnSp>
        <p:nvCxnSpPr>
          <p:cNvPr id="16" name="直线连接符 15">
            <a:extLst>
              <a:ext uri="{FF2B5EF4-FFF2-40B4-BE49-F238E27FC236}">
                <a16:creationId xmlns:a16="http://schemas.microsoft.com/office/drawing/2014/main" id="{D277145B-D893-3A4B-A947-06F357F44301}"/>
              </a:ext>
            </a:extLst>
          </p:cNvPr>
          <p:cNvCxnSpPr/>
          <p:nvPr/>
        </p:nvCxnSpPr>
        <p:spPr>
          <a:xfrm flipV="1">
            <a:off x="5073344" y="2168990"/>
            <a:ext cx="0" cy="67443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直线连接符 17">
            <a:extLst>
              <a:ext uri="{FF2B5EF4-FFF2-40B4-BE49-F238E27FC236}">
                <a16:creationId xmlns:a16="http://schemas.microsoft.com/office/drawing/2014/main" id="{D53FE4F5-A75D-004A-9B5B-337441531EA3}"/>
              </a:ext>
            </a:extLst>
          </p:cNvPr>
          <p:cNvCxnSpPr>
            <a:cxnSpLocks/>
          </p:cNvCxnSpPr>
          <p:nvPr/>
        </p:nvCxnSpPr>
        <p:spPr>
          <a:xfrm>
            <a:off x="5073344" y="2176890"/>
            <a:ext cx="373621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直线箭头连接符 21">
            <a:extLst>
              <a:ext uri="{FF2B5EF4-FFF2-40B4-BE49-F238E27FC236}">
                <a16:creationId xmlns:a16="http://schemas.microsoft.com/office/drawing/2014/main" id="{4B062E90-FB03-164D-BC7C-FBD1AF26A0E5}"/>
              </a:ext>
            </a:extLst>
          </p:cNvPr>
          <p:cNvCxnSpPr/>
          <p:nvPr/>
        </p:nvCxnSpPr>
        <p:spPr>
          <a:xfrm>
            <a:off x="8809557" y="2168990"/>
            <a:ext cx="0" cy="67443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5" name="下箭头 24">
            <a:extLst>
              <a:ext uri="{FF2B5EF4-FFF2-40B4-BE49-F238E27FC236}">
                <a16:creationId xmlns:a16="http://schemas.microsoft.com/office/drawing/2014/main" id="{5D5CACA6-68FE-AA41-9BD1-D441F1B73E9D}"/>
              </a:ext>
            </a:extLst>
          </p:cNvPr>
          <p:cNvSpPr/>
          <p:nvPr/>
        </p:nvSpPr>
        <p:spPr>
          <a:xfrm>
            <a:off x="8664873" y="3895165"/>
            <a:ext cx="289367" cy="4644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a:extLst>
              <a:ext uri="{FF2B5EF4-FFF2-40B4-BE49-F238E27FC236}">
                <a16:creationId xmlns:a16="http://schemas.microsoft.com/office/drawing/2014/main" id="{519FFB51-3E0D-B44F-AA52-20FE0631B3B0}"/>
              </a:ext>
            </a:extLst>
          </p:cNvPr>
          <p:cNvSpPr txBox="1"/>
          <p:nvPr/>
        </p:nvSpPr>
        <p:spPr>
          <a:xfrm>
            <a:off x="5026325" y="5789773"/>
            <a:ext cx="2127587" cy="369332"/>
          </a:xfrm>
          <a:prstGeom prst="rect">
            <a:avLst/>
          </a:prstGeom>
          <a:noFill/>
        </p:spPr>
        <p:txBody>
          <a:bodyPr wrap="square" rtlCol="0">
            <a:spAutoFit/>
          </a:bodyPr>
          <a:lstStyle/>
          <a:p>
            <a:pPr algn="ctr"/>
            <a:r>
              <a:rPr kumimoji="1" lang="en-US" altLang="zh-CN" b="1" dirty="0"/>
              <a:t>N</a:t>
            </a:r>
            <a:r>
              <a:rPr kumimoji="1" lang="zh-CN" altLang="en-US" b="1" dirty="0"/>
              <a:t> </a:t>
            </a:r>
            <a:r>
              <a:rPr kumimoji="1" lang="en-US" altLang="zh-CN" b="1" dirty="0"/>
              <a:t>=</a:t>
            </a:r>
            <a:r>
              <a:rPr kumimoji="1" lang="zh-CN" altLang="en-US" b="1" dirty="0"/>
              <a:t> </a:t>
            </a:r>
            <a:r>
              <a:rPr kumimoji="1" lang="en-US" altLang="zh-CN" b="1" dirty="0"/>
              <a:t>10</a:t>
            </a:r>
            <a:endParaRPr kumimoji="1" lang="zh-CN" altLang="en-US" b="1" dirty="0"/>
          </a:p>
        </p:txBody>
      </p:sp>
    </p:spTree>
    <p:extLst>
      <p:ext uri="{BB962C8B-B14F-4D97-AF65-F5344CB8AC3E}">
        <p14:creationId xmlns:p14="http://schemas.microsoft.com/office/powerpoint/2010/main" val="120159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2000"/>
                            </p:stCondLst>
                            <p:childTnLst>
                              <p:par>
                                <p:cTn id="33" presetID="22" presetClass="entr" presetSubtype="1"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par>
                          <p:cTn id="36" fill="hold">
                            <p:stCondLst>
                              <p:cond delay="2500"/>
                            </p:stCondLst>
                            <p:childTnLst>
                              <p:par>
                                <p:cTn id="37" presetID="12" presetClass="entr" presetSubtype="1"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p:tgtEl>
                                          <p:spTgt spid="5"/>
                                        </p:tgtEl>
                                        <p:attrNameLst>
                                          <p:attrName>ppt_y</p:attrName>
                                        </p:attrNameLst>
                                      </p:cBhvr>
                                      <p:tavLst>
                                        <p:tav tm="0">
                                          <p:val>
                                            <p:strVal val="#ppt_y-#ppt_h*1.125000"/>
                                          </p:val>
                                        </p:tav>
                                        <p:tav tm="100000">
                                          <p:val>
                                            <p:strVal val="#ppt_y"/>
                                          </p:val>
                                        </p:tav>
                                      </p:tavLst>
                                    </p:anim>
                                    <p:animEffect transition="in" filter="wipe(down)">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up)">
                                      <p:cBhvr>
                                        <p:cTn id="45" dur="500"/>
                                        <p:tgtEl>
                                          <p:spTgt spid="25"/>
                                        </p:tgtEl>
                                      </p:cBhvr>
                                    </p:animEffect>
                                  </p:childTnLst>
                                </p:cTn>
                              </p:par>
                            </p:childTnLst>
                          </p:cTn>
                        </p:par>
                        <p:par>
                          <p:cTn id="46" fill="hold">
                            <p:stCondLst>
                              <p:cond delay="500"/>
                            </p:stCondLst>
                            <p:childTnLst>
                              <p:par>
                                <p:cTn id="47" presetID="12" presetClass="entr" presetSubtype="1"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p:tgtEl>
                                          <p:spTgt spid="6"/>
                                        </p:tgtEl>
                                        <p:attrNameLst>
                                          <p:attrName>ppt_y</p:attrName>
                                        </p:attrNameLst>
                                      </p:cBhvr>
                                      <p:tavLst>
                                        <p:tav tm="0">
                                          <p:val>
                                            <p:strVal val="#ppt_y-#ppt_h*1.125000"/>
                                          </p:val>
                                        </p:tav>
                                        <p:tav tm="100000">
                                          <p:val>
                                            <p:strVal val="#ppt_y"/>
                                          </p:val>
                                        </p:tav>
                                      </p:tavLst>
                                    </p:anim>
                                    <p:animEffect transition="in" filter="wipe(down)">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ppt_x"/>
                                          </p:val>
                                        </p:tav>
                                        <p:tav tm="100000">
                                          <p:val>
                                            <p:strVal val="#ppt_x"/>
                                          </p:val>
                                        </p:tav>
                                      </p:tavLst>
                                    </p:anim>
                                    <p:anim calcmode="lin" valueType="num">
                                      <p:cBhvr additive="base">
                                        <p:cTn id="5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3" grpId="0" animBg="1"/>
      <p:bldP spid="14" grpId="0" animBg="1"/>
      <p:bldP spid="12" grpId="0" animBg="1"/>
      <p:bldP spid="25"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Outline</a:t>
            </a:r>
            <a:endParaRPr kumimoji="1" lang="zh-CN" altLang="en-US" b="1" dirty="0"/>
          </a:p>
        </p:txBody>
      </p:sp>
      <p:sp>
        <p:nvSpPr>
          <p:cNvPr id="3" name="内容占位符 2">
            <a:extLst>
              <a:ext uri="{FF2B5EF4-FFF2-40B4-BE49-F238E27FC236}">
                <a16:creationId xmlns:a16="http://schemas.microsoft.com/office/drawing/2014/main" id="{AB2592C9-44AC-C743-9E50-59DAB8EE08EE}"/>
              </a:ext>
            </a:extLst>
          </p:cNvPr>
          <p:cNvSpPr>
            <a:spLocks noGrp="1"/>
          </p:cNvSpPr>
          <p:nvPr>
            <p:ph idx="1"/>
          </p:nvPr>
        </p:nvSpPr>
        <p:spPr/>
        <p:txBody>
          <a:bodyPr/>
          <a:lstStyle/>
          <a:p>
            <a:r>
              <a:rPr kumimoji="1" lang="en-US" altLang="zh-CN" dirty="0">
                <a:solidFill>
                  <a:schemeClr val="bg1">
                    <a:lumMod val="65000"/>
                  </a:schemeClr>
                </a:solidFill>
              </a:rPr>
              <a:t>Related</a:t>
            </a:r>
            <a:r>
              <a:rPr kumimoji="1" lang="zh-CN" altLang="en-US" dirty="0">
                <a:solidFill>
                  <a:schemeClr val="bg1">
                    <a:lumMod val="65000"/>
                  </a:schemeClr>
                </a:solidFill>
              </a:rPr>
              <a:t> </a:t>
            </a:r>
            <a:r>
              <a:rPr kumimoji="1" lang="en-US" altLang="zh-CN" dirty="0">
                <a:solidFill>
                  <a:schemeClr val="bg1">
                    <a:lumMod val="65000"/>
                  </a:schemeClr>
                </a:solidFill>
              </a:rPr>
              <a:t>Work</a:t>
            </a:r>
          </a:p>
          <a:p>
            <a:r>
              <a:rPr kumimoji="1" lang="en-US" altLang="zh-CN" dirty="0">
                <a:solidFill>
                  <a:schemeClr val="bg1">
                    <a:lumMod val="65000"/>
                  </a:schemeClr>
                </a:solidFill>
              </a:rPr>
              <a:t>Problem</a:t>
            </a:r>
            <a:r>
              <a:rPr kumimoji="1" lang="zh-CN" altLang="en-US" dirty="0">
                <a:solidFill>
                  <a:schemeClr val="bg1">
                    <a:lumMod val="65000"/>
                  </a:schemeClr>
                </a:solidFill>
              </a:rPr>
              <a:t> </a:t>
            </a:r>
            <a:r>
              <a:rPr kumimoji="1" lang="en-US" altLang="zh-CN" dirty="0">
                <a:solidFill>
                  <a:schemeClr val="bg1">
                    <a:lumMod val="65000"/>
                  </a:schemeClr>
                </a:solidFill>
              </a:rPr>
              <a:t>Definition</a:t>
            </a:r>
          </a:p>
          <a:p>
            <a:r>
              <a:rPr kumimoji="1" lang="en-US" altLang="zh-CN" dirty="0">
                <a:solidFill>
                  <a:schemeClr val="bg1">
                    <a:lumMod val="65000"/>
                  </a:schemeClr>
                </a:solidFill>
              </a:rPr>
              <a:t>Examining</a:t>
            </a:r>
            <a:r>
              <a:rPr kumimoji="1" lang="zh-CN" altLang="en-US" dirty="0">
                <a:solidFill>
                  <a:schemeClr val="bg1">
                    <a:lumMod val="65000"/>
                  </a:schemeClr>
                </a:solidFill>
              </a:rPr>
              <a:t> </a:t>
            </a:r>
            <a:r>
              <a:rPr kumimoji="1" lang="en-US" altLang="zh-CN" dirty="0">
                <a:solidFill>
                  <a:schemeClr val="bg1">
                    <a:lumMod val="65000"/>
                  </a:schemeClr>
                </a:solidFill>
              </a:rPr>
              <a:t>Behavior</a:t>
            </a:r>
          </a:p>
          <a:p>
            <a:r>
              <a:rPr kumimoji="1" lang="en-US" altLang="zh-CN" dirty="0"/>
              <a:t>Input</a:t>
            </a:r>
            <a:r>
              <a:rPr kumimoji="1" lang="zh-CN" altLang="en-US" dirty="0"/>
              <a:t> </a:t>
            </a:r>
            <a:r>
              <a:rPr kumimoji="1" lang="en-US" altLang="zh-CN" dirty="0"/>
              <a:t>Prediction</a:t>
            </a:r>
            <a:r>
              <a:rPr kumimoji="1" lang="zh-CN" altLang="en-US" dirty="0"/>
              <a:t> </a:t>
            </a:r>
            <a:r>
              <a:rPr kumimoji="1" lang="en-US" altLang="zh-CN" dirty="0"/>
              <a:t>Algorithm</a:t>
            </a:r>
          </a:p>
          <a:p>
            <a:r>
              <a:rPr kumimoji="1" lang="en-US" altLang="zh-CN" dirty="0">
                <a:solidFill>
                  <a:schemeClr val="bg1">
                    <a:lumMod val="65000"/>
                  </a:schemeClr>
                </a:solidFill>
              </a:rPr>
              <a:t>Evaluation</a:t>
            </a:r>
          </a:p>
          <a:p>
            <a:r>
              <a:rPr kumimoji="1" lang="en-US" altLang="zh-CN" dirty="0" smtClean="0">
                <a:solidFill>
                  <a:schemeClr val="bg1">
                    <a:lumMod val="65000"/>
                  </a:schemeClr>
                </a:solidFill>
              </a:rPr>
              <a:t>Conclusion</a:t>
            </a:r>
            <a:endParaRPr kumimoji="1" lang="zh-CN" altLang="en-US" dirty="0">
              <a:solidFill>
                <a:schemeClr val="bg1">
                  <a:lumMod val="65000"/>
                </a:schemeClr>
              </a:solidFill>
            </a:endParaRPr>
          </a:p>
        </p:txBody>
      </p:sp>
    </p:spTree>
    <p:extLst>
      <p:ext uri="{BB962C8B-B14F-4D97-AF65-F5344CB8AC3E}">
        <p14:creationId xmlns:p14="http://schemas.microsoft.com/office/powerpoint/2010/main" val="3966669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Outline</a:t>
            </a:r>
            <a:endParaRPr kumimoji="1" lang="zh-CN" altLang="en-US" b="1" dirty="0"/>
          </a:p>
        </p:txBody>
      </p:sp>
      <p:sp>
        <p:nvSpPr>
          <p:cNvPr id="3" name="内容占位符 2">
            <a:extLst>
              <a:ext uri="{FF2B5EF4-FFF2-40B4-BE49-F238E27FC236}">
                <a16:creationId xmlns:a16="http://schemas.microsoft.com/office/drawing/2014/main" id="{AB2592C9-44AC-C743-9E50-59DAB8EE08EE}"/>
              </a:ext>
            </a:extLst>
          </p:cNvPr>
          <p:cNvSpPr>
            <a:spLocks noGrp="1"/>
          </p:cNvSpPr>
          <p:nvPr>
            <p:ph idx="1"/>
          </p:nvPr>
        </p:nvSpPr>
        <p:spPr/>
        <p:txBody>
          <a:bodyPr/>
          <a:lstStyle/>
          <a:p>
            <a:r>
              <a:rPr kumimoji="1" lang="en-US" altLang="zh-CN" dirty="0">
                <a:solidFill>
                  <a:schemeClr val="bg1">
                    <a:lumMod val="65000"/>
                  </a:schemeClr>
                </a:solidFill>
              </a:rPr>
              <a:t>Related</a:t>
            </a:r>
            <a:r>
              <a:rPr kumimoji="1" lang="zh-CN" altLang="en-US" dirty="0">
                <a:solidFill>
                  <a:schemeClr val="bg1">
                    <a:lumMod val="65000"/>
                  </a:schemeClr>
                </a:solidFill>
              </a:rPr>
              <a:t> </a:t>
            </a:r>
            <a:r>
              <a:rPr kumimoji="1" lang="en-US" altLang="zh-CN" dirty="0">
                <a:solidFill>
                  <a:schemeClr val="bg1">
                    <a:lumMod val="65000"/>
                  </a:schemeClr>
                </a:solidFill>
              </a:rPr>
              <a:t>Work</a:t>
            </a:r>
          </a:p>
          <a:p>
            <a:r>
              <a:rPr kumimoji="1" lang="en-US" altLang="zh-CN" dirty="0">
                <a:solidFill>
                  <a:schemeClr val="bg1">
                    <a:lumMod val="65000"/>
                  </a:schemeClr>
                </a:solidFill>
              </a:rPr>
              <a:t>Problem</a:t>
            </a:r>
            <a:r>
              <a:rPr kumimoji="1" lang="zh-CN" altLang="en-US" dirty="0">
                <a:solidFill>
                  <a:schemeClr val="bg1">
                    <a:lumMod val="65000"/>
                  </a:schemeClr>
                </a:solidFill>
              </a:rPr>
              <a:t> </a:t>
            </a:r>
            <a:r>
              <a:rPr kumimoji="1" lang="en-US" altLang="zh-CN" dirty="0">
                <a:solidFill>
                  <a:schemeClr val="bg1">
                    <a:lumMod val="65000"/>
                  </a:schemeClr>
                </a:solidFill>
              </a:rPr>
              <a:t>Definition</a:t>
            </a:r>
          </a:p>
          <a:p>
            <a:r>
              <a:rPr kumimoji="1" lang="en-US" altLang="zh-CN" dirty="0">
                <a:solidFill>
                  <a:schemeClr val="bg1">
                    <a:lumMod val="65000"/>
                  </a:schemeClr>
                </a:solidFill>
              </a:rPr>
              <a:t>Examining</a:t>
            </a:r>
            <a:r>
              <a:rPr kumimoji="1" lang="zh-CN" altLang="en-US" dirty="0">
                <a:solidFill>
                  <a:schemeClr val="bg1">
                    <a:lumMod val="65000"/>
                  </a:schemeClr>
                </a:solidFill>
              </a:rPr>
              <a:t> </a:t>
            </a:r>
            <a:r>
              <a:rPr kumimoji="1" lang="en-US" altLang="zh-CN" dirty="0">
                <a:solidFill>
                  <a:schemeClr val="bg1">
                    <a:lumMod val="65000"/>
                  </a:schemeClr>
                </a:solidFill>
              </a:rPr>
              <a:t>Behavior</a:t>
            </a:r>
          </a:p>
          <a:p>
            <a:r>
              <a:rPr kumimoji="1" lang="en-US" altLang="zh-CN" dirty="0">
                <a:solidFill>
                  <a:schemeClr val="bg1">
                    <a:lumMod val="65000"/>
                  </a:schemeClr>
                </a:solidFill>
              </a:rPr>
              <a:t>Input</a:t>
            </a:r>
            <a:r>
              <a:rPr kumimoji="1" lang="zh-CN" altLang="en-US" dirty="0">
                <a:solidFill>
                  <a:schemeClr val="bg1">
                    <a:lumMod val="65000"/>
                  </a:schemeClr>
                </a:solidFill>
              </a:rPr>
              <a:t> </a:t>
            </a:r>
            <a:r>
              <a:rPr kumimoji="1" lang="en-US" altLang="zh-CN" dirty="0">
                <a:solidFill>
                  <a:schemeClr val="bg1">
                    <a:lumMod val="65000"/>
                  </a:schemeClr>
                </a:solidFill>
              </a:rPr>
              <a:t>Prediction</a:t>
            </a:r>
            <a:r>
              <a:rPr kumimoji="1" lang="zh-CN" altLang="en-US" dirty="0">
                <a:solidFill>
                  <a:schemeClr val="bg1">
                    <a:lumMod val="65000"/>
                  </a:schemeClr>
                </a:solidFill>
              </a:rPr>
              <a:t> </a:t>
            </a:r>
            <a:r>
              <a:rPr kumimoji="1" lang="en-US" altLang="zh-CN" dirty="0">
                <a:solidFill>
                  <a:schemeClr val="bg1">
                    <a:lumMod val="65000"/>
                  </a:schemeClr>
                </a:solidFill>
              </a:rPr>
              <a:t>Algorithm</a:t>
            </a:r>
          </a:p>
          <a:p>
            <a:r>
              <a:rPr kumimoji="1" lang="en-US" altLang="zh-CN" dirty="0"/>
              <a:t>Evaluation</a:t>
            </a:r>
          </a:p>
          <a:p>
            <a:r>
              <a:rPr kumimoji="1" lang="en-US" altLang="zh-CN" dirty="0" smtClean="0">
                <a:solidFill>
                  <a:schemeClr val="bg1">
                    <a:lumMod val="65000"/>
                  </a:schemeClr>
                </a:solidFill>
              </a:rPr>
              <a:t>Conclusion</a:t>
            </a:r>
            <a:endParaRPr kumimoji="1" lang="en-US" altLang="zh-CN" dirty="0">
              <a:solidFill>
                <a:schemeClr val="bg1">
                  <a:lumMod val="65000"/>
                </a:schemeClr>
              </a:solidFill>
            </a:endParaRPr>
          </a:p>
          <a:p>
            <a:pPr marL="0" indent="0">
              <a:buNone/>
            </a:pPr>
            <a:endParaRPr kumimoji="1" lang="zh-CN" altLang="en-US" dirty="0">
              <a:solidFill>
                <a:schemeClr val="bg1">
                  <a:lumMod val="65000"/>
                </a:schemeClr>
              </a:solidFill>
            </a:endParaRPr>
          </a:p>
        </p:txBody>
      </p:sp>
    </p:spTree>
    <p:extLst>
      <p:ext uri="{BB962C8B-B14F-4D97-AF65-F5344CB8AC3E}">
        <p14:creationId xmlns:p14="http://schemas.microsoft.com/office/powerpoint/2010/main" val="1186884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Evaluation</a:t>
            </a:r>
            <a:endParaRPr kumimoji="1" lang="zh-CN" altLang="en-US" b="1" dirty="0"/>
          </a:p>
        </p:txBody>
      </p:sp>
      <p:pic>
        <p:nvPicPr>
          <p:cNvPr id="7" name="内容占位符 6">
            <a:extLst>
              <a:ext uri="{FF2B5EF4-FFF2-40B4-BE49-F238E27FC236}">
                <a16:creationId xmlns:a16="http://schemas.microsoft.com/office/drawing/2014/main" id="{D58332EC-03CA-1E44-BA40-36EEEFDBF008}"/>
              </a:ext>
            </a:extLst>
          </p:cNvPr>
          <p:cNvPicPr>
            <a:picLocks noGrp="1" noChangeAspect="1"/>
          </p:cNvPicPr>
          <p:nvPr>
            <p:ph sz="half" idx="1"/>
          </p:nvPr>
        </p:nvPicPr>
        <p:blipFill rotWithShape="1">
          <a:blip r:embed="rId3"/>
          <a:srcRect l="16522" r="17561"/>
          <a:stretch/>
        </p:blipFill>
        <p:spPr>
          <a:xfrm>
            <a:off x="838200" y="1825624"/>
            <a:ext cx="4920227" cy="4198657"/>
          </a:xfrm>
        </p:spPr>
      </p:pic>
      <mc:AlternateContent xmlns:mc="http://schemas.openxmlformats.org/markup-compatibility/2006" xmlns:a14="http://schemas.microsoft.com/office/drawing/2010/main">
        <mc:Choice Requires="a14">
          <p:sp>
            <p:nvSpPr>
              <p:cNvPr id="5" name="内容占位符 4">
                <a:extLst>
                  <a:ext uri="{FF2B5EF4-FFF2-40B4-BE49-F238E27FC236}">
                    <a16:creationId xmlns:a16="http://schemas.microsoft.com/office/drawing/2014/main" id="{98A90A8E-A5BB-8F4C-BCDC-E11254AB4C93}"/>
                  </a:ext>
                </a:extLst>
              </p:cNvPr>
              <p:cNvSpPr>
                <a:spLocks noGrp="1"/>
              </p:cNvSpPr>
              <p:nvPr>
                <p:ph sz="half" idx="2"/>
              </p:nvPr>
            </p:nvSpPr>
            <p:spPr>
              <a:xfrm>
                <a:off x="6172200" y="1825625"/>
                <a:ext cx="6019800" cy="4351338"/>
              </a:xfrm>
            </p:spPr>
            <p:txBody>
              <a:bodyPr/>
              <a:lstStyle/>
              <a:p>
                <a:r>
                  <a:rPr kumimoji="1" lang="en-US" altLang="zh-CN" b="1" dirty="0"/>
                  <a:t>Participants</a:t>
                </a:r>
                <a:r>
                  <a:rPr kumimoji="1" lang="en-US" altLang="zh-CN" dirty="0"/>
                  <a:t>:</a:t>
                </a:r>
                <a:r>
                  <a:rPr kumimoji="1" lang="zh-CN" altLang="en-US" dirty="0"/>
                  <a:t> </a:t>
                </a:r>
                <a:r>
                  <a:rPr kumimoji="1" lang="en-US" altLang="zh-CN" dirty="0"/>
                  <a:t>16</a:t>
                </a:r>
                <a:r>
                  <a:rPr kumimoji="1" lang="zh-CN" altLang="en-US" dirty="0"/>
                  <a:t> </a:t>
                </a:r>
                <a:r>
                  <a:rPr kumimoji="1" lang="en-US" altLang="zh-CN" dirty="0"/>
                  <a:t>(15</a:t>
                </a:r>
                <a:r>
                  <a:rPr kumimoji="1" lang="zh-CN" altLang="en-US" dirty="0"/>
                  <a:t> </a:t>
                </a:r>
                <a:r>
                  <a:rPr kumimoji="1" lang="en-US" altLang="zh-CN" dirty="0"/>
                  <a:t>males,</a:t>
                </a:r>
                <a:r>
                  <a:rPr kumimoji="1" lang="zh-CN" altLang="en-US" dirty="0"/>
                  <a:t> </a:t>
                </a:r>
                <a:r>
                  <a:rPr kumimoji="1" lang="en-US" altLang="zh-CN" dirty="0"/>
                  <a:t>1</a:t>
                </a:r>
                <a:r>
                  <a:rPr kumimoji="1" lang="zh-CN" altLang="en-US" dirty="0"/>
                  <a:t> </a:t>
                </a:r>
                <a:r>
                  <a:rPr kumimoji="1" lang="en-US" altLang="zh-CN" dirty="0"/>
                  <a:t>female)</a:t>
                </a:r>
              </a:p>
              <a:p>
                <a:r>
                  <a:rPr kumimoji="1" lang="en-US" altLang="zh-CN" b="1" dirty="0"/>
                  <a:t>Speed</a:t>
                </a:r>
                <a:r>
                  <a:rPr kumimoji="1" lang="en-US" altLang="zh-CN" dirty="0"/>
                  <a:t>:</a:t>
                </a:r>
                <a:r>
                  <a:rPr kumimoji="1" lang="zh-CN" altLang="en-US" dirty="0"/>
                  <a:t> </a:t>
                </a:r>
                <a:r>
                  <a:rPr kumimoji="1" lang="en-US" altLang="zh-CN" dirty="0"/>
                  <a:t>68.4</a:t>
                </a:r>
                <a:r>
                  <a:rPr kumimoji="1" lang="zh-CN" altLang="en-US" dirty="0"/>
                  <a:t> </a:t>
                </a:r>
                <a:r>
                  <a:rPr kumimoji="1" lang="en-US" altLang="zh-CN" dirty="0"/>
                  <a:t>WPM</a:t>
                </a:r>
              </a:p>
              <a:p>
                <a:r>
                  <a:rPr kumimoji="1" lang="en-US" altLang="zh-CN" b="1" dirty="0"/>
                  <a:t>Task</a:t>
                </a:r>
                <a:r>
                  <a:rPr kumimoji="1" lang="en-US" altLang="zh-CN" dirty="0"/>
                  <a:t>:</a:t>
                </a:r>
                <a:r>
                  <a:rPr kumimoji="1" lang="zh-CN" altLang="en-US" dirty="0"/>
                  <a:t> </a:t>
                </a:r>
                <a:r>
                  <a:rPr kumimoji="1" lang="en-US" altLang="zh-CN" dirty="0"/>
                  <a:t>entering</a:t>
                </a:r>
                <a:r>
                  <a:rPr kumimoji="1" lang="zh-CN" altLang="en-US" dirty="0"/>
                  <a:t> </a:t>
                </a:r>
                <a:r>
                  <a:rPr kumimoji="1" lang="en-US" altLang="zh-CN" dirty="0"/>
                  <a:t>phrases</a:t>
                </a:r>
              </a:p>
              <a:p>
                <a:r>
                  <a:rPr kumimoji="1" lang="en-US" altLang="zh-CN" b="1" dirty="0"/>
                  <a:t>Design</a:t>
                </a:r>
                <a:r>
                  <a:rPr kumimoji="1" lang="en-US" altLang="zh-CN" dirty="0"/>
                  <a:t>:</a:t>
                </a:r>
              </a:p>
              <a:p>
                <a:pPr lvl="1"/>
                <a:r>
                  <a:rPr kumimoji="1" lang="en-US" altLang="zh-CN" dirty="0"/>
                  <a:t>TOAST</a:t>
                </a:r>
                <a:r>
                  <a:rPr kumimoji="1" lang="zh-CN" altLang="en-US" dirty="0"/>
                  <a:t> </a:t>
                </a:r>
                <a:r>
                  <a:rPr kumimoji="1" lang="en-US" altLang="zh-CN" dirty="0"/>
                  <a:t>interaction</a:t>
                </a:r>
              </a:p>
              <a:p>
                <a:pPr lvl="1"/>
                <a:r>
                  <a:rPr kumimoji="1" lang="en-US" altLang="zh-CN" dirty="0"/>
                  <a:t>10</a:t>
                </a:r>
                <a:r>
                  <a:rPr kumimoji="1" lang="zh-CN" altLang="en-US" dirty="0"/>
                  <a:t> </a:t>
                </a:r>
                <a:r>
                  <a:rPr kumimoji="1" lang="en-US" altLang="zh-CN" dirty="0"/>
                  <a:t>phrases/block</a:t>
                </a:r>
                <a:r>
                  <a:rPr kumimoji="1" lang="zh-CN" altLang="en-US" dirty="0"/>
                  <a:t> </a:t>
                </a:r>
                <a14:m>
                  <m:oMath xmlns:m="http://schemas.openxmlformats.org/officeDocument/2006/math">
                    <m:r>
                      <a:rPr kumimoji="1" lang="en-US" altLang="zh-CN" i="1" smtClean="0">
                        <a:latin typeface="Cambria Math" panose="02040503050406030204" pitchFamily="18" charset="0"/>
                        <a:ea typeface="Cambria Math" panose="02040503050406030204" pitchFamily="18" charset="0"/>
                      </a:rPr>
                      <m:t>×</m:t>
                    </m:r>
                  </m:oMath>
                </a14:m>
                <a:r>
                  <a:rPr kumimoji="1" lang="zh-CN" altLang="en-US" dirty="0"/>
                  <a:t> </a:t>
                </a:r>
                <a:r>
                  <a:rPr kumimoji="1" lang="en-US" altLang="zh-CN" dirty="0"/>
                  <a:t>4</a:t>
                </a:r>
                <a:r>
                  <a:rPr kumimoji="1" lang="zh-CN" altLang="en-US" dirty="0"/>
                  <a:t> </a:t>
                </a:r>
                <a:r>
                  <a:rPr kumimoji="1" lang="en-US" altLang="zh-CN" dirty="0"/>
                  <a:t>blocks</a:t>
                </a:r>
              </a:p>
              <a:p>
                <a:pPr lvl="1"/>
                <a:endParaRPr kumimoji="1" lang="en-US" altLang="zh-CN" dirty="0"/>
              </a:p>
              <a:p>
                <a:pPr lvl="1"/>
                <a:endParaRPr kumimoji="1" lang="en-US" altLang="zh-CN" dirty="0"/>
              </a:p>
              <a:p>
                <a:endParaRPr kumimoji="1" lang="zh-CN" altLang="en-US" dirty="0"/>
              </a:p>
            </p:txBody>
          </p:sp>
        </mc:Choice>
        <mc:Fallback xmlns="">
          <p:sp>
            <p:nvSpPr>
              <p:cNvPr id="5" name="内容占位符 4">
                <a:extLst>
                  <a:ext uri="{FF2B5EF4-FFF2-40B4-BE49-F238E27FC236}">
                    <a16:creationId xmlns:a16="http://schemas.microsoft.com/office/drawing/2014/main" id="{98A90A8E-A5BB-8F4C-BCDC-E11254AB4C93}"/>
                  </a:ext>
                </a:extLst>
              </p:cNvPr>
              <p:cNvSpPr>
                <a:spLocks noGrp="1" noRot="1" noChangeAspect="1" noMove="1" noResize="1" noEditPoints="1" noAdjustHandles="1" noChangeArrowheads="1" noChangeShapeType="1" noTextEdit="1"/>
              </p:cNvSpPr>
              <p:nvPr>
                <p:ph sz="half" idx="2"/>
              </p:nvPr>
            </p:nvSpPr>
            <p:spPr>
              <a:xfrm>
                <a:off x="6172200" y="1825625"/>
                <a:ext cx="6019800" cy="4351338"/>
              </a:xfrm>
              <a:blipFill>
                <a:blip r:embed="rId4"/>
                <a:stretch>
                  <a:fillRect l="-1684" t="-2632" r="-168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87786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Results:</a:t>
            </a:r>
            <a:r>
              <a:rPr kumimoji="1" lang="zh-CN" altLang="en-US" b="1" dirty="0"/>
              <a:t> </a:t>
            </a:r>
            <a:r>
              <a:rPr kumimoji="1" lang="en-US" altLang="zh-CN" b="1" dirty="0"/>
              <a:t>Speed</a:t>
            </a:r>
            <a:endParaRPr kumimoji="1" lang="zh-CN" altLang="en-US" b="1" dirty="0"/>
          </a:p>
        </p:txBody>
      </p:sp>
      <p:pic>
        <p:nvPicPr>
          <p:cNvPr id="7" name="内容占位符 6">
            <a:extLst>
              <a:ext uri="{FF2B5EF4-FFF2-40B4-BE49-F238E27FC236}">
                <a16:creationId xmlns:a16="http://schemas.microsoft.com/office/drawing/2014/main" id="{7E6BD9BD-3300-7A47-AE62-CF32C822D541}"/>
              </a:ext>
            </a:extLst>
          </p:cNvPr>
          <p:cNvPicPr>
            <a:picLocks noGrp="1" noChangeAspect="1"/>
          </p:cNvPicPr>
          <p:nvPr>
            <p:ph sz="half" idx="1"/>
          </p:nvPr>
        </p:nvPicPr>
        <p:blipFill>
          <a:blip r:embed="rId3"/>
          <a:stretch>
            <a:fillRect/>
          </a:stretch>
        </p:blipFill>
        <p:spPr>
          <a:xfrm>
            <a:off x="969309" y="1450846"/>
            <a:ext cx="4748585" cy="3281542"/>
          </a:xfrm>
        </p:spPr>
      </p:pic>
      <p:sp>
        <p:nvSpPr>
          <p:cNvPr id="8" name="内容占位符 7">
            <a:extLst>
              <a:ext uri="{FF2B5EF4-FFF2-40B4-BE49-F238E27FC236}">
                <a16:creationId xmlns:a16="http://schemas.microsoft.com/office/drawing/2014/main" id="{3F667DAE-BAB4-EA4D-9052-F323969E08B8}"/>
              </a:ext>
            </a:extLst>
          </p:cNvPr>
          <p:cNvSpPr>
            <a:spLocks noGrp="1"/>
          </p:cNvSpPr>
          <p:nvPr>
            <p:ph sz="half" idx="2"/>
          </p:nvPr>
        </p:nvSpPr>
        <p:spPr>
          <a:xfrm>
            <a:off x="6172200" y="1598875"/>
            <a:ext cx="5181600" cy="2985484"/>
          </a:xfrm>
        </p:spPr>
        <p:txBody>
          <a:bodyPr/>
          <a:lstStyle/>
          <a:p>
            <a:r>
              <a:rPr kumimoji="1" lang="en-US" altLang="zh-CN" b="1" dirty="0"/>
              <a:t>Speed</a:t>
            </a:r>
            <a:r>
              <a:rPr kumimoji="1" lang="en-US" altLang="zh-CN" dirty="0"/>
              <a:t>:</a:t>
            </a:r>
            <a:r>
              <a:rPr kumimoji="1" lang="zh-CN" altLang="en-US" dirty="0"/>
              <a:t> </a:t>
            </a:r>
            <a:r>
              <a:rPr kumimoji="1" lang="en-US" altLang="zh-CN" dirty="0"/>
              <a:t>43.1</a:t>
            </a:r>
            <a:r>
              <a:rPr kumimoji="1" lang="zh-CN" altLang="en-US" dirty="0"/>
              <a:t> </a:t>
            </a:r>
            <a:r>
              <a:rPr kumimoji="1" lang="en-US" altLang="zh-CN" dirty="0"/>
              <a:t>WPM</a:t>
            </a:r>
            <a:r>
              <a:rPr kumimoji="1" lang="zh-CN" altLang="en-US" dirty="0"/>
              <a:t> </a:t>
            </a:r>
            <a:r>
              <a:rPr kumimoji="1" lang="en-US" altLang="zh-CN" dirty="0"/>
              <a:t>(2/3</a:t>
            </a:r>
            <a:r>
              <a:rPr kumimoji="1" lang="zh-CN" altLang="en-US" dirty="0"/>
              <a:t> </a:t>
            </a:r>
            <a:r>
              <a:rPr kumimoji="1" lang="en-US" altLang="zh-CN" dirty="0"/>
              <a:t>physical)</a:t>
            </a:r>
          </a:p>
          <a:p>
            <a:r>
              <a:rPr kumimoji="1" lang="en-US" altLang="zh-CN" b="1" dirty="0"/>
              <a:t>Fastest</a:t>
            </a:r>
            <a:r>
              <a:rPr kumimoji="1" lang="en-US" altLang="zh-CN" dirty="0"/>
              <a:t>:</a:t>
            </a:r>
            <a:r>
              <a:rPr kumimoji="1" lang="zh-CN" altLang="en-US" dirty="0"/>
              <a:t> </a:t>
            </a:r>
            <a:r>
              <a:rPr kumimoji="1" lang="en-US" altLang="zh-CN" dirty="0"/>
              <a:t>66.1</a:t>
            </a:r>
            <a:r>
              <a:rPr kumimoji="1" lang="zh-CN" altLang="en-US" dirty="0"/>
              <a:t> </a:t>
            </a:r>
            <a:r>
              <a:rPr kumimoji="1" lang="en-US" altLang="zh-CN" dirty="0"/>
              <a:t>WPM</a:t>
            </a:r>
          </a:p>
          <a:p>
            <a:r>
              <a:rPr kumimoji="1" lang="en-US" altLang="zh-CN" b="1" dirty="0"/>
              <a:t>Existing</a:t>
            </a:r>
            <a:r>
              <a:rPr kumimoji="1" lang="zh-CN" altLang="en-US" b="1" dirty="0"/>
              <a:t> </a:t>
            </a:r>
            <a:r>
              <a:rPr kumimoji="1" lang="en-US" altLang="zh-CN" b="1" dirty="0"/>
              <a:t>techniques</a:t>
            </a:r>
            <a:r>
              <a:rPr kumimoji="1" lang="en-US" altLang="zh-CN" dirty="0"/>
              <a:t>:</a:t>
            </a:r>
          </a:p>
          <a:p>
            <a:pPr lvl="1"/>
            <a:r>
              <a:rPr kumimoji="1" lang="en-US" altLang="zh-CN" dirty="0"/>
              <a:t>30</a:t>
            </a:r>
            <a:r>
              <a:rPr kumimoji="1" lang="zh-CN" altLang="en-US" dirty="0"/>
              <a:t> </a:t>
            </a:r>
            <a:r>
              <a:rPr kumimoji="1" lang="en-US" altLang="zh-CN" dirty="0"/>
              <a:t>WPM</a:t>
            </a:r>
            <a:r>
              <a:rPr kumimoji="1" lang="zh-CN" altLang="en-US" dirty="0"/>
              <a:t> </a:t>
            </a:r>
            <a:r>
              <a:rPr kumimoji="1" lang="en-US" altLang="zh-CN" dirty="0"/>
              <a:t>[1]</a:t>
            </a:r>
            <a:r>
              <a:rPr kumimoji="1" lang="zh-CN" altLang="en-US" dirty="0"/>
              <a:t>       </a:t>
            </a:r>
            <a:r>
              <a:rPr kumimoji="1" lang="en-US" altLang="zh-CN" dirty="0"/>
              <a:t>(44%</a:t>
            </a:r>
            <a:r>
              <a:rPr kumimoji="1" lang="zh-CN" altLang="en-US" dirty="0"/>
              <a:t>  </a:t>
            </a:r>
            <a:r>
              <a:rPr kumimoji="1" lang="en-US" altLang="zh-CN" dirty="0"/>
              <a:t>higher)</a:t>
            </a:r>
          </a:p>
          <a:p>
            <a:pPr lvl="1"/>
            <a:r>
              <a:rPr kumimoji="1" lang="en-US" altLang="zh-CN" dirty="0"/>
              <a:t>38.68</a:t>
            </a:r>
            <a:r>
              <a:rPr kumimoji="1" lang="zh-CN" altLang="en-US" dirty="0"/>
              <a:t> </a:t>
            </a:r>
            <a:r>
              <a:rPr kumimoji="1" lang="en-US" altLang="zh-CN" dirty="0"/>
              <a:t>WPM</a:t>
            </a:r>
            <a:r>
              <a:rPr kumimoji="1" lang="zh-CN" altLang="en-US" dirty="0"/>
              <a:t> </a:t>
            </a:r>
            <a:r>
              <a:rPr kumimoji="1" lang="en-US" altLang="zh-CN" dirty="0"/>
              <a:t>[2]</a:t>
            </a:r>
            <a:r>
              <a:rPr kumimoji="1" lang="zh-CN" altLang="en-US" dirty="0"/>
              <a:t>   </a:t>
            </a:r>
            <a:r>
              <a:rPr kumimoji="1" lang="en-US" altLang="zh-CN" dirty="0"/>
              <a:t>(11%</a:t>
            </a:r>
            <a:r>
              <a:rPr kumimoji="1" lang="zh-CN" altLang="en-US" dirty="0"/>
              <a:t>  </a:t>
            </a:r>
            <a:r>
              <a:rPr kumimoji="1" lang="en-US" altLang="zh-CN" dirty="0"/>
              <a:t>higher)</a:t>
            </a:r>
            <a:endParaRPr kumimoji="1" lang="zh-CN" altLang="en-US" dirty="0"/>
          </a:p>
        </p:txBody>
      </p:sp>
      <p:sp>
        <p:nvSpPr>
          <p:cNvPr id="10" name="矩形 9">
            <a:extLst>
              <a:ext uri="{FF2B5EF4-FFF2-40B4-BE49-F238E27FC236}">
                <a16:creationId xmlns:a16="http://schemas.microsoft.com/office/drawing/2014/main" id="{9F14DE45-B0F0-9D4D-808B-9DE14973A1A6}"/>
              </a:ext>
            </a:extLst>
          </p:cNvPr>
          <p:cNvSpPr/>
          <p:nvPr/>
        </p:nvSpPr>
        <p:spPr>
          <a:xfrm>
            <a:off x="0" y="6289403"/>
            <a:ext cx="12192000" cy="523220"/>
          </a:xfrm>
          <a:prstGeom prst="rect">
            <a:avLst/>
          </a:prstGeom>
        </p:spPr>
        <p:txBody>
          <a:bodyPr wrap="square">
            <a:spAutoFit/>
          </a:bodyPr>
          <a:lstStyle/>
          <a:p>
            <a:r>
              <a:rPr lang="en-US" altLang="zh-CN" sz="1400" dirty="0"/>
              <a:t>[1]</a:t>
            </a:r>
            <a:r>
              <a:rPr lang="zh-CN" altLang="en-US" sz="1400" dirty="0"/>
              <a:t> Leah Findlater and Jacob Wobbrock. 2012. Personalized input: improving ten-finger touchscreen typing through automatic adaptation.</a:t>
            </a:r>
            <a:endParaRPr lang="en-US" altLang="zh-CN" sz="1400" dirty="0"/>
          </a:p>
          <a:p>
            <a:r>
              <a:rPr lang="en-US" altLang="zh-CN" sz="1400" dirty="0"/>
              <a:t>[2]</a:t>
            </a:r>
            <a:r>
              <a:rPr lang="zh-CN" altLang="en-US" sz="1400" dirty="0"/>
              <a:t> </a:t>
            </a:r>
            <a:r>
              <a:rPr lang="en" altLang="zh-CN" sz="1400" dirty="0" err="1"/>
              <a:t>Sunjun</a:t>
            </a:r>
            <a:r>
              <a:rPr lang="en" altLang="zh-CN" sz="1400" dirty="0"/>
              <a:t> Kim, </a:t>
            </a:r>
            <a:r>
              <a:rPr lang="en" altLang="zh-CN" sz="1400" dirty="0" err="1"/>
              <a:t>Jeongmin</a:t>
            </a:r>
            <a:r>
              <a:rPr lang="en" altLang="zh-CN" sz="1400" dirty="0"/>
              <a:t> Son, </a:t>
            </a:r>
            <a:r>
              <a:rPr lang="en" altLang="zh-CN" sz="1400" dirty="0" err="1"/>
              <a:t>Geehyuk</a:t>
            </a:r>
            <a:r>
              <a:rPr lang="en" altLang="zh-CN" sz="1400" dirty="0"/>
              <a:t> Lee, Hwan Kim, and </a:t>
            </a:r>
            <a:r>
              <a:rPr lang="en" altLang="zh-CN" sz="1400" dirty="0" err="1"/>
              <a:t>Woohun</a:t>
            </a:r>
            <a:r>
              <a:rPr lang="en" altLang="zh-CN" sz="1400" dirty="0"/>
              <a:t> Lee. 2013. </a:t>
            </a:r>
            <a:r>
              <a:rPr lang="en" altLang="zh-CN" sz="1400" dirty="0" err="1"/>
              <a:t>TapBoard</a:t>
            </a:r>
            <a:r>
              <a:rPr lang="en" altLang="zh-CN" sz="1400" dirty="0"/>
              <a:t>: making a touch screen keyboard more touchable.</a:t>
            </a:r>
            <a:endParaRPr lang="zh-CN" altLang="en-US" sz="1400" dirty="0"/>
          </a:p>
        </p:txBody>
      </p:sp>
    </p:spTree>
    <p:extLst>
      <p:ext uri="{BB962C8B-B14F-4D97-AF65-F5344CB8AC3E}">
        <p14:creationId xmlns:p14="http://schemas.microsoft.com/office/powerpoint/2010/main" val="215422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Results:</a:t>
            </a:r>
            <a:r>
              <a:rPr kumimoji="1" lang="zh-CN" altLang="en-US" b="1" dirty="0"/>
              <a:t> </a:t>
            </a:r>
            <a:r>
              <a:rPr kumimoji="1" lang="en-US" altLang="zh-CN" b="1" dirty="0"/>
              <a:t>Speed</a:t>
            </a:r>
            <a:r>
              <a:rPr kumimoji="1" lang="zh-CN" altLang="en-US" b="1" dirty="0"/>
              <a:t> </a:t>
            </a:r>
            <a:r>
              <a:rPr kumimoji="1" lang="en-US" altLang="zh-CN" b="1" dirty="0"/>
              <a:t>&amp;</a:t>
            </a:r>
            <a:r>
              <a:rPr kumimoji="1" lang="zh-CN" altLang="en-US" b="1" dirty="0"/>
              <a:t> </a:t>
            </a:r>
            <a:r>
              <a:rPr kumimoji="1" lang="en-US" altLang="zh-CN" b="1" dirty="0"/>
              <a:t>Error</a:t>
            </a:r>
            <a:r>
              <a:rPr kumimoji="1" lang="zh-CN" altLang="en-US" b="1" dirty="0"/>
              <a:t> </a:t>
            </a:r>
            <a:r>
              <a:rPr kumimoji="1" lang="en-US" altLang="zh-CN" b="1" dirty="0"/>
              <a:t>rate</a:t>
            </a:r>
            <a:endParaRPr kumimoji="1" lang="zh-CN" altLang="en-US" b="1" dirty="0"/>
          </a:p>
        </p:txBody>
      </p:sp>
      <p:pic>
        <p:nvPicPr>
          <p:cNvPr id="7" name="内容占位符 6">
            <a:extLst>
              <a:ext uri="{FF2B5EF4-FFF2-40B4-BE49-F238E27FC236}">
                <a16:creationId xmlns:a16="http://schemas.microsoft.com/office/drawing/2014/main" id="{7E6BD9BD-3300-7A47-AE62-CF32C822D541}"/>
              </a:ext>
            </a:extLst>
          </p:cNvPr>
          <p:cNvPicPr>
            <a:picLocks noGrp="1" noChangeAspect="1"/>
          </p:cNvPicPr>
          <p:nvPr>
            <p:ph sz="half" idx="1"/>
          </p:nvPr>
        </p:nvPicPr>
        <p:blipFill>
          <a:blip r:embed="rId3"/>
          <a:stretch>
            <a:fillRect/>
          </a:stretch>
        </p:blipFill>
        <p:spPr>
          <a:xfrm>
            <a:off x="969309" y="1450846"/>
            <a:ext cx="4748585" cy="3281542"/>
          </a:xfrm>
        </p:spPr>
      </p:pic>
      <p:sp>
        <p:nvSpPr>
          <p:cNvPr id="8" name="内容占位符 7">
            <a:extLst>
              <a:ext uri="{FF2B5EF4-FFF2-40B4-BE49-F238E27FC236}">
                <a16:creationId xmlns:a16="http://schemas.microsoft.com/office/drawing/2014/main" id="{3F667DAE-BAB4-EA4D-9052-F323969E08B8}"/>
              </a:ext>
            </a:extLst>
          </p:cNvPr>
          <p:cNvSpPr>
            <a:spLocks noGrp="1"/>
          </p:cNvSpPr>
          <p:nvPr>
            <p:ph sz="half" idx="2"/>
          </p:nvPr>
        </p:nvSpPr>
        <p:spPr>
          <a:xfrm>
            <a:off x="6172200" y="1598875"/>
            <a:ext cx="5181600" cy="2985484"/>
          </a:xfrm>
        </p:spPr>
        <p:txBody>
          <a:bodyPr/>
          <a:lstStyle/>
          <a:p>
            <a:r>
              <a:rPr kumimoji="1" lang="en-US" altLang="zh-CN" b="1" dirty="0"/>
              <a:t>Speed</a:t>
            </a:r>
            <a:r>
              <a:rPr kumimoji="1" lang="en-US" altLang="zh-CN" dirty="0"/>
              <a:t>:</a:t>
            </a:r>
            <a:r>
              <a:rPr kumimoji="1" lang="zh-CN" altLang="en-US" dirty="0"/>
              <a:t> </a:t>
            </a:r>
            <a:r>
              <a:rPr kumimoji="1" lang="en-US" altLang="zh-CN" dirty="0"/>
              <a:t>43.1</a:t>
            </a:r>
            <a:r>
              <a:rPr kumimoji="1" lang="zh-CN" altLang="en-US" dirty="0"/>
              <a:t> </a:t>
            </a:r>
            <a:r>
              <a:rPr kumimoji="1" lang="en-US" altLang="zh-CN" dirty="0"/>
              <a:t>WPM</a:t>
            </a:r>
            <a:r>
              <a:rPr kumimoji="1" lang="zh-CN" altLang="en-US" dirty="0"/>
              <a:t> </a:t>
            </a:r>
            <a:r>
              <a:rPr kumimoji="1" lang="en-US" altLang="zh-CN" dirty="0"/>
              <a:t>(2/3</a:t>
            </a:r>
            <a:r>
              <a:rPr kumimoji="1" lang="zh-CN" altLang="en-US" dirty="0"/>
              <a:t> </a:t>
            </a:r>
            <a:r>
              <a:rPr kumimoji="1" lang="en-US" altLang="zh-CN" dirty="0"/>
              <a:t>physical)</a:t>
            </a:r>
          </a:p>
          <a:p>
            <a:r>
              <a:rPr kumimoji="1" lang="en-US" altLang="zh-CN" b="1" dirty="0"/>
              <a:t>Fastest</a:t>
            </a:r>
            <a:r>
              <a:rPr kumimoji="1" lang="en-US" altLang="zh-CN" dirty="0"/>
              <a:t>:</a:t>
            </a:r>
            <a:r>
              <a:rPr kumimoji="1" lang="zh-CN" altLang="en-US" dirty="0"/>
              <a:t> </a:t>
            </a:r>
            <a:r>
              <a:rPr kumimoji="1" lang="en-US" altLang="zh-CN" dirty="0"/>
              <a:t>66.1</a:t>
            </a:r>
            <a:r>
              <a:rPr kumimoji="1" lang="zh-CN" altLang="en-US" dirty="0"/>
              <a:t> </a:t>
            </a:r>
            <a:r>
              <a:rPr kumimoji="1" lang="en-US" altLang="zh-CN" dirty="0"/>
              <a:t>WPM</a:t>
            </a:r>
          </a:p>
          <a:p>
            <a:r>
              <a:rPr kumimoji="1" lang="en-US" altLang="zh-CN" b="1" dirty="0"/>
              <a:t>Existing</a:t>
            </a:r>
            <a:r>
              <a:rPr kumimoji="1" lang="zh-CN" altLang="en-US" b="1" dirty="0"/>
              <a:t> </a:t>
            </a:r>
            <a:r>
              <a:rPr kumimoji="1" lang="en-US" altLang="zh-CN" b="1" dirty="0"/>
              <a:t>techniques</a:t>
            </a:r>
            <a:r>
              <a:rPr kumimoji="1" lang="en-US" altLang="zh-CN" dirty="0"/>
              <a:t>:</a:t>
            </a:r>
          </a:p>
          <a:p>
            <a:pPr lvl="1"/>
            <a:r>
              <a:rPr kumimoji="1" lang="en-US" altLang="zh-CN" dirty="0"/>
              <a:t>30</a:t>
            </a:r>
            <a:r>
              <a:rPr kumimoji="1" lang="zh-CN" altLang="en-US" dirty="0"/>
              <a:t> </a:t>
            </a:r>
            <a:r>
              <a:rPr kumimoji="1" lang="en-US" altLang="zh-CN" dirty="0"/>
              <a:t>WPM</a:t>
            </a:r>
            <a:r>
              <a:rPr kumimoji="1" lang="zh-CN" altLang="en-US" dirty="0"/>
              <a:t> </a:t>
            </a:r>
            <a:r>
              <a:rPr kumimoji="1" lang="en-US" altLang="zh-CN" dirty="0"/>
              <a:t>[1]</a:t>
            </a:r>
            <a:r>
              <a:rPr kumimoji="1" lang="zh-CN" altLang="en-US" dirty="0"/>
              <a:t>       </a:t>
            </a:r>
            <a:r>
              <a:rPr kumimoji="1" lang="en-US" altLang="zh-CN" dirty="0"/>
              <a:t>(44%</a:t>
            </a:r>
            <a:r>
              <a:rPr kumimoji="1" lang="zh-CN" altLang="en-US" dirty="0"/>
              <a:t>  </a:t>
            </a:r>
            <a:r>
              <a:rPr kumimoji="1" lang="en-US" altLang="zh-CN" dirty="0"/>
              <a:t>higher)</a:t>
            </a:r>
          </a:p>
          <a:p>
            <a:pPr lvl="1"/>
            <a:r>
              <a:rPr kumimoji="1" lang="en-US" altLang="zh-CN" dirty="0"/>
              <a:t>38.68</a:t>
            </a:r>
            <a:r>
              <a:rPr kumimoji="1" lang="zh-CN" altLang="en-US" dirty="0"/>
              <a:t> </a:t>
            </a:r>
            <a:r>
              <a:rPr kumimoji="1" lang="en-US" altLang="zh-CN" dirty="0"/>
              <a:t>WPM</a:t>
            </a:r>
            <a:r>
              <a:rPr kumimoji="1" lang="zh-CN" altLang="en-US" dirty="0"/>
              <a:t> </a:t>
            </a:r>
            <a:r>
              <a:rPr kumimoji="1" lang="en-US" altLang="zh-CN" dirty="0"/>
              <a:t>[2]</a:t>
            </a:r>
            <a:r>
              <a:rPr kumimoji="1" lang="zh-CN" altLang="en-US" dirty="0"/>
              <a:t>   </a:t>
            </a:r>
            <a:r>
              <a:rPr kumimoji="1" lang="en-US" altLang="zh-CN" dirty="0"/>
              <a:t>(11%</a:t>
            </a:r>
            <a:r>
              <a:rPr kumimoji="1" lang="zh-CN" altLang="en-US" dirty="0"/>
              <a:t>  </a:t>
            </a:r>
            <a:r>
              <a:rPr kumimoji="1" lang="en-US" altLang="zh-CN" dirty="0"/>
              <a:t>higher)</a:t>
            </a:r>
            <a:endParaRPr kumimoji="1" lang="zh-CN" altLang="en-US" dirty="0"/>
          </a:p>
        </p:txBody>
      </p:sp>
      <p:graphicFrame>
        <p:nvGraphicFramePr>
          <p:cNvPr id="9" name="内容占位符 5">
            <a:extLst>
              <a:ext uri="{FF2B5EF4-FFF2-40B4-BE49-F238E27FC236}">
                <a16:creationId xmlns:a16="http://schemas.microsoft.com/office/drawing/2014/main" id="{B6B63EBD-8A76-8D46-94E9-A86A4D524D20}"/>
              </a:ext>
            </a:extLst>
          </p:cNvPr>
          <p:cNvGraphicFramePr>
            <a:graphicFrameLocks/>
          </p:cNvGraphicFramePr>
          <p:nvPr>
            <p:extLst/>
          </p:nvPr>
        </p:nvGraphicFramePr>
        <p:xfrm>
          <a:off x="969309" y="4932156"/>
          <a:ext cx="10515600" cy="111252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3180261310"/>
                    </a:ext>
                  </a:extLst>
                </a:gridCol>
                <a:gridCol w="2103120">
                  <a:extLst>
                    <a:ext uri="{9D8B030D-6E8A-4147-A177-3AD203B41FA5}">
                      <a16:colId xmlns:a16="http://schemas.microsoft.com/office/drawing/2014/main" val="904372888"/>
                    </a:ext>
                  </a:extLst>
                </a:gridCol>
                <a:gridCol w="2103120">
                  <a:extLst>
                    <a:ext uri="{9D8B030D-6E8A-4147-A177-3AD203B41FA5}">
                      <a16:colId xmlns:a16="http://schemas.microsoft.com/office/drawing/2014/main" val="2944799586"/>
                    </a:ext>
                  </a:extLst>
                </a:gridCol>
                <a:gridCol w="2103120">
                  <a:extLst>
                    <a:ext uri="{9D8B030D-6E8A-4147-A177-3AD203B41FA5}">
                      <a16:colId xmlns:a16="http://schemas.microsoft.com/office/drawing/2014/main" val="531705371"/>
                    </a:ext>
                  </a:extLst>
                </a:gridCol>
                <a:gridCol w="2103120">
                  <a:extLst>
                    <a:ext uri="{9D8B030D-6E8A-4147-A177-3AD203B41FA5}">
                      <a16:colId xmlns:a16="http://schemas.microsoft.com/office/drawing/2014/main" val="1725246510"/>
                    </a:ext>
                  </a:extLst>
                </a:gridCol>
              </a:tblGrid>
              <a:tr h="370840">
                <a:tc>
                  <a:txBody>
                    <a:bodyPr/>
                    <a:lstStyle/>
                    <a:p>
                      <a:pPr algn="ctr"/>
                      <a:r>
                        <a:rPr lang="en-US" altLang="zh-CN" dirty="0"/>
                        <a:t>Block</a:t>
                      </a:r>
                      <a:endParaRPr lang="zh-CN" altLang="en-US" dirty="0"/>
                    </a:p>
                  </a:txBody>
                  <a:tcPr/>
                </a:tc>
                <a:tc>
                  <a:txBody>
                    <a:bodyPr/>
                    <a:lstStyle/>
                    <a:p>
                      <a:pPr algn="ctr"/>
                      <a:r>
                        <a:rPr lang="en-US" altLang="zh-CN" dirty="0"/>
                        <a:t>1</a:t>
                      </a:r>
                      <a:endParaRPr lang="zh-CN" altLang="en-US" dirty="0"/>
                    </a:p>
                  </a:txBody>
                  <a:tcPr/>
                </a:tc>
                <a:tc>
                  <a:txBody>
                    <a:bodyPr/>
                    <a:lstStyle/>
                    <a:p>
                      <a:pPr algn="ctr"/>
                      <a:r>
                        <a:rPr lang="en-US" altLang="zh-CN" dirty="0"/>
                        <a:t>2</a:t>
                      </a:r>
                      <a:endParaRPr lang="zh-CN" altLang="en-US" dirty="0"/>
                    </a:p>
                  </a:txBody>
                  <a:tcPr/>
                </a:tc>
                <a:tc>
                  <a:txBody>
                    <a:bodyPr/>
                    <a:lstStyle/>
                    <a:p>
                      <a:pPr algn="ctr"/>
                      <a:r>
                        <a:rPr lang="en-US" altLang="zh-CN" dirty="0"/>
                        <a:t>3</a:t>
                      </a:r>
                      <a:endParaRPr lang="zh-CN" altLang="en-US" dirty="0"/>
                    </a:p>
                  </a:txBody>
                  <a:tcPr/>
                </a:tc>
                <a:tc>
                  <a:txBody>
                    <a:bodyPr/>
                    <a:lstStyle/>
                    <a:p>
                      <a:pPr algn="ctr"/>
                      <a:r>
                        <a:rPr lang="en-US" altLang="zh-CN" dirty="0"/>
                        <a:t>4</a:t>
                      </a:r>
                      <a:endParaRPr lang="zh-CN" altLang="en-US" dirty="0"/>
                    </a:p>
                  </a:txBody>
                  <a:tcPr/>
                </a:tc>
                <a:extLst>
                  <a:ext uri="{0D108BD9-81ED-4DB2-BD59-A6C34878D82A}">
                    <a16:rowId xmlns:a16="http://schemas.microsoft.com/office/drawing/2014/main" val="998319240"/>
                  </a:ext>
                </a:extLst>
              </a:tr>
              <a:tr h="370840">
                <a:tc>
                  <a:txBody>
                    <a:bodyPr/>
                    <a:lstStyle/>
                    <a:p>
                      <a:pPr algn="ctr"/>
                      <a:r>
                        <a:rPr lang="en-US" altLang="zh-CN" dirty="0"/>
                        <a:t>Error</a:t>
                      </a:r>
                      <a:r>
                        <a:rPr lang="zh-CN" altLang="en-US" dirty="0"/>
                        <a:t> </a:t>
                      </a:r>
                      <a:r>
                        <a:rPr lang="en-US" altLang="zh-CN" dirty="0"/>
                        <a:t>rate</a:t>
                      </a:r>
                      <a:endParaRPr lang="zh-CN" altLang="en-US" dirty="0"/>
                    </a:p>
                  </a:txBody>
                  <a:tcPr/>
                </a:tc>
                <a:tc>
                  <a:txBody>
                    <a:bodyPr/>
                    <a:lstStyle/>
                    <a:p>
                      <a:pPr algn="ctr"/>
                      <a:r>
                        <a:rPr lang="en-US" altLang="zh-CN" dirty="0"/>
                        <a:t>0.6%</a:t>
                      </a:r>
                      <a:endParaRPr lang="zh-CN" altLang="en-US" dirty="0"/>
                    </a:p>
                  </a:txBody>
                  <a:tcPr/>
                </a:tc>
                <a:tc>
                  <a:txBody>
                    <a:bodyPr/>
                    <a:lstStyle/>
                    <a:p>
                      <a:pPr algn="ctr"/>
                      <a:r>
                        <a:rPr lang="en-US" altLang="zh-CN" dirty="0"/>
                        <a:t>0.9%</a:t>
                      </a:r>
                      <a:endParaRPr lang="zh-CN" altLang="en-US" dirty="0"/>
                    </a:p>
                  </a:txBody>
                  <a:tcPr/>
                </a:tc>
                <a:tc>
                  <a:txBody>
                    <a:bodyPr/>
                    <a:lstStyle/>
                    <a:p>
                      <a:pPr algn="ctr"/>
                      <a:r>
                        <a:rPr lang="en-US" altLang="zh-CN" dirty="0"/>
                        <a:t>0.4%</a:t>
                      </a:r>
                      <a:endParaRPr lang="zh-CN" altLang="en-US" dirty="0"/>
                    </a:p>
                  </a:txBody>
                  <a:tcPr/>
                </a:tc>
                <a:tc>
                  <a:txBody>
                    <a:bodyPr/>
                    <a:lstStyle/>
                    <a:p>
                      <a:pPr algn="ctr"/>
                      <a:r>
                        <a:rPr lang="en-US" altLang="zh-CN" dirty="0"/>
                        <a:t>0.6%</a:t>
                      </a:r>
                      <a:endParaRPr lang="zh-CN" altLang="en-US" dirty="0"/>
                    </a:p>
                  </a:txBody>
                  <a:tcPr/>
                </a:tc>
                <a:extLst>
                  <a:ext uri="{0D108BD9-81ED-4DB2-BD59-A6C34878D82A}">
                    <a16:rowId xmlns:a16="http://schemas.microsoft.com/office/drawing/2014/main" val="373445709"/>
                  </a:ext>
                </a:extLst>
              </a:tr>
              <a:tr h="370840">
                <a:tc>
                  <a:txBody>
                    <a:bodyPr/>
                    <a:lstStyle/>
                    <a:p>
                      <a:pPr algn="ctr"/>
                      <a:r>
                        <a:rPr lang="en-US" altLang="zh-CN" dirty="0"/>
                        <a:t>SD</a:t>
                      </a:r>
                      <a:endParaRPr lang="zh-CN" altLang="en-US" dirty="0"/>
                    </a:p>
                  </a:txBody>
                  <a:tcPr/>
                </a:tc>
                <a:tc>
                  <a:txBody>
                    <a:bodyPr/>
                    <a:lstStyle/>
                    <a:p>
                      <a:pPr algn="ctr"/>
                      <a:r>
                        <a:rPr lang="en-US" altLang="zh-CN" dirty="0"/>
                        <a:t>0.8%</a:t>
                      </a:r>
                      <a:endParaRPr lang="zh-CN" altLang="en-US" dirty="0"/>
                    </a:p>
                  </a:txBody>
                  <a:tcPr/>
                </a:tc>
                <a:tc>
                  <a:txBody>
                    <a:bodyPr/>
                    <a:lstStyle/>
                    <a:p>
                      <a:pPr algn="ctr"/>
                      <a:r>
                        <a:rPr lang="en-US" altLang="zh-CN" dirty="0"/>
                        <a:t>0.9%</a:t>
                      </a:r>
                      <a:endParaRPr lang="zh-CN" altLang="en-US" dirty="0"/>
                    </a:p>
                  </a:txBody>
                  <a:tcPr/>
                </a:tc>
                <a:tc>
                  <a:txBody>
                    <a:bodyPr/>
                    <a:lstStyle/>
                    <a:p>
                      <a:pPr algn="ctr"/>
                      <a:r>
                        <a:rPr lang="en-US" altLang="zh-CN" dirty="0"/>
                        <a:t>0.6%</a:t>
                      </a:r>
                      <a:endParaRPr lang="zh-CN" altLang="en-US" dirty="0"/>
                    </a:p>
                  </a:txBody>
                  <a:tcPr/>
                </a:tc>
                <a:tc>
                  <a:txBody>
                    <a:bodyPr/>
                    <a:lstStyle/>
                    <a:p>
                      <a:pPr algn="ctr"/>
                      <a:r>
                        <a:rPr lang="en-US" altLang="zh-CN" dirty="0"/>
                        <a:t>0.6%</a:t>
                      </a:r>
                      <a:endParaRPr lang="zh-CN" altLang="en-US" dirty="0"/>
                    </a:p>
                  </a:txBody>
                  <a:tcPr/>
                </a:tc>
                <a:extLst>
                  <a:ext uri="{0D108BD9-81ED-4DB2-BD59-A6C34878D82A}">
                    <a16:rowId xmlns:a16="http://schemas.microsoft.com/office/drawing/2014/main" val="4113001824"/>
                  </a:ext>
                </a:extLst>
              </a:tr>
            </a:tbl>
          </a:graphicData>
        </a:graphic>
      </p:graphicFrame>
      <p:sp>
        <p:nvSpPr>
          <p:cNvPr id="10" name="矩形 9">
            <a:extLst>
              <a:ext uri="{FF2B5EF4-FFF2-40B4-BE49-F238E27FC236}">
                <a16:creationId xmlns:a16="http://schemas.microsoft.com/office/drawing/2014/main" id="{9F14DE45-B0F0-9D4D-808B-9DE14973A1A6}"/>
              </a:ext>
            </a:extLst>
          </p:cNvPr>
          <p:cNvSpPr/>
          <p:nvPr/>
        </p:nvSpPr>
        <p:spPr>
          <a:xfrm>
            <a:off x="0" y="6289403"/>
            <a:ext cx="12192000" cy="523220"/>
          </a:xfrm>
          <a:prstGeom prst="rect">
            <a:avLst/>
          </a:prstGeom>
        </p:spPr>
        <p:txBody>
          <a:bodyPr wrap="square">
            <a:spAutoFit/>
          </a:bodyPr>
          <a:lstStyle/>
          <a:p>
            <a:r>
              <a:rPr lang="en-US" altLang="zh-CN" sz="1400" dirty="0"/>
              <a:t>[1]</a:t>
            </a:r>
            <a:r>
              <a:rPr lang="zh-CN" altLang="en-US" sz="1400" dirty="0"/>
              <a:t> Leah Findlater and Jacob Wobbrock. 2012. Personalized input: improving ten-finger touchscreen typing through automatic adaptation.</a:t>
            </a:r>
            <a:endParaRPr lang="en-US" altLang="zh-CN" sz="1400" dirty="0"/>
          </a:p>
          <a:p>
            <a:r>
              <a:rPr lang="en-US" altLang="zh-CN" sz="1400" dirty="0"/>
              <a:t>[2]</a:t>
            </a:r>
            <a:r>
              <a:rPr lang="zh-CN" altLang="en-US" sz="1400" dirty="0"/>
              <a:t> </a:t>
            </a:r>
            <a:r>
              <a:rPr lang="en" altLang="zh-CN" sz="1400" dirty="0" err="1"/>
              <a:t>Sunjun</a:t>
            </a:r>
            <a:r>
              <a:rPr lang="en" altLang="zh-CN" sz="1400" dirty="0"/>
              <a:t> Kim, </a:t>
            </a:r>
            <a:r>
              <a:rPr lang="en" altLang="zh-CN" sz="1400" dirty="0" err="1"/>
              <a:t>Jeongmin</a:t>
            </a:r>
            <a:r>
              <a:rPr lang="en" altLang="zh-CN" sz="1400" dirty="0"/>
              <a:t> Son, </a:t>
            </a:r>
            <a:r>
              <a:rPr lang="en" altLang="zh-CN" sz="1400" dirty="0" err="1"/>
              <a:t>Geehyuk</a:t>
            </a:r>
            <a:r>
              <a:rPr lang="en" altLang="zh-CN" sz="1400" dirty="0"/>
              <a:t> Lee, Hwan Kim, and </a:t>
            </a:r>
            <a:r>
              <a:rPr lang="en" altLang="zh-CN" sz="1400" dirty="0" err="1"/>
              <a:t>Woohun</a:t>
            </a:r>
            <a:r>
              <a:rPr lang="en" altLang="zh-CN" sz="1400" dirty="0"/>
              <a:t> Lee. 2013. </a:t>
            </a:r>
            <a:r>
              <a:rPr lang="en" altLang="zh-CN" sz="1400" dirty="0" err="1"/>
              <a:t>TapBoard</a:t>
            </a:r>
            <a:r>
              <a:rPr lang="en" altLang="zh-CN" sz="1400" dirty="0"/>
              <a:t>: making a touch screen keyboard more touchable.</a:t>
            </a:r>
            <a:endParaRPr lang="zh-CN" altLang="en-US" sz="1400" dirty="0"/>
          </a:p>
        </p:txBody>
      </p:sp>
    </p:spTree>
    <p:extLst>
      <p:ext uri="{BB962C8B-B14F-4D97-AF65-F5344CB8AC3E}">
        <p14:creationId xmlns:p14="http://schemas.microsoft.com/office/powerpoint/2010/main" val="535957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Results:</a:t>
            </a:r>
            <a:r>
              <a:rPr kumimoji="1" lang="zh-CN" altLang="en-US" b="1" dirty="0"/>
              <a:t> </a:t>
            </a:r>
            <a:r>
              <a:rPr kumimoji="1" lang="en-US" altLang="zh-CN" b="1" dirty="0"/>
              <a:t>Interviews</a:t>
            </a:r>
            <a:endParaRPr kumimoji="1" lang="zh-CN" altLang="en-US" b="1" dirty="0"/>
          </a:p>
        </p:txBody>
      </p:sp>
      <p:sp>
        <p:nvSpPr>
          <p:cNvPr id="8" name="内容占位符 7">
            <a:extLst>
              <a:ext uri="{FF2B5EF4-FFF2-40B4-BE49-F238E27FC236}">
                <a16:creationId xmlns:a16="http://schemas.microsoft.com/office/drawing/2014/main" id="{BA0710B7-FC7D-8F47-B4E9-836E21E09E30}"/>
              </a:ext>
            </a:extLst>
          </p:cNvPr>
          <p:cNvSpPr>
            <a:spLocks noGrp="1"/>
          </p:cNvSpPr>
          <p:nvPr>
            <p:ph idx="1"/>
          </p:nvPr>
        </p:nvSpPr>
        <p:spPr/>
        <p:txBody>
          <a:bodyPr>
            <a:normAutofit/>
          </a:bodyPr>
          <a:lstStyle/>
          <a:p>
            <a:r>
              <a:rPr lang="en-US" altLang="zh-CN" sz="2400" i="1" dirty="0"/>
              <a:t>“</a:t>
            </a:r>
            <a:r>
              <a:rPr lang="en-US" altLang="zh-CN" sz="2400" i="1" dirty="0">
                <a:solidFill>
                  <a:srgbClr val="FF0000"/>
                </a:solidFill>
              </a:rPr>
              <a:t>At</a:t>
            </a:r>
            <a:r>
              <a:rPr lang="zh-CN" altLang="en-US" sz="2400" i="1" dirty="0">
                <a:solidFill>
                  <a:srgbClr val="FF0000"/>
                </a:solidFill>
              </a:rPr>
              <a:t> </a:t>
            </a:r>
            <a:r>
              <a:rPr lang="en-US" altLang="zh-CN" sz="2400" i="1" dirty="0">
                <a:solidFill>
                  <a:srgbClr val="FF0000"/>
                </a:solidFill>
              </a:rPr>
              <a:t>first</a:t>
            </a:r>
            <a:r>
              <a:rPr lang="zh-CN" altLang="en-US" sz="2400" i="1" dirty="0">
                <a:solidFill>
                  <a:srgbClr val="FF0000"/>
                </a:solidFill>
              </a:rPr>
              <a:t> </a:t>
            </a:r>
            <a:r>
              <a:rPr lang="en-US" altLang="zh-CN" sz="2400" i="1" dirty="0">
                <a:solidFill>
                  <a:srgbClr val="FF0000"/>
                </a:solidFill>
              </a:rPr>
              <a:t>is</a:t>
            </a:r>
            <a:r>
              <a:rPr lang="zh-CN" altLang="en-US" sz="2400" i="1" dirty="0">
                <a:solidFill>
                  <a:srgbClr val="FF0000"/>
                </a:solidFill>
              </a:rPr>
              <a:t> </a:t>
            </a:r>
            <a:r>
              <a:rPr lang="en-US" altLang="zh-CN" sz="2400" i="1" dirty="0">
                <a:solidFill>
                  <a:srgbClr val="FF0000"/>
                </a:solidFill>
              </a:rPr>
              <a:t>was</a:t>
            </a:r>
            <a:r>
              <a:rPr lang="zh-CN" altLang="en-US" sz="2400" i="1" dirty="0">
                <a:solidFill>
                  <a:srgbClr val="FF0000"/>
                </a:solidFill>
              </a:rPr>
              <a:t> </a:t>
            </a:r>
            <a:r>
              <a:rPr lang="en-US" altLang="zh-CN" sz="2400" i="1" dirty="0">
                <a:solidFill>
                  <a:srgbClr val="FF0000"/>
                </a:solidFill>
              </a:rPr>
              <a:t>hard</a:t>
            </a:r>
            <a:r>
              <a:rPr lang="zh-CN" altLang="en-US" sz="2400" i="1" dirty="0"/>
              <a:t> </a:t>
            </a:r>
            <a:r>
              <a:rPr lang="en-US" altLang="zh-CN" sz="2400" i="1" dirty="0"/>
              <a:t>to</a:t>
            </a:r>
            <a:r>
              <a:rPr lang="zh-CN" altLang="en-US" sz="2400" i="1" dirty="0"/>
              <a:t> </a:t>
            </a:r>
            <a:r>
              <a:rPr lang="en-US" altLang="zh-CN" sz="2400" i="1" dirty="0"/>
              <a:t>type</a:t>
            </a:r>
            <a:r>
              <a:rPr lang="zh-CN" altLang="en-US" sz="2400" i="1" dirty="0"/>
              <a:t> </a:t>
            </a:r>
            <a:r>
              <a:rPr lang="en-US" altLang="zh-CN" sz="2400" i="1" dirty="0"/>
              <a:t>without</a:t>
            </a:r>
            <a:r>
              <a:rPr lang="zh-CN" altLang="en-US" sz="2400" i="1" dirty="0"/>
              <a:t> </a:t>
            </a:r>
            <a:r>
              <a:rPr lang="en-US" altLang="zh-CN" sz="2400" i="1" dirty="0"/>
              <a:t>a</a:t>
            </a:r>
            <a:r>
              <a:rPr lang="zh-CN" altLang="en-US" sz="2400" i="1" dirty="0"/>
              <a:t> </a:t>
            </a:r>
            <a:r>
              <a:rPr lang="en-US" altLang="zh-CN" sz="2400" i="1" dirty="0"/>
              <a:t>visual</a:t>
            </a:r>
            <a:r>
              <a:rPr lang="zh-CN" altLang="en-US" sz="2400" i="1" dirty="0"/>
              <a:t> </a:t>
            </a:r>
            <a:r>
              <a:rPr lang="en-US" altLang="zh-CN" sz="2400" i="1" dirty="0"/>
              <a:t>keyboard,</a:t>
            </a:r>
            <a:r>
              <a:rPr lang="zh-CN" altLang="en-US" sz="2400" i="1" dirty="0"/>
              <a:t> </a:t>
            </a:r>
            <a:r>
              <a:rPr lang="en-US" altLang="zh-CN" sz="2400" i="1" dirty="0"/>
              <a:t>but</a:t>
            </a:r>
            <a:r>
              <a:rPr lang="zh-CN" altLang="en-US" sz="2400" i="1" dirty="0"/>
              <a:t> </a:t>
            </a:r>
            <a:r>
              <a:rPr lang="en-US" altLang="zh-CN" sz="2400" i="1" dirty="0"/>
              <a:t>the</a:t>
            </a:r>
            <a:r>
              <a:rPr lang="zh-CN" altLang="en-US" sz="2400" i="1" dirty="0"/>
              <a:t> </a:t>
            </a:r>
            <a:r>
              <a:rPr lang="en-US" altLang="zh-CN" sz="2400" i="1" dirty="0"/>
              <a:t>keyboard</a:t>
            </a:r>
            <a:r>
              <a:rPr lang="zh-CN" altLang="en-US" sz="2400" i="1" dirty="0"/>
              <a:t> </a:t>
            </a:r>
            <a:r>
              <a:rPr lang="en-US" altLang="zh-CN" sz="2400" i="1" dirty="0"/>
              <a:t>dynamically</a:t>
            </a:r>
            <a:r>
              <a:rPr lang="zh-CN" altLang="en-US" sz="2400" i="1" dirty="0"/>
              <a:t> </a:t>
            </a:r>
            <a:r>
              <a:rPr lang="en-US" altLang="zh-CN" sz="2400" i="1" dirty="0"/>
              <a:t>followed</a:t>
            </a:r>
            <a:r>
              <a:rPr lang="zh-CN" altLang="en-US" sz="2400" i="1" dirty="0"/>
              <a:t> </a:t>
            </a:r>
            <a:r>
              <a:rPr lang="en-US" altLang="zh-CN" sz="2400" i="1" dirty="0"/>
              <a:t>my</a:t>
            </a:r>
            <a:r>
              <a:rPr lang="zh-CN" altLang="en-US" sz="2400" i="1" dirty="0"/>
              <a:t> </a:t>
            </a:r>
            <a:r>
              <a:rPr lang="en-US" altLang="zh-CN" sz="2400" i="1" dirty="0"/>
              <a:t>hands,</a:t>
            </a:r>
            <a:r>
              <a:rPr lang="zh-CN" altLang="en-US" sz="2400" i="1" dirty="0"/>
              <a:t> </a:t>
            </a:r>
            <a:r>
              <a:rPr lang="en-US" altLang="zh-CN" sz="2400" i="1" dirty="0"/>
              <a:t>which</a:t>
            </a:r>
            <a:r>
              <a:rPr lang="zh-CN" altLang="en-US" sz="2400" i="1" dirty="0"/>
              <a:t> </a:t>
            </a:r>
            <a:r>
              <a:rPr lang="en-US" altLang="zh-CN" sz="2400" i="1" dirty="0">
                <a:solidFill>
                  <a:srgbClr val="FF0000"/>
                </a:solidFill>
              </a:rPr>
              <a:t>makes</a:t>
            </a:r>
            <a:r>
              <a:rPr lang="zh-CN" altLang="en-US" sz="2400" i="1" dirty="0">
                <a:solidFill>
                  <a:srgbClr val="FF0000"/>
                </a:solidFill>
              </a:rPr>
              <a:t> </a:t>
            </a:r>
            <a:r>
              <a:rPr lang="en-US" altLang="zh-CN" sz="2400" i="1" dirty="0">
                <a:solidFill>
                  <a:srgbClr val="FF0000"/>
                </a:solidFill>
              </a:rPr>
              <a:t>typing</a:t>
            </a:r>
            <a:r>
              <a:rPr lang="zh-CN" altLang="en-US" sz="2400" i="1" dirty="0">
                <a:solidFill>
                  <a:srgbClr val="FF0000"/>
                </a:solidFill>
              </a:rPr>
              <a:t> </a:t>
            </a:r>
            <a:r>
              <a:rPr lang="en-US" altLang="zh-CN" sz="2400" i="1" dirty="0">
                <a:solidFill>
                  <a:srgbClr val="FF0000"/>
                </a:solidFill>
              </a:rPr>
              <a:t>very</a:t>
            </a:r>
            <a:r>
              <a:rPr lang="zh-CN" altLang="en-US" sz="2400" i="1" dirty="0">
                <a:solidFill>
                  <a:srgbClr val="FF0000"/>
                </a:solidFill>
              </a:rPr>
              <a:t> </a:t>
            </a:r>
            <a:r>
              <a:rPr lang="en-US" altLang="zh-CN" sz="2400" i="1" dirty="0">
                <a:solidFill>
                  <a:srgbClr val="FF0000"/>
                </a:solidFill>
              </a:rPr>
              <a:t>easy</a:t>
            </a:r>
            <a:r>
              <a:rPr lang="en-US" altLang="zh-CN" sz="2400" i="1" dirty="0"/>
              <a:t>.”</a:t>
            </a:r>
          </a:p>
          <a:p>
            <a:endParaRPr lang="en-US" altLang="zh-CN" sz="2400" i="1" dirty="0"/>
          </a:p>
          <a:p>
            <a:r>
              <a:rPr lang="en-US" altLang="zh-CN" i="1" dirty="0"/>
              <a:t>“</a:t>
            </a:r>
            <a:r>
              <a:rPr lang="en-US" altLang="zh-CN" sz="2400" i="1" dirty="0"/>
              <a:t>It</a:t>
            </a:r>
            <a:r>
              <a:rPr lang="zh-CN" altLang="en-US" sz="2400" i="1" dirty="0"/>
              <a:t> </a:t>
            </a:r>
            <a:r>
              <a:rPr lang="en-US" altLang="zh-CN" sz="2400" i="1" dirty="0"/>
              <a:t>is</a:t>
            </a:r>
            <a:r>
              <a:rPr lang="zh-CN" altLang="en-US" sz="2400" i="1" dirty="0"/>
              <a:t> </a:t>
            </a:r>
            <a:r>
              <a:rPr lang="en-US" altLang="zh-CN" sz="2400" i="1" dirty="0">
                <a:solidFill>
                  <a:srgbClr val="FF0000"/>
                </a:solidFill>
              </a:rPr>
              <a:t>amazing</a:t>
            </a:r>
            <a:r>
              <a:rPr lang="zh-CN" altLang="en-US" sz="2400" i="1" dirty="0"/>
              <a:t> </a:t>
            </a:r>
            <a:r>
              <a:rPr lang="en-US" altLang="zh-CN" sz="2400" i="1" dirty="0"/>
              <a:t>I</a:t>
            </a:r>
            <a:r>
              <a:rPr lang="zh-CN" altLang="en-US" sz="2400" i="1" dirty="0"/>
              <a:t> </a:t>
            </a:r>
            <a:r>
              <a:rPr lang="en-US" altLang="zh-CN" sz="2400" i="1" dirty="0"/>
              <a:t>can</a:t>
            </a:r>
            <a:r>
              <a:rPr lang="zh-CN" altLang="en-US" sz="2400" i="1" dirty="0"/>
              <a:t> </a:t>
            </a:r>
            <a:r>
              <a:rPr lang="en-US" altLang="zh-CN" sz="2400" i="1" dirty="0"/>
              <a:t>type</a:t>
            </a:r>
            <a:r>
              <a:rPr lang="zh-CN" altLang="en-US" sz="2400" i="1" dirty="0"/>
              <a:t> </a:t>
            </a:r>
            <a:r>
              <a:rPr lang="en-US" altLang="zh-CN" sz="2400" i="1" dirty="0"/>
              <a:t>so</a:t>
            </a:r>
            <a:r>
              <a:rPr lang="zh-CN" altLang="en-US" sz="2400" i="1" dirty="0"/>
              <a:t> </a:t>
            </a:r>
            <a:r>
              <a:rPr lang="en-US" altLang="zh-CN" sz="2400" i="1" dirty="0"/>
              <a:t>fast.</a:t>
            </a:r>
            <a:r>
              <a:rPr lang="zh-CN" altLang="en-US" sz="2400" i="1" dirty="0"/>
              <a:t> </a:t>
            </a:r>
            <a:r>
              <a:rPr lang="en-US" altLang="zh-CN" sz="2400" i="1" dirty="0">
                <a:solidFill>
                  <a:srgbClr val="FF0000"/>
                </a:solidFill>
              </a:rPr>
              <a:t>I</a:t>
            </a:r>
            <a:r>
              <a:rPr lang="zh-CN" altLang="en-US" sz="2400" i="1" dirty="0">
                <a:solidFill>
                  <a:srgbClr val="FF0000"/>
                </a:solidFill>
              </a:rPr>
              <a:t> </a:t>
            </a:r>
            <a:r>
              <a:rPr lang="en-US" altLang="zh-CN" sz="2400" i="1" dirty="0">
                <a:solidFill>
                  <a:srgbClr val="FF0000"/>
                </a:solidFill>
              </a:rPr>
              <a:t>can</a:t>
            </a:r>
            <a:r>
              <a:rPr lang="zh-CN" altLang="en-US" sz="2400" i="1" dirty="0">
                <a:solidFill>
                  <a:srgbClr val="FF0000"/>
                </a:solidFill>
              </a:rPr>
              <a:t> </a:t>
            </a:r>
            <a:r>
              <a:rPr lang="en-US" altLang="zh-CN" sz="2400" i="1" dirty="0">
                <a:solidFill>
                  <a:srgbClr val="FF0000"/>
                </a:solidFill>
              </a:rPr>
              <a:t>type</a:t>
            </a:r>
            <a:r>
              <a:rPr lang="zh-CN" altLang="en-US" sz="2400" i="1" dirty="0">
                <a:solidFill>
                  <a:srgbClr val="FF0000"/>
                </a:solidFill>
              </a:rPr>
              <a:t> </a:t>
            </a:r>
            <a:r>
              <a:rPr lang="en-US" altLang="zh-CN" sz="2400" i="1" dirty="0">
                <a:solidFill>
                  <a:srgbClr val="FF0000"/>
                </a:solidFill>
              </a:rPr>
              <a:t>word</a:t>
            </a:r>
            <a:r>
              <a:rPr lang="zh-CN" altLang="en-US" sz="2400" i="1" dirty="0">
                <a:solidFill>
                  <a:srgbClr val="FF0000"/>
                </a:solidFill>
              </a:rPr>
              <a:t> </a:t>
            </a:r>
            <a:r>
              <a:rPr lang="en-US" altLang="zh-CN" sz="2400" i="1" dirty="0">
                <a:solidFill>
                  <a:srgbClr val="FF0000"/>
                </a:solidFill>
              </a:rPr>
              <a:t>correctly</a:t>
            </a:r>
            <a:r>
              <a:rPr lang="zh-CN" altLang="en-US" sz="2400" i="1" dirty="0">
                <a:solidFill>
                  <a:srgbClr val="FF0000"/>
                </a:solidFill>
              </a:rPr>
              <a:t> </a:t>
            </a:r>
            <a:r>
              <a:rPr lang="en-US" altLang="zh-CN" sz="2400" i="1" dirty="0">
                <a:solidFill>
                  <a:srgbClr val="FF0000"/>
                </a:solidFill>
              </a:rPr>
              <a:t>even</a:t>
            </a:r>
            <a:r>
              <a:rPr lang="zh-CN" altLang="en-US" sz="2400" i="1" dirty="0">
                <a:solidFill>
                  <a:srgbClr val="FF0000"/>
                </a:solidFill>
              </a:rPr>
              <a:t> </a:t>
            </a:r>
            <a:r>
              <a:rPr lang="en-US" altLang="zh-CN" sz="2400" i="1" dirty="0">
                <a:solidFill>
                  <a:srgbClr val="FF0000"/>
                </a:solidFill>
              </a:rPr>
              <a:t>when</a:t>
            </a:r>
            <a:r>
              <a:rPr lang="zh-CN" altLang="en-US" sz="2400" i="1" dirty="0">
                <a:solidFill>
                  <a:srgbClr val="FF0000"/>
                </a:solidFill>
              </a:rPr>
              <a:t> </a:t>
            </a:r>
            <a:r>
              <a:rPr lang="en-US" altLang="zh-CN" sz="2400" i="1" dirty="0">
                <a:solidFill>
                  <a:srgbClr val="FF0000"/>
                </a:solidFill>
              </a:rPr>
              <a:t>I</a:t>
            </a:r>
            <a:r>
              <a:rPr lang="zh-CN" altLang="en-US" sz="2400" i="1" dirty="0">
                <a:solidFill>
                  <a:srgbClr val="FF0000"/>
                </a:solidFill>
              </a:rPr>
              <a:t> </a:t>
            </a:r>
            <a:r>
              <a:rPr lang="en-US" altLang="zh-CN" sz="2400" i="1" dirty="0">
                <a:solidFill>
                  <a:srgbClr val="FF0000"/>
                </a:solidFill>
              </a:rPr>
              <a:t>missed</a:t>
            </a:r>
            <a:r>
              <a:rPr lang="zh-CN" altLang="en-US" sz="2400" i="1" dirty="0">
                <a:solidFill>
                  <a:srgbClr val="FF0000"/>
                </a:solidFill>
              </a:rPr>
              <a:t> </a:t>
            </a:r>
            <a:r>
              <a:rPr lang="en-US" altLang="zh-CN" sz="2400" i="1" dirty="0">
                <a:solidFill>
                  <a:srgbClr val="FF0000"/>
                </a:solidFill>
              </a:rPr>
              <a:t>some</a:t>
            </a:r>
            <a:r>
              <a:rPr lang="zh-CN" altLang="en-US" sz="2400" i="1" dirty="0">
                <a:solidFill>
                  <a:srgbClr val="FF0000"/>
                </a:solidFill>
              </a:rPr>
              <a:t> </a:t>
            </a:r>
            <a:r>
              <a:rPr lang="en-US" altLang="zh-CN" sz="2400" i="1" dirty="0">
                <a:solidFill>
                  <a:srgbClr val="FF0000"/>
                </a:solidFill>
              </a:rPr>
              <a:t>keys.</a:t>
            </a:r>
            <a:r>
              <a:rPr lang="en-US" altLang="zh-CN" sz="2400" i="1" dirty="0"/>
              <a:t>”</a:t>
            </a:r>
            <a:endParaRPr lang="en-US" altLang="zh-CN" i="1" dirty="0"/>
          </a:p>
          <a:p>
            <a:endParaRPr lang="en-US" altLang="zh-CN" dirty="0"/>
          </a:p>
          <a:p>
            <a:pPr marL="0" indent="0">
              <a:buNone/>
            </a:pPr>
            <a:endParaRPr lang="en-US" altLang="zh-CN" sz="2400" i="1" dirty="0"/>
          </a:p>
        </p:txBody>
      </p:sp>
    </p:spTree>
    <p:extLst>
      <p:ext uri="{BB962C8B-B14F-4D97-AF65-F5344CB8AC3E}">
        <p14:creationId xmlns:p14="http://schemas.microsoft.com/office/powerpoint/2010/main" val="1981951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Results:</a:t>
            </a:r>
            <a:r>
              <a:rPr kumimoji="1" lang="zh-CN" altLang="en-US" b="1" dirty="0"/>
              <a:t> </a:t>
            </a:r>
            <a:r>
              <a:rPr kumimoji="1" lang="en-US" altLang="zh-CN" b="1" dirty="0"/>
              <a:t>Interviews</a:t>
            </a:r>
            <a:endParaRPr kumimoji="1" lang="zh-CN" altLang="en-US" b="1" dirty="0"/>
          </a:p>
        </p:txBody>
      </p:sp>
      <p:sp>
        <p:nvSpPr>
          <p:cNvPr id="8" name="内容占位符 7">
            <a:extLst>
              <a:ext uri="{FF2B5EF4-FFF2-40B4-BE49-F238E27FC236}">
                <a16:creationId xmlns:a16="http://schemas.microsoft.com/office/drawing/2014/main" id="{BA0710B7-FC7D-8F47-B4E9-836E21E09E30}"/>
              </a:ext>
            </a:extLst>
          </p:cNvPr>
          <p:cNvSpPr>
            <a:spLocks noGrp="1"/>
          </p:cNvSpPr>
          <p:nvPr>
            <p:ph idx="1"/>
          </p:nvPr>
        </p:nvSpPr>
        <p:spPr/>
        <p:txBody>
          <a:bodyPr>
            <a:normAutofit lnSpcReduction="10000"/>
          </a:bodyPr>
          <a:lstStyle/>
          <a:p>
            <a:r>
              <a:rPr lang="en-US" altLang="zh-CN" sz="2400" i="1" dirty="0"/>
              <a:t>“</a:t>
            </a:r>
            <a:r>
              <a:rPr lang="en-US" altLang="zh-CN" sz="2400" i="1" dirty="0">
                <a:solidFill>
                  <a:srgbClr val="FF0000"/>
                </a:solidFill>
              </a:rPr>
              <a:t>At</a:t>
            </a:r>
            <a:r>
              <a:rPr lang="zh-CN" altLang="en-US" sz="2400" i="1" dirty="0">
                <a:solidFill>
                  <a:srgbClr val="FF0000"/>
                </a:solidFill>
              </a:rPr>
              <a:t> </a:t>
            </a:r>
            <a:r>
              <a:rPr lang="en-US" altLang="zh-CN" sz="2400" i="1" dirty="0">
                <a:solidFill>
                  <a:srgbClr val="FF0000"/>
                </a:solidFill>
              </a:rPr>
              <a:t>first</a:t>
            </a:r>
            <a:r>
              <a:rPr lang="zh-CN" altLang="en-US" sz="2400" i="1" dirty="0">
                <a:solidFill>
                  <a:srgbClr val="FF0000"/>
                </a:solidFill>
              </a:rPr>
              <a:t> </a:t>
            </a:r>
            <a:r>
              <a:rPr lang="en-US" altLang="zh-CN" sz="2400" i="1" dirty="0">
                <a:solidFill>
                  <a:srgbClr val="FF0000"/>
                </a:solidFill>
              </a:rPr>
              <a:t>is</a:t>
            </a:r>
            <a:r>
              <a:rPr lang="zh-CN" altLang="en-US" sz="2400" i="1" dirty="0">
                <a:solidFill>
                  <a:srgbClr val="FF0000"/>
                </a:solidFill>
              </a:rPr>
              <a:t> </a:t>
            </a:r>
            <a:r>
              <a:rPr lang="en-US" altLang="zh-CN" sz="2400" i="1" dirty="0">
                <a:solidFill>
                  <a:srgbClr val="FF0000"/>
                </a:solidFill>
              </a:rPr>
              <a:t>was</a:t>
            </a:r>
            <a:r>
              <a:rPr lang="zh-CN" altLang="en-US" sz="2400" i="1" dirty="0">
                <a:solidFill>
                  <a:srgbClr val="FF0000"/>
                </a:solidFill>
              </a:rPr>
              <a:t> </a:t>
            </a:r>
            <a:r>
              <a:rPr lang="en-US" altLang="zh-CN" sz="2400" i="1" dirty="0">
                <a:solidFill>
                  <a:srgbClr val="FF0000"/>
                </a:solidFill>
              </a:rPr>
              <a:t>hard</a:t>
            </a:r>
            <a:r>
              <a:rPr lang="zh-CN" altLang="en-US" sz="2400" i="1" dirty="0"/>
              <a:t> </a:t>
            </a:r>
            <a:r>
              <a:rPr lang="en-US" altLang="zh-CN" sz="2400" i="1" dirty="0"/>
              <a:t>to</a:t>
            </a:r>
            <a:r>
              <a:rPr lang="zh-CN" altLang="en-US" sz="2400" i="1" dirty="0"/>
              <a:t> </a:t>
            </a:r>
            <a:r>
              <a:rPr lang="en-US" altLang="zh-CN" sz="2400" i="1" dirty="0"/>
              <a:t>type</a:t>
            </a:r>
            <a:r>
              <a:rPr lang="zh-CN" altLang="en-US" sz="2400" i="1" dirty="0"/>
              <a:t> </a:t>
            </a:r>
            <a:r>
              <a:rPr lang="en-US" altLang="zh-CN" sz="2400" i="1" dirty="0"/>
              <a:t>without</a:t>
            </a:r>
            <a:r>
              <a:rPr lang="zh-CN" altLang="en-US" sz="2400" i="1" dirty="0"/>
              <a:t> </a:t>
            </a:r>
            <a:r>
              <a:rPr lang="en-US" altLang="zh-CN" sz="2400" i="1" dirty="0"/>
              <a:t>a</a:t>
            </a:r>
            <a:r>
              <a:rPr lang="zh-CN" altLang="en-US" sz="2400" i="1" dirty="0"/>
              <a:t> </a:t>
            </a:r>
            <a:r>
              <a:rPr lang="en-US" altLang="zh-CN" sz="2400" i="1" dirty="0"/>
              <a:t>visual</a:t>
            </a:r>
            <a:r>
              <a:rPr lang="zh-CN" altLang="en-US" sz="2400" i="1" dirty="0"/>
              <a:t> </a:t>
            </a:r>
            <a:r>
              <a:rPr lang="en-US" altLang="zh-CN" sz="2400" i="1" dirty="0"/>
              <a:t>keyboard,</a:t>
            </a:r>
            <a:r>
              <a:rPr lang="zh-CN" altLang="en-US" sz="2400" i="1" dirty="0"/>
              <a:t> </a:t>
            </a:r>
            <a:r>
              <a:rPr lang="en-US" altLang="zh-CN" sz="2400" i="1" dirty="0"/>
              <a:t>but</a:t>
            </a:r>
            <a:r>
              <a:rPr lang="zh-CN" altLang="en-US" sz="2400" i="1" dirty="0"/>
              <a:t> </a:t>
            </a:r>
            <a:r>
              <a:rPr lang="en-US" altLang="zh-CN" sz="2400" i="1" dirty="0"/>
              <a:t>the</a:t>
            </a:r>
            <a:r>
              <a:rPr lang="zh-CN" altLang="en-US" sz="2400" i="1" dirty="0"/>
              <a:t> </a:t>
            </a:r>
            <a:r>
              <a:rPr lang="en-US" altLang="zh-CN" sz="2400" i="1" dirty="0"/>
              <a:t>keyboard</a:t>
            </a:r>
            <a:r>
              <a:rPr lang="zh-CN" altLang="en-US" sz="2400" i="1" dirty="0"/>
              <a:t> </a:t>
            </a:r>
            <a:r>
              <a:rPr lang="en-US" altLang="zh-CN" sz="2400" i="1" dirty="0"/>
              <a:t>dynamically</a:t>
            </a:r>
            <a:r>
              <a:rPr lang="zh-CN" altLang="en-US" sz="2400" i="1" dirty="0"/>
              <a:t> </a:t>
            </a:r>
            <a:r>
              <a:rPr lang="en-US" altLang="zh-CN" sz="2400" i="1" dirty="0"/>
              <a:t>followed</a:t>
            </a:r>
            <a:r>
              <a:rPr lang="zh-CN" altLang="en-US" sz="2400" i="1" dirty="0"/>
              <a:t> </a:t>
            </a:r>
            <a:r>
              <a:rPr lang="en-US" altLang="zh-CN" sz="2400" i="1" dirty="0"/>
              <a:t>my</a:t>
            </a:r>
            <a:r>
              <a:rPr lang="zh-CN" altLang="en-US" sz="2400" i="1" dirty="0"/>
              <a:t> </a:t>
            </a:r>
            <a:r>
              <a:rPr lang="en-US" altLang="zh-CN" sz="2400" i="1" dirty="0"/>
              <a:t>hands,</a:t>
            </a:r>
            <a:r>
              <a:rPr lang="zh-CN" altLang="en-US" sz="2400" i="1" dirty="0"/>
              <a:t> </a:t>
            </a:r>
            <a:r>
              <a:rPr lang="en-US" altLang="zh-CN" sz="2400" i="1" dirty="0"/>
              <a:t>which</a:t>
            </a:r>
            <a:r>
              <a:rPr lang="zh-CN" altLang="en-US" sz="2400" i="1" dirty="0"/>
              <a:t> </a:t>
            </a:r>
            <a:r>
              <a:rPr lang="en-US" altLang="zh-CN" sz="2400" i="1" dirty="0">
                <a:solidFill>
                  <a:srgbClr val="FF0000"/>
                </a:solidFill>
              </a:rPr>
              <a:t>makes</a:t>
            </a:r>
            <a:r>
              <a:rPr lang="zh-CN" altLang="en-US" sz="2400" i="1" dirty="0">
                <a:solidFill>
                  <a:srgbClr val="FF0000"/>
                </a:solidFill>
              </a:rPr>
              <a:t> </a:t>
            </a:r>
            <a:r>
              <a:rPr lang="en-US" altLang="zh-CN" sz="2400" i="1" dirty="0">
                <a:solidFill>
                  <a:srgbClr val="FF0000"/>
                </a:solidFill>
              </a:rPr>
              <a:t>typing</a:t>
            </a:r>
            <a:r>
              <a:rPr lang="zh-CN" altLang="en-US" sz="2400" i="1" dirty="0">
                <a:solidFill>
                  <a:srgbClr val="FF0000"/>
                </a:solidFill>
              </a:rPr>
              <a:t> </a:t>
            </a:r>
            <a:r>
              <a:rPr lang="en-US" altLang="zh-CN" sz="2400" i="1" dirty="0">
                <a:solidFill>
                  <a:srgbClr val="FF0000"/>
                </a:solidFill>
              </a:rPr>
              <a:t>very</a:t>
            </a:r>
            <a:r>
              <a:rPr lang="zh-CN" altLang="en-US" sz="2400" i="1" dirty="0">
                <a:solidFill>
                  <a:srgbClr val="FF0000"/>
                </a:solidFill>
              </a:rPr>
              <a:t> </a:t>
            </a:r>
            <a:r>
              <a:rPr lang="en-US" altLang="zh-CN" sz="2400" i="1" dirty="0">
                <a:solidFill>
                  <a:srgbClr val="FF0000"/>
                </a:solidFill>
              </a:rPr>
              <a:t>easy</a:t>
            </a:r>
            <a:r>
              <a:rPr lang="en-US" altLang="zh-CN" sz="2400" i="1" dirty="0"/>
              <a:t>.”</a:t>
            </a:r>
          </a:p>
          <a:p>
            <a:endParaRPr lang="en-US" altLang="zh-CN" sz="2400" i="1" dirty="0"/>
          </a:p>
          <a:p>
            <a:r>
              <a:rPr lang="en-US" altLang="zh-CN" i="1" dirty="0"/>
              <a:t>“</a:t>
            </a:r>
            <a:r>
              <a:rPr lang="en-US" altLang="zh-CN" sz="2400" i="1" dirty="0"/>
              <a:t>It</a:t>
            </a:r>
            <a:r>
              <a:rPr lang="zh-CN" altLang="en-US" sz="2400" i="1" dirty="0"/>
              <a:t> </a:t>
            </a:r>
            <a:r>
              <a:rPr lang="en-US" altLang="zh-CN" sz="2400" i="1" dirty="0"/>
              <a:t>is</a:t>
            </a:r>
            <a:r>
              <a:rPr lang="zh-CN" altLang="en-US" sz="2400" i="1" dirty="0"/>
              <a:t> </a:t>
            </a:r>
            <a:r>
              <a:rPr lang="en-US" altLang="zh-CN" sz="2400" i="1" dirty="0">
                <a:solidFill>
                  <a:srgbClr val="FF0000"/>
                </a:solidFill>
              </a:rPr>
              <a:t>amazing</a:t>
            </a:r>
            <a:r>
              <a:rPr lang="zh-CN" altLang="en-US" sz="2400" i="1" dirty="0"/>
              <a:t> </a:t>
            </a:r>
            <a:r>
              <a:rPr lang="en-US" altLang="zh-CN" sz="2400" i="1" dirty="0"/>
              <a:t>I</a:t>
            </a:r>
            <a:r>
              <a:rPr lang="zh-CN" altLang="en-US" sz="2400" i="1" dirty="0"/>
              <a:t> </a:t>
            </a:r>
            <a:r>
              <a:rPr lang="en-US" altLang="zh-CN" sz="2400" i="1" dirty="0"/>
              <a:t>can</a:t>
            </a:r>
            <a:r>
              <a:rPr lang="zh-CN" altLang="en-US" sz="2400" i="1" dirty="0"/>
              <a:t> </a:t>
            </a:r>
            <a:r>
              <a:rPr lang="en-US" altLang="zh-CN" sz="2400" i="1" dirty="0"/>
              <a:t>type</a:t>
            </a:r>
            <a:r>
              <a:rPr lang="zh-CN" altLang="en-US" sz="2400" i="1" dirty="0"/>
              <a:t> </a:t>
            </a:r>
            <a:r>
              <a:rPr lang="en-US" altLang="zh-CN" sz="2400" i="1" dirty="0"/>
              <a:t>so</a:t>
            </a:r>
            <a:r>
              <a:rPr lang="zh-CN" altLang="en-US" sz="2400" i="1" dirty="0"/>
              <a:t> </a:t>
            </a:r>
            <a:r>
              <a:rPr lang="en-US" altLang="zh-CN" sz="2400" i="1" dirty="0"/>
              <a:t>fast.</a:t>
            </a:r>
            <a:r>
              <a:rPr lang="zh-CN" altLang="en-US" sz="2400" i="1" dirty="0"/>
              <a:t> </a:t>
            </a:r>
            <a:r>
              <a:rPr lang="en-US" altLang="zh-CN" sz="2400" i="1" dirty="0">
                <a:solidFill>
                  <a:srgbClr val="FF0000"/>
                </a:solidFill>
              </a:rPr>
              <a:t>I</a:t>
            </a:r>
            <a:r>
              <a:rPr lang="zh-CN" altLang="en-US" sz="2400" i="1" dirty="0">
                <a:solidFill>
                  <a:srgbClr val="FF0000"/>
                </a:solidFill>
              </a:rPr>
              <a:t> </a:t>
            </a:r>
            <a:r>
              <a:rPr lang="en-US" altLang="zh-CN" sz="2400" i="1" dirty="0">
                <a:solidFill>
                  <a:srgbClr val="FF0000"/>
                </a:solidFill>
              </a:rPr>
              <a:t>can</a:t>
            </a:r>
            <a:r>
              <a:rPr lang="zh-CN" altLang="en-US" sz="2400" i="1" dirty="0">
                <a:solidFill>
                  <a:srgbClr val="FF0000"/>
                </a:solidFill>
              </a:rPr>
              <a:t> </a:t>
            </a:r>
            <a:r>
              <a:rPr lang="en-US" altLang="zh-CN" sz="2400" i="1" dirty="0">
                <a:solidFill>
                  <a:srgbClr val="FF0000"/>
                </a:solidFill>
              </a:rPr>
              <a:t>type</a:t>
            </a:r>
            <a:r>
              <a:rPr lang="zh-CN" altLang="en-US" sz="2400" i="1" dirty="0">
                <a:solidFill>
                  <a:srgbClr val="FF0000"/>
                </a:solidFill>
              </a:rPr>
              <a:t> </a:t>
            </a:r>
            <a:r>
              <a:rPr lang="en-US" altLang="zh-CN" sz="2400" i="1" dirty="0">
                <a:solidFill>
                  <a:srgbClr val="FF0000"/>
                </a:solidFill>
              </a:rPr>
              <a:t>word</a:t>
            </a:r>
            <a:r>
              <a:rPr lang="zh-CN" altLang="en-US" sz="2400" i="1" dirty="0">
                <a:solidFill>
                  <a:srgbClr val="FF0000"/>
                </a:solidFill>
              </a:rPr>
              <a:t> </a:t>
            </a:r>
            <a:r>
              <a:rPr lang="en-US" altLang="zh-CN" sz="2400" i="1" dirty="0">
                <a:solidFill>
                  <a:srgbClr val="FF0000"/>
                </a:solidFill>
              </a:rPr>
              <a:t>correctly</a:t>
            </a:r>
            <a:r>
              <a:rPr lang="zh-CN" altLang="en-US" sz="2400" i="1" dirty="0">
                <a:solidFill>
                  <a:srgbClr val="FF0000"/>
                </a:solidFill>
              </a:rPr>
              <a:t> </a:t>
            </a:r>
            <a:r>
              <a:rPr lang="en-US" altLang="zh-CN" sz="2400" i="1" dirty="0">
                <a:solidFill>
                  <a:srgbClr val="FF0000"/>
                </a:solidFill>
              </a:rPr>
              <a:t>even</a:t>
            </a:r>
            <a:r>
              <a:rPr lang="zh-CN" altLang="en-US" sz="2400" i="1" dirty="0">
                <a:solidFill>
                  <a:srgbClr val="FF0000"/>
                </a:solidFill>
              </a:rPr>
              <a:t> </a:t>
            </a:r>
            <a:r>
              <a:rPr lang="en-US" altLang="zh-CN" sz="2400" i="1" dirty="0">
                <a:solidFill>
                  <a:srgbClr val="FF0000"/>
                </a:solidFill>
              </a:rPr>
              <a:t>when</a:t>
            </a:r>
            <a:r>
              <a:rPr lang="zh-CN" altLang="en-US" sz="2400" i="1" dirty="0">
                <a:solidFill>
                  <a:srgbClr val="FF0000"/>
                </a:solidFill>
              </a:rPr>
              <a:t> </a:t>
            </a:r>
            <a:r>
              <a:rPr lang="en-US" altLang="zh-CN" sz="2400" i="1" dirty="0">
                <a:solidFill>
                  <a:srgbClr val="FF0000"/>
                </a:solidFill>
              </a:rPr>
              <a:t>I</a:t>
            </a:r>
            <a:r>
              <a:rPr lang="zh-CN" altLang="en-US" sz="2400" i="1" dirty="0">
                <a:solidFill>
                  <a:srgbClr val="FF0000"/>
                </a:solidFill>
              </a:rPr>
              <a:t> </a:t>
            </a:r>
            <a:r>
              <a:rPr lang="en-US" altLang="zh-CN" sz="2400" i="1" dirty="0">
                <a:solidFill>
                  <a:srgbClr val="FF0000"/>
                </a:solidFill>
              </a:rPr>
              <a:t>missed</a:t>
            </a:r>
            <a:r>
              <a:rPr lang="zh-CN" altLang="en-US" sz="2400" i="1" dirty="0">
                <a:solidFill>
                  <a:srgbClr val="FF0000"/>
                </a:solidFill>
              </a:rPr>
              <a:t> </a:t>
            </a:r>
            <a:r>
              <a:rPr lang="en-US" altLang="zh-CN" sz="2400" i="1" dirty="0">
                <a:solidFill>
                  <a:srgbClr val="FF0000"/>
                </a:solidFill>
              </a:rPr>
              <a:t>some</a:t>
            </a:r>
            <a:r>
              <a:rPr lang="zh-CN" altLang="en-US" sz="2400" i="1" dirty="0">
                <a:solidFill>
                  <a:srgbClr val="FF0000"/>
                </a:solidFill>
              </a:rPr>
              <a:t> </a:t>
            </a:r>
            <a:r>
              <a:rPr lang="en-US" altLang="zh-CN" sz="2400" i="1" dirty="0">
                <a:solidFill>
                  <a:srgbClr val="FF0000"/>
                </a:solidFill>
              </a:rPr>
              <a:t>keys.</a:t>
            </a:r>
            <a:r>
              <a:rPr lang="en-US" altLang="zh-CN" sz="2400" i="1" dirty="0"/>
              <a:t>”</a:t>
            </a:r>
            <a:endParaRPr lang="en-US" altLang="zh-CN" i="1" dirty="0"/>
          </a:p>
          <a:p>
            <a:endParaRPr lang="en-US" altLang="zh-CN" dirty="0"/>
          </a:p>
          <a:p>
            <a:r>
              <a:rPr lang="en-US" altLang="zh-CN" sz="2400" i="1" dirty="0"/>
              <a:t>“Selecting</a:t>
            </a:r>
            <a:r>
              <a:rPr lang="zh-CN" altLang="en-US" sz="2400" i="1" dirty="0"/>
              <a:t> </a:t>
            </a:r>
            <a:r>
              <a:rPr lang="en-US" altLang="zh-CN" sz="2400" i="1" dirty="0"/>
              <a:t>and</a:t>
            </a:r>
            <a:r>
              <a:rPr lang="zh-CN" altLang="en-US" sz="2400" i="1" dirty="0"/>
              <a:t> </a:t>
            </a:r>
            <a:r>
              <a:rPr lang="en-US" altLang="zh-CN" sz="2400" i="1" dirty="0"/>
              <a:t>confirming</a:t>
            </a:r>
            <a:r>
              <a:rPr lang="zh-CN" altLang="en-US" sz="2400" i="1" dirty="0"/>
              <a:t> </a:t>
            </a:r>
            <a:r>
              <a:rPr lang="en-US" altLang="zh-CN" sz="2400" i="1" dirty="0"/>
              <a:t>words</a:t>
            </a:r>
            <a:r>
              <a:rPr lang="zh-CN" altLang="en-US" sz="2400" i="1" dirty="0"/>
              <a:t> </a:t>
            </a:r>
            <a:r>
              <a:rPr lang="en-US" altLang="zh-CN" sz="2400" i="1" dirty="0"/>
              <a:t>with</a:t>
            </a:r>
            <a:r>
              <a:rPr lang="zh-CN" altLang="en-US" sz="2400" i="1" dirty="0"/>
              <a:t> </a:t>
            </a:r>
            <a:r>
              <a:rPr lang="en-US" altLang="zh-CN" sz="2400" i="1" dirty="0"/>
              <a:t>thumbs</a:t>
            </a:r>
            <a:r>
              <a:rPr lang="zh-CN" altLang="en-US" sz="2400" i="1" dirty="0"/>
              <a:t> </a:t>
            </a:r>
            <a:r>
              <a:rPr lang="en-US" altLang="zh-CN" sz="2400" i="1" dirty="0"/>
              <a:t>is</a:t>
            </a:r>
            <a:r>
              <a:rPr lang="zh-CN" altLang="en-US" sz="2400" i="1" dirty="0"/>
              <a:t> </a:t>
            </a:r>
            <a:r>
              <a:rPr lang="en-US" altLang="zh-CN" sz="2400" i="1" dirty="0">
                <a:solidFill>
                  <a:srgbClr val="FF0000"/>
                </a:solidFill>
              </a:rPr>
              <a:t>natural</a:t>
            </a:r>
            <a:r>
              <a:rPr lang="en-US" altLang="zh-CN" sz="2400" i="1" dirty="0"/>
              <a:t>.</a:t>
            </a:r>
            <a:r>
              <a:rPr lang="zh-CN" altLang="en-US" sz="2400" i="1" dirty="0"/>
              <a:t> </a:t>
            </a:r>
            <a:r>
              <a:rPr lang="en-US" altLang="zh-CN" sz="2400" i="1" dirty="0"/>
              <a:t>But</a:t>
            </a:r>
            <a:r>
              <a:rPr lang="zh-CN" altLang="en-US" sz="2400" i="1" dirty="0"/>
              <a:t> </a:t>
            </a:r>
            <a:r>
              <a:rPr lang="en-US" altLang="zh-CN" sz="2400" i="1" dirty="0"/>
              <a:t>it</a:t>
            </a:r>
            <a:r>
              <a:rPr lang="zh-CN" altLang="en-US" sz="2400" i="1" dirty="0"/>
              <a:t> </a:t>
            </a:r>
            <a:r>
              <a:rPr lang="en-US" altLang="zh-CN" sz="2400" i="1" dirty="0"/>
              <a:t>bothers</a:t>
            </a:r>
            <a:r>
              <a:rPr lang="zh-CN" altLang="en-US" sz="2400" i="1" dirty="0"/>
              <a:t> </a:t>
            </a:r>
            <a:r>
              <a:rPr lang="en-US" altLang="zh-CN" sz="2400" i="1" dirty="0"/>
              <a:t>me</a:t>
            </a:r>
            <a:r>
              <a:rPr lang="zh-CN" altLang="en-US" sz="2400" i="1" dirty="0"/>
              <a:t> </a:t>
            </a:r>
            <a:r>
              <a:rPr lang="en-US" altLang="zh-CN" sz="2400" i="1" dirty="0"/>
              <a:t>when</a:t>
            </a:r>
            <a:r>
              <a:rPr lang="zh-CN" altLang="en-US" sz="2400" i="1" dirty="0"/>
              <a:t> </a:t>
            </a:r>
            <a:r>
              <a:rPr lang="en-US" altLang="zh-CN" sz="2400" i="1" dirty="0"/>
              <a:t>the</a:t>
            </a:r>
            <a:r>
              <a:rPr lang="zh-CN" altLang="en-US" sz="2400" i="1" dirty="0"/>
              <a:t> </a:t>
            </a:r>
            <a:r>
              <a:rPr lang="en-US" altLang="zh-CN" sz="2400" i="1" dirty="0"/>
              <a:t>system</a:t>
            </a:r>
            <a:r>
              <a:rPr lang="zh-CN" altLang="en-US" sz="2400" i="1" dirty="0"/>
              <a:t> </a:t>
            </a:r>
            <a:r>
              <a:rPr lang="en-US" altLang="zh-CN" sz="2400" i="1" dirty="0">
                <a:solidFill>
                  <a:srgbClr val="FF0000"/>
                </a:solidFill>
              </a:rPr>
              <a:t>confused</a:t>
            </a:r>
            <a:r>
              <a:rPr lang="zh-CN" altLang="en-US" sz="2400" i="1" dirty="0">
                <a:solidFill>
                  <a:srgbClr val="FF0000"/>
                </a:solidFill>
              </a:rPr>
              <a:t> </a:t>
            </a:r>
            <a:r>
              <a:rPr lang="en-US" altLang="zh-CN" sz="2400" i="1" dirty="0">
                <a:solidFill>
                  <a:srgbClr val="FF0000"/>
                </a:solidFill>
              </a:rPr>
              <a:t>space</a:t>
            </a:r>
            <a:r>
              <a:rPr lang="zh-CN" altLang="en-US" sz="2400" i="1" dirty="0">
                <a:solidFill>
                  <a:srgbClr val="FF0000"/>
                </a:solidFill>
              </a:rPr>
              <a:t> </a:t>
            </a:r>
            <a:r>
              <a:rPr lang="en-US" altLang="zh-CN" sz="2400" i="1" dirty="0">
                <a:solidFill>
                  <a:srgbClr val="FF0000"/>
                </a:solidFill>
              </a:rPr>
              <a:t>key</a:t>
            </a:r>
            <a:r>
              <a:rPr lang="zh-CN" altLang="en-US" sz="2400" i="1" dirty="0">
                <a:solidFill>
                  <a:srgbClr val="FF0000"/>
                </a:solidFill>
              </a:rPr>
              <a:t> </a:t>
            </a:r>
            <a:r>
              <a:rPr lang="en-US" altLang="zh-CN" sz="2400" i="1" dirty="0">
                <a:solidFill>
                  <a:srgbClr val="FF0000"/>
                </a:solidFill>
              </a:rPr>
              <a:t>and</a:t>
            </a:r>
            <a:r>
              <a:rPr lang="zh-CN" altLang="en-US" sz="2400" i="1" dirty="0">
                <a:solidFill>
                  <a:srgbClr val="FF0000"/>
                </a:solidFill>
              </a:rPr>
              <a:t> </a:t>
            </a:r>
            <a:r>
              <a:rPr lang="en-US" altLang="zh-CN" sz="2400" i="1" dirty="0">
                <a:solidFill>
                  <a:srgbClr val="FF0000"/>
                </a:solidFill>
              </a:rPr>
              <a:t>character</a:t>
            </a:r>
            <a:r>
              <a:rPr lang="zh-CN" altLang="en-US" sz="2400" i="1" dirty="0">
                <a:solidFill>
                  <a:srgbClr val="FF0000"/>
                </a:solidFill>
              </a:rPr>
              <a:t> </a:t>
            </a:r>
            <a:r>
              <a:rPr lang="en-US" altLang="zh-CN" sz="2400" i="1" dirty="0">
                <a:solidFill>
                  <a:srgbClr val="FF0000"/>
                </a:solidFill>
              </a:rPr>
              <a:t>keys</a:t>
            </a:r>
            <a:r>
              <a:rPr lang="en-US" altLang="zh-CN" sz="2400" i="1" dirty="0"/>
              <a:t>.”</a:t>
            </a:r>
          </a:p>
          <a:p>
            <a:endParaRPr lang="en-US" altLang="zh-CN" sz="2400" i="1" dirty="0"/>
          </a:p>
          <a:p>
            <a:r>
              <a:rPr lang="en-US" altLang="zh-CN" sz="2400" i="1" dirty="0"/>
              <a:t>“I</a:t>
            </a:r>
            <a:r>
              <a:rPr lang="zh-CN" altLang="en-US" sz="2400" i="1" dirty="0"/>
              <a:t> </a:t>
            </a:r>
            <a:r>
              <a:rPr lang="en-US" altLang="zh-CN" sz="2400" i="1" dirty="0"/>
              <a:t>have</a:t>
            </a:r>
            <a:r>
              <a:rPr lang="zh-CN" altLang="en-US" sz="2400" i="1" dirty="0"/>
              <a:t> </a:t>
            </a:r>
            <a:r>
              <a:rPr lang="en-US" altLang="zh-CN" sz="2400" i="1" dirty="0"/>
              <a:t>to</a:t>
            </a:r>
            <a:r>
              <a:rPr lang="zh-CN" altLang="en-US" sz="2400" i="1" dirty="0"/>
              <a:t> </a:t>
            </a:r>
            <a:r>
              <a:rPr lang="en-US" altLang="zh-CN" sz="2400" i="1" dirty="0"/>
              <a:t>type</a:t>
            </a:r>
            <a:r>
              <a:rPr lang="zh-CN" altLang="en-US" sz="2400" i="1" dirty="0"/>
              <a:t> </a:t>
            </a:r>
            <a:r>
              <a:rPr lang="en-US" altLang="zh-CN" sz="2400" i="1" dirty="0"/>
              <a:t>every</a:t>
            </a:r>
            <a:r>
              <a:rPr lang="zh-CN" altLang="en-US" sz="2400" i="1" dirty="0"/>
              <a:t> </a:t>
            </a:r>
            <a:r>
              <a:rPr lang="en-US" altLang="zh-CN" sz="2400" i="1" dirty="0"/>
              <a:t>character</a:t>
            </a:r>
            <a:r>
              <a:rPr lang="zh-CN" altLang="en-US" sz="2400" i="1" dirty="0"/>
              <a:t> </a:t>
            </a:r>
            <a:r>
              <a:rPr lang="en-US" altLang="zh-CN" sz="2400" i="1" dirty="0"/>
              <a:t>to</a:t>
            </a:r>
            <a:r>
              <a:rPr lang="zh-CN" altLang="en-US" sz="2400" i="1" dirty="0"/>
              <a:t> </a:t>
            </a:r>
            <a:r>
              <a:rPr lang="en-US" altLang="zh-CN" sz="2400" i="1" dirty="0"/>
              <a:t>see</a:t>
            </a:r>
            <a:r>
              <a:rPr lang="zh-CN" altLang="en-US" sz="2400" i="1" dirty="0"/>
              <a:t> </a:t>
            </a:r>
            <a:r>
              <a:rPr lang="en-US" altLang="zh-CN" sz="2400" i="1" dirty="0"/>
              <a:t>whether</a:t>
            </a:r>
            <a:r>
              <a:rPr lang="zh-CN" altLang="en-US" sz="2400" i="1" dirty="0"/>
              <a:t> </a:t>
            </a:r>
            <a:r>
              <a:rPr lang="en-US" altLang="zh-CN" sz="2400" i="1" dirty="0"/>
              <a:t>the</a:t>
            </a:r>
            <a:r>
              <a:rPr lang="zh-CN" altLang="en-US" sz="2400" i="1" dirty="0"/>
              <a:t> </a:t>
            </a:r>
            <a:r>
              <a:rPr lang="en-US" altLang="zh-CN" sz="2400" i="1" dirty="0"/>
              <a:t>input</a:t>
            </a:r>
            <a:r>
              <a:rPr lang="zh-CN" altLang="en-US" sz="2400" i="1" dirty="0"/>
              <a:t> </a:t>
            </a:r>
            <a:r>
              <a:rPr lang="en-US" altLang="zh-CN" sz="2400" i="1" dirty="0"/>
              <a:t>is</a:t>
            </a:r>
            <a:r>
              <a:rPr lang="zh-CN" altLang="en-US" sz="2400" i="1" dirty="0"/>
              <a:t> </a:t>
            </a:r>
            <a:r>
              <a:rPr lang="en-US" altLang="zh-CN" sz="2400" i="1" dirty="0"/>
              <a:t>correct.</a:t>
            </a:r>
            <a:r>
              <a:rPr lang="zh-CN" altLang="en-US" sz="2400" i="1" dirty="0"/>
              <a:t> </a:t>
            </a:r>
            <a:r>
              <a:rPr lang="en-US" altLang="zh-CN" sz="2400" i="1" dirty="0"/>
              <a:t>I</a:t>
            </a:r>
            <a:r>
              <a:rPr lang="zh-CN" altLang="en-US" sz="2400" i="1" dirty="0"/>
              <a:t> </a:t>
            </a:r>
            <a:r>
              <a:rPr lang="en-US" altLang="zh-CN" sz="2400" i="1" dirty="0"/>
              <a:t>wish</a:t>
            </a:r>
            <a:r>
              <a:rPr lang="zh-CN" altLang="en-US" sz="2400" i="1" dirty="0"/>
              <a:t> </a:t>
            </a:r>
            <a:r>
              <a:rPr lang="en-US" altLang="zh-CN" sz="2400" i="1" dirty="0">
                <a:solidFill>
                  <a:srgbClr val="FF0000"/>
                </a:solidFill>
              </a:rPr>
              <a:t>word</a:t>
            </a:r>
            <a:r>
              <a:rPr lang="zh-CN" altLang="en-US" sz="2400" i="1" dirty="0">
                <a:solidFill>
                  <a:srgbClr val="FF0000"/>
                </a:solidFill>
              </a:rPr>
              <a:t> </a:t>
            </a:r>
            <a:r>
              <a:rPr lang="en-US" altLang="zh-CN" sz="2400" i="1" dirty="0">
                <a:solidFill>
                  <a:srgbClr val="FF0000"/>
                </a:solidFill>
              </a:rPr>
              <a:t>prediction</a:t>
            </a:r>
            <a:r>
              <a:rPr lang="zh-CN" altLang="en-US" sz="2400" i="1" dirty="0">
                <a:solidFill>
                  <a:srgbClr val="FF0000"/>
                </a:solidFill>
              </a:rPr>
              <a:t> </a:t>
            </a:r>
            <a:r>
              <a:rPr lang="en-US" altLang="zh-CN" sz="2400" i="1" dirty="0"/>
              <a:t>could</a:t>
            </a:r>
            <a:r>
              <a:rPr lang="zh-CN" altLang="en-US" sz="2400" i="1" dirty="0"/>
              <a:t> </a:t>
            </a:r>
            <a:r>
              <a:rPr lang="en-US" altLang="zh-CN" sz="2400" i="1" dirty="0"/>
              <a:t>be</a:t>
            </a:r>
            <a:r>
              <a:rPr lang="zh-CN" altLang="en-US" sz="2400" i="1" dirty="0"/>
              <a:t> </a:t>
            </a:r>
            <a:r>
              <a:rPr lang="en-US" altLang="zh-CN" sz="2400" i="1" dirty="0"/>
              <a:t>supported</a:t>
            </a:r>
            <a:r>
              <a:rPr lang="zh-CN" altLang="en-US" sz="2400" i="1" dirty="0"/>
              <a:t> </a:t>
            </a:r>
            <a:r>
              <a:rPr lang="en-US" altLang="zh-CN" sz="2400" i="1" dirty="0"/>
              <a:t>“</a:t>
            </a:r>
          </a:p>
        </p:txBody>
      </p:sp>
    </p:spTree>
    <p:extLst>
      <p:ext uri="{BB962C8B-B14F-4D97-AF65-F5344CB8AC3E}">
        <p14:creationId xmlns:p14="http://schemas.microsoft.com/office/powerpoint/2010/main" val="440635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Challenges</a:t>
            </a:r>
            <a:endParaRPr kumimoji="1" lang="zh-CN" altLang="en-US" b="1" dirty="0"/>
          </a:p>
        </p:txBody>
      </p:sp>
      <p:sp>
        <p:nvSpPr>
          <p:cNvPr id="3" name="内容占位符 2">
            <a:extLst>
              <a:ext uri="{FF2B5EF4-FFF2-40B4-BE49-F238E27FC236}">
                <a16:creationId xmlns:a16="http://schemas.microsoft.com/office/drawing/2014/main" id="{AB2592C9-44AC-C743-9E50-59DAB8EE08EE}"/>
              </a:ext>
            </a:extLst>
          </p:cNvPr>
          <p:cNvSpPr>
            <a:spLocks noGrp="1"/>
          </p:cNvSpPr>
          <p:nvPr>
            <p:ph idx="1"/>
          </p:nvPr>
        </p:nvSpPr>
        <p:spPr/>
        <p:txBody>
          <a:bodyPr/>
          <a:lstStyle/>
          <a:p>
            <a:r>
              <a:rPr kumimoji="1" lang="en-US" altLang="zh-CN" dirty="0"/>
              <a:t>No</a:t>
            </a:r>
            <a:r>
              <a:rPr kumimoji="1" lang="zh-CN" altLang="en-US" dirty="0"/>
              <a:t> </a:t>
            </a:r>
            <a:r>
              <a:rPr kumimoji="1" lang="en-US" altLang="zh-CN" dirty="0"/>
              <a:t>visual</a:t>
            </a:r>
            <a:r>
              <a:rPr kumimoji="1" lang="zh-CN" altLang="en-US" dirty="0"/>
              <a:t> </a:t>
            </a:r>
            <a:r>
              <a:rPr kumimoji="1" lang="en-US" altLang="zh-CN" dirty="0"/>
              <a:t>keyboard</a:t>
            </a:r>
          </a:p>
          <a:p>
            <a:r>
              <a:rPr kumimoji="1" lang="en-US" altLang="zh-CN" dirty="0"/>
              <a:t>Low</a:t>
            </a:r>
            <a:r>
              <a:rPr kumimoji="1" lang="zh-CN" altLang="en-US" dirty="0"/>
              <a:t> </a:t>
            </a:r>
            <a:r>
              <a:rPr kumimoji="1" lang="en-US" altLang="zh-CN" dirty="0"/>
              <a:t>touch</a:t>
            </a:r>
            <a:r>
              <a:rPr kumimoji="1" lang="zh-CN" altLang="en-US" dirty="0"/>
              <a:t> </a:t>
            </a:r>
            <a:r>
              <a:rPr kumimoji="1" lang="en-US" altLang="zh-CN" dirty="0"/>
              <a:t>accuracy</a:t>
            </a:r>
          </a:p>
          <a:p>
            <a:r>
              <a:rPr kumimoji="1" lang="en-US" altLang="zh-CN" dirty="0"/>
              <a:t>Hand</a:t>
            </a:r>
            <a:r>
              <a:rPr kumimoji="1" lang="zh-CN" altLang="en-US" dirty="0"/>
              <a:t> </a:t>
            </a:r>
            <a:r>
              <a:rPr kumimoji="1" lang="en-US" altLang="zh-CN" dirty="0"/>
              <a:t>drifting</a:t>
            </a:r>
          </a:p>
          <a:p>
            <a:pPr marL="0" indent="0">
              <a:buNone/>
            </a:pPr>
            <a:endParaRPr kumimoji="1" lang="zh-CN" altLang="en-US" dirty="0"/>
          </a:p>
        </p:txBody>
      </p:sp>
    </p:spTree>
    <p:extLst>
      <p:ext uri="{BB962C8B-B14F-4D97-AF65-F5344CB8AC3E}">
        <p14:creationId xmlns:p14="http://schemas.microsoft.com/office/powerpoint/2010/main" val="22884248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Outline</a:t>
            </a:r>
            <a:endParaRPr kumimoji="1" lang="zh-CN" altLang="en-US" b="1" dirty="0"/>
          </a:p>
        </p:txBody>
      </p:sp>
      <p:sp>
        <p:nvSpPr>
          <p:cNvPr id="3" name="内容占位符 2">
            <a:extLst>
              <a:ext uri="{FF2B5EF4-FFF2-40B4-BE49-F238E27FC236}">
                <a16:creationId xmlns:a16="http://schemas.microsoft.com/office/drawing/2014/main" id="{AB2592C9-44AC-C743-9E50-59DAB8EE08EE}"/>
              </a:ext>
            </a:extLst>
          </p:cNvPr>
          <p:cNvSpPr>
            <a:spLocks noGrp="1"/>
          </p:cNvSpPr>
          <p:nvPr>
            <p:ph idx="1"/>
          </p:nvPr>
        </p:nvSpPr>
        <p:spPr/>
        <p:txBody>
          <a:bodyPr/>
          <a:lstStyle/>
          <a:p>
            <a:r>
              <a:rPr kumimoji="1" lang="en-US" altLang="zh-CN" dirty="0">
                <a:solidFill>
                  <a:schemeClr val="bg1">
                    <a:lumMod val="65000"/>
                  </a:schemeClr>
                </a:solidFill>
              </a:rPr>
              <a:t>Related</a:t>
            </a:r>
            <a:r>
              <a:rPr kumimoji="1" lang="zh-CN" altLang="en-US" dirty="0">
                <a:solidFill>
                  <a:schemeClr val="bg1">
                    <a:lumMod val="65000"/>
                  </a:schemeClr>
                </a:solidFill>
              </a:rPr>
              <a:t> </a:t>
            </a:r>
            <a:r>
              <a:rPr kumimoji="1" lang="en-US" altLang="zh-CN" dirty="0">
                <a:solidFill>
                  <a:schemeClr val="bg1">
                    <a:lumMod val="65000"/>
                  </a:schemeClr>
                </a:solidFill>
              </a:rPr>
              <a:t>Work</a:t>
            </a:r>
          </a:p>
          <a:p>
            <a:r>
              <a:rPr kumimoji="1" lang="en-US" altLang="zh-CN" dirty="0">
                <a:solidFill>
                  <a:schemeClr val="bg1">
                    <a:lumMod val="65000"/>
                  </a:schemeClr>
                </a:solidFill>
              </a:rPr>
              <a:t>Problem</a:t>
            </a:r>
            <a:r>
              <a:rPr kumimoji="1" lang="zh-CN" altLang="en-US" dirty="0">
                <a:solidFill>
                  <a:schemeClr val="bg1">
                    <a:lumMod val="65000"/>
                  </a:schemeClr>
                </a:solidFill>
              </a:rPr>
              <a:t> </a:t>
            </a:r>
            <a:r>
              <a:rPr kumimoji="1" lang="en-US" altLang="zh-CN" dirty="0">
                <a:solidFill>
                  <a:schemeClr val="bg1">
                    <a:lumMod val="65000"/>
                  </a:schemeClr>
                </a:solidFill>
              </a:rPr>
              <a:t>Definition</a:t>
            </a:r>
          </a:p>
          <a:p>
            <a:r>
              <a:rPr kumimoji="1" lang="en-US" altLang="zh-CN" dirty="0">
                <a:solidFill>
                  <a:schemeClr val="bg1">
                    <a:lumMod val="65000"/>
                  </a:schemeClr>
                </a:solidFill>
              </a:rPr>
              <a:t>Examining</a:t>
            </a:r>
            <a:r>
              <a:rPr kumimoji="1" lang="zh-CN" altLang="en-US" dirty="0">
                <a:solidFill>
                  <a:schemeClr val="bg1">
                    <a:lumMod val="65000"/>
                  </a:schemeClr>
                </a:solidFill>
              </a:rPr>
              <a:t> </a:t>
            </a:r>
            <a:r>
              <a:rPr kumimoji="1" lang="en-US" altLang="zh-CN" dirty="0">
                <a:solidFill>
                  <a:schemeClr val="bg1">
                    <a:lumMod val="65000"/>
                  </a:schemeClr>
                </a:solidFill>
              </a:rPr>
              <a:t>Behavior</a:t>
            </a:r>
          </a:p>
          <a:p>
            <a:r>
              <a:rPr kumimoji="1" lang="en-US" altLang="zh-CN" dirty="0">
                <a:solidFill>
                  <a:schemeClr val="bg1">
                    <a:lumMod val="65000"/>
                  </a:schemeClr>
                </a:solidFill>
              </a:rPr>
              <a:t>Input</a:t>
            </a:r>
            <a:r>
              <a:rPr kumimoji="1" lang="zh-CN" altLang="en-US" dirty="0">
                <a:solidFill>
                  <a:schemeClr val="bg1">
                    <a:lumMod val="65000"/>
                  </a:schemeClr>
                </a:solidFill>
              </a:rPr>
              <a:t> </a:t>
            </a:r>
            <a:r>
              <a:rPr kumimoji="1" lang="en-US" altLang="zh-CN" dirty="0">
                <a:solidFill>
                  <a:schemeClr val="bg1">
                    <a:lumMod val="65000"/>
                  </a:schemeClr>
                </a:solidFill>
              </a:rPr>
              <a:t>Prediction</a:t>
            </a:r>
            <a:r>
              <a:rPr kumimoji="1" lang="zh-CN" altLang="en-US" dirty="0">
                <a:solidFill>
                  <a:schemeClr val="bg1">
                    <a:lumMod val="65000"/>
                  </a:schemeClr>
                </a:solidFill>
              </a:rPr>
              <a:t> </a:t>
            </a:r>
            <a:r>
              <a:rPr kumimoji="1" lang="en-US" altLang="zh-CN" dirty="0">
                <a:solidFill>
                  <a:schemeClr val="bg1">
                    <a:lumMod val="65000"/>
                  </a:schemeClr>
                </a:solidFill>
              </a:rPr>
              <a:t>Algorithm</a:t>
            </a:r>
          </a:p>
          <a:p>
            <a:r>
              <a:rPr kumimoji="1" lang="en-US" altLang="zh-CN" dirty="0"/>
              <a:t>Evaluation</a:t>
            </a:r>
          </a:p>
          <a:p>
            <a:r>
              <a:rPr kumimoji="1" lang="en-US" altLang="zh-CN" dirty="0" smtClean="0">
                <a:solidFill>
                  <a:schemeClr val="bg1">
                    <a:lumMod val="65000"/>
                  </a:schemeClr>
                </a:solidFill>
              </a:rPr>
              <a:t>Conclusion</a:t>
            </a:r>
            <a:endParaRPr kumimoji="1" lang="en-US" altLang="zh-CN" dirty="0">
              <a:solidFill>
                <a:schemeClr val="bg1">
                  <a:lumMod val="65000"/>
                </a:schemeClr>
              </a:solidFill>
            </a:endParaRPr>
          </a:p>
          <a:p>
            <a:pPr marL="0" indent="0">
              <a:buNone/>
            </a:pPr>
            <a:endParaRPr kumimoji="1" lang="zh-CN" altLang="en-US" dirty="0">
              <a:solidFill>
                <a:schemeClr val="bg1">
                  <a:lumMod val="65000"/>
                </a:schemeClr>
              </a:solidFill>
            </a:endParaRPr>
          </a:p>
        </p:txBody>
      </p:sp>
    </p:spTree>
    <p:extLst>
      <p:ext uri="{BB962C8B-B14F-4D97-AF65-F5344CB8AC3E}">
        <p14:creationId xmlns:p14="http://schemas.microsoft.com/office/powerpoint/2010/main" val="1605444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Outline</a:t>
            </a:r>
            <a:endParaRPr kumimoji="1" lang="zh-CN" altLang="en-US" b="1" dirty="0"/>
          </a:p>
        </p:txBody>
      </p:sp>
      <p:sp>
        <p:nvSpPr>
          <p:cNvPr id="3" name="内容占位符 2">
            <a:extLst>
              <a:ext uri="{FF2B5EF4-FFF2-40B4-BE49-F238E27FC236}">
                <a16:creationId xmlns:a16="http://schemas.microsoft.com/office/drawing/2014/main" id="{AB2592C9-44AC-C743-9E50-59DAB8EE08EE}"/>
              </a:ext>
            </a:extLst>
          </p:cNvPr>
          <p:cNvSpPr>
            <a:spLocks noGrp="1"/>
          </p:cNvSpPr>
          <p:nvPr>
            <p:ph idx="1"/>
          </p:nvPr>
        </p:nvSpPr>
        <p:spPr/>
        <p:txBody>
          <a:bodyPr/>
          <a:lstStyle/>
          <a:p>
            <a:r>
              <a:rPr kumimoji="1" lang="en-US" altLang="zh-CN" dirty="0">
                <a:solidFill>
                  <a:schemeClr val="bg1">
                    <a:lumMod val="65000"/>
                  </a:schemeClr>
                </a:solidFill>
              </a:rPr>
              <a:t>Related</a:t>
            </a:r>
            <a:r>
              <a:rPr kumimoji="1" lang="zh-CN" altLang="en-US" dirty="0">
                <a:solidFill>
                  <a:schemeClr val="bg1">
                    <a:lumMod val="65000"/>
                  </a:schemeClr>
                </a:solidFill>
              </a:rPr>
              <a:t> </a:t>
            </a:r>
            <a:r>
              <a:rPr kumimoji="1" lang="en-US" altLang="zh-CN" dirty="0">
                <a:solidFill>
                  <a:schemeClr val="bg1">
                    <a:lumMod val="65000"/>
                  </a:schemeClr>
                </a:solidFill>
              </a:rPr>
              <a:t>Work</a:t>
            </a:r>
          </a:p>
          <a:p>
            <a:r>
              <a:rPr kumimoji="1" lang="en-US" altLang="zh-CN" dirty="0">
                <a:solidFill>
                  <a:schemeClr val="bg1">
                    <a:lumMod val="65000"/>
                  </a:schemeClr>
                </a:solidFill>
              </a:rPr>
              <a:t>Problem</a:t>
            </a:r>
            <a:r>
              <a:rPr kumimoji="1" lang="zh-CN" altLang="en-US" dirty="0">
                <a:solidFill>
                  <a:schemeClr val="bg1">
                    <a:lumMod val="65000"/>
                  </a:schemeClr>
                </a:solidFill>
              </a:rPr>
              <a:t> </a:t>
            </a:r>
            <a:r>
              <a:rPr kumimoji="1" lang="en-US" altLang="zh-CN" dirty="0">
                <a:solidFill>
                  <a:schemeClr val="bg1">
                    <a:lumMod val="65000"/>
                  </a:schemeClr>
                </a:solidFill>
              </a:rPr>
              <a:t>Definition</a:t>
            </a:r>
          </a:p>
          <a:p>
            <a:r>
              <a:rPr kumimoji="1" lang="en-US" altLang="zh-CN" dirty="0">
                <a:solidFill>
                  <a:schemeClr val="bg1">
                    <a:lumMod val="65000"/>
                  </a:schemeClr>
                </a:solidFill>
              </a:rPr>
              <a:t>Examining</a:t>
            </a:r>
            <a:r>
              <a:rPr kumimoji="1" lang="zh-CN" altLang="en-US" dirty="0">
                <a:solidFill>
                  <a:schemeClr val="bg1">
                    <a:lumMod val="65000"/>
                  </a:schemeClr>
                </a:solidFill>
              </a:rPr>
              <a:t> </a:t>
            </a:r>
            <a:r>
              <a:rPr kumimoji="1" lang="en-US" altLang="zh-CN" dirty="0">
                <a:solidFill>
                  <a:schemeClr val="bg1">
                    <a:lumMod val="65000"/>
                  </a:schemeClr>
                </a:solidFill>
              </a:rPr>
              <a:t>Behavior</a:t>
            </a:r>
          </a:p>
          <a:p>
            <a:r>
              <a:rPr kumimoji="1" lang="en-US" altLang="zh-CN" dirty="0">
                <a:solidFill>
                  <a:schemeClr val="bg1">
                    <a:lumMod val="65000"/>
                  </a:schemeClr>
                </a:solidFill>
              </a:rPr>
              <a:t>Input</a:t>
            </a:r>
            <a:r>
              <a:rPr kumimoji="1" lang="zh-CN" altLang="en-US" dirty="0">
                <a:solidFill>
                  <a:schemeClr val="bg1">
                    <a:lumMod val="65000"/>
                  </a:schemeClr>
                </a:solidFill>
              </a:rPr>
              <a:t> </a:t>
            </a:r>
            <a:r>
              <a:rPr kumimoji="1" lang="en-US" altLang="zh-CN" dirty="0">
                <a:solidFill>
                  <a:schemeClr val="bg1">
                    <a:lumMod val="65000"/>
                  </a:schemeClr>
                </a:solidFill>
              </a:rPr>
              <a:t>Prediction</a:t>
            </a:r>
            <a:r>
              <a:rPr kumimoji="1" lang="zh-CN" altLang="en-US" dirty="0">
                <a:solidFill>
                  <a:schemeClr val="bg1">
                    <a:lumMod val="65000"/>
                  </a:schemeClr>
                </a:solidFill>
              </a:rPr>
              <a:t> </a:t>
            </a:r>
            <a:r>
              <a:rPr kumimoji="1" lang="en-US" altLang="zh-CN" dirty="0">
                <a:solidFill>
                  <a:schemeClr val="bg1">
                    <a:lumMod val="65000"/>
                  </a:schemeClr>
                </a:solidFill>
              </a:rPr>
              <a:t>Algorithm</a:t>
            </a:r>
          </a:p>
          <a:p>
            <a:r>
              <a:rPr kumimoji="1" lang="en-US" altLang="zh-CN" dirty="0">
                <a:solidFill>
                  <a:schemeClr val="bg1">
                    <a:lumMod val="65000"/>
                  </a:schemeClr>
                </a:solidFill>
              </a:rPr>
              <a:t>Evaluation</a:t>
            </a:r>
          </a:p>
          <a:p>
            <a:r>
              <a:rPr kumimoji="1" lang="en-US" altLang="zh-CN" dirty="0" smtClean="0"/>
              <a:t>Conclusion</a:t>
            </a:r>
            <a:endParaRPr kumimoji="1" lang="en-US" altLang="zh-CN" dirty="0"/>
          </a:p>
          <a:p>
            <a:pPr marL="0" indent="0">
              <a:buNone/>
            </a:pPr>
            <a:endParaRPr kumimoji="1" lang="zh-CN" altLang="en-US" dirty="0">
              <a:solidFill>
                <a:schemeClr val="bg1">
                  <a:lumMod val="65000"/>
                </a:schemeClr>
              </a:solidFill>
            </a:endParaRPr>
          </a:p>
        </p:txBody>
      </p:sp>
    </p:spTree>
    <p:extLst>
      <p:ext uri="{BB962C8B-B14F-4D97-AF65-F5344CB8AC3E}">
        <p14:creationId xmlns:p14="http://schemas.microsoft.com/office/powerpoint/2010/main" val="12036336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FE1BD2-732A-4C4C-A50D-7DDC522CA45C}"/>
              </a:ext>
            </a:extLst>
          </p:cNvPr>
          <p:cNvSpPr>
            <a:spLocks noGrp="1"/>
          </p:cNvSpPr>
          <p:nvPr>
            <p:ph type="title"/>
          </p:nvPr>
        </p:nvSpPr>
        <p:spPr/>
        <p:txBody>
          <a:bodyPr/>
          <a:lstStyle/>
          <a:p>
            <a:r>
              <a:rPr kumimoji="1" lang="en-US" altLang="zh-CN" b="1" dirty="0"/>
              <a:t>Conclusion</a:t>
            </a:r>
            <a:endParaRPr kumimoji="1" lang="zh-CN" altLang="en-US" b="1" dirty="0"/>
          </a:p>
        </p:txBody>
      </p:sp>
      <p:sp>
        <p:nvSpPr>
          <p:cNvPr id="3" name="内容占位符 2">
            <a:extLst>
              <a:ext uri="{FF2B5EF4-FFF2-40B4-BE49-F238E27FC236}">
                <a16:creationId xmlns:a16="http://schemas.microsoft.com/office/drawing/2014/main" id="{D3F48A55-EDB8-9840-BB90-5369FBEA10EB}"/>
              </a:ext>
            </a:extLst>
          </p:cNvPr>
          <p:cNvSpPr>
            <a:spLocks noGrp="1"/>
          </p:cNvSpPr>
          <p:nvPr>
            <p:ph idx="1"/>
          </p:nvPr>
        </p:nvSpPr>
        <p:spPr/>
        <p:txBody>
          <a:bodyPr>
            <a:normAutofit/>
          </a:bodyPr>
          <a:lstStyle/>
          <a:p>
            <a:r>
              <a:rPr kumimoji="1" lang="en-US" altLang="zh-CN" dirty="0"/>
              <a:t>Ten-finger</a:t>
            </a:r>
            <a:r>
              <a:rPr kumimoji="1" lang="zh-CN" altLang="en-US" dirty="0"/>
              <a:t> </a:t>
            </a:r>
            <a:r>
              <a:rPr kumimoji="1" lang="en-US" altLang="zh-CN" dirty="0"/>
              <a:t>Eyes-free</a:t>
            </a:r>
            <a:r>
              <a:rPr kumimoji="1" lang="zh-CN" altLang="en-US" dirty="0"/>
              <a:t> </a:t>
            </a:r>
            <a:r>
              <a:rPr kumimoji="1" lang="en-US" altLang="zh-CN" dirty="0"/>
              <a:t>Typing</a:t>
            </a:r>
            <a:r>
              <a:rPr kumimoji="1" lang="zh-CN" altLang="en-US" dirty="0"/>
              <a:t> </a:t>
            </a:r>
            <a:r>
              <a:rPr kumimoji="1" lang="en-US" altLang="zh-CN" dirty="0"/>
              <a:t>on</a:t>
            </a:r>
            <a:r>
              <a:rPr kumimoji="1" lang="zh-CN" altLang="en-US" dirty="0"/>
              <a:t> </a:t>
            </a:r>
            <a:r>
              <a:rPr kumimoji="1" lang="en-US" altLang="zh-CN" dirty="0"/>
              <a:t>a</a:t>
            </a:r>
            <a:r>
              <a:rPr kumimoji="1" lang="zh-CN" altLang="en-US" dirty="0"/>
              <a:t> </a:t>
            </a:r>
            <a:r>
              <a:rPr kumimoji="1" lang="en-US" altLang="zh-CN" dirty="0"/>
              <a:t>Flat</a:t>
            </a:r>
            <a:r>
              <a:rPr kumimoji="1" lang="zh-CN" altLang="en-US" dirty="0"/>
              <a:t> </a:t>
            </a:r>
            <a:r>
              <a:rPr kumimoji="1" lang="en-US" altLang="zh-CN" dirty="0"/>
              <a:t>Surface</a:t>
            </a:r>
          </a:p>
          <a:p>
            <a:endParaRPr kumimoji="1" lang="en-US" altLang="zh-CN" dirty="0"/>
          </a:p>
          <a:p>
            <a:r>
              <a:rPr kumimoji="1" lang="en-US" altLang="zh-CN" dirty="0"/>
              <a:t>Understanding</a:t>
            </a:r>
            <a:r>
              <a:rPr kumimoji="1" lang="zh-CN" altLang="en-US" dirty="0"/>
              <a:t> </a:t>
            </a:r>
            <a:r>
              <a:rPr kumimoji="1" lang="en-US" altLang="zh-CN" dirty="0"/>
              <a:t>ten-finger</a:t>
            </a:r>
            <a:r>
              <a:rPr kumimoji="1" lang="zh-CN" altLang="en-US" dirty="0"/>
              <a:t> </a:t>
            </a:r>
            <a:r>
              <a:rPr kumimoji="1" lang="en-US" altLang="zh-CN" dirty="0"/>
              <a:t>typing</a:t>
            </a:r>
            <a:r>
              <a:rPr kumimoji="1" lang="zh-CN" altLang="en-US" dirty="0"/>
              <a:t> </a:t>
            </a:r>
            <a:r>
              <a:rPr kumimoji="1" lang="en-US" altLang="zh-CN" dirty="0"/>
              <a:t>behavior</a:t>
            </a:r>
          </a:p>
          <a:p>
            <a:r>
              <a:rPr kumimoji="1" lang="en-US" altLang="zh-CN" dirty="0"/>
              <a:t>Prediction</a:t>
            </a:r>
            <a:r>
              <a:rPr kumimoji="1" lang="zh-CN" altLang="en-US" dirty="0"/>
              <a:t> </a:t>
            </a:r>
            <a:r>
              <a:rPr kumimoji="1" lang="en-US" altLang="zh-CN" dirty="0"/>
              <a:t>Algorithm</a:t>
            </a:r>
          </a:p>
          <a:p>
            <a:pPr lvl="1"/>
            <a:r>
              <a:rPr kumimoji="1" lang="en-US" altLang="zh-CN" dirty="0"/>
              <a:t>Relative</a:t>
            </a:r>
          </a:p>
          <a:p>
            <a:pPr lvl="1"/>
            <a:r>
              <a:rPr kumimoji="1" lang="en-US" altLang="zh-CN" dirty="0"/>
              <a:t>Adaption</a:t>
            </a:r>
          </a:p>
          <a:p>
            <a:endParaRPr kumimoji="1" lang="en-US" altLang="zh-CN" dirty="0"/>
          </a:p>
          <a:p>
            <a:r>
              <a:rPr kumimoji="1" lang="en-US" altLang="zh-CN" dirty="0"/>
              <a:t>TOAST:</a:t>
            </a:r>
            <a:r>
              <a:rPr kumimoji="1" lang="zh-CN" altLang="en-US" dirty="0"/>
              <a:t> </a:t>
            </a:r>
            <a:r>
              <a:rPr kumimoji="1" lang="en-US" altLang="zh-CN" dirty="0">
                <a:solidFill>
                  <a:srgbClr val="FF0000"/>
                </a:solidFill>
              </a:rPr>
              <a:t>T</a:t>
            </a:r>
            <a:r>
              <a:rPr kumimoji="1" lang="en-US" altLang="zh-CN" dirty="0"/>
              <a:t>yping</a:t>
            </a:r>
            <a:r>
              <a:rPr kumimoji="1" lang="zh-CN" altLang="en-US" dirty="0"/>
              <a:t> </a:t>
            </a:r>
            <a:r>
              <a:rPr kumimoji="1" lang="en-US" altLang="zh-CN" dirty="0">
                <a:solidFill>
                  <a:srgbClr val="FF0000"/>
                </a:solidFill>
              </a:rPr>
              <a:t>O</a:t>
            </a:r>
            <a:r>
              <a:rPr kumimoji="1" lang="en-US" altLang="zh-CN" dirty="0"/>
              <a:t>n</a:t>
            </a:r>
            <a:r>
              <a:rPr kumimoji="1" lang="zh-CN" altLang="en-US" dirty="0"/>
              <a:t> </a:t>
            </a:r>
            <a:r>
              <a:rPr kumimoji="1" lang="en-US" altLang="zh-CN" dirty="0">
                <a:solidFill>
                  <a:srgbClr val="FF0000"/>
                </a:solidFill>
              </a:rPr>
              <a:t>A</a:t>
            </a:r>
            <a:r>
              <a:rPr kumimoji="1" lang="en-US" altLang="zh-CN" dirty="0"/>
              <a:t>ny</a:t>
            </a:r>
            <a:r>
              <a:rPr kumimoji="1" lang="zh-CN" altLang="en-US" dirty="0"/>
              <a:t> </a:t>
            </a:r>
            <a:r>
              <a:rPr kumimoji="1" lang="en-US" altLang="zh-CN" dirty="0">
                <a:solidFill>
                  <a:srgbClr val="FF0000"/>
                </a:solidFill>
              </a:rPr>
              <a:t>S</a:t>
            </a:r>
            <a:r>
              <a:rPr kumimoji="1" lang="en-US" altLang="zh-CN" dirty="0"/>
              <a:t>urface</a:t>
            </a:r>
            <a:r>
              <a:rPr kumimoji="1" lang="zh-CN" altLang="en-US" dirty="0"/>
              <a:t> </a:t>
            </a:r>
            <a:r>
              <a:rPr kumimoji="1" lang="en-US" altLang="zh-CN" dirty="0"/>
              <a:t>with</a:t>
            </a:r>
            <a:r>
              <a:rPr kumimoji="1" lang="zh-CN" altLang="en-US" dirty="0"/>
              <a:t> </a:t>
            </a:r>
            <a:r>
              <a:rPr kumimoji="1" lang="en-US" altLang="zh-CN" dirty="0">
                <a:solidFill>
                  <a:srgbClr val="FF0000"/>
                </a:solidFill>
              </a:rPr>
              <a:t>T</a:t>
            </a:r>
            <a:r>
              <a:rPr kumimoji="1" lang="en-US" altLang="zh-CN" dirty="0"/>
              <a:t>en</a:t>
            </a:r>
            <a:r>
              <a:rPr kumimoji="1" lang="zh-CN" altLang="en-US" dirty="0"/>
              <a:t> </a:t>
            </a:r>
            <a:r>
              <a:rPr kumimoji="1" lang="en-US" altLang="zh-CN" dirty="0"/>
              <a:t>fingers!</a:t>
            </a:r>
            <a:endParaRPr kumimoji="1" lang="zh-CN" altLang="en-US" dirty="0"/>
          </a:p>
        </p:txBody>
      </p:sp>
    </p:spTree>
    <p:extLst>
      <p:ext uri="{BB962C8B-B14F-4D97-AF65-F5344CB8AC3E}">
        <p14:creationId xmlns:p14="http://schemas.microsoft.com/office/powerpoint/2010/main" val="15167089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B4F1D861-0DB2-4149-A2B1-33F5F141C98C}"/>
              </a:ext>
            </a:extLst>
          </p:cNvPr>
          <p:cNvSpPr>
            <a:spLocks noGrp="1"/>
          </p:cNvSpPr>
          <p:nvPr>
            <p:ph type="title"/>
          </p:nvPr>
        </p:nvSpPr>
        <p:spPr/>
        <p:txBody>
          <a:bodyPr anchor="ctr"/>
          <a:lstStyle/>
          <a:p>
            <a:pPr algn="ctr"/>
            <a:r>
              <a:rPr kumimoji="1" lang="en-US" altLang="zh-CN" b="1" dirty="0"/>
              <a:t>Thanks</a:t>
            </a:r>
            <a:r>
              <a:rPr kumimoji="1" lang="zh-CN" altLang="en-US" b="1" dirty="0"/>
              <a:t> </a:t>
            </a:r>
            <a:r>
              <a:rPr kumimoji="1" lang="en-US" altLang="zh-CN" b="1" dirty="0"/>
              <a:t>for</a:t>
            </a:r>
            <a:r>
              <a:rPr kumimoji="1" lang="zh-CN" altLang="en-US" b="1" dirty="0"/>
              <a:t> </a:t>
            </a:r>
            <a:r>
              <a:rPr kumimoji="1" lang="en-US" altLang="zh-CN" b="1" dirty="0"/>
              <a:t>listening!</a:t>
            </a:r>
            <a:endParaRPr kumimoji="1" lang="zh-CN" altLang="en-US" b="1" dirty="0"/>
          </a:p>
        </p:txBody>
      </p:sp>
      <p:sp>
        <p:nvSpPr>
          <p:cNvPr id="5" name="文本占位符 4">
            <a:extLst>
              <a:ext uri="{FF2B5EF4-FFF2-40B4-BE49-F238E27FC236}">
                <a16:creationId xmlns:a16="http://schemas.microsoft.com/office/drawing/2014/main" id="{B303752C-2693-F445-AAB6-B3AED59AF54D}"/>
              </a:ext>
            </a:extLst>
          </p:cNvPr>
          <p:cNvSpPr>
            <a:spLocks noGrp="1"/>
          </p:cNvSpPr>
          <p:nvPr>
            <p:ph type="body" idx="1"/>
          </p:nvPr>
        </p:nvSpPr>
        <p:spPr>
          <a:xfrm>
            <a:off x="831850" y="4392693"/>
            <a:ext cx="10515600" cy="1500187"/>
          </a:xfrm>
        </p:spPr>
        <p:txBody>
          <a:bodyPr>
            <a:normAutofit/>
          </a:bodyPr>
          <a:lstStyle/>
          <a:p>
            <a:pPr algn="ctr"/>
            <a:r>
              <a:rPr kumimoji="1" lang="en-US" altLang="zh-CN" sz="3600" b="1" dirty="0"/>
              <a:t>Q&amp;A</a:t>
            </a:r>
            <a:endParaRPr kumimoji="1" lang="zh-CN" altLang="en-US" sz="3600" b="1" dirty="0"/>
          </a:p>
        </p:txBody>
      </p:sp>
    </p:spTree>
    <p:extLst>
      <p:ext uri="{BB962C8B-B14F-4D97-AF65-F5344CB8AC3E}">
        <p14:creationId xmlns:p14="http://schemas.microsoft.com/office/powerpoint/2010/main" val="1352891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Challenges</a:t>
            </a:r>
            <a:endParaRPr kumimoji="1" lang="zh-CN" altLang="en-US" b="1" dirty="0"/>
          </a:p>
        </p:txBody>
      </p:sp>
      <p:sp>
        <p:nvSpPr>
          <p:cNvPr id="3" name="内容占位符 2">
            <a:extLst>
              <a:ext uri="{FF2B5EF4-FFF2-40B4-BE49-F238E27FC236}">
                <a16:creationId xmlns:a16="http://schemas.microsoft.com/office/drawing/2014/main" id="{AB2592C9-44AC-C743-9E50-59DAB8EE08EE}"/>
              </a:ext>
            </a:extLst>
          </p:cNvPr>
          <p:cNvSpPr>
            <a:spLocks noGrp="1"/>
          </p:cNvSpPr>
          <p:nvPr>
            <p:ph idx="1"/>
          </p:nvPr>
        </p:nvSpPr>
        <p:spPr/>
        <p:txBody>
          <a:bodyPr/>
          <a:lstStyle/>
          <a:p>
            <a:r>
              <a:rPr kumimoji="1" lang="en-US" altLang="zh-CN" strike="sngStrike" dirty="0"/>
              <a:t>No</a:t>
            </a:r>
            <a:r>
              <a:rPr kumimoji="1" lang="zh-CN" altLang="en-US" strike="sngStrike" dirty="0"/>
              <a:t> </a:t>
            </a:r>
            <a:r>
              <a:rPr kumimoji="1" lang="en-US" altLang="zh-CN" strike="sngStrike" dirty="0"/>
              <a:t>visual</a:t>
            </a:r>
            <a:r>
              <a:rPr kumimoji="1" lang="zh-CN" altLang="en-US" strike="sngStrike" dirty="0"/>
              <a:t> </a:t>
            </a:r>
            <a:r>
              <a:rPr kumimoji="1" lang="en-US" altLang="zh-CN" strike="sngStrike" dirty="0"/>
              <a:t>keyboard</a:t>
            </a:r>
            <a:r>
              <a:rPr kumimoji="1" lang="zh-CN" altLang="en-US" dirty="0"/>
              <a:t>       </a:t>
            </a:r>
            <a:r>
              <a:rPr kumimoji="1" lang="en-US" altLang="zh-CN" b="1" dirty="0"/>
              <a:t>Keyboard</a:t>
            </a:r>
            <a:r>
              <a:rPr kumimoji="1" lang="zh-CN" altLang="en-US" b="1" dirty="0"/>
              <a:t> </a:t>
            </a:r>
            <a:r>
              <a:rPr kumimoji="1" lang="en-US" altLang="zh-CN" b="1" dirty="0"/>
              <a:t>parameter</a:t>
            </a:r>
            <a:r>
              <a:rPr kumimoji="1" lang="zh-CN" altLang="en-US" b="1" dirty="0"/>
              <a:t> </a:t>
            </a:r>
            <a:r>
              <a:rPr kumimoji="1" lang="en-US" altLang="zh-CN" b="1" dirty="0"/>
              <a:t>fitting</a:t>
            </a:r>
          </a:p>
          <a:p>
            <a:r>
              <a:rPr kumimoji="1" lang="en-US" altLang="zh-CN" dirty="0"/>
              <a:t>Low</a:t>
            </a:r>
            <a:r>
              <a:rPr kumimoji="1" lang="zh-CN" altLang="en-US" dirty="0"/>
              <a:t> </a:t>
            </a:r>
            <a:r>
              <a:rPr kumimoji="1" lang="en-US" altLang="zh-CN" dirty="0"/>
              <a:t>touch</a:t>
            </a:r>
            <a:r>
              <a:rPr kumimoji="1" lang="zh-CN" altLang="en-US" dirty="0"/>
              <a:t> </a:t>
            </a:r>
            <a:r>
              <a:rPr kumimoji="1" lang="en-US" altLang="zh-CN" dirty="0"/>
              <a:t>accuracy</a:t>
            </a:r>
          </a:p>
          <a:p>
            <a:r>
              <a:rPr kumimoji="1" lang="en-US" altLang="zh-CN" dirty="0"/>
              <a:t>Hand</a:t>
            </a:r>
            <a:r>
              <a:rPr kumimoji="1" lang="zh-CN" altLang="en-US" dirty="0"/>
              <a:t> </a:t>
            </a:r>
            <a:r>
              <a:rPr kumimoji="1" lang="en-US" altLang="zh-CN" dirty="0"/>
              <a:t>drifting</a:t>
            </a:r>
          </a:p>
          <a:p>
            <a:pPr marL="0" indent="0">
              <a:buNone/>
            </a:pPr>
            <a:endParaRPr kumimoji="1" lang="zh-CN" altLang="en-US" dirty="0"/>
          </a:p>
        </p:txBody>
      </p:sp>
    </p:spTree>
    <p:extLst>
      <p:ext uri="{BB962C8B-B14F-4D97-AF65-F5344CB8AC3E}">
        <p14:creationId xmlns:p14="http://schemas.microsoft.com/office/powerpoint/2010/main" val="7765729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Challenges</a:t>
            </a:r>
            <a:endParaRPr kumimoji="1" lang="zh-CN" altLang="en-US" b="1" dirty="0"/>
          </a:p>
        </p:txBody>
      </p:sp>
      <p:sp>
        <p:nvSpPr>
          <p:cNvPr id="3" name="内容占位符 2">
            <a:extLst>
              <a:ext uri="{FF2B5EF4-FFF2-40B4-BE49-F238E27FC236}">
                <a16:creationId xmlns:a16="http://schemas.microsoft.com/office/drawing/2014/main" id="{AB2592C9-44AC-C743-9E50-59DAB8EE08EE}"/>
              </a:ext>
            </a:extLst>
          </p:cNvPr>
          <p:cNvSpPr>
            <a:spLocks noGrp="1"/>
          </p:cNvSpPr>
          <p:nvPr>
            <p:ph idx="1"/>
          </p:nvPr>
        </p:nvSpPr>
        <p:spPr/>
        <p:txBody>
          <a:bodyPr/>
          <a:lstStyle/>
          <a:p>
            <a:r>
              <a:rPr kumimoji="1" lang="en-US" altLang="zh-CN" strike="sngStrike" dirty="0"/>
              <a:t>No</a:t>
            </a:r>
            <a:r>
              <a:rPr kumimoji="1" lang="zh-CN" altLang="en-US" strike="sngStrike" dirty="0"/>
              <a:t> </a:t>
            </a:r>
            <a:r>
              <a:rPr kumimoji="1" lang="en-US" altLang="zh-CN" strike="sngStrike" dirty="0"/>
              <a:t>visual</a:t>
            </a:r>
            <a:r>
              <a:rPr kumimoji="1" lang="zh-CN" altLang="en-US" strike="sngStrike" dirty="0"/>
              <a:t> </a:t>
            </a:r>
            <a:r>
              <a:rPr kumimoji="1" lang="en-US" altLang="zh-CN" strike="sngStrike" dirty="0"/>
              <a:t>keyboard</a:t>
            </a:r>
            <a:r>
              <a:rPr kumimoji="1" lang="zh-CN" altLang="en-US" dirty="0"/>
              <a:t>       </a:t>
            </a:r>
            <a:r>
              <a:rPr kumimoji="1" lang="en-US" altLang="zh-CN" b="1" dirty="0"/>
              <a:t>Keyboard</a:t>
            </a:r>
            <a:r>
              <a:rPr kumimoji="1" lang="zh-CN" altLang="en-US" b="1" dirty="0"/>
              <a:t> </a:t>
            </a:r>
            <a:r>
              <a:rPr kumimoji="1" lang="en-US" altLang="zh-CN" b="1" dirty="0"/>
              <a:t>parameter</a:t>
            </a:r>
            <a:r>
              <a:rPr kumimoji="1" lang="zh-CN" altLang="en-US" b="1" dirty="0"/>
              <a:t> </a:t>
            </a:r>
            <a:r>
              <a:rPr kumimoji="1" lang="en-US" altLang="zh-CN" b="1" dirty="0"/>
              <a:t>fitting</a:t>
            </a:r>
          </a:p>
          <a:p>
            <a:r>
              <a:rPr kumimoji="1" lang="en-US" altLang="zh-CN" strike="sngStrike" dirty="0"/>
              <a:t>Low</a:t>
            </a:r>
            <a:r>
              <a:rPr kumimoji="1" lang="zh-CN" altLang="en-US" strike="sngStrike" dirty="0"/>
              <a:t> </a:t>
            </a:r>
            <a:r>
              <a:rPr kumimoji="1" lang="en-US" altLang="zh-CN" strike="sngStrike" dirty="0"/>
              <a:t>touch</a:t>
            </a:r>
            <a:r>
              <a:rPr kumimoji="1" lang="zh-CN" altLang="en-US" strike="sngStrike" dirty="0"/>
              <a:t> </a:t>
            </a:r>
            <a:r>
              <a:rPr kumimoji="1" lang="en-US" altLang="zh-CN" strike="sngStrike" dirty="0"/>
              <a:t>accuracy</a:t>
            </a:r>
            <a:r>
              <a:rPr kumimoji="1" lang="zh-CN" altLang="en-US" dirty="0"/>
              <a:t>      </a:t>
            </a:r>
            <a:r>
              <a:rPr kumimoji="1" lang="en-US" altLang="zh-CN" b="1" dirty="0"/>
              <a:t>Input</a:t>
            </a:r>
            <a:r>
              <a:rPr kumimoji="1" lang="zh-CN" altLang="en-US" b="1" dirty="0"/>
              <a:t> </a:t>
            </a:r>
            <a:r>
              <a:rPr kumimoji="1" lang="en-US" altLang="zh-CN" b="1" dirty="0"/>
              <a:t>prediction</a:t>
            </a:r>
            <a:r>
              <a:rPr kumimoji="1" lang="zh-CN" altLang="en-US" b="1" dirty="0"/>
              <a:t> </a:t>
            </a:r>
            <a:r>
              <a:rPr kumimoji="1" lang="en-US" altLang="zh-CN" b="1" dirty="0"/>
              <a:t>algorithm</a:t>
            </a:r>
          </a:p>
          <a:p>
            <a:r>
              <a:rPr kumimoji="1" lang="en-US" altLang="zh-CN" dirty="0"/>
              <a:t>Hand</a:t>
            </a:r>
            <a:r>
              <a:rPr kumimoji="1" lang="zh-CN" altLang="en-US" dirty="0"/>
              <a:t> </a:t>
            </a:r>
            <a:r>
              <a:rPr kumimoji="1" lang="en-US" altLang="zh-CN" dirty="0"/>
              <a:t>drifting</a:t>
            </a:r>
          </a:p>
          <a:p>
            <a:pPr marL="0" indent="0">
              <a:buNone/>
            </a:pPr>
            <a:endParaRPr kumimoji="1" lang="zh-CN" altLang="en-US" dirty="0"/>
          </a:p>
        </p:txBody>
      </p:sp>
    </p:spTree>
    <p:extLst>
      <p:ext uri="{BB962C8B-B14F-4D97-AF65-F5344CB8AC3E}">
        <p14:creationId xmlns:p14="http://schemas.microsoft.com/office/powerpoint/2010/main" val="19728370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Challenges</a:t>
            </a:r>
            <a:endParaRPr kumimoji="1" lang="zh-CN" altLang="en-US" b="1" dirty="0"/>
          </a:p>
        </p:txBody>
      </p:sp>
      <p:sp>
        <p:nvSpPr>
          <p:cNvPr id="3" name="内容占位符 2">
            <a:extLst>
              <a:ext uri="{FF2B5EF4-FFF2-40B4-BE49-F238E27FC236}">
                <a16:creationId xmlns:a16="http://schemas.microsoft.com/office/drawing/2014/main" id="{AB2592C9-44AC-C743-9E50-59DAB8EE08EE}"/>
              </a:ext>
            </a:extLst>
          </p:cNvPr>
          <p:cNvSpPr>
            <a:spLocks noGrp="1"/>
          </p:cNvSpPr>
          <p:nvPr>
            <p:ph idx="1"/>
          </p:nvPr>
        </p:nvSpPr>
        <p:spPr/>
        <p:txBody>
          <a:bodyPr/>
          <a:lstStyle/>
          <a:p>
            <a:r>
              <a:rPr kumimoji="1" lang="en-US" altLang="zh-CN" strike="sngStrike" dirty="0"/>
              <a:t>No</a:t>
            </a:r>
            <a:r>
              <a:rPr kumimoji="1" lang="zh-CN" altLang="en-US" strike="sngStrike" dirty="0"/>
              <a:t> </a:t>
            </a:r>
            <a:r>
              <a:rPr kumimoji="1" lang="en-US" altLang="zh-CN" strike="sngStrike" dirty="0"/>
              <a:t>visual</a:t>
            </a:r>
            <a:r>
              <a:rPr kumimoji="1" lang="zh-CN" altLang="en-US" strike="sngStrike" dirty="0"/>
              <a:t> </a:t>
            </a:r>
            <a:r>
              <a:rPr kumimoji="1" lang="en-US" altLang="zh-CN" strike="sngStrike" dirty="0"/>
              <a:t>keyboard</a:t>
            </a:r>
            <a:r>
              <a:rPr kumimoji="1" lang="zh-CN" altLang="en-US" dirty="0"/>
              <a:t>       </a:t>
            </a:r>
            <a:r>
              <a:rPr kumimoji="1" lang="en-US" altLang="zh-CN" b="1" dirty="0"/>
              <a:t>Keyboard</a:t>
            </a:r>
            <a:r>
              <a:rPr kumimoji="1" lang="zh-CN" altLang="en-US" b="1" dirty="0"/>
              <a:t> </a:t>
            </a:r>
            <a:r>
              <a:rPr kumimoji="1" lang="en-US" altLang="zh-CN" b="1" dirty="0"/>
              <a:t>parameter</a:t>
            </a:r>
            <a:r>
              <a:rPr kumimoji="1" lang="zh-CN" altLang="en-US" b="1" dirty="0"/>
              <a:t> </a:t>
            </a:r>
            <a:r>
              <a:rPr kumimoji="1" lang="en-US" altLang="zh-CN" b="1" dirty="0"/>
              <a:t>fitting</a:t>
            </a:r>
          </a:p>
          <a:p>
            <a:r>
              <a:rPr kumimoji="1" lang="en-US" altLang="zh-CN" strike="sngStrike" dirty="0"/>
              <a:t>Low</a:t>
            </a:r>
            <a:r>
              <a:rPr kumimoji="1" lang="zh-CN" altLang="en-US" strike="sngStrike" dirty="0"/>
              <a:t> </a:t>
            </a:r>
            <a:r>
              <a:rPr kumimoji="1" lang="en-US" altLang="zh-CN" strike="sngStrike" dirty="0"/>
              <a:t>touch</a:t>
            </a:r>
            <a:r>
              <a:rPr kumimoji="1" lang="zh-CN" altLang="en-US" strike="sngStrike" dirty="0"/>
              <a:t> </a:t>
            </a:r>
            <a:r>
              <a:rPr kumimoji="1" lang="en-US" altLang="zh-CN" strike="sngStrike" dirty="0"/>
              <a:t>accuracy</a:t>
            </a:r>
            <a:r>
              <a:rPr kumimoji="1" lang="zh-CN" altLang="en-US" dirty="0"/>
              <a:t>      </a:t>
            </a:r>
            <a:r>
              <a:rPr kumimoji="1" lang="en-US" altLang="zh-CN" b="1" dirty="0"/>
              <a:t>Input</a:t>
            </a:r>
            <a:r>
              <a:rPr kumimoji="1" lang="zh-CN" altLang="en-US" b="1" dirty="0"/>
              <a:t> </a:t>
            </a:r>
            <a:r>
              <a:rPr kumimoji="1" lang="en-US" altLang="zh-CN" b="1" dirty="0"/>
              <a:t>prediction</a:t>
            </a:r>
            <a:r>
              <a:rPr kumimoji="1" lang="zh-CN" altLang="en-US" b="1" dirty="0"/>
              <a:t> </a:t>
            </a:r>
            <a:r>
              <a:rPr kumimoji="1" lang="en-US" altLang="zh-CN" b="1" dirty="0"/>
              <a:t>algorithm</a:t>
            </a:r>
          </a:p>
          <a:p>
            <a:r>
              <a:rPr kumimoji="1" lang="en-US" altLang="zh-CN" strike="sngStrike" dirty="0"/>
              <a:t>Hand</a:t>
            </a:r>
            <a:r>
              <a:rPr kumimoji="1" lang="zh-CN" altLang="en-US" strike="sngStrike" dirty="0"/>
              <a:t> </a:t>
            </a:r>
            <a:r>
              <a:rPr kumimoji="1" lang="en-US" altLang="zh-CN" strike="sngStrike" dirty="0"/>
              <a:t>drifting</a:t>
            </a:r>
            <a:r>
              <a:rPr kumimoji="1" lang="zh-CN" altLang="en-US" dirty="0"/>
              <a:t>                </a:t>
            </a:r>
            <a:r>
              <a:rPr kumimoji="1" lang="en-US" altLang="zh-CN" b="1" dirty="0"/>
              <a:t>Dynamic</a:t>
            </a:r>
            <a:r>
              <a:rPr kumimoji="1" lang="zh-CN" altLang="en-US" b="1" dirty="0"/>
              <a:t> </a:t>
            </a:r>
            <a:r>
              <a:rPr kumimoji="1" lang="en-US" altLang="zh-CN" b="1" dirty="0"/>
              <a:t>adaption</a:t>
            </a:r>
            <a:r>
              <a:rPr kumimoji="1" lang="zh-CN" altLang="en-US" b="1" dirty="0"/>
              <a:t> </a:t>
            </a:r>
            <a:r>
              <a:rPr kumimoji="1" lang="en-US" altLang="zh-CN" b="1" dirty="0"/>
              <a:t>strategy</a:t>
            </a:r>
            <a:r>
              <a:rPr kumimoji="1" lang="zh-CN" altLang="en-US" b="1" dirty="0"/>
              <a:t> </a:t>
            </a:r>
            <a:endParaRPr kumimoji="1" lang="en-US" altLang="zh-CN" b="1" dirty="0"/>
          </a:p>
          <a:p>
            <a:pPr marL="0" indent="0">
              <a:buNone/>
            </a:pPr>
            <a:endParaRPr kumimoji="1" lang="zh-CN" altLang="en-US" dirty="0"/>
          </a:p>
        </p:txBody>
      </p:sp>
    </p:spTree>
    <p:extLst>
      <p:ext uri="{BB962C8B-B14F-4D97-AF65-F5344CB8AC3E}">
        <p14:creationId xmlns:p14="http://schemas.microsoft.com/office/powerpoint/2010/main" val="5704271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Outline</a:t>
            </a:r>
            <a:endParaRPr kumimoji="1" lang="zh-CN" altLang="en-US" b="1" dirty="0"/>
          </a:p>
        </p:txBody>
      </p:sp>
      <p:sp>
        <p:nvSpPr>
          <p:cNvPr id="3" name="内容占位符 2">
            <a:extLst>
              <a:ext uri="{FF2B5EF4-FFF2-40B4-BE49-F238E27FC236}">
                <a16:creationId xmlns:a16="http://schemas.microsoft.com/office/drawing/2014/main" id="{AB2592C9-44AC-C743-9E50-59DAB8EE08EE}"/>
              </a:ext>
            </a:extLst>
          </p:cNvPr>
          <p:cNvSpPr>
            <a:spLocks noGrp="1"/>
          </p:cNvSpPr>
          <p:nvPr>
            <p:ph idx="1"/>
          </p:nvPr>
        </p:nvSpPr>
        <p:spPr/>
        <p:txBody>
          <a:bodyPr/>
          <a:lstStyle/>
          <a:p>
            <a:r>
              <a:rPr kumimoji="1" lang="en-US" altLang="zh-CN" dirty="0"/>
              <a:t>Related</a:t>
            </a:r>
            <a:r>
              <a:rPr kumimoji="1" lang="zh-CN" altLang="en-US" dirty="0"/>
              <a:t> </a:t>
            </a:r>
            <a:r>
              <a:rPr kumimoji="1" lang="en-US" altLang="zh-CN" dirty="0"/>
              <a:t>Work</a:t>
            </a:r>
          </a:p>
          <a:p>
            <a:r>
              <a:rPr kumimoji="1" lang="en-US" altLang="zh-CN" dirty="0"/>
              <a:t>Problem</a:t>
            </a:r>
            <a:r>
              <a:rPr kumimoji="1" lang="zh-CN" altLang="en-US" dirty="0"/>
              <a:t> </a:t>
            </a:r>
            <a:r>
              <a:rPr kumimoji="1" lang="en-US" altLang="zh-CN" dirty="0"/>
              <a:t>Definition</a:t>
            </a:r>
          </a:p>
          <a:p>
            <a:r>
              <a:rPr kumimoji="1" lang="en-US" altLang="zh-CN" dirty="0"/>
              <a:t>Examining</a:t>
            </a:r>
            <a:r>
              <a:rPr kumimoji="1" lang="zh-CN" altLang="en-US" dirty="0"/>
              <a:t> </a:t>
            </a:r>
            <a:r>
              <a:rPr kumimoji="1" lang="en-US" altLang="zh-CN" dirty="0"/>
              <a:t>Behavior</a:t>
            </a:r>
          </a:p>
          <a:p>
            <a:r>
              <a:rPr kumimoji="1" lang="en-US" altLang="zh-CN" dirty="0"/>
              <a:t>Input</a:t>
            </a:r>
            <a:r>
              <a:rPr kumimoji="1" lang="zh-CN" altLang="en-US" dirty="0"/>
              <a:t> </a:t>
            </a:r>
            <a:r>
              <a:rPr kumimoji="1" lang="en-US" altLang="zh-CN" dirty="0"/>
              <a:t>Prediction</a:t>
            </a:r>
            <a:r>
              <a:rPr kumimoji="1" lang="zh-CN" altLang="en-US" dirty="0"/>
              <a:t> </a:t>
            </a:r>
            <a:r>
              <a:rPr kumimoji="1" lang="en-US" altLang="zh-CN" dirty="0"/>
              <a:t>Algorithm</a:t>
            </a:r>
          </a:p>
          <a:p>
            <a:r>
              <a:rPr kumimoji="1" lang="en-US" altLang="zh-CN" dirty="0"/>
              <a:t>Evaluation</a:t>
            </a:r>
          </a:p>
          <a:p>
            <a:r>
              <a:rPr kumimoji="1" lang="en-US" altLang="zh-CN" dirty="0" smtClean="0"/>
              <a:t>Conclusion</a:t>
            </a:r>
            <a:endParaRPr kumimoji="1" lang="zh-CN" altLang="en-US" dirty="0"/>
          </a:p>
        </p:txBody>
      </p:sp>
    </p:spTree>
    <p:extLst>
      <p:ext uri="{BB962C8B-B14F-4D97-AF65-F5344CB8AC3E}">
        <p14:creationId xmlns:p14="http://schemas.microsoft.com/office/powerpoint/2010/main" val="17229311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EA194-91AB-934C-8260-03B711C66EDC}"/>
              </a:ext>
            </a:extLst>
          </p:cNvPr>
          <p:cNvSpPr>
            <a:spLocks noGrp="1"/>
          </p:cNvSpPr>
          <p:nvPr>
            <p:ph type="title"/>
          </p:nvPr>
        </p:nvSpPr>
        <p:spPr/>
        <p:txBody>
          <a:bodyPr/>
          <a:lstStyle/>
          <a:p>
            <a:r>
              <a:rPr kumimoji="1" lang="en-US" altLang="zh-CN" b="1" dirty="0"/>
              <a:t>Outline</a:t>
            </a:r>
            <a:endParaRPr kumimoji="1" lang="zh-CN" altLang="en-US" b="1" dirty="0"/>
          </a:p>
        </p:txBody>
      </p:sp>
      <p:sp>
        <p:nvSpPr>
          <p:cNvPr id="3" name="内容占位符 2">
            <a:extLst>
              <a:ext uri="{FF2B5EF4-FFF2-40B4-BE49-F238E27FC236}">
                <a16:creationId xmlns:a16="http://schemas.microsoft.com/office/drawing/2014/main" id="{AB2592C9-44AC-C743-9E50-59DAB8EE08EE}"/>
              </a:ext>
            </a:extLst>
          </p:cNvPr>
          <p:cNvSpPr>
            <a:spLocks noGrp="1"/>
          </p:cNvSpPr>
          <p:nvPr>
            <p:ph idx="1"/>
          </p:nvPr>
        </p:nvSpPr>
        <p:spPr/>
        <p:txBody>
          <a:bodyPr/>
          <a:lstStyle/>
          <a:p>
            <a:r>
              <a:rPr kumimoji="1" lang="en-US" altLang="zh-CN" dirty="0"/>
              <a:t>Related</a:t>
            </a:r>
            <a:r>
              <a:rPr kumimoji="1" lang="zh-CN" altLang="en-US" dirty="0"/>
              <a:t> </a:t>
            </a:r>
            <a:r>
              <a:rPr kumimoji="1" lang="en-US" altLang="zh-CN" dirty="0"/>
              <a:t>Work</a:t>
            </a:r>
          </a:p>
          <a:p>
            <a:r>
              <a:rPr kumimoji="1" lang="en-US" altLang="zh-CN" dirty="0">
                <a:solidFill>
                  <a:schemeClr val="bg1">
                    <a:lumMod val="65000"/>
                  </a:schemeClr>
                </a:solidFill>
              </a:rPr>
              <a:t>Problem</a:t>
            </a:r>
            <a:r>
              <a:rPr kumimoji="1" lang="zh-CN" altLang="en-US" dirty="0">
                <a:solidFill>
                  <a:schemeClr val="bg1">
                    <a:lumMod val="65000"/>
                  </a:schemeClr>
                </a:solidFill>
              </a:rPr>
              <a:t> </a:t>
            </a:r>
            <a:r>
              <a:rPr kumimoji="1" lang="en-US" altLang="zh-CN" dirty="0">
                <a:solidFill>
                  <a:schemeClr val="bg1">
                    <a:lumMod val="65000"/>
                  </a:schemeClr>
                </a:solidFill>
              </a:rPr>
              <a:t>Definition</a:t>
            </a:r>
          </a:p>
          <a:p>
            <a:r>
              <a:rPr kumimoji="1" lang="en-US" altLang="zh-CN" dirty="0">
                <a:solidFill>
                  <a:schemeClr val="bg1">
                    <a:lumMod val="65000"/>
                  </a:schemeClr>
                </a:solidFill>
              </a:rPr>
              <a:t>Examining</a:t>
            </a:r>
            <a:r>
              <a:rPr kumimoji="1" lang="zh-CN" altLang="en-US" dirty="0">
                <a:solidFill>
                  <a:schemeClr val="bg1">
                    <a:lumMod val="65000"/>
                  </a:schemeClr>
                </a:solidFill>
              </a:rPr>
              <a:t> </a:t>
            </a:r>
            <a:r>
              <a:rPr kumimoji="1" lang="en-US" altLang="zh-CN" dirty="0">
                <a:solidFill>
                  <a:schemeClr val="bg1">
                    <a:lumMod val="65000"/>
                  </a:schemeClr>
                </a:solidFill>
              </a:rPr>
              <a:t>Behavior</a:t>
            </a:r>
          </a:p>
          <a:p>
            <a:r>
              <a:rPr kumimoji="1" lang="en-US" altLang="zh-CN" dirty="0">
                <a:solidFill>
                  <a:schemeClr val="bg1">
                    <a:lumMod val="65000"/>
                  </a:schemeClr>
                </a:solidFill>
              </a:rPr>
              <a:t>Input</a:t>
            </a:r>
            <a:r>
              <a:rPr kumimoji="1" lang="zh-CN" altLang="en-US" dirty="0">
                <a:solidFill>
                  <a:schemeClr val="bg1">
                    <a:lumMod val="65000"/>
                  </a:schemeClr>
                </a:solidFill>
              </a:rPr>
              <a:t> </a:t>
            </a:r>
            <a:r>
              <a:rPr kumimoji="1" lang="en-US" altLang="zh-CN" dirty="0">
                <a:solidFill>
                  <a:schemeClr val="bg1">
                    <a:lumMod val="65000"/>
                  </a:schemeClr>
                </a:solidFill>
              </a:rPr>
              <a:t>Prediction</a:t>
            </a:r>
            <a:r>
              <a:rPr kumimoji="1" lang="zh-CN" altLang="en-US" dirty="0">
                <a:solidFill>
                  <a:schemeClr val="bg1">
                    <a:lumMod val="65000"/>
                  </a:schemeClr>
                </a:solidFill>
              </a:rPr>
              <a:t> </a:t>
            </a:r>
            <a:r>
              <a:rPr kumimoji="1" lang="en-US" altLang="zh-CN" dirty="0">
                <a:solidFill>
                  <a:schemeClr val="bg1">
                    <a:lumMod val="65000"/>
                  </a:schemeClr>
                </a:solidFill>
              </a:rPr>
              <a:t>Algorithm</a:t>
            </a:r>
          </a:p>
          <a:p>
            <a:r>
              <a:rPr kumimoji="1" lang="en-US" altLang="zh-CN" dirty="0">
                <a:solidFill>
                  <a:schemeClr val="bg1">
                    <a:lumMod val="65000"/>
                  </a:schemeClr>
                </a:solidFill>
              </a:rPr>
              <a:t>Evaluation</a:t>
            </a:r>
          </a:p>
          <a:p>
            <a:r>
              <a:rPr kumimoji="1" lang="en-US" altLang="zh-CN" dirty="0" smtClean="0">
                <a:solidFill>
                  <a:schemeClr val="bg1">
                    <a:lumMod val="65000"/>
                  </a:schemeClr>
                </a:solidFill>
              </a:rPr>
              <a:t>Conclusion</a:t>
            </a:r>
            <a:endParaRPr kumimoji="1" lang="zh-CN" altLang="en-US" dirty="0"/>
          </a:p>
        </p:txBody>
      </p:sp>
    </p:spTree>
    <p:extLst>
      <p:ext uri="{BB962C8B-B14F-4D97-AF65-F5344CB8AC3E}">
        <p14:creationId xmlns:p14="http://schemas.microsoft.com/office/powerpoint/2010/main" val="31712205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21980</TotalTime>
  <Words>2795</Words>
  <Application>Microsoft Office PowerPoint</Application>
  <PresentationFormat>宽屏</PresentationFormat>
  <Paragraphs>348</Paragraphs>
  <Slides>43</Slides>
  <Notes>34</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43</vt:i4>
      </vt:variant>
    </vt:vector>
  </HeadingPairs>
  <TitlesOfParts>
    <vt:vector size="52" baseType="lpstr">
      <vt:lpstr>Mangal</vt:lpstr>
      <vt:lpstr>等线</vt:lpstr>
      <vt:lpstr>等线 Light</vt:lpstr>
      <vt:lpstr>Microsoft YaHei</vt:lpstr>
      <vt:lpstr>Arial</vt:lpstr>
      <vt:lpstr>Cambria Math</vt:lpstr>
      <vt:lpstr>Courier New</vt:lpstr>
      <vt:lpstr>Times New Roman</vt:lpstr>
      <vt:lpstr>Office 主题​​</vt:lpstr>
      <vt:lpstr>TOAST： Ten-Finger Eyes-Free Typing on Touchable Surfaces</vt:lpstr>
      <vt:lpstr>Background</vt:lpstr>
      <vt:lpstr>PowerPoint 演示文稿</vt:lpstr>
      <vt:lpstr>Challenges</vt:lpstr>
      <vt:lpstr>Challenges</vt:lpstr>
      <vt:lpstr>Challenges</vt:lpstr>
      <vt:lpstr>Challenges</vt:lpstr>
      <vt:lpstr>Outline</vt:lpstr>
      <vt:lpstr>Outline</vt:lpstr>
      <vt:lpstr>Understanding Ten-finger Typing Behavior</vt:lpstr>
      <vt:lpstr>Ten-finger Typing Techniques</vt:lpstr>
      <vt:lpstr>Adaptive Keyboard</vt:lpstr>
      <vt:lpstr>Outline</vt:lpstr>
      <vt:lpstr>Outline</vt:lpstr>
      <vt:lpstr>Keyboard Model</vt:lpstr>
      <vt:lpstr>Keyboard Model</vt:lpstr>
      <vt:lpstr>Fitting Keyboard Parameters</vt:lpstr>
      <vt:lpstr>Fitting Keyboard Parameters</vt:lpstr>
      <vt:lpstr>Outline</vt:lpstr>
      <vt:lpstr>Outline</vt:lpstr>
      <vt:lpstr>Study: Examining Typing Behavior</vt:lpstr>
      <vt:lpstr>Study: Examining Typing Behavior</vt:lpstr>
      <vt:lpstr>Results: touch points</vt:lpstr>
      <vt:lpstr>Results: fitting keyboard size</vt:lpstr>
      <vt:lpstr>Results: fitting keyboard location</vt:lpstr>
      <vt:lpstr>Results: fitting keyboard shape</vt:lpstr>
      <vt:lpstr>Outline</vt:lpstr>
      <vt:lpstr>Outline</vt:lpstr>
      <vt:lpstr>PowerPoint 演示文稿</vt:lpstr>
      <vt:lpstr>Prediction algorithm</vt:lpstr>
      <vt:lpstr>Simulation</vt:lpstr>
      <vt:lpstr>Adaption</vt:lpstr>
      <vt:lpstr>Outline</vt:lpstr>
      <vt:lpstr>Outline</vt:lpstr>
      <vt:lpstr>Evaluation</vt:lpstr>
      <vt:lpstr>Results: Speed</vt:lpstr>
      <vt:lpstr>Results: Speed &amp; Error rate</vt:lpstr>
      <vt:lpstr>Results: Interviews</vt:lpstr>
      <vt:lpstr>Results: Interviews</vt:lpstr>
      <vt:lpstr>Outline</vt:lpstr>
      <vt:lpstr>Outline</vt:lpstr>
      <vt:lpstr>Conclusion</vt:lpstr>
      <vt:lpstr>Thanks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TOAST：Ten-Finger Eyes-Free Typing on Touchable Surfaces</dc:title>
  <dc:creator>Shi Weinan</dc:creator>
  <cp:lastModifiedBy>CAI KangKang</cp:lastModifiedBy>
  <cp:revision>187</cp:revision>
  <dcterms:created xsi:type="dcterms:W3CDTF">2018-09-25T06:57:46Z</dcterms:created>
  <dcterms:modified xsi:type="dcterms:W3CDTF">2019-03-21T02:43:49Z</dcterms:modified>
</cp:coreProperties>
</file>