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34.jpg" ContentType="image/jpe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1" r:id="rId4"/>
  </p:sldMasterIdLst>
  <p:notesMasterIdLst>
    <p:notesMasterId r:id="rId41"/>
  </p:notesMasterIdLst>
  <p:sldIdLst>
    <p:sldId id="256" r:id="rId5"/>
    <p:sldId id="400" r:id="rId6"/>
    <p:sldId id="261" r:id="rId7"/>
    <p:sldId id="401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257" r:id="rId21"/>
    <p:sldId id="260" r:id="rId22"/>
    <p:sldId id="262" r:id="rId23"/>
    <p:sldId id="381" r:id="rId24"/>
    <p:sldId id="382" r:id="rId25"/>
    <p:sldId id="383" r:id="rId26"/>
    <p:sldId id="384" r:id="rId27"/>
    <p:sldId id="264" r:id="rId28"/>
    <p:sldId id="377" r:id="rId29"/>
    <p:sldId id="376" r:id="rId30"/>
    <p:sldId id="378" r:id="rId31"/>
    <p:sldId id="270" r:id="rId32"/>
    <p:sldId id="271" r:id="rId33"/>
    <p:sldId id="380" r:id="rId34"/>
    <p:sldId id="265" r:id="rId35"/>
    <p:sldId id="385" r:id="rId36"/>
    <p:sldId id="266" r:id="rId37"/>
    <p:sldId id="386" r:id="rId38"/>
    <p:sldId id="387" r:id="rId39"/>
    <p:sldId id="403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8791" autoAdjust="0"/>
  </p:normalViewPr>
  <p:slideViewPr>
    <p:cSldViewPr snapToGrid="0">
      <p:cViewPr varScale="1">
        <p:scale>
          <a:sx n="79" d="100"/>
          <a:sy n="79" d="100"/>
        </p:scale>
        <p:origin x="1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1D057-C771-4171-B5D8-0A3AE6900D58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ABFE6-AF59-4263-A499-9482873D7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9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今天和大家分享的是一个</a:t>
            </a:r>
            <a:r>
              <a:rPr lang="en-US" altLang="zh-CN" dirty="0"/>
              <a:t>survey</a:t>
            </a:r>
            <a:r>
              <a:rPr lang="zh-CN" altLang="en-US" dirty="0"/>
              <a:t>，在移动设备上加速深度神经网络。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239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不同的应用（模型），他们处理的输入可能是相同的，比如，它们都在处理用户当前实时拍摄的画面。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80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MCDNN [ 7 ] shares the lower layers across DNN models: the layers of a</a:t>
            </a:r>
          </a:p>
          <a:p>
            <a:r>
              <a:rPr lang="en-US" altLang="zh-CN" dirty="0"/>
              <a:t>DNN can be viewed as increasingly abstract representations, so it is conceivable the representations captured by lower</a:t>
            </a:r>
          </a:p>
          <a:p>
            <a:r>
              <a:rPr lang="en-US" altLang="zh-CN" dirty="0"/>
              <a:t>levels are shareable across many high-level tasks.</a:t>
            </a:r>
          </a:p>
          <a:p>
            <a:r>
              <a:rPr lang="zh-CN" altLang="en-US" dirty="0"/>
              <a:t>不同应用的神经网络，他们可以共用底层的卷积层来提取图像的基础特征。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07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Potluck [ 5 ] reuses the results of function calls across different</a:t>
            </a:r>
          </a:p>
          <a:p>
            <a:r>
              <a:rPr lang="en-US" altLang="zh-CN" dirty="0"/>
              <a:t>applications. When an application calls certain processing functions, it first queries the cache for any existing results.</a:t>
            </a:r>
          </a:p>
          <a:p>
            <a:r>
              <a:rPr lang="en-US" altLang="zh-CN" dirty="0"/>
              <a:t>The input data are turned into a feature vector, which serves as the key. Then a lookup attempt is made with the key</a:t>
            </a:r>
          </a:p>
          <a:p>
            <a:r>
              <a:rPr lang="en-US" altLang="zh-CN" dirty="0"/>
              <a:t>and the function name.</a:t>
            </a:r>
          </a:p>
          <a:p>
            <a:r>
              <a:rPr lang="zh-CN" altLang="en-US" dirty="0"/>
              <a:t>当某一函数被调用时，系统会查询缓存，之前这个函数有没有相似的输入。如果有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00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最后是在不同的设备之间进行缓存。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08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Same applications can be installed on multiple devices, which generate similar</a:t>
            </a:r>
          </a:p>
          <a:p>
            <a:r>
              <a:rPr lang="en-US" altLang="zh-CN" dirty="0"/>
              <a:t>requests when in a similar context. </a:t>
            </a:r>
            <a:r>
              <a:rPr lang="en-US" altLang="zh-CN" dirty="0" err="1"/>
              <a:t>FoggyCache</a:t>
            </a:r>
            <a:r>
              <a:rPr lang="en-US" altLang="zh-CN" dirty="0"/>
              <a:t> [ 4 ] observes cross-device fuzzy redundancy in mobile and IoT</a:t>
            </a:r>
          </a:p>
          <a:p>
            <a:r>
              <a:rPr lang="en-US" altLang="zh-CN" dirty="0"/>
              <a:t>scenarios and eliminate them by approximate computation reuse on edge servers.</a:t>
            </a:r>
          </a:p>
          <a:p>
            <a:r>
              <a:rPr lang="zh-CN" altLang="en-US" dirty="0"/>
              <a:t>人们在相似的环境中会有相似的行为，和手机有关的相似行为就会产生对服务器的相似请求，比如</a:t>
            </a:r>
            <a:r>
              <a:rPr lang="en-US" altLang="zh-CN" dirty="0"/>
              <a:t>……</a:t>
            </a:r>
          </a:p>
          <a:p>
            <a:r>
              <a:rPr lang="en-US" altLang="zh-CN" dirty="0" err="1"/>
              <a:t>FoggyCache</a:t>
            </a:r>
            <a:r>
              <a:rPr lang="zh-CN" altLang="en-US" dirty="0"/>
              <a:t>设计了一种在边缘服务器上的缓存机制来减少冗余的请求。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6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对于处理视频的神经网络，利用视频帧的连续性来减少计算开销。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39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移动视觉有很多应用场景。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9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针对这种特征，一种最简单的方案就是：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0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这样做粒度太粗了，两帧之间往往有相似的部分也有不同的部分。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9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近几年，</a:t>
            </a:r>
            <a:r>
              <a:rPr lang="en-US" altLang="zh-CN" dirty="0"/>
              <a:t>AI</a:t>
            </a:r>
            <a:r>
              <a:rPr lang="zh-CN" altLang="en-US" dirty="0"/>
              <a:t>技术在许多领域的发展都非常迅速。在移动设备中，也有许多适合用深度学习的应用场景。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34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以像素为单位进行对比，对每一层卷积都重新计算可复用区域。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65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只能处理静态背景，无法处理物体的移动和摄像头的移动或转动。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95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以块为单位的比较，可重用区域只在原始图像上计算，并推导到后续卷积层。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336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further investigated videos of people doing some activities and figured out that there are many similar regions between many frames.</a:t>
            </a:r>
          </a:p>
          <a:p>
            <a:r>
              <a:rPr lang="en-US" dirty="0"/>
              <a:t>Usually the background is static and if we process these regions from frame to frame, it is resource wasteful.</a:t>
            </a:r>
          </a:p>
          <a:p>
            <a:r>
              <a:rPr lang="en-US" dirty="0"/>
              <a:t>So you came up with an idea of caching the features extracted from previous frame and applying them in the current frame.</a:t>
            </a:r>
          </a:p>
          <a:p>
            <a:r>
              <a:rPr lang="en-US" dirty="0"/>
              <a:t>We call it convolutional caching.</a:t>
            </a:r>
          </a:p>
          <a:p>
            <a:r>
              <a:rPr lang="zh-CN" altLang="en-US" dirty="0"/>
              <a:t>在连续的视频帧当中，背景经常是不变的。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B7581-0CB7-4935-B4F7-FE1F986C85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48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intuition of convolutional caching works as follow,</a:t>
            </a:r>
          </a:p>
          <a:p>
            <a:r>
              <a:rPr lang="en-US" dirty="0"/>
              <a:t>If we have 2 consecutive frames, the first frame is the upper one.</a:t>
            </a:r>
          </a:p>
          <a:p>
            <a:r>
              <a:rPr lang="en-US" dirty="0"/>
              <a:t>We divide them into grid of blocks, and try to compare two blocks to each other using very fast histogram based image comparison.</a:t>
            </a:r>
          </a:p>
          <a:p>
            <a:r>
              <a:rPr lang="en-US" dirty="0"/>
              <a:t>In our work, we used 16 bins color histogram with the chi square distance as a metric to measure the similarity between two blocks.</a:t>
            </a:r>
          </a:p>
          <a:p>
            <a:r>
              <a:rPr lang="en-US" dirty="0"/>
              <a:t>If the distance is less than a threshold, we call it reusable.</a:t>
            </a:r>
          </a:p>
          <a:p>
            <a:r>
              <a:rPr lang="en-US" dirty="0"/>
              <a:t>If it is reusable, we only need to use features extracted from previous block for the current block.</a:t>
            </a:r>
          </a:p>
          <a:p>
            <a:r>
              <a:rPr lang="en-US" dirty="0"/>
              <a:t>If not, we will do the normal convolutional operation and store the new features inside cache manager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A0E1-74E2-4B97-9243-6EB211C1B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75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相似的区域，哪怕他们不在同一个位置，也是能够匹配上的，从而进行复用。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72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镜头移动，大象移动</a:t>
            </a:r>
            <a:endParaRPr lang="en-US" altLang="zh-CN" dirty="0"/>
          </a:p>
          <a:p>
            <a:r>
              <a:rPr lang="zh-CN" altLang="en-US" dirty="0"/>
              <a:t>这篇文章基于一种叫</a:t>
            </a:r>
            <a:r>
              <a:rPr lang="en-US" altLang="zh-CN" dirty="0"/>
              <a:t>Diamond Search</a:t>
            </a:r>
            <a:r>
              <a:rPr lang="zh-CN" altLang="en-US" dirty="0"/>
              <a:t>的算法设计了他们的图像匹配算法，发现相邻帧之间的相似区域并尽量合并成较大的区域，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05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但是深度学习所需要的巨大的计算资源是移动设备提供不了的。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9587-7A7D-43B6-BA9C-2664929755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8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Model compression reduce the computation, storage and memory cost of models. Caching reuse previous</a:t>
            </a:r>
          </a:p>
          <a:p>
            <a:r>
              <a:rPr lang="en-US" altLang="zh-CN" dirty="0"/>
              <a:t>results to reduce redundant computation caused by similar input.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模型压缩的技术可以分成三类。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6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要把这些压缩技术应用到移动设备上，还有一些系统设计方面的问题要解决。比如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00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AdaDeep</a:t>
            </a:r>
            <a:r>
              <a:rPr lang="zh-CN" altLang="en-US" dirty="0"/>
              <a:t>研究针对具体的资源限制和性能需求，如何将现有的压缩技术最优化地进行组合。</a:t>
            </a:r>
            <a:endParaRPr lang="en-US" altLang="zh-CN" dirty="0"/>
          </a:p>
          <a:p>
            <a:r>
              <a:rPr lang="zh-CN" altLang="en-US" dirty="0"/>
              <a:t>比如现在一共有</a:t>
            </a:r>
            <a:r>
              <a:rPr lang="en-US" altLang="zh-CN" dirty="0"/>
              <a:t>10</a:t>
            </a:r>
            <a:r>
              <a:rPr lang="zh-CN" altLang="en-US" dirty="0"/>
              <a:t>种压缩技术，我们可以同时用其中的</a:t>
            </a:r>
            <a:r>
              <a:rPr lang="en-US" altLang="zh-CN" dirty="0"/>
              <a:t>3</a:t>
            </a:r>
            <a:r>
              <a:rPr lang="zh-CN" altLang="en-US" dirty="0"/>
              <a:t>种、</a:t>
            </a:r>
            <a:r>
              <a:rPr lang="en-US" altLang="zh-CN" dirty="0"/>
              <a:t>4</a:t>
            </a:r>
            <a:r>
              <a:rPr lang="zh-CN" altLang="en-US" dirty="0"/>
              <a:t>种、</a:t>
            </a:r>
            <a:r>
              <a:rPr lang="en-US" altLang="zh-CN" dirty="0"/>
              <a:t>5</a:t>
            </a:r>
            <a:r>
              <a:rPr lang="zh-CN" altLang="en-US" dirty="0"/>
              <a:t>种，压缩程度越高，意味着精度就越低，资源占用越少。</a:t>
            </a:r>
            <a:endParaRPr lang="en-US" altLang="zh-CN" dirty="0"/>
          </a:p>
          <a:p>
            <a:r>
              <a:rPr lang="zh-CN" altLang="en-US" dirty="0"/>
              <a:t>不同的压缩技术对不同资源的节省是不一样的，有的能节约</a:t>
            </a:r>
            <a:r>
              <a:rPr lang="en-US" altLang="zh-CN" dirty="0"/>
              <a:t>CPU</a:t>
            </a:r>
            <a:r>
              <a:rPr lang="zh-CN" altLang="en-US" dirty="0"/>
              <a:t>资源，有的能节约内存资源，等等。</a:t>
            </a:r>
            <a:endParaRPr lang="en-US" altLang="zh-CN" dirty="0"/>
          </a:p>
          <a:p>
            <a:r>
              <a:rPr lang="en-US" altLang="zh-CN" dirty="0" err="1"/>
              <a:t>AdaDeep</a:t>
            </a:r>
            <a:r>
              <a:rPr lang="zh-CN" altLang="en-US" dirty="0"/>
              <a:t>设计了一个深度强化学习模型，能够针对用户给定的资源限制和性能需求，求解最佳的压缩技术组合方案。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43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第二项工作，</a:t>
            </a:r>
            <a:r>
              <a:rPr lang="en-US" altLang="zh-CN" dirty="0" err="1"/>
              <a:t>NestDNN</a:t>
            </a:r>
            <a:r>
              <a:rPr lang="zh-CN" altLang="en-US" dirty="0"/>
              <a:t>，应用在运行过程中，可用的计算资源是动态变化的。</a:t>
            </a:r>
            <a:endParaRPr lang="en-US" altLang="zh-CN" dirty="0"/>
          </a:p>
          <a:p>
            <a:r>
              <a:rPr lang="zh-CN" altLang="en-US" dirty="0"/>
              <a:t>它以一种迭代的方式对模型进行压缩。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在运行的时候，如果可用资源较多，就用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这样做的好处是所有模型是嵌套的，它只需要占用一个模型的存储空间。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1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缓存可以在三个层级进行，第一个层级，在一个应用内部进行缓存，这主要针对视频类的应用，这部分我们放到最后进行介绍。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ABFE6-AF59-4263-A499-9482873D747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9F41B-1AB0-4CFB-A07D-F38DC0FCB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3A3B3C-F232-4BD6-A785-26230C06A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234C6D-B364-4BA5-A290-DDB214F6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C5BA33-4796-43B6-B41D-2F65C2C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8BE493-F8C4-4477-947A-0DD19D0C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1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DBCFD-79F9-48B6-B830-4067F8D2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99C78F-64A1-4BD9-B8A1-A35049E0A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05730D-30FB-4F97-9F02-C24E4309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26DD6-2D27-44A3-A0FC-48476E5D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830456-4697-469F-B225-1CAF94F0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E3B3E6-8D43-4703-BB4C-F605CF9A3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8F5047-CC50-4440-91C3-A751DC5B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2860CB-374A-41F2-B003-BFE30414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F26E6-EE96-43EE-8E7B-9B06FEF5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98D511-D9FB-42E6-87B5-93DC8190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8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63876"/>
            <a:ext cx="11328400" cy="1673412"/>
          </a:xfrm>
          <a:solidFill>
            <a:schemeClr val="accent3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C515-5046-419B-B692-1F39823AB9E2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620713"/>
            <a:ext cx="11328400" cy="2808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152128"/>
          </a:xfrm>
          <a:solidFill>
            <a:schemeClr val="accent3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2290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823310"/>
            <a:ext cx="11328400" cy="1013969"/>
          </a:xfrm>
          <a:solidFill>
            <a:schemeClr val="accent3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5809758"/>
            <a:ext cx="11328400" cy="427535"/>
          </a:xfrm>
          <a:solidFill>
            <a:schemeClr val="accent3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E1E0-98AE-4FF9-AF13-70B71CBB36B0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3"/>
            <a:ext cx="113284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66747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823310"/>
            <a:ext cx="113284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5809758"/>
            <a:ext cx="113284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4156-83DC-4BD3-8A2C-AE61F3ECD145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8"/>
            <a:ext cx="113284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2596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620714"/>
            <a:ext cx="11328397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190500" y="152400"/>
            <a:ext cx="11811000" cy="468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9" name="Rechteck 8"/>
          <p:cNvSpPr/>
          <p:nvPr userDrawn="1"/>
        </p:nvSpPr>
        <p:spPr>
          <a:xfrm>
            <a:off x="190503" y="597699"/>
            <a:ext cx="241300" cy="167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1" name="Rechteck 10"/>
          <p:cNvSpPr/>
          <p:nvPr userDrawn="1"/>
        </p:nvSpPr>
        <p:spPr>
          <a:xfrm>
            <a:off x="11760203" y="597698"/>
            <a:ext cx="241300" cy="167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pic>
        <p:nvPicPr>
          <p:cNvPr id="12" name="Bild 18" descr="g_eth_logo_kurz_neg_Schutzrau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3" y="306000"/>
            <a:ext cx="1294748" cy="1584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803" y="1063259"/>
            <a:ext cx="113283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9476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024064"/>
            <a:ext cx="11328400" cy="421004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EFE0-D2C5-454D-8AE6-BBB94B3D3E2A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69314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800" y="2024068"/>
            <a:ext cx="5472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1" y="2024068"/>
            <a:ext cx="5472179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D64E-FDAA-4F6C-B887-47AB8DCE30F7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Lukas Cavigelli, Integrated Systems Laboratory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47684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03D7-501C-4223-9ED1-92322F81D4ED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Lukas Cavigelli, Integrated Systems Laboratory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27578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686B-C305-42F2-9C0C-5950979F22C6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3"/>
            <a:ext cx="113284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81877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D1727-D888-4F4E-885B-54A975B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B2D3C3-0D3B-4EF2-A975-34B65C07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CA2ED1-8907-471E-8CAF-860E2920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A84679-6B65-4B93-827D-8F5AEA8E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2A37F-0F10-4C8F-AFE2-D4B1BF01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04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C7D7-7081-4D11-B788-7D0A04575CF9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1800" y="1565138"/>
            <a:ext cx="113284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612000"/>
            <a:ext cx="113284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</p:spTree>
    <p:extLst>
      <p:ext uri="{BB962C8B-B14F-4D97-AF65-F5344CB8AC3E}">
        <p14:creationId xmlns:p14="http://schemas.microsoft.com/office/powerpoint/2010/main" val="10703208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612005"/>
            <a:ext cx="113284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9A2-0ABD-45BA-8188-78A5D2C21719}" type="datetime1">
              <a:rPr lang="de-DE" smtClean="0"/>
              <a:pPr/>
              <a:t>06.03.2019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((Vorname Nachname))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8231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FOS_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58750"/>
            <a:ext cx="281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si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1001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1"/>
            <a:ext cx="10363200" cy="70167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51911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1727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6800" y="6477000"/>
            <a:ext cx="5892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0"/>
            <a:ext cx="28448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8682412-B01A-4C41-BDAB-F8BAAE405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609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665914"/>
            <a:ext cx="2844800" cy="19208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261600" y="6696075"/>
            <a:ext cx="1727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6B98-A082-410C-BADC-88135A04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39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6C4E-73B5-4234-A134-00330393D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537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67CD-A7E2-4C00-B73B-AB5B1D452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85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2972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36E2-021E-42C5-86D4-E811DD30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032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837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64F4-75D4-4280-A176-D33143780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24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D150-61A6-4CCA-B8F1-2A588E5FF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40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1053" y="1295400"/>
            <a:ext cx="7731347" cy="2283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2CA8-D050-4D37-BC20-23DF730C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5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04588-3931-4337-AE48-A4E21053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99DBBB-D586-4D9B-A801-E0F2677D5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21522-4F00-4354-8533-14BE1A44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D99E53-7DE6-4FD9-A933-B45AA97B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79608-AAAD-4193-8C01-509693DC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14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88925"/>
            <a:ext cx="2768600" cy="326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9680" y="288925"/>
            <a:ext cx="3360920" cy="3267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0C32-0F0D-41E0-B806-95043A284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350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049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74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056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317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44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5488F-1D63-4E0B-9425-6DD03DCF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A23AF7-0761-4B95-8D8E-EF52ACAC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B1D72F-7637-4739-8A50-F37362B9F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7488B4-636C-4595-9526-D7809B08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FFDC56-3E74-46EB-8FCD-EF76597E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967DFB-A9F8-4422-8B5A-EBA3A961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92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DE84A-6EF2-4F58-8978-EA4DF49B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637E56-6A6E-4E9C-B9AC-90C1F532A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D8EB4B-CABE-48A7-8950-96F94B15B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3AD9C1-777F-4EF8-80B0-354D5486B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0AC068-D682-45FE-8E14-E67BD287E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CA4E29-0C95-4B22-88E8-858396E8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551EF9-F7D3-4571-8122-AC405942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0F1E58-A628-4F86-9C88-FDD3242A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0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A9758-96DC-461A-BDF4-96DDC0B7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57E213-56B1-486D-AD8F-4305DF2B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18DBFC-4C45-4462-91E0-76C3F52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2F98F2-C13F-458A-9678-2A6E2FB7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8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A2CFB9-9248-4B41-9856-F0C841CC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D9E1B-BB00-4DE2-A0EF-5053AF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B8C9B7-0641-4669-B04B-51F22DF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7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D44BA-5E55-41F6-A7C4-3A9AD29A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A4210E-0958-4BBA-B6A8-56024D4E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630AA8-D86F-490D-9410-6377BEE0A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F3004D-B2AB-4192-AE6F-CB634248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C95DD-56F8-44FE-A868-252FD1AB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726779-6178-4334-BFE7-F0141B5E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80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27CF1-7B9B-4D54-9AC4-E1B6D101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96D0CC-EF96-4345-A71D-C73DE3A76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F5F3E5-B248-4D74-81B5-89DCF7073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03F8A1-AE75-4A69-A0F5-D8A22C2F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880A89-2047-4F8B-94D2-ED652570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EA5678-8A98-40F5-9A8C-964E04E3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89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556EB2-D156-4717-B6E6-A3F73E8A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4641FF-2A6C-49C3-BE62-99B0F5F2E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3F688D-DDF5-4846-8641-7A5C197DA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5958-2B35-4CA6-BCAE-297AD7463FA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081D9-214E-4D71-B268-1297EA5FC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DD1EB-C98A-4447-876F-CF2D71367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7A3E-0A38-4F65-96DD-634BF3358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6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190500" y="152400"/>
            <a:ext cx="11812800" cy="4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25" name="Rechteck 24"/>
          <p:cNvSpPr/>
          <p:nvPr/>
        </p:nvSpPr>
        <p:spPr>
          <a:xfrm>
            <a:off x="190499" y="597699"/>
            <a:ext cx="249600" cy="167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26" name="Rechteck 25"/>
          <p:cNvSpPr/>
          <p:nvPr/>
        </p:nvSpPr>
        <p:spPr>
          <a:xfrm>
            <a:off x="11753329" y="597698"/>
            <a:ext cx="249600" cy="167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pic>
        <p:nvPicPr>
          <p:cNvPr id="27" name="Bild 18" descr="g_eth_logo_kurz_neg_Schutzraum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3" y="306000"/>
            <a:ext cx="1294748" cy="158400"/>
          </a:xfrm>
          <a:prstGeom prst="rect">
            <a:avLst/>
          </a:prstGeom>
          <a:noFill/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83501" y="6308726"/>
            <a:ext cx="81609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62413E2-09FB-4C2D-9E07-031F2400FCB8}" type="datetime1">
              <a:rPr lang="de-DE" smtClean="0"/>
              <a:pPr/>
              <a:t>06.03.2019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3" y="6308726"/>
            <a:ext cx="427815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Lukas Cavigelli, Integrated Systems Laboratory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01801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2024064"/>
            <a:ext cx="11311917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413132" y="6300190"/>
            <a:ext cx="141277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446012" y="6300189"/>
            <a:ext cx="141277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620714"/>
            <a:ext cx="113284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7" name="Bild 6" descr="eth_ditet_logo_po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5" y="6405065"/>
            <a:ext cx="914568" cy="1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OS_H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975350"/>
            <a:ext cx="1727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12192000" cy="228600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115DA3"/>
              </a:solidFill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88925"/>
            <a:ext cx="1107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1, 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5200" y="6553200"/>
            <a:ext cx="701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Qualifying Exam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78533" y="6691313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8025230B-BB52-4099-B6C4-40AEF8FED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3" name="Picture 27" descr="sis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099175"/>
            <a:ext cx="1841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9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7934" y="1557604"/>
            <a:ext cx="8676131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44" y="1662760"/>
            <a:ext cx="10125710" cy="207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3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3D5B7-A272-431C-ABA8-A80A08BA4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Accelerate Deep Learning on Mobile Devices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60523C-F2D7-4993-BC39-6B9ACCDCA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73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EC194-F81F-4A39-837C-64B7B848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D2-Caching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16C2C-B4F1-4650-834F-A2F6804A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Inside an application.</a:t>
            </a:r>
          </a:p>
          <a:p>
            <a:pPr lvl="1"/>
            <a:r>
              <a:rPr lang="en-US" altLang="zh-CN" dirty="0"/>
              <a:t>Utilizing the temporal continuity of video.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987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EC194-F81F-4A39-837C-64B7B848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D2-Caching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16C2C-B4F1-4650-834F-A2F6804A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Among different applications in the same device.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316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6ECB0-B3FC-433E-BB69-245FF2F3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MCDNN MobiSys’16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EDC086-404D-4E79-8593-EDCEFC33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54" y="2000784"/>
            <a:ext cx="8741092" cy="34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4A2CB-4705-4FF2-9C1B-D0A80F90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Potluck ASPLOS’18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B4296C-E397-42F9-BFAE-F92BD8B1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9685"/>
            <a:ext cx="106965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6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EC194-F81F-4A39-837C-64B7B848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D3-Caching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16C2C-B4F1-4650-834F-A2F6804A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Among different devices.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22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753DB-C8E6-474B-9953-0B008F5A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FoggyCache</a:t>
            </a:r>
            <a:r>
              <a:rPr lang="en-US" altLang="zh-CN" dirty="0"/>
              <a:t> MobiCom’18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9ED5AD-5000-4797-B892-3519F946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16" y="1540057"/>
            <a:ext cx="9264967" cy="46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325E28-FCBE-410E-8113-29C058FD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Cache between Consecutive Frames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228B7A-257C-4FFD-944B-775ACDFF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9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60045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Background: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Mobile</a:t>
            </a:r>
            <a:r>
              <a:rPr sz="4400" b="0" spc="1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18263"/>
            <a:ext cx="8721090" cy="7766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mobile </a:t>
            </a:r>
            <a:r>
              <a:rPr sz="2400" spc="-5" dirty="0">
                <a:latin typeface="Calibri"/>
                <a:cs typeface="Calibri"/>
              </a:rPr>
              <a:t>device sees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spc="-15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see, </a:t>
            </a:r>
            <a:r>
              <a:rPr sz="2400" dirty="0">
                <a:latin typeface="Calibri"/>
                <a:cs typeface="Calibri"/>
              </a:rPr>
              <a:t>and does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spc="-15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cannot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Core: computer </a:t>
            </a:r>
            <a:r>
              <a:rPr sz="2000" spc="-10" dirty="0">
                <a:latin typeface="Calibri"/>
                <a:cs typeface="Calibri"/>
              </a:rPr>
              <a:t>vision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algorithm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362200"/>
            <a:ext cx="3877055" cy="2435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19" y="2560320"/>
            <a:ext cx="3294887" cy="1853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1071" y="2374392"/>
            <a:ext cx="4047744" cy="2438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9191" y="2572511"/>
            <a:ext cx="3465575" cy="1856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175" y="4495798"/>
            <a:ext cx="3916679" cy="2362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5296" y="4693920"/>
            <a:ext cx="3334512" cy="1877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1071" y="4495798"/>
            <a:ext cx="4047744" cy="2362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9191" y="4693920"/>
            <a:ext cx="3465575" cy="18775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55641" y="3250133"/>
            <a:ext cx="10998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Augmented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Calibri"/>
                <a:cs typeface="Calibri"/>
              </a:rPr>
              <a:t>Reality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5641" y="5267071"/>
            <a:ext cx="1121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Recognition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&amp;</a:t>
            </a:r>
            <a:r>
              <a:rPr sz="1800" i="1" spc="-8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Detection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01782" y="3389121"/>
            <a:ext cx="576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G</a:t>
            </a:r>
            <a:r>
              <a:rPr sz="1800" i="1" spc="5" dirty="0">
                <a:latin typeface="Calibri"/>
                <a:cs typeface="Calibri"/>
              </a:rPr>
              <a:t>a</a:t>
            </a:r>
            <a:r>
              <a:rPr sz="1800" i="1" spc="-10" dirty="0">
                <a:latin typeface="Calibri"/>
                <a:cs typeface="Calibri"/>
              </a:rPr>
              <a:t>m</a:t>
            </a:r>
            <a:r>
              <a:rPr sz="1800" i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01782" y="5467908"/>
            <a:ext cx="1151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Calibri"/>
                <a:cs typeface="Calibri"/>
              </a:rPr>
              <a:t>Face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Beauty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EB87-60DC-4DFF-84A1-2B2B09A5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27324-87A4-4AE6-A9A3-B0720CFD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Video Analysis</a:t>
            </a:r>
          </a:p>
          <a:p>
            <a:pPr lvl="1"/>
            <a:r>
              <a:rPr lang="en-US" altLang="zh-CN" dirty="0"/>
              <a:t>Naïve Method: Inference frame by frame</a:t>
            </a:r>
            <a:endParaRPr lang="zh-CN" altLang="en-US" dirty="0"/>
          </a:p>
        </p:txBody>
      </p:sp>
      <p:pic>
        <p:nvPicPr>
          <p:cNvPr id="4" name="Picture 11" descr="http://www.slashgear.com/gallery/data_files/7/4/Personal_Security_1.jpg">
            <a:extLst>
              <a:ext uri="{FF2B5EF4-FFF2-40B4-BE49-F238E27FC236}">
                <a16:creationId xmlns:a16="http://schemas.microsoft.com/office/drawing/2014/main" id="{EC2B27E2-DD2E-4103-94CA-E85F6298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9" y="3069548"/>
            <a:ext cx="3165181" cy="27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ç¸å³å¾ç">
            <a:extLst>
              <a:ext uri="{FF2B5EF4-FFF2-40B4-BE49-F238E27FC236}">
                <a16:creationId xmlns:a16="http://schemas.microsoft.com/office/drawing/2014/main" id="{17BEE5D5-D531-4158-9361-4A80B0091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r="11203"/>
          <a:stretch/>
        </p:blipFill>
        <p:spPr bwMode="auto">
          <a:xfrm>
            <a:off x="6632869" y="3069548"/>
            <a:ext cx="2933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28F58F-17B0-4616-BDFA-3F206ED1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5D4D0E-CBE1-46C1-803D-42CB9E74A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Cache based on the similarity of consecutive frames.</a:t>
            </a:r>
            <a:endParaRPr lang="zh-CN" alt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783265E-4982-43F2-8ECF-56D843412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2" y="2469800"/>
            <a:ext cx="6248398" cy="40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C27BA-2892-4EE6-93A4-93B687D4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105F9-F642-4A39-B182-8DDB13FBE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ç¸å³å¾ç">
            <a:extLst>
              <a:ext uri="{FF2B5EF4-FFF2-40B4-BE49-F238E27FC236}">
                <a16:creationId xmlns:a16="http://schemas.microsoft.com/office/drawing/2014/main" id="{96757983-8D91-4B37-AC4B-A6C2BE70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6" y="536028"/>
            <a:ext cx="10884928" cy="61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7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932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Solution 0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 a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naïve</a:t>
            </a:r>
            <a:r>
              <a:rPr sz="4400" b="0" spc="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approach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7037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 cache/reuse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on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567" y="2563367"/>
            <a:ext cx="1222247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4903" y="2563367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5" y="1225296"/>
                </a:lnTo>
                <a:lnTo>
                  <a:pt x="3785615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6191" y="2673095"/>
            <a:ext cx="2532888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6191" y="27051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40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4903" y="2871291"/>
            <a:ext cx="37858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Inference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Engine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89902" y="2563367"/>
            <a:ext cx="915541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38409" y="2960573"/>
            <a:ext cx="14522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Class: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(-1.5,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0339" y="3118104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80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80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80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72043" y="3118104"/>
            <a:ext cx="1073150" cy="119380"/>
          </a:xfrm>
          <a:custGeom>
            <a:avLst/>
            <a:gdLst/>
            <a:ahLst/>
            <a:cxnLst/>
            <a:rect l="l" t="t" r="r" b="b"/>
            <a:pathLst>
              <a:path w="1073150" h="119380">
                <a:moveTo>
                  <a:pt x="954277" y="0"/>
                </a:moveTo>
                <a:lnTo>
                  <a:pt x="954277" y="118872"/>
                </a:lnTo>
                <a:lnTo>
                  <a:pt x="1033526" y="79248"/>
                </a:lnTo>
                <a:lnTo>
                  <a:pt x="974089" y="79248"/>
                </a:lnTo>
                <a:lnTo>
                  <a:pt x="974089" y="39624"/>
                </a:lnTo>
                <a:lnTo>
                  <a:pt x="1033526" y="39624"/>
                </a:lnTo>
                <a:lnTo>
                  <a:pt x="954277" y="0"/>
                </a:lnTo>
                <a:close/>
              </a:path>
              <a:path w="1073150" h="119380">
                <a:moveTo>
                  <a:pt x="9542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4277" y="79248"/>
                </a:lnTo>
                <a:lnTo>
                  <a:pt x="954277" y="39624"/>
                </a:lnTo>
                <a:close/>
              </a:path>
              <a:path w="1073150" h="119380">
                <a:moveTo>
                  <a:pt x="1033526" y="39624"/>
                </a:moveTo>
                <a:lnTo>
                  <a:pt x="974089" y="39624"/>
                </a:lnTo>
                <a:lnTo>
                  <a:pt x="974089" y="79248"/>
                </a:lnTo>
                <a:lnTo>
                  <a:pt x="1033526" y="79248"/>
                </a:lnTo>
                <a:lnTo>
                  <a:pt x="1073150" y="59436"/>
                </a:lnTo>
                <a:lnTo>
                  <a:pt x="10335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1754" y="2731770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2721" y="2731770"/>
            <a:ext cx="772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562" y="2549285"/>
            <a:ext cx="7626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5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5" normalizeH="0" baseline="-1620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932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Caching Mobile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 a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naïve</a:t>
            </a:r>
            <a:r>
              <a:rPr sz="4400" b="0" spc="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approach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7037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 cache/reuse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on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567" y="2563367"/>
            <a:ext cx="1222247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6567" y="5154167"/>
            <a:ext cx="1222247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4903" y="2563367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5" y="1225296"/>
                </a:lnTo>
                <a:lnTo>
                  <a:pt x="3785615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6191" y="2673095"/>
            <a:ext cx="2532888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6191" y="27051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40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4903" y="2871291"/>
            <a:ext cx="37858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Inference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Engine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89902" y="2563367"/>
            <a:ext cx="915541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8409" y="2960573"/>
            <a:ext cx="14522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Class: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(-1.5,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20339" y="3118104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80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80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80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72043" y="3118104"/>
            <a:ext cx="1073150" cy="119380"/>
          </a:xfrm>
          <a:custGeom>
            <a:avLst/>
            <a:gdLst/>
            <a:ahLst/>
            <a:cxnLst/>
            <a:rect l="l" t="t" r="r" b="b"/>
            <a:pathLst>
              <a:path w="1073150" h="119380">
                <a:moveTo>
                  <a:pt x="954277" y="0"/>
                </a:moveTo>
                <a:lnTo>
                  <a:pt x="954277" y="118872"/>
                </a:lnTo>
                <a:lnTo>
                  <a:pt x="1033526" y="79248"/>
                </a:lnTo>
                <a:lnTo>
                  <a:pt x="974089" y="79248"/>
                </a:lnTo>
                <a:lnTo>
                  <a:pt x="974089" y="39624"/>
                </a:lnTo>
                <a:lnTo>
                  <a:pt x="1033526" y="39624"/>
                </a:lnTo>
                <a:lnTo>
                  <a:pt x="954277" y="0"/>
                </a:lnTo>
                <a:close/>
              </a:path>
              <a:path w="1073150" h="119380">
                <a:moveTo>
                  <a:pt x="9542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4277" y="79248"/>
                </a:lnTo>
                <a:lnTo>
                  <a:pt x="954277" y="39624"/>
                </a:lnTo>
                <a:close/>
              </a:path>
              <a:path w="1073150" h="119380">
                <a:moveTo>
                  <a:pt x="1033526" y="39624"/>
                </a:moveTo>
                <a:lnTo>
                  <a:pt x="974089" y="39624"/>
                </a:lnTo>
                <a:lnTo>
                  <a:pt x="974089" y="79248"/>
                </a:lnTo>
                <a:lnTo>
                  <a:pt x="1033526" y="79248"/>
                </a:lnTo>
                <a:lnTo>
                  <a:pt x="1073150" y="59436"/>
                </a:lnTo>
                <a:lnTo>
                  <a:pt x="10335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1754" y="2731770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8091" y="4198620"/>
            <a:ext cx="1222375" cy="548640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13664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8255" y="3790188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39624" y="289560"/>
                </a:moveTo>
                <a:lnTo>
                  <a:pt x="0" y="289560"/>
                </a:lnTo>
                <a:lnTo>
                  <a:pt x="59436" y="408431"/>
                </a:lnTo>
                <a:lnTo>
                  <a:pt x="108965" y="309372"/>
                </a:lnTo>
                <a:lnTo>
                  <a:pt x="39624" y="309372"/>
                </a:lnTo>
                <a:lnTo>
                  <a:pt x="39624" y="289560"/>
                </a:lnTo>
                <a:close/>
              </a:path>
              <a:path w="119380" h="408939">
                <a:moveTo>
                  <a:pt x="79248" y="0"/>
                </a:moveTo>
                <a:lnTo>
                  <a:pt x="39624" y="0"/>
                </a:lnTo>
                <a:lnTo>
                  <a:pt x="39624" y="309372"/>
                </a:lnTo>
                <a:lnTo>
                  <a:pt x="79248" y="309372"/>
                </a:lnTo>
                <a:lnTo>
                  <a:pt x="79248" y="0"/>
                </a:lnTo>
                <a:close/>
              </a:path>
              <a:path w="119380" h="408939">
                <a:moveTo>
                  <a:pt x="118871" y="289560"/>
                </a:moveTo>
                <a:lnTo>
                  <a:pt x="79248" y="289560"/>
                </a:lnTo>
                <a:lnTo>
                  <a:pt x="79248" y="309372"/>
                </a:lnTo>
                <a:lnTo>
                  <a:pt x="108965" y="309372"/>
                </a:lnTo>
                <a:lnTo>
                  <a:pt x="118871" y="28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48255" y="4747259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79248" y="99059"/>
                </a:moveTo>
                <a:lnTo>
                  <a:pt x="39624" y="99059"/>
                </a:lnTo>
                <a:lnTo>
                  <a:pt x="39624" y="408431"/>
                </a:lnTo>
                <a:lnTo>
                  <a:pt x="79248" y="408431"/>
                </a:lnTo>
                <a:lnTo>
                  <a:pt x="79248" y="99059"/>
                </a:lnTo>
                <a:close/>
              </a:path>
              <a:path w="119380" h="408939">
                <a:moveTo>
                  <a:pt x="59436" y="0"/>
                </a:moveTo>
                <a:lnTo>
                  <a:pt x="0" y="118871"/>
                </a:lnTo>
                <a:lnTo>
                  <a:pt x="39624" y="118871"/>
                </a:lnTo>
                <a:lnTo>
                  <a:pt x="39624" y="99059"/>
                </a:lnTo>
                <a:lnTo>
                  <a:pt x="108965" y="99059"/>
                </a:lnTo>
                <a:lnTo>
                  <a:pt x="59436" y="0"/>
                </a:lnTo>
                <a:close/>
              </a:path>
              <a:path w="119380" h="408939">
                <a:moveTo>
                  <a:pt x="108965" y="99059"/>
                </a:moveTo>
                <a:lnTo>
                  <a:pt x="79248" y="99059"/>
                </a:lnTo>
                <a:lnTo>
                  <a:pt x="79248" y="118871"/>
                </a:lnTo>
                <a:lnTo>
                  <a:pt x="118871" y="118871"/>
                </a:lnTo>
                <a:lnTo>
                  <a:pt x="108965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562" y="2549285"/>
            <a:ext cx="7626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5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5" normalizeH="0" baseline="-1620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819" y="5280761"/>
            <a:ext cx="762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(i+1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2400" b="0" i="0" u="none" strike="noStrike" kern="1200" cap="none" spc="-22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62721" y="2731770"/>
            <a:ext cx="772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932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Caching Mobile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 a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naïve</a:t>
            </a:r>
            <a:r>
              <a:rPr sz="4400" b="0" spc="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approach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7037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 cache/reuse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on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567" y="2563367"/>
            <a:ext cx="1222247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6567" y="5154167"/>
            <a:ext cx="1222247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4903" y="2563367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5" y="1225296"/>
                </a:lnTo>
                <a:lnTo>
                  <a:pt x="3785615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6191" y="2673095"/>
            <a:ext cx="2532888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6191" y="27051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40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4903" y="2871291"/>
            <a:ext cx="37858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Inference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Engine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89902" y="2563367"/>
            <a:ext cx="915541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8409" y="2960573"/>
            <a:ext cx="14522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Class: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(-1.5,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86854" y="5154167"/>
            <a:ext cx="915541" cy="122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37140" y="5552643"/>
            <a:ext cx="1451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Class: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(-1.5,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20339" y="3118104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80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80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80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72043" y="3118104"/>
            <a:ext cx="1073150" cy="119380"/>
          </a:xfrm>
          <a:custGeom>
            <a:avLst/>
            <a:gdLst/>
            <a:ahLst/>
            <a:cxnLst/>
            <a:rect l="l" t="t" r="r" b="b"/>
            <a:pathLst>
              <a:path w="1073150" h="119380">
                <a:moveTo>
                  <a:pt x="954277" y="0"/>
                </a:moveTo>
                <a:lnTo>
                  <a:pt x="954277" y="118872"/>
                </a:lnTo>
                <a:lnTo>
                  <a:pt x="1033526" y="79248"/>
                </a:lnTo>
                <a:lnTo>
                  <a:pt x="974089" y="79248"/>
                </a:lnTo>
                <a:lnTo>
                  <a:pt x="974089" y="39624"/>
                </a:lnTo>
                <a:lnTo>
                  <a:pt x="1033526" y="39624"/>
                </a:lnTo>
                <a:lnTo>
                  <a:pt x="954277" y="0"/>
                </a:lnTo>
                <a:close/>
              </a:path>
              <a:path w="1073150" h="119380">
                <a:moveTo>
                  <a:pt x="9542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4277" y="79248"/>
                </a:lnTo>
                <a:lnTo>
                  <a:pt x="954277" y="39624"/>
                </a:lnTo>
                <a:close/>
              </a:path>
              <a:path w="1073150" h="119380">
                <a:moveTo>
                  <a:pt x="1033526" y="39624"/>
                </a:moveTo>
                <a:lnTo>
                  <a:pt x="974089" y="39624"/>
                </a:lnTo>
                <a:lnTo>
                  <a:pt x="974089" y="79248"/>
                </a:lnTo>
                <a:lnTo>
                  <a:pt x="1033526" y="79248"/>
                </a:lnTo>
                <a:lnTo>
                  <a:pt x="1073150" y="59436"/>
                </a:lnTo>
                <a:lnTo>
                  <a:pt x="10335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95231" y="3790188"/>
            <a:ext cx="119380" cy="1368425"/>
          </a:xfrm>
          <a:custGeom>
            <a:avLst/>
            <a:gdLst/>
            <a:ahLst/>
            <a:cxnLst/>
            <a:rect l="l" t="t" r="r" b="b"/>
            <a:pathLst>
              <a:path w="119379" h="1368425">
                <a:moveTo>
                  <a:pt x="0" y="1249172"/>
                </a:moveTo>
                <a:lnTo>
                  <a:pt x="59309" y="1368044"/>
                </a:lnTo>
                <a:lnTo>
                  <a:pt x="108934" y="1269111"/>
                </a:lnTo>
                <a:lnTo>
                  <a:pt x="79248" y="1269111"/>
                </a:lnTo>
                <a:lnTo>
                  <a:pt x="39624" y="1268984"/>
                </a:lnTo>
                <a:lnTo>
                  <a:pt x="39643" y="1249214"/>
                </a:lnTo>
                <a:lnTo>
                  <a:pt x="0" y="1249172"/>
                </a:lnTo>
                <a:close/>
              </a:path>
              <a:path w="119379" h="1368425">
                <a:moveTo>
                  <a:pt x="39643" y="1249214"/>
                </a:moveTo>
                <a:lnTo>
                  <a:pt x="39624" y="1268984"/>
                </a:lnTo>
                <a:lnTo>
                  <a:pt x="79248" y="1269111"/>
                </a:lnTo>
                <a:lnTo>
                  <a:pt x="79267" y="1249256"/>
                </a:lnTo>
                <a:lnTo>
                  <a:pt x="39643" y="1249214"/>
                </a:lnTo>
                <a:close/>
              </a:path>
              <a:path w="119379" h="1368425">
                <a:moveTo>
                  <a:pt x="79267" y="1249256"/>
                </a:moveTo>
                <a:lnTo>
                  <a:pt x="79248" y="1269111"/>
                </a:lnTo>
                <a:lnTo>
                  <a:pt x="108934" y="1269111"/>
                </a:lnTo>
                <a:lnTo>
                  <a:pt x="118872" y="1249299"/>
                </a:lnTo>
                <a:lnTo>
                  <a:pt x="79267" y="1249256"/>
                </a:lnTo>
                <a:close/>
              </a:path>
              <a:path w="119379" h="1368425">
                <a:moveTo>
                  <a:pt x="80518" y="0"/>
                </a:moveTo>
                <a:lnTo>
                  <a:pt x="40894" y="0"/>
                </a:lnTo>
                <a:lnTo>
                  <a:pt x="39643" y="1249214"/>
                </a:lnTo>
                <a:lnTo>
                  <a:pt x="79267" y="1249256"/>
                </a:lnTo>
                <a:lnTo>
                  <a:pt x="80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1754" y="2731770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8091" y="4198620"/>
            <a:ext cx="1222375" cy="548640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13664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20339" y="4413503"/>
            <a:ext cx="6934834" cy="119380"/>
          </a:xfrm>
          <a:custGeom>
            <a:avLst/>
            <a:gdLst/>
            <a:ahLst/>
            <a:cxnLst/>
            <a:rect l="l" t="t" r="r" b="b"/>
            <a:pathLst>
              <a:path w="6934834" h="119379">
                <a:moveTo>
                  <a:pt x="158496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58496" y="79248"/>
                </a:lnTo>
                <a:lnTo>
                  <a:pt x="158496" y="39624"/>
                </a:lnTo>
                <a:close/>
              </a:path>
              <a:path w="6934834" h="119379">
                <a:moveTo>
                  <a:pt x="435864" y="39624"/>
                </a:moveTo>
                <a:lnTo>
                  <a:pt x="277368" y="39624"/>
                </a:lnTo>
                <a:lnTo>
                  <a:pt x="277368" y="79248"/>
                </a:lnTo>
                <a:lnTo>
                  <a:pt x="435864" y="79248"/>
                </a:lnTo>
                <a:lnTo>
                  <a:pt x="435864" y="39624"/>
                </a:lnTo>
                <a:close/>
              </a:path>
              <a:path w="6934834" h="119379">
                <a:moveTo>
                  <a:pt x="713232" y="39624"/>
                </a:moveTo>
                <a:lnTo>
                  <a:pt x="554736" y="39624"/>
                </a:lnTo>
                <a:lnTo>
                  <a:pt x="554736" y="79248"/>
                </a:lnTo>
                <a:lnTo>
                  <a:pt x="713232" y="79248"/>
                </a:lnTo>
                <a:lnTo>
                  <a:pt x="713232" y="39624"/>
                </a:lnTo>
                <a:close/>
              </a:path>
              <a:path w="6934834" h="119379">
                <a:moveTo>
                  <a:pt x="990600" y="39624"/>
                </a:moveTo>
                <a:lnTo>
                  <a:pt x="832104" y="39624"/>
                </a:lnTo>
                <a:lnTo>
                  <a:pt x="832104" y="79248"/>
                </a:lnTo>
                <a:lnTo>
                  <a:pt x="990600" y="79248"/>
                </a:lnTo>
                <a:lnTo>
                  <a:pt x="990600" y="39624"/>
                </a:lnTo>
                <a:close/>
              </a:path>
              <a:path w="6934834" h="119379">
                <a:moveTo>
                  <a:pt x="1267968" y="39624"/>
                </a:moveTo>
                <a:lnTo>
                  <a:pt x="1109472" y="39624"/>
                </a:lnTo>
                <a:lnTo>
                  <a:pt x="1109472" y="79248"/>
                </a:lnTo>
                <a:lnTo>
                  <a:pt x="1267968" y="79248"/>
                </a:lnTo>
                <a:lnTo>
                  <a:pt x="1267968" y="39624"/>
                </a:lnTo>
                <a:close/>
              </a:path>
              <a:path w="6934834" h="119379">
                <a:moveTo>
                  <a:pt x="1545336" y="39624"/>
                </a:moveTo>
                <a:lnTo>
                  <a:pt x="1386839" y="39624"/>
                </a:lnTo>
                <a:lnTo>
                  <a:pt x="1386839" y="79248"/>
                </a:lnTo>
                <a:lnTo>
                  <a:pt x="1545336" y="79248"/>
                </a:lnTo>
                <a:lnTo>
                  <a:pt x="1545336" y="39624"/>
                </a:lnTo>
                <a:close/>
              </a:path>
              <a:path w="6934834" h="119379">
                <a:moveTo>
                  <a:pt x="1822704" y="39624"/>
                </a:moveTo>
                <a:lnTo>
                  <a:pt x="1664208" y="39624"/>
                </a:lnTo>
                <a:lnTo>
                  <a:pt x="1664208" y="79248"/>
                </a:lnTo>
                <a:lnTo>
                  <a:pt x="1822704" y="79248"/>
                </a:lnTo>
                <a:lnTo>
                  <a:pt x="1822704" y="39624"/>
                </a:lnTo>
                <a:close/>
              </a:path>
              <a:path w="6934834" h="119379">
                <a:moveTo>
                  <a:pt x="2100072" y="39624"/>
                </a:moveTo>
                <a:lnTo>
                  <a:pt x="1941576" y="39624"/>
                </a:lnTo>
                <a:lnTo>
                  <a:pt x="1941576" y="79248"/>
                </a:lnTo>
                <a:lnTo>
                  <a:pt x="2100072" y="79248"/>
                </a:lnTo>
                <a:lnTo>
                  <a:pt x="2100072" y="39624"/>
                </a:lnTo>
                <a:close/>
              </a:path>
              <a:path w="6934834" h="119379">
                <a:moveTo>
                  <a:pt x="2377440" y="39624"/>
                </a:moveTo>
                <a:lnTo>
                  <a:pt x="2218944" y="39624"/>
                </a:lnTo>
                <a:lnTo>
                  <a:pt x="2218944" y="79248"/>
                </a:lnTo>
                <a:lnTo>
                  <a:pt x="2377440" y="79248"/>
                </a:lnTo>
                <a:lnTo>
                  <a:pt x="2377440" y="39624"/>
                </a:lnTo>
                <a:close/>
              </a:path>
              <a:path w="6934834" h="119379">
                <a:moveTo>
                  <a:pt x="2654808" y="39624"/>
                </a:moveTo>
                <a:lnTo>
                  <a:pt x="2496312" y="39624"/>
                </a:lnTo>
                <a:lnTo>
                  <a:pt x="2496312" y="79248"/>
                </a:lnTo>
                <a:lnTo>
                  <a:pt x="2654808" y="79248"/>
                </a:lnTo>
                <a:lnTo>
                  <a:pt x="2654808" y="39624"/>
                </a:lnTo>
                <a:close/>
              </a:path>
              <a:path w="6934834" h="119379">
                <a:moveTo>
                  <a:pt x="2932176" y="39624"/>
                </a:moveTo>
                <a:lnTo>
                  <a:pt x="2773680" y="39624"/>
                </a:lnTo>
                <a:lnTo>
                  <a:pt x="2773680" y="79248"/>
                </a:lnTo>
                <a:lnTo>
                  <a:pt x="2932176" y="79248"/>
                </a:lnTo>
                <a:lnTo>
                  <a:pt x="2932176" y="39624"/>
                </a:lnTo>
                <a:close/>
              </a:path>
              <a:path w="6934834" h="119379">
                <a:moveTo>
                  <a:pt x="3209544" y="39624"/>
                </a:moveTo>
                <a:lnTo>
                  <a:pt x="3051048" y="39624"/>
                </a:lnTo>
                <a:lnTo>
                  <a:pt x="3051048" y="79248"/>
                </a:lnTo>
                <a:lnTo>
                  <a:pt x="3209544" y="79248"/>
                </a:lnTo>
                <a:lnTo>
                  <a:pt x="3209544" y="39624"/>
                </a:lnTo>
                <a:close/>
              </a:path>
              <a:path w="6934834" h="119379">
                <a:moveTo>
                  <a:pt x="3486912" y="39624"/>
                </a:moveTo>
                <a:lnTo>
                  <a:pt x="3328416" y="39624"/>
                </a:lnTo>
                <a:lnTo>
                  <a:pt x="3328416" y="79248"/>
                </a:lnTo>
                <a:lnTo>
                  <a:pt x="3486912" y="79248"/>
                </a:lnTo>
                <a:lnTo>
                  <a:pt x="3486912" y="39624"/>
                </a:lnTo>
                <a:close/>
              </a:path>
              <a:path w="6934834" h="119379">
                <a:moveTo>
                  <a:pt x="3764280" y="39624"/>
                </a:moveTo>
                <a:lnTo>
                  <a:pt x="3605784" y="39624"/>
                </a:lnTo>
                <a:lnTo>
                  <a:pt x="3605784" y="79248"/>
                </a:lnTo>
                <a:lnTo>
                  <a:pt x="3764280" y="79248"/>
                </a:lnTo>
                <a:lnTo>
                  <a:pt x="3764280" y="39624"/>
                </a:lnTo>
                <a:close/>
              </a:path>
              <a:path w="6934834" h="119379">
                <a:moveTo>
                  <a:pt x="4041648" y="39624"/>
                </a:moveTo>
                <a:lnTo>
                  <a:pt x="3883152" y="39624"/>
                </a:lnTo>
                <a:lnTo>
                  <a:pt x="3883152" y="79248"/>
                </a:lnTo>
                <a:lnTo>
                  <a:pt x="4041648" y="79248"/>
                </a:lnTo>
                <a:lnTo>
                  <a:pt x="4041648" y="39624"/>
                </a:lnTo>
                <a:close/>
              </a:path>
              <a:path w="6934834" h="119379">
                <a:moveTo>
                  <a:pt x="4319016" y="39624"/>
                </a:moveTo>
                <a:lnTo>
                  <a:pt x="4160519" y="39624"/>
                </a:lnTo>
                <a:lnTo>
                  <a:pt x="4160519" y="79248"/>
                </a:lnTo>
                <a:lnTo>
                  <a:pt x="4319016" y="79248"/>
                </a:lnTo>
                <a:lnTo>
                  <a:pt x="4319016" y="39624"/>
                </a:lnTo>
                <a:close/>
              </a:path>
              <a:path w="6934834" h="119379">
                <a:moveTo>
                  <a:pt x="4596384" y="39624"/>
                </a:moveTo>
                <a:lnTo>
                  <a:pt x="4437888" y="39624"/>
                </a:lnTo>
                <a:lnTo>
                  <a:pt x="4437888" y="79248"/>
                </a:lnTo>
                <a:lnTo>
                  <a:pt x="4596384" y="79248"/>
                </a:lnTo>
                <a:lnTo>
                  <a:pt x="4596384" y="39624"/>
                </a:lnTo>
                <a:close/>
              </a:path>
              <a:path w="6934834" h="119379">
                <a:moveTo>
                  <a:pt x="4873752" y="39624"/>
                </a:moveTo>
                <a:lnTo>
                  <a:pt x="4715256" y="39624"/>
                </a:lnTo>
                <a:lnTo>
                  <a:pt x="4715256" y="79248"/>
                </a:lnTo>
                <a:lnTo>
                  <a:pt x="4873752" y="79248"/>
                </a:lnTo>
                <a:lnTo>
                  <a:pt x="4873752" y="39624"/>
                </a:lnTo>
                <a:close/>
              </a:path>
              <a:path w="6934834" h="119379">
                <a:moveTo>
                  <a:pt x="5151120" y="39624"/>
                </a:moveTo>
                <a:lnTo>
                  <a:pt x="4992624" y="39624"/>
                </a:lnTo>
                <a:lnTo>
                  <a:pt x="4992624" y="79248"/>
                </a:lnTo>
                <a:lnTo>
                  <a:pt x="5151120" y="79248"/>
                </a:lnTo>
                <a:lnTo>
                  <a:pt x="5151120" y="39624"/>
                </a:lnTo>
                <a:close/>
              </a:path>
              <a:path w="6934834" h="119379">
                <a:moveTo>
                  <a:pt x="5428488" y="39624"/>
                </a:moveTo>
                <a:lnTo>
                  <a:pt x="5269992" y="39624"/>
                </a:lnTo>
                <a:lnTo>
                  <a:pt x="5269992" y="79248"/>
                </a:lnTo>
                <a:lnTo>
                  <a:pt x="5428488" y="79248"/>
                </a:lnTo>
                <a:lnTo>
                  <a:pt x="5428488" y="39624"/>
                </a:lnTo>
                <a:close/>
              </a:path>
              <a:path w="6934834" h="119379">
                <a:moveTo>
                  <a:pt x="5705856" y="39624"/>
                </a:moveTo>
                <a:lnTo>
                  <a:pt x="5547360" y="39624"/>
                </a:lnTo>
                <a:lnTo>
                  <a:pt x="5547360" y="79248"/>
                </a:lnTo>
                <a:lnTo>
                  <a:pt x="5705856" y="79248"/>
                </a:lnTo>
                <a:lnTo>
                  <a:pt x="5705856" y="39624"/>
                </a:lnTo>
                <a:close/>
              </a:path>
              <a:path w="6934834" h="119379">
                <a:moveTo>
                  <a:pt x="5983224" y="39624"/>
                </a:moveTo>
                <a:lnTo>
                  <a:pt x="5824728" y="39624"/>
                </a:lnTo>
                <a:lnTo>
                  <a:pt x="5824728" y="79248"/>
                </a:lnTo>
                <a:lnTo>
                  <a:pt x="5983224" y="79248"/>
                </a:lnTo>
                <a:lnTo>
                  <a:pt x="5983224" y="39624"/>
                </a:lnTo>
                <a:close/>
              </a:path>
              <a:path w="6934834" h="119379">
                <a:moveTo>
                  <a:pt x="6260592" y="39624"/>
                </a:moveTo>
                <a:lnTo>
                  <a:pt x="6102095" y="39624"/>
                </a:lnTo>
                <a:lnTo>
                  <a:pt x="6102095" y="79248"/>
                </a:lnTo>
                <a:lnTo>
                  <a:pt x="6260592" y="79248"/>
                </a:lnTo>
                <a:lnTo>
                  <a:pt x="6260592" y="39624"/>
                </a:lnTo>
                <a:close/>
              </a:path>
              <a:path w="6934834" h="119379">
                <a:moveTo>
                  <a:pt x="6537959" y="39624"/>
                </a:moveTo>
                <a:lnTo>
                  <a:pt x="6379464" y="39624"/>
                </a:lnTo>
                <a:lnTo>
                  <a:pt x="6379464" y="79248"/>
                </a:lnTo>
                <a:lnTo>
                  <a:pt x="6537959" y="79248"/>
                </a:lnTo>
                <a:lnTo>
                  <a:pt x="6537959" y="39624"/>
                </a:lnTo>
                <a:close/>
              </a:path>
              <a:path w="6934834" h="119379">
                <a:moveTo>
                  <a:pt x="6815328" y="39624"/>
                </a:moveTo>
                <a:lnTo>
                  <a:pt x="6656832" y="39624"/>
                </a:lnTo>
                <a:lnTo>
                  <a:pt x="6656832" y="79248"/>
                </a:lnTo>
                <a:lnTo>
                  <a:pt x="6815328" y="79248"/>
                </a:lnTo>
                <a:lnTo>
                  <a:pt x="6815328" y="39624"/>
                </a:lnTo>
                <a:close/>
              </a:path>
              <a:path w="6934834" h="119379">
                <a:moveTo>
                  <a:pt x="6815709" y="0"/>
                </a:moveTo>
                <a:lnTo>
                  <a:pt x="6815709" y="118872"/>
                </a:lnTo>
                <a:lnTo>
                  <a:pt x="6934581" y="59436"/>
                </a:lnTo>
                <a:lnTo>
                  <a:pt x="6815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12714" y="4043933"/>
            <a:ext cx="199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YES: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Let’s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Reuse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48255" y="3790188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39624" y="289560"/>
                </a:moveTo>
                <a:lnTo>
                  <a:pt x="0" y="289560"/>
                </a:lnTo>
                <a:lnTo>
                  <a:pt x="59436" y="408431"/>
                </a:lnTo>
                <a:lnTo>
                  <a:pt x="108965" y="309372"/>
                </a:lnTo>
                <a:lnTo>
                  <a:pt x="39624" y="309372"/>
                </a:lnTo>
                <a:lnTo>
                  <a:pt x="39624" y="289560"/>
                </a:lnTo>
                <a:close/>
              </a:path>
              <a:path w="119380" h="408939">
                <a:moveTo>
                  <a:pt x="79248" y="0"/>
                </a:moveTo>
                <a:lnTo>
                  <a:pt x="39624" y="0"/>
                </a:lnTo>
                <a:lnTo>
                  <a:pt x="39624" y="309372"/>
                </a:lnTo>
                <a:lnTo>
                  <a:pt x="79248" y="309372"/>
                </a:lnTo>
                <a:lnTo>
                  <a:pt x="79248" y="0"/>
                </a:lnTo>
                <a:close/>
              </a:path>
              <a:path w="119380" h="408939">
                <a:moveTo>
                  <a:pt x="118871" y="289560"/>
                </a:moveTo>
                <a:lnTo>
                  <a:pt x="79248" y="289560"/>
                </a:lnTo>
                <a:lnTo>
                  <a:pt x="79248" y="309372"/>
                </a:lnTo>
                <a:lnTo>
                  <a:pt x="108965" y="309372"/>
                </a:lnTo>
                <a:lnTo>
                  <a:pt x="118871" y="28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48255" y="4747259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79248" y="99059"/>
                </a:moveTo>
                <a:lnTo>
                  <a:pt x="39624" y="99059"/>
                </a:lnTo>
                <a:lnTo>
                  <a:pt x="39624" y="408431"/>
                </a:lnTo>
                <a:lnTo>
                  <a:pt x="79248" y="408431"/>
                </a:lnTo>
                <a:lnTo>
                  <a:pt x="79248" y="99059"/>
                </a:lnTo>
                <a:close/>
              </a:path>
              <a:path w="119380" h="408939">
                <a:moveTo>
                  <a:pt x="59436" y="0"/>
                </a:moveTo>
                <a:lnTo>
                  <a:pt x="0" y="118871"/>
                </a:lnTo>
                <a:lnTo>
                  <a:pt x="39624" y="118871"/>
                </a:lnTo>
                <a:lnTo>
                  <a:pt x="39624" y="99059"/>
                </a:lnTo>
                <a:lnTo>
                  <a:pt x="108965" y="99059"/>
                </a:lnTo>
                <a:lnTo>
                  <a:pt x="59436" y="0"/>
                </a:lnTo>
                <a:close/>
              </a:path>
              <a:path w="119380" h="408939">
                <a:moveTo>
                  <a:pt x="108965" y="99059"/>
                </a:moveTo>
                <a:lnTo>
                  <a:pt x="79248" y="99059"/>
                </a:lnTo>
                <a:lnTo>
                  <a:pt x="79248" y="118871"/>
                </a:lnTo>
                <a:lnTo>
                  <a:pt x="118871" y="118871"/>
                </a:lnTo>
                <a:lnTo>
                  <a:pt x="108965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6562" y="2549285"/>
            <a:ext cx="7626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5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5" normalizeH="0" baseline="-1620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819" y="5280761"/>
            <a:ext cx="762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(i+1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2400" b="0" i="0" u="none" strike="noStrike" kern="1200" cap="none" spc="-22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62721" y="2731770"/>
            <a:ext cx="772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932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Caching Mobile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 a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naïve</a:t>
            </a:r>
            <a:r>
              <a:rPr sz="4400" b="0" spc="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approach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7037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 cache/reuse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on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567" y="2563367"/>
            <a:ext cx="1222247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6567" y="5154167"/>
            <a:ext cx="1222247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4903" y="2563367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5" y="1225296"/>
                </a:lnTo>
                <a:lnTo>
                  <a:pt x="3785615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6191" y="2673095"/>
            <a:ext cx="2532888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6191" y="27051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40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4903" y="2871291"/>
            <a:ext cx="37858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Inference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Engine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89902" y="2563367"/>
            <a:ext cx="915541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8409" y="2960573"/>
            <a:ext cx="14522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Class: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(-1.5,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84903" y="5154167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5"/>
                </a:moveTo>
                <a:lnTo>
                  <a:pt x="3785615" y="1225295"/>
                </a:lnTo>
                <a:lnTo>
                  <a:pt x="3785615" y="0"/>
                </a:lnTo>
                <a:lnTo>
                  <a:pt x="0" y="0"/>
                </a:lnTo>
                <a:lnTo>
                  <a:pt x="0" y="1225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46191" y="5263896"/>
            <a:ext cx="2532888" cy="1005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46191" y="5297423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7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4903" y="5463336"/>
            <a:ext cx="3785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Inference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Engine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86854" y="5154167"/>
            <a:ext cx="915541" cy="122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37140" y="5552643"/>
            <a:ext cx="1451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Class: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-1.1,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9.3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20339" y="3118104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80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80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80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72043" y="3118104"/>
            <a:ext cx="1073150" cy="119380"/>
          </a:xfrm>
          <a:custGeom>
            <a:avLst/>
            <a:gdLst/>
            <a:ahLst/>
            <a:cxnLst/>
            <a:rect l="l" t="t" r="r" b="b"/>
            <a:pathLst>
              <a:path w="1073150" h="119380">
                <a:moveTo>
                  <a:pt x="954277" y="0"/>
                </a:moveTo>
                <a:lnTo>
                  <a:pt x="954277" y="118872"/>
                </a:lnTo>
                <a:lnTo>
                  <a:pt x="1033526" y="79248"/>
                </a:lnTo>
                <a:lnTo>
                  <a:pt x="974089" y="79248"/>
                </a:lnTo>
                <a:lnTo>
                  <a:pt x="974089" y="39624"/>
                </a:lnTo>
                <a:lnTo>
                  <a:pt x="1033526" y="39624"/>
                </a:lnTo>
                <a:lnTo>
                  <a:pt x="954277" y="0"/>
                </a:lnTo>
                <a:close/>
              </a:path>
              <a:path w="1073150" h="119380">
                <a:moveTo>
                  <a:pt x="9542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4277" y="79248"/>
                </a:lnTo>
                <a:lnTo>
                  <a:pt x="954277" y="39624"/>
                </a:lnTo>
                <a:close/>
              </a:path>
              <a:path w="1073150" h="119380">
                <a:moveTo>
                  <a:pt x="1033526" y="39624"/>
                </a:moveTo>
                <a:lnTo>
                  <a:pt x="974089" y="39624"/>
                </a:lnTo>
                <a:lnTo>
                  <a:pt x="974089" y="79248"/>
                </a:lnTo>
                <a:lnTo>
                  <a:pt x="1033526" y="79248"/>
                </a:lnTo>
                <a:lnTo>
                  <a:pt x="1073150" y="59436"/>
                </a:lnTo>
                <a:lnTo>
                  <a:pt x="10335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595231" y="3790188"/>
            <a:ext cx="119380" cy="1368425"/>
          </a:xfrm>
          <a:custGeom>
            <a:avLst/>
            <a:gdLst/>
            <a:ahLst/>
            <a:cxnLst/>
            <a:rect l="l" t="t" r="r" b="b"/>
            <a:pathLst>
              <a:path w="119379" h="1368425">
                <a:moveTo>
                  <a:pt x="0" y="1249172"/>
                </a:moveTo>
                <a:lnTo>
                  <a:pt x="59309" y="1368044"/>
                </a:lnTo>
                <a:lnTo>
                  <a:pt x="108934" y="1269111"/>
                </a:lnTo>
                <a:lnTo>
                  <a:pt x="79248" y="1269111"/>
                </a:lnTo>
                <a:lnTo>
                  <a:pt x="39624" y="1268984"/>
                </a:lnTo>
                <a:lnTo>
                  <a:pt x="39643" y="1249214"/>
                </a:lnTo>
                <a:lnTo>
                  <a:pt x="0" y="1249172"/>
                </a:lnTo>
                <a:close/>
              </a:path>
              <a:path w="119379" h="1368425">
                <a:moveTo>
                  <a:pt x="39643" y="1249214"/>
                </a:moveTo>
                <a:lnTo>
                  <a:pt x="39624" y="1268984"/>
                </a:lnTo>
                <a:lnTo>
                  <a:pt x="79248" y="1269111"/>
                </a:lnTo>
                <a:lnTo>
                  <a:pt x="79267" y="1249256"/>
                </a:lnTo>
                <a:lnTo>
                  <a:pt x="39643" y="1249214"/>
                </a:lnTo>
                <a:close/>
              </a:path>
              <a:path w="119379" h="1368425">
                <a:moveTo>
                  <a:pt x="79267" y="1249256"/>
                </a:moveTo>
                <a:lnTo>
                  <a:pt x="79248" y="1269111"/>
                </a:lnTo>
                <a:lnTo>
                  <a:pt x="108934" y="1269111"/>
                </a:lnTo>
                <a:lnTo>
                  <a:pt x="118872" y="1249299"/>
                </a:lnTo>
                <a:lnTo>
                  <a:pt x="79267" y="1249256"/>
                </a:lnTo>
                <a:close/>
              </a:path>
              <a:path w="119379" h="1368425">
                <a:moveTo>
                  <a:pt x="80518" y="0"/>
                </a:moveTo>
                <a:lnTo>
                  <a:pt x="40894" y="0"/>
                </a:lnTo>
                <a:lnTo>
                  <a:pt x="39643" y="1249214"/>
                </a:lnTo>
                <a:lnTo>
                  <a:pt x="79267" y="1249256"/>
                </a:lnTo>
                <a:lnTo>
                  <a:pt x="80518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1754" y="2731770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8091" y="4198620"/>
            <a:ext cx="1222375" cy="548640"/>
          </a:xfrm>
          <a:prstGeom prst="rect">
            <a:avLst/>
          </a:prstGeom>
          <a:ln w="27432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13664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20339" y="5708903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79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79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79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72043" y="5708903"/>
            <a:ext cx="1071880" cy="119380"/>
          </a:xfrm>
          <a:custGeom>
            <a:avLst/>
            <a:gdLst/>
            <a:ahLst/>
            <a:cxnLst/>
            <a:rect l="l" t="t" r="r" b="b"/>
            <a:pathLst>
              <a:path w="1071879" h="119379">
                <a:moveTo>
                  <a:pt x="952880" y="0"/>
                </a:moveTo>
                <a:lnTo>
                  <a:pt x="952880" y="118872"/>
                </a:lnTo>
                <a:lnTo>
                  <a:pt x="1032128" y="79248"/>
                </a:lnTo>
                <a:lnTo>
                  <a:pt x="972692" y="79248"/>
                </a:lnTo>
                <a:lnTo>
                  <a:pt x="972692" y="39624"/>
                </a:lnTo>
                <a:lnTo>
                  <a:pt x="1032128" y="39624"/>
                </a:lnTo>
                <a:lnTo>
                  <a:pt x="952880" y="0"/>
                </a:lnTo>
                <a:close/>
              </a:path>
              <a:path w="1071879" h="119379">
                <a:moveTo>
                  <a:pt x="952880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2880" y="79248"/>
                </a:lnTo>
                <a:lnTo>
                  <a:pt x="952880" y="39624"/>
                </a:lnTo>
                <a:close/>
              </a:path>
              <a:path w="1071879" h="119379">
                <a:moveTo>
                  <a:pt x="1032128" y="39624"/>
                </a:moveTo>
                <a:lnTo>
                  <a:pt x="972692" y="39624"/>
                </a:lnTo>
                <a:lnTo>
                  <a:pt x="972692" y="79248"/>
                </a:lnTo>
                <a:lnTo>
                  <a:pt x="1032128" y="79248"/>
                </a:lnTo>
                <a:lnTo>
                  <a:pt x="1071752" y="59436"/>
                </a:lnTo>
                <a:lnTo>
                  <a:pt x="103212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20339" y="4413503"/>
            <a:ext cx="6934834" cy="119380"/>
          </a:xfrm>
          <a:custGeom>
            <a:avLst/>
            <a:gdLst/>
            <a:ahLst/>
            <a:cxnLst/>
            <a:rect l="l" t="t" r="r" b="b"/>
            <a:pathLst>
              <a:path w="6934834" h="119379">
                <a:moveTo>
                  <a:pt x="158496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58496" y="79248"/>
                </a:lnTo>
                <a:lnTo>
                  <a:pt x="158496" y="39624"/>
                </a:lnTo>
                <a:close/>
              </a:path>
              <a:path w="6934834" h="119379">
                <a:moveTo>
                  <a:pt x="435864" y="39624"/>
                </a:moveTo>
                <a:lnTo>
                  <a:pt x="277368" y="39624"/>
                </a:lnTo>
                <a:lnTo>
                  <a:pt x="277368" y="79248"/>
                </a:lnTo>
                <a:lnTo>
                  <a:pt x="435864" y="79248"/>
                </a:lnTo>
                <a:lnTo>
                  <a:pt x="435864" y="39624"/>
                </a:lnTo>
                <a:close/>
              </a:path>
              <a:path w="6934834" h="119379">
                <a:moveTo>
                  <a:pt x="713232" y="39624"/>
                </a:moveTo>
                <a:lnTo>
                  <a:pt x="554736" y="39624"/>
                </a:lnTo>
                <a:lnTo>
                  <a:pt x="554736" y="79248"/>
                </a:lnTo>
                <a:lnTo>
                  <a:pt x="713232" y="79248"/>
                </a:lnTo>
                <a:lnTo>
                  <a:pt x="713232" y="39624"/>
                </a:lnTo>
                <a:close/>
              </a:path>
              <a:path w="6934834" h="119379">
                <a:moveTo>
                  <a:pt x="990600" y="39624"/>
                </a:moveTo>
                <a:lnTo>
                  <a:pt x="832104" y="39624"/>
                </a:lnTo>
                <a:lnTo>
                  <a:pt x="832104" y="79248"/>
                </a:lnTo>
                <a:lnTo>
                  <a:pt x="990600" y="79248"/>
                </a:lnTo>
                <a:lnTo>
                  <a:pt x="990600" y="39624"/>
                </a:lnTo>
                <a:close/>
              </a:path>
              <a:path w="6934834" h="119379">
                <a:moveTo>
                  <a:pt x="1267968" y="39624"/>
                </a:moveTo>
                <a:lnTo>
                  <a:pt x="1109472" y="39624"/>
                </a:lnTo>
                <a:lnTo>
                  <a:pt x="1109472" y="79248"/>
                </a:lnTo>
                <a:lnTo>
                  <a:pt x="1267968" y="79248"/>
                </a:lnTo>
                <a:lnTo>
                  <a:pt x="1267968" y="39624"/>
                </a:lnTo>
                <a:close/>
              </a:path>
              <a:path w="6934834" h="119379">
                <a:moveTo>
                  <a:pt x="1545336" y="39624"/>
                </a:moveTo>
                <a:lnTo>
                  <a:pt x="1386839" y="39624"/>
                </a:lnTo>
                <a:lnTo>
                  <a:pt x="1386839" y="79248"/>
                </a:lnTo>
                <a:lnTo>
                  <a:pt x="1545336" y="79248"/>
                </a:lnTo>
                <a:lnTo>
                  <a:pt x="1545336" y="39624"/>
                </a:lnTo>
                <a:close/>
              </a:path>
              <a:path w="6934834" h="119379">
                <a:moveTo>
                  <a:pt x="1822704" y="39624"/>
                </a:moveTo>
                <a:lnTo>
                  <a:pt x="1664208" y="39624"/>
                </a:lnTo>
                <a:lnTo>
                  <a:pt x="1664208" y="79248"/>
                </a:lnTo>
                <a:lnTo>
                  <a:pt x="1822704" y="79248"/>
                </a:lnTo>
                <a:lnTo>
                  <a:pt x="1822704" y="39624"/>
                </a:lnTo>
                <a:close/>
              </a:path>
              <a:path w="6934834" h="119379">
                <a:moveTo>
                  <a:pt x="2100072" y="39624"/>
                </a:moveTo>
                <a:lnTo>
                  <a:pt x="1941576" y="39624"/>
                </a:lnTo>
                <a:lnTo>
                  <a:pt x="1941576" y="79248"/>
                </a:lnTo>
                <a:lnTo>
                  <a:pt x="2100072" y="79248"/>
                </a:lnTo>
                <a:lnTo>
                  <a:pt x="2100072" y="39624"/>
                </a:lnTo>
                <a:close/>
              </a:path>
              <a:path w="6934834" h="119379">
                <a:moveTo>
                  <a:pt x="2377440" y="39624"/>
                </a:moveTo>
                <a:lnTo>
                  <a:pt x="2218944" y="39624"/>
                </a:lnTo>
                <a:lnTo>
                  <a:pt x="2218944" y="79248"/>
                </a:lnTo>
                <a:lnTo>
                  <a:pt x="2377440" y="79248"/>
                </a:lnTo>
                <a:lnTo>
                  <a:pt x="2377440" y="39624"/>
                </a:lnTo>
                <a:close/>
              </a:path>
              <a:path w="6934834" h="119379">
                <a:moveTo>
                  <a:pt x="2654808" y="39624"/>
                </a:moveTo>
                <a:lnTo>
                  <a:pt x="2496312" y="39624"/>
                </a:lnTo>
                <a:lnTo>
                  <a:pt x="2496312" y="79248"/>
                </a:lnTo>
                <a:lnTo>
                  <a:pt x="2654808" y="79248"/>
                </a:lnTo>
                <a:lnTo>
                  <a:pt x="2654808" y="39624"/>
                </a:lnTo>
                <a:close/>
              </a:path>
              <a:path w="6934834" h="119379">
                <a:moveTo>
                  <a:pt x="2932176" y="39624"/>
                </a:moveTo>
                <a:lnTo>
                  <a:pt x="2773680" y="39624"/>
                </a:lnTo>
                <a:lnTo>
                  <a:pt x="2773680" y="79248"/>
                </a:lnTo>
                <a:lnTo>
                  <a:pt x="2932176" y="79248"/>
                </a:lnTo>
                <a:lnTo>
                  <a:pt x="2932176" y="39624"/>
                </a:lnTo>
                <a:close/>
              </a:path>
              <a:path w="6934834" h="119379">
                <a:moveTo>
                  <a:pt x="3209544" y="39624"/>
                </a:moveTo>
                <a:lnTo>
                  <a:pt x="3051048" y="39624"/>
                </a:lnTo>
                <a:lnTo>
                  <a:pt x="3051048" y="79248"/>
                </a:lnTo>
                <a:lnTo>
                  <a:pt x="3209544" y="79248"/>
                </a:lnTo>
                <a:lnTo>
                  <a:pt x="3209544" y="39624"/>
                </a:lnTo>
                <a:close/>
              </a:path>
              <a:path w="6934834" h="119379">
                <a:moveTo>
                  <a:pt x="3486912" y="39624"/>
                </a:moveTo>
                <a:lnTo>
                  <a:pt x="3328416" y="39624"/>
                </a:lnTo>
                <a:lnTo>
                  <a:pt x="3328416" y="79248"/>
                </a:lnTo>
                <a:lnTo>
                  <a:pt x="3486912" y="79248"/>
                </a:lnTo>
                <a:lnTo>
                  <a:pt x="3486912" y="39624"/>
                </a:lnTo>
                <a:close/>
              </a:path>
              <a:path w="6934834" h="119379">
                <a:moveTo>
                  <a:pt x="3764280" y="39624"/>
                </a:moveTo>
                <a:lnTo>
                  <a:pt x="3605784" y="39624"/>
                </a:lnTo>
                <a:lnTo>
                  <a:pt x="3605784" y="79248"/>
                </a:lnTo>
                <a:lnTo>
                  <a:pt x="3764280" y="79248"/>
                </a:lnTo>
                <a:lnTo>
                  <a:pt x="3764280" y="39624"/>
                </a:lnTo>
                <a:close/>
              </a:path>
              <a:path w="6934834" h="119379">
                <a:moveTo>
                  <a:pt x="4041648" y="39624"/>
                </a:moveTo>
                <a:lnTo>
                  <a:pt x="3883152" y="39624"/>
                </a:lnTo>
                <a:lnTo>
                  <a:pt x="3883152" y="79248"/>
                </a:lnTo>
                <a:lnTo>
                  <a:pt x="4041648" y="79248"/>
                </a:lnTo>
                <a:lnTo>
                  <a:pt x="4041648" y="39624"/>
                </a:lnTo>
                <a:close/>
              </a:path>
              <a:path w="6934834" h="119379">
                <a:moveTo>
                  <a:pt x="4319016" y="39624"/>
                </a:moveTo>
                <a:lnTo>
                  <a:pt x="4160519" y="39624"/>
                </a:lnTo>
                <a:lnTo>
                  <a:pt x="4160519" y="79248"/>
                </a:lnTo>
                <a:lnTo>
                  <a:pt x="4319016" y="79248"/>
                </a:lnTo>
                <a:lnTo>
                  <a:pt x="4319016" y="39624"/>
                </a:lnTo>
                <a:close/>
              </a:path>
              <a:path w="6934834" h="119379">
                <a:moveTo>
                  <a:pt x="4596384" y="39624"/>
                </a:moveTo>
                <a:lnTo>
                  <a:pt x="4437888" y="39624"/>
                </a:lnTo>
                <a:lnTo>
                  <a:pt x="4437888" y="79248"/>
                </a:lnTo>
                <a:lnTo>
                  <a:pt x="4596384" y="79248"/>
                </a:lnTo>
                <a:lnTo>
                  <a:pt x="4596384" y="39624"/>
                </a:lnTo>
                <a:close/>
              </a:path>
              <a:path w="6934834" h="119379">
                <a:moveTo>
                  <a:pt x="4873752" y="39624"/>
                </a:moveTo>
                <a:lnTo>
                  <a:pt x="4715256" y="39624"/>
                </a:lnTo>
                <a:lnTo>
                  <a:pt x="4715256" y="79248"/>
                </a:lnTo>
                <a:lnTo>
                  <a:pt x="4873752" y="79248"/>
                </a:lnTo>
                <a:lnTo>
                  <a:pt x="4873752" y="39624"/>
                </a:lnTo>
                <a:close/>
              </a:path>
              <a:path w="6934834" h="119379">
                <a:moveTo>
                  <a:pt x="5151120" y="39624"/>
                </a:moveTo>
                <a:lnTo>
                  <a:pt x="4992624" y="39624"/>
                </a:lnTo>
                <a:lnTo>
                  <a:pt x="4992624" y="79248"/>
                </a:lnTo>
                <a:lnTo>
                  <a:pt x="5151120" y="79248"/>
                </a:lnTo>
                <a:lnTo>
                  <a:pt x="5151120" y="39624"/>
                </a:lnTo>
                <a:close/>
              </a:path>
              <a:path w="6934834" h="119379">
                <a:moveTo>
                  <a:pt x="5428488" y="39624"/>
                </a:moveTo>
                <a:lnTo>
                  <a:pt x="5269992" y="39624"/>
                </a:lnTo>
                <a:lnTo>
                  <a:pt x="5269992" y="79248"/>
                </a:lnTo>
                <a:lnTo>
                  <a:pt x="5428488" y="79248"/>
                </a:lnTo>
                <a:lnTo>
                  <a:pt x="5428488" y="39624"/>
                </a:lnTo>
                <a:close/>
              </a:path>
              <a:path w="6934834" h="119379">
                <a:moveTo>
                  <a:pt x="5705856" y="39624"/>
                </a:moveTo>
                <a:lnTo>
                  <a:pt x="5547360" y="39624"/>
                </a:lnTo>
                <a:lnTo>
                  <a:pt x="5547360" y="79248"/>
                </a:lnTo>
                <a:lnTo>
                  <a:pt x="5705856" y="79248"/>
                </a:lnTo>
                <a:lnTo>
                  <a:pt x="5705856" y="39624"/>
                </a:lnTo>
                <a:close/>
              </a:path>
              <a:path w="6934834" h="119379">
                <a:moveTo>
                  <a:pt x="5983224" y="39624"/>
                </a:moveTo>
                <a:lnTo>
                  <a:pt x="5824728" y="39624"/>
                </a:lnTo>
                <a:lnTo>
                  <a:pt x="5824728" y="79248"/>
                </a:lnTo>
                <a:lnTo>
                  <a:pt x="5983224" y="79248"/>
                </a:lnTo>
                <a:lnTo>
                  <a:pt x="5983224" y="39624"/>
                </a:lnTo>
                <a:close/>
              </a:path>
              <a:path w="6934834" h="119379">
                <a:moveTo>
                  <a:pt x="6260592" y="39624"/>
                </a:moveTo>
                <a:lnTo>
                  <a:pt x="6102095" y="39624"/>
                </a:lnTo>
                <a:lnTo>
                  <a:pt x="6102095" y="79248"/>
                </a:lnTo>
                <a:lnTo>
                  <a:pt x="6260592" y="79248"/>
                </a:lnTo>
                <a:lnTo>
                  <a:pt x="6260592" y="39624"/>
                </a:lnTo>
                <a:close/>
              </a:path>
              <a:path w="6934834" h="119379">
                <a:moveTo>
                  <a:pt x="6537959" y="39624"/>
                </a:moveTo>
                <a:lnTo>
                  <a:pt x="6379464" y="39624"/>
                </a:lnTo>
                <a:lnTo>
                  <a:pt x="6379464" y="79248"/>
                </a:lnTo>
                <a:lnTo>
                  <a:pt x="6537959" y="79248"/>
                </a:lnTo>
                <a:lnTo>
                  <a:pt x="6537959" y="39624"/>
                </a:lnTo>
                <a:close/>
              </a:path>
              <a:path w="6934834" h="119379">
                <a:moveTo>
                  <a:pt x="6815328" y="39624"/>
                </a:moveTo>
                <a:lnTo>
                  <a:pt x="6656832" y="39624"/>
                </a:lnTo>
                <a:lnTo>
                  <a:pt x="6656832" y="79248"/>
                </a:lnTo>
                <a:lnTo>
                  <a:pt x="6815328" y="79248"/>
                </a:lnTo>
                <a:lnTo>
                  <a:pt x="6815328" y="39624"/>
                </a:lnTo>
                <a:close/>
              </a:path>
              <a:path w="6934834" h="119379">
                <a:moveTo>
                  <a:pt x="6815709" y="0"/>
                </a:moveTo>
                <a:lnTo>
                  <a:pt x="6815709" y="118872"/>
                </a:lnTo>
                <a:lnTo>
                  <a:pt x="6934581" y="59436"/>
                </a:lnTo>
                <a:lnTo>
                  <a:pt x="681570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4228" y="4027932"/>
            <a:ext cx="2338070" cy="463550"/>
          </a:xfrm>
          <a:prstGeom prst="rect">
            <a:avLst/>
          </a:prstGeom>
          <a:ln w="9144">
            <a:solidFill>
              <a:srgbClr val="E7E6E6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YES: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Let’s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Reuse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8440" y="4679950"/>
            <a:ext cx="2616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NO: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8255" y="3790188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39624" y="289560"/>
                </a:moveTo>
                <a:lnTo>
                  <a:pt x="0" y="289560"/>
                </a:lnTo>
                <a:lnTo>
                  <a:pt x="59436" y="408431"/>
                </a:lnTo>
                <a:lnTo>
                  <a:pt x="108965" y="309372"/>
                </a:lnTo>
                <a:lnTo>
                  <a:pt x="39624" y="309372"/>
                </a:lnTo>
                <a:lnTo>
                  <a:pt x="39624" y="289560"/>
                </a:lnTo>
                <a:close/>
              </a:path>
              <a:path w="119380" h="408939">
                <a:moveTo>
                  <a:pt x="79248" y="0"/>
                </a:moveTo>
                <a:lnTo>
                  <a:pt x="39624" y="0"/>
                </a:lnTo>
                <a:lnTo>
                  <a:pt x="39624" y="309372"/>
                </a:lnTo>
                <a:lnTo>
                  <a:pt x="79248" y="309372"/>
                </a:lnTo>
                <a:lnTo>
                  <a:pt x="79248" y="0"/>
                </a:lnTo>
                <a:close/>
              </a:path>
              <a:path w="119380" h="408939">
                <a:moveTo>
                  <a:pt x="118871" y="289560"/>
                </a:moveTo>
                <a:lnTo>
                  <a:pt x="79248" y="289560"/>
                </a:lnTo>
                <a:lnTo>
                  <a:pt x="79248" y="309372"/>
                </a:lnTo>
                <a:lnTo>
                  <a:pt x="108965" y="309372"/>
                </a:lnTo>
                <a:lnTo>
                  <a:pt x="118871" y="28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48255" y="4747259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79248" y="99059"/>
                </a:moveTo>
                <a:lnTo>
                  <a:pt x="39624" y="99059"/>
                </a:lnTo>
                <a:lnTo>
                  <a:pt x="39624" y="408431"/>
                </a:lnTo>
                <a:lnTo>
                  <a:pt x="79248" y="408431"/>
                </a:lnTo>
                <a:lnTo>
                  <a:pt x="79248" y="99059"/>
                </a:lnTo>
                <a:close/>
              </a:path>
              <a:path w="119380" h="408939">
                <a:moveTo>
                  <a:pt x="59436" y="0"/>
                </a:moveTo>
                <a:lnTo>
                  <a:pt x="0" y="118871"/>
                </a:lnTo>
                <a:lnTo>
                  <a:pt x="39624" y="118871"/>
                </a:lnTo>
                <a:lnTo>
                  <a:pt x="39624" y="99059"/>
                </a:lnTo>
                <a:lnTo>
                  <a:pt x="108965" y="99059"/>
                </a:lnTo>
                <a:lnTo>
                  <a:pt x="59436" y="0"/>
                </a:lnTo>
                <a:close/>
              </a:path>
              <a:path w="119380" h="408939">
                <a:moveTo>
                  <a:pt x="108965" y="99059"/>
                </a:moveTo>
                <a:lnTo>
                  <a:pt x="79248" y="99059"/>
                </a:lnTo>
                <a:lnTo>
                  <a:pt x="79248" y="118871"/>
                </a:lnTo>
                <a:lnTo>
                  <a:pt x="118871" y="118871"/>
                </a:lnTo>
                <a:lnTo>
                  <a:pt x="108965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6562" y="2549285"/>
            <a:ext cx="7626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5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5" normalizeH="0" baseline="-1620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3819" y="5280761"/>
            <a:ext cx="762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(i+1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2400" b="0" i="0" u="none" strike="noStrike" kern="1200" cap="none" spc="-22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20339" y="4453128"/>
            <a:ext cx="790575" cy="1309370"/>
          </a:xfrm>
          <a:custGeom>
            <a:avLst/>
            <a:gdLst/>
            <a:ahLst/>
            <a:cxnLst/>
            <a:rect l="l" t="t" r="r" b="b"/>
            <a:pathLst>
              <a:path w="790575" h="1309370">
                <a:moveTo>
                  <a:pt x="158496" y="0"/>
                </a:moveTo>
                <a:lnTo>
                  <a:pt x="0" y="0"/>
                </a:lnTo>
                <a:lnTo>
                  <a:pt x="0" y="39624"/>
                </a:lnTo>
                <a:lnTo>
                  <a:pt x="158496" y="39624"/>
                </a:lnTo>
                <a:lnTo>
                  <a:pt x="158496" y="0"/>
                </a:lnTo>
                <a:close/>
              </a:path>
              <a:path w="790575" h="1309370">
                <a:moveTo>
                  <a:pt x="435864" y="0"/>
                </a:moveTo>
                <a:lnTo>
                  <a:pt x="277368" y="0"/>
                </a:lnTo>
                <a:lnTo>
                  <a:pt x="277368" y="39624"/>
                </a:lnTo>
                <a:lnTo>
                  <a:pt x="435864" y="39624"/>
                </a:lnTo>
                <a:lnTo>
                  <a:pt x="435864" y="0"/>
                </a:lnTo>
                <a:close/>
              </a:path>
              <a:path w="790575" h="1309370">
                <a:moveTo>
                  <a:pt x="713232" y="0"/>
                </a:moveTo>
                <a:lnTo>
                  <a:pt x="554736" y="0"/>
                </a:lnTo>
                <a:lnTo>
                  <a:pt x="554736" y="39624"/>
                </a:lnTo>
                <a:lnTo>
                  <a:pt x="713232" y="39624"/>
                </a:lnTo>
                <a:lnTo>
                  <a:pt x="713232" y="0"/>
                </a:lnTo>
                <a:close/>
              </a:path>
              <a:path w="790575" h="1309370">
                <a:moveTo>
                  <a:pt x="750697" y="121031"/>
                </a:moveTo>
                <a:lnTo>
                  <a:pt x="711073" y="121031"/>
                </a:lnTo>
                <a:lnTo>
                  <a:pt x="711073" y="279527"/>
                </a:lnTo>
                <a:lnTo>
                  <a:pt x="750697" y="279527"/>
                </a:lnTo>
                <a:lnTo>
                  <a:pt x="750697" y="121031"/>
                </a:lnTo>
                <a:close/>
              </a:path>
              <a:path w="790575" h="1309370">
                <a:moveTo>
                  <a:pt x="750697" y="398399"/>
                </a:moveTo>
                <a:lnTo>
                  <a:pt x="711073" y="398399"/>
                </a:lnTo>
                <a:lnTo>
                  <a:pt x="711073" y="556895"/>
                </a:lnTo>
                <a:lnTo>
                  <a:pt x="750697" y="556895"/>
                </a:lnTo>
                <a:lnTo>
                  <a:pt x="750697" y="398399"/>
                </a:lnTo>
                <a:close/>
              </a:path>
              <a:path w="790575" h="1309370">
                <a:moveTo>
                  <a:pt x="750697" y="675767"/>
                </a:moveTo>
                <a:lnTo>
                  <a:pt x="711073" y="675767"/>
                </a:lnTo>
                <a:lnTo>
                  <a:pt x="711073" y="834263"/>
                </a:lnTo>
                <a:lnTo>
                  <a:pt x="750697" y="834263"/>
                </a:lnTo>
                <a:lnTo>
                  <a:pt x="750697" y="675767"/>
                </a:lnTo>
                <a:close/>
              </a:path>
              <a:path w="790575" h="1309370">
                <a:moveTo>
                  <a:pt x="750697" y="953135"/>
                </a:moveTo>
                <a:lnTo>
                  <a:pt x="711073" y="953135"/>
                </a:lnTo>
                <a:lnTo>
                  <a:pt x="711073" y="1111631"/>
                </a:lnTo>
                <a:lnTo>
                  <a:pt x="750697" y="1111631"/>
                </a:lnTo>
                <a:lnTo>
                  <a:pt x="750697" y="953135"/>
                </a:lnTo>
                <a:close/>
              </a:path>
              <a:path w="790575" h="1309370">
                <a:moveTo>
                  <a:pt x="790321" y="1189901"/>
                </a:moveTo>
                <a:lnTo>
                  <a:pt x="671449" y="1189901"/>
                </a:lnTo>
                <a:lnTo>
                  <a:pt x="730885" y="1308773"/>
                </a:lnTo>
                <a:lnTo>
                  <a:pt x="790321" y="1189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62721" y="2731770"/>
            <a:ext cx="772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932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Caching Mobile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 a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naïve</a:t>
            </a:r>
            <a:r>
              <a:rPr sz="4400" b="0" spc="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approach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7037070" cy="198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 cache/reuse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results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on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Why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it’s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enough?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7865" marR="0" lvl="1" indent="-22860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Coarse-grained: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whole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comparison</a:t>
            </a:r>
            <a:r>
              <a:rPr kumimoji="0" sz="2000" b="0" i="0" u="none" strike="noStrike" kern="1200" cap="none" spc="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7865" marR="0" lvl="1" indent="-22860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Cannot handle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position-sensitive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8927" y="4227576"/>
            <a:ext cx="2353056" cy="203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4840" y="4227576"/>
            <a:ext cx="2350008" cy="203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060" y="4539183"/>
            <a:ext cx="467931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background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6385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elephant position is</a:t>
            </a:r>
            <a:r>
              <a:rPr kumimoji="0" sz="24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0876E-CC36-445C-8AAF-5CAB94A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DB08-1EE8-4B8E-84F5-2C151AF9A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Point comparison, cache for each layer.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L. </a:t>
            </a:r>
            <a:r>
              <a:rPr lang="en-US" altLang="zh-CN" dirty="0" err="1">
                <a:effectLst/>
              </a:rPr>
              <a:t>Cavigelli</a:t>
            </a:r>
            <a:r>
              <a:rPr lang="en-US" altLang="zh-CN" dirty="0">
                <a:effectLst/>
              </a:rPr>
              <a:t>, P. Degen, and L. </a:t>
            </a:r>
            <a:r>
              <a:rPr lang="en-US" altLang="zh-CN" dirty="0" err="1">
                <a:effectLst/>
              </a:rPr>
              <a:t>Benini</a:t>
            </a:r>
            <a:r>
              <a:rPr lang="en-US" altLang="zh-CN" dirty="0">
                <a:effectLst/>
              </a:rPr>
              <a:t>, “</a:t>
            </a:r>
            <a:r>
              <a:rPr lang="en-US" altLang="zh-CN" dirty="0" err="1">
                <a:effectLst/>
              </a:rPr>
              <a:t>CBinfer</a:t>
            </a:r>
            <a:r>
              <a:rPr lang="en-US" altLang="zh-CN" dirty="0">
                <a:effectLst/>
              </a:rPr>
              <a:t>: Change-Based Inference for Convolutional Neural Networks on Video Data,” in </a:t>
            </a:r>
            <a:r>
              <a:rPr lang="en-US" altLang="zh-CN" i="1" dirty="0">
                <a:effectLst/>
              </a:rPr>
              <a:t>Proceedings of the 11th International Conference on Distributed Smart Cameras</a:t>
            </a:r>
            <a:r>
              <a:rPr lang="en-US" altLang="zh-CN" dirty="0">
                <a:effectLst/>
              </a:rPr>
              <a:t>, New York, NY, USA, 2017, pp. 1–8.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828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C4854-F080-43ED-94F2-AAC0526B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EFE0-D2C5-454D-8AE6-BBB94B3D3E2A}" type="datetime1">
              <a:rPr lang="de-DE">
                <a:solidFill>
                  <a:prstClr val="black"/>
                </a:solidFill>
                <a:latin typeface="Arial"/>
              </a:rPr>
              <a:pPr/>
              <a:t>06.03.2019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392BE-1E40-48AB-A2F7-8EBE2A81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/>
              </a:rPr>
              <a:t>Lukas Cavigelli, Integrated Systems Laboratory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9332C-C43B-4980-B6E9-61E10D0D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prstClr val="black"/>
                </a:solidFill>
                <a:latin typeface="Arial"/>
              </a:rPr>
              <a:pPr/>
              <a:t>26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ABCA-7A70-434D-8D4B-50EF4AB0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CBinfer</a:t>
            </a:r>
            <a:r>
              <a:rPr lang="en-US" dirty="0"/>
              <a:t>: Algorithm Overview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E3AB2AC-E76F-451D-B687-4976E0681408}"/>
              </a:ext>
            </a:extLst>
          </p:cNvPr>
          <p:cNvSpPr txBox="1">
            <a:spLocks/>
          </p:cNvSpPr>
          <p:nvPr/>
        </p:nvSpPr>
        <p:spPr>
          <a:xfrm>
            <a:off x="1847850" y="1384301"/>
            <a:ext cx="8496300" cy="4849811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8322D"/>
              </a:buClr>
            </a:pPr>
            <a:r>
              <a:rPr lang="en-US" dirty="0">
                <a:solidFill>
                  <a:prstClr val="black"/>
                </a:solidFill>
                <a:latin typeface="Arial"/>
              </a:rPr>
              <a:t>Concept: </a:t>
            </a:r>
          </a:p>
          <a:p>
            <a:pPr lvl="1">
              <a:buClr>
                <a:srgbClr val="A8322D"/>
              </a:buClr>
            </a:pPr>
            <a:r>
              <a:rPr lang="en-US" dirty="0">
                <a:solidFill>
                  <a:prstClr val="black"/>
                </a:solidFill>
                <a:latin typeface="Arial"/>
              </a:rPr>
              <a:t>Replace all convolution layer with change-based approach</a:t>
            </a:r>
          </a:p>
          <a:p>
            <a:pPr lvl="1">
              <a:buClr>
                <a:srgbClr val="A8322D"/>
              </a:buClr>
            </a:pPr>
            <a:r>
              <a:rPr lang="en-US" dirty="0">
                <a:solidFill>
                  <a:prstClr val="black"/>
                </a:solidFill>
                <a:latin typeface="Arial"/>
              </a:rPr>
              <a:t>Repeat pixel-wise change detection:</a:t>
            </a:r>
          </a:p>
          <a:p>
            <a:pPr lvl="2">
              <a:buClr>
                <a:srgbClr val="A8322D"/>
              </a:buClr>
            </a:pPr>
            <a:r>
              <a:rPr lang="en-US" dirty="0">
                <a:solidFill>
                  <a:prstClr val="black"/>
                </a:solidFill>
                <a:latin typeface="Arial"/>
              </a:rPr>
              <a:t>abstract information more temporally consistent?</a:t>
            </a:r>
          </a:p>
          <a:p>
            <a:pPr lvl="2">
              <a:buClr>
                <a:srgbClr val="A8322D"/>
              </a:buClr>
            </a:pPr>
            <a:r>
              <a:rPr lang="en-US" dirty="0">
                <a:solidFill>
                  <a:prstClr val="black"/>
                </a:solidFill>
                <a:latin typeface="Arial"/>
              </a:rPr>
              <a:t>output again well localized (segmentation, detection)</a:t>
            </a:r>
          </a:p>
          <a:p>
            <a:pPr>
              <a:buClr>
                <a:srgbClr val="A8322D"/>
              </a:buClr>
            </a:pPr>
            <a:r>
              <a:rPr lang="en-US" dirty="0">
                <a:solidFill>
                  <a:prstClr val="black"/>
                </a:solidFill>
                <a:latin typeface="Arial"/>
              </a:rPr>
              <a:t>Processing Sequence: </a:t>
            </a:r>
          </a:p>
          <a:p>
            <a:pPr lvl="3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3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3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3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3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1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1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1">
              <a:buClr>
                <a:srgbClr val="A8322D"/>
              </a:buClr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B19B0-46BC-4606-94B2-A8F166B64791}"/>
              </a:ext>
            </a:extLst>
          </p:cNvPr>
          <p:cNvGrpSpPr/>
          <p:nvPr/>
        </p:nvGrpSpPr>
        <p:grpSpPr>
          <a:xfrm>
            <a:off x="1524002" y="3501319"/>
            <a:ext cx="9144000" cy="2612346"/>
            <a:chOff x="0" y="1676801"/>
            <a:chExt cx="9144000" cy="26123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88D022-8C0D-4BA1-B167-A170BA2E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676801"/>
              <a:ext cx="6923973" cy="13711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B4F3F2-A180-4A3B-AF55-D85E984BE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151" r="14645"/>
            <a:stretch/>
          </p:blipFill>
          <p:spPr>
            <a:xfrm>
              <a:off x="3100020" y="3099335"/>
              <a:ext cx="6043980" cy="118981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087500-B3E5-4F4A-9421-036981FD252D}"/>
                </a:ext>
              </a:extLst>
            </p:cNvPr>
            <p:cNvCxnSpPr/>
            <p:nvPr/>
          </p:nvCxnSpPr>
          <p:spPr>
            <a:xfrm>
              <a:off x="6997566" y="2974206"/>
              <a:ext cx="63526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CFB40D-36CD-40D1-A5EB-87D21412B799}"/>
                </a:ext>
              </a:extLst>
            </p:cNvPr>
            <p:cNvCxnSpPr/>
            <p:nvPr/>
          </p:nvCxnSpPr>
          <p:spPr>
            <a:xfrm>
              <a:off x="6976714" y="2385461"/>
              <a:ext cx="63526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D8F4EC-184D-4D0A-B3AE-F6CEE26247DD}"/>
                </a:ext>
              </a:extLst>
            </p:cNvPr>
            <p:cNvCxnSpPr/>
            <p:nvPr/>
          </p:nvCxnSpPr>
          <p:spPr>
            <a:xfrm>
              <a:off x="2414337" y="4156509"/>
              <a:ext cx="63526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D61397-2A6A-4C27-8361-CC61BF1A5D3B}"/>
                </a:ext>
              </a:extLst>
            </p:cNvPr>
            <p:cNvCxnSpPr/>
            <p:nvPr/>
          </p:nvCxnSpPr>
          <p:spPr>
            <a:xfrm>
              <a:off x="2393485" y="3567764"/>
              <a:ext cx="63526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4D7D04-6E5D-4979-ABA7-ADBC5E8F3CB3}"/>
              </a:ext>
            </a:extLst>
          </p:cNvPr>
          <p:cNvGrpSpPr/>
          <p:nvPr/>
        </p:nvGrpSpPr>
        <p:grpSpPr>
          <a:xfrm>
            <a:off x="2584780" y="5795776"/>
            <a:ext cx="4339650" cy="1034542"/>
            <a:chOff x="1060780" y="5795776"/>
            <a:chExt cx="4339650" cy="1034542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1C04C8FD-8D59-4FCD-B0A3-E56572A3E09C}"/>
                </a:ext>
              </a:extLst>
            </p:cNvPr>
            <p:cNvSpPr/>
            <p:nvPr/>
          </p:nvSpPr>
          <p:spPr>
            <a:xfrm rot="13074611">
              <a:off x="4330383" y="5795776"/>
              <a:ext cx="466608" cy="65316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A663D2-23DC-410D-BDD6-A46A100355B2}"/>
                </a:ext>
              </a:extLst>
            </p:cNvPr>
            <p:cNvSpPr txBox="1"/>
            <p:nvPr/>
          </p:nvSpPr>
          <p:spPr>
            <a:xfrm>
              <a:off x="1060780" y="6460986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ial"/>
                </a:rPr>
                <a:t>leverage highly-optimized GEMM kernel!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21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0876E-CC36-445C-8AAF-5CAB94A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DB08-1EE8-4B8E-84F5-2C151AF9A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Block comparison, cascade through layers.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L. N. Huynh, Y. Lee, and R. K. Balan, “</a:t>
            </a:r>
            <a:r>
              <a:rPr lang="en-US" altLang="zh-CN" dirty="0" err="1">
                <a:effectLst/>
              </a:rPr>
              <a:t>DeepMon</a:t>
            </a:r>
            <a:r>
              <a:rPr lang="en-US" altLang="zh-CN" dirty="0">
                <a:effectLst/>
              </a:rPr>
              <a:t>: Mobile GPU-based Deep Learning Framework for Continuous Vision Applications,” in </a:t>
            </a:r>
            <a:r>
              <a:rPr lang="en-US" altLang="zh-CN" i="1" dirty="0">
                <a:effectLst/>
              </a:rPr>
              <a:t>Proceedings of the 15th Annual International Conference on Mobile Systems, Applications, and Services</a:t>
            </a:r>
            <a:r>
              <a:rPr lang="en-US" altLang="zh-CN" dirty="0">
                <a:effectLst/>
              </a:rPr>
              <a:t>, New York, NY, USA, 2017, pp. 82–95.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6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2" y="1301498"/>
            <a:ext cx="8264961" cy="24397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6435"/>
            <a:ext cx="11074400" cy="646331"/>
          </a:xfrm>
        </p:spPr>
        <p:txBody>
          <a:bodyPr/>
          <a:lstStyle/>
          <a:p>
            <a:r>
              <a:rPr lang="en-US"/>
              <a:t>Opt. </a:t>
            </a:r>
            <a:r>
              <a:rPr lang="en-US" dirty="0"/>
              <a:t>2: Reducing Redundancy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6B98-A082-410C-BADC-88135A04F1F4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24" y="4633995"/>
            <a:ext cx="9603911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tends to be static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Processing backgrounds for every frame is unnecessary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8667" y="4297355"/>
            <a:ext cx="2390398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Similar regions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6190" y="1794442"/>
            <a:ext cx="383458" cy="435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3712" y="1794442"/>
            <a:ext cx="383458" cy="435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9763" y="1794442"/>
            <a:ext cx="383458" cy="435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5814" y="1794442"/>
            <a:ext cx="383458" cy="435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14879" y="1794442"/>
            <a:ext cx="383458" cy="435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34861" y="1794442"/>
            <a:ext cx="383458" cy="435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Connector: Elbow 23"/>
          <p:cNvCxnSpPr>
            <a:stCxn id="7" idx="2"/>
            <a:endCxn id="14" idx="1"/>
          </p:cNvCxnSpPr>
          <p:nvPr/>
        </p:nvCxnSpPr>
        <p:spPr>
          <a:xfrm rot="16200000" flipH="1">
            <a:off x="4596265" y="-258826"/>
            <a:ext cx="2314057" cy="7290748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/>
          <p:cNvCxnSpPr>
            <a:stCxn id="15" idx="2"/>
            <a:endCxn id="14" idx="1"/>
          </p:cNvCxnSpPr>
          <p:nvPr/>
        </p:nvCxnSpPr>
        <p:spPr>
          <a:xfrm rot="16200000" flipH="1">
            <a:off x="5255026" y="399935"/>
            <a:ext cx="2314057" cy="5973226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>
            <a:stCxn id="16" idx="2"/>
            <a:endCxn id="14" idx="1"/>
          </p:cNvCxnSpPr>
          <p:nvPr/>
        </p:nvCxnSpPr>
        <p:spPr>
          <a:xfrm rot="16200000" flipH="1">
            <a:off x="5953051" y="1097960"/>
            <a:ext cx="2314057" cy="4577175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/>
          <p:cNvCxnSpPr>
            <a:stCxn id="18" idx="2"/>
            <a:endCxn id="14" idx="1"/>
          </p:cNvCxnSpPr>
          <p:nvPr/>
        </p:nvCxnSpPr>
        <p:spPr>
          <a:xfrm rot="16200000" flipH="1">
            <a:off x="6651077" y="1795986"/>
            <a:ext cx="2314057" cy="3181124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stCxn id="19" idx="2"/>
            <a:endCxn id="14" idx="1"/>
          </p:cNvCxnSpPr>
          <p:nvPr/>
        </p:nvCxnSpPr>
        <p:spPr>
          <a:xfrm rot="16200000" flipH="1">
            <a:off x="7345609" y="2490518"/>
            <a:ext cx="2314057" cy="1792059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/>
          <p:cNvCxnSpPr>
            <a:stCxn id="20" idx="2"/>
            <a:endCxn id="14" idx="1"/>
          </p:cNvCxnSpPr>
          <p:nvPr/>
        </p:nvCxnSpPr>
        <p:spPr>
          <a:xfrm rot="16200000" flipH="1">
            <a:off x="8005600" y="3150509"/>
            <a:ext cx="2314057" cy="472077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303000" y="5568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7904" y="5547591"/>
            <a:ext cx="960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Cache features from background – Convolutional Caching</a:t>
            </a:r>
          </a:p>
        </p:txBody>
      </p:sp>
    </p:spTree>
    <p:extLst>
      <p:ext uri="{BB962C8B-B14F-4D97-AF65-F5344CB8AC3E}">
        <p14:creationId xmlns:p14="http://schemas.microsoft.com/office/powerpoint/2010/main" val="17416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Opt.2 Solution: Convolutional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379200" cy="453124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6B98-A082-410C-BADC-88135A04F1F4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5" y="3887616"/>
            <a:ext cx="2354336" cy="235824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09600" y="3887752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" y="6234279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4444189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5640352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5060877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3887752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63936" y="3887613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24516" y="3887613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09307" y="3887613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7515" y="3887613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222" y="1295261"/>
            <a:ext cx="1873545" cy="16133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222" y="4560857"/>
            <a:ext cx="1873545" cy="1679121"/>
          </a:xfrm>
          <a:prstGeom prst="rect">
            <a:avLst/>
          </a:prstGeom>
        </p:spPr>
      </p:pic>
      <p:sp>
        <p:nvSpPr>
          <p:cNvPr id="32" name="Rectangle: Rounded Corners 31"/>
          <p:cNvSpPr/>
          <p:nvPr/>
        </p:nvSpPr>
        <p:spPr>
          <a:xfrm>
            <a:off x="5526052" y="2807327"/>
            <a:ext cx="1839433" cy="20128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Histogram 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Comparison</a:t>
            </a:r>
          </a:p>
        </p:txBody>
      </p:sp>
      <p:cxnSp>
        <p:nvCxnSpPr>
          <p:cNvPr id="34" name="Connector: Elbow 33"/>
          <p:cNvCxnSpPr>
            <a:stCxn id="30" idx="3"/>
            <a:endCxn id="32" idx="0"/>
          </p:cNvCxnSpPr>
          <p:nvPr/>
        </p:nvCxnSpPr>
        <p:spPr>
          <a:xfrm>
            <a:off x="5181767" y="2101926"/>
            <a:ext cx="1264002" cy="70540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/>
          <p:cNvCxnSpPr>
            <a:cxnSpLocks/>
            <a:stCxn id="31" idx="3"/>
            <a:endCxn id="32" idx="2"/>
          </p:cNvCxnSpPr>
          <p:nvPr/>
        </p:nvCxnSpPr>
        <p:spPr>
          <a:xfrm flipV="1">
            <a:off x="5181767" y="4820204"/>
            <a:ext cx="1264002" cy="58021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17818" y="3629099"/>
            <a:ext cx="1287532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Reusable?</a:t>
            </a:r>
          </a:p>
        </p:txBody>
      </p:sp>
      <p:cxnSp>
        <p:nvCxnSpPr>
          <p:cNvPr id="44" name="Straight Arrow Connector 43"/>
          <p:cNvCxnSpPr>
            <a:stCxn id="32" idx="3"/>
            <a:endCxn id="42" idx="1"/>
          </p:cNvCxnSpPr>
          <p:nvPr/>
        </p:nvCxnSpPr>
        <p:spPr>
          <a:xfrm flipV="1">
            <a:off x="7365485" y="3813765"/>
            <a:ext cx="45233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65" y="1295122"/>
            <a:ext cx="2354336" cy="2346527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609600" y="1295400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9600" y="3641927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851837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9600" y="3048000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9600" y="2468525"/>
            <a:ext cx="235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1295400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63936" y="1295261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224516" y="1295261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09307" y="1295261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67515" y="1295261"/>
            <a:ext cx="0" cy="2346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898511" y="1095487"/>
            <a:ext cx="2768509" cy="2718278"/>
            <a:chOff x="8898511" y="1095487"/>
            <a:chExt cx="2768509" cy="2718278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9827587" y="1095487"/>
              <a:ext cx="1839433" cy="20128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Convolutional Caching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Ops.</a:t>
              </a:r>
            </a:p>
          </p:txBody>
        </p:sp>
        <p:cxnSp>
          <p:nvCxnSpPr>
            <p:cNvPr id="7" name="Connector: Elbow 6"/>
            <p:cNvCxnSpPr>
              <a:cxnSpLocks/>
              <a:stCxn id="42" idx="3"/>
              <a:endCxn id="35" idx="1"/>
            </p:cNvCxnSpPr>
            <p:nvPr/>
          </p:nvCxnSpPr>
          <p:spPr>
            <a:xfrm flipV="1">
              <a:off x="9105350" y="2101926"/>
              <a:ext cx="722237" cy="171183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898511" y="267866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11146" y="3813765"/>
            <a:ext cx="2773586" cy="2775653"/>
            <a:chOff x="8893433" y="3416114"/>
            <a:chExt cx="2773586" cy="2775653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9827586" y="4178890"/>
              <a:ext cx="1839433" cy="20128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Normal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Convolutional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Ops.</a:t>
              </a:r>
            </a:p>
          </p:txBody>
        </p:sp>
        <p:cxnSp>
          <p:nvCxnSpPr>
            <p:cNvPr id="10" name="Connector: Elbow 9"/>
            <p:cNvCxnSpPr>
              <a:cxnSpLocks/>
              <a:stCxn id="42" idx="3"/>
              <a:endCxn id="36" idx="1"/>
            </p:cNvCxnSpPr>
            <p:nvPr/>
          </p:nvCxnSpPr>
          <p:spPr>
            <a:xfrm flipH="1">
              <a:off x="9827586" y="3416114"/>
              <a:ext cx="1360051" cy="1769215"/>
            </a:xfrm>
            <a:prstGeom prst="bentConnector5">
              <a:avLst>
                <a:gd name="adj1" fmla="val -16808"/>
                <a:gd name="adj2" fmla="val 26776"/>
                <a:gd name="adj3" fmla="val 11680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893433" y="442850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</a:t>
              </a:r>
            </a:p>
          </p:txBody>
        </p:sp>
      </p:grpSp>
      <p:cxnSp>
        <p:nvCxnSpPr>
          <p:cNvPr id="9" name="Connector: Elbow 8"/>
          <p:cNvCxnSpPr>
            <a:endCxn id="30" idx="0"/>
          </p:cNvCxnSpPr>
          <p:nvPr/>
        </p:nvCxnSpPr>
        <p:spPr>
          <a:xfrm flipV="1">
            <a:off x="941033" y="1295261"/>
            <a:ext cx="3303962" cy="231698"/>
          </a:xfrm>
          <a:prstGeom prst="bentConnector4">
            <a:avLst>
              <a:gd name="adj1" fmla="val 86"/>
              <a:gd name="adj2" fmla="val 198663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endCxn id="31" idx="0"/>
          </p:cNvCxnSpPr>
          <p:nvPr/>
        </p:nvCxnSpPr>
        <p:spPr>
          <a:xfrm>
            <a:off x="941033" y="4178890"/>
            <a:ext cx="3303962" cy="3819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584732" y="4576542"/>
            <a:ext cx="2558081" cy="2012876"/>
            <a:chOff x="9584732" y="4576542"/>
            <a:chExt cx="2558081" cy="2012876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10303380" y="4576542"/>
              <a:ext cx="1839433" cy="20128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Cache Manager</a:t>
              </a:r>
            </a:p>
          </p:txBody>
        </p:sp>
        <p:cxnSp>
          <p:nvCxnSpPr>
            <p:cNvPr id="14" name="Straight Arrow Connector 13"/>
            <p:cNvCxnSpPr>
              <a:cxnSpLocks/>
              <a:stCxn id="36" idx="3"/>
              <a:endCxn id="46" idx="1"/>
            </p:cNvCxnSpPr>
            <p:nvPr/>
          </p:nvCxnSpPr>
          <p:spPr>
            <a:xfrm>
              <a:off x="9584732" y="5582980"/>
              <a:ext cx="7186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247591" y="972346"/>
            <a:ext cx="325821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bins color histogram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 square distance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distance &lt; 0.005, block is reusable</a:t>
            </a:r>
          </a:p>
        </p:txBody>
      </p:sp>
    </p:spTree>
    <p:extLst>
      <p:ext uri="{BB962C8B-B14F-4D97-AF65-F5344CB8AC3E}">
        <p14:creationId xmlns:p14="http://schemas.microsoft.com/office/powerpoint/2010/main" val="20568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264459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Limited Resources on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866B98-A082-410C-BADC-88135A04F1F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/>
          </p:nvPr>
        </p:nvGraphicFramePr>
        <p:xfrm>
          <a:off x="0" y="1879283"/>
          <a:ext cx="12191999" cy="429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5083">
                  <a:extLst>
                    <a:ext uri="{9D8B030D-6E8A-4147-A177-3AD203B41FA5}">
                      <a16:colId xmlns:a16="http://schemas.microsoft.com/office/drawing/2014/main" val="3459691094"/>
                    </a:ext>
                  </a:extLst>
                </a:gridCol>
                <a:gridCol w="2600916">
                  <a:extLst>
                    <a:ext uri="{9D8B030D-6E8A-4147-A177-3AD203B41FA5}">
                      <a16:colId xmlns:a16="http://schemas.microsoft.com/office/drawing/2014/main" val="2802330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525317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4288602"/>
                    </a:ext>
                  </a:extLst>
                </a:gridCol>
              </a:tblGrid>
              <a:tr h="67003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Nvidia GTX 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Adreno 330</a:t>
                      </a:r>
                    </a:p>
                    <a:p>
                      <a:pPr algn="ctr"/>
                      <a:r>
                        <a:rPr lang="en-US" sz="2800" dirty="0"/>
                        <a:t>(Samsung Note4)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Ratio (Nvidia / Adreno)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128009"/>
                  </a:ext>
                </a:extLst>
              </a:tr>
              <a:tr h="3828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Number of ALUs (CUDA cores)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128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16x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64821"/>
                  </a:ext>
                </a:extLst>
              </a:tr>
              <a:tr h="3828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Memory Bandwidth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224GB/s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Shared</a:t>
                      </a:r>
                      <a:r>
                        <a:rPr lang="en-US" sz="2800" dirty="0"/>
                        <a:t> 12.8GB/s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17.5x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927211"/>
                  </a:ext>
                </a:extLst>
              </a:tr>
              <a:tr h="3828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Peak Performance (</a:t>
                      </a:r>
                      <a:r>
                        <a:rPr lang="en-US" sz="2800" dirty="0" err="1"/>
                        <a:t>Gflops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166.5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27.6x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323864"/>
                  </a:ext>
                </a:extLst>
              </a:tr>
              <a:tr h="3828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CNN Execution Time VGG-16 (</a:t>
                      </a:r>
                      <a:r>
                        <a:rPr lang="en-US" sz="2800" dirty="0" err="1"/>
                        <a:t>ms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238.59 (Caffe)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~26.5x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59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0876E-CC36-445C-8AAF-5CAB94A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DB08-1EE8-4B8E-84F5-2C151AF9A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Flexible block comparison, cascade through layers.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effectLst/>
              </a:rPr>
              <a:t>M. Xu, M. Zhu, Y. Liu, F. X. Lin, and X. Liu, “</a:t>
            </a:r>
            <a:r>
              <a:rPr lang="en-US" altLang="zh-CN" dirty="0" err="1">
                <a:effectLst/>
              </a:rPr>
              <a:t>DeepCache</a:t>
            </a:r>
            <a:r>
              <a:rPr lang="en-US" altLang="zh-CN" dirty="0">
                <a:effectLst/>
              </a:rPr>
              <a:t>: Principled Cache for Mobile Deep Vision,” in </a:t>
            </a:r>
            <a:r>
              <a:rPr lang="en-US" altLang="zh-CN" i="1" dirty="0">
                <a:effectLst/>
              </a:rPr>
              <a:t>Proceedings of the 24th Annual International Conference on Mobile Computing and Networking</a:t>
            </a:r>
            <a:r>
              <a:rPr lang="en-US" altLang="zh-CN" dirty="0">
                <a:effectLst/>
              </a:rPr>
              <a:t>, New York, NY, USA, 2018, pp. 129–144.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74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79851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Caching Mobile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</a:t>
            </a:r>
            <a:r>
              <a:rPr sz="4400" b="0" spc="1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i="1" spc="-30" dirty="0">
                <a:solidFill>
                  <a:srgbClr val="000000"/>
                </a:solidFill>
                <a:latin typeface="Calibri Light"/>
                <a:cs typeface="Calibri Light"/>
              </a:rPr>
              <a:t>DeepCache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10150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Calibri"/>
                <a:cs typeface="Calibri"/>
              </a:rPr>
              <a:t>Treat </a:t>
            </a:r>
            <a:r>
              <a:rPr sz="2400" spc="-5" dirty="0">
                <a:latin typeface="Calibri"/>
                <a:cs typeface="Calibri"/>
              </a:rPr>
              <a:t>image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5" dirty="0">
                <a:latin typeface="Calibri"/>
                <a:cs typeface="Calibri"/>
              </a:rPr>
              <a:t>collection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blocks,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cache/reuse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 fine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granularity.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1359" y="3273552"/>
            <a:ext cx="2490216" cy="238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2456" y="3273552"/>
            <a:ext cx="2392679" cy="238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2894076"/>
            <a:ext cx="11162030" cy="3142615"/>
          </a:xfrm>
          <a:custGeom>
            <a:avLst/>
            <a:gdLst/>
            <a:ahLst/>
            <a:cxnLst/>
            <a:rect l="l" t="t" r="r" b="b"/>
            <a:pathLst>
              <a:path w="11162030" h="3142615">
                <a:moveTo>
                  <a:pt x="0" y="3142488"/>
                </a:moveTo>
                <a:lnTo>
                  <a:pt x="11161776" y="3142488"/>
                </a:lnTo>
                <a:lnTo>
                  <a:pt x="11161776" y="0"/>
                </a:lnTo>
                <a:lnTo>
                  <a:pt x="0" y="0"/>
                </a:lnTo>
                <a:lnTo>
                  <a:pt x="0" y="3142488"/>
                </a:lnTo>
                <a:close/>
              </a:path>
            </a:pathLst>
          </a:custGeom>
          <a:ln w="27432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7455" y="3261359"/>
            <a:ext cx="172212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3740" y="3293364"/>
            <a:ext cx="1750060" cy="972819"/>
          </a:xfrm>
          <a:custGeom>
            <a:avLst/>
            <a:gdLst/>
            <a:ahLst/>
            <a:cxnLst/>
            <a:rect l="l" t="t" r="r" b="b"/>
            <a:pathLst>
              <a:path w="1750060" h="972820">
                <a:moveTo>
                  <a:pt x="0" y="972312"/>
                </a:moveTo>
                <a:lnTo>
                  <a:pt x="1749552" y="972312"/>
                </a:lnTo>
                <a:lnTo>
                  <a:pt x="1749552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ln w="2743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93580" y="3409188"/>
            <a:ext cx="1682750" cy="972819"/>
          </a:xfrm>
          <a:custGeom>
            <a:avLst/>
            <a:gdLst/>
            <a:ahLst/>
            <a:cxnLst/>
            <a:rect l="l" t="t" r="r" b="b"/>
            <a:pathLst>
              <a:path w="1682750" h="972820">
                <a:moveTo>
                  <a:pt x="0" y="972312"/>
                </a:moveTo>
                <a:lnTo>
                  <a:pt x="1682496" y="972312"/>
                </a:lnTo>
                <a:lnTo>
                  <a:pt x="1682496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ln w="2743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57639" y="5605678"/>
            <a:ext cx="14376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current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frame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2276" y="4079824"/>
            <a:ext cx="4792345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4110" marR="5080">
              <a:lnSpc>
                <a:spcPct val="100000"/>
              </a:lnSpc>
              <a:spcBef>
                <a:spcPts val="100"/>
              </a:spcBef>
              <a:tabLst>
                <a:tab pos="4230370" algn="l"/>
              </a:tabLst>
            </a:pPr>
            <a:r>
              <a:rPr sz="2400" dirty="0">
                <a:latin typeface="Courier New"/>
                <a:cs typeface="Courier New"/>
              </a:rPr>
              <a:t>Reuse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th</a:t>
            </a:r>
            <a:r>
              <a:rPr sz="2400" dirty="0">
                <a:latin typeface="Courier New"/>
                <a:cs typeface="Courier New"/>
              </a:rPr>
              <a:t>e	</a:t>
            </a:r>
            <a:r>
              <a:rPr sz="2400" spc="-5" dirty="0">
                <a:latin typeface="Courier New"/>
                <a:cs typeface="Courier New"/>
              </a:rPr>
              <a:t>CNN  </a:t>
            </a:r>
            <a:r>
              <a:rPr sz="2400" dirty="0">
                <a:latin typeface="Courier New"/>
                <a:cs typeface="Courier New"/>
              </a:rPr>
              <a:t>computations  of </a:t>
            </a:r>
            <a:r>
              <a:rPr sz="2400" spc="-5" dirty="0">
                <a:latin typeface="Courier New"/>
                <a:cs typeface="Courier New"/>
              </a:rPr>
              <a:t>similar  </a:t>
            </a:r>
            <a:r>
              <a:rPr sz="2400" dirty="0">
                <a:latin typeface="Courier New"/>
                <a:cs typeface="Courier New"/>
              </a:rPr>
              <a:t>regions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sz="2000" spc="-10" dirty="0">
                <a:latin typeface="Calibri"/>
                <a:cs typeface="Calibri"/>
              </a:rPr>
              <a:t>previous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frame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03038" y="3782567"/>
            <a:ext cx="4591685" cy="152400"/>
          </a:xfrm>
          <a:custGeom>
            <a:avLst/>
            <a:gdLst/>
            <a:ahLst/>
            <a:cxnLst/>
            <a:rect l="l" t="t" r="r" b="b"/>
            <a:pathLst>
              <a:path w="4591684" h="152400">
                <a:moveTo>
                  <a:pt x="508" y="0"/>
                </a:moveTo>
                <a:lnTo>
                  <a:pt x="0" y="27431"/>
                </a:lnTo>
                <a:lnTo>
                  <a:pt x="109600" y="29844"/>
                </a:lnTo>
                <a:lnTo>
                  <a:pt x="110236" y="2412"/>
                </a:lnTo>
                <a:lnTo>
                  <a:pt x="508" y="0"/>
                </a:lnTo>
                <a:close/>
              </a:path>
              <a:path w="4591684" h="152400">
                <a:moveTo>
                  <a:pt x="192532" y="4190"/>
                </a:moveTo>
                <a:lnTo>
                  <a:pt x="191897" y="31622"/>
                </a:lnTo>
                <a:lnTo>
                  <a:pt x="301625" y="33908"/>
                </a:lnTo>
                <a:lnTo>
                  <a:pt x="302260" y="6476"/>
                </a:lnTo>
                <a:lnTo>
                  <a:pt x="192532" y="4190"/>
                </a:lnTo>
                <a:close/>
              </a:path>
              <a:path w="4591684" h="152400">
                <a:moveTo>
                  <a:pt x="384556" y="8254"/>
                </a:moveTo>
                <a:lnTo>
                  <a:pt x="383921" y="35686"/>
                </a:lnTo>
                <a:lnTo>
                  <a:pt x="493649" y="38099"/>
                </a:lnTo>
                <a:lnTo>
                  <a:pt x="494157" y="10667"/>
                </a:lnTo>
                <a:lnTo>
                  <a:pt x="384556" y="8254"/>
                </a:lnTo>
                <a:close/>
              </a:path>
              <a:path w="4591684" h="152400">
                <a:moveTo>
                  <a:pt x="576452" y="12445"/>
                </a:moveTo>
                <a:lnTo>
                  <a:pt x="575945" y="39877"/>
                </a:lnTo>
                <a:lnTo>
                  <a:pt x="685546" y="42163"/>
                </a:lnTo>
                <a:lnTo>
                  <a:pt x="686181" y="14731"/>
                </a:lnTo>
                <a:lnTo>
                  <a:pt x="576452" y="12445"/>
                </a:lnTo>
                <a:close/>
              </a:path>
              <a:path w="4591684" h="152400">
                <a:moveTo>
                  <a:pt x="768476" y="16509"/>
                </a:moveTo>
                <a:lnTo>
                  <a:pt x="767841" y="43941"/>
                </a:lnTo>
                <a:lnTo>
                  <a:pt x="877570" y="46354"/>
                </a:lnTo>
                <a:lnTo>
                  <a:pt x="878204" y="18922"/>
                </a:lnTo>
                <a:lnTo>
                  <a:pt x="768476" y="16509"/>
                </a:lnTo>
                <a:close/>
              </a:path>
              <a:path w="4591684" h="152400">
                <a:moveTo>
                  <a:pt x="960501" y="20700"/>
                </a:moveTo>
                <a:lnTo>
                  <a:pt x="959865" y="48132"/>
                </a:lnTo>
                <a:lnTo>
                  <a:pt x="1069594" y="50418"/>
                </a:lnTo>
                <a:lnTo>
                  <a:pt x="1070102" y="23113"/>
                </a:lnTo>
                <a:lnTo>
                  <a:pt x="960501" y="20700"/>
                </a:lnTo>
                <a:close/>
              </a:path>
              <a:path w="4591684" h="152400">
                <a:moveTo>
                  <a:pt x="1152398" y="24764"/>
                </a:moveTo>
                <a:lnTo>
                  <a:pt x="1151889" y="52196"/>
                </a:lnTo>
                <a:lnTo>
                  <a:pt x="1261490" y="54609"/>
                </a:lnTo>
                <a:lnTo>
                  <a:pt x="1262126" y="27177"/>
                </a:lnTo>
                <a:lnTo>
                  <a:pt x="1152398" y="24764"/>
                </a:lnTo>
                <a:close/>
              </a:path>
              <a:path w="4591684" h="152400">
                <a:moveTo>
                  <a:pt x="1344422" y="28955"/>
                </a:moveTo>
                <a:lnTo>
                  <a:pt x="1343787" y="56387"/>
                </a:lnTo>
                <a:lnTo>
                  <a:pt x="1453514" y="58800"/>
                </a:lnTo>
                <a:lnTo>
                  <a:pt x="1454150" y="31368"/>
                </a:lnTo>
                <a:lnTo>
                  <a:pt x="1344422" y="28955"/>
                </a:lnTo>
                <a:close/>
              </a:path>
              <a:path w="4591684" h="152400">
                <a:moveTo>
                  <a:pt x="1536445" y="33146"/>
                </a:moveTo>
                <a:lnTo>
                  <a:pt x="1535811" y="60578"/>
                </a:lnTo>
                <a:lnTo>
                  <a:pt x="1645539" y="62864"/>
                </a:lnTo>
                <a:lnTo>
                  <a:pt x="1646046" y="35432"/>
                </a:lnTo>
                <a:lnTo>
                  <a:pt x="1536445" y="33146"/>
                </a:lnTo>
                <a:close/>
              </a:path>
              <a:path w="4591684" h="152400">
                <a:moveTo>
                  <a:pt x="1728342" y="37210"/>
                </a:moveTo>
                <a:lnTo>
                  <a:pt x="1727708" y="64642"/>
                </a:lnTo>
                <a:lnTo>
                  <a:pt x="1837436" y="67055"/>
                </a:lnTo>
                <a:lnTo>
                  <a:pt x="1838070" y="39623"/>
                </a:lnTo>
                <a:lnTo>
                  <a:pt x="1728342" y="37210"/>
                </a:lnTo>
                <a:close/>
              </a:path>
              <a:path w="4591684" h="152400">
                <a:moveTo>
                  <a:pt x="1920366" y="41401"/>
                </a:moveTo>
                <a:lnTo>
                  <a:pt x="1919732" y="68833"/>
                </a:lnTo>
                <a:lnTo>
                  <a:pt x="2029460" y="71119"/>
                </a:lnTo>
                <a:lnTo>
                  <a:pt x="2030094" y="43687"/>
                </a:lnTo>
                <a:lnTo>
                  <a:pt x="1920366" y="41401"/>
                </a:lnTo>
                <a:close/>
              </a:path>
              <a:path w="4591684" h="152400">
                <a:moveTo>
                  <a:pt x="2112264" y="45465"/>
                </a:moveTo>
                <a:lnTo>
                  <a:pt x="2111756" y="72897"/>
                </a:lnTo>
                <a:lnTo>
                  <a:pt x="2221484" y="75310"/>
                </a:lnTo>
                <a:lnTo>
                  <a:pt x="2221991" y="47878"/>
                </a:lnTo>
                <a:lnTo>
                  <a:pt x="2112264" y="45465"/>
                </a:lnTo>
                <a:close/>
              </a:path>
              <a:path w="4591684" h="152400">
                <a:moveTo>
                  <a:pt x="2304288" y="49656"/>
                </a:moveTo>
                <a:lnTo>
                  <a:pt x="2303653" y="77088"/>
                </a:lnTo>
                <a:lnTo>
                  <a:pt x="2413381" y="79374"/>
                </a:lnTo>
                <a:lnTo>
                  <a:pt x="2414016" y="52069"/>
                </a:lnTo>
                <a:lnTo>
                  <a:pt x="2304288" y="49656"/>
                </a:lnTo>
                <a:close/>
              </a:path>
              <a:path w="4591684" h="152400">
                <a:moveTo>
                  <a:pt x="2496312" y="53847"/>
                </a:moveTo>
                <a:lnTo>
                  <a:pt x="2495677" y="81152"/>
                </a:lnTo>
                <a:lnTo>
                  <a:pt x="2605405" y="83565"/>
                </a:lnTo>
                <a:lnTo>
                  <a:pt x="2606040" y="56133"/>
                </a:lnTo>
                <a:lnTo>
                  <a:pt x="2496312" y="53847"/>
                </a:lnTo>
                <a:close/>
              </a:path>
              <a:path w="4591684" h="152400">
                <a:moveTo>
                  <a:pt x="2688209" y="57911"/>
                </a:moveTo>
                <a:lnTo>
                  <a:pt x="2687701" y="85343"/>
                </a:lnTo>
                <a:lnTo>
                  <a:pt x="2797429" y="87756"/>
                </a:lnTo>
                <a:lnTo>
                  <a:pt x="2797937" y="60324"/>
                </a:lnTo>
                <a:lnTo>
                  <a:pt x="2688209" y="57911"/>
                </a:lnTo>
                <a:close/>
              </a:path>
              <a:path w="4591684" h="152400">
                <a:moveTo>
                  <a:pt x="2880233" y="62102"/>
                </a:moveTo>
                <a:lnTo>
                  <a:pt x="2879597" y="89534"/>
                </a:lnTo>
                <a:lnTo>
                  <a:pt x="2989326" y="91820"/>
                </a:lnTo>
                <a:lnTo>
                  <a:pt x="2989961" y="64388"/>
                </a:lnTo>
                <a:lnTo>
                  <a:pt x="2880233" y="62102"/>
                </a:lnTo>
                <a:close/>
              </a:path>
              <a:path w="4591684" h="152400">
                <a:moveTo>
                  <a:pt x="3072257" y="66166"/>
                </a:moveTo>
                <a:lnTo>
                  <a:pt x="3071621" y="93598"/>
                </a:lnTo>
                <a:lnTo>
                  <a:pt x="3181350" y="96011"/>
                </a:lnTo>
                <a:lnTo>
                  <a:pt x="3181858" y="68579"/>
                </a:lnTo>
                <a:lnTo>
                  <a:pt x="3072257" y="66166"/>
                </a:lnTo>
                <a:close/>
              </a:path>
              <a:path w="4591684" h="152400">
                <a:moveTo>
                  <a:pt x="3264154" y="70357"/>
                </a:moveTo>
                <a:lnTo>
                  <a:pt x="3263645" y="97789"/>
                </a:lnTo>
                <a:lnTo>
                  <a:pt x="3373246" y="100075"/>
                </a:lnTo>
                <a:lnTo>
                  <a:pt x="3373882" y="72643"/>
                </a:lnTo>
                <a:lnTo>
                  <a:pt x="3264154" y="70357"/>
                </a:lnTo>
                <a:close/>
              </a:path>
              <a:path w="4591684" h="152400">
                <a:moveTo>
                  <a:pt x="3456178" y="74421"/>
                </a:moveTo>
                <a:lnTo>
                  <a:pt x="3455542" y="101853"/>
                </a:lnTo>
                <a:lnTo>
                  <a:pt x="3565270" y="104266"/>
                </a:lnTo>
                <a:lnTo>
                  <a:pt x="3565906" y="76834"/>
                </a:lnTo>
                <a:lnTo>
                  <a:pt x="3456178" y="74421"/>
                </a:lnTo>
                <a:close/>
              </a:path>
              <a:path w="4591684" h="152400">
                <a:moveTo>
                  <a:pt x="3648202" y="78612"/>
                </a:moveTo>
                <a:lnTo>
                  <a:pt x="3647566" y="106044"/>
                </a:lnTo>
                <a:lnTo>
                  <a:pt x="3757294" y="108457"/>
                </a:lnTo>
                <a:lnTo>
                  <a:pt x="3757803" y="81025"/>
                </a:lnTo>
                <a:lnTo>
                  <a:pt x="3648202" y="78612"/>
                </a:lnTo>
                <a:close/>
              </a:path>
              <a:path w="4591684" h="152400">
                <a:moveTo>
                  <a:pt x="3840098" y="82803"/>
                </a:moveTo>
                <a:lnTo>
                  <a:pt x="3839591" y="110108"/>
                </a:lnTo>
                <a:lnTo>
                  <a:pt x="3949191" y="112521"/>
                </a:lnTo>
                <a:lnTo>
                  <a:pt x="3949827" y="85089"/>
                </a:lnTo>
                <a:lnTo>
                  <a:pt x="3840098" y="82803"/>
                </a:lnTo>
                <a:close/>
              </a:path>
              <a:path w="4591684" h="152400">
                <a:moveTo>
                  <a:pt x="4032122" y="86867"/>
                </a:moveTo>
                <a:lnTo>
                  <a:pt x="4031488" y="114299"/>
                </a:lnTo>
                <a:lnTo>
                  <a:pt x="4141216" y="116712"/>
                </a:lnTo>
                <a:lnTo>
                  <a:pt x="4141851" y="89280"/>
                </a:lnTo>
                <a:lnTo>
                  <a:pt x="4032122" y="86867"/>
                </a:lnTo>
                <a:close/>
              </a:path>
              <a:path w="4591684" h="152400">
                <a:moveTo>
                  <a:pt x="4224146" y="91058"/>
                </a:moveTo>
                <a:lnTo>
                  <a:pt x="4223512" y="118490"/>
                </a:lnTo>
                <a:lnTo>
                  <a:pt x="4333240" y="120776"/>
                </a:lnTo>
                <a:lnTo>
                  <a:pt x="4333747" y="93344"/>
                </a:lnTo>
                <a:lnTo>
                  <a:pt x="4224146" y="91058"/>
                </a:lnTo>
                <a:close/>
              </a:path>
              <a:path w="4591684" h="152400">
                <a:moveTo>
                  <a:pt x="4509896" y="69722"/>
                </a:moveTo>
                <a:lnTo>
                  <a:pt x="4509305" y="97116"/>
                </a:lnTo>
                <a:lnTo>
                  <a:pt x="4522978" y="97408"/>
                </a:lnTo>
                <a:lnTo>
                  <a:pt x="4522343" y="124840"/>
                </a:lnTo>
                <a:lnTo>
                  <a:pt x="4508706" y="124840"/>
                </a:lnTo>
                <a:lnTo>
                  <a:pt x="4508119" y="152018"/>
                </a:lnTo>
                <a:lnTo>
                  <a:pt x="4565455" y="124840"/>
                </a:lnTo>
                <a:lnTo>
                  <a:pt x="4522343" y="124840"/>
                </a:lnTo>
                <a:lnTo>
                  <a:pt x="4508712" y="124549"/>
                </a:lnTo>
                <a:lnTo>
                  <a:pt x="4566071" y="124549"/>
                </a:lnTo>
                <a:lnTo>
                  <a:pt x="4591177" y="112648"/>
                </a:lnTo>
                <a:lnTo>
                  <a:pt x="4509896" y="69722"/>
                </a:lnTo>
                <a:close/>
              </a:path>
              <a:path w="4591684" h="152400">
                <a:moveTo>
                  <a:pt x="4509305" y="97116"/>
                </a:moveTo>
                <a:lnTo>
                  <a:pt x="4508712" y="124549"/>
                </a:lnTo>
                <a:lnTo>
                  <a:pt x="4522343" y="124840"/>
                </a:lnTo>
                <a:lnTo>
                  <a:pt x="4522978" y="97408"/>
                </a:lnTo>
                <a:lnTo>
                  <a:pt x="4509305" y="97116"/>
                </a:lnTo>
                <a:close/>
              </a:path>
              <a:path w="4591684" h="152400">
                <a:moveTo>
                  <a:pt x="4416044" y="95122"/>
                </a:moveTo>
                <a:lnTo>
                  <a:pt x="4415536" y="122554"/>
                </a:lnTo>
                <a:lnTo>
                  <a:pt x="4508712" y="124549"/>
                </a:lnTo>
                <a:lnTo>
                  <a:pt x="4509305" y="97116"/>
                </a:lnTo>
                <a:lnTo>
                  <a:pt x="4416044" y="951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6190" y="3483355"/>
            <a:ext cx="1464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cache 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reuse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899" y="3520185"/>
            <a:ext cx="13722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KEY  ID</a:t>
            </a:r>
            <a:r>
              <a:rPr sz="5400" b="1" spc="-60" dirty="0">
                <a:latin typeface="Calibri"/>
                <a:cs typeface="Calibri"/>
              </a:rPr>
              <a:t>E</a:t>
            </a:r>
            <a:r>
              <a:rPr sz="5400" b="1" dirty="0">
                <a:latin typeface="Calibri"/>
                <a:cs typeface="Calibri"/>
              </a:rPr>
              <a:t>A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80905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DeepCache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Design: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Image</a:t>
            </a:r>
            <a:r>
              <a:rPr sz="4400" b="0" spc="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Matching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573959"/>
            <a:ext cx="8282305" cy="17329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Principles: high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similarity,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low overhead, 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merged 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big</a:t>
            </a:r>
            <a:r>
              <a:rPr kumimoji="0" sz="24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Input: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raw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images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Output: a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matched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rectangles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7865" marR="0" lvl="1" indent="-22860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(x</a:t>
            </a:r>
            <a:r>
              <a:rPr kumimoji="0" sz="2025" b="0" i="0" u="none" strike="noStrike" kern="1200" cap="none" spc="-15" normalizeH="0" baseline="-205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25" b="0" i="0" u="none" strike="noStrike" kern="1200" cap="none" spc="-7" normalizeH="0" baseline="-205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h)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current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frame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-&gt; (x</a:t>
            </a:r>
            <a:r>
              <a:rPr kumimoji="0" sz="2025" b="0" i="0" u="none" strike="noStrike" kern="1200" cap="none" spc="-15" normalizeH="0" baseline="-205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25" b="0" i="0" u="none" strike="noStrike" kern="1200" cap="none" spc="-7" normalizeH="0" baseline="-205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h)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previous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2674" y="3617326"/>
            <a:ext cx="2663087" cy="266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2674" y="3617326"/>
            <a:ext cx="2005330" cy="1737995"/>
          </a:xfrm>
          <a:custGeom>
            <a:avLst/>
            <a:gdLst/>
            <a:ahLst/>
            <a:cxnLst/>
            <a:rect l="l" t="t" r="r" b="b"/>
            <a:pathLst>
              <a:path w="2005329" h="1737995">
                <a:moveTo>
                  <a:pt x="0" y="0"/>
                </a:moveTo>
                <a:lnTo>
                  <a:pt x="2005157" y="0"/>
                </a:lnTo>
                <a:lnTo>
                  <a:pt x="2005157" y="1737581"/>
                </a:lnTo>
                <a:lnTo>
                  <a:pt x="0" y="1737581"/>
                </a:lnTo>
                <a:lnTo>
                  <a:pt x="0" y="0"/>
                </a:lnTo>
                <a:close/>
              </a:path>
            </a:pathLst>
          </a:custGeom>
          <a:ln w="204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5989" y="3617326"/>
            <a:ext cx="2661313" cy="266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3938" y="3732020"/>
            <a:ext cx="2005330" cy="1748789"/>
          </a:xfrm>
          <a:custGeom>
            <a:avLst/>
            <a:gdLst/>
            <a:ahLst/>
            <a:cxnLst/>
            <a:rect l="l" t="t" r="r" b="b"/>
            <a:pathLst>
              <a:path w="2005329" h="1748789">
                <a:moveTo>
                  <a:pt x="0" y="0"/>
                </a:moveTo>
                <a:lnTo>
                  <a:pt x="2005138" y="0"/>
                </a:lnTo>
                <a:lnTo>
                  <a:pt x="2005138" y="1748278"/>
                </a:lnTo>
                <a:lnTo>
                  <a:pt x="0" y="1748278"/>
                </a:lnTo>
                <a:lnTo>
                  <a:pt x="0" y="0"/>
                </a:lnTo>
                <a:close/>
              </a:path>
            </a:pathLst>
          </a:custGeom>
          <a:ln w="204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23289" y="5480299"/>
            <a:ext cx="585470" cy="743585"/>
          </a:xfrm>
          <a:custGeom>
            <a:avLst/>
            <a:gdLst/>
            <a:ahLst/>
            <a:cxnLst/>
            <a:rect l="l" t="t" r="r" b="b"/>
            <a:pathLst>
              <a:path w="585470" h="743585">
                <a:moveTo>
                  <a:pt x="0" y="0"/>
                </a:moveTo>
                <a:lnTo>
                  <a:pt x="584936" y="0"/>
                </a:lnTo>
                <a:lnTo>
                  <a:pt x="584936" y="743539"/>
                </a:lnTo>
                <a:lnTo>
                  <a:pt x="0" y="743539"/>
                </a:lnTo>
                <a:lnTo>
                  <a:pt x="0" y="0"/>
                </a:lnTo>
                <a:close/>
              </a:path>
            </a:pathLst>
          </a:custGeom>
          <a:ln w="204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41113" y="5354907"/>
            <a:ext cx="585470" cy="775335"/>
          </a:xfrm>
          <a:custGeom>
            <a:avLst/>
            <a:gdLst/>
            <a:ahLst/>
            <a:cxnLst/>
            <a:rect l="l" t="t" r="r" b="b"/>
            <a:pathLst>
              <a:path w="585469" h="775335">
                <a:moveTo>
                  <a:pt x="0" y="0"/>
                </a:moveTo>
                <a:lnTo>
                  <a:pt x="585176" y="0"/>
                </a:lnTo>
                <a:lnTo>
                  <a:pt x="585176" y="774890"/>
                </a:lnTo>
                <a:lnTo>
                  <a:pt x="0" y="774890"/>
                </a:lnTo>
                <a:lnTo>
                  <a:pt x="0" y="0"/>
                </a:lnTo>
                <a:close/>
              </a:path>
            </a:pathLst>
          </a:custGeom>
          <a:ln w="204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3592" y="3599688"/>
            <a:ext cx="4265930" cy="210820"/>
          </a:xfrm>
          <a:custGeom>
            <a:avLst/>
            <a:gdLst/>
            <a:ahLst/>
            <a:cxnLst/>
            <a:rect l="l" t="t" r="r" b="b"/>
            <a:pathLst>
              <a:path w="4265930" h="210820">
                <a:moveTo>
                  <a:pt x="4184904" y="128269"/>
                </a:moveTo>
                <a:lnTo>
                  <a:pt x="4183886" y="155699"/>
                </a:lnTo>
                <a:lnTo>
                  <a:pt x="4197604" y="156210"/>
                </a:lnTo>
                <a:lnTo>
                  <a:pt x="4196587" y="183642"/>
                </a:lnTo>
                <a:lnTo>
                  <a:pt x="4182850" y="183642"/>
                </a:lnTo>
                <a:lnTo>
                  <a:pt x="4181855" y="210438"/>
                </a:lnTo>
                <a:lnTo>
                  <a:pt x="4241006" y="183642"/>
                </a:lnTo>
                <a:lnTo>
                  <a:pt x="4196587" y="183642"/>
                </a:lnTo>
                <a:lnTo>
                  <a:pt x="4182868" y="183131"/>
                </a:lnTo>
                <a:lnTo>
                  <a:pt x="4242133" y="183131"/>
                </a:lnTo>
                <a:lnTo>
                  <a:pt x="4265676" y="172466"/>
                </a:lnTo>
                <a:lnTo>
                  <a:pt x="4184904" y="128269"/>
                </a:lnTo>
                <a:close/>
              </a:path>
              <a:path w="4265930" h="210820">
                <a:moveTo>
                  <a:pt x="4183886" y="155699"/>
                </a:moveTo>
                <a:lnTo>
                  <a:pt x="4182868" y="183131"/>
                </a:lnTo>
                <a:lnTo>
                  <a:pt x="4196587" y="183642"/>
                </a:lnTo>
                <a:lnTo>
                  <a:pt x="4197604" y="156210"/>
                </a:lnTo>
                <a:lnTo>
                  <a:pt x="4183886" y="155699"/>
                </a:lnTo>
                <a:close/>
              </a:path>
              <a:path w="4265930" h="210820">
                <a:moveTo>
                  <a:pt x="1015" y="0"/>
                </a:moveTo>
                <a:lnTo>
                  <a:pt x="0" y="27431"/>
                </a:lnTo>
                <a:lnTo>
                  <a:pt x="4182868" y="183131"/>
                </a:lnTo>
                <a:lnTo>
                  <a:pt x="4183886" y="155699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6951" y="5361432"/>
            <a:ext cx="4237355" cy="190500"/>
          </a:xfrm>
          <a:custGeom>
            <a:avLst/>
            <a:gdLst/>
            <a:ahLst/>
            <a:cxnLst/>
            <a:rect l="l" t="t" r="r" b="b"/>
            <a:pathLst>
              <a:path w="4237355" h="190500">
                <a:moveTo>
                  <a:pt x="4155948" y="108077"/>
                </a:moveTo>
                <a:lnTo>
                  <a:pt x="4155057" y="135569"/>
                </a:lnTo>
                <a:lnTo>
                  <a:pt x="4168775" y="136017"/>
                </a:lnTo>
                <a:lnTo>
                  <a:pt x="4167886" y="163449"/>
                </a:lnTo>
                <a:lnTo>
                  <a:pt x="4154153" y="163449"/>
                </a:lnTo>
                <a:lnTo>
                  <a:pt x="4153280" y="190373"/>
                </a:lnTo>
                <a:lnTo>
                  <a:pt x="4211749" y="163449"/>
                </a:lnTo>
                <a:lnTo>
                  <a:pt x="4167886" y="163449"/>
                </a:lnTo>
                <a:lnTo>
                  <a:pt x="4154168" y="163001"/>
                </a:lnTo>
                <a:lnTo>
                  <a:pt x="4212721" y="163001"/>
                </a:lnTo>
                <a:lnTo>
                  <a:pt x="4236847" y="151892"/>
                </a:lnTo>
                <a:lnTo>
                  <a:pt x="4155948" y="108077"/>
                </a:lnTo>
                <a:close/>
              </a:path>
              <a:path w="4237355" h="190500">
                <a:moveTo>
                  <a:pt x="4155057" y="135569"/>
                </a:moveTo>
                <a:lnTo>
                  <a:pt x="4154168" y="163001"/>
                </a:lnTo>
                <a:lnTo>
                  <a:pt x="4167886" y="163449"/>
                </a:lnTo>
                <a:lnTo>
                  <a:pt x="4168775" y="136017"/>
                </a:lnTo>
                <a:lnTo>
                  <a:pt x="4155057" y="135569"/>
                </a:lnTo>
                <a:close/>
              </a:path>
              <a:path w="4237355" h="190500">
                <a:moveTo>
                  <a:pt x="1016" y="0"/>
                </a:moveTo>
                <a:lnTo>
                  <a:pt x="0" y="27432"/>
                </a:lnTo>
                <a:lnTo>
                  <a:pt x="4154168" y="163001"/>
                </a:lnTo>
                <a:lnTo>
                  <a:pt x="4155057" y="135569"/>
                </a:lnTo>
                <a:lnTo>
                  <a:pt x="1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446354"/>
            <a:ext cx="79851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Caching Mobile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Vision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–</a:t>
            </a:r>
            <a:r>
              <a:rPr sz="4400" b="0" spc="1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i="1" spc="-30" dirty="0">
                <a:solidFill>
                  <a:srgbClr val="000000"/>
                </a:solidFill>
                <a:latin typeface="Calibri Light"/>
                <a:cs typeface="Calibri Light"/>
              </a:rPr>
              <a:t>DeepCache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62760"/>
            <a:ext cx="10150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Calibri"/>
                <a:cs typeface="Calibri"/>
              </a:rPr>
              <a:t>Treat </a:t>
            </a:r>
            <a:r>
              <a:rPr sz="2400" spc="-5" dirty="0">
                <a:latin typeface="Calibri"/>
                <a:cs typeface="Calibri"/>
              </a:rPr>
              <a:t>image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5" dirty="0">
                <a:latin typeface="Calibri"/>
                <a:cs typeface="Calibri"/>
              </a:rPr>
              <a:t>collection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blocks,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cache/reuse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 fine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granularity.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567" y="2563367"/>
            <a:ext cx="1222247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5154167"/>
            <a:ext cx="1222247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6428" y="2564892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6" y="1225296"/>
                </a:lnTo>
                <a:lnTo>
                  <a:pt x="3785616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6428" y="2564892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6" y="1225296"/>
                </a:lnTo>
                <a:lnTo>
                  <a:pt x="3785616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6191" y="2673095"/>
            <a:ext cx="2532888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6191" y="27051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40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64533" y="2871291"/>
            <a:ext cx="9404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Inference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Engine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89902" y="2563367"/>
            <a:ext cx="915541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38409" y="2960573"/>
            <a:ext cx="14522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Class: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elephant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Pos: </a:t>
            </a:r>
            <a:r>
              <a:rPr sz="1800" b="1" spc="-5" dirty="0">
                <a:latin typeface="Calibri"/>
                <a:cs typeface="Calibri"/>
              </a:rPr>
              <a:t>(-1.5,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7.9)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86428" y="5155691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6" y="1225296"/>
                </a:lnTo>
                <a:lnTo>
                  <a:pt x="3785616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6428" y="5155691"/>
            <a:ext cx="3785870" cy="1225550"/>
          </a:xfrm>
          <a:custGeom>
            <a:avLst/>
            <a:gdLst/>
            <a:ahLst/>
            <a:cxnLst/>
            <a:rect l="l" t="t" r="r" b="b"/>
            <a:pathLst>
              <a:path w="3785870" h="1225550">
                <a:moveTo>
                  <a:pt x="0" y="1225296"/>
                </a:moveTo>
                <a:lnTo>
                  <a:pt x="3785616" y="1225296"/>
                </a:lnTo>
                <a:lnTo>
                  <a:pt x="3785616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46191" y="5263896"/>
            <a:ext cx="2532888" cy="1005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6191" y="5297423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67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64533" y="5463336"/>
            <a:ext cx="940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2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f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e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spc="-10" dirty="0">
                <a:latin typeface="Times New Roman"/>
                <a:cs typeface="Times New Roman"/>
              </a:rPr>
              <a:t>c</a:t>
            </a:r>
            <a:r>
              <a:rPr sz="1800" b="1" dirty="0">
                <a:latin typeface="Times New Roman"/>
                <a:cs typeface="Times New Roman"/>
              </a:rPr>
              <a:t>e  </a:t>
            </a:r>
            <a:r>
              <a:rPr sz="1800" b="1" spc="-5" dirty="0">
                <a:latin typeface="Times New Roman"/>
                <a:cs typeface="Times New Roman"/>
              </a:rPr>
              <a:t>Engine  </a:t>
            </a:r>
            <a:r>
              <a:rPr sz="1800" b="1" spc="-15" dirty="0">
                <a:latin typeface="Times New Roman"/>
                <a:cs typeface="Times New Roman"/>
              </a:rPr>
              <a:t>(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revised</a:t>
            </a:r>
            <a:r>
              <a:rPr sz="1800" b="1" spc="-15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86854" y="5154167"/>
            <a:ext cx="915541" cy="122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137140" y="5552643"/>
            <a:ext cx="1451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Class: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elephant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Pos: </a:t>
            </a:r>
            <a:r>
              <a:rPr sz="1800" b="1" spc="-5" dirty="0"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-1.1,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9.3</a:t>
            </a:r>
            <a:r>
              <a:rPr sz="1800" b="1" spc="-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20339" y="3118104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80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80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80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72043" y="3118104"/>
            <a:ext cx="1073150" cy="119380"/>
          </a:xfrm>
          <a:custGeom>
            <a:avLst/>
            <a:gdLst/>
            <a:ahLst/>
            <a:cxnLst/>
            <a:rect l="l" t="t" r="r" b="b"/>
            <a:pathLst>
              <a:path w="1073150" h="119380">
                <a:moveTo>
                  <a:pt x="954277" y="0"/>
                </a:moveTo>
                <a:lnTo>
                  <a:pt x="954277" y="118872"/>
                </a:lnTo>
                <a:lnTo>
                  <a:pt x="1033526" y="79248"/>
                </a:lnTo>
                <a:lnTo>
                  <a:pt x="974089" y="79248"/>
                </a:lnTo>
                <a:lnTo>
                  <a:pt x="974089" y="39624"/>
                </a:lnTo>
                <a:lnTo>
                  <a:pt x="1033526" y="39624"/>
                </a:lnTo>
                <a:lnTo>
                  <a:pt x="954277" y="0"/>
                </a:lnTo>
                <a:close/>
              </a:path>
              <a:path w="1073150" h="119380">
                <a:moveTo>
                  <a:pt x="9542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4277" y="79248"/>
                </a:lnTo>
                <a:lnTo>
                  <a:pt x="954277" y="39624"/>
                </a:lnTo>
                <a:close/>
              </a:path>
              <a:path w="1073150" h="119380">
                <a:moveTo>
                  <a:pt x="1033526" y="39624"/>
                </a:moveTo>
                <a:lnTo>
                  <a:pt x="974089" y="39624"/>
                </a:lnTo>
                <a:lnTo>
                  <a:pt x="974089" y="79248"/>
                </a:lnTo>
                <a:lnTo>
                  <a:pt x="1033526" y="79248"/>
                </a:lnTo>
                <a:lnTo>
                  <a:pt x="1073150" y="59436"/>
                </a:lnTo>
                <a:lnTo>
                  <a:pt x="10335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11754" y="2731770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pu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8091" y="4198620"/>
            <a:ext cx="1222375" cy="548640"/>
          </a:xfrm>
          <a:prstGeom prst="rect">
            <a:avLst/>
          </a:prstGeom>
          <a:ln w="27432">
            <a:solidFill>
              <a:srgbClr val="1F4E79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835"/>
              </a:spcBef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matching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20339" y="5708903"/>
            <a:ext cx="1466850" cy="119380"/>
          </a:xfrm>
          <a:custGeom>
            <a:avLst/>
            <a:gdLst/>
            <a:ahLst/>
            <a:cxnLst/>
            <a:rect l="l" t="t" r="r" b="b"/>
            <a:pathLst>
              <a:path w="1466850" h="119379">
                <a:moveTo>
                  <a:pt x="1347977" y="0"/>
                </a:moveTo>
                <a:lnTo>
                  <a:pt x="1347977" y="118872"/>
                </a:lnTo>
                <a:lnTo>
                  <a:pt x="1427226" y="79248"/>
                </a:lnTo>
                <a:lnTo>
                  <a:pt x="1367789" y="79248"/>
                </a:lnTo>
                <a:lnTo>
                  <a:pt x="1367789" y="39624"/>
                </a:lnTo>
                <a:lnTo>
                  <a:pt x="1427226" y="39624"/>
                </a:lnTo>
                <a:lnTo>
                  <a:pt x="1347977" y="0"/>
                </a:lnTo>
                <a:close/>
              </a:path>
              <a:path w="1466850" h="119379">
                <a:moveTo>
                  <a:pt x="1347977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1347977" y="79248"/>
                </a:lnTo>
                <a:lnTo>
                  <a:pt x="1347977" y="39624"/>
                </a:lnTo>
                <a:close/>
              </a:path>
              <a:path w="1466850" h="119379">
                <a:moveTo>
                  <a:pt x="1427226" y="39624"/>
                </a:moveTo>
                <a:lnTo>
                  <a:pt x="1367789" y="39624"/>
                </a:lnTo>
                <a:lnTo>
                  <a:pt x="1367789" y="79248"/>
                </a:lnTo>
                <a:lnTo>
                  <a:pt x="1427226" y="79248"/>
                </a:lnTo>
                <a:lnTo>
                  <a:pt x="1466850" y="59436"/>
                </a:lnTo>
                <a:lnTo>
                  <a:pt x="1427226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2043" y="5708903"/>
            <a:ext cx="1071880" cy="119380"/>
          </a:xfrm>
          <a:custGeom>
            <a:avLst/>
            <a:gdLst/>
            <a:ahLst/>
            <a:cxnLst/>
            <a:rect l="l" t="t" r="r" b="b"/>
            <a:pathLst>
              <a:path w="1071879" h="119379">
                <a:moveTo>
                  <a:pt x="952880" y="0"/>
                </a:moveTo>
                <a:lnTo>
                  <a:pt x="952880" y="118872"/>
                </a:lnTo>
                <a:lnTo>
                  <a:pt x="1032128" y="79248"/>
                </a:lnTo>
                <a:lnTo>
                  <a:pt x="972692" y="79248"/>
                </a:lnTo>
                <a:lnTo>
                  <a:pt x="972692" y="39624"/>
                </a:lnTo>
                <a:lnTo>
                  <a:pt x="1032128" y="39624"/>
                </a:lnTo>
                <a:lnTo>
                  <a:pt x="952880" y="0"/>
                </a:lnTo>
                <a:close/>
              </a:path>
              <a:path w="1071879" h="119379">
                <a:moveTo>
                  <a:pt x="952880" y="39624"/>
                </a:moveTo>
                <a:lnTo>
                  <a:pt x="0" y="39624"/>
                </a:lnTo>
                <a:lnTo>
                  <a:pt x="0" y="79248"/>
                </a:lnTo>
                <a:lnTo>
                  <a:pt x="952880" y="79248"/>
                </a:lnTo>
                <a:lnTo>
                  <a:pt x="952880" y="39624"/>
                </a:lnTo>
                <a:close/>
              </a:path>
              <a:path w="1071879" h="119379">
                <a:moveTo>
                  <a:pt x="1032128" y="39624"/>
                </a:moveTo>
                <a:lnTo>
                  <a:pt x="972692" y="39624"/>
                </a:lnTo>
                <a:lnTo>
                  <a:pt x="972692" y="79248"/>
                </a:lnTo>
                <a:lnTo>
                  <a:pt x="1032128" y="79248"/>
                </a:lnTo>
                <a:lnTo>
                  <a:pt x="1071752" y="59436"/>
                </a:lnTo>
                <a:lnTo>
                  <a:pt x="1032128" y="39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17138" y="4447489"/>
            <a:ext cx="90741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u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b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regions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48255" y="3790188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39624" y="289560"/>
                </a:moveTo>
                <a:lnTo>
                  <a:pt x="0" y="289560"/>
                </a:lnTo>
                <a:lnTo>
                  <a:pt x="59436" y="408431"/>
                </a:lnTo>
                <a:lnTo>
                  <a:pt x="108965" y="309372"/>
                </a:lnTo>
                <a:lnTo>
                  <a:pt x="39624" y="309372"/>
                </a:lnTo>
                <a:lnTo>
                  <a:pt x="39624" y="289560"/>
                </a:lnTo>
                <a:close/>
              </a:path>
              <a:path w="119380" h="408939">
                <a:moveTo>
                  <a:pt x="79248" y="0"/>
                </a:moveTo>
                <a:lnTo>
                  <a:pt x="39624" y="0"/>
                </a:lnTo>
                <a:lnTo>
                  <a:pt x="39624" y="309372"/>
                </a:lnTo>
                <a:lnTo>
                  <a:pt x="79248" y="309372"/>
                </a:lnTo>
                <a:lnTo>
                  <a:pt x="79248" y="0"/>
                </a:lnTo>
                <a:close/>
              </a:path>
              <a:path w="119380" h="408939">
                <a:moveTo>
                  <a:pt x="118871" y="289560"/>
                </a:moveTo>
                <a:lnTo>
                  <a:pt x="79248" y="289560"/>
                </a:lnTo>
                <a:lnTo>
                  <a:pt x="79248" y="309372"/>
                </a:lnTo>
                <a:lnTo>
                  <a:pt x="108965" y="309372"/>
                </a:lnTo>
                <a:lnTo>
                  <a:pt x="118871" y="28956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8255" y="4747259"/>
            <a:ext cx="119380" cy="408940"/>
          </a:xfrm>
          <a:custGeom>
            <a:avLst/>
            <a:gdLst/>
            <a:ahLst/>
            <a:cxnLst/>
            <a:rect l="l" t="t" r="r" b="b"/>
            <a:pathLst>
              <a:path w="119380" h="408939">
                <a:moveTo>
                  <a:pt x="79248" y="99059"/>
                </a:moveTo>
                <a:lnTo>
                  <a:pt x="39624" y="99059"/>
                </a:lnTo>
                <a:lnTo>
                  <a:pt x="39624" y="408431"/>
                </a:lnTo>
                <a:lnTo>
                  <a:pt x="79248" y="408431"/>
                </a:lnTo>
                <a:lnTo>
                  <a:pt x="79248" y="99059"/>
                </a:lnTo>
                <a:close/>
              </a:path>
              <a:path w="119380" h="408939">
                <a:moveTo>
                  <a:pt x="59436" y="0"/>
                </a:moveTo>
                <a:lnTo>
                  <a:pt x="0" y="118871"/>
                </a:lnTo>
                <a:lnTo>
                  <a:pt x="39624" y="118871"/>
                </a:lnTo>
                <a:lnTo>
                  <a:pt x="39624" y="99059"/>
                </a:lnTo>
                <a:lnTo>
                  <a:pt x="108965" y="99059"/>
                </a:lnTo>
                <a:lnTo>
                  <a:pt x="59436" y="0"/>
                </a:lnTo>
                <a:close/>
              </a:path>
              <a:path w="119380" h="408939">
                <a:moveTo>
                  <a:pt x="108965" y="99059"/>
                </a:moveTo>
                <a:lnTo>
                  <a:pt x="79248" y="99059"/>
                </a:lnTo>
                <a:lnTo>
                  <a:pt x="79248" y="118871"/>
                </a:lnTo>
                <a:lnTo>
                  <a:pt x="118871" y="118871"/>
                </a:lnTo>
                <a:lnTo>
                  <a:pt x="108965" y="9905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6562" y="2549285"/>
            <a:ext cx="7626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3600" spc="-15" baseline="-16203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th  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819" y="5280761"/>
            <a:ext cx="762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(i+1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22" baseline="24305" dirty="0">
                <a:latin typeface="Calibri"/>
                <a:cs typeface="Calibri"/>
              </a:rPr>
              <a:t>th  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20339" y="4453128"/>
            <a:ext cx="790575" cy="1309370"/>
          </a:xfrm>
          <a:custGeom>
            <a:avLst/>
            <a:gdLst/>
            <a:ahLst/>
            <a:cxnLst/>
            <a:rect l="l" t="t" r="r" b="b"/>
            <a:pathLst>
              <a:path w="790575" h="1309370">
                <a:moveTo>
                  <a:pt x="711073" y="1189901"/>
                </a:moveTo>
                <a:lnTo>
                  <a:pt x="671449" y="1189901"/>
                </a:lnTo>
                <a:lnTo>
                  <a:pt x="730885" y="1308773"/>
                </a:lnTo>
                <a:lnTo>
                  <a:pt x="780414" y="1209713"/>
                </a:lnTo>
                <a:lnTo>
                  <a:pt x="711073" y="1209713"/>
                </a:lnTo>
                <a:lnTo>
                  <a:pt x="711073" y="1189901"/>
                </a:lnTo>
                <a:close/>
              </a:path>
              <a:path w="790575" h="1309370">
                <a:moveTo>
                  <a:pt x="711073" y="19812"/>
                </a:moveTo>
                <a:lnTo>
                  <a:pt x="711073" y="1209713"/>
                </a:lnTo>
                <a:lnTo>
                  <a:pt x="750697" y="1209713"/>
                </a:lnTo>
                <a:lnTo>
                  <a:pt x="750697" y="39624"/>
                </a:lnTo>
                <a:lnTo>
                  <a:pt x="730885" y="39624"/>
                </a:lnTo>
                <a:lnTo>
                  <a:pt x="711073" y="19812"/>
                </a:lnTo>
                <a:close/>
              </a:path>
              <a:path w="790575" h="1309370">
                <a:moveTo>
                  <a:pt x="790321" y="1189901"/>
                </a:moveTo>
                <a:lnTo>
                  <a:pt x="750697" y="1189901"/>
                </a:lnTo>
                <a:lnTo>
                  <a:pt x="750697" y="1209713"/>
                </a:lnTo>
                <a:lnTo>
                  <a:pt x="780414" y="1209713"/>
                </a:lnTo>
                <a:lnTo>
                  <a:pt x="790321" y="1189901"/>
                </a:lnTo>
                <a:close/>
              </a:path>
              <a:path w="790575" h="1309370">
                <a:moveTo>
                  <a:pt x="750697" y="0"/>
                </a:moveTo>
                <a:lnTo>
                  <a:pt x="0" y="0"/>
                </a:lnTo>
                <a:lnTo>
                  <a:pt x="0" y="39624"/>
                </a:lnTo>
                <a:lnTo>
                  <a:pt x="711073" y="39624"/>
                </a:lnTo>
                <a:lnTo>
                  <a:pt x="711073" y="19812"/>
                </a:lnTo>
                <a:lnTo>
                  <a:pt x="750697" y="19812"/>
                </a:lnTo>
                <a:lnTo>
                  <a:pt x="750697" y="0"/>
                </a:lnTo>
                <a:close/>
              </a:path>
              <a:path w="790575" h="1309370">
                <a:moveTo>
                  <a:pt x="750697" y="19812"/>
                </a:moveTo>
                <a:lnTo>
                  <a:pt x="711073" y="19812"/>
                </a:lnTo>
                <a:lnTo>
                  <a:pt x="730885" y="39624"/>
                </a:lnTo>
                <a:lnTo>
                  <a:pt x="750697" y="39624"/>
                </a:lnTo>
                <a:lnTo>
                  <a:pt x="750697" y="19812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62721" y="2731770"/>
            <a:ext cx="772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pu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68696" y="3549396"/>
            <a:ext cx="82550" cy="1833880"/>
          </a:xfrm>
          <a:custGeom>
            <a:avLst/>
            <a:gdLst/>
            <a:ahLst/>
            <a:cxnLst/>
            <a:rect l="l" t="t" r="r" b="b"/>
            <a:pathLst>
              <a:path w="82550" h="1833879">
                <a:moveTo>
                  <a:pt x="27431" y="1751076"/>
                </a:moveTo>
                <a:lnTo>
                  <a:pt x="0" y="1751076"/>
                </a:lnTo>
                <a:lnTo>
                  <a:pt x="41148" y="1833371"/>
                </a:lnTo>
                <a:lnTo>
                  <a:pt x="75437" y="1764791"/>
                </a:lnTo>
                <a:lnTo>
                  <a:pt x="27431" y="1764791"/>
                </a:lnTo>
                <a:lnTo>
                  <a:pt x="27431" y="1751076"/>
                </a:lnTo>
                <a:close/>
              </a:path>
              <a:path w="82550" h="1833879">
                <a:moveTo>
                  <a:pt x="54863" y="0"/>
                </a:moveTo>
                <a:lnTo>
                  <a:pt x="27431" y="0"/>
                </a:lnTo>
                <a:lnTo>
                  <a:pt x="27431" y="1764791"/>
                </a:lnTo>
                <a:lnTo>
                  <a:pt x="54863" y="1764791"/>
                </a:lnTo>
                <a:lnTo>
                  <a:pt x="54863" y="0"/>
                </a:lnTo>
                <a:close/>
              </a:path>
              <a:path w="82550" h="1833879">
                <a:moveTo>
                  <a:pt x="82295" y="1751076"/>
                </a:moveTo>
                <a:lnTo>
                  <a:pt x="54863" y="1751076"/>
                </a:lnTo>
                <a:lnTo>
                  <a:pt x="54863" y="1764791"/>
                </a:lnTo>
                <a:lnTo>
                  <a:pt x="75437" y="1764791"/>
                </a:lnTo>
                <a:lnTo>
                  <a:pt x="82295" y="1751076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67984" y="3610355"/>
            <a:ext cx="82550" cy="1708785"/>
          </a:xfrm>
          <a:custGeom>
            <a:avLst/>
            <a:gdLst/>
            <a:ahLst/>
            <a:cxnLst/>
            <a:rect l="l" t="t" r="r" b="b"/>
            <a:pathLst>
              <a:path w="82550" h="1708785">
                <a:moveTo>
                  <a:pt x="27431" y="1625981"/>
                </a:moveTo>
                <a:lnTo>
                  <a:pt x="0" y="1625981"/>
                </a:lnTo>
                <a:lnTo>
                  <a:pt x="41148" y="1708277"/>
                </a:lnTo>
                <a:lnTo>
                  <a:pt x="75437" y="1639697"/>
                </a:lnTo>
                <a:lnTo>
                  <a:pt x="27431" y="1639697"/>
                </a:lnTo>
                <a:lnTo>
                  <a:pt x="27431" y="1625981"/>
                </a:lnTo>
                <a:close/>
              </a:path>
              <a:path w="82550" h="1708785">
                <a:moveTo>
                  <a:pt x="54863" y="0"/>
                </a:moveTo>
                <a:lnTo>
                  <a:pt x="27431" y="0"/>
                </a:lnTo>
                <a:lnTo>
                  <a:pt x="27431" y="1639697"/>
                </a:lnTo>
                <a:lnTo>
                  <a:pt x="54863" y="1639697"/>
                </a:lnTo>
                <a:lnTo>
                  <a:pt x="54863" y="0"/>
                </a:lnTo>
                <a:close/>
              </a:path>
              <a:path w="82550" h="1708785">
                <a:moveTo>
                  <a:pt x="82295" y="1625981"/>
                </a:moveTo>
                <a:lnTo>
                  <a:pt x="54863" y="1625981"/>
                </a:lnTo>
                <a:lnTo>
                  <a:pt x="54863" y="1639697"/>
                </a:lnTo>
                <a:lnTo>
                  <a:pt x="75437" y="1639697"/>
                </a:lnTo>
                <a:lnTo>
                  <a:pt x="82295" y="1625981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67271" y="3674364"/>
            <a:ext cx="82550" cy="1497330"/>
          </a:xfrm>
          <a:custGeom>
            <a:avLst/>
            <a:gdLst/>
            <a:ahLst/>
            <a:cxnLst/>
            <a:rect l="l" t="t" r="r" b="b"/>
            <a:pathLst>
              <a:path w="82550" h="1497329">
                <a:moveTo>
                  <a:pt x="27431" y="1414526"/>
                </a:moveTo>
                <a:lnTo>
                  <a:pt x="0" y="1414526"/>
                </a:lnTo>
                <a:lnTo>
                  <a:pt x="41148" y="1496822"/>
                </a:lnTo>
                <a:lnTo>
                  <a:pt x="75374" y="1428369"/>
                </a:lnTo>
                <a:lnTo>
                  <a:pt x="27431" y="1428369"/>
                </a:lnTo>
                <a:lnTo>
                  <a:pt x="27431" y="1414526"/>
                </a:lnTo>
                <a:close/>
              </a:path>
              <a:path w="82550" h="1497329">
                <a:moveTo>
                  <a:pt x="54863" y="0"/>
                </a:moveTo>
                <a:lnTo>
                  <a:pt x="27431" y="0"/>
                </a:lnTo>
                <a:lnTo>
                  <a:pt x="27431" y="1428369"/>
                </a:lnTo>
                <a:lnTo>
                  <a:pt x="54863" y="1428369"/>
                </a:lnTo>
                <a:lnTo>
                  <a:pt x="54863" y="0"/>
                </a:lnTo>
                <a:close/>
              </a:path>
              <a:path w="82550" h="1497329">
                <a:moveTo>
                  <a:pt x="82295" y="1414526"/>
                </a:moveTo>
                <a:lnTo>
                  <a:pt x="54863" y="1414526"/>
                </a:lnTo>
                <a:lnTo>
                  <a:pt x="54863" y="1428369"/>
                </a:lnTo>
                <a:lnTo>
                  <a:pt x="75374" y="1428369"/>
                </a:lnTo>
                <a:lnTo>
                  <a:pt x="82295" y="1414526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54368" y="3680459"/>
            <a:ext cx="82550" cy="1497330"/>
          </a:xfrm>
          <a:custGeom>
            <a:avLst/>
            <a:gdLst/>
            <a:ahLst/>
            <a:cxnLst/>
            <a:rect l="l" t="t" r="r" b="b"/>
            <a:pathLst>
              <a:path w="82550" h="1497329">
                <a:moveTo>
                  <a:pt x="27431" y="1414526"/>
                </a:moveTo>
                <a:lnTo>
                  <a:pt x="0" y="1414526"/>
                </a:lnTo>
                <a:lnTo>
                  <a:pt x="41148" y="1496948"/>
                </a:lnTo>
                <a:lnTo>
                  <a:pt x="75385" y="1428369"/>
                </a:lnTo>
                <a:lnTo>
                  <a:pt x="27431" y="1428369"/>
                </a:lnTo>
                <a:lnTo>
                  <a:pt x="27431" y="1414526"/>
                </a:lnTo>
                <a:close/>
              </a:path>
              <a:path w="82550" h="1497329">
                <a:moveTo>
                  <a:pt x="54863" y="0"/>
                </a:moveTo>
                <a:lnTo>
                  <a:pt x="27431" y="0"/>
                </a:lnTo>
                <a:lnTo>
                  <a:pt x="27431" y="1428369"/>
                </a:lnTo>
                <a:lnTo>
                  <a:pt x="54863" y="1428369"/>
                </a:lnTo>
                <a:lnTo>
                  <a:pt x="54863" y="0"/>
                </a:lnTo>
                <a:close/>
              </a:path>
              <a:path w="82550" h="1497329">
                <a:moveTo>
                  <a:pt x="82296" y="1414526"/>
                </a:moveTo>
                <a:lnTo>
                  <a:pt x="54863" y="1414526"/>
                </a:lnTo>
                <a:lnTo>
                  <a:pt x="54863" y="1428369"/>
                </a:lnTo>
                <a:lnTo>
                  <a:pt x="75385" y="1428369"/>
                </a:lnTo>
                <a:lnTo>
                  <a:pt x="82296" y="1414526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41464" y="3610355"/>
            <a:ext cx="82550" cy="1708785"/>
          </a:xfrm>
          <a:custGeom>
            <a:avLst/>
            <a:gdLst/>
            <a:ahLst/>
            <a:cxnLst/>
            <a:rect l="l" t="t" r="r" b="b"/>
            <a:pathLst>
              <a:path w="82550" h="1708785">
                <a:moveTo>
                  <a:pt x="27431" y="1625981"/>
                </a:moveTo>
                <a:lnTo>
                  <a:pt x="0" y="1625981"/>
                </a:lnTo>
                <a:lnTo>
                  <a:pt x="41147" y="1708277"/>
                </a:lnTo>
                <a:lnTo>
                  <a:pt x="75437" y="1639697"/>
                </a:lnTo>
                <a:lnTo>
                  <a:pt x="27431" y="1639697"/>
                </a:lnTo>
                <a:lnTo>
                  <a:pt x="27431" y="1625981"/>
                </a:lnTo>
                <a:close/>
              </a:path>
              <a:path w="82550" h="1708785">
                <a:moveTo>
                  <a:pt x="54863" y="0"/>
                </a:moveTo>
                <a:lnTo>
                  <a:pt x="27431" y="0"/>
                </a:lnTo>
                <a:lnTo>
                  <a:pt x="27431" y="1639697"/>
                </a:lnTo>
                <a:lnTo>
                  <a:pt x="54863" y="1639697"/>
                </a:lnTo>
                <a:lnTo>
                  <a:pt x="54863" y="0"/>
                </a:lnTo>
                <a:close/>
              </a:path>
              <a:path w="82550" h="1708785">
                <a:moveTo>
                  <a:pt x="82295" y="1625981"/>
                </a:moveTo>
                <a:lnTo>
                  <a:pt x="54863" y="1625981"/>
                </a:lnTo>
                <a:lnTo>
                  <a:pt x="54863" y="1639697"/>
                </a:lnTo>
                <a:lnTo>
                  <a:pt x="75437" y="1639697"/>
                </a:lnTo>
                <a:lnTo>
                  <a:pt x="82295" y="1625981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0752" y="3552444"/>
            <a:ext cx="82550" cy="1833880"/>
          </a:xfrm>
          <a:custGeom>
            <a:avLst/>
            <a:gdLst/>
            <a:ahLst/>
            <a:cxnLst/>
            <a:rect l="l" t="t" r="r" b="b"/>
            <a:pathLst>
              <a:path w="82550" h="1833879">
                <a:moveTo>
                  <a:pt x="27431" y="1751075"/>
                </a:moveTo>
                <a:lnTo>
                  <a:pt x="0" y="1751075"/>
                </a:lnTo>
                <a:lnTo>
                  <a:pt x="41148" y="1833371"/>
                </a:lnTo>
                <a:lnTo>
                  <a:pt x="75438" y="1764791"/>
                </a:lnTo>
                <a:lnTo>
                  <a:pt x="27431" y="1764791"/>
                </a:lnTo>
                <a:lnTo>
                  <a:pt x="27431" y="1751075"/>
                </a:lnTo>
                <a:close/>
              </a:path>
              <a:path w="82550" h="1833879">
                <a:moveTo>
                  <a:pt x="54864" y="0"/>
                </a:moveTo>
                <a:lnTo>
                  <a:pt x="27431" y="0"/>
                </a:lnTo>
                <a:lnTo>
                  <a:pt x="27431" y="1764791"/>
                </a:lnTo>
                <a:lnTo>
                  <a:pt x="54864" y="1764791"/>
                </a:lnTo>
                <a:lnTo>
                  <a:pt x="54864" y="0"/>
                </a:lnTo>
                <a:close/>
              </a:path>
              <a:path w="82550" h="1833879">
                <a:moveTo>
                  <a:pt x="82296" y="1751075"/>
                </a:moveTo>
                <a:lnTo>
                  <a:pt x="54864" y="1751075"/>
                </a:lnTo>
                <a:lnTo>
                  <a:pt x="54864" y="1764791"/>
                </a:lnTo>
                <a:lnTo>
                  <a:pt x="75438" y="1764791"/>
                </a:lnTo>
                <a:lnTo>
                  <a:pt x="82296" y="1751075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93914" y="4099941"/>
            <a:ext cx="1546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4E79"/>
                </a:solidFill>
                <a:latin typeface="Calibri"/>
                <a:cs typeface="Calibri"/>
              </a:rPr>
              <a:t>layer-level  </a:t>
            </a:r>
            <a:r>
              <a:rPr sz="2400" spc="-35" dirty="0">
                <a:solidFill>
                  <a:srgbClr val="1F4E79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1F4E79"/>
                </a:solidFill>
                <a:latin typeface="Calibri"/>
                <a:cs typeface="Calibri"/>
              </a:rPr>
              <a:t>ache</a:t>
            </a:r>
            <a:r>
              <a:rPr sz="2400" spc="5" dirty="0">
                <a:solidFill>
                  <a:srgbClr val="1F4E79"/>
                </a:solidFill>
                <a:latin typeface="Calibri"/>
                <a:cs typeface="Calibri"/>
              </a:rPr>
              <a:t>/</a:t>
            </a:r>
            <a:r>
              <a:rPr sz="2400" spc="-25" dirty="0">
                <a:solidFill>
                  <a:srgbClr val="1F4E79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1F4E79"/>
                </a:solidFill>
                <a:latin typeface="Calibri"/>
                <a:cs typeface="Calibri"/>
              </a:rPr>
              <a:t>u</a:t>
            </a:r>
            <a:r>
              <a:rPr sz="2400" spc="-5" dirty="0">
                <a:solidFill>
                  <a:srgbClr val="1F4E79"/>
                </a:solidFill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D465B-8D67-41D3-B348-6179A77E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8CB4D8-A60F-4382-8B42-CF2CA259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Delay (Computation time)</a:t>
            </a:r>
          </a:p>
          <a:p>
            <a:r>
              <a:rPr lang="en-US" altLang="zh-CN" dirty="0"/>
              <a:t>Accuracy degradation</a:t>
            </a:r>
          </a:p>
          <a:p>
            <a:r>
              <a:rPr lang="en-US" altLang="zh-CN" dirty="0"/>
              <a:t>Memory</a:t>
            </a:r>
          </a:p>
          <a:p>
            <a:r>
              <a:rPr lang="en-US" altLang="zh-CN" dirty="0"/>
              <a:t>Battery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48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0F372-48DF-467D-B10E-6676635F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171A39-62D2-4C60-81DE-22B32178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829"/>
            <a:ext cx="12192000" cy="1658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4753D8-AF39-4A7B-A652-598C5A3B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6" y="3509141"/>
            <a:ext cx="6115050" cy="3200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D418F2-FA81-4324-99BD-8826117B3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088" y="3915362"/>
            <a:ext cx="4965517" cy="23879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9D25ED-7CE4-4F04-BA9E-137F5F89E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96" y="3726698"/>
            <a:ext cx="5416438" cy="27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1D3F02-E412-4112-87E3-46E28414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Directions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8AECD-34DA-49F6-8D89-85C80D503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Image transformation that previous works do not consider:</a:t>
            </a:r>
          </a:p>
          <a:p>
            <a:r>
              <a:rPr lang="en-US" altLang="zh-CN" dirty="0"/>
              <a:t>Image becomes lighter or darker as a whole.</a:t>
            </a:r>
          </a:p>
          <a:p>
            <a:r>
              <a:rPr lang="en-US" altLang="zh-CN" dirty="0"/>
              <a:t>Rotate</a:t>
            </a:r>
          </a:p>
          <a:p>
            <a:r>
              <a:rPr lang="en-US" altLang="zh-CN" dirty="0"/>
              <a:t>Scale</a:t>
            </a:r>
          </a:p>
          <a:p>
            <a:pPr marL="0" indent="0">
              <a:buNone/>
            </a:pPr>
            <a:r>
              <a:rPr lang="en-US" altLang="zh-CN" dirty="0"/>
              <a:t>Special convolution operations that are insensitive to these transformation?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24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1ADF9-DA26-4C35-A8B8-D94752FD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Upload to Cloud?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0FA3C6-CD55-4D1B-BDDA-79B7272B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6472"/>
          </a:xfrm>
        </p:spPr>
        <p:txBody>
          <a:bodyPr/>
          <a:lstStyle/>
          <a:p>
            <a:r>
              <a:rPr lang="en-US" altLang="zh-CN" dirty="0"/>
              <a:t>Server Cost</a:t>
            </a:r>
          </a:p>
          <a:p>
            <a:r>
              <a:rPr lang="en-US" altLang="zh-CN" dirty="0"/>
              <a:t>Privacy</a:t>
            </a:r>
          </a:p>
          <a:p>
            <a:r>
              <a:rPr lang="en-US" altLang="zh-CN" dirty="0"/>
              <a:t>Bandwidth</a:t>
            </a:r>
          </a:p>
          <a:p>
            <a:r>
              <a:rPr lang="en-US" altLang="zh-CN" dirty="0"/>
              <a:t>Latency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B6BE5B1-3E63-4147-A5FF-ADE3DEFC1443}"/>
              </a:ext>
            </a:extLst>
          </p:cNvPr>
          <p:cNvSpPr txBox="1">
            <a:spLocks/>
          </p:cNvSpPr>
          <p:nvPr/>
        </p:nvSpPr>
        <p:spPr>
          <a:xfrm>
            <a:off x="838200" y="4080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Acceleration of DNN on mobile devices is needed.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286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FCB1F-44FA-4D63-B210-F6E674C7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 directions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9D58D-28B1-40B6-A495-DCCC22625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There are mainly two directions to accelerate deep learning on resource-constrained mobile devices:</a:t>
            </a:r>
          </a:p>
          <a:p>
            <a:r>
              <a:rPr lang="en-US" altLang="zh-CN" dirty="0"/>
              <a:t>Model Compression</a:t>
            </a:r>
          </a:p>
          <a:p>
            <a:r>
              <a:rPr lang="en-US" altLang="zh-CN" dirty="0"/>
              <a:t>Caching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87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4709B-8F09-45F4-AE33-60CC65A0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D1-Model Compression Techniques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8DDAA-6297-45B9-9CF5-5A674641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Weight Compression. Remove weights that are not important.</a:t>
            </a:r>
          </a:p>
          <a:p>
            <a:r>
              <a:rPr lang="en-US" altLang="zh-CN" dirty="0"/>
              <a:t>Convolution Decomposition. Approximate convolution layers with less-computation-intensive layers.</a:t>
            </a:r>
          </a:p>
          <a:p>
            <a:r>
              <a:rPr lang="en-US" altLang="zh-CN" dirty="0"/>
              <a:t>Special architecture layers. Replace traditional layers with newly designed light-weight layers.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94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908DD-3DDC-42D7-8B10-2D237282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D1-System Design to Apply Compression Techniques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59EAB0-9A7F-4361-B801-D7DFE33C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Accommodating these techniques to various needs in mobile scenarios needs extra efforts on system design.</a:t>
            </a:r>
          </a:p>
          <a:p>
            <a:r>
              <a:rPr lang="en-US" altLang="zh-CN" dirty="0"/>
              <a:t>Different platforms have different resource constraint. Different applications have different performance needs.</a:t>
            </a:r>
          </a:p>
          <a:p>
            <a:r>
              <a:rPr lang="en-US" altLang="zh-CN" dirty="0"/>
              <a:t>The resources available in a mobile device are usually dynamic.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73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7DAE7-802E-4A74-85DF-B5EBD614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AdaDeep</a:t>
            </a:r>
            <a:r>
              <a:rPr lang="en-US" altLang="zh-CN" dirty="0"/>
              <a:t> MobiSys’18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3DFE6D-D39B-452E-9E22-0BD28CED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49400"/>
            <a:ext cx="10058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3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7388B-BD2B-4BA0-A8DD-501B4643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NestDNN</a:t>
            </a:r>
            <a:r>
              <a:rPr lang="en-US" altLang="zh-CN" dirty="0"/>
              <a:t> MobiCom’18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E1C958-0731-4129-8B44-D0664C86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5037"/>
            <a:ext cx="12192000" cy="329644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0B58BEE-A07A-4F85-9126-A35F202F903D}"/>
              </a:ext>
            </a:extLst>
          </p:cNvPr>
          <p:cNvGrpSpPr/>
          <p:nvPr/>
        </p:nvGrpSpPr>
        <p:grpSpPr>
          <a:xfrm>
            <a:off x="1623060" y="4871482"/>
            <a:ext cx="1897380" cy="1897380"/>
            <a:chOff x="4572000" y="4871482"/>
            <a:chExt cx="1897380" cy="189738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D69320BB-6A0C-4466-99FE-27664AD3FEE7}"/>
                </a:ext>
              </a:extLst>
            </p:cNvPr>
            <p:cNvSpPr/>
            <p:nvPr/>
          </p:nvSpPr>
          <p:spPr>
            <a:xfrm>
              <a:off x="4572000" y="4871482"/>
              <a:ext cx="1897380" cy="189738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86EBBEE-7FD3-4074-9D4B-743B83A5FBAA}"/>
                </a:ext>
              </a:extLst>
            </p:cNvPr>
            <p:cNvSpPr/>
            <p:nvPr/>
          </p:nvSpPr>
          <p:spPr>
            <a:xfrm>
              <a:off x="4724400" y="5023882"/>
              <a:ext cx="1590278" cy="1590278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C0D2E11-0AEE-46C3-A461-3C437C271C47}"/>
                </a:ext>
              </a:extLst>
            </p:cNvPr>
            <p:cNvSpPr/>
            <p:nvPr/>
          </p:nvSpPr>
          <p:spPr>
            <a:xfrm>
              <a:off x="4876800" y="5176282"/>
              <a:ext cx="1247378" cy="1247378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2B54369-62F0-4010-AB47-86AA1725C33B}"/>
                </a:ext>
              </a:extLst>
            </p:cNvPr>
            <p:cNvSpPr/>
            <p:nvPr/>
          </p:nvSpPr>
          <p:spPr>
            <a:xfrm>
              <a:off x="5029200" y="5328682"/>
              <a:ext cx="942578" cy="942578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1E03D2F-F180-42FD-B411-7FCFF723F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760" y="4965779"/>
            <a:ext cx="3284220" cy="16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h_praesentation_4zu3_ETH7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2079</Words>
  <Application>Microsoft Office PowerPoint</Application>
  <PresentationFormat>宽屏</PresentationFormat>
  <Paragraphs>300</Paragraphs>
  <Slides>36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等线</vt:lpstr>
      <vt:lpstr>等线 Light</vt:lpstr>
      <vt:lpstr>Arial</vt:lpstr>
      <vt:lpstr>Calibri</vt:lpstr>
      <vt:lpstr>Calibri Light</vt:lpstr>
      <vt:lpstr>Courier New</vt:lpstr>
      <vt:lpstr>Times New Roman</vt:lpstr>
      <vt:lpstr>Wingdings</vt:lpstr>
      <vt:lpstr>Office 主题​​</vt:lpstr>
      <vt:lpstr>eth_praesentation_4zu3_ETH7</vt:lpstr>
      <vt:lpstr>Default Design</vt:lpstr>
      <vt:lpstr>Office Theme</vt:lpstr>
      <vt:lpstr>Accelerate Deep Learning on Mobile Devices</vt:lpstr>
      <vt:lpstr>PowerPoint 演示文稿</vt:lpstr>
      <vt:lpstr>Limited Resources on Mobile Devices</vt:lpstr>
      <vt:lpstr>Upload to Cloud?</vt:lpstr>
      <vt:lpstr>Two directions</vt:lpstr>
      <vt:lpstr>D1-Model Compression Techniques</vt:lpstr>
      <vt:lpstr>D1-System Design to Apply Compression Techniques</vt:lpstr>
      <vt:lpstr>AdaDeep MobiSys’18</vt:lpstr>
      <vt:lpstr>NestDNN MobiCom’18</vt:lpstr>
      <vt:lpstr>D2-Caching</vt:lpstr>
      <vt:lpstr>D2-Caching</vt:lpstr>
      <vt:lpstr>MCDNN MobiSys’16</vt:lpstr>
      <vt:lpstr>Potluck ASPLOS’18</vt:lpstr>
      <vt:lpstr>D3-Caching</vt:lpstr>
      <vt:lpstr>FoggyCache MobiCom’18</vt:lpstr>
      <vt:lpstr>Cache between Consecutive Frames</vt:lpstr>
      <vt:lpstr>Background: Mobile Vision</vt:lpstr>
      <vt:lpstr>Background</vt:lpstr>
      <vt:lpstr>Solution</vt:lpstr>
      <vt:lpstr>Solution 0 – a naïve approach</vt:lpstr>
      <vt:lpstr>Caching Mobile Vision – a naïve approach</vt:lpstr>
      <vt:lpstr>Caching Mobile Vision – a naïve approach</vt:lpstr>
      <vt:lpstr>Caching Mobile Vision – a naïve approach</vt:lpstr>
      <vt:lpstr>Caching Mobile Vision – a naïve approach</vt:lpstr>
      <vt:lpstr>Solution 1</vt:lpstr>
      <vt:lpstr>CBinfer: Algorithm Overview </vt:lpstr>
      <vt:lpstr>Solution 2</vt:lpstr>
      <vt:lpstr>Opt. 2: Reducing Redundancy Computation</vt:lpstr>
      <vt:lpstr>Opt.2 Solution: Convolutional Caching</vt:lpstr>
      <vt:lpstr>Solution 3</vt:lpstr>
      <vt:lpstr>Caching Mobile Vision – DeepCache</vt:lpstr>
      <vt:lpstr>DeepCache Design: Image Matching</vt:lpstr>
      <vt:lpstr>Caching Mobile Vision – DeepCache</vt:lpstr>
      <vt:lpstr>Evaluation</vt:lpstr>
      <vt:lpstr>Summary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CNN Acceleration on Edge Devices Utilizing the Continuity of Video</dc:title>
  <dc:creator>赵 毅</dc:creator>
  <cp:lastModifiedBy>赵 毅</cp:lastModifiedBy>
  <cp:revision>33</cp:revision>
  <dcterms:created xsi:type="dcterms:W3CDTF">2019-02-27T12:03:22Z</dcterms:created>
  <dcterms:modified xsi:type="dcterms:W3CDTF">2019-03-06T03:26:32Z</dcterms:modified>
</cp:coreProperties>
</file>