
<file path=[Content_Types].xml><?xml version="1.0" encoding="utf-8"?>
<Types xmlns="http://schemas.openxmlformats.org/package/2006/content-types">
  <Default Extension="png" ContentType="image/png"/>
  <Default Extension="svg" ContentType="image/svg+xml"/>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22.xml" ContentType="application/vnd.openxmlformats-officedocument.presentationml.notesSlide+xml"/>
  <Override PartName="/ppt/tags/tag15.xml" ContentType="application/vnd.openxmlformats-officedocument.presentationml.tags+xml"/>
  <Override PartName="/ppt/notesSlides/notesSlide23.xml" ContentType="application/vnd.openxmlformats-officedocument.presentationml.notesSlide+xml"/>
  <Override PartName="/ppt/tags/tag16.xml" ContentType="application/vnd.openxmlformats-officedocument.presentationml.tags+xml"/>
  <Override PartName="/ppt/notesSlides/notesSlide24.xml" ContentType="application/vnd.openxmlformats-officedocument.presentationml.notesSlide+xml"/>
  <Override PartName="/ppt/tags/tag17.xml" ContentType="application/vnd.openxmlformats-officedocument.presentationml.tags+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0.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1.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2.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3.xml" ContentType="application/vnd.openxmlformats-officedocument.presentationml.tags+xml"/>
  <Override PartName="/ppt/notesSlides/notesSlide36.xml" ContentType="application/vnd.openxmlformats-officedocument.presentationml.notesSlide+xml"/>
  <Override PartName="/ppt/tags/tag24.xml" ContentType="application/vnd.openxmlformats-officedocument.presentationml.tags+xml"/>
  <Override PartName="/ppt/notesSlides/notesSlide37.xml" ContentType="application/vnd.openxmlformats-officedocument.presentationml.notesSlide+xml"/>
  <Override PartName="/ppt/tags/tag25.xml" ContentType="application/vnd.openxmlformats-officedocument.presentationml.tags+xml"/>
  <Override PartName="/ppt/notesSlides/notesSlide38.xml" ContentType="application/vnd.openxmlformats-officedocument.presentationml.notesSlide+xml"/>
  <Override PartName="/ppt/tags/tag26.xml" ContentType="application/vnd.openxmlformats-officedocument.presentationml.tags+xml"/>
  <Override PartName="/ppt/notesSlides/notesSlide39.xml" ContentType="application/vnd.openxmlformats-officedocument.presentationml.notesSlide+xml"/>
  <Override PartName="/ppt/tags/tag27.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28.xml" ContentType="application/vnd.openxmlformats-officedocument.presentationml.tags+xml"/>
  <Override PartName="/ppt/notesSlides/notesSlide44.xml" ContentType="application/vnd.openxmlformats-officedocument.presentationml.notesSlide+xml"/>
  <Override PartName="/ppt/tags/tag29.xml" ContentType="application/vnd.openxmlformats-officedocument.presentationml.tags+xml"/>
  <Override PartName="/ppt/notesSlides/notesSlide45.xml" ContentType="application/vnd.openxmlformats-officedocument.presentationml.notesSlide+xml"/>
  <Override PartName="/ppt/tags/tag30.xml" ContentType="application/vnd.openxmlformats-officedocument.presentationml.tags+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256" r:id="rId2"/>
    <p:sldId id="373" r:id="rId3"/>
    <p:sldId id="413" r:id="rId4"/>
    <p:sldId id="444" r:id="rId5"/>
    <p:sldId id="390" r:id="rId6"/>
    <p:sldId id="391" r:id="rId7"/>
    <p:sldId id="392" r:id="rId8"/>
    <p:sldId id="418" r:id="rId9"/>
    <p:sldId id="445" r:id="rId10"/>
    <p:sldId id="351" r:id="rId11"/>
    <p:sldId id="395" r:id="rId12"/>
    <p:sldId id="348" r:id="rId13"/>
    <p:sldId id="430" r:id="rId14"/>
    <p:sldId id="441" r:id="rId15"/>
    <p:sldId id="327" r:id="rId16"/>
    <p:sldId id="442" r:id="rId17"/>
    <p:sldId id="377" r:id="rId18"/>
    <p:sldId id="352" r:id="rId19"/>
    <p:sldId id="420" r:id="rId20"/>
    <p:sldId id="378" r:id="rId21"/>
    <p:sldId id="434" r:id="rId22"/>
    <p:sldId id="379" r:id="rId23"/>
    <p:sldId id="435" r:id="rId24"/>
    <p:sldId id="380" r:id="rId25"/>
    <p:sldId id="402" r:id="rId26"/>
    <p:sldId id="414" r:id="rId27"/>
    <p:sldId id="436" r:id="rId28"/>
    <p:sldId id="405" r:id="rId29"/>
    <p:sldId id="406" r:id="rId30"/>
    <p:sldId id="416" r:id="rId31"/>
    <p:sldId id="397" r:id="rId32"/>
    <p:sldId id="398" r:id="rId33"/>
    <p:sldId id="399" r:id="rId34"/>
    <p:sldId id="400" r:id="rId35"/>
    <p:sldId id="401" r:id="rId36"/>
    <p:sldId id="409" r:id="rId37"/>
    <p:sldId id="438" r:id="rId38"/>
    <p:sldId id="363" r:id="rId39"/>
    <p:sldId id="454" r:id="rId40"/>
    <p:sldId id="367" r:id="rId41"/>
    <p:sldId id="424" r:id="rId42"/>
    <p:sldId id="425" r:id="rId43"/>
    <p:sldId id="426" r:id="rId44"/>
    <p:sldId id="428" r:id="rId45"/>
    <p:sldId id="368" r:id="rId46"/>
    <p:sldId id="455" r:id="rId47"/>
    <p:sldId id="369" r:id="rId48"/>
    <p:sldId id="457" r:id="rId49"/>
    <p:sldId id="456" r:id="rId50"/>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g JunSu" initials="JJ" lastIdx="3" clrIdx="0">
    <p:extLst>
      <p:ext uri="{19B8F6BF-5375-455C-9EA6-DF929625EA0E}">
        <p15:presenceInfo xmlns:p15="http://schemas.microsoft.com/office/powerpoint/2012/main" userId="78aae4bf0c790e1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00000"/>
    <a:srgbClr val="F15A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86" autoAdjust="0"/>
    <p:restoredTop sz="78347" autoAdjust="0"/>
  </p:normalViewPr>
  <p:slideViewPr>
    <p:cSldViewPr snapToGrid="0">
      <p:cViewPr varScale="1">
        <p:scale>
          <a:sx n="69" d="100"/>
          <a:sy n="69" d="100"/>
        </p:scale>
        <p:origin x="1109" y="58"/>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p:scale>
          <a:sx n="75" d="100"/>
          <a:sy n="75" d="100"/>
        </p:scale>
        <p:origin x="3444"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image" Target="../media/image1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image" Target="../media/image36.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7.emf"/><Relationship Id="rId1" Type="http://schemas.openxmlformats.org/officeDocument/2006/relationships/image" Target="../media/image38.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41.emf"/><Relationship Id="rId1" Type="http://schemas.openxmlformats.org/officeDocument/2006/relationships/image" Target="../media/image40.emf"/><Relationship Id="rId4" Type="http://schemas.openxmlformats.org/officeDocument/2006/relationships/image" Target="../media/image42.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7.emf"/><Relationship Id="rId1" Type="http://schemas.openxmlformats.org/officeDocument/2006/relationships/image" Target="../media/image43.emf"/><Relationship Id="rId5" Type="http://schemas.openxmlformats.org/officeDocument/2006/relationships/image" Target="../media/image45.emf"/><Relationship Id="rId4" Type="http://schemas.openxmlformats.org/officeDocument/2006/relationships/image" Target="../media/image44.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image" Target="../media/image4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image" Target="../media/image21.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image" Target="../media/image24.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image" Target="../media/image2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A2BB0B-9BCC-4DE5-A171-81F60B30E2B2}"/>
              </a:ext>
            </a:extLst>
          </p:cNvPr>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239D6AA-818F-47D8-9557-BC1E3DA8B45C}"/>
              </a:ext>
            </a:extLst>
          </p:cNvPr>
          <p:cNvSpPr>
            <a:spLocks noGrp="1"/>
          </p:cNvSpPr>
          <p:nvPr>
            <p:ph type="dt" sz="quarter" idx="1"/>
          </p:nvPr>
        </p:nvSpPr>
        <p:spPr>
          <a:xfrm>
            <a:off x="3897313" y="0"/>
            <a:ext cx="2982912" cy="466725"/>
          </a:xfrm>
          <a:prstGeom prst="rect">
            <a:avLst/>
          </a:prstGeom>
        </p:spPr>
        <p:txBody>
          <a:bodyPr vert="horz" lIns="91440" tIns="45720" rIns="91440" bIns="45720" rtlCol="0"/>
          <a:lstStyle>
            <a:lvl1pPr algn="r">
              <a:defRPr sz="1200"/>
            </a:lvl1pPr>
          </a:lstStyle>
          <a:p>
            <a:fld id="{16C55B2D-A0B1-4A19-ABD8-0C760FB007C3}" type="datetimeFigureOut">
              <a:rPr lang="en-US" smtClean="0"/>
              <a:t>3/5/2019</a:t>
            </a:fld>
            <a:endParaRPr lang="en-US"/>
          </a:p>
        </p:txBody>
      </p:sp>
      <p:sp>
        <p:nvSpPr>
          <p:cNvPr id="4" name="Footer Placeholder 3">
            <a:extLst>
              <a:ext uri="{FF2B5EF4-FFF2-40B4-BE49-F238E27FC236}">
                <a16:creationId xmlns:a16="http://schemas.microsoft.com/office/drawing/2014/main" id="{C815D0D7-FFD3-45E2-9C9F-1395DFEB0BD5}"/>
              </a:ext>
            </a:extLst>
          </p:cNvPr>
          <p:cNvSpPr>
            <a:spLocks noGrp="1"/>
          </p:cNvSpPr>
          <p:nvPr>
            <p:ph type="ftr" sz="quarter" idx="2"/>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08EABCB-B291-4636-9396-DE36DBDCF8A2}"/>
              </a:ext>
            </a:extLst>
          </p:cNvPr>
          <p:cNvSpPr>
            <a:spLocks noGrp="1"/>
          </p:cNvSpPr>
          <p:nvPr>
            <p:ph type="sldNum" sz="quarter" idx="3"/>
          </p:nvPr>
        </p:nvSpPr>
        <p:spPr>
          <a:xfrm>
            <a:off x="3897313" y="8829675"/>
            <a:ext cx="2982912" cy="466725"/>
          </a:xfrm>
          <a:prstGeom prst="rect">
            <a:avLst/>
          </a:prstGeom>
        </p:spPr>
        <p:txBody>
          <a:bodyPr vert="horz" lIns="91440" tIns="45720" rIns="91440" bIns="45720" rtlCol="0" anchor="b"/>
          <a:lstStyle>
            <a:lvl1pPr algn="r">
              <a:defRPr sz="1200"/>
            </a:lvl1pPr>
          </a:lstStyle>
          <a:p>
            <a:fld id="{57BD6DD6-D42C-4958-A1D8-F4B1AAE2A645}" type="slidenum">
              <a:rPr lang="en-US" smtClean="0"/>
              <a:t>‹#›</a:t>
            </a:fld>
            <a:endParaRPr lang="en-US"/>
          </a:p>
        </p:txBody>
      </p:sp>
    </p:spTree>
    <p:extLst>
      <p:ext uri="{BB962C8B-B14F-4D97-AF65-F5344CB8AC3E}">
        <p14:creationId xmlns:p14="http://schemas.microsoft.com/office/powerpoint/2010/main" val="343298712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8-16T20:53:39.649"/>
    </inkml:context>
    <inkml:brush xml:id="br0">
      <inkml:brushProperty name="width" value="0.1" units="cm"/>
      <inkml:brushProperty name="height" value="0.1" units="cm"/>
      <inkml:brushProperty name="color" value="#333333"/>
    </inkml:brush>
  </inkml:definitions>
  <inkml:trace contextRef="#ctx0" brushRef="#br0">0 875 16,'27'-98'16,"-25"94"-14,-1 0 1,0 0-1,0 0 1,0-1-1,-1 1 1,1 0-1,-1-1 1,0 1-1,-1 0 1,1-1-1,-1 1 1,0-2-3,0 4 1,1-1 0,0 1 0,-1 0 0,1-1 0,0 1 1,0 0-1,0-1 0,0 1 0,1-1-1,3-18-1,2-10 6,-5 9 46,6-28 132,-2 18-136,6-24-50,-2 13 0,-5 14 50,-4 5 43,-3-2 62,3 25-139,-5-39 281,10 13-151,9-15-71,-1-21-75,-4 26-36,-5 26 10,-1-1 0,-1 1 1,1-10 28,-4-32 69,1 48-16,0-1-90,0-1-63,-1 4 113,0 1 48,0 0 37,-1 0 52,-1-1 61,1 0 68,0 2-98,1 0-47,0 0-58,0 0-67,0 0-75,0 0-84,0-1-95,0 1-103,0 1 213,0-1-8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GB"/>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79F92EF5-1256-4C8A-A279-EA3F70955935}" type="datetimeFigureOut">
              <a:rPr lang="en-GB" smtClean="0"/>
              <a:t>05/03/2019</a:t>
            </a:fld>
            <a:endParaRPr lang="en-GB"/>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GB"/>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GB"/>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51145F38-82A0-4A78-87DA-2FE81F616996}" type="slidenum">
              <a:rPr lang="en-GB" smtClean="0"/>
              <a:t>‹#›</a:t>
            </a:fld>
            <a:endParaRPr lang="en-GB"/>
          </a:p>
        </p:txBody>
      </p:sp>
    </p:spTree>
    <p:extLst>
      <p:ext uri="{BB962C8B-B14F-4D97-AF65-F5344CB8AC3E}">
        <p14:creationId xmlns:p14="http://schemas.microsoft.com/office/powerpoint/2010/main" val="184841645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182" y="4473892"/>
            <a:ext cx="5505450" cy="3660458"/>
          </a:xfrm>
        </p:spPr>
        <p:txBody>
          <a:bodyPr/>
          <a:lstStyle/>
          <a:p>
            <a:r>
              <a:rPr lang="en-GB" sz="1200" kern="1200" dirty="0">
                <a:solidFill>
                  <a:schemeClr val="tx1"/>
                </a:solidFill>
                <a:effectLst/>
                <a:latin typeface="+mn-lt"/>
                <a:ea typeface="+mn-ea"/>
                <a:cs typeface="+mn-cs"/>
              </a:rPr>
              <a:t>Hello everyone! Thank you very much Deepak for your introduction, and thank you everyone for being here. I am JunSu Jang from MIT. I am very excited to be here today to tell you about our research on networking across boundaries, specifically about enabling wireless </a:t>
            </a:r>
            <a:r>
              <a:rPr lang="en-GB" sz="1200" b="1" i="1" kern="1200" dirty="0">
                <a:solidFill>
                  <a:schemeClr val="tx1"/>
                </a:solidFill>
                <a:effectLst/>
                <a:latin typeface="+mn-lt"/>
                <a:ea typeface="+mn-ea"/>
                <a:cs typeface="+mn-cs"/>
              </a:rPr>
              <a:t>communication through the water-air interface</a:t>
            </a:r>
            <a:r>
              <a:rPr lang="en-GB"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145F38-82A0-4A78-87DA-2FE81F616996}" type="slidenum">
              <a:rPr lang="en-GB" smtClean="0"/>
              <a:t>1</a:t>
            </a:fld>
            <a:endParaRPr lang="en-GB"/>
          </a:p>
        </p:txBody>
      </p:sp>
    </p:spTree>
    <p:extLst>
      <p:ext uri="{BB962C8B-B14F-4D97-AF65-F5344CB8AC3E}">
        <p14:creationId xmlns:p14="http://schemas.microsoft.com/office/powerpoint/2010/main" val="3510948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a submarine wants to communicate with the radio tower,</a:t>
            </a:r>
            <a:r>
              <a:rPr lang="en-GB"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transmits an acoustic signal or SONAR, the relay receives it, and it re-transmits it</a:t>
            </a:r>
            <a:r>
              <a:rPr lang="en-GB"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the air as a radio signal. That is how the relays work.</a:t>
            </a:r>
          </a:p>
          <a:p>
            <a:r>
              <a:rPr lang="en-US" sz="1200" kern="1200" dirty="0">
                <a:solidFill>
                  <a:schemeClr val="tx1"/>
                </a:solidFill>
                <a:effectLst/>
                <a:latin typeface="+mn-lt"/>
                <a:ea typeface="+mn-ea"/>
                <a:cs typeface="+mn-cs"/>
              </a:rPr>
              <a:t>The problem, however, is that these relay nodes easily drift away with waves </a:t>
            </a:r>
            <a:r>
              <a:rPr lang="en-US" sz="1200" b="0" i="0" kern="1200" dirty="0">
                <a:solidFill>
                  <a:schemeClr val="tx1"/>
                </a:solidFill>
                <a:effectLst/>
                <a:latin typeface="+mn-lt"/>
                <a:ea typeface="+mn-ea"/>
                <a:cs typeface="+mn-cs"/>
              </a:rPr>
              <a:t>which cuts the communication link</a:t>
            </a:r>
            <a:r>
              <a:rPr lang="en-US" sz="1200" kern="1200" dirty="0">
                <a:solidFill>
                  <a:schemeClr val="tx1"/>
                </a:solidFill>
                <a:effectLst/>
                <a:latin typeface="+mn-lt"/>
                <a:ea typeface="+mn-ea"/>
                <a:cs typeface="+mn-cs"/>
              </a:rPr>
              <a:t>. Not only that, you cannot furnish the entire ocean surface with these relay nodes. So another approach that people use </a:t>
            </a:r>
            <a:r>
              <a:rPr lang="en-US" sz="1200" b="1" kern="1200" dirty="0">
                <a:solidFill>
                  <a:schemeClr val="tx1"/>
                </a:solidFill>
                <a:effectLst/>
                <a:latin typeface="+mn-lt"/>
                <a:ea typeface="+mn-ea"/>
                <a:cs typeface="+mn-cs"/>
              </a:rPr>
              <a:t>today</a:t>
            </a: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145F38-82A0-4A78-87DA-2FE81F616996}" type="slidenum">
              <a:rPr lang="en-GB" smtClean="0"/>
              <a:t>10</a:t>
            </a:fld>
            <a:endParaRPr lang="en-GB"/>
          </a:p>
        </p:txBody>
      </p:sp>
    </p:spTree>
    <p:extLst>
      <p:ext uri="{BB962C8B-B14F-4D97-AF65-F5344CB8AC3E}">
        <p14:creationId xmlns:p14="http://schemas.microsoft.com/office/powerpoint/2010/main" val="3987382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Is that the underwater vehicle needs to surface to a depth at which it can effectively communicate using radio signals. However, it would take forever for an underwater drone to go up and down and up and down, and it becomes a very time-consuming and expensive process. Also if a submarine surfaces, it would compromise its location to its adversary</a:t>
            </a:r>
          </a:p>
          <a:p>
            <a:r>
              <a:rPr lang="en-US" sz="1200" kern="1200" dirty="0">
                <a:solidFill>
                  <a:schemeClr val="tx1"/>
                </a:solidFill>
                <a:effectLst/>
                <a:latin typeface="+mn-lt"/>
                <a:ea typeface="+mn-ea"/>
                <a:cs typeface="+mn-cs"/>
              </a:rPr>
              <a:t>So </a:t>
            </a:r>
            <a:r>
              <a:rPr lang="en-US" sz="1200" b="1" kern="1200" dirty="0">
                <a:solidFill>
                  <a:schemeClr val="tx1"/>
                </a:solidFill>
                <a:effectLst/>
                <a:latin typeface="+mn-lt"/>
                <a:ea typeface="+mn-ea"/>
                <a:cs typeface="+mn-cs"/>
              </a:rPr>
              <a:t>today</a:t>
            </a:r>
            <a:r>
              <a:rPr lang="en-US" sz="1200" kern="1200" dirty="0">
                <a:solidFill>
                  <a:schemeClr val="tx1"/>
                </a:solidFill>
                <a:effectLst/>
                <a:latin typeface="+mn-lt"/>
                <a:ea typeface="+mn-ea"/>
                <a:cs typeface="+mn-cs"/>
              </a:rPr>
              <a:t>, there is still no effective approach for underwater devices or submarines to communicate with other devices above the water surface.</a:t>
            </a: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145F38-82A0-4A78-87DA-2FE81F616996}" type="slidenum">
              <a:rPr lang="en-GB" smtClean="0"/>
              <a:t>11</a:t>
            </a:fld>
            <a:endParaRPr lang="en-GB"/>
          </a:p>
        </p:txBody>
      </p:sp>
    </p:spTree>
    <p:extLst>
      <p:ext uri="{BB962C8B-B14F-4D97-AF65-F5344CB8AC3E}">
        <p14:creationId xmlns:p14="http://schemas.microsoft.com/office/powerpoint/2010/main" val="379288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this talk, I will be telling you about the first technology that enables wireless communication across water-air interface. </a:t>
            </a:r>
            <a:r>
              <a:rPr lang="en-GB" sz="1200" b="1" kern="1200" dirty="0">
                <a:solidFill>
                  <a:schemeClr val="tx1"/>
                </a:solidFill>
                <a:effectLst/>
                <a:latin typeface="+mn-lt"/>
                <a:ea typeface="+mn-ea"/>
                <a:cs typeface="+mn-cs"/>
              </a:rPr>
              <a:t>Now</a:t>
            </a:r>
            <a:r>
              <a:rPr lang="en-GB" sz="1200" kern="1200" dirty="0">
                <a:solidFill>
                  <a:schemeClr val="tx1"/>
                </a:solidFill>
                <a:effectLst/>
                <a:latin typeface="+mn-lt"/>
                <a:ea typeface="+mn-ea"/>
                <a:cs typeface="+mn-cs"/>
              </a:rPr>
              <a:t>, we are not going to </a:t>
            </a:r>
            <a:r>
              <a:rPr lang="en-GB" sz="1200" b="1" kern="1200" dirty="0">
                <a:solidFill>
                  <a:schemeClr val="tx1"/>
                </a:solidFill>
                <a:effectLst/>
                <a:latin typeface="+mn-lt"/>
                <a:ea typeface="+mn-ea"/>
                <a:cs typeface="+mn-cs"/>
              </a:rPr>
              <a:t>enable </a:t>
            </a:r>
            <a:r>
              <a:rPr lang="en-GB" sz="1200" kern="1200" dirty="0">
                <a:solidFill>
                  <a:schemeClr val="tx1"/>
                </a:solidFill>
                <a:effectLst/>
                <a:latin typeface="+mn-lt"/>
                <a:ea typeface="+mn-ea"/>
                <a:cs typeface="+mn-cs"/>
              </a:rPr>
              <a:t>a submarine to communicate with an airplane.</a:t>
            </a: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But, we </a:t>
            </a:r>
            <a:r>
              <a:rPr lang="en-GB" sz="1200" b="1" kern="1200" dirty="0">
                <a:solidFill>
                  <a:schemeClr val="tx1"/>
                </a:solidFill>
                <a:effectLst/>
                <a:latin typeface="+mn-lt"/>
                <a:ea typeface="+mn-ea"/>
                <a:cs typeface="+mn-cs"/>
              </a:rPr>
              <a:t>will</a:t>
            </a:r>
            <a:r>
              <a:rPr lang="en-GB" sz="1200" kern="1200" dirty="0">
                <a:solidFill>
                  <a:schemeClr val="tx1"/>
                </a:solidFill>
                <a:effectLst/>
                <a:latin typeface="+mn-lt"/>
                <a:ea typeface="+mn-ea"/>
                <a:cs typeface="+mn-cs"/>
              </a:rPr>
              <a:t> enable an underwater sensor to communicate with another sensor above the water surface. Here is our idea.</a:t>
            </a:r>
            <a:endParaRPr lang="en-US" dirty="0"/>
          </a:p>
        </p:txBody>
      </p:sp>
      <p:sp>
        <p:nvSpPr>
          <p:cNvPr id="4" name="Slide Number Placeholder 3"/>
          <p:cNvSpPr>
            <a:spLocks noGrp="1"/>
          </p:cNvSpPr>
          <p:nvPr>
            <p:ph type="sldNum" sz="quarter" idx="10"/>
          </p:nvPr>
        </p:nvSpPr>
        <p:spPr/>
        <p:txBody>
          <a:bodyPr/>
          <a:lstStyle/>
          <a:p>
            <a:fld id="{51145F38-82A0-4A78-87DA-2FE81F616996}" type="slidenum">
              <a:rPr lang="en-GB" smtClean="0"/>
              <a:t>12</a:t>
            </a:fld>
            <a:endParaRPr lang="en-GB"/>
          </a:p>
        </p:txBody>
      </p:sp>
    </p:spTree>
    <p:extLst>
      <p:ext uri="{BB962C8B-B14F-4D97-AF65-F5344CB8AC3E}">
        <p14:creationId xmlns:p14="http://schemas.microsoft.com/office/powerpoint/2010/main" val="883055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will use an underwater speaker which transmits an acoustic signal. This signal travels as a pressure wave. </a:t>
            </a:r>
          </a:p>
          <a:p>
            <a:r>
              <a:rPr lang="en-US" sz="1200" kern="1200" dirty="0">
                <a:solidFill>
                  <a:schemeClr val="tx1"/>
                </a:solidFill>
                <a:effectLst/>
                <a:latin typeface="+mn-lt"/>
                <a:ea typeface="+mn-ea"/>
                <a:cs typeface="+mn-cs"/>
              </a:rPr>
              <a:t>When the pressure wave hits the surface, it causes a small vibration.</a:t>
            </a:r>
            <a:r>
              <a:rPr lang="en-US"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To measure this vibration, we use a sensitive RADAR. The RADAR transmits a radio signal,</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which reflects off the water surface and comes back. The RADAR uses the reflected signal to measure the water surface vibration.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whenever the underwater speaker transmits a different signal, the vibration at the surface changes,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the radar will be able to detect these changes. This is how we can enable an underwater device to communicate through water-air boundary. </a:t>
            </a:r>
            <a:r>
              <a:rPr lang="en-GB" sz="1200" kern="1200" dirty="0">
                <a:solidFill>
                  <a:schemeClr val="tx1"/>
                </a:solidFill>
                <a:effectLst/>
                <a:latin typeface="+mn-lt"/>
                <a:ea typeface="+mn-ea"/>
                <a:cs typeface="+mn-cs"/>
              </a:rPr>
              <a:t>Effectively, what we have done is to transform the water surface itself from an obstacle to a communication medium. We call this,</a:t>
            </a:r>
            <a:r>
              <a:rPr lang="en-GB" sz="1200" b="1"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51145F38-82A0-4A78-87DA-2FE81F616996}" type="slidenum">
              <a:rPr lang="en-GB" smtClean="0"/>
              <a:t>13</a:t>
            </a:fld>
            <a:endParaRPr lang="en-GB" dirty="0"/>
          </a:p>
        </p:txBody>
      </p:sp>
    </p:spTree>
    <p:extLst>
      <p:ext uri="{BB962C8B-B14F-4D97-AF65-F5344CB8AC3E}">
        <p14:creationId xmlns:p14="http://schemas.microsoft.com/office/powerpoint/2010/main" val="1315934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translational acoustic RF communication or TARF. It uses a translation from an acoustic signal to a radio signal in order to enable the communication. This allows us to achieve the best of the both worlds. Acoustic for underwater and radio in the air</a:t>
            </a:r>
            <a:r>
              <a:rPr lang="en-GB"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In this talk, I will be telling you about this technology.</a:t>
            </a:r>
            <a:endParaRPr lang="en-US" dirty="0"/>
          </a:p>
        </p:txBody>
      </p:sp>
      <p:sp>
        <p:nvSpPr>
          <p:cNvPr id="4" name="Slide Number Placeholder 3"/>
          <p:cNvSpPr>
            <a:spLocks noGrp="1"/>
          </p:cNvSpPr>
          <p:nvPr>
            <p:ph type="sldNum" sz="quarter" idx="10"/>
          </p:nvPr>
        </p:nvSpPr>
        <p:spPr/>
        <p:txBody>
          <a:bodyPr/>
          <a:lstStyle/>
          <a:p>
            <a:fld id="{51145F38-82A0-4A78-87DA-2FE81F616996}" type="slidenum">
              <a:rPr lang="en-GB" smtClean="0"/>
              <a:t>14</a:t>
            </a:fld>
            <a:endParaRPr lang="en-GB" dirty="0"/>
          </a:p>
        </p:txBody>
      </p:sp>
    </p:spTree>
    <p:extLst>
      <p:ext uri="{BB962C8B-B14F-4D97-AF65-F5344CB8AC3E}">
        <p14:creationId xmlns:p14="http://schemas.microsoft.com/office/powerpoint/2010/main" val="1527546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the first technology that enables wireless communication across water-air interface. </a:t>
            </a:r>
          </a:p>
          <a:p>
            <a:r>
              <a:rPr lang="en-US" sz="1200" kern="1200" dirty="0">
                <a:solidFill>
                  <a:schemeClr val="tx1"/>
                </a:solidFill>
                <a:effectLst/>
                <a:latin typeface="+mn-lt"/>
                <a:ea typeface="+mn-ea"/>
                <a:cs typeface="+mn-cs"/>
              </a:rPr>
              <a:t>Theoretically, it achieves the best of both RF and acoustic signals in their respective media </a:t>
            </a:r>
          </a:p>
          <a:p>
            <a:r>
              <a:rPr lang="en-US" sz="1200" kern="1200" dirty="0">
                <a:solidFill>
                  <a:schemeClr val="tx1"/>
                </a:solidFill>
                <a:effectLst/>
                <a:latin typeface="+mn-lt"/>
                <a:ea typeface="+mn-ea"/>
                <a:cs typeface="+mn-cs"/>
              </a:rPr>
              <a:t>I will also tell you how we can deal with practical challenges of communicating across water-air interface like water surface waves. </a:t>
            </a:r>
          </a:p>
          <a:p>
            <a:r>
              <a:rPr lang="en-US" sz="1200" kern="1200" dirty="0">
                <a:solidFill>
                  <a:schemeClr val="tx1"/>
                </a:solidFill>
                <a:effectLst/>
                <a:latin typeface="+mn-lt"/>
                <a:ea typeface="+mn-ea"/>
                <a:cs typeface="+mn-cs"/>
              </a:rPr>
              <a:t>Finally, I will tell you how we implemented and tested the system in practical environments. </a:t>
            </a:r>
          </a:p>
          <a:p>
            <a:r>
              <a:rPr lang="en-US" sz="1200" kern="1200" dirty="0">
                <a:solidFill>
                  <a:schemeClr val="tx1"/>
                </a:solidFill>
                <a:effectLst/>
                <a:latin typeface="+mn-lt"/>
                <a:ea typeface="+mn-ea"/>
                <a:cs typeface="+mn-cs"/>
              </a:rPr>
              <a:t>Before I go into more details, let me tell you about how this technology paves way to future applications.</a:t>
            </a:r>
          </a:p>
          <a:p>
            <a:endParaRPr lang="en-US" dirty="0"/>
          </a:p>
        </p:txBody>
      </p:sp>
      <p:sp>
        <p:nvSpPr>
          <p:cNvPr id="4" name="Slide Number Placeholder 3"/>
          <p:cNvSpPr>
            <a:spLocks noGrp="1"/>
          </p:cNvSpPr>
          <p:nvPr>
            <p:ph type="sldNum" sz="quarter" idx="10"/>
          </p:nvPr>
        </p:nvSpPr>
        <p:spPr/>
        <p:txBody>
          <a:bodyPr/>
          <a:lstStyle/>
          <a:p>
            <a:fld id="{51145F38-82A0-4A78-87DA-2FE81F616996}" type="slidenum">
              <a:rPr lang="en-GB" smtClean="0"/>
              <a:t>15</a:t>
            </a:fld>
            <a:endParaRPr lang="en-GB"/>
          </a:p>
        </p:txBody>
      </p:sp>
    </p:spTree>
    <p:extLst>
      <p:ext uri="{BB962C8B-B14F-4D97-AF65-F5344CB8AC3E}">
        <p14:creationId xmlns:p14="http://schemas.microsoft.com/office/powerpoint/2010/main" val="2380921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key idea was that the underwater acoustic transmitter will transmit an acoustic signal,</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which travels as a pressure wave. This pressure wave will cause a small vibration on the water surface, which is picked up by a sensitive RADAR. </a:t>
            </a:r>
          </a:p>
          <a:p>
            <a:r>
              <a:rPr lang="en-US" sz="1200" kern="1200" dirty="0">
                <a:solidFill>
                  <a:schemeClr val="tx1"/>
                </a:solidFill>
                <a:effectLst/>
                <a:latin typeface="+mn-lt"/>
                <a:ea typeface="+mn-ea"/>
                <a:cs typeface="+mn-cs"/>
              </a:rPr>
              <a:t>So the first question one might ask is, can we sense the surface vibration?</a:t>
            </a:r>
          </a:p>
        </p:txBody>
      </p:sp>
      <p:sp>
        <p:nvSpPr>
          <p:cNvPr id="4" name="Slide Number Placeholder 3"/>
          <p:cNvSpPr>
            <a:spLocks noGrp="1"/>
          </p:cNvSpPr>
          <p:nvPr>
            <p:ph type="sldNum" sz="quarter" idx="10"/>
          </p:nvPr>
        </p:nvSpPr>
        <p:spPr/>
        <p:txBody>
          <a:bodyPr/>
          <a:lstStyle/>
          <a:p>
            <a:fld id="{51145F38-82A0-4A78-87DA-2FE81F616996}" type="slidenum">
              <a:rPr lang="en-GB" smtClean="0"/>
              <a:t>16</a:t>
            </a:fld>
            <a:endParaRPr lang="en-GB" dirty="0"/>
          </a:p>
        </p:txBody>
      </p:sp>
    </p:spTree>
    <p:extLst>
      <p:ext uri="{BB962C8B-B14F-4D97-AF65-F5344CB8AC3E}">
        <p14:creationId xmlns:p14="http://schemas.microsoft.com/office/powerpoint/2010/main" val="3459500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Can we sense the surface vibration caused by the transmitted underwater acoustic signal? To answer this question, we ran an experiment.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145F38-82A0-4A78-87DA-2FE81F616996}" type="slidenum">
              <a:rPr lang="en-GB" smtClean="0"/>
              <a:t>17</a:t>
            </a:fld>
            <a:endParaRPr lang="en-GB"/>
          </a:p>
        </p:txBody>
      </p:sp>
    </p:spTree>
    <p:extLst>
      <p:ext uri="{BB962C8B-B14F-4D97-AF65-F5344CB8AC3E}">
        <p14:creationId xmlns:p14="http://schemas.microsoft.com/office/powerpoint/2010/main" val="939664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transmit acoustic signals at 100Hz. We transmit these signals from an underwater speaker and we measure the vibration here at the surface.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145F38-82A0-4A78-87DA-2FE81F616996}" type="slidenum">
              <a:rPr lang="en-GB" smtClean="0"/>
              <a:t>18</a:t>
            </a:fld>
            <a:endParaRPr lang="en-GB"/>
          </a:p>
        </p:txBody>
      </p:sp>
    </p:spTree>
    <p:extLst>
      <p:ext uri="{BB962C8B-B14F-4D97-AF65-F5344CB8AC3E}">
        <p14:creationId xmlns:p14="http://schemas.microsoft.com/office/powerpoint/2010/main" val="4158370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over here, I am going to plot these vibrations. The x-axis shows time and the y-axis the displacement. </a:t>
            </a:r>
          </a:p>
          <a:p>
            <a:r>
              <a:rPr lang="en-US" sz="1200" kern="1200" dirty="0">
                <a:solidFill>
                  <a:schemeClr val="tx1"/>
                </a:solidFill>
                <a:effectLst/>
                <a:latin typeface="+mn-lt"/>
                <a:ea typeface="+mn-ea"/>
                <a:cs typeface="+mn-cs"/>
              </a:rPr>
              <a:t>When we transmit at 100Hz, this is the signal that we get in blue. </a:t>
            </a:r>
          </a:p>
          <a:p>
            <a:r>
              <a:rPr lang="en-GB" sz="1200" kern="1200" dirty="0">
                <a:solidFill>
                  <a:schemeClr val="tx1"/>
                </a:solidFill>
                <a:effectLst/>
                <a:latin typeface="+mn-lt"/>
                <a:ea typeface="+mn-ea"/>
                <a:cs typeface="+mn-cs"/>
              </a:rPr>
              <a:t>So you get a surface displacement that also varies at 100Hz, but the interesting thing is that the peak-to-peak of the vibration is </a:t>
            </a:r>
            <a:r>
              <a:rPr lang="en-GB" sz="1200" b="1" kern="1200" dirty="0">
                <a:solidFill>
                  <a:schemeClr val="tx1"/>
                </a:solidFill>
                <a:effectLst/>
                <a:latin typeface="+mn-lt"/>
                <a:ea typeface="+mn-ea"/>
                <a:cs typeface="+mn-cs"/>
              </a:rPr>
              <a:t>only</a:t>
            </a:r>
            <a:r>
              <a:rPr lang="en-GB" sz="1200" kern="1200" dirty="0">
                <a:solidFill>
                  <a:schemeClr val="tx1"/>
                </a:solidFill>
                <a:effectLst/>
                <a:latin typeface="+mn-lt"/>
                <a:ea typeface="+mn-ea"/>
                <a:cs typeface="+mn-cs"/>
              </a:rPr>
              <a:t> 10um.</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is a </a:t>
            </a:r>
            <a:r>
              <a:rPr lang="en-GB" sz="1200" b="1" kern="1200" dirty="0">
                <a:solidFill>
                  <a:schemeClr val="tx1"/>
                </a:solidFill>
                <a:effectLst/>
                <a:latin typeface="+mn-lt"/>
                <a:ea typeface="+mn-ea"/>
                <a:cs typeface="+mn-cs"/>
              </a:rPr>
              <a:t>very</a:t>
            </a:r>
            <a:r>
              <a:rPr lang="en-GB" sz="1200" kern="1200" dirty="0">
                <a:solidFill>
                  <a:schemeClr val="tx1"/>
                </a:solidFill>
                <a:effectLst/>
                <a:latin typeface="+mn-lt"/>
                <a:ea typeface="+mn-ea"/>
                <a:cs typeface="+mn-cs"/>
              </a:rPr>
              <a:t> tiny signal.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145F38-82A0-4A78-87DA-2FE81F616996}" type="slidenum">
              <a:rPr lang="en-GB" smtClean="0"/>
              <a:t>19</a:t>
            </a:fld>
            <a:endParaRPr lang="en-GB"/>
          </a:p>
        </p:txBody>
      </p:sp>
    </p:spTree>
    <p:extLst>
      <p:ext uri="{BB962C8B-B14F-4D97-AF65-F5344CB8AC3E}">
        <p14:creationId xmlns:p14="http://schemas.microsoft.com/office/powerpoint/2010/main" val="1642176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CN" sz="1200" kern="1200" dirty="0">
                <a:solidFill>
                  <a:schemeClr val="tx1"/>
                </a:solidFill>
                <a:effectLst/>
                <a:latin typeface="+mn-lt"/>
                <a:ea typeface="+mn-ea"/>
                <a:cs typeface="+mn-cs"/>
              </a:rPr>
              <a:t>Let me start by asking you a question: Did you know that a deeply submerged submarine </a:t>
            </a:r>
            <a:r>
              <a:rPr lang="en-GB" altLang="zh-CN" sz="1200" b="1" kern="1200" dirty="0">
                <a:solidFill>
                  <a:schemeClr val="tx1"/>
                </a:solidFill>
                <a:effectLst/>
                <a:latin typeface="+mn-lt"/>
                <a:ea typeface="+mn-ea"/>
                <a:cs typeface="+mn-cs"/>
              </a:rPr>
              <a:t>cannot</a:t>
            </a:r>
            <a:r>
              <a:rPr lang="en-GB" altLang="zh-CN" sz="1200" kern="1200" dirty="0">
                <a:solidFill>
                  <a:schemeClr val="tx1"/>
                </a:solidFill>
                <a:effectLst/>
                <a:latin typeface="+mn-lt"/>
                <a:ea typeface="+mn-ea"/>
                <a:cs typeface="+mn-cs"/>
              </a:rPr>
              <a:t> communicate with an airplane? </a:t>
            </a:r>
            <a:endParaRPr lang="en-US" altLang="zh-C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this submarine that you see over here cannot communicate directly with the airplane above the surface. In fact, </a:t>
            </a:r>
            <a:endParaRPr lang="en-US" dirty="0"/>
          </a:p>
        </p:txBody>
      </p:sp>
      <p:sp>
        <p:nvSpPr>
          <p:cNvPr id="4" name="Slide Number Placeholder 3"/>
          <p:cNvSpPr>
            <a:spLocks noGrp="1"/>
          </p:cNvSpPr>
          <p:nvPr>
            <p:ph type="sldNum" sz="quarter" idx="10"/>
          </p:nvPr>
        </p:nvSpPr>
        <p:spPr/>
        <p:txBody>
          <a:bodyPr/>
          <a:lstStyle/>
          <a:p>
            <a:fld id="{51145F38-82A0-4A78-87DA-2FE81F616996}" type="slidenum">
              <a:rPr lang="en-GB" smtClean="0"/>
              <a:t>2</a:t>
            </a:fld>
            <a:endParaRPr lang="en-GB" dirty="0"/>
          </a:p>
        </p:txBody>
      </p:sp>
    </p:spTree>
    <p:extLst>
      <p:ext uri="{BB962C8B-B14F-4D97-AF65-F5344CB8AC3E}">
        <p14:creationId xmlns:p14="http://schemas.microsoft.com/office/powerpoint/2010/main" val="3705640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 how can we sense microscale vibration?</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Remember that our idea is to use a RADAR to measure surface vibration.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the problem with this idea is that</a:t>
            </a:r>
          </a:p>
        </p:txBody>
      </p:sp>
      <p:sp>
        <p:nvSpPr>
          <p:cNvPr id="4" name="Slide Number Placeholder 3"/>
          <p:cNvSpPr>
            <a:spLocks noGrp="1"/>
          </p:cNvSpPr>
          <p:nvPr>
            <p:ph type="sldNum" sz="quarter" idx="10"/>
          </p:nvPr>
        </p:nvSpPr>
        <p:spPr/>
        <p:txBody>
          <a:bodyPr/>
          <a:lstStyle/>
          <a:p>
            <a:fld id="{51145F38-82A0-4A78-87DA-2FE81F616996}" type="slidenum">
              <a:rPr lang="en-GB" smtClean="0"/>
              <a:t>20</a:t>
            </a:fld>
            <a:endParaRPr lang="en-GB"/>
          </a:p>
        </p:txBody>
      </p:sp>
    </p:spTree>
    <p:extLst>
      <p:ext uri="{BB962C8B-B14F-4D97-AF65-F5344CB8AC3E}">
        <p14:creationId xmlns:p14="http://schemas.microsoft.com/office/powerpoint/2010/main" val="1460286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Measuring micrometer vibration </a:t>
            </a:r>
            <a:r>
              <a:rPr lang="en-US" sz="1200" kern="1200" dirty="0">
                <a:solidFill>
                  <a:schemeClr val="tx1"/>
                </a:solidFill>
                <a:effectLst/>
                <a:latin typeface="+mn-lt"/>
                <a:ea typeface="+mn-ea"/>
                <a:cs typeface="+mn-cs"/>
              </a:rPr>
              <a:t>requires 100s of THz of bandwidth. This is a million times larger than the bandwidth of a state-of-the-art WI-FI or LTE devices. Not only is this impractical and costly, but there is simply nothing like this that exists today. so how can we overcome this problem?</a:t>
            </a:r>
          </a:p>
          <a:p>
            <a:r>
              <a:rPr lang="en-US" sz="1200" kern="1200" dirty="0">
                <a:solidFill>
                  <a:schemeClr val="tx1"/>
                </a:solidFill>
                <a:effectLst/>
                <a:latin typeface="+mn-lt"/>
                <a:ea typeface="+mn-ea"/>
                <a:cs typeface="+mn-cs"/>
              </a:rPr>
              <a:t>To overcome this problem, </a:t>
            </a:r>
            <a:endParaRPr lang="en-GB" dirty="0">
              <a:solidFill>
                <a:schemeClr val="bg1"/>
              </a:solidFill>
              <a:cs typeface="Calibri Light" panose="020F0302020204030204" pitchFamily="34" charset="0"/>
            </a:endParaRPr>
          </a:p>
        </p:txBody>
      </p:sp>
      <p:sp>
        <p:nvSpPr>
          <p:cNvPr id="4" name="Slide Number Placeholder 3"/>
          <p:cNvSpPr>
            <a:spLocks noGrp="1"/>
          </p:cNvSpPr>
          <p:nvPr>
            <p:ph type="sldNum" sz="quarter" idx="10"/>
          </p:nvPr>
        </p:nvSpPr>
        <p:spPr/>
        <p:txBody>
          <a:bodyPr/>
          <a:lstStyle/>
          <a:p>
            <a:fld id="{51145F38-82A0-4A78-87DA-2FE81F616996}" type="slidenum">
              <a:rPr lang="en-GB" smtClean="0"/>
              <a:t>21</a:t>
            </a:fld>
            <a:endParaRPr lang="en-GB"/>
          </a:p>
        </p:txBody>
      </p:sp>
    </p:spTree>
    <p:extLst>
      <p:ext uri="{BB962C8B-B14F-4D97-AF65-F5344CB8AC3E}">
        <p14:creationId xmlns:p14="http://schemas.microsoft.com/office/powerpoint/2010/main" val="1613879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we are going to do is to measure changes in displacement using the angle of millimeter-wave RADAR. Let me tell you what I mean by that. Radio signals travel as waves and they have an angle. This angle </a:t>
            </a:r>
            <a:r>
              <a:rPr lang="en-US" sz="1200" b="1" kern="1200" dirty="0">
                <a:solidFill>
                  <a:schemeClr val="tx1"/>
                </a:solidFill>
                <a:effectLst/>
                <a:latin typeface="+mn-lt"/>
                <a:ea typeface="+mn-ea"/>
                <a:cs typeface="+mn-cs"/>
              </a:rPr>
              <a:t>changes </a:t>
            </a:r>
            <a:r>
              <a:rPr lang="en-US" sz="1200" kern="1200" dirty="0">
                <a:solidFill>
                  <a:schemeClr val="tx1"/>
                </a:solidFill>
                <a:effectLst/>
                <a:latin typeface="+mn-lt"/>
                <a:ea typeface="+mn-ea"/>
                <a:cs typeface="+mn-cs"/>
              </a:rPr>
              <a:t>with any change in displacement. When the pressure wave hits the surface and causes the vibration, </a:t>
            </a:r>
            <a:r>
              <a:rPr lang="en-US" sz="1200" b="1" kern="1200" dirty="0">
                <a:solidFill>
                  <a:schemeClr val="tx1"/>
                </a:solidFill>
                <a:effectLst/>
                <a:latin typeface="+mn-lt"/>
                <a:ea typeface="+mn-ea"/>
                <a:cs typeface="+mn-cs"/>
              </a:rPr>
              <a:t>that leads to a change in the angle of the radio signals.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145F38-82A0-4A78-87DA-2FE81F616996}" type="slidenum">
              <a:rPr lang="en-GB" smtClean="0"/>
              <a:t>22</a:t>
            </a:fld>
            <a:endParaRPr lang="en-GB"/>
          </a:p>
        </p:txBody>
      </p:sp>
    </p:spTree>
    <p:extLst>
      <p:ext uri="{BB962C8B-B14F-4D97-AF65-F5344CB8AC3E}">
        <p14:creationId xmlns:p14="http://schemas.microsoft.com/office/powerpoint/2010/main" val="3246128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Angle of a wave can be written as 360 * displacement / wavelength. This is nice because with a wavelength of 5mm and a displacement amplitude of 10um, the angle will vary 7.2 degrees which is detectable by our sensor. Now, the angle of the millimeter-wave RADAR encodes transmitted information from underwater.</a:t>
            </a:r>
          </a:p>
          <a:p>
            <a:r>
              <a:rPr lang="en-US" sz="1200" kern="1200" dirty="0">
                <a:solidFill>
                  <a:schemeClr val="tx1"/>
                </a:solidFill>
                <a:effectLst/>
                <a:latin typeface="+mn-lt"/>
                <a:ea typeface="+mn-ea"/>
                <a:cs typeface="+mn-cs"/>
              </a:rPr>
              <a:t>Great! Now we have a mechanism for us to sense the surface vibration caused by the transmitted underwater acoustic signal. So are we done? Well, no, there still remains one problem, and it is the naturally occurring surface waves.</a:t>
            </a:r>
          </a:p>
        </p:txBody>
      </p:sp>
      <p:sp>
        <p:nvSpPr>
          <p:cNvPr id="4" name="Slide Number Placeholder 3"/>
          <p:cNvSpPr>
            <a:spLocks noGrp="1"/>
          </p:cNvSpPr>
          <p:nvPr>
            <p:ph type="sldNum" sz="quarter" idx="10"/>
          </p:nvPr>
        </p:nvSpPr>
        <p:spPr/>
        <p:txBody>
          <a:bodyPr/>
          <a:lstStyle/>
          <a:p>
            <a:fld id="{51145F38-82A0-4A78-87DA-2FE81F616996}" type="slidenum">
              <a:rPr lang="en-GB" smtClean="0"/>
              <a:t>23</a:t>
            </a:fld>
            <a:endParaRPr lang="en-GB"/>
          </a:p>
        </p:txBody>
      </p:sp>
    </p:spTree>
    <p:extLst>
      <p:ext uri="{BB962C8B-B14F-4D97-AF65-F5344CB8AC3E}">
        <p14:creationId xmlns:p14="http://schemas.microsoft.com/office/powerpoint/2010/main" val="17368258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even on calm days, ocean surface ripples, also called capillary waves, have 2cm peak-to-peak amplitude. </a:t>
            </a:r>
          </a:p>
          <a:p>
            <a:r>
              <a:rPr lang="en-US" sz="1200" kern="1200" dirty="0">
                <a:solidFill>
                  <a:schemeClr val="tx1"/>
                </a:solidFill>
                <a:effectLst/>
                <a:latin typeface="+mn-lt"/>
                <a:ea typeface="+mn-ea"/>
                <a:cs typeface="+mn-cs"/>
              </a:rPr>
              <a:t>This is 1000 times larger than the vibrations caused by the underwater acoustic signal transmitted, </a:t>
            </a:r>
            <a:r>
              <a:rPr lang="en-GB" sz="1200" b="1" i="1" kern="1200" dirty="0">
                <a:solidFill>
                  <a:schemeClr val="tx1"/>
                </a:solidFill>
                <a:effectLst/>
                <a:latin typeface="+mn-lt"/>
                <a:ea typeface="+mn-ea"/>
                <a:cs typeface="+mn-cs"/>
              </a:rPr>
              <a:t>and it masks our signal.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can we even sense the vibration in the presence of even such weak ocean ripples? Here is our idea.</a:t>
            </a:r>
          </a:p>
          <a:p>
            <a:endParaRPr lang="en-US" dirty="0"/>
          </a:p>
        </p:txBody>
      </p:sp>
      <p:sp>
        <p:nvSpPr>
          <p:cNvPr id="4" name="Slide Number Placeholder 3"/>
          <p:cNvSpPr>
            <a:spLocks noGrp="1"/>
          </p:cNvSpPr>
          <p:nvPr>
            <p:ph type="sldNum" sz="quarter" idx="10"/>
          </p:nvPr>
        </p:nvSpPr>
        <p:spPr/>
        <p:txBody>
          <a:bodyPr/>
          <a:lstStyle/>
          <a:p>
            <a:fld id="{51145F38-82A0-4A78-87DA-2FE81F616996}" type="slidenum">
              <a:rPr lang="en-GB" smtClean="0"/>
              <a:t>24</a:t>
            </a:fld>
            <a:endParaRPr lang="en-GB"/>
          </a:p>
        </p:txBody>
      </p:sp>
    </p:spTree>
    <p:extLst>
      <p:ext uri="{BB962C8B-B14F-4D97-AF65-F5344CB8AC3E}">
        <p14:creationId xmlns:p14="http://schemas.microsoft.com/office/powerpoint/2010/main" val="4122683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Natural surface waves can be treated as a structured interference and filtered out. Naturally occurring waves like ocean waves are relatively slow.</a:t>
            </a:r>
            <a:r>
              <a:rPr lang="en-GB"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Their frequency varies from 1 to 2Hz. </a:t>
            </a:r>
          </a:p>
          <a:p>
            <a:r>
              <a:rPr lang="en-US" sz="1200" kern="1200" dirty="0">
                <a:solidFill>
                  <a:schemeClr val="tx1"/>
                </a:solidFill>
                <a:effectLst/>
                <a:latin typeface="+mn-lt"/>
                <a:ea typeface="+mn-ea"/>
                <a:cs typeface="+mn-cs"/>
              </a:rPr>
              <a:t>On the other hand, the acoustic signal transmitted at higher frequencies varies between 100Hz and 200Hz.</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Because they are separated from each other in frequency, we can use filtering.</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1145F38-82A0-4A78-87DA-2FE81F616996}" type="slidenum">
              <a:rPr lang="en-GB" smtClean="0"/>
              <a:t>25</a:t>
            </a:fld>
            <a:endParaRPr lang="en-GB"/>
          </a:p>
        </p:txBody>
      </p:sp>
    </p:spTree>
    <p:extLst>
      <p:ext uri="{BB962C8B-B14F-4D97-AF65-F5344CB8AC3E}">
        <p14:creationId xmlns:p14="http://schemas.microsoft.com/office/powerpoint/2010/main" val="2550009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For example, if you have a look at the frequency domain. Over here, the x-axis is the frequency and y-axis the power.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is a representative signal in the frequency domain.</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part over here at low frequencies correspond to the ocean wave,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and this part over here at higher frequencies corresponds to our transmitted signal.</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simple solution would be to filter out the ocean waves and just look at the portion of the signal from 100Hz to 200Hz. So we went ahead and tried it, but unfortunately, it still did not work.</a:t>
            </a:r>
            <a:r>
              <a:rPr lang="en-GB"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51145F38-82A0-4A78-87DA-2FE81F616996}" type="slidenum">
              <a:rPr lang="en-GB" smtClean="0"/>
              <a:t>26</a:t>
            </a:fld>
            <a:endParaRPr lang="en-GB"/>
          </a:p>
        </p:txBody>
      </p:sp>
    </p:spTree>
    <p:extLst>
      <p:ext uri="{BB962C8B-B14F-4D97-AF65-F5344CB8AC3E}">
        <p14:creationId xmlns:p14="http://schemas.microsoft.com/office/powerpoint/2010/main" val="719551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 filtering alone does not work. Let me explain to you why.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145F38-82A0-4A78-87DA-2FE81F616996}" type="slidenum">
              <a:rPr lang="en-GB" smtClean="0"/>
              <a:t>27</a:t>
            </a:fld>
            <a:endParaRPr lang="en-GB"/>
          </a:p>
        </p:txBody>
      </p:sp>
    </p:spTree>
    <p:extLst>
      <p:ext uri="{BB962C8B-B14F-4D97-AF65-F5344CB8AC3E}">
        <p14:creationId xmlns:p14="http://schemas.microsoft.com/office/powerpoint/2010/main" val="38786088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Previously, I told you that the angle is 360 x displacement / wavelength.</a:t>
            </a:r>
            <a:r>
              <a:rPr lang="en-US" sz="1200" kern="1200" dirty="0">
                <a:solidFill>
                  <a:schemeClr val="tx1"/>
                </a:solidFill>
                <a:effectLst/>
                <a:latin typeface="+mn-lt"/>
                <a:ea typeface="+mn-ea"/>
                <a:cs typeface="+mn-cs"/>
              </a:rPr>
              <a:t> This is not the whole story.</a:t>
            </a:r>
          </a:p>
          <a:p>
            <a:endParaRPr lang="en-US" dirty="0"/>
          </a:p>
        </p:txBody>
      </p:sp>
      <p:sp>
        <p:nvSpPr>
          <p:cNvPr id="4" name="Slide Number Placeholder 3"/>
          <p:cNvSpPr>
            <a:spLocks noGrp="1"/>
          </p:cNvSpPr>
          <p:nvPr>
            <p:ph type="sldNum" sz="quarter" idx="10"/>
          </p:nvPr>
        </p:nvSpPr>
        <p:spPr/>
        <p:txBody>
          <a:bodyPr/>
          <a:lstStyle/>
          <a:p>
            <a:fld id="{51145F38-82A0-4A78-87DA-2FE81F616996}" type="slidenum">
              <a:rPr lang="en-GB" smtClean="0"/>
              <a:t>28</a:t>
            </a:fld>
            <a:endParaRPr lang="en-GB"/>
          </a:p>
        </p:txBody>
      </p:sp>
    </p:spTree>
    <p:extLst>
      <p:ext uri="{BB962C8B-B14F-4D97-AF65-F5344CB8AC3E}">
        <p14:creationId xmlns:p14="http://schemas.microsoft.com/office/powerpoint/2010/main" val="1558522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Actually, there is modulus 360. This means that the angle wraps around every 360 degrees. So when we plot the displacement</a:t>
            </a:r>
          </a:p>
          <a:p>
            <a:endParaRPr lang="en-US" dirty="0"/>
          </a:p>
        </p:txBody>
      </p:sp>
      <p:sp>
        <p:nvSpPr>
          <p:cNvPr id="4" name="Slide Number Placeholder 3"/>
          <p:cNvSpPr>
            <a:spLocks noGrp="1"/>
          </p:cNvSpPr>
          <p:nvPr>
            <p:ph type="sldNum" sz="quarter" idx="10"/>
          </p:nvPr>
        </p:nvSpPr>
        <p:spPr/>
        <p:txBody>
          <a:bodyPr/>
          <a:lstStyle/>
          <a:p>
            <a:fld id="{51145F38-82A0-4A78-87DA-2FE81F616996}" type="slidenum">
              <a:rPr lang="en-GB" smtClean="0"/>
              <a:t>29</a:t>
            </a:fld>
            <a:endParaRPr lang="en-GB"/>
          </a:p>
        </p:txBody>
      </p:sp>
    </p:spTree>
    <p:extLst>
      <p:ext uri="{BB962C8B-B14F-4D97-AF65-F5344CB8AC3E}">
        <p14:creationId xmlns:p14="http://schemas.microsoft.com/office/powerpoint/2010/main" val="3149617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Any deeply submerged underwater node like underwater drones or sensors cannot directly communicate with nodes above the water surface. And you might be wondering why. The reason is that</a:t>
            </a:r>
            <a:endParaRPr lang="en-GB"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51145F38-82A0-4A78-87DA-2FE81F616996}" type="slidenum">
              <a:rPr lang="en-GB" smtClean="0"/>
              <a:t>3</a:t>
            </a:fld>
            <a:endParaRPr lang="en-GB" dirty="0"/>
          </a:p>
        </p:txBody>
      </p:sp>
    </p:spTree>
    <p:extLst>
      <p:ext uri="{BB962C8B-B14F-4D97-AF65-F5344CB8AC3E}">
        <p14:creationId xmlns:p14="http://schemas.microsoft.com/office/powerpoint/2010/main" val="2916374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a function of time, I get a result that looks like this.</a:t>
            </a:r>
          </a:p>
          <a:p>
            <a:r>
              <a:rPr lang="en-US" sz="1200" kern="1200" dirty="0">
                <a:solidFill>
                  <a:schemeClr val="tx1"/>
                </a:solidFill>
                <a:effectLst/>
                <a:latin typeface="+mn-lt"/>
                <a:ea typeface="+mn-ea"/>
                <a:cs typeface="+mn-cs"/>
              </a:rPr>
              <a:t>Over here,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 could see that the signal is varying with 5mm peak-to-peak which is much larger than the vibrations that we were seeing before. The thing that you notice over here is that the angle wraps around every 5mm. The reason is mod 360degrees</a:t>
            </a:r>
            <a:r>
              <a:rPr lang="en-US" sz="1200" b="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This wrapping around is non-linear so corrupts our signal.</a:t>
            </a:r>
            <a:r>
              <a:rPr lang="en-US" sz="1200" b="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This is why filtering out alone does not solve the problem.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145F38-82A0-4A78-87DA-2FE81F616996}" type="slidenum">
              <a:rPr lang="en-GB" smtClean="0"/>
              <a:t>30</a:t>
            </a:fld>
            <a:endParaRPr lang="en-GB"/>
          </a:p>
        </p:txBody>
      </p:sp>
    </p:spTree>
    <p:extLst>
      <p:ext uri="{BB962C8B-B14F-4D97-AF65-F5344CB8AC3E}">
        <p14:creationId xmlns:p14="http://schemas.microsoft.com/office/powerpoint/2010/main" val="23542702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if we can somehow track the natural surface waves, then we may be able to eliminate their impact. And this is exactly what we do. So let me show you what happens,</a:t>
            </a:r>
            <a:endParaRPr lang="en-US" dirty="0"/>
          </a:p>
        </p:txBody>
      </p:sp>
      <p:sp>
        <p:nvSpPr>
          <p:cNvPr id="4" name="Slide Number Placeholder 3"/>
          <p:cNvSpPr>
            <a:spLocks noGrp="1"/>
          </p:cNvSpPr>
          <p:nvPr>
            <p:ph type="sldNum" sz="quarter" idx="10"/>
          </p:nvPr>
        </p:nvSpPr>
        <p:spPr/>
        <p:txBody>
          <a:bodyPr/>
          <a:lstStyle/>
          <a:p>
            <a:fld id="{51145F38-82A0-4A78-87DA-2FE81F616996}" type="slidenum">
              <a:rPr lang="en-GB" smtClean="0"/>
              <a:t>31</a:t>
            </a:fld>
            <a:endParaRPr lang="en-GB"/>
          </a:p>
        </p:txBody>
      </p:sp>
    </p:spTree>
    <p:extLst>
      <p:ext uri="{BB962C8B-B14F-4D97-AF65-F5344CB8AC3E}">
        <p14:creationId xmlns:p14="http://schemas.microsoft.com/office/powerpoint/2010/main" val="35949747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we track and unwrap the natural surface waves, then we are able to eliminate this wrapping.</a:t>
            </a:r>
            <a:r>
              <a:rPr lang="en-GB"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trend that you see over here corresponds to the water surface. As you can see,</a:t>
            </a:r>
            <a:r>
              <a:rPr lang="en-GB"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has peak-to-peak amplitude of 2cm. The small vibration on top of it</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corresponds to the transmitted signal from underwater.</a:t>
            </a:r>
          </a:p>
        </p:txBody>
      </p:sp>
      <p:sp>
        <p:nvSpPr>
          <p:cNvPr id="4" name="Slide Number Placeholder 3"/>
          <p:cNvSpPr>
            <a:spLocks noGrp="1"/>
          </p:cNvSpPr>
          <p:nvPr>
            <p:ph type="sldNum" sz="quarter" idx="10"/>
          </p:nvPr>
        </p:nvSpPr>
        <p:spPr/>
        <p:txBody>
          <a:bodyPr/>
          <a:lstStyle/>
          <a:p>
            <a:fld id="{51145F38-82A0-4A78-87DA-2FE81F616996}" type="slidenum">
              <a:rPr lang="en-GB" smtClean="0"/>
              <a:t>32</a:t>
            </a:fld>
            <a:endParaRPr lang="en-GB"/>
          </a:p>
        </p:txBody>
      </p:sp>
    </p:spTree>
    <p:extLst>
      <p:ext uri="{BB962C8B-B14F-4D97-AF65-F5344CB8AC3E}">
        <p14:creationId xmlns:p14="http://schemas.microsoft.com/office/powerpoint/2010/main" val="36100134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now, we can go ahead and filter out the impact of the natural surface waves. When we do that, we get an output like this. Again on the x-axis I plot the time and y-axis displacement.</a:t>
            </a:r>
          </a:p>
        </p:txBody>
      </p:sp>
      <p:sp>
        <p:nvSpPr>
          <p:cNvPr id="4" name="Slide Number Placeholder 3"/>
          <p:cNvSpPr>
            <a:spLocks noGrp="1"/>
          </p:cNvSpPr>
          <p:nvPr>
            <p:ph type="sldNum" sz="quarter" idx="10"/>
          </p:nvPr>
        </p:nvSpPr>
        <p:spPr/>
        <p:txBody>
          <a:bodyPr/>
          <a:lstStyle/>
          <a:p>
            <a:fld id="{51145F38-82A0-4A78-87DA-2FE81F616996}" type="slidenum">
              <a:rPr lang="en-GB" smtClean="0"/>
              <a:t>33</a:t>
            </a:fld>
            <a:endParaRPr lang="en-GB"/>
          </a:p>
        </p:txBody>
      </p:sp>
    </p:spTree>
    <p:extLst>
      <p:ext uri="{BB962C8B-B14F-4D97-AF65-F5344CB8AC3E}">
        <p14:creationId xmlns:p14="http://schemas.microsoft.com/office/powerpoint/2010/main" val="5663390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can see the 100 Hz signal transmission from underwater. </a:t>
            </a:r>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By treating natural surface waves as structured interference, we are able to track and eliminate their impact on our signal.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Great, so now we have a mechanism that allows us to sense vibrations at the surface and deal with natural surface waves.</a:t>
            </a:r>
          </a:p>
          <a:p>
            <a:endParaRPr lang="en-US" dirty="0"/>
          </a:p>
        </p:txBody>
      </p:sp>
      <p:sp>
        <p:nvSpPr>
          <p:cNvPr id="4" name="Slide Number Placeholder 3"/>
          <p:cNvSpPr>
            <a:spLocks noGrp="1"/>
          </p:cNvSpPr>
          <p:nvPr>
            <p:ph type="sldNum" sz="quarter" idx="10"/>
          </p:nvPr>
        </p:nvSpPr>
        <p:spPr/>
        <p:txBody>
          <a:bodyPr/>
          <a:lstStyle/>
          <a:p>
            <a:fld id="{51145F38-82A0-4A78-87DA-2FE81F616996}" type="slidenum">
              <a:rPr lang="en-GB" smtClean="0"/>
              <a:t>34</a:t>
            </a:fld>
            <a:endParaRPr lang="en-GB"/>
          </a:p>
        </p:txBody>
      </p:sp>
    </p:spTree>
    <p:extLst>
      <p:ext uri="{BB962C8B-B14F-4D97-AF65-F5344CB8AC3E}">
        <p14:creationId xmlns:p14="http://schemas.microsoft.com/office/powerpoint/2010/main" val="26397414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can we transmit bits of 0s and 1s? Here is a very simple example,</a:t>
            </a:r>
          </a:p>
        </p:txBody>
      </p:sp>
      <p:sp>
        <p:nvSpPr>
          <p:cNvPr id="4" name="Slide Number Placeholder 3"/>
          <p:cNvSpPr>
            <a:spLocks noGrp="1"/>
          </p:cNvSpPr>
          <p:nvPr>
            <p:ph type="sldNum" sz="quarter" idx="10"/>
          </p:nvPr>
        </p:nvSpPr>
        <p:spPr/>
        <p:txBody>
          <a:bodyPr/>
          <a:lstStyle/>
          <a:p>
            <a:fld id="{51145F38-82A0-4A78-87DA-2FE81F616996}" type="slidenum">
              <a:rPr lang="en-GB" smtClean="0"/>
              <a:t>35</a:t>
            </a:fld>
            <a:endParaRPr lang="en-GB"/>
          </a:p>
        </p:txBody>
      </p:sp>
    </p:spTree>
    <p:extLst>
      <p:ext uri="{BB962C8B-B14F-4D97-AF65-F5344CB8AC3E}">
        <p14:creationId xmlns:p14="http://schemas.microsoft.com/office/powerpoint/2010/main" val="35140893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let us say that we want to transmit a bit 0. The underwater speaker </a:t>
            </a:r>
            <a:r>
              <a:rPr lang="en-US" sz="1200" b="1" i="1" u="sng" kern="1200" dirty="0">
                <a:solidFill>
                  <a:schemeClr val="tx1"/>
                </a:solidFill>
                <a:effectLst/>
                <a:latin typeface="+mn-lt"/>
                <a:ea typeface="+mn-ea"/>
                <a:cs typeface="+mn-cs"/>
              </a:rPr>
              <a:t>can</a:t>
            </a:r>
            <a:r>
              <a:rPr lang="en-US" sz="1200" kern="1200" dirty="0">
                <a:solidFill>
                  <a:schemeClr val="tx1"/>
                </a:solidFill>
                <a:effectLst/>
                <a:latin typeface="+mn-lt"/>
                <a:ea typeface="+mn-ea"/>
                <a:cs typeface="+mn-cs"/>
              </a:rPr>
              <a:t> transmit at 100Hz.</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causes a surface vibration of 100Hz. This causes an angle variation at 100Hz. </a:t>
            </a:r>
          </a:p>
          <a:p>
            <a:r>
              <a:rPr lang="en-US" sz="1200" kern="1200" dirty="0">
                <a:solidFill>
                  <a:schemeClr val="tx1"/>
                </a:solidFill>
                <a:effectLst/>
                <a:latin typeface="+mn-lt"/>
                <a:ea typeface="+mn-ea"/>
                <a:cs typeface="+mn-cs"/>
              </a:rPr>
              <a:t>On the other hand, if we want to transmit a bit 1, we can simply transmit at 200Hz,</a:t>
            </a:r>
          </a:p>
          <a:p>
            <a:r>
              <a:rPr lang="en-US" sz="1200" kern="1200" dirty="0">
                <a:solidFill>
                  <a:schemeClr val="tx1"/>
                </a:solidFill>
                <a:effectLst/>
                <a:latin typeface="+mn-lt"/>
                <a:ea typeface="+mn-ea"/>
                <a:cs typeface="+mn-cs"/>
              </a:rPr>
              <a:t>This causes a surface vibration at 200Hz which also causes angle variation at 200Hz.</a:t>
            </a:r>
          </a:p>
          <a:p>
            <a:r>
              <a:rPr lang="en-US" sz="1200" b="1" i="1" u="sng" kern="1200" dirty="0">
                <a:solidFill>
                  <a:schemeClr val="tx1"/>
                </a:solidFill>
                <a:effectLst/>
                <a:latin typeface="+mn-lt"/>
                <a:ea typeface="+mn-ea"/>
                <a:cs typeface="+mn-cs"/>
              </a:rPr>
              <a:t>So if I want to transmit a bits of zeros and one, I can simply switch between 100Hz and 200hz.</a:t>
            </a:r>
          </a:p>
          <a:p>
            <a:r>
              <a:rPr lang="en-US" sz="1200" kern="1200" dirty="0">
                <a:solidFill>
                  <a:schemeClr val="tx1"/>
                </a:solidFill>
                <a:effectLst/>
                <a:latin typeface="+mn-lt"/>
                <a:ea typeface="+mn-ea"/>
                <a:cs typeface="+mn-cs"/>
              </a:rPr>
              <a:t>Of course, what I have described to you over here is a very simplified example </a:t>
            </a:r>
            <a:r>
              <a:rPr lang="en-US" sz="1200" b="0" kern="1200" dirty="0">
                <a:solidFill>
                  <a:schemeClr val="tx1"/>
                </a:solidFill>
                <a:effectLst/>
                <a:latin typeface="+mn-lt"/>
                <a:ea typeface="+mn-ea"/>
                <a:cs typeface="+mn-cs"/>
              </a:rPr>
              <a:t>that borrows an existing technique called frequency shift keying. In practice, our new communication modality has unique properties.</a:t>
            </a:r>
            <a:endParaRPr lang="en-US" sz="120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145F38-82A0-4A78-87DA-2FE81F616996}" type="slidenum">
              <a:rPr lang="en-GB" smtClean="0"/>
              <a:t>36</a:t>
            </a:fld>
            <a:endParaRPr lang="en-GB"/>
          </a:p>
        </p:txBody>
      </p:sp>
    </p:spTree>
    <p:extLst>
      <p:ext uri="{BB962C8B-B14F-4D97-AF65-F5344CB8AC3E}">
        <p14:creationId xmlns:p14="http://schemas.microsoft.com/office/powerpoint/2010/main" val="38841500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paper introduces algorithms for optimal power allocation and rate adaptation algorithm for water-air communication.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145F38-82A0-4A78-87DA-2FE81F616996}" type="slidenum">
              <a:rPr lang="en-GB" smtClean="0"/>
              <a:t>37</a:t>
            </a:fld>
            <a:endParaRPr lang="en-GB"/>
          </a:p>
        </p:txBody>
      </p:sp>
    </p:spTree>
    <p:extLst>
      <p:ext uri="{BB962C8B-B14F-4D97-AF65-F5344CB8AC3E}">
        <p14:creationId xmlns:p14="http://schemas.microsoft.com/office/powerpoint/2010/main" val="31162993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implement TARF, for the receiver,</a:t>
            </a:r>
            <a:r>
              <a:rPr lang="en-GB"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built our own FMCW </a:t>
            </a:r>
            <a:r>
              <a:rPr lang="en-US" sz="1200" kern="1200" dirty="0" err="1">
                <a:solidFill>
                  <a:schemeClr val="tx1"/>
                </a:solidFill>
                <a:effectLst/>
                <a:latin typeface="+mn-lt"/>
                <a:ea typeface="+mn-ea"/>
                <a:cs typeface="+mn-cs"/>
              </a:rPr>
              <a:t>mmWave</a:t>
            </a:r>
            <a:r>
              <a:rPr lang="en-US" sz="1200" kern="1200" dirty="0">
                <a:solidFill>
                  <a:schemeClr val="tx1"/>
                </a:solidFill>
                <a:effectLst/>
                <a:latin typeface="+mn-lt"/>
                <a:ea typeface="+mn-ea"/>
                <a:cs typeface="+mn-cs"/>
              </a:rPr>
              <a:t> RADAR operating at center frequency of 60GHz with a bandwidth of 3GHz. The RADAR acts as a daughterboard to a USRP software radio.</a:t>
            </a:r>
          </a:p>
          <a:p>
            <a:r>
              <a:rPr lang="en-US" sz="1200" kern="1200" dirty="0">
                <a:solidFill>
                  <a:schemeClr val="tx1"/>
                </a:solidFill>
                <a:effectLst/>
                <a:latin typeface="+mn-lt"/>
                <a:ea typeface="+mn-ea"/>
                <a:cs typeface="+mn-cs"/>
              </a:rPr>
              <a:t>As for the transmitter, we use an electro-voice underwater loudspeaker at center frequency of 150Hz with a bandwidth of 100Hz. It was connected to two different types of pre-amplifiers to transmit at two different powers. </a:t>
            </a:r>
          </a:p>
        </p:txBody>
      </p:sp>
      <p:sp>
        <p:nvSpPr>
          <p:cNvPr id="4" name="Slide Number Placeholder 3"/>
          <p:cNvSpPr>
            <a:spLocks noGrp="1"/>
          </p:cNvSpPr>
          <p:nvPr>
            <p:ph type="sldNum" sz="quarter" idx="10"/>
          </p:nvPr>
        </p:nvSpPr>
        <p:spPr/>
        <p:txBody>
          <a:bodyPr/>
          <a:lstStyle/>
          <a:p>
            <a:fld id="{51145F38-82A0-4A78-87DA-2FE81F616996}" type="slidenum">
              <a:rPr lang="en-GB" smtClean="0"/>
              <a:t>38</a:t>
            </a:fld>
            <a:endParaRPr lang="en-GB"/>
          </a:p>
        </p:txBody>
      </p:sp>
    </p:spTree>
    <p:extLst>
      <p:ext uri="{BB962C8B-B14F-4D97-AF65-F5344CB8AC3E}">
        <p14:creationId xmlns:p14="http://schemas.microsoft.com/office/powerpoint/2010/main" val="33283555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evaluated our system in different settings.</a:t>
            </a:r>
          </a:p>
          <a:p>
            <a:r>
              <a:rPr lang="en-US" sz="1200" kern="1200" dirty="0">
                <a:solidFill>
                  <a:schemeClr val="tx1"/>
                </a:solidFill>
                <a:effectLst/>
                <a:latin typeface="+mn-lt"/>
                <a:ea typeface="+mn-ea"/>
                <a:cs typeface="+mn-cs"/>
              </a:rPr>
              <a:t>For controlled evaluation, we use a water tank, over here you can see an acoustic transmitter and a RADAR receiver. </a:t>
            </a:r>
          </a:p>
          <a:p>
            <a:r>
              <a:rPr lang="en-US" sz="1200" kern="1200" dirty="0">
                <a:solidFill>
                  <a:schemeClr val="tx1"/>
                </a:solidFill>
                <a:effectLst/>
                <a:latin typeface="+mn-lt"/>
                <a:ea typeface="+mn-ea"/>
                <a:cs typeface="+mn-cs"/>
              </a:rPr>
              <a:t>To evaluate at larger depths and less controlled settings, we also performed experiments in a swimming pool,</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 well as in the presence of swimmers as you can see over here. </a:t>
            </a:r>
            <a:r>
              <a:rPr lang="en-US" sz="1200" i="1" kern="1200" dirty="0">
                <a:solidFill>
                  <a:schemeClr val="tx1"/>
                </a:solidFill>
                <a:effectLst/>
                <a:latin typeface="+mn-lt"/>
                <a:ea typeface="+mn-ea"/>
                <a:cs typeface="+mn-cs"/>
              </a:rPr>
              <a:t>In the swimming pool, the swimmers and circulation currents caused continuous random ripples</a:t>
            </a:r>
            <a:r>
              <a:rPr lang="en-US" sz="1200" kern="1200" dirty="0">
                <a:solidFill>
                  <a:schemeClr val="tx1"/>
                </a:solidFill>
                <a:effectLst/>
                <a:latin typeface="+mn-lt"/>
                <a:ea typeface="+mn-ea"/>
                <a:cs typeface="+mn-cs"/>
              </a:rPr>
              <a:t>. And here are the acoustic transmitters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the radars.</a:t>
            </a:r>
          </a:p>
        </p:txBody>
      </p:sp>
      <p:sp>
        <p:nvSpPr>
          <p:cNvPr id="4" name="Slide Number Placeholder 3"/>
          <p:cNvSpPr>
            <a:spLocks noGrp="1"/>
          </p:cNvSpPr>
          <p:nvPr>
            <p:ph type="sldNum" sz="quarter" idx="10"/>
          </p:nvPr>
        </p:nvSpPr>
        <p:spPr/>
        <p:txBody>
          <a:bodyPr/>
          <a:lstStyle/>
          <a:p>
            <a:fld id="{51145F38-82A0-4A78-87DA-2FE81F616996}" type="slidenum">
              <a:rPr lang="en-GB" smtClean="0"/>
              <a:t>39</a:t>
            </a:fld>
            <a:endParaRPr lang="en-GB"/>
          </a:p>
        </p:txBody>
      </p:sp>
    </p:spTree>
    <p:extLst>
      <p:ext uri="{BB962C8B-B14F-4D97-AF65-F5344CB8AC3E}">
        <p14:creationId xmlns:p14="http://schemas.microsoft.com/office/powerpoint/2010/main" val="2018652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Wireless signals work well </a:t>
            </a:r>
            <a:r>
              <a:rPr lang="en-US" sz="1200" b="1" kern="1200" dirty="0">
                <a:solidFill>
                  <a:schemeClr val="tx1"/>
                </a:solidFill>
                <a:effectLst/>
                <a:latin typeface="+mn-lt"/>
                <a:ea typeface="+mn-ea"/>
                <a:cs typeface="+mn-cs"/>
              </a:rPr>
              <a:t>only</a:t>
            </a:r>
            <a:r>
              <a:rPr lang="en-US" sz="1200" kern="1200" dirty="0">
                <a:solidFill>
                  <a:schemeClr val="tx1"/>
                </a:solidFill>
                <a:effectLst/>
                <a:latin typeface="+mn-lt"/>
                <a:ea typeface="+mn-ea"/>
                <a:cs typeface="+mn-cs"/>
              </a:rPr>
              <a:t> in a </a:t>
            </a:r>
            <a:r>
              <a:rPr lang="en-US" sz="1200" b="0" kern="1200" dirty="0">
                <a:solidFill>
                  <a:schemeClr val="tx1"/>
                </a:solidFill>
                <a:effectLst/>
                <a:latin typeface="+mn-lt"/>
                <a:ea typeface="+mn-ea"/>
                <a:cs typeface="+mn-cs"/>
              </a:rPr>
              <a:t>single</a:t>
            </a:r>
            <a:r>
              <a:rPr lang="en-US" sz="1200" kern="1200" dirty="0">
                <a:solidFill>
                  <a:schemeClr val="tx1"/>
                </a:solidFill>
                <a:effectLst/>
                <a:latin typeface="+mn-lt"/>
                <a:ea typeface="+mn-ea"/>
                <a:cs typeface="+mn-cs"/>
              </a:rPr>
              <a:t> medium. For example, they can either work well only in air</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or only in water, but they cannot work </a:t>
            </a:r>
            <a:r>
              <a:rPr lang="en-US" sz="1200" b="1" i="1" kern="1200" dirty="0">
                <a:solidFill>
                  <a:schemeClr val="tx1"/>
                </a:solidFill>
                <a:effectLst/>
                <a:latin typeface="+mn-lt"/>
                <a:ea typeface="+mn-ea"/>
                <a:cs typeface="+mn-cs"/>
              </a:rPr>
              <a:t>well</a:t>
            </a:r>
            <a:r>
              <a:rPr lang="en-US" sz="1200" kern="1200" dirty="0">
                <a:solidFill>
                  <a:schemeClr val="tx1"/>
                </a:solidFill>
                <a:effectLst/>
                <a:latin typeface="+mn-lt"/>
                <a:ea typeface="+mn-ea"/>
                <a:cs typeface="+mn-cs"/>
              </a:rPr>
              <a:t> across both. For example</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51145F38-82A0-4A78-87DA-2FE81F616996}" type="slidenum">
              <a:rPr lang="en-GB" smtClean="0"/>
              <a:t>4</a:t>
            </a:fld>
            <a:endParaRPr lang="en-GB" dirty="0"/>
          </a:p>
        </p:txBody>
      </p:sp>
    </p:spTree>
    <p:extLst>
      <p:ext uri="{BB962C8B-B14F-4D97-AF65-F5344CB8AC3E}">
        <p14:creationId xmlns:p14="http://schemas.microsoft.com/office/powerpoint/2010/main" val="8884185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First, let me show you our throughput result.</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ran an experiment where we vary the power and the depth of the underwater transmission.</a:t>
            </a:r>
          </a:p>
          <a:p>
            <a:r>
              <a:rPr lang="en-US" sz="1200" kern="1200" dirty="0">
                <a:solidFill>
                  <a:schemeClr val="tx1"/>
                </a:solidFill>
                <a:effectLst/>
                <a:latin typeface="+mn-lt"/>
                <a:ea typeface="+mn-ea"/>
                <a:cs typeface="+mn-cs"/>
              </a:rPr>
              <a:t>Over here, I plot the SNR in dB on the x-axis and the throughput in BPS in the y-axis. We evaluated how the system performs with different modulation schemes. First, let me show you the results in the case of BPSK,</a:t>
            </a:r>
          </a:p>
        </p:txBody>
      </p:sp>
      <p:sp>
        <p:nvSpPr>
          <p:cNvPr id="4" name="Slide Number Placeholder 3"/>
          <p:cNvSpPr>
            <a:spLocks noGrp="1"/>
          </p:cNvSpPr>
          <p:nvPr>
            <p:ph type="sldNum" sz="quarter" idx="10"/>
          </p:nvPr>
        </p:nvSpPr>
        <p:spPr/>
        <p:txBody>
          <a:bodyPr/>
          <a:lstStyle/>
          <a:p>
            <a:fld id="{51145F38-82A0-4A78-87DA-2FE81F616996}" type="slidenum">
              <a:rPr lang="en-GB" smtClean="0"/>
              <a:t>40</a:t>
            </a:fld>
            <a:endParaRPr lang="en-GB"/>
          </a:p>
        </p:txBody>
      </p:sp>
    </p:spTree>
    <p:extLst>
      <p:ext uri="{BB962C8B-B14F-4D97-AF65-F5344CB8AC3E}">
        <p14:creationId xmlns:p14="http://schemas.microsoft.com/office/powerpoint/2010/main" val="19743534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which is the lowest modulation scheme. As expected, the throughput increases with the SNR, and rises up to 100bits per second at high SNRs.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also tested the experiment with QPSK and 16 QAM. This is for QPSK</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145F38-82A0-4A78-87DA-2FE81F616996}" type="slidenum">
              <a:rPr lang="en-GB" smtClean="0"/>
              <a:t>41</a:t>
            </a:fld>
            <a:endParaRPr lang="en-GB"/>
          </a:p>
        </p:txBody>
      </p:sp>
    </p:spTree>
    <p:extLst>
      <p:ext uri="{BB962C8B-B14F-4D97-AF65-F5344CB8AC3E}">
        <p14:creationId xmlns:p14="http://schemas.microsoft.com/office/powerpoint/2010/main" val="23610346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16QAM.</a:t>
            </a:r>
          </a:p>
        </p:txBody>
      </p:sp>
      <p:sp>
        <p:nvSpPr>
          <p:cNvPr id="4" name="Slide Number Placeholder 3"/>
          <p:cNvSpPr>
            <a:spLocks noGrp="1"/>
          </p:cNvSpPr>
          <p:nvPr>
            <p:ph type="sldNum" sz="quarter" idx="10"/>
          </p:nvPr>
        </p:nvSpPr>
        <p:spPr/>
        <p:txBody>
          <a:bodyPr/>
          <a:lstStyle/>
          <a:p>
            <a:fld id="{51145F38-82A0-4A78-87DA-2FE81F616996}" type="slidenum">
              <a:rPr lang="en-GB" smtClean="0"/>
              <a:t>42</a:t>
            </a:fld>
            <a:endParaRPr lang="en-GB"/>
          </a:p>
        </p:txBody>
      </p:sp>
    </p:spTree>
    <p:extLst>
      <p:ext uri="{BB962C8B-B14F-4D97-AF65-F5344CB8AC3E}">
        <p14:creationId xmlns:p14="http://schemas.microsoft.com/office/powerpoint/2010/main" val="27066193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 expected, higher modulation schemes give us higher throughput.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finally, this is the result</a:t>
            </a:r>
          </a:p>
        </p:txBody>
      </p:sp>
      <p:sp>
        <p:nvSpPr>
          <p:cNvPr id="4" name="Slide Number Placeholder 3"/>
          <p:cNvSpPr>
            <a:spLocks noGrp="1"/>
          </p:cNvSpPr>
          <p:nvPr>
            <p:ph type="sldNum" sz="quarter" idx="10"/>
          </p:nvPr>
        </p:nvSpPr>
        <p:spPr/>
        <p:txBody>
          <a:bodyPr/>
          <a:lstStyle/>
          <a:p>
            <a:fld id="{51145F38-82A0-4A78-87DA-2FE81F616996}" type="slidenum">
              <a:rPr lang="en-GB" smtClean="0"/>
              <a:t>43</a:t>
            </a:fld>
            <a:endParaRPr lang="en-GB"/>
          </a:p>
        </p:txBody>
      </p:sp>
    </p:spTree>
    <p:extLst>
      <p:ext uri="{BB962C8B-B14F-4D97-AF65-F5344CB8AC3E}">
        <p14:creationId xmlns:p14="http://schemas.microsoft.com/office/powerpoint/2010/main" val="30975274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of using our optimal power and rate adaptation scheme. As you can see, it generally outperforms the other modulation schemes.</a:t>
            </a:r>
          </a:p>
          <a:p>
            <a:r>
              <a:rPr lang="en-US" sz="1200" b="1" i="1" u="sng" kern="1200" dirty="0">
                <a:solidFill>
                  <a:schemeClr val="tx1"/>
                </a:solidFill>
                <a:effectLst/>
                <a:latin typeface="+mn-lt"/>
                <a:ea typeface="+mn-ea"/>
                <a:cs typeface="+mn-cs"/>
              </a:rPr>
              <a:t>Another thing I would like to note </a:t>
            </a:r>
            <a:r>
              <a:rPr lang="en-US" sz="1200" kern="1200" dirty="0">
                <a:solidFill>
                  <a:schemeClr val="tx1"/>
                </a:solidFill>
                <a:effectLst/>
                <a:latin typeface="+mn-lt"/>
                <a:ea typeface="+mn-ea"/>
                <a:cs typeface="+mn-cs"/>
              </a:rPr>
              <a:t>is that this throughput of hundreds of bps is typical for underwater communication. So this shows that TARF is a valid communication technology and can adapt to different channels.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145F38-82A0-4A78-87DA-2FE81F616996}" type="slidenum">
              <a:rPr lang="en-GB" smtClean="0"/>
              <a:t>44</a:t>
            </a:fld>
            <a:endParaRPr lang="en-GB"/>
          </a:p>
        </p:txBody>
      </p:sp>
    </p:spTree>
    <p:extLst>
      <p:ext uri="{BB962C8B-B14F-4D97-AF65-F5344CB8AC3E}">
        <p14:creationId xmlns:p14="http://schemas.microsoft.com/office/powerpoint/2010/main" val="17897055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Next, I want to show you our results for the signal to noise ratio versus depth. Over here, the x-axis shows depth and y-axis the signal-to-noise ratio. And this is our result. As expected, the signal to noise ratio degrades with depth. In fact, it closely follows the theoretical trend of 1/depth^2.</a:t>
            </a:r>
          </a:p>
        </p:txBody>
      </p:sp>
      <p:sp>
        <p:nvSpPr>
          <p:cNvPr id="4" name="Slide Number Placeholder 3"/>
          <p:cNvSpPr>
            <a:spLocks noGrp="1"/>
          </p:cNvSpPr>
          <p:nvPr>
            <p:ph type="sldNum" sz="quarter" idx="10"/>
          </p:nvPr>
        </p:nvSpPr>
        <p:spPr/>
        <p:txBody>
          <a:bodyPr/>
          <a:lstStyle/>
          <a:p>
            <a:fld id="{51145F38-82A0-4A78-87DA-2FE81F616996}" type="slidenum">
              <a:rPr lang="en-GB" smtClean="0"/>
              <a:t>45</a:t>
            </a:fld>
            <a:endParaRPr lang="en-GB"/>
          </a:p>
        </p:txBody>
      </p:sp>
    </p:spTree>
    <p:extLst>
      <p:ext uri="{BB962C8B-B14F-4D97-AF65-F5344CB8AC3E}">
        <p14:creationId xmlns:p14="http://schemas.microsoft.com/office/powerpoint/2010/main" val="31552055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Finally, I want to show you the ability of our system to deal with waves.</a:t>
            </a:r>
          </a:p>
          <a:p>
            <a:r>
              <a:rPr lang="en-US" sz="1200" kern="1200" dirty="0">
                <a:solidFill>
                  <a:schemeClr val="tx1"/>
                </a:solidFill>
                <a:effectLst/>
                <a:latin typeface="+mn-lt"/>
                <a:ea typeface="+mn-ea"/>
                <a:cs typeface="+mn-cs"/>
              </a:rPr>
              <a:t>We ran experiments where we manually generate waves of different peak-to-peak amplitudes. </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x-axis is the wave height in centimeters and y-axis is the normalized throughput. In the absence of waves, </a:t>
            </a:r>
            <a:r>
              <a:rPr lang="en-US" sz="1200" b="1"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he normalized throughput is 1. And, this is the throughput that we get with the waves of amplitude 2cm peak to peak. Remember that this is similar to the capillary waves which are dominant on the ocean on the calm days. The throughput here is very similar to that in the absence of waves. We also stress-tested our system to evaluate its performance with different wave heights,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these are our results.</a:t>
            </a:r>
          </a:p>
          <a:p>
            <a:r>
              <a:rPr lang="en-US" sz="1200" kern="1200" dirty="0">
                <a:solidFill>
                  <a:schemeClr val="tx1"/>
                </a:solidFill>
                <a:effectLst/>
                <a:latin typeface="+mn-lt"/>
                <a:ea typeface="+mn-ea"/>
                <a:cs typeface="+mn-cs"/>
              </a:rPr>
              <a:t>Notice that beyond </a:t>
            </a:r>
            <a:r>
              <a:rPr lang="en-US" sz="1200" b="1" kern="1200" dirty="0">
                <a:solidFill>
                  <a:schemeClr val="tx1"/>
                </a:solidFill>
                <a:effectLst/>
                <a:latin typeface="+mn-lt"/>
                <a:ea typeface="+mn-ea"/>
                <a:cs typeface="+mn-cs"/>
              </a:rPr>
              <a:t>20cm</a:t>
            </a:r>
            <a:r>
              <a:rPr lang="en-US" sz="1200" kern="1200" dirty="0">
                <a:solidFill>
                  <a:schemeClr val="tx1"/>
                </a:solidFill>
                <a:effectLst/>
                <a:latin typeface="+mn-lt"/>
                <a:ea typeface="+mn-ea"/>
                <a:cs typeface="+mn-cs"/>
              </a:rPr>
              <a:t> peak to peak, the system cannot establish a communication link. However, even for waves up to 16cm, we are able to achieve half of the normalized throughout. This means that </a:t>
            </a:r>
            <a:r>
              <a:rPr lang="en-US" sz="1200" b="0" kern="1200" dirty="0">
                <a:solidFill>
                  <a:schemeClr val="tx1"/>
                </a:solidFill>
                <a:effectLst/>
                <a:latin typeface="+mn-lt"/>
                <a:ea typeface="+mn-ea"/>
                <a:cs typeface="+mn-cs"/>
              </a:rPr>
              <a:t>our technology can communicate even in the presence of water surface waves that are 10,000 times larger than the acoustic vibrations.</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51145F38-82A0-4A78-87DA-2FE81F616996}" type="slidenum">
              <a:rPr lang="en-GB" smtClean="0"/>
              <a:t>47</a:t>
            </a:fld>
            <a:endParaRPr lang="en-GB"/>
          </a:p>
        </p:txBody>
      </p:sp>
    </p:spTree>
    <p:extLst>
      <p:ext uri="{BB962C8B-B14F-4D97-AF65-F5344CB8AC3E}">
        <p14:creationId xmlns:p14="http://schemas.microsoft.com/office/powerpoint/2010/main" val="2356687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submarine can communicate with another submarine using acoustic signals or SONAR.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Cellphones and phone towers</a:t>
            </a:r>
            <a:endParaRPr lang="en-US" dirty="0"/>
          </a:p>
        </p:txBody>
      </p:sp>
      <p:sp>
        <p:nvSpPr>
          <p:cNvPr id="4" name="Slide Number Placeholder 3"/>
          <p:cNvSpPr>
            <a:spLocks noGrp="1"/>
          </p:cNvSpPr>
          <p:nvPr>
            <p:ph type="sldNum" sz="quarter" idx="10"/>
          </p:nvPr>
        </p:nvSpPr>
        <p:spPr/>
        <p:txBody>
          <a:bodyPr/>
          <a:lstStyle/>
          <a:p>
            <a:fld id="{51145F38-82A0-4A78-87DA-2FE81F616996}" type="slidenum">
              <a:rPr lang="en-GB" smtClean="0"/>
              <a:t>5</a:t>
            </a:fld>
            <a:endParaRPr lang="en-GB" dirty="0"/>
          </a:p>
        </p:txBody>
      </p:sp>
    </p:spTree>
    <p:extLst>
      <p:ext uri="{BB962C8B-B14F-4D97-AF65-F5344CB8AC3E}">
        <p14:creationId xmlns:p14="http://schemas.microsoft.com/office/powerpoint/2010/main" val="1732752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can also communicate with each other using radio signals like cellular or Wi-Fi.</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But neither of these work well in the other medium.</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simple question one might ask is, </a:t>
            </a:r>
            <a:endParaRPr lang="en-US" dirty="0"/>
          </a:p>
        </p:txBody>
      </p:sp>
      <p:sp>
        <p:nvSpPr>
          <p:cNvPr id="4" name="Slide Number Placeholder 3"/>
          <p:cNvSpPr>
            <a:spLocks noGrp="1"/>
          </p:cNvSpPr>
          <p:nvPr>
            <p:ph type="sldNum" sz="quarter" idx="10"/>
          </p:nvPr>
        </p:nvSpPr>
        <p:spPr/>
        <p:txBody>
          <a:bodyPr/>
          <a:lstStyle/>
          <a:p>
            <a:fld id="{51145F38-82A0-4A78-87DA-2FE81F616996}" type="slidenum">
              <a:rPr lang="en-GB" smtClean="0"/>
              <a:t>6</a:t>
            </a:fld>
            <a:endParaRPr lang="en-GB" dirty="0"/>
          </a:p>
        </p:txBody>
      </p:sp>
    </p:spTree>
    <p:extLst>
      <p:ext uri="{BB962C8B-B14F-4D97-AF65-F5344CB8AC3E}">
        <p14:creationId xmlns:p14="http://schemas.microsoft.com/office/powerpoint/2010/main" val="515909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why don't we just use acoustic signals to communicate with nodes in the air? Well, </a:t>
            </a:r>
            <a:r>
              <a:rPr lang="en-GB" sz="1200"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he reason is that if we were to send an acoustic signal to the water surface, it will reflect back, and it will not be able to cross the surface boundary.</a:t>
            </a:r>
            <a:endParaRPr lang="en-GB" dirty="0"/>
          </a:p>
        </p:txBody>
      </p:sp>
      <p:sp>
        <p:nvSpPr>
          <p:cNvPr id="4" name="Slide Number Placeholder 3"/>
          <p:cNvSpPr>
            <a:spLocks noGrp="1"/>
          </p:cNvSpPr>
          <p:nvPr>
            <p:ph type="sldNum" sz="quarter" idx="10"/>
          </p:nvPr>
        </p:nvSpPr>
        <p:spPr/>
        <p:txBody>
          <a:bodyPr/>
          <a:lstStyle/>
          <a:p>
            <a:fld id="{51145F38-82A0-4A78-87DA-2FE81F616996}" type="slidenum">
              <a:rPr lang="en-GB" smtClean="0"/>
              <a:t>7</a:t>
            </a:fld>
            <a:endParaRPr lang="en-GB" dirty="0"/>
          </a:p>
        </p:txBody>
      </p:sp>
    </p:spTree>
    <p:extLst>
      <p:ext uri="{BB962C8B-B14F-4D97-AF65-F5344CB8AC3E}">
        <p14:creationId xmlns:p14="http://schemas.microsoft.com/office/powerpoint/2010/main" val="3472990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why not transmit radio signals? This is because radio signals die in water, so they will not even </a:t>
            </a:r>
            <a:r>
              <a:rPr lang="en-US" sz="1200" b="1" kern="1200" dirty="0">
                <a:solidFill>
                  <a:schemeClr val="tx1"/>
                </a:solidFill>
                <a:effectLst/>
                <a:latin typeface="+mn-lt"/>
                <a:ea typeface="+mn-ea"/>
                <a:cs typeface="+mn-cs"/>
              </a:rPr>
              <a:t>reach</a:t>
            </a:r>
            <a:r>
              <a:rPr lang="en-US" sz="1200" kern="1200" dirty="0">
                <a:solidFill>
                  <a:schemeClr val="tx1"/>
                </a:solidFill>
                <a:effectLst/>
                <a:latin typeface="+mn-lt"/>
                <a:ea typeface="+mn-ea"/>
                <a:cs typeface="+mn-cs"/>
              </a:rPr>
              <a:t> the water surface. In fact, this is why we use acoustic signals in the water in the first place. So how do people overcome this problem </a:t>
            </a:r>
            <a:r>
              <a:rPr lang="en-US" sz="1200" b="1" kern="1200" dirty="0">
                <a:solidFill>
                  <a:schemeClr val="tx1"/>
                </a:solidFill>
                <a:effectLst/>
                <a:latin typeface="+mn-lt"/>
                <a:ea typeface="+mn-ea"/>
                <a:cs typeface="+mn-cs"/>
              </a:rPr>
              <a:t>today</a:t>
            </a:r>
            <a:r>
              <a:rPr lang="en-US" sz="1200" kern="1200" dirty="0">
                <a:solidFill>
                  <a:schemeClr val="tx1"/>
                </a:solidFill>
                <a:effectLst/>
                <a:latin typeface="+mn-lt"/>
                <a:ea typeface="+mn-ea"/>
                <a:cs typeface="+mn-cs"/>
              </a:rPr>
              <a:t>? One approach to work around this problem is </a:t>
            </a:r>
            <a:endParaRPr lang="en-GB" dirty="0"/>
          </a:p>
        </p:txBody>
      </p:sp>
      <p:sp>
        <p:nvSpPr>
          <p:cNvPr id="4" name="Slide Number Placeholder 3"/>
          <p:cNvSpPr>
            <a:spLocks noGrp="1"/>
          </p:cNvSpPr>
          <p:nvPr>
            <p:ph type="sldNum" sz="quarter" idx="10"/>
          </p:nvPr>
        </p:nvSpPr>
        <p:spPr/>
        <p:txBody>
          <a:bodyPr/>
          <a:lstStyle/>
          <a:p>
            <a:fld id="{51145F38-82A0-4A78-87DA-2FE81F616996}" type="slidenum">
              <a:rPr lang="en-GB" smtClean="0"/>
              <a:t>8</a:t>
            </a:fld>
            <a:endParaRPr lang="en-GB" dirty="0"/>
          </a:p>
        </p:txBody>
      </p:sp>
    </p:spTree>
    <p:extLst>
      <p:ext uri="{BB962C8B-B14F-4D97-AF65-F5344CB8AC3E}">
        <p14:creationId xmlns:p14="http://schemas.microsoft.com/office/powerpoint/2010/main" val="3225070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use relay nodes. Let me tell you what I mean by that. You have a relay node that is partially submerged underwater. The relay node has an acoustic transceiver in the water and an antenna in the air.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 for example,</a:t>
            </a:r>
            <a:endParaRPr lang="en-GB" dirty="0"/>
          </a:p>
        </p:txBody>
      </p:sp>
      <p:sp>
        <p:nvSpPr>
          <p:cNvPr id="4" name="Slide Number Placeholder 3"/>
          <p:cNvSpPr>
            <a:spLocks noGrp="1"/>
          </p:cNvSpPr>
          <p:nvPr>
            <p:ph type="sldNum" sz="quarter" idx="10"/>
          </p:nvPr>
        </p:nvSpPr>
        <p:spPr/>
        <p:txBody>
          <a:bodyPr/>
          <a:lstStyle/>
          <a:p>
            <a:fld id="{51145F38-82A0-4A78-87DA-2FE81F616996}" type="slidenum">
              <a:rPr lang="en-GB" smtClean="0"/>
              <a:t>9</a:t>
            </a:fld>
            <a:endParaRPr lang="en-GB"/>
          </a:p>
        </p:txBody>
      </p:sp>
    </p:spTree>
    <p:extLst>
      <p:ext uri="{BB962C8B-B14F-4D97-AF65-F5344CB8AC3E}">
        <p14:creationId xmlns:p14="http://schemas.microsoft.com/office/powerpoint/2010/main" val="1689795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6E82C-E3F7-44A6-918F-0C1A181673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3C6FE8C-5D93-44E6-8A6F-EB2DF666DB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6859DFF-3551-433B-8D37-44562F6F4C23}"/>
              </a:ext>
            </a:extLst>
          </p:cNvPr>
          <p:cNvSpPr>
            <a:spLocks noGrp="1"/>
          </p:cNvSpPr>
          <p:nvPr>
            <p:ph type="dt" sz="half" idx="10"/>
          </p:nvPr>
        </p:nvSpPr>
        <p:spPr/>
        <p:txBody>
          <a:bodyPr/>
          <a:lstStyle/>
          <a:p>
            <a:fld id="{62E4D270-9F0A-4B2A-BD97-15CD2F115035}" type="datetime1">
              <a:rPr lang="en-GB" smtClean="0"/>
              <a:t>05/03/2019</a:t>
            </a:fld>
            <a:endParaRPr lang="en-GB"/>
          </a:p>
        </p:txBody>
      </p:sp>
      <p:sp>
        <p:nvSpPr>
          <p:cNvPr id="5" name="Footer Placeholder 4">
            <a:extLst>
              <a:ext uri="{FF2B5EF4-FFF2-40B4-BE49-F238E27FC236}">
                <a16:creationId xmlns:a16="http://schemas.microsoft.com/office/drawing/2014/main" id="{BBD51038-6287-465D-A31C-BE5CB8FA6F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F2A116-9FF2-4339-AEA8-AE511E5D5728}"/>
              </a:ext>
            </a:extLst>
          </p:cNvPr>
          <p:cNvSpPr>
            <a:spLocks noGrp="1"/>
          </p:cNvSpPr>
          <p:nvPr>
            <p:ph type="sldNum" sz="quarter" idx="12"/>
          </p:nvPr>
        </p:nvSpPr>
        <p:spPr>
          <a:xfrm>
            <a:off x="9296400" y="6356350"/>
            <a:ext cx="2743200" cy="365125"/>
          </a:xfrm>
        </p:spPr>
        <p:txBody>
          <a:bodyPr/>
          <a:lstStyle>
            <a:lvl1pPr>
              <a:defRPr sz="1800">
                <a:solidFill>
                  <a:schemeClr val="bg1">
                    <a:lumMod val="95000"/>
                  </a:schemeClr>
                </a:solidFill>
              </a:defRPr>
            </a:lvl1pPr>
          </a:lstStyle>
          <a:p>
            <a:fld id="{1E2743CC-4CC8-4A49-A719-283C06C574FC}" type="slidenum">
              <a:rPr lang="en-GB" smtClean="0"/>
              <a:pPr/>
              <a:t>‹#›</a:t>
            </a:fld>
            <a:endParaRPr lang="en-GB"/>
          </a:p>
        </p:txBody>
      </p:sp>
    </p:spTree>
    <p:extLst>
      <p:ext uri="{BB962C8B-B14F-4D97-AF65-F5344CB8AC3E}">
        <p14:creationId xmlns:p14="http://schemas.microsoft.com/office/powerpoint/2010/main" val="1036221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F9A2-1ECB-48E8-BD01-62E16B02053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0723EBB-29E3-4A72-A21E-3BC319D70F3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5DD613-C5B9-4CE8-BB24-B925FF14EBB5}"/>
              </a:ext>
            </a:extLst>
          </p:cNvPr>
          <p:cNvSpPr>
            <a:spLocks noGrp="1"/>
          </p:cNvSpPr>
          <p:nvPr>
            <p:ph type="dt" sz="half" idx="10"/>
          </p:nvPr>
        </p:nvSpPr>
        <p:spPr/>
        <p:txBody>
          <a:bodyPr/>
          <a:lstStyle/>
          <a:p>
            <a:fld id="{12443C2E-0D9B-46E2-A2E9-604056F87C19}" type="datetime1">
              <a:rPr lang="en-GB" smtClean="0"/>
              <a:t>05/03/2019</a:t>
            </a:fld>
            <a:endParaRPr lang="en-GB"/>
          </a:p>
        </p:txBody>
      </p:sp>
      <p:sp>
        <p:nvSpPr>
          <p:cNvPr id="5" name="Footer Placeholder 4">
            <a:extLst>
              <a:ext uri="{FF2B5EF4-FFF2-40B4-BE49-F238E27FC236}">
                <a16:creationId xmlns:a16="http://schemas.microsoft.com/office/drawing/2014/main" id="{61C4C560-B3C0-4BB4-A0C7-E778B717AA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C92B8F-5BC0-4A96-9CBB-E2C1399FC88F}"/>
              </a:ext>
            </a:extLst>
          </p:cNvPr>
          <p:cNvSpPr>
            <a:spLocks noGrp="1"/>
          </p:cNvSpPr>
          <p:nvPr>
            <p:ph type="sldNum" sz="quarter" idx="12"/>
          </p:nvPr>
        </p:nvSpPr>
        <p:spPr/>
        <p:txBody>
          <a:bodyPr/>
          <a:lstStyle/>
          <a:p>
            <a:fld id="{1E2743CC-4CC8-4A49-A719-283C06C574FC}" type="slidenum">
              <a:rPr lang="en-GB" smtClean="0"/>
              <a:t>‹#›</a:t>
            </a:fld>
            <a:endParaRPr lang="en-GB"/>
          </a:p>
        </p:txBody>
      </p:sp>
    </p:spTree>
    <p:extLst>
      <p:ext uri="{BB962C8B-B14F-4D97-AF65-F5344CB8AC3E}">
        <p14:creationId xmlns:p14="http://schemas.microsoft.com/office/powerpoint/2010/main" val="3487438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06D68F-B277-46E7-8176-3E785700907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24B0B85-E753-46A0-BDD1-74F84853F29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72D4BD-AD66-4970-9127-C7A83AECBF1F}"/>
              </a:ext>
            </a:extLst>
          </p:cNvPr>
          <p:cNvSpPr>
            <a:spLocks noGrp="1"/>
          </p:cNvSpPr>
          <p:nvPr>
            <p:ph type="dt" sz="half" idx="10"/>
          </p:nvPr>
        </p:nvSpPr>
        <p:spPr/>
        <p:txBody>
          <a:bodyPr/>
          <a:lstStyle/>
          <a:p>
            <a:fld id="{D4D44AE6-7FA6-41E0-9F05-23EDFFEFA744}" type="datetime1">
              <a:rPr lang="en-GB" smtClean="0"/>
              <a:t>05/03/2019</a:t>
            </a:fld>
            <a:endParaRPr lang="en-GB"/>
          </a:p>
        </p:txBody>
      </p:sp>
      <p:sp>
        <p:nvSpPr>
          <p:cNvPr id="5" name="Footer Placeholder 4">
            <a:extLst>
              <a:ext uri="{FF2B5EF4-FFF2-40B4-BE49-F238E27FC236}">
                <a16:creationId xmlns:a16="http://schemas.microsoft.com/office/drawing/2014/main" id="{7B0B4FC3-37A3-4DE7-950C-4160DFCD1C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B8F863-7005-4E25-BB77-1F5D8D3FF994}"/>
              </a:ext>
            </a:extLst>
          </p:cNvPr>
          <p:cNvSpPr>
            <a:spLocks noGrp="1"/>
          </p:cNvSpPr>
          <p:nvPr>
            <p:ph type="sldNum" sz="quarter" idx="12"/>
          </p:nvPr>
        </p:nvSpPr>
        <p:spPr/>
        <p:txBody>
          <a:bodyPr/>
          <a:lstStyle/>
          <a:p>
            <a:fld id="{1E2743CC-4CC8-4A49-A719-283C06C574FC}" type="slidenum">
              <a:rPr lang="en-GB" smtClean="0"/>
              <a:t>‹#›</a:t>
            </a:fld>
            <a:endParaRPr lang="en-GB"/>
          </a:p>
        </p:txBody>
      </p:sp>
    </p:spTree>
    <p:extLst>
      <p:ext uri="{BB962C8B-B14F-4D97-AF65-F5344CB8AC3E}">
        <p14:creationId xmlns:p14="http://schemas.microsoft.com/office/powerpoint/2010/main" val="627048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1AFE7-F03C-4427-8E76-2C58A9D2DE71}"/>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7861FA5-C222-461C-910A-26EF761D2F84}"/>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D3420FBD-0812-4424-9A55-857100643BB5}"/>
              </a:ext>
            </a:extLst>
          </p:cNvPr>
          <p:cNvSpPr>
            <a:spLocks noGrp="1"/>
          </p:cNvSpPr>
          <p:nvPr>
            <p:ph type="dt" sz="half" idx="10"/>
          </p:nvPr>
        </p:nvSpPr>
        <p:spPr/>
        <p:txBody>
          <a:bodyPr/>
          <a:lstStyle/>
          <a:p>
            <a:fld id="{92D87C62-2303-430F-A0BA-914C874529FB}" type="datetime1">
              <a:rPr lang="en-GB" smtClean="0"/>
              <a:t>05/03/2019</a:t>
            </a:fld>
            <a:endParaRPr lang="en-GB"/>
          </a:p>
        </p:txBody>
      </p:sp>
      <p:sp>
        <p:nvSpPr>
          <p:cNvPr id="5" name="Footer Placeholder 4">
            <a:extLst>
              <a:ext uri="{FF2B5EF4-FFF2-40B4-BE49-F238E27FC236}">
                <a16:creationId xmlns:a16="http://schemas.microsoft.com/office/drawing/2014/main" id="{3E0FFF69-E08E-4DFA-B9EB-C1259F303B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60629F-E2E0-4979-837A-7EB05CC9A6D7}"/>
              </a:ext>
            </a:extLst>
          </p:cNvPr>
          <p:cNvSpPr>
            <a:spLocks noGrp="1"/>
          </p:cNvSpPr>
          <p:nvPr>
            <p:ph type="sldNum" sz="quarter" idx="12"/>
          </p:nvPr>
        </p:nvSpPr>
        <p:spPr>
          <a:xfrm>
            <a:off x="9364980" y="6356350"/>
            <a:ext cx="2743200" cy="365125"/>
          </a:xfrm>
        </p:spPr>
        <p:txBody>
          <a:bodyPr/>
          <a:lstStyle>
            <a:lvl1pPr>
              <a:defRPr sz="1800">
                <a:solidFill>
                  <a:schemeClr val="bg1">
                    <a:lumMod val="95000"/>
                  </a:schemeClr>
                </a:solidFill>
              </a:defRPr>
            </a:lvl1pPr>
          </a:lstStyle>
          <a:p>
            <a:fld id="{1E2743CC-4CC8-4A49-A719-283C06C574FC}" type="slidenum">
              <a:rPr lang="en-GB" smtClean="0"/>
              <a:pPr/>
              <a:t>‹#›</a:t>
            </a:fld>
            <a:endParaRPr lang="en-GB"/>
          </a:p>
        </p:txBody>
      </p:sp>
    </p:spTree>
    <p:extLst>
      <p:ext uri="{BB962C8B-B14F-4D97-AF65-F5344CB8AC3E}">
        <p14:creationId xmlns:p14="http://schemas.microsoft.com/office/powerpoint/2010/main" val="3226326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FE887-91C7-49FC-BA67-240FADB23E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307095F-20B2-4A9A-9E8A-D234130786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9DEFC7E-E662-402B-8BBD-833663C2C3E1}"/>
              </a:ext>
            </a:extLst>
          </p:cNvPr>
          <p:cNvSpPr>
            <a:spLocks noGrp="1"/>
          </p:cNvSpPr>
          <p:nvPr>
            <p:ph type="dt" sz="half" idx="10"/>
          </p:nvPr>
        </p:nvSpPr>
        <p:spPr/>
        <p:txBody>
          <a:bodyPr/>
          <a:lstStyle/>
          <a:p>
            <a:fld id="{2AF30941-DE1B-4559-BE35-A763C0F613C6}" type="datetime1">
              <a:rPr lang="en-GB" smtClean="0"/>
              <a:t>05/03/2019</a:t>
            </a:fld>
            <a:endParaRPr lang="en-GB"/>
          </a:p>
        </p:txBody>
      </p:sp>
      <p:sp>
        <p:nvSpPr>
          <p:cNvPr id="5" name="Footer Placeholder 4">
            <a:extLst>
              <a:ext uri="{FF2B5EF4-FFF2-40B4-BE49-F238E27FC236}">
                <a16:creationId xmlns:a16="http://schemas.microsoft.com/office/drawing/2014/main" id="{FB841CF9-4597-42D7-8A21-F5655D482C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2529C9-FE5B-4D51-AE81-EDACD1C18757}"/>
              </a:ext>
            </a:extLst>
          </p:cNvPr>
          <p:cNvSpPr>
            <a:spLocks noGrp="1"/>
          </p:cNvSpPr>
          <p:nvPr>
            <p:ph type="sldNum" sz="quarter" idx="12"/>
          </p:nvPr>
        </p:nvSpPr>
        <p:spPr/>
        <p:txBody>
          <a:bodyPr/>
          <a:lstStyle/>
          <a:p>
            <a:fld id="{1E2743CC-4CC8-4A49-A719-283C06C574FC}" type="slidenum">
              <a:rPr lang="en-GB" smtClean="0"/>
              <a:t>‹#›</a:t>
            </a:fld>
            <a:endParaRPr lang="en-GB"/>
          </a:p>
        </p:txBody>
      </p:sp>
    </p:spTree>
    <p:extLst>
      <p:ext uri="{BB962C8B-B14F-4D97-AF65-F5344CB8AC3E}">
        <p14:creationId xmlns:p14="http://schemas.microsoft.com/office/powerpoint/2010/main" val="3138910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B9C24-97B2-4F66-A99C-74B5E916031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02EF8A-ABFB-4769-8105-E50E9DA8055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55BE033-6771-41D0-A547-100FA5D8014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5723F61-2434-4F0C-8352-86B861363FFC}"/>
              </a:ext>
            </a:extLst>
          </p:cNvPr>
          <p:cNvSpPr>
            <a:spLocks noGrp="1"/>
          </p:cNvSpPr>
          <p:nvPr>
            <p:ph type="dt" sz="half" idx="10"/>
          </p:nvPr>
        </p:nvSpPr>
        <p:spPr/>
        <p:txBody>
          <a:bodyPr/>
          <a:lstStyle/>
          <a:p>
            <a:fld id="{12630071-E7C7-48CC-99E3-F3E4C7F62574}" type="datetime1">
              <a:rPr lang="en-GB" smtClean="0"/>
              <a:t>05/03/2019</a:t>
            </a:fld>
            <a:endParaRPr lang="en-GB"/>
          </a:p>
        </p:txBody>
      </p:sp>
      <p:sp>
        <p:nvSpPr>
          <p:cNvPr id="6" name="Footer Placeholder 5">
            <a:extLst>
              <a:ext uri="{FF2B5EF4-FFF2-40B4-BE49-F238E27FC236}">
                <a16:creationId xmlns:a16="http://schemas.microsoft.com/office/drawing/2014/main" id="{7A2A5375-76E2-4C1F-9F25-6ED0F655CD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54F31C7-551B-4590-BF79-63C1130D64C3}"/>
              </a:ext>
            </a:extLst>
          </p:cNvPr>
          <p:cNvSpPr>
            <a:spLocks noGrp="1"/>
          </p:cNvSpPr>
          <p:nvPr>
            <p:ph type="sldNum" sz="quarter" idx="12"/>
          </p:nvPr>
        </p:nvSpPr>
        <p:spPr/>
        <p:txBody>
          <a:bodyPr/>
          <a:lstStyle/>
          <a:p>
            <a:fld id="{1E2743CC-4CC8-4A49-A719-283C06C574FC}" type="slidenum">
              <a:rPr lang="en-GB" smtClean="0"/>
              <a:t>‹#›</a:t>
            </a:fld>
            <a:endParaRPr lang="en-GB"/>
          </a:p>
        </p:txBody>
      </p:sp>
    </p:spTree>
    <p:extLst>
      <p:ext uri="{BB962C8B-B14F-4D97-AF65-F5344CB8AC3E}">
        <p14:creationId xmlns:p14="http://schemas.microsoft.com/office/powerpoint/2010/main" val="949730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7E2DA-1F3A-476F-B697-0D998E9BC0E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059E6F7-69F6-403C-AB4B-54EC7E30C3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E85B8AE-C424-45AD-B605-054440021D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0F29FD2-3F8E-4A36-A87A-724D4090D0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7480F63-8839-4AEF-8F25-5492C1EC6A4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D064FC9-1A37-42E8-8456-232AD033AC76}"/>
              </a:ext>
            </a:extLst>
          </p:cNvPr>
          <p:cNvSpPr>
            <a:spLocks noGrp="1"/>
          </p:cNvSpPr>
          <p:nvPr>
            <p:ph type="dt" sz="half" idx="10"/>
          </p:nvPr>
        </p:nvSpPr>
        <p:spPr/>
        <p:txBody>
          <a:bodyPr/>
          <a:lstStyle/>
          <a:p>
            <a:fld id="{D09074A7-1499-4079-B01E-0146BD1849DC}" type="datetime1">
              <a:rPr lang="en-GB" smtClean="0"/>
              <a:t>05/03/2019</a:t>
            </a:fld>
            <a:endParaRPr lang="en-GB"/>
          </a:p>
        </p:txBody>
      </p:sp>
      <p:sp>
        <p:nvSpPr>
          <p:cNvPr id="8" name="Footer Placeholder 7">
            <a:extLst>
              <a:ext uri="{FF2B5EF4-FFF2-40B4-BE49-F238E27FC236}">
                <a16:creationId xmlns:a16="http://schemas.microsoft.com/office/drawing/2014/main" id="{358444BE-65D3-47F8-97F7-D32E8AA82B1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EE94737-4CFE-41C4-8CA2-BF8AB62D31DD}"/>
              </a:ext>
            </a:extLst>
          </p:cNvPr>
          <p:cNvSpPr>
            <a:spLocks noGrp="1"/>
          </p:cNvSpPr>
          <p:nvPr>
            <p:ph type="sldNum" sz="quarter" idx="12"/>
          </p:nvPr>
        </p:nvSpPr>
        <p:spPr/>
        <p:txBody>
          <a:bodyPr/>
          <a:lstStyle/>
          <a:p>
            <a:fld id="{1E2743CC-4CC8-4A49-A719-283C06C574FC}" type="slidenum">
              <a:rPr lang="en-GB" smtClean="0"/>
              <a:t>‹#›</a:t>
            </a:fld>
            <a:endParaRPr lang="en-GB"/>
          </a:p>
        </p:txBody>
      </p:sp>
    </p:spTree>
    <p:extLst>
      <p:ext uri="{BB962C8B-B14F-4D97-AF65-F5344CB8AC3E}">
        <p14:creationId xmlns:p14="http://schemas.microsoft.com/office/powerpoint/2010/main" val="1850481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C4E7-BD17-4EBF-B952-6E81A3976F0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762E1C-BDA4-4504-9230-A9CBBD4624BF}"/>
              </a:ext>
            </a:extLst>
          </p:cNvPr>
          <p:cNvSpPr>
            <a:spLocks noGrp="1"/>
          </p:cNvSpPr>
          <p:nvPr>
            <p:ph type="dt" sz="half" idx="10"/>
          </p:nvPr>
        </p:nvSpPr>
        <p:spPr/>
        <p:txBody>
          <a:bodyPr/>
          <a:lstStyle/>
          <a:p>
            <a:fld id="{63CF3FF2-A305-444E-AD4D-2BB4EA05D7E4}" type="datetime1">
              <a:rPr lang="en-GB" smtClean="0"/>
              <a:t>05/03/2019</a:t>
            </a:fld>
            <a:endParaRPr lang="en-GB"/>
          </a:p>
        </p:txBody>
      </p:sp>
      <p:sp>
        <p:nvSpPr>
          <p:cNvPr id="4" name="Footer Placeholder 3">
            <a:extLst>
              <a:ext uri="{FF2B5EF4-FFF2-40B4-BE49-F238E27FC236}">
                <a16:creationId xmlns:a16="http://schemas.microsoft.com/office/drawing/2014/main" id="{290C2570-4780-4457-BD66-75F7CFE6D96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58E1446-995D-46C3-8944-7D58F0059819}"/>
              </a:ext>
            </a:extLst>
          </p:cNvPr>
          <p:cNvSpPr>
            <a:spLocks noGrp="1"/>
          </p:cNvSpPr>
          <p:nvPr>
            <p:ph type="sldNum" sz="quarter" idx="12"/>
          </p:nvPr>
        </p:nvSpPr>
        <p:spPr/>
        <p:txBody>
          <a:bodyPr/>
          <a:lstStyle/>
          <a:p>
            <a:fld id="{1E2743CC-4CC8-4A49-A719-283C06C574FC}" type="slidenum">
              <a:rPr lang="en-GB" smtClean="0"/>
              <a:t>‹#›</a:t>
            </a:fld>
            <a:endParaRPr lang="en-GB"/>
          </a:p>
        </p:txBody>
      </p:sp>
    </p:spTree>
    <p:extLst>
      <p:ext uri="{BB962C8B-B14F-4D97-AF65-F5344CB8AC3E}">
        <p14:creationId xmlns:p14="http://schemas.microsoft.com/office/powerpoint/2010/main" val="2620238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621934-E0A6-4CFF-96A4-0B8A4788476B}"/>
              </a:ext>
            </a:extLst>
          </p:cNvPr>
          <p:cNvSpPr>
            <a:spLocks noGrp="1"/>
          </p:cNvSpPr>
          <p:nvPr>
            <p:ph type="dt" sz="half" idx="10"/>
          </p:nvPr>
        </p:nvSpPr>
        <p:spPr/>
        <p:txBody>
          <a:bodyPr/>
          <a:lstStyle/>
          <a:p>
            <a:fld id="{2908B3F2-BC5C-42DF-AAB1-37EC02480966}" type="datetime1">
              <a:rPr lang="en-GB" smtClean="0"/>
              <a:t>05/03/2019</a:t>
            </a:fld>
            <a:endParaRPr lang="en-GB"/>
          </a:p>
        </p:txBody>
      </p:sp>
      <p:sp>
        <p:nvSpPr>
          <p:cNvPr id="3" name="Footer Placeholder 2">
            <a:extLst>
              <a:ext uri="{FF2B5EF4-FFF2-40B4-BE49-F238E27FC236}">
                <a16:creationId xmlns:a16="http://schemas.microsoft.com/office/drawing/2014/main" id="{19C8883B-D825-458D-9563-2D109D2CB35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4FBB283-2645-43E2-99B6-B54315DD73E9}"/>
              </a:ext>
            </a:extLst>
          </p:cNvPr>
          <p:cNvSpPr>
            <a:spLocks noGrp="1"/>
          </p:cNvSpPr>
          <p:nvPr>
            <p:ph type="sldNum" sz="quarter" idx="12"/>
          </p:nvPr>
        </p:nvSpPr>
        <p:spPr/>
        <p:txBody>
          <a:bodyPr/>
          <a:lstStyle/>
          <a:p>
            <a:fld id="{1E2743CC-4CC8-4A49-A719-283C06C574FC}" type="slidenum">
              <a:rPr lang="en-GB" smtClean="0"/>
              <a:t>‹#›</a:t>
            </a:fld>
            <a:endParaRPr lang="en-GB"/>
          </a:p>
        </p:txBody>
      </p:sp>
    </p:spTree>
    <p:extLst>
      <p:ext uri="{BB962C8B-B14F-4D97-AF65-F5344CB8AC3E}">
        <p14:creationId xmlns:p14="http://schemas.microsoft.com/office/powerpoint/2010/main" val="2138252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68300-A8B1-4F4B-8A6B-0BF6D8C7FA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A7BC8EF-C899-4F42-A32D-F822736D50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9C90333-2C02-480B-8388-DF3CCD01D6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A17334-4DCE-4A89-92C2-3503AC53CD58}"/>
              </a:ext>
            </a:extLst>
          </p:cNvPr>
          <p:cNvSpPr>
            <a:spLocks noGrp="1"/>
          </p:cNvSpPr>
          <p:nvPr>
            <p:ph type="dt" sz="half" idx="10"/>
          </p:nvPr>
        </p:nvSpPr>
        <p:spPr/>
        <p:txBody>
          <a:bodyPr/>
          <a:lstStyle/>
          <a:p>
            <a:fld id="{06180F88-4544-4BBC-BB0E-F1C73934B20C}" type="datetime1">
              <a:rPr lang="en-GB" smtClean="0"/>
              <a:t>05/03/2019</a:t>
            </a:fld>
            <a:endParaRPr lang="en-GB"/>
          </a:p>
        </p:txBody>
      </p:sp>
      <p:sp>
        <p:nvSpPr>
          <p:cNvPr id="6" name="Footer Placeholder 5">
            <a:extLst>
              <a:ext uri="{FF2B5EF4-FFF2-40B4-BE49-F238E27FC236}">
                <a16:creationId xmlns:a16="http://schemas.microsoft.com/office/drawing/2014/main" id="{64A2993D-C61C-4915-8B9D-5406AB41A7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0F0F91-94FB-4A85-AB0D-5427F772F6A0}"/>
              </a:ext>
            </a:extLst>
          </p:cNvPr>
          <p:cNvSpPr>
            <a:spLocks noGrp="1"/>
          </p:cNvSpPr>
          <p:nvPr>
            <p:ph type="sldNum" sz="quarter" idx="12"/>
          </p:nvPr>
        </p:nvSpPr>
        <p:spPr/>
        <p:txBody>
          <a:bodyPr/>
          <a:lstStyle/>
          <a:p>
            <a:fld id="{1E2743CC-4CC8-4A49-A719-283C06C574FC}" type="slidenum">
              <a:rPr lang="en-GB" smtClean="0"/>
              <a:t>‹#›</a:t>
            </a:fld>
            <a:endParaRPr lang="en-GB"/>
          </a:p>
        </p:txBody>
      </p:sp>
    </p:spTree>
    <p:extLst>
      <p:ext uri="{BB962C8B-B14F-4D97-AF65-F5344CB8AC3E}">
        <p14:creationId xmlns:p14="http://schemas.microsoft.com/office/powerpoint/2010/main" val="1439594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A9FEA-0EB7-4EC7-B7D8-1503736347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F1E9EC9-622D-4269-ABFD-39B9176C7E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545D9564-2599-4CF5-A71E-CD3D90BF04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74DF18-959C-4B29-8123-67C4D42A0877}"/>
              </a:ext>
            </a:extLst>
          </p:cNvPr>
          <p:cNvSpPr>
            <a:spLocks noGrp="1"/>
          </p:cNvSpPr>
          <p:nvPr>
            <p:ph type="dt" sz="half" idx="10"/>
          </p:nvPr>
        </p:nvSpPr>
        <p:spPr/>
        <p:txBody>
          <a:bodyPr/>
          <a:lstStyle/>
          <a:p>
            <a:fld id="{97C68427-1AB7-404C-9B8F-4A7012CE303F}" type="datetime1">
              <a:rPr lang="en-GB" smtClean="0"/>
              <a:t>05/03/2019</a:t>
            </a:fld>
            <a:endParaRPr lang="en-GB"/>
          </a:p>
        </p:txBody>
      </p:sp>
      <p:sp>
        <p:nvSpPr>
          <p:cNvPr id="6" name="Footer Placeholder 5">
            <a:extLst>
              <a:ext uri="{FF2B5EF4-FFF2-40B4-BE49-F238E27FC236}">
                <a16:creationId xmlns:a16="http://schemas.microsoft.com/office/drawing/2014/main" id="{0E1362BE-E7C9-4DD6-8522-9F149CF5CFF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68E7BB-B061-4CD6-AE01-BC3DE0590440}"/>
              </a:ext>
            </a:extLst>
          </p:cNvPr>
          <p:cNvSpPr>
            <a:spLocks noGrp="1"/>
          </p:cNvSpPr>
          <p:nvPr>
            <p:ph type="sldNum" sz="quarter" idx="12"/>
          </p:nvPr>
        </p:nvSpPr>
        <p:spPr/>
        <p:txBody>
          <a:bodyPr/>
          <a:lstStyle/>
          <a:p>
            <a:fld id="{1E2743CC-4CC8-4A49-A719-283C06C574FC}" type="slidenum">
              <a:rPr lang="en-GB" smtClean="0"/>
              <a:t>‹#›</a:t>
            </a:fld>
            <a:endParaRPr lang="en-GB"/>
          </a:p>
        </p:txBody>
      </p:sp>
    </p:spTree>
    <p:extLst>
      <p:ext uri="{BB962C8B-B14F-4D97-AF65-F5344CB8AC3E}">
        <p14:creationId xmlns:p14="http://schemas.microsoft.com/office/powerpoint/2010/main" val="3155660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B4089F-732A-4C18-889B-0C1BC3A87E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770D3A8-6EA8-4615-8DEB-AAADF50B39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CD716CCE-4DC9-4026-841D-B0CF79FE9F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FA0719-933A-4B23-A098-3D392F4FC432}" type="datetime1">
              <a:rPr lang="en-GB" smtClean="0"/>
              <a:t>05/03/2019</a:t>
            </a:fld>
            <a:endParaRPr lang="en-GB"/>
          </a:p>
        </p:txBody>
      </p:sp>
      <p:sp>
        <p:nvSpPr>
          <p:cNvPr id="5" name="Footer Placeholder 4">
            <a:extLst>
              <a:ext uri="{FF2B5EF4-FFF2-40B4-BE49-F238E27FC236}">
                <a16:creationId xmlns:a16="http://schemas.microsoft.com/office/drawing/2014/main" id="{28A4A5AD-1589-4699-98BC-3B4654A327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895AA3D-CAA9-4DB1-9563-EB5043BF5E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2743CC-4CC8-4A49-A719-283C06C574FC}" type="slidenum">
              <a:rPr lang="en-GB" smtClean="0"/>
              <a:t>‹#›</a:t>
            </a:fld>
            <a:endParaRPr lang="en-GB"/>
          </a:p>
        </p:txBody>
      </p:sp>
    </p:spTree>
    <p:extLst>
      <p:ext uri="{BB962C8B-B14F-4D97-AF65-F5344CB8AC3E}">
        <p14:creationId xmlns:p14="http://schemas.microsoft.com/office/powerpoint/2010/main" val="239700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image" Target="../media/image12.sv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oleObject" Target="file:///C:\Users\JunSu%20Jang\Documents\JunSu\Sigcomm_2018\Surface%20Vibration.xlsx!Sheet1!%5bSurface%20Vibration.xlsx%5dSheet1%20Chart%206" TargetMode="External"/><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tags" Target="../tags/tag11.xml"/><Relationship Id="rId1" Type="http://schemas.openxmlformats.org/officeDocument/2006/relationships/vmlDrawing" Target="../drawings/vmlDrawing1.vml"/><Relationship Id="rId6" Type="http://schemas.openxmlformats.org/officeDocument/2006/relationships/image" Target="../media/image14.emf"/><Relationship Id="rId5" Type="http://schemas.openxmlformats.org/officeDocument/2006/relationships/oleObject" Target="file:///C:\Users\JunSu%20Jang\Documents\JunSu\Sigcomm_2018\Surface%20Vibration.xlsx!Sheet1!%5bSurface%20Vibration.xlsx%5dSheet1%20Chart%2011" TargetMode="External"/><Relationship Id="rId4" Type="http://schemas.openxmlformats.org/officeDocument/2006/relationships/notesSlide" Target="../notesSlides/notesSlide19.xml"/><Relationship Id="rId9" Type="http://schemas.openxmlformats.org/officeDocument/2006/relationships/image" Target="../media/image15.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customXml" Target="../ink/ink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4.xml"/><Relationship Id="rId6" Type="http://schemas.microsoft.com/office/2007/relationships/hdphoto" Target="../media/hdphoto3.wdp"/><Relationship Id="rId5" Type="http://schemas.openxmlformats.org/officeDocument/2006/relationships/image" Target="../media/image17.png"/><Relationship Id="rId4" Type="http://schemas.openxmlformats.org/officeDocument/2006/relationships/image" Target="../media/image16.emf"/></Relationships>
</file>

<file path=ppt/slides/_rels/slide23.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notesSlide" Target="../notesSlides/notesSlide23.xml"/><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vmlDrawing" Target="../drawings/vmlDrawing2.vml"/><Relationship Id="rId6" Type="http://schemas.openxmlformats.org/officeDocument/2006/relationships/image" Target="../media/image18.emf"/><Relationship Id="rId5" Type="http://schemas.openxmlformats.org/officeDocument/2006/relationships/oleObject" Target="file:///C:\Users\JunSu%20Jang\Documents\JunSu\Sigcomm_2018\Surface%20Vibration.xlsx!Sheet1!%5bSurface%20Vibration.xlsx%5dSheet1%20Chart%202" TargetMode="Externa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vmlDrawing" Target="../drawings/vmlDrawing3.vml"/><Relationship Id="rId6" Type="http://schemas.openxmlformats.org/officeDocument/2006/relationships/image" Target="../media/image19.emf"/><Relationship Id="rId5" Type="http://schemas.openxmlformats.org/officeDocument/2006/relationships/oleObject" Target="file:///C:\Users\JunSu%20Jang\Documents\JunSu\Sigcomm_2018\Surface%20Vibration.xlsx!Sheet1!%5bSurface%20Vibration.xlsx%5dSheet1%20Chart%202" TargetMode="Externa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tags" Target="../tags/tag20.xml"/><Relationship Id="rId1" Type="http://schemas.openxmlformats.org/officeDocument/2006/relationships/vmlDrawing" Target="../drawings/vmlDrawing4.vml"/><Relationship Id="rId6" Type="http://schemas.openxmlformats.org/officeDocument/2006/relationships/image" Target="../media/image20.emf"/><Relationship Id="rId5" Type="http://schemas.openxmlformats.org/officeDocument/2006/relationships/oleObject" Target="file:///C:\Users\JunSu%20Jang\Documents\JunSu\Sigcomm_2018\Surface%20Vibration.xlsx!Sheet1!%5bSurface%20Vibration.xlsx%5dSheet1%20Chart%208" TargetMode="Externa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oleObject" Target="file:///C:\Users\JunSu%20Jang\Documents\JunSu\Sigcomm_2018\Surface%20Vibration.xlsx!Sheet1!%5bSurface%20Vibration.xlsx%5dSheet1%20Chart%2015" TargetMode="External"/><Relationship Id="rId3" Type="http://schemas.openxmlformats.org/officeDocument/2006/relationships/notesSlide" Target="../notesSlides/notesSlide31.xml"/><Relationship Id="rId7" Type="http://schemas.openxmlformats.org/officeDocument/2006/relationships/image" Target="../media/image22.e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file:///C:\Users\JunSu%20Jang\Documents\JunSu\Sigcomm_2018\Surface%20Vibration.xlsx!Sheet1!%5bSurface%20Vibration.xlsx%5dSheet1%20Chart%2014" TargetMode="External"/><Relationship Id="rId5" Type="http://schemas.openxmlformats.org/officeDocument/2006/relationships/image" Target="../media/image21.emf"/><Relationship Id="rId4" Type="http://schemas.openxmlformats.org/officeDocument/2006/relationships/oleObject" Target="file:///C:\Users\JunSu%20Jang\Documents\JunSu\Sigcomm_2018\Surface%20Vibration.xlsx!Sheet1!%5bSurface%20Vibration.xlsx%5dSheet1%20Chart%208" TargetMode="External"/><Relationship Id="rId9" Type="http://schemas.openxmlformats.org/officeDocument/2006/relationships/image" Target="../media/image23.emf"/></Relationships>
</file>

<file path=ppt/slides/_rels/slide32.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slideLayout" Target="../slideLayouts/slideLayout1.xml"/><Relationship Id="rId7" Type="http://schemas.openxmlformats.org/officeDocument/2006/relationships/oleObject" Target="file:///C:\Users\JunSu%20Jang\Documents\JunSu\Sigcomm_2018\Surface%20Vibration.xlsx!Sheet1!%5bSurface%20Vibration.xlsx%5dSheet1%20Chart%2014" TargetMode="External"/><Relationship Id="rId2" Type="http://schemas.openxmlformats.org/officeDocument/2006/relationships/tags" Target="../tags/tag21.xml"/><Relationship Id="rId1" Type="http://schemas.openxmlformats.org/officeDocument/2006/relationships/vmlDrawing" Target="../drawings/vmlDrawing6.vml"/><Relationship Id="rId6" Type="http://schemas.openxmlformats.org/officeDocument/2006/relationships/image" Target="../media/image24.emf"/><Relationship Id="rId5" Type="http://schemas.openxmlformats.org/officeDocument/2006/relationships/oleObject" Target="file:///C:\Users\JunSu%20Jang\Documents\JunSu\Sigcomm_2018\Surface%20Vibration.xlsx!Sheet1!%5bSurface%20Vibration.xlsx%5dSheet1%20Chart%208" TargetMode="External"/><Relationship Id="rId10" Type="http://schemas.openxmlformats.org/officeDocument/2006/relationships/image" Target="../media/image26.emf"/><Relationship Id="rId4" Type="http://schemas.openxmlformats.org/officeDocument/2006/relationships/notesSlide" Target="../notesSlides/notesSlide32.xml"/><Relationship Id="rId9" Type="http://schemas.openxmlformats.org/officeDocument/2006/relationships/oleObject" Target="file:///C:\Users\JunSu%20Jang\Documents\JunSu\Sigcomm_2018\Surface%20Vibration.xlsx!Sheet1!%5bSurface%20Vibration.xlsx%5dSheet1%20Chart%2015" TargetMode="External"/></Relationships>
</file>

<file path=ppt/slides/_rels/slide33.xml.rels><?xml version="1.0" encoding="UTF-8" standalone="yes"?>
<Relationships xmlns="http://schemas.openxmlformats.org/package/2006/relationships"><Relationship Id="rId8" Type="http://schemas.openxmlformats.org/officeDocument/2006/relationships/oleObject" Target="file:///C:\Users\JunSu%20Jang\Documents\JunSu\Sigcomm_2018\Surface%20Vibration.xlsx!Sheet1!%5bSurface%20Vibration.xlsx%5dSheet1%20Chart%2015" TargetMode="External"/><Relationship Id="rId3" Type="http://schemas.openxmlformats.org/officeDocument/2006/relationships/notesSlide" Target="../notesSlides/notesSlide33.xml"/><Relationship Id="rId7" Type="http://schemas.openxmlformats.org/officeDocument/2006/relationships/image" Target="../media/image28.emf"/><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oleObject" Target="file:///C:\Users\JunSu%20Jang\Documents\JunSu\Sigcomm_2018\Surface%20Vibration.xlsx!Sheet1!%5bSurface%20Vibration.xlsx%5dSheet1%20Chart%2014" TargetMode="External"/><Relationship Id="rId5" Type="http://schemas.openxmlformats.org/officeDocument/2006/relationships/image" Target="../media/image27.emf"/><Relationship Id="rId4" Type="http://schemas.openxmlformats.org/officeDocument/2006/relationships/oleObject" Target="file:///C:\Users\JunSu%20Jang\Documents\JunSu\Sigcomm_2018\Surface%20Vibration.xlsx!Sheet1!%5bSurface%20Vibration.xlsx%5dSheet1%20Chart%208" TargetMode="External"/><Relationship Id="rId9" Type="http://schemas.openxmlformats.org/officeDocument/2006/relationships/image" Target="../media/image29.emf"/></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2.xml"/><Relationship Id="rId1" Type="http://schemas.openxmlformats.org/officeDocument/2006/relationships/vmlDrawing" Target="../drawings/vmlDrawing8.vml"/><Relationship Id="rId6" Type="http://schemas.openxmlformats.org/officeDocument/2006/relationships/image" Target="../media/image30.emf"/><Relationship Id="rId5" Type="http://schemas.openxmlformats.org/officeDocument/2006/relationships/oleObject" Target="file:///C:\Users\JunSu%20Jang\Documents\JunSu\Sigcomm_2018\Surface%20Vibration.xlsx!Sheet1!%5bSurface%20Vibration.xlsx%5dSheet1%20Chart%2015" TargetMode="Externa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vmlDrawing" Target="../drawings/vmlDrawing9.vml"/><Relationship Id="rId5" Type="http://schemas.openxmlformats.org/officeDocument/2006/relationships/image" Target="../media/image31.emf"/><Relationship Id="rId4" Type="http://schemas.openxmlformats.org/officeDocument/2006/relationships/oleObject" Target="file:///C:\Users\JunSu%20Jang\Documents\JunSu\Sigcomm_2018\Surface%20Vibration.xlsx!Sheet1!%5bSurface%20Vibration.xlsx%5dSheet1%20Chart%2015"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23.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ags" Target="../tags/tag25.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39.xml"/><Relationship Id="rId7" Type="http://schemas.microsoft.com/office/2007/relationships/hdphoto" Target="../media/hdphoto5.wdp"/><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33.png"/><Relationship Id="rId5" Type="http://schemas.microsoft.com/office/2007/relationships/hdphoto" Target="../media/hdphoto4.wdp"/><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7.xml"/><Relationship Id="rId1" Type="http://schemas.openxmlformats.org/officeDocument/2006/relationships/vmlDrawing" Target="../drawings/vmlDrawing10.vml"/><Relationship Id="rId6" Type="http://schemas.openxmlformats.org/officeDocument/2006/relationships/image" Target="../media/image35.emf"/><Relationship Id="rId5" Type="http://schemas.openxmlformats.org/officeDocument/2006/relationships/oleObject" Target="file:///C:\Users\JunSu%20Jang\Documents\JunSu\Sigcomm_2018\Surface%20Vibration.xlsx!Throughput!%5bSurface%20Vibration.xlsx%5dThroughput%20Chart%204" TargetMode="External"/><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37.emf"/><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oleObject" Target="file:///C:\Users\JunSu%20Jang\Documents\JunSu\Sigcomm_2018\Surface%20Vibration.xlsx!Throughput!%5bSurface%20Vibration.xlsx%5dThroughput%20Chart%205" TargetMode="External"/><Relationship Id="rId5" Type="http://schemas.openxmlformats.org/officeDocument/2006/relationships/image" Target="../media/image36.emf"/><Relationship Id="rId4" Type="http://schemas.openxmlformats.org/officeDocument/2006/relationships/oleObject" Target="file:///C:\Users\JunSu%20Jang\Documents\JunSu\Sigcomm_2018\Surface%20Vibration.xlsx!Throughput!%5bSurface%20Vibration.xlsx%5dThroughput%20Chart%204" TargetMode="External"/></Relationships>
</file>

<file path=ppt/slides/_rels/slide42.xml.rels><?xml version="1.0" encoding="UTF-8" standalone="yes"?>
<Relationships xmlns="http://schemas.openxmlformats.org/package/2006/relationships"><Relationship Id="rId8" Type="http://schemas.openxmlformats.org/officeDocument/2006/relationships/oleObject" Target="file:///C:\Users\JunSu%20Jang\Documents\JunSu\Sigcomm_2018\Surface%20Vibration.xlsx!Throughput!%5bSurface%20Vibration.xlsx%5dThroughput%20Chart%206" TargetMode="External"/><Relationship Id="rId3" Type="http://schemas.openxmlformats.org/officeDocument/2006/relationships/notesSlide" Target="../notesSlides/notesSlide42.xml"/><Relationship Id="rId7" Type="http://schemas.openxmlformats.org/officeDocument/2006/relationships/image" Target="../media/image37.emf"/><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oleObject" Target="file:///C:\Users\JunSu%20Jang\Documents\JunSu\Sigcomm_2018\Surface%20Vibration.xlsx!Throughput!%5bSurface%20Vibration.xlsx%5dThroughput%20Chart%205" TargetMode="External"/><Relationship Id="rId5" Type="http://schemas.openxmlformats.org/officeDocument/2006/relationships/image" Target="../media/image38.emf"/><Relationship Id="rId4" Type="http://schemas.openxmlformats.org/officeDocument/2006/relationships/oleObject" Target="file:///C:\Users\JunSu%20Jang\Documents\JunSu\Sigcomm_2018\Surface%20Vibration.xlsx!Throughput!%5bSurface%20Vibration.xlsx%5dThroughput%20Chart%204" TargetMode="External"/><Relationship Id="rId9" Type="http://schemas.openxmlformats.org/officeDocument/2006/relationships/image" Target="../media/image39.emf"/></Relationships>
</file>

<file path=ppt/slides/_rels/slide43.xml.rels><?xml version="1.0" encoding="UTF-8" standalone="yes"?>
<Relationships xmlns="http://schemas.openxmlformats.org/package/2006/relationships"><Relationship Id="rId8" Type="http://schemas.openxmlformats.org/officeDocument/2006/relationships/oleObject" Target="file:///C:\Users\JunSu%20Jang\Documents\JunSu\Sigcomm_2018\Surface%20Vibration.xlsx!Throughput!%5bSurface%20Vibration.xlsx%5dThroughput%20Chart%206" TargetMode="External"/><Relationship Id="rId3" Type="http://schemas.openxmlformats.org/officeDocument/2006/relationships/notesSlide" Target="../notesSlides/notesSlide43.xml"/><Relationship Id="rId7" Type="http://schemas.openxmlformats.org/officeDocument/2006/relationships/image" Target="../media/image41.emf"/><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oleObject" Target="file:///C:\Users\JunSu%20Jang\Documents\JunSu\Sigcomm_2018\Surface%20Vibration.xlsx!Throughput!%5bSurface%20Vibration.xlsx%5dThroughput%20Chart%205" TargetMode="External"/><Relationship Id="rId11" Type="http://schemas.openxmlformats.org/officeDocument/2006/relationships/image" Target="../media/image42.emf"/><Relationship Id="rId5" Type="http://schemas.openxmlformats.org/officeDocument/2006/relationships/image" Target="../media/image40.emf"/><Relationship Id="rId10" Type="http://schemas.openxmlformats.org/officeDocument/2006/relationships/oleObject" Target="file:///C:\Users\JunSu%20Jang\Documents\JunSu\Sigcomm_2018\Surface%20Vibration.xlsx!Throughput!%5bSurface%20Vibration.xlsx%5dThroughput%20Chart%207" TargetMode="External"/><Relationship Id="rId4" Type="http://schemas.openxmlformats.org/officeDocument/2006/relationships/oleObject" Target="file:///C:\Users\JunSu%20Jang\Documents\JunSu\Sigcomm_2018\Surface%20Vibration.xlsx!Throughput!%5bSurface%20Vibration.xlsx%5dThroughput%20Chart%204" TargetMode="External"/><Relationship Id="rId9" Type="http://schemas.openxmlformats.org/officeDocument/2006/relationships/image" Target="../media/image39.emf"/></Relationships>
</file>

<file path=ppt/slides/_rels/slide44.x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oleObject" Target="file:///C:\Users\JunSu%20Jang\Documents\JunSu\Sigcomm_2018\Surface%20Vibration.xlsx!Throughput!%5bSurface%20Vibration.xlsx%5dThroughput%20Chart%208" TargetMode="External"/><Relationship Id="rId3" Type="http://schemas.openxmlformats.org/officeDocument/2006/relationships/slideLayout" Target="../slideLayouts/slideLayout1.xml"/><Relationship Id="rId7" Type="http://schemas.openxmlformats.org/officeDocument/2006/relationships/oleObject" Target="file:///C:\Users\JunSu%20Jang\Documents\JunSu\Sigcomm_2018\Surface%20Vibration.xlsx!Throughput!%5bSurface%20Vibration.xlsx%5dThroughput%20Chart%205" TargetMode="External"/><Relationship Id="rId12" Type="http://schemas.openxmlformats.org/officeDocument/2006/relationships/image" Target="../media/image44.emf"/><Relationship Id="rId2" Type="http://schemas.openxmlformats.org/officeDocument/2006/relationships/tags" Target="../tags/tag28.xml"/><Relationship Id="rId1" Type="http://schemas.openxmlformats.org/officeDocument/2006/relationships/vmlDrawing" Target="../drawings/vmlDrawing14.vml"/><Relationship Id="rId6" Type="http://schemas.openxmlformats.org/officeDocument/2006/relationships/image" Target="../media/image43.emf"/><Relationship Id="rId11" Type="http://schemas.openxmlformats.org/officeDocument/2006/relationships/oleObject" Target="file:///C:\Users\JunSu%20Jang\Documents\JunSu\Sigcomm_2018\Surface%20Vibration.xlsx!Throughput!%5bSurface%20Vibration.xlsx%5dThroughput%20Chart%207" TargetMode="External"/><Relationship Id="rId5" Type="http://schemas.openxmlformats.org/officeDocument/2006/relationships/oleObject" Target="file:///C:\Users\JunSu%20Jang\Documents\JunSu\Sigcomm_2018\Surface%20Vibration.xlsx!Throughput!%5bSurface%20Vibration.xlsx%5dThroughput%20Chart%204" TargetMode="External"/><Relationship Id="rId10" Type="http://schemas.openxmlformats.org/officeDocument/2006/relationships/image" Target="../media/image39.emf"/><Relationship Id="rId4" Type="http://schemas.openxmlformats.org/officeDocument/2006/relationships/notesSlide" Target="../notesSlides/notesSlide44.xml"/><Relationship Id="rId9" Type="http://schemas.openxmlformats.org/officeDocument/2006/relationships/oleObject" Target="file:///C:\Users\JunSu%20Jang\Documents\JunSu\Sigcomm_2018\Surface%20Vibration.xlsx!Throughput!%5bSurface%20Vibration.xlsx%5dThroughput%20Chart%206" TargetMode="External"/><Relationship Id="rId14" Type="http://schemas.openxmlformats.org/officeDocument/2006/relationships/image" Target="../media/image45.emf"/></Relationships>
</file>

<file path=ppt/slides/_rels/slide45.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slideLayout" Target="../slideLayouts/slideLayout1.xml"/><Relationship Id="rId7" Type="http://schemas.openxmlformats.org/officeDocument/2006/relationships/oleObject" Target="file:///C:\Users\JunSu%20Jang\Documents\JunSu\Sigcomm_2018\Surface%20Vibration.xlsx!Depth!%5bSurface%20Vibration.xlsx%5dDepth%20Chart%202" TargetMode="External"/><Relationship Id="rId2" Type="http://schemas.openxmlformats.org/officeDocument/2006/relationships/tags" Target="../tags/tag29.xml"/><Relationship Id="rId1" Type="http://schemas.openxmlformats.org/officeDocument/2006/relationships/vmlDrawing" Target="../drawings/vmlDrawing15.vml"/><Relationship Id="rId6" Type="http://schemas.openxmlformats.org/officeDocument/2006/relationships/image" Target="../media/image46.emf"/><Relationship Id="rId5" Type="http://schemas.openxmlformats.org/officeDocument/2006/relationships/oleObject" Target="file:///C:\Users\JunSu%20Jang\Documents\JunSu\Sigcomm_2018\Surface%20Vibration.xlsx!Depth!%5bSurface%20Vibration.xlsx%5dDepth%20Chart%201" TargetMode="External"/><Relationship Id="rId4" Type="http://schemas.openxmlformats.org/officeDocument/2006/relationships/notesSlide" Target="../notesSlides/notesSlide45.xml"/><Relationship Id="rId9" Type="http://schemas.openxmlformats.org/officeDocument/2006/relationships/image" Target="../media/image54.png"/></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0.xml"/><Relationship Id="rId1" Type="http://schemas.openxmlformats.org/officeDocument/2006/relationships/vmlDrawing" Target="../drawings/vmlDrawing16.vml"/><Relationship Id="rId6" Type="http://schemas.openxmlformats.org/officeDocument/2006/relationships/image" Target="../media/image49.emf"/><Relationship Id="rId5" Type="http://schemas.openxmlformats.org/officeDocument/2006/relationships/oleObject" Target="file:///C:\Users\JunSu%20Jang\Documents\JunSu\Sigcomm_2018\Surface%20Vibration.xlsx!Sheet3!%5bSurface%20Vibration.xlsx%5dSheet3%20Chart%201" TargetMode="External"/><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29542B-A711-43D0-9B25-D1B1496C12B5}"/>
              </a:ext>
            </a:extLst>
          </p:cNvPr>
          <p:cNvPicPr>
            <a:picLocks noChangeAspect="1"/>
          </p:cNvPicPr>
          <p:nvPr/>
        </p:nvPicPr>
        <p:blipFill rotWithShape="1">
          <a:blip r:embed="rId3">
            <a:extLst>
              <a:ext uri="{28A0092B-C50C-407E-A947-70E740481C1C}">
                <a14:useLocalDpi xmlns:a14="http://schemas.microsoft.com/office/drawing/2010/main" val="0"/>
              </a:ext>
            </a:extLst>
          </a:blip>
          <a:srcRect l="21692" t="24213" r="21792" b="23822"/>
          <a:stretch/>
        </p:blipFill>
        <p:spPr>
          <a:xfrm>
            <a:off x="5159229" y="4723745"/>
            <a:ext cx="2453198" cy="1404677"/>
          </a:xfrm>
          <a:prstGeom prst="rect">
            <a:avLst/>
          </a:prstGeom>
        </p:spPr>
      </p:pic>
      <p:sp>
        <p:nvSpPr>
          <p:cNvPr id="7" name="TextBox 6">
            <a:extLst>
              <a:ext uri="{FF2B5EF4-FFF2-40B4-BE49-F238E27FC236}">
                <a16:creationId xmlns:a16="http://schemas.microsoft.com/office/drawing/2014/main" id="{139F79E2-25C0-451A-8E49-2B473F28A130}"/>
              </a:ext>
            </a:extLst>
          </p:cNvPr>
          <p:cNvSpPr txBox="1"/>
          <p:nvPr/>
        </p:nvSpPr>
        <p:spPr>
          <a:xfrm>
            <a:off x="2873078" y="3391650"/>
            <a:ext cx="6952129" cy="584775"/>
          </a:xfrm>
          <a:prstGeom prst="rect">
            <a:avLst/>
          </a:prstGeom>
          <a:noFill/>
        </p:spPr>
        <p:txBody>
          <a:bodyPr wrap="square" rtlCol="0">
            <a:spAutoFit/>
          </a:bodyPr>
          <a:lstStyle/>
          <a:p>
            <a:pPr algn="ctr"/>
            <a:r>
              <a:rPr lang="en-GB" sz="3200" dirty="0">
                <a:solidFill>
                  <a:schemeClr val="bg1"/>
                </a:solidFill>
                <a:cs typeface="Calibri Light" panose="020F0302020204030204" pitchFamily="34" charset="0"/>
              </a:rPr>
              <a:t>JunSu Jang</a:t>
            </a:r>
          </a:p>
        </p:txBody>
      </p:sp>
      <p:sp>
        <p:nvSpPr>
          <p:cNvPr id="5" name="TextBox 4">
            <a:extLst>
              <a:ext uri="{FF2B5EF4-FFF2-40B4-BE49-F238E27FC236}">
                <a16:creationId xmlns:a16="http://schemas.microsoft.com/office/drawing/2014/main" id="{67A70C1D-2F24-4F61-B921-F7FDFE23AF8C}"/>
              </a:ext>
            </a:extLst>
          </p:cNvPr>
          <p:cNvSpPr txBox="1"/>
          <p:nvPr/>
        </p:nvSpPr>
        <p:spPr>
          <a:xfrm>
            <a:off x="184150" y="1167002"/>
            <a:ext cx="11823700" cy="1446550"/>
          </a:xfrm>
          <a:prstGeom prst="rect">
            <a:avLst/>
          </a:prstGeom>
          <a:noFill/>
        </p:spPr>
        <p:txBody>
          <a:bodyPr wrap="square" rtlCol="0">
            <a:spAutoFit/>
          </a:bodyPr>
          <a:lstStyle/>
          <a:p>
            <a:pPr algn="ctr"/>
            <a:r>
              <a:rPr lang="en-GB" sz="5400" dirty="0">
                <a:solidFill>
                  <a:schemeClr val="bg1"/>
                </a:solidFill>
                <a:cs typeface="Calibri Light" panose="020F0302020204030204" pitchFamily="34" charset="0"/>
              </a:rPr>
              <a:t>Networking Across Boundaries</a:t>
            </a:r>
          </a:p>
          <a:p>
            <a:pPr algn="ctr"/>
            <a:r>
              <a:rPr lang="en-GB" sz="3400" dirty="0">
                <a:solidFill>
                  <a:schemeClr val="bg1"/>
                </a:solidFill>
                <a:cs typeface="Calibri Light" panose="020F0302020204030204" pitchFamily="34" charset="0"/>
              </a:rPr>
              <a:t>Enabling Wireless Communication through the Water-Air Interface</a:t>
            </a:r>
          </a:p>
        </p:txBody>
      </p:sp>
    </p:spTree>
    <p:extLst>
      <p:ext uri="{BB962C8B-B14F-4D97-AF65-F5344CB8AC3E}">
        <p14:creationId xmlns:p14="http://schemas.microsoft.com/office/powerpoint/2010/main" val="3659827348"/>
      </p:ext>
    </p:extLst>
  </p:cSld>
  <p:clrMapOvr>
    <a:masterClrMapping/>
  </p:clrMapOvr>
  <mc:AlternateContent xmlns:mc="http://schemas.openxmlformats.org/markup-compatibility/2006" xmlns:p14="http://schemas.microsoft.com/office/powerpoint/2010/main">
    <mc:Choice Requires="p14">
      <p:transition spd="slow" p14:dur="2000" advTm="15532"/>
    </mc:Choice>
    <mc:Fallback xmlns="">
      <p:transition spd="slow" advTm="15532"/>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B898C4B-D714-4584-AF13-F6F94A1A33F6}"/>
              </a:ext>
            </a:extLst>
          </p:cNvPr>
          <p:cNvSpPr/>
          <p:nvPr/>
        </p:nvSpPr>
        <p:spPr>
          <a:xfrm rot="16200000">
            <a:off x="4582431" y="-751575"/>
            <a:ext cx="3027144" cy="12192001"/>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67A70C1D-2F24-4F61-B921-F7FDFE23AF8C}"/>
              </a:ext>
            </a:extLst>
          </p:cNvPr>
          <p:cNvSpPr txBox="1"/>
          <p:nvPr/>
        </p:nvSpPr>
        <p:spPr>
          <a:xfrm>
            <a:off x="1060587" y="104423"/>
            <a:ext cx="10070826" cy="707886"/>
          </a:xfrm>
          <a:prstGeom prst="rect">
            <a:avLst/>
          </a:prstGeom>
          <a:noFill/>
        </p:spPr>
        <p:txBody>
          <a:bodyPr wrap="square" rtlCol="0">
            <a:spAutoFit/>
          </a:bodyPr>
          <a:lstStyle/>
          <a:p>
            <a:pPr algn="ctr"/>
            <a:r>
              <a:rPr lang="en-GB" sz="4000" dirty="0">
                <a:solidFill>
                  <a:schemeClr val="bg1"/>
                </a:solidFill>
                <a:latin typeface="Calibri (Body)"/>
                <a:cs typeface="Calibri Light" panose="020F0302020204030204" pitchFamily="34" charset="0"/>
              </a:rPr>
              <a:t>Approach #1: Relay Nodes</a:t>
            </a:r>
          </a:p>
        </p:txBody>
      </p:sp>
      <p:sp>
        <p:nvSpPr>
          <p:cNvPr id="6" name="Can 5"/>
          <p:cNvSpPr/>
          <p:nvPr/>
        </p:nvSpPr>
        <p:spPr>
          <a:xfrm>
            <a:off x="8363715" y="5075887"/>
            <a:ext cx="257694" cy="342733"/>
          </a:xfrm>
          <a:prstGeom prst="can">
            <a:avLst/>
          </a:prstGeom>
          <a:solidFill>
            <a:schemeClr val="accent4"/>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p:nvPr/>
        </p:nvCxnSpPr>
        <p:spPr>
          <a:xfrm>
            <a:off x="8492562" y="3830853"/>
            <a:ext cx="0" cy="12814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39F79E2-25C0-451A-8E49-2B473F28A130}"/>
              </a:ext>
            </a:extLst>
          </p:cNvPr>
          <p:cNvSpPr txBox="1"/>
          <p:nvPr/>
        </p:nvSpPr>
        <p:spPr>
          <a:xfrm>
            <a:off x="8229600" y="5257800"/>
            <a:ext cx="2519942" cy="1077218"/>
          </a:xfrm>
          <a:prstGeom prst="rect">
            <a:avLst/>
          </a:prstGeom>
          <a:noFill/>
        </p:spPr>
        <p:txBody>
          <a:bodyPr wrap="square" rtlCol="0">
            <a:spAutoFit/>
          </a:bodyPr>
          <a:lstStyle/>
          <a:p>
            <a:pPr algn="ctr"/>
            <a:r>
              <a:rPr lang="en-GB" sz="3200" dirty="0">
                <a:solidFill>
                  <a:schemeClr val="bg1"/>
                </a:solidFill>
                <a:latin typeface="Calibri Light" panose="020F0302020204030204" pitchFamily="34" charset="0"/>
                <a:cs typeface="Calibri Light" panose="020F0302020204030204" pitchFamily="34" charset="0"/>
              </a:rPr>
              <a:t>Acoustic Transceiver</a:t>
            </a:r>
          </a:p>
        </p:txBody>
      </p:sp>
      <p:sp>
        <p:nvSpPr>
          <p:cNvPr id="9" name="Can 8"/>
          <p:cNvSpPr/>
          <p:nvPr/>
        </p:nvSpPr>
        <p:spPr>
          <a:xfrm>
            <a:off x="8554393" y="2670483"/>
            <a:ext cx="45992" cy="507076"/>
          </a:xfrm>
          <a:prstGeom prst="ca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66C33C4A-FF4A-41BD-9B6C-2682F17F27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28199" y="2816653"/>
            <a:ext cx="2518046" cy="1416401"/>
          </a:xfrm>
          <a:prstGeom prst="rect">
            <a:avLst/>
          </a:prstGeom>
        </p:spPr>
      </p:pic>
      <p:sp>
        <p:nvSpPr>
          <p:cNvPr id="31" name="TextBox 30">
            <a:extLst>
              <a:ext uri="{FF2B5EF4-FFF2-40B4-BE49-F238E27FC236}">
                <a16:creationId xmlns:a16="http://schemas.microsoft.com/office/drawing/2014/main" id="{139F79E2-25C0-451A-8E49-2B473F28A130}"/>
              </a:ext>
            </a:extLst>
          </p:cNvPr>
          <p:cNvSpPr txBox="1"/>
          <p:nvPr/>
        </p:nvSpPr>
        <p:spPr>
          <a:xfrm>
            <a:off x="8229600" y="2231878"/>
            <a:ext cx="2519942" cy="584775"/>
          </a:xfrm>
          <a:prstGeom prst="rect">
            <a:avLst/>
          </a:prstGeom>
          <a:noFill/>
        </p:spPr>
        <p:txBody>
          <a:bodyPr wrap="square" rtlCol="0">
            <a:spAutoFit/>
          </a:bodyPr>
          <a:lstStyle/>
          <a:p>
            <a:pPr algn="ctr"/>
            <a:r>
              <a:rPr lang="en-GB" sz="3200" dirty="0">
                <a:solidFill>
                  <a:schemeClr val="bg1"/>
                </a:solidFill>
                <a:latin typeface="Calibri Light" panose="020F0302020204030204" pitchFamily="34" charset="0"/>
                <a:cs typeface="Calibri Light" panose="020F0302020204030204" pitchFamily="34" charset="0"/>
              </a:rPr>
              <a:t>Antenna</a:t>
            </a:r>
          </a:p>
        </p:txBody>
      </p:sp>
      <p:sp>
        <p:nvSpPr>
          <p:cNvPr id="22" name="TextBox 21">
            <a:extLst>
              <a:ext uri="{FF2B5EF4-FFF2-40B4-BE49-F238E27FC236}">
                <a16:creationId xmlns:a16="http://schemas.microsoft.com/office/drawing/2014/main" id="{139F79E2-25C0-451A-8E49-2B473F28A130}"/>
              </a:ext>
            </a:extLst>
          </p:cNvPr>
          <p:cNvSpPr txBox="1"/>
          <p:nvPr/>
        </p:nvSpPr>
        <p:spPr>
          <a:xfrm>
            <a:off x="6400800" y="3200400"/>
            <a:ext cx="2519942" cy="584775"/>
          </a:xfrm>
          <a:prstGeom prst="rect">
            <a:avLst/>
          </a:prstGeom>
          <a:noFill/>
        </p:spPr>
        <p:txBody>
          <a:bodyPr wrap="square" rtlCol="0">
            <a:spAutoFit/>
          </a:bodyPr>
          <a:lstStyle/>
          <a:p>
            <a:pPr algn="ctr"/>
            <a:r>
              <a:rPr lang="en-GB" sz="3200" dirty="0">
                <a:solidFill>
                  <a:schemeClr val="bg1"/>
                </a:solidFill>
                <a:latin typeface="Calibri Light" panose="020F0302020204030204" pitchFamily="34" charset="0"/>
                <a:cs typeface="Calibri Light" panose="020F0302020204030204" pitchFamily="34" charset="0"/>
              </a:rPr>
              <a:t>Relay</a:t>
            </a:r>
          </a:p>
        </p:txBody>
      </p:sp>
      <p:pic>
        <p:nvPicPr>
          <p:cNvPr id="27" name="Picture 26">
            <a:extLst>
              <a:ext uri="{FF2B5EF4-FFF2-40B4-BE49-F238E27FC236}">
                <a16:creationId xmlns:a16="http://schemas.microsoft.com/office/drawing/2014/main" id="{EE18FB78-6B97-46F5-9F4D-A5B4B209ADF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95195" y="4391430"/>
            <a:ext cx="4067133" cy="2135245"/>
          </a:xfrm>
          <a:prstGeom prst="rect">
            <a:avLst/>
          </a:prstGeom>
        </p:spPr>
      </p:pic>
      <p:grpSp>
        <p:nvGrpSpPr>
          <p:cNvPr id="32" name="Group 31">
            <a:extLst>
              <a:ext uri="{FF2B5EF4-FFF2-40B4-BE49-F238E27FC236}">
                <a16:creationId xmlns:a16="http://schemas.microsoft.com/office/drawing/2014/main" id="{D40B3349-7331-4037-B6F4-7918E3899260}"/>
              </a:ext>
            </a:extLst>
          </p:cNvPr>
          <p:cNvGrpSpPr/>
          <p:nvPr/>
        </p:nvGrpSpPr>
        <p:grpSpPr>
          <a:xfrm rot="600000">
            <a:off x="6024972" y="1661001"/>
            <a:ext cx="2300438" cy="598855"/>
            <a:chOff x="4726004" y="4866765"/>
            <a:chExt cx="2656573" cy="598855"/>
          </a:xfrm>
        </p:grpSpPr>
        <p:cxnSp>
          <p:nvCxnSpPr>
            <p:cNvPr id="33" name="Straight Arrow Connector 32">
              <a:extLst>
                <a:ext uri="{FF2B5EF4-FFF2-40B4-BE49-F238E27FC236}">
                  <a16:creationId xmlns:a16="http://schemas.microsoft.com/office/drawing/2014/main" id="{A78B702B-EAE3-4886-BA06-8A0EE3AE1F09}"/>
                </a:ext>
              </a:extLst>
            </p:cNvPr>
            <p:cNvCxnSpPr>
              <a:cxnSpLocks/>
            </p:cNvCxnSpPr>
            <p:nvPr/>
          </p:nvCxnSpPr>
          <p:spPr>
            <a:xfrm>
              <a:off x="4726004" y="5465620"/>
              <a:ext cx="2656573" cy="0"/>
            </a:xfrm>
            <a:prstGeom prst="straightConnector1">
              <a:avLst/>
            </a:prstGeom>
            <a:ln w="76200">
              <a:solidFill>
                <a:schemeClr val="bg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F4E80D2-B603-427F-AA38-6C107D793106}"/>
                </a:ext>
              </a:extLst>
            </p:cNvPr>
            <p:cNvSpPr txBox="1"/>
            <p:nvPr/>
          </p:nvSpPr>
          <p:spPr>
            <a:xfrm>
              <a:off x="5324185" y="4866765"/>
              <a:ext cx="1564601" cy="584775"/>
            </a:xfrm>
            <a:prstGeom prst="rect">
              <a:avLst/>
            </a:prstGeom>
            <a:noFill/>
          </p:spPr>
          <p:txBody>
            <a:bodyPr wrap="square" rtlCol="0">
              <a:spAutoFit/>
            </a:bodyPr>
            <a:lstStyle/>
            <a:p>
              <a:pPr algn="ctr"/>
              <a:r>
                <a:rPr lang="en-GB" sz="3200" dirty="0">
                  <a:solidFill>
                    <a:schemeClr val="bg1"/>
                  </a:solidFill>
                  <a:latin typeface="Calibri Light" panose="020F0302020204030204" pitchFamily="34" charset="0"/>
                  <a:cs typeface="Calibri Light" panose="020F0302020204030204" pitchFamily="34" charset="0"/>
                </a:rPr>
                <a:t>Radio</a:t>
              </a:r>
            </a:p>
          </p:txBody>
        </p:sp>
      </p:grpSp>
      <p:grpSp>
        <p:nvGrpSpPr>
          <p:cNvPr id="4" name="Group 3">
            <a:extLst>
              <a:ext uri="{FF2B5EF4-FFF2-40B4-BE49-F238E27FC236}">
                <a16:creationId xmlns:a16="http://schemas.microsoft.com/office/drawing/2014/main" id="{0685FFC5-4D7B-422D-A4DA-9A88F8743620}"/>
              </a:ext>
            </a:extLst>
          </p:cNvPr>
          <p:cNvGrpSpPr/>
          <p:nvPr/>
        </p:nvGrpSpPr>
        <p:grpSpPr>
          <a:xfrm>
            <a:off x="5883596" y="4728934"/>
            <a:ext cx="2350693" cy="1181566"/>
            <a:chOff x="5883596" y="4728934"/>
            <a:chExt cx="2350693" cy="1181566"/>
          </a:xfrm>
        </p:grpSpPr>
        <p:cxnSp>
          <p:nvCxnSpPr>
            <p:cNvPr id="29" name="Straight Arrow Connector 28">
              <a:extLst>
                <a:ext uri="{FF2B5EF4-FFF2-40B4-BE49-F238E27FC236}">
                  <a16:creationId xmlns:a16="http://schemas.microsoft.com/office/drawing/2014/main" id="{7BA4EBB1-B35E-4B9E-A08A-410329FB2629}"/>
                </a:ext>
              </a:extLst>
            </p:cNvPr>
            <p:cNvCxnSpPr>
              <a:cxnSpLocks/>
            </p:cNvCxnSpPr>
            <p:nvPr/>
          </p:nvCxnSpPr>
          <p:spPr>
            <a:xfrm rot="21000000">
              <a:off x="5933851" y="5305431"/>
              <a:ext cx="2300438" cy="0"/>
            </a:xfrm>
            <a:prstGeom prst="straightConnector1">
              <a:avLst/>
            </a:prstGeom>
            <a:ln w="76200">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381FC08-7BE1-4887-9E28-ABD949443E00}"/>
                </a:ext>
              </a:extLst>
            </p:cNvPr>
            <p:cNvSpPr txBox="1"/>
            <p:nvPr/>
          </p:nvSpPr>
          <p:spPr>
            <a:xfrm rot="21000000">
              <a:off x="6105899" y="4728934"/>
              <a:ext cx="1649126" cy="584775"/>
            </a:xfrm>
            <a:prstGeom prst="rect">
              <a:avLst/>
            </a:prstGeom>
            <a:noFill/>
            <a:ln>
              <a:noFill/>
            </a:ln>
          </p:spPr>
          <p:txBody>
            <a:bodyPr wrap="square" rtlCol="0">
              <a:spAutoFit/>
            </a:bodyPr>
            <a:lstStyle/>
            <a:p>
              <a:pPr algn="ctr"/>
              <a:r>
                <a:rPr lang="en-GB" sz="3200" dirty="0">
                  <a:solidFill>
                    <a:schemeClr val="accent4"/>
                  </a:solidFill>
                  <a:latin typeface="Calibri Light" panose="020F0302020204030204" pitchFamily="34" charset="0"/>
                  <a:cs typeface="Calibri Light" panose="020F0302020204030204" pitchFamily="34" charset="0"/>
                </a:rPr>
                <a:t>Acoustic</a:t>
              </a:r>
            </a:p>
          </p:txBody>
        </p:sp>
        <p:sp>
          <p:nvSpPr>
            <p:cNvPr id="19" name="TextBox 18">
              <a:extLst>
                <a:ext uri="{FF2B5EF4-FFF2-40B4-BE49-F238E27FC236}">
                  <a16:creationId xmlns:a16="http://schemas.microsoft.com/office/drawing/2014/main" id="{C86744F0-73D1-47D3-8EE0-9FC701FA49F6}"/>
                </a:ext>
              </a:extLst>
            </p:cNvPr>
            <p:cNvSpPr txBox="1"/>
            <p:nvPr/>
          </p:nvSpPr>
          <p:spPr>
            <a:xfrm rot="-600000">
              <a:off x="5883596" y="5325725"/>
              <a:ext cx="2219641" cy="584775"/>
            </a:xfrm>
            <a:prstGeom prst="rect">
              <a:avLst/>
            </a:prstGeom>
            <a:noFill/>
            <a:ln>
              <a:noFill/>
            </a:ln>
          </p:spPr>
          <p:txBody>
            <a:bodyPr wrap="square" rtlCol="0">
              <a:spAutoFit/>
            </a:bodyPr>
            <a:lstStyle/>
            <a:p>
              <a:pPr algn="ctr"/>
              <a:r>
                <a:rPr lang="en-GB" sz="3200" dirty="0">
                  <a:solidFill>
                    <a:schemeClr val="accent4"/>
                  </a:solidFill>
                  <a:latin typeface="Calibri Light" panose="020F0302020204030204" pitchFamily="34" charset="0"/>
                  <a:cs typeface="Calibri Light" panose="020F0302020204030204" pitchFamily="34" charset="0"/>
                </a:rPr>
                <a:t>or SONAR</a:t>
              </a:r>
            </a:p>
          </p:txBody>
        </p:sp>
      </p:grpSp>
      <p:sp>
        <p:nvSpPr>
          <p:cNvPr id="23" name="TextBox 22">
            <a:extLst>
              <a:ext uri="{FF2B5EF4-FFF2-40B4-BE49-F238E27FC236}">
                <a16:creationId xmlns:a16="http://schemas.microsoft.com/office/drawing/2014/main" id="{7747F9F7-B973-436A-9FF2-70964EA4CEDB}"/>
              </a:ext>
            </a:extLst>
          </p:cNvPr>
          <p:cNvSpPr txBox="1"/>
          <p:nvPr/>
        </p:nvSpPr>
        <p:spPr>
          <a:xfrm>
            <a:off x="1060587" y="681225"/>
            <a:ext cx="10070826" cy="523220"/>
          </a:xfrm>
          <a:prstGeom prst="rect">
            <a:avLst/>
          </a:prstGeom>
          <a:noFill/>
        </p:spPr>
        <p:txBody>
          <a:bodyPr wrap="square" rtlCol="0">
            <a:spAutoFit/>
          </a:bodyPr>
          <a:lstStyle/>
          <a:p>
            <a:pPr algn="ctr"/>
            <a:r>
              <a:rPr lang="en-GB" sz="2800" dirty="0">
                <a:solidFill>
                  <a:schemeClr val="bg1">
                    <a:lumMod val="75000"/>
                  </a:schemeClr>
                </a:solidFill>
                <a:latin typeface="Calibri Light" panose="020F0302020204030204" pitchFamily="34" charset="0"/>
                <a:cs typeface="Calibri Light" panose="020F0302020204030204" pitchFamily="34" charset="0"/>
              </a:rPr>
              <a:t>[OCEANS’07, ICC’11, ICC’14, Sensors’14]</a:t>
            </a:r>
          </a:p>
        </p:txBody>
      </p:sp>
      <p:pic>
        <p:nvPicPr>
          <p:cNvPr id="10" name="Picture 9">
            <a:extLst>
              <a:ext uri="{FF2B5EF4-FFF2-40B4-BE49-F238E27FC236}">
                <a16:creationId xmlns:a16="http://schemas.microsoft.com/office/drawing/2014/main" id="{3CDAE890-AF81-473C-ABF9-273EDDBA12C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110166" y="1344812"/>
            <a:ext cx="1613791" cy="2001668"/>
          </a:xfrm>
          <a:prstGeom prst="rect">
            <a:avLst/>
          </a:prstGeom>
        </p:spPr>
      </p:pic>
    </p:spTree>
    <p:custDataLst>
      <p:tags r:id="rId1"/>
    </p:custDataLst>
    <p:extLst>
      <p:ext uri="{BB962C8B-B14F-4D97-AF65-F5344CB8AC3E}">
        <p14:creationId xmlns:p14="http://schemas.microsoft.com/office/powerpoint/2010/main" val="3724482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251">
        <p159:morph option="byObject"/>
      </p:transition>
    </mc:Choice>
    <mc:Fallback xmlns="">
      <p:transition spd="slow" advTm="2225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right)">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B898C4B-D714-4584-AF13-F6F94A1A33F6}"/>
              </a:ext>
            </a:extLst>
          </p:cNvPr>
          <p:cNvSpPr/>
          <p:nvPr/>
        </p:nvSpPr>
        <p:spPr>
          <a:xfrm rot="16200000">
            <a:off x="4582431" y="-751575"/>
            <a:ext cx="3027144" cy="12192001"/>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a:extLst>
              <a:ext uri="{FF2B5EF4-FFF2-40B4-BE49-F238E27FC236}">
                <a16:creationId xmlns:a16="http://schemas.microsoft.com/office/drawing/2014/main" id="{7D7310AB-1C7B-4108-A281-911DC5ECE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0556" y="511080"/>
            <a:ext cx="2570305" cy="2570305"/>
          </a:xfrm>
          <a:prstGeom prst="rect">
            <a:avLst/>
          </a:prstGeom>
        </p:spPr>
      </p:pic>
      <p:pic>
        <p:nvPicPr>
          <p:cNvPr id="27" name="Picture 26">
            <a:extLst>
              <a:ext uri="{FF2B5EF4-FFF2-40B4-BE49-F238E27FC236}">
                <a16:creationId xmlns:a16="http://schemas.microsoft.com/office/drawing/2014/main" id="{EE18FB78-6B97-46F5-9F4D-A5B4B209ADF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62433" y="4391430"/>
            <a:ext cx="4067133" cy="2135245"/>
          </a:xfrm>
          <a:prstGeom prst="rect">
            <a:avLst/>
          </a:prstGeom>
        </p:spPr>
      </p:pic>
      <p:grpSp>
        <p:nvGrpSpPr>
          <p:cNvPr id="19" name="Group 18">
            <a:extLst>
              <a:ext uri="{FF2B5EF4-FFF2-40B4-BE49-F238E27FC236}">
                <a16:creationId xmlns:a16="http://schemas.microsoft.com/office/drawing/2014/main" id="{34E8CE7E-007E-4A06-9F1D-A3C2A79219F1}"/>
              </a:ext>
            </a:extLst>
          </p:cNvPr>
          <p:cNvGrpSpPr/>
          <p:nvPr/>
        </p:nvGrpSpPr>
        <p:grpSpPr>
          <a:xfrm rot="5400000">
            <a:off x="6956792" y="2135044"/>
            <a:ext cx="1233059" cy="1354854"/>
            <a:chOff x="4726004" y="4110766"/>
            <a:chExt cx="2656573" cy="1354854"/>
          </a:xfrm>
        </p:grpSpPr>
        <p:cxnSp>
          <p:nvCxnSpPr>
            <p:cNvPr id="23" name="Straight Arrow Connector 22">
              <a:extLst>
                <a:ext uri="{FF2B5EF4-FFF2-40B4-BE49-F238E27FC236}">
                  <a16:creationId xmlns:a16="http://schemas.microsoft.com/office/drawing/2014/main" id="{A85269EA-AA85-4807-B49F-699ED9A4CCBA}"/>
                </a:ext>
              </a:extLst>
            </p:cNvPr>
            <p:cNvCxnSpPr>
              <a:cxnSpLocks/>
            </p:cNvCxnSpPr>
            <p:nvPr/>
          </p:nvCxnSpPr>
          <p:spPr>
            <a:xfrm>
              <a:off x="4726004" y="5465620"/>
              <a:ext cx="2656573" cy="0"/>
            </a:xfrm>
            <a:prstGeom prst="straightConnector1">
              <a:avLst/>
            </a:prstGeom>
            <a:ln w="76200">
              <a:solidFill>
                <a:schemeClr val="bg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25C32F5-EFE5-443F-A1D0-4E5C72C17273}"/>
                </a:ext>
              </a:extLst>
            </p:cNvPr>
            <p:cNvSpPr txBox="1"/>
            <p:nvPr/>
          </p:nvSpPr>
          <p:spPr>
            <a:xfrm rot="16200000">
              <a:off x="5228406" y="4450540"/>
              <a:ext cx="1354854" cy="675306"/>
            </a:xfrm>
            <a:prstGeom prst="rect">
              <a:avLst/>
            </a:prstGeom>
            <a:noFill/>
          </p:spPr>
          <p:txBody>
            <a:bodyPr wrap="square" rtlCol="0">
              <a:spAutoFit/>
            </a:bodyPr>
            <a:lstStyle/>
            <a:p>
              <a:pPr algn="ctr"/>
              <a:r>
                <a:rPr lang="en-GB" sz="3200" dirty="0">
                  <a:solidFill>
                    <a:schemeClr val="bg1"/>
                  </a:solidFill>
                  <a:latin typeface="Calibri Light" panose="020F0302020204030204" pitchFamily="34" charset="0"/>
                  <a:cs typeface="Calibri Light" panose="020F0302020204030204" pitchFamily="34" charset="0"/>
                </a:rPr>
                <a:t>Radio</a:t>
              </a:r>
            </a:p>
          </p:txBody>
        </p:sp>
      </p:grpSp>
      <p:sp>
        <p:nvSpPr>
          <p:cNvPr id="9" name="TextBox 8">
            <a:extLst>
              <a:ext uri="{FF2B5EF4-FFF2-40B4-BE49-F238E27FC236}">
                <a16:creationId xmlns:a16="http://schemas.microsoft.com/office/drawing/2014/main" id="{68ABA8E9-23F2-4A32-87C5-B6D680C3E114}"/>
              </a:ext>
            </a:extLst>
          </p:cNvPr>
          <p:cNvSpPr txBox="1"/>
          <p:nvPr/>
        </p:nvSpPr>
        <p:spPr>
          <a:xfrm>
            <a:off x="1060587" y="681225"/>
            <a:ext cx="10070826" cy="523220"/>
          </a:xfrm>
          <a:prstGeom prst="rect">
            <a:avLst/>
          </a:prstGeom>
          <a:noFill/>
        </p:spPr>
        <p:txBody>
          <a:bodyPr wrap="square" rtlCol="0">
            <a:spAutoFit/>
          </a:bodyPr>
          <a:lstStyle/>
          <a:p>
            <a:pPr algn="ctr"/>
            <a:r>
              <a:rPr lang="en-GB" sz="2800" dirty="0">
                <a:solidFill>
                  <a:schemeClr val="bg1">
                    <a:lumMod val="75000"/>
                  </a:schemeClr>
                </a:solidFill>
                <a:latin typeface="Calibri Light" panose="020F0302020204030204" pitchFamily="34" charset="0"/>
                <a:cs typeface="Calibri Light" panose="020F0302020204030204" pitchFamily="34" charset="0"/>
              </a:rPr>
              <a:t>[ICRA’06, MOBICOM’07, OCEANS’10, ICRA’12]</a:t>
            </a:r>
          </a:p>
        </p:txBody>
      </p:sp>
      <p:sp>
        <p:nvSpPr>
          <p:cNvPr id="10" name="TextBox 9">
            <a:extLst>
              <a:ext uri="{FF2B5EF4-FFF2-40B4-BE49-F238E27FC236}">
                <a16:creationId xmlns:a16="http://schemas.microsoft.com/office/drawing/2014/main" id="{ACE8A1EE-13A2-4CC5-8FC0-0C1C06B28D11}"/>
              </a:ext>
            </a:extLst>
          </p:cNvPr>
          <p:cNvSpPr txBox="1"/>
          <p:nvPr/>
        </p:nvSpPr>
        <p:spPr>
          <a:xfrm>
            <a:off x="1060587" y="81937"/>
            <a:ext cx="10070826" cy="707886"/>
          </a:xfrm>
          <a:prstGeom prst="rect">
            <a:avLst/>
          </a:prstGeom>
          <a:noFill/>
        </p:spPr>
        <p:txBody>
          <a:bodyPr wrap="square" rtlCol="0">
            <a:spAutoFit/>
          </a:bodyPr>
          <a:lstStyle/>
          <a:p>
            <a:pPr algn="ctr"/>
            <a:r>
              <a:rPr lang="en-GB" sz="4000" dirty="0">
                <a:solidFill>
                  <a:schemeClr val="bg1"/>
                </a:solidFill>
                <a:latin typeface="Calibri (Body)"/>
                <a:cs typeface="Calibri Light" panose="020F0302020204030204" pitchFamily="34" charset="0"/>
              </a:rPr>
              <a:t>Approach #2: Surfacing</a:t>
            </a:r>
          </a:p>
        </p:txBody>
      </p:sp>
    </p:spTree>
    <p:extLst>
      <p:ext uri="{BB962C8B-B14F-4D97-AF65-F5344CB8AC3E}">
        <p14:creationId xmlns:p14="http://schemas.microsoft.com/office/powerpoint/2010/main" val="3881438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9051">
        <p159:morph option="byObject"/>
      </p:transition>
    </mc:Choice>
    <mc:Fallback xmlns="">
      <p:transition spd="slow" advTm="290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3.33333E-6 L 0 -0.20578 " pathEditMode="relative" rAng="0" ptsTypes="AA">
                                      <p:cBhvr>
                                        <p:cTn id="6" dur="2000" fill="hold"/>
                                        <p:tgtEl>
                                          <p:spTgt spid="27"/>
                                        </p:tgtEl>
                                        <p:attrNameLst>
                                          <p:attrName>ppt_x</p:attrName>
                                          <p:attrName>ppt_y</p:attrName>
                                        </p:attrNameLst>
                                      </p:cBhvr>
                                      <p:rCtr x="0" y="-10301"/>
                                    </p:animMotion>
                                  </p:childTnLst>
                                </p:cTn>
                              </p:par>
                            </p:childTnLst>
                          </p:cTn>
                        </p:par>
                        <p:par>
                          <p:cTn id="7" fill="hold">
                            <p:stCondLst>
                              <p:cond delay="2000"/>
                            </p:stCondLst>
                            <p:childTnLst>
                              <p:par>
                                <p:cTn id="8" presetID="22" presetClass="entr" presetSubtype="4"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A70C1D-2F24-4F61-B921-F7FDFE23AF8C}"/>
              </a:ext>
            </a:extLst>
          </p:cNvPr>
          <p:cNvSpPr txBox="1"/>
          <p:nvPr/>
        </p:nvSpPr>
        <p:spPr>
          <a:xfrm>
            <a:off x="368300" y="2828836"/>
            <a:ext cx="11455400" cy="1323439"/>
          </a:xfrm>
          <a:prstGeom prst="rect">
            <a:avLst/>
          </a:prstGeom>
          <a:noFill/>
        </p:spPr>
        <p:txBody>
          <a:bodyPr wrap="square" rtlCol="0">
            <a:spAutoFit/>
          </a:bodyPr>
          <a:lstStyle/>
          <a:p>
            <a:pPr algn="ctr"/>
            <a:r>
              <a:rPr lang="en-GB" sz="4000" u="sng" dirty="0">
                <a:solidFill>
                  <a:schemeClr val="bg1"/>
                </a:solidFill>
                <a:cs typeface="Calibri Light" panose="020F0302020204030204" pitchFamily="34" charset="0"/>
              </a:rPr>
              <a:t>This Talk:</a:t>
            </a:r>
            <a:r>
              <a:rPr lang="en-GB" sz="4000" dirty="0">
                <a:solidFill>
                  <a:schemeClr val="bg1"/>
                </a:solidFill>
              </a:rPr>
              <a:t> First Technology that Enables Wireless Communication Across the Water-Air Interface</a:t>
            </a:r>
            <a:endParaRPr lang="en-GB" sz="4000" dirty="0">
              <a:solidFill>
                <a:schemeClr val="bg1"/>
              </a:solidFill>
              <a:cs typeface="Calibri Light" panose="020F0302020204030204" pitchFamily="34" charset="0"/>
            </a:endParaRPr>
          </a:p>
        </p:txBody>
      </p:sp>
    </p:spTree>
    <p:extLst>
      <p:ext uri="{BB962C8B-B14F-4D97-AF65-F5344CB8AC3E}">
        <p14:creationId xmlns:p14="http://schemas.microsoft.com/office/powerpoint/2010/main" val="1454687748"/>
      </p:ext>
    </p:extLst>
  </p:cSld>
  <p:clrMapOvr>
    <a:masterClrMapping/>
  </p:clrMapOvr>
  <mc:AlternateContent xmlns:mc="http://schemas.openxmlformats.org/markup-compatibility/2006" xmlns:p14="http://schemas.microsoft.com/office/powerpoint/2010/main">
    <mc:Choice Requires="p14">
      <p:transition spd="slow" p14:dur="2000" advTm="18095"/>
    </mc:Choice>
    <mc:Fallback xmlns="">
      <p:transition spd="slow" advTm="18095"/>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Wi-Fi">
            <a:extLst>
              <a:ext uri="{FF2B5EF4-FFF2-40B4-BE49-F238E27FC236}">
                <a16:creationId xmlns:a16="http://schemas.microsoft.com/office/drawing/2014/main" id="{AB75A196-5A41-4499-808C-E09FA5933E6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flipV="1">
            <a:off x="5638800" y="2131918"/>
            <a:ext cx="914400" cy="914400"/>
          </a:xfrm>
          <a:prstGeom prst="rect">
            <a:avLst/>
          </a:prstGeom>
        </p:spPr>
      </p:pic>
      <p:pic>
        <p:nvPicPr>
          <p:cNvPr id="24" name="Graphic 23" descr="Wi-Fi">
            <a:extLst>
              <a:ext uri="{FF2B5EF4-FFF2-40B4-BE49-F238E27FC236}">
                <a16:creationId xmlns:a16="http://schemas.microsoft.com/office/drawing/2014/main" id="{9D4F20CF-8533-4608-85CE-8B01736F052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638800" y="3172156"/>
            <a:ext cx="914400" cy="914400"/>
          </a:xfrm>
          <a:prstGeom prst="rect">
            <a:avLst/>
          </a:prstGeom>
        </p:spPr>
      </p:pic>
      <p:sp>
        <p:nvSpPr>
          <p:cNvPr id="48" name="Rectangle 47">
            <a:extLst>
              <a:ext uri="{FF2B5EF4-FFF2-40B4-BE49-F238E27FC236}">
                <a16:creationId xmlns:a16="http://schemas.microsoft.com/office/drawing/2014/main" id="{66EB71E2-DC3F-44ED-BB15-8660A1E5D512}"/>
              </a:ext>
            </a:extLst>
          </p:cNvPr>
          <p:cNvSpPr/>
          <p:nvPr/>
        </p:nvSpPr>
        <p:spPr>
          <a:xfrm rot="16200000">
            <a:off x="4582431" y="-46238"/>
            <a:ext cx="3027144" cy="12192001"/>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FC51FA7E-96DE-45D6-8E38-8E0BCEB456B6}"/>
              </a:ext>
            </a:extLst>
          </p:cNvPr>
          <p:cNvSpPr/>
          <p:nvPr/>
        </p:nvSpPr>
        <p:spPr>
          <a:xfrm rot="16200000">
            <a:off x="5265746" y="-33336"/>
            <a:ext cx="1660516" cy="12192001"/>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Rectangle 98">
            <a:extLst>
              <a:ext uri="{FF2B5EF4-FFF2-40B4-BE49-F238E27FC236}">
                <a16:creationId xmlns:a16="http://schemas.microsoft.com/office/drawing/2014/main" id="{72F4D70C-9ACD-4173-9771-D58A8771DE92}"/>
              </a:ext>
            </a:extLst>
          </p:cNvPr>
          <p:cNvSpPr/>
          <p:nvPr/>
        </p:nvSpPr>
        <p:spPr>
          <a:xfrm rot="16200000">
            <a:off x="4582431" y="-716650"/>
            <a:ext cx="3027144" cy="12192001"/>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7F3BD9F0-300E-48EB-9851-51DCF147973C}"/>
              </a:ext>
            </a:extLst>
          </p:cNvPr>
          <p:cNvSpPr txBox="1"/>
          <p:nvPr/>
        </p:nvSpPr>
        <p:spPr>
          <a:xfrm>
            <a:off x="368300" y="228600"/>
            <a:ext cx="11455400" cy="1323439"/>
          </a:xfrm>
          <a:prstGeom prst="rect">
            <a:avLst/>
          </a:prstGeom>
          <a:noFill/>
        </p:spPr>
        <p:txBody>
          <a:bodyPr wrap="square" rtlCol="0">
            <a:spAutoFit/>
          </a:bodyPr>
          <a:lstStyle/>
          <a:p>
            <a:pPr algn="ctr"/>
            <a:r>
              <a:rPr lang="en-GB" sz="4000" u="sng" dirty="0">
                <a:solidFill>
                  <a:schemeClr val="bg1"/>
                </a:solidFill>
                <a:cs typeface="Calibri Light" panose="020F0302020204030204" pitchFamily="34" charset="0"/>
              </a:rPr>
              <a:t>This Talk:</a:t>
            </a:r>
            <a:r>
              <a:rPr lang="en-GB" sz="4000" dirty="0">
                <a:solidFill>
                  <a:schemeClr val="bg1"/>
                </a:solidFill>
              </a:rPr>
              <a:t> First Technology that Enables Wireless Communication Across the Water-Air Interface</a:t>
            </a:r>
            <a:endParaRPr lang="en-GB" sz="4000" dirty="0">
              <a:solidFill>
                <a:schemeClr val="bg1"/>
              </a:solidFill>
              <a:cs typeface="Calibri Light" panose="020F0302020204030204" pitchFamily="34" charset="0"/>
            </a:endParaRPr>
          </a:p>
        </p:txBody>
      </p:sp>
      <p:sp>
        <p:nvSpPr>
          <p:cNvPr id="25" name="TextBox 24">
            <a:extLst>
              <a:ext uri="{FF2B5EF4-FFF2-40B4-BE49-F238E27FC236}">
                <a16:creationId xmlns:a16="http://schemas.microsoft.com/office/drawing/2014/main" id="{20C539F8-F5A4-436C-A3CE-ECDBD6742B4E}"/>
              </a:ext>
            </a:extLst>
          </p:cNvPr>
          <p:cNvSpPr txBox="1"/>
          <p:nvPr/>
        </p:nvSpPr>
        <p:spPr>
          <a:xfrm>
            <a:off x="6158798" y="2532303"/>
            <a:ext cx="3167261" cy="1077218"/>
          </a:xfrm>
          <a:prstGeom prst="rect">
            <a:avLst/>
          </a:prstGeom>
          <a:noFill/>
        </p:spPr>
        <p:txBody>
          <a:bodyPr wrap="square" rtlCol="0">
            <a:spAutoFit/>
          </a:bodyPr>
          <a:lstStyle/>
          <a:p>
            <a:pPr algn="ctr"/>
            <a:r>
              <a:rPr lang="en-GB" sz="3200" dirty="0">
                <a:solidFill>
                  <a:schemeClr val="bg1"/>
                </a:solidFill>
                <a:latin typeface="Calibri Light" panose="020F0302020204030204" pitchFamily="34" charset="0"/>
                <a:cs typeface="Calibri Light" panose="020F0302020204030204" pitchFamily="34" charset="0"/>
              </a:rPr>
              <a:t>Measure Surface Vibration</a:t>
            </a:r>
          </a:p>
        </p:txBody>
      </p:sp>
      <p:cxnSp>
        <p:nvCxnSpPr>
          <p:cNvPr id="26" name="Straight Arrow Connector 25">
            <a:extLst>
              <a:ext uri="{FF2B5EF4-FFF2-40B4-BE49-F238E27FC236}">
                <a16:creationId xmlns:a16="http://schemas.microsoft.com/office/drawing/2014/main" id="{E2B17CE0-D44A-4D05-9C16-407B327583BE}"/>
              </a:ext>
            </a:extLst>
          </p:cNvPr>
          <p:cNvCxnSpPr>
            <a:cxnSpLocks/>
          </p:cNvCxnSpPr>
          <p:nvPr/>
        </p:nvCxnSpPr>
        <p:spPr>
          <a:xfrm>
            <a:off x="2928739" y="3399025"/>
            <a:ext cx="0" cy="907703"/>
          </a:xfrm>
          <a:prstGeom prst="straightConnector1">
            <a:avLst/>
          </a:prstGeom>
          <a:ln w="76200">
            <a:solidFill>
              <a:srgbClr val="FF0000"/>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A3E28B3-EC77-4627-8396-460325CFDA8A}"/>
              </a:ext>
            </a:extLst>
          </p:cNvPr>
          <p:cNvSpPr txBox="1"/>
          <p:nvPr/>
        </p:nvSpPr>
        <p:spPr>
          <a:xfrm>
            <a:off x="895173" y="3326736"/>
            <a:ext cx="1793059" cy="1077218"/>
          </a:xfrm>
          <a:prstGeom prst="rect">
            <a:avLst/>
          </a:prstGeom>
          <a:noFill/>
          <a:ln>
            <a:noFill/>
          </a:ln>
        </p:spPr>
        <p:txBody>
          <a:bodyPr wrap="square" rtlCol="0">
            <a:spAutoFit/>
          </a:bodyPr>
          <a:lstStyle/>
          <a:p>
            <a:pPr algn="ctr"/>
            <a:r>
              <a:rPr lang="en-GB" sz="3200" dirty="0">
                <a:solidFill>
                  <a:srgbClr val="FF0000"/>
                </a:solidFill>
                <a:latin typeface="Calibri Light" panose="020F0302020204030204" pitchFamily="34" charset="0"/>
                <a:cs typeface="Calibri Light" panose="020F0302020204030204" pitchFamily="34" charset="0"/>
              </a:rPr>
              <a:t>Surface</a:t>
            </a:r>
          </a:p>
          <a:p>
            <a:pPr algn="ctr"/>
            <a:r>
              <a:rPr lang="en-GB" sz="3200" dirty="0">
                <a:solidFill>
                  <a:srgbClr val="FF0000"/>
                </a:solidFill>
                <a:latin typeface="Calibri Light" panose="020F0302020204030204" pitchFamily="34" charset="0"/>
                <a:cs typeface="Calibri Light" panose="020F0302020204030204" pitchFamily="34" charset="0"/>
              </a:rPr>
              <a:t>Vibration</a:t>
            </a:r>
          </a:p>
        </p:txBody>
      </p:sp>
      <p:sp>
        <p:nvSpPr>
          <p:cNvPr id="19" name="TextBox 18">
            <a:extLst>
              <a:ext uri="{FF2B5EF4-FFF2-40B4-BE49-F238E27FC236}">
                <a16:creationId xmlns:a16="http://schemas.microsoft.com/office/drawing/2014/main" id="{6DC86237-EFE8-4670-B1C6-268B5CD86540}"/>
              </a:ext>
            </a:extLst>
          </p:cNvPr>
          <p:cNvSpPr txBox="1"/>
          <p:nvPr/>
        </p:nvSpPr>
        <p:spPr>
          <a:xfrm>
            <a:off x="6508103" y="5621360"/>
            <a:ext cx="2436667" cy="1077218"/>
          </a:xfrm>
          <a:prstGeom prst="rect">
            <a:avLst/>
          </a:prstGeom>
          <a:noFill/>
          <a:ln>
            <a:noFill/>
          </a:ln>
        </p:spPr>
        <p:txBody>
          <a:bodyPr wrap="square" rtlCol="0">
            <a:spAutoFit/>
          </a:bodyPr>
          <a:lstStyle/>
          <a:p>
            <a:pPr algn="ctr"/>
            <a:r>
              <a:rPr lang="en-GB" sz="3200" dirty="0">
                <a:solidFill>
                  <a:schemeClr val="bg1"/>
                </a:solidFill>
                <a:latin typeface="Calibri Light" panose="020F0302020204030204" pitchFamily="34" charset="0"/>
                <a:cs typeface="Calibri Light" panose="020F0302020204030204" pitchFamily="34" charset="0"/>
              </a:rPr>
              <a:t>Underwater speaker</a:t>
            </a:r>
          </a:p>
        </p:txBody>
      </p:sp>
      <p:grpSp>
        <p:nvGrpSpPr>
          <p:cNvPr id="5" name="Group 4">
            <a:extLst>
              <a:ext uri="{FF2B5EF4-FFF2-40B4-BE49-F238E27FC236}">
                <a16:creationId xmlns:a16="http://schemas.microsoft.com/office/drawing/2014/main" id="{2C9D8F17-6910-47D9-8D76-307E84770151}"/>
              </a:ext>
            </a:extLst>
          </p:cNvPr>
          <p:cNvGrpSpPr/>
          <p:nvPr/>
        </p:nvGrpSpPr>
        <p:grpSpPr>
          <a:xfrm>
            <a:off x="5889350" y="1579245"/>
            <a:ext cx="2050439" cy="800482"/>
            <a:chOff x="5889350" y="1579245"/>
            <a:chExt cx="2050439" cy="800482"/>
          </a:xfrm>
        </p:grpSpPr>
        <p:grpSp>
          <p:nvGrpSpPr>
            <p:cNvPr id="29" name="Group 28">
              <a:extLst>
                <a:ext uri="{FF2B5EF4-FFF2-40B4-BE49-F238E27FC236}">
                  <a16:creationId xmlns:a16="http://schemas.microsoft.com/office/drawing/2014/main" id="{91C62499-E7B0-46C1-A3FA-B7040B40525F}"/>
                </a:ext>
              </a:extLst>
            </p:cNvPr>
            <p:cNvGrpSpPr/>
            <p:nvPr/>
          </p:nvGrpSpPr>
          <p:grpSpPr>
            <a:xfrm>
              <a:off x="5889350" y="1579245"/>
              <a:ext cx="397694" cy="745126"/>
              <a:chOff x="2040453" y="2483169"/>
              <a:chExt cx="280352" cy="655641"/>
            </a:xfrm>
            <a:solidFill>
              <a:schemeClr val="bg2">
                <a:lumMod val="90000"/>
              </a:schemeClr>
            </a:solidFill>
          </p:grpSpPr>
          <p:cxnSp>
            <p:nvCxnSpPr>
              <p:cNvPr id="30" name="Straight Connector 29">
                <a:extLst>
                  <a:ext uri="{FF2B5EF4-FFF2-40B4-BE49-F238E27FC236}">
                    <a16:creationId xmlns:a16="http://schemas.microsoft.com/office/drawing/2014/main" id="{DAD51193-CC55-4131-80C1-99D9D8301FC2}"/>
                  </a:ext>
                </a:extLst>
              </p:cNvPr>
              <p:cNvCxnSpPr>
                <a:cxnSpLocks/>
              </p:cNvCxnSpPr>
              <p:nvPr/>
            </p:nvCxnSpPr>
            <p:spPr>
              <a:xfrm flipV="1">
                <a:off x="2179461" y="2483169"/>
                <a:ext cx="0" cy="326400"/>
              </a:xfrm>
              <a:prstGeom prst="line">
                <a:avLst/>
              </a:prstGeom>
              <a:grpFill/>
              <a:ln w="19050">
                <a:solidFill>
                  <a:schemeClr val="bg2">
                    <a:lumMod val="75000"/>
                  </a:schemeClr>
                </a:solidFill>
              </a:ln>
            </p:spPr>
            <p:style>
              <a:lnRef idx="1">
                <a:schemeClr val="accent4"/>
              </a:lnRef>
              <a:fillRef idx="0">
                <a:schemeClr val="accent4"/>
              </a:fillRef>
              <a:effectRef idx="0">
                <a:schemeClr val="accent4"/>
              </a:effectRef>
              <a:fontRef idx="minor">
                <a:schemeClr val="tx1"/>
              </a:fontRef>
            </p:style>
          </p:cxnSp>
          <p:sp>
            <p:nvSpPr>
              <p:cNvPr id="31" name="Isosceles Triangle 30">
                <a:extLst>
                  <a:ext uri="{FF2B5EF4-FFF2-40B4-BE49-F238E27FC236}">
                    <a16:creationId xmlns:a16="http://schemas.microsoft.com/office/drawing/2014/main" id="{316235EA-AD42-427E-AE20-C5BB652B1C6F}"/>
                  </a:ext>
                </a:extLst>
              </p:cNvPr>
              <p:cNvSpPr/>
              <p:nvPr/>
            </p:nvSpPr>
            <p:spPr>
              <a:xfrm rot="10800000" flipV="1">
                <a:off x="2040453" y="2812410"/>
                <a:ext cx="280352" cy="326400"/>
              </a:xfrm>
              <a:prstGeom prst="triangle">
                <a:avLst/>
              </a:prstGeom>
              <a:gr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5" name="TextBox 34">
              <a:extLst>
                <a:ext uri="{FF2B5EF4-FFF2-40B4-BE49-F238E27FC236}">
                  <a16:creationId xmlns:a16="http://schemas.microsoft.com/office/drawing/2014/main" id="{300C1273-2A8E-4E33-B904-3D41762D69EA}"/>
                </a:ext>
              </a:extLst>
            </p:cNvPr>
            <p:cNvSpPr txBox="1"/>
            <p:nvPr/>
          </p:nvSpPr>
          <p:spPr>
            <a:xfrm>
              <a:off x="6265738" y="1794952"/>
              <a:ext cx="1674051" cy="584775"/>
            </a:xfrm>
            <a:prstGeom prst="rect">
              <a:avLst/>
            </a:prstGeom>
            <a:noFill/>
            <a:ln>
              <a:noFill/>
            </a:ln>
          </p:spPr>
          <p:txBody>
            <a:bodyPr wrap="square" rtlCol="0">
              <a:spAutoFit/>
            </a:bodyPr>
            <a:lstStyle/>
            <a:p>
              <a:pPr algn="ctr"/>
              <a:r>
                <a:rPr lang="en-GB" sz="3200" dirty="0">
                  <a:solidFill>
                    <a:schemeClr val="bg1"/>
                  </a:solidFill>
                  <a:latin typeface="Calibri Light" panose="020F0302020204030204" pitchFamily="34" charset="0"/>
                  <a:cs typeface="Calibri Light" panose="020F0302020204030204" pitchFamily="34" charset="0"/>
                </a:rPr>
                <a:t>RADAR</a:t>
              </a:r>
            </a:p>
          </p:txBody>
        </p:sp>
      </p:grpSp>
      <p:grpSp>
        <p:nvGrpSpPr>
          <p:cNvPr id="2" name="Group 1">
            <a:extLst>
              <a:ext uri="{FF2B5EF4-FFF2-40B4-BE49-F238E27FC236}">
                <a16:creationId xmlns:a16="http://schemas.microsoft.com/office/drawing/2014/main" id="{20146C1F-E5C6-4FF5-BAD9-36322F1BEC99}"/>
              </a:ext>
            </a:extLst>
          </p:cNvPr>
          <p:cNvGrpSpPr/>
          <p:nvPr/>
        </p:nvGrpSpPr>
        <p:grpSpPr>
          <a:xfrm>
            <a:off x="6096000" y="3865778"/>
            <a:ext cx="1815372" cy="1923904"/>
            <a:chOff x="6096000" y="3865778"/>
            <a:chExt cx="1815372" cy="1923904"/>
          </a:xfrm>
        </p:grpSpPr>
        <p:cxnSp>
          <p:nvCxnSpPr>
            <p:cNvPr id="13" name="Straight Arrow Connector 12">
              <a:extLst>
                <a:ext uri="{FF2B5EF4-FFF2-40B4-BE49-F238E27FC236}">
                  <a16:creationId xmlns:a16="http://schemas.microsoft.com/office/drawing/2014/main" id="{212CB988-522E-45DA-B58D-C1AB745FE3F2}"/>
                </a:ext>
              </a:extLst>
            </p:cNvPr>
            <p:cNvCxnSpPr>
              <a:cxnSpLocks/>
            </p:cNvCxnSpPr>
            <p:nvPr/>
          </p:nvCxnSpPr>
          <p:spPr>
            <a:xfrm flipV="1">
              <a:off x="6096000" y="3865778"/>
              <a:ext cx="0" cy="1923904"/>
            </a:xfrm>
            <a:prstGeom prst="straightConnector1">
              <a:avLst/>
            </a:prstGeom>
            <a:ln w="76200">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96108C5-C5B6-4D27-ACA2-007836E09AF7}"/>
                </a:ext>
              </a:extLst>
            </p:cNvPr>
            <p:cNvSpPr txBox="1"/>
            <p:nvPr/>
          </p:nvSpPr>
          <p:spPr>
            <a:xfrm>
              <a:off x="6237321" y="4536190"/>
              <a:ext cx="1674051" cy="1077218"/>
            </a:xfrm>
            <a:prstGeom prst="rect">
              <a:avLst/>
            </a:prstGeom>
            <a:noFill/>
            <a:ln>
              <a:noFill/>
            </a:ln>
          </p:spPr>
          <p:txBody>
            <a:bodyPr wrap="square" rtlCol="0">
              <a:spAutoFit/>
            </a:bodyPr>
            <a:lstStyle/>
            <a:p>
              <a:pPr algn="ctr"/>
              <a:r>
                <a:rPr lang="en-GB" sz="3200" dirty="0">
                  <a:solidFill>
                    <a:schemeClr val="accent4"/>
                  </a:solidFill>
                  <a:latin typeface="Calibri Light" panose="020F0302020204030204" pitchFamily="34" charset="0"/>
                  <a:cs typeface="Calibri Light" panose="020F0302020204030204" pitchFamily="34" charset="0"/>
                </a:rPr>
                <a:t>Acoustic</a:t>
              </a:r>
            </a:p>
          </p:txBody>
        </p:sp>
      </p:grpSp>
      <p:sp>
        <p:nvSpPr>
          <p:cNvPr id="28" name="Freeform: Shape 27">
            <a:extLst>
              <a:ext uri="{FF2B5EF4-FFF2-40B4-BE49-F238E27FC236}">
                <a16:creationId xmlns:a16="http://schemas.microsoft.com/office/drawing/2014/main" id="{08B93868-3E6D-4834-A4E6-F0CFD125CDAD}"/>
              </a:ext>
            </a:extLst>
          </p:cNvPr>
          <p:cNvSpPr/>
          <p:nvPr/>
        </p:nvSpPr>
        <p:spPr>
          <a:xfrm>
            <a:off x="5992007" y="2351577"/>
            <a:ext cx="182880" cy="1498933"/>
          </a:xfrm>
          <a:custGeom>
            <a:avLst/>
            <a:gdLst>
              <a:gd name="connsiteX0" fmla="*/ 0 w 297084"/>
              <a:gd name="connsiteY0" fmla="*/ 0 h 1242374"/>
              <a:gd name="connsiteX1" fmla="*/ 142754 w 297084"/>
              <a:gd name="connsiteY1" fmla="*/ 1242350 h 1242374"/>
              <a:gd name="connsiteX2" fmla="*/ 297084 w 297084"/>
              <a:gd name="connsiteY2" fmla="*/ 27008 h 1242374"/>
            </a:gdLst>
            <a:ahLst/>
            <a:cxnLst>
              <a:cxn ang="0">
                <a:pos x="connsiteX0" y="connsiteY0"/>
              </a:cxn>
              <a:cxn ang="0">
                <a:pos x="connsiteX1" y="connsiteY1"/>
              </a:cxn>
              <a:cxn ang="0">
                <a:pos x="connsiteX2" y="connsiteY2"/>
              </a:cxn>
            </a:cxnLst>
            <a:rect l="l" t="t" r="r" b="b"/>
            <a:pathLst>
              <a:path w="297084" h="1242374">
                <a:moveTo>
                  <a:pt x="0" y="0"/>
                </a:moveTo>
                <a:cubicBezTo>
                  <a:pt x="46620" y="618924"/>
                  <a:pt x="93240" y="1237849"/>
                  <a:pt x="142754" y="1242350"/>
                </a:cubicBezTo>
                <a:cubicBezTo>
                  <a:pt x="192268" y="1246851"/>
                  <a:pt x="244676" y="636929"/>
                  <a:pt x="297084" y="27008"/>
                </a:cubicBezTo>
              </a:path>
            </a:pathLst>
          </a:custGeom>
          <a:noFill/>
          <a:ln w="3810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pic>
        <p:nvPicPr>
          <p:cNvPr id="49" name="Picture 48">
            <a:extLst>
              <a:ext uri="{FF2B5EF4-FFF2-40B4-BE49-F238E27FC236}">
                <a16:creationId xmlns:a16="http://schemas.microsoft.com/office/drawing/2014/main" id="{645B5AA8-7439-49C0-A87D-B0CB0A5DF6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3198" y="6081056"/>
            <a:ext cx="1325605" cy="926696"/>
          </a:xfrm>
          <a:prstGeom prst="rect">
            <a:avLst/>
          </a:prstGeom>
        </p:spPr>
      </p:pic>
    </p:spTree>
    <p:custDataLst>
      <p:tags r:id="rId1"/>
    </p:custDataLst>
    <p:extLst>
      <p:ext uri="{BB962C8B-B14F-4D97-AF65-F5344CB8AC3E}">
        <p14:creationId xmlns:p14="http://schemas.microsoft.com/office/powerpoint/2010/main" val="1082062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6902">
        <p159:morph option="byObject"/>
      </p:transition>
    </mc:Choice>
    <mc:Fallback xmlns="">
      <p:transition spd="slow" advTm="4690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childTnLst>
                                </p:cTn>
                              </p:par>
                            </p:childTnLst>
                          </p:cTn>
                        </p:par>
                        <p:par>
                          <p:cTn id="14" fill="hold">
                            <p:stCondLst>
                              <p:cond delay="0"/>
                            </p:stCondLst>
                            <p:childTnLst>
                              <p:par>
                                <p:cTn id="15" presetID="64" presetClass="path" presetSubtype="0" repeatCount="indefinite" autoRev="1" fill="hold" grpId="0" nodeType="afterEffect">
                                  <p:stCondLst>
                                    <p:cond delay="0"/>
                                  </p:stCondLst>
                                  <p:endCondLst>
                                    <p:cond evt="onNext" delay="0">
                                      <p:tgtEl>
                                        <p:sldTgt/>
                                      </p:tgtEl>
                                    </p:cond>
                                  </p:endCondLst>
                                  <p:childTnLst>
                                    <p:animMotion origin="layout" path="M 0 -7.40741E-7 L 0 -0.02639 " pathEditMode="relative" rAng="0" ptsTypes="AA">
                                      <p:cBhvr>
                                        <p:cTn id="16" dur="500" fill="hold"/>
                                        <p:tgtEl>
                                          <p:spTgt spid="99"/>
                                        </p:tgtEl>
                                        <p:attrNameLst>
                                          <p:attrName>ppt_x</p:attrName>
                                          <p:attrName>ppt_y</p:attrName>
                                        </p:attrNameLst>
                                      </p:cBhvr>
                                      <p:rCtr x="0" y="-1319"/>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up)">
                                      <p:cBhvr>
                                        <p:cTn id="25" dur="500"/>
                                        <p:tgtEl>
                                          <p:spTgt spid="22"/>
                                        </p:tgtEl>
                                      </p:cBhvr>
                                    </p:animEffect>
                                  </p:childTnLst>
                                </p:cTn>
                              </p:par>
                            </p:childTnLst>
                          </p:cTn>
                        </p:par>
                        <p:par>
                          <p:cTn id="26" fill="hold">
                            <p:stCondLst>
                              <p:cond delay="500"/>
                            </p:stCondLst>
                            <p:childTnLst>
                              <p:par>
                                <p:cTn id="27" presetID="42" presetClass="path" presetSubtype="0" accel="25000" decel="25000" fill="hold" nodeType="afterEffect">
                                  <p:stCondLst>
                                    <p:cond delay="0"/>
                                  </p:stCondLst>
                                  <p:childTnLst>
                                    <p:animMotion origin="layout" path="M 0 3.7037E-6 L 0 0.15162 " pathEditMode="relative" rAng="0" ptsTypes="AA">
                                      <p:cBhvr>
                                        <p:cTn id="28" dur="2000" fill="hold"/>
                                        <p:tgtEl>
                                          <p:spTgt spid="22"/>
                                        </p:tgtEl>
                                        <p:attrNameLst>
                                          <p:attrName>ppt_x</p:attrName>
                                          <p:attrName>ppt_y</p:attrName>
                                        </p:attrNameLst>
                                      </p:cBhvr>
                                      <p:rCtr x="0" y="7431"/>
                                    </p:animMotion>
                                  </p:childTnLst>
                                </p:cTn>
                              </p:par>
                            </p:childTnLst>
                          </p:cTn>
                        </p:par>
                        <p:par>
                          <p:cTn id="29" fill="hold">
                            <p:stCondLst>
                              <p:cond delay="2500"/>
                            </p:stCondLst>
                            <p:childTnLst>
                              <p:par>
                                <p:cTn id="30" presetID="1" presetClass="exit" presetSubtype="0" fill="hold" nodeType="afterEffect">
                                  <p:stCondLst>
                                    <p:cond delay="0"/>
                                  </p:stCondLst>
                                  <p:childTnLst>
                                    <p:set>
                                      <p:cBhvr>
                                        <p:cTn id="31" dur="1" fill="hold">
                                          <p:stCondLst>
                                            <p:cond delay="0"/>
                                          </p:stCondLst>
                                        </p:cTn>
                                        <p:tgtEl>
                                          <p:spTgt spid="22"/>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childTnLst>
                                </p:cTn>
                              </p:par>
                            </p:childTnLst>
                          </p:cTn>
                        </p:par>
                        <p:par>
                          <p:cTn id="34" fill="hold">
                            <p:stCondLst>
                              <p:cond delay="2500"/>
                            </p:stCondLst>
                            <p:childTnLst>
                              <p:par>
                                <p:cTn id="35" presetID="42" presetClass="path" presetSubtype="0" accel="25000" decel="25000" fill="hold" nodeType="afterEffect">
                                  <p:stCondLst>
                                    <p:cond delay="0"/>
                                  </p:stCondLst>
                                  <p:childTnLst>
                                    <p:animMotion origin="layout" path="M 0 3.33333E-6 L 0 -0.15162 " pathEditMode="relative" rAng="0" ptsTypes="AA">
                                      <p:cBhvr>
                                        <p:cTn id="36" dur="2000" fill="hold"/>
                                        <p:tgtEl>
                                          <p:spTgt spid="24"/>
                                        </p:tgtEl>
                                        <p:attrNameLst>
                                          <p:attrName>ppt_x</p:attrName>
                                          <p:attrName>ppt_y</p:attrName>
                                        </p:attrNameLst>
                                      </p:cBhvr>
                                      <p:rCtr x="0" y="-7361"/>
                                    </p:animMotion>
                                  </p:childTnLst>
                                </p:cTn>
                              </p:par>
                            </p:childTnLst>
                          </p:cTn>
                        </p:par>
                        <p:par>
                          <p:cTn id="37" fill="hold">
                            <p:stCondLst>
                              <p:cond delay="4500"/>
                            </p:stCondLst>
                            <p:childTnLst>
                              <p:par>
                                <p:cTn id="38" presetID="1" presetClass="exit" presetSubtype="0" fill="hold" nodeType="afterEffect">
                                  <p:stCondLst>
                                    <p:cond delay="0"/>
                                  </p:stCondLst>
                                  <p:childTnLst>
                                    <p:set>
                                      <p:cBhvr>
                                        <p:cTn id="39" dur="1" fill="hold">
                                          <p:stCondLst>
                                            <p:cond delay="0"/>
                                          </p:stCondLst>
                                        </p:cTn>
                                        <p:tgtEl>
                                          <p:spTgt spid="24"/>
                                        </p:tgtEl>
                                        <p:attrNameLst>
                                          <p:attrName>style.visibility</p:attrName>
                                        </p:attrNameLst>
                                      </p:cBhvr>
                                      <p:to>
                                        <p:strVal val="hidden"/>
                                      </p:to>
                                    </p:set>
                                  </p:childTnLst>
                                </p:cTn>
                              </p:par>
                            </p:childTnLst>
                          </p:cTn>
                        </p:par>
                        <p:par>
                          <p:cTn id="40" fill="hold">
                            <p:stCondLst>
                              <p:cond delay="4500"/>
                            </p:stCondLst>
                            <p:childTnLst>
                              <p:par>
                                <p:cTn id="41" presetID="1" presetClass="entr" presetSubtype="0"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25" grpId="0"/>
      <p:bldP spid="27" grpId="0"/>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66EB71E2-DC3F-44ED-BB15-8660A1E5D512}"/>
              </a:ext>
            </a:extLst>
          </p:cNvPr>
          <p:cNvSpPr/>
          <p:nvPr/>
        </p:nvSpPr>
        <p:spPr>
          <a:xfrm rot="16200000">
            <a:off x="4582431" y="-46238"/>
            <a:ext cx="3027144" cy="12192001"/>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FC51FA7E-96DE-45D6-8E38-8E0BCEB456B6}"/>
              </a:ext>
            </a:extLst>
          </p:cNvPr>
          <p:cNvSpPr/>
          <p:nvPr/>
        </p:nvSpPr>
        <p:spPr>
          <a:xfrm rot="16200000">
            <a:off x="5265746" y="-33336"/>
            <a:ext cx="1660516" cy="12192001"/>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Rectangle 98">
            <a:extLst>
              <a:ext uri="{FF2B5EF4-FFF2-40B4-BE49-F238E27FC236}">
                <a16:creationId xmlns:a16="http://schemas.microsoft.com/office/drawing/2014/main" id="{72F4D70C-9ACD-4173-9771-D58A8771DE92}"/>
              </a:ext>
            </a:extLst>
          </p:cNvPr>
          <p:cNvSpPr/>
          <p:nvPr/>
        </p:nvSpPr>
        <p:spPr>
          <a:xfrm rot="16200000">
            <a:off x="4582431" y="-716650"/>
            <a:ext cx="3027144" cy="12192001"/>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6" name="Straight Arrow Connector 25">
            <a:extLst>
              <a:ext uri="{FF2B5EF4-FFF2-40B4-BE49-F238E27FC236}">
                <a16:creationId xmlns:a16="http://schemas.microsoft.com/office/drawing/2014/main" id="{E2B17CE0-D44A-4D05-9C16-407B327583BE}"/>
              </a:ext>
            </a:extLst>
          </p:cNvPr>
          <p:cNvCxnSpPr>
            <a:cxnSpLocks/>
          </p:cNvCxnSpPr>
          <p:nvPr/>
        </p:nvCxnSpPr>
        <p:spPr>
          <a:xfrm>
            <a:off x="2928739" y="3399025"/>
            <a:ext cx="0" cy="907703"/>
          </a:xfrm>
          <a:prstGeom prst="straightConnector1">
            <a:avLst/>
          </a:prstGeom>
          <a:ln w="76200">
            <a:solidFill>
              <a:srgbClr val="FF0000"/>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A3E28B3-EC77-4627-8396-460325CFDA8A}"/>
              </a:ext>
            </a:extLst>
          </p:cNvPr>
          <p:cNvSpPr txBox="1"/>
          <p:nvPr/>
        </p:nvSpPr>
        <p:spPr>
          <a:xfrm>
            <a:off x="895173" y="3326736"/>
            <a:ext cx="1793059" cy="1077218"/>
          </a:xfrm>
          <a:prstGeom prst="rect">
            <a:avLst/>
          </a:prstGeom>
          <a:noFill/>
          <a:ln>
            <a:noFill/>
          </a:ln>
        </p:spPr>
        <p:txBody>
          <a:bodyPr wrap="square" rtlCol="0">
            <a:spAutoFit/>
          </a:bodyPr>
          <a:lstStyle/>
          <a:p>
            <a:pPr algn="ctr"/>
            <a:r>
              <a:rPr lang="en-GB" sz="3200" dirty="0">
                <a:solidFill>
                  <a:srgbClr val="FF0000"/>
                </a:solidFill>
                <a:latin typeface="Calibri Light" panose="020F0302020204030204" pitchFamily="34" charset="0"/>
                <a:cs typeface="Calibri Light" panose="020F0302020204030204" pitchFamily="34" charset="0"/>
              </a:rPr>
              <a:t>Surface</a:t>
            </a:r>
          </a:p>
          <a:p>
            <a:pPr algn="ctr"/>
            <a:r>
              <a:rPr lang="en-GB" sz="3200" dirty="0">
                <a:solidFill>
                  <a:srgbClr val="FF0000"/>
                </a:solidFill>
                <a:latin typeface="Calibri Light" panose="020F0302020204030204" pitchFamily="34" charset="0"/>
                <a:cs typeface="Calibri Light" panose="020F0302020204030204" pitchFamily="34" charset="0"/>
              </a:rPr>
              <a:t>Vibration</a:t>
            </a:r>
          </a:p>
        </p:txBody>
      </p:sp>
      <p:sp>
        <p:nvSpPr>
          <p:cNvPr id="19" name="TextBox 18">
            <a:extLst>
              <a:ext uri="{FF2B5EF4-FFF2-40B4-BE49-F238E27FC236}">
                <a16:creationId xmlns:a16="http://schemas.microsoft.com/office/drawing/2014/main" id="{6DC86237-EFE8-4670-B1C6-268B5CD86540}"/>
              </a:ext>
            </a:extLst>
          </p:cNvPr>
          <p:cNvSpPr txBox="1"/>
          <p:nvPr/>
        </p:nvSpPr>
        <p:spPr>
          <a:xfrm>
            <a:off x="6508103" y="5621360"/>
            <a:ext cx="2436667" cy="1077218"/>
          </a:xfrm>
          <a:prstGeom prst="rect">
            <a:avLst/>
          </a:prstGeom>
          <a:noFill/>
          <a:ln>
            <a:noFill/>
          </a:ln>
        </p:spPr>
        <p:txBody>
          <a:bodyPr wrap="square" rtlCol="0">
            <a:spAutoFit/>
          </a:bodyPr>
          <a:lstStyle/>
          <a:p>
            <a:pPr algn="ctr"/>
            <a:r>
              <a:rPr lang="en-GB" sz="3200" dirty="0">
                <a:solidFill>
                  <a:schemeClr val="bg1"/>
                </a:solidFill>
                <a:latin typeface="Calibri Light" panose="020F0302020204030204" pitchFamily="34" charset="0"/>
                <a:cs typeface="Calibri Light" panose="020F0302020204030204" pitchFamily="34" charset="0"/>
              </a:rPr>
              <a:t>Underwater speaker</a:t>
            </a:r>
          </a:p>
        </p:txBody>
      </p:sp>
      <p:grpSp>
        <p:nvGrpSpPr>
          <p:cNvPr id="2" name="Group 1">
            <a:extLst>
              <a:ext uri="{FF2B5EF4-FFF2-40B4-BE49-F238E27FC236}">
                <a16:creationId xmlns:a16="http://schemas.microsoft.com/office/drawing/2014/main" id="{20146C1F-E5C6-4FF5-BAD9-36322F1BEC99}"/>
              </a:ext>
            </a:extLst>
          </p:cNvPr>
          <p:cNvGrpSpPr/>
          <p:nvPr/>
        </p:nvGrpSpPr>
        <p:grpSpPr>
          <a:xfrm>
            <a:off x="6096000" y="3865778"/>
            <a:ext cx="1815372" cy="1923904"/>
            <a:chOff x="6096000" y="3865778"/>
            <a:chExt cx="1815372" cy="1923904"/>
          </a:xfrm>
        </p:grpSpPr>
        <p:cxnSp>
          <p:nvCxnSpPr>
            <p:cNvPr id="13" name="Straight Arrow Connector 12">
              <a:extLst>
                <a:ext uri="{FF2B5EF4-FFF2-40B4-BE49-F238E27FC236}">
                  <a16:creationId xmlns:a16="http://schemas.microsoft.com/office/drawing/2014/main" id="{212CB988-522E-45DA-B58D-C1AB745FE3F2}"/>
                </a:ext>
              </a:extLst>
            </p:cNvPr>
            <p:cNvCxnSpPr>
              <a:cxnSpLocks/>
            </p:cNvCxnSpPr>
            <p:nvPr/>
          </p:nvCxnSpPr>
          <p:spPr>
            <a:xfrm flipV="1">
              <a:off x="6096000" y="3865778"/>
              <a:ext cx="0" cy="1923904"/>
            </a:xfrm>
            <a:prstGeom prst="straightConnector1">
              <a:avLst/>
            </a:prstGeom>
            <a:ln w="76200">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96108C5-C5B6-4D27-ACA2-007836E09AF7}"/>
                </a:ext>
              </a:extLst>
            </p:cNvPr>
            <p:cNvSpPr txBox="1"/>
            <p:nvPr/>
          </p:nvSpPr>
          <p:spPr>
            <a:xfrm>
              <a:off x="6237321" y="4536190"/>
              <a:ext cx="1674051" cy="1077218"/>
            </a:xfrm>
            <a:prstGeom prst="rect">
              <a:avLst/>
            </a:prstGeom>
            <a:noFill/>
            <a:ln>
              <a:noFill/>
            </a:ln>
          </p:spPr>
          <p:txBody>
            <a:bodyPr wrap="square" rtlCol="0">
              <a:spAutoFit/>
            </a:bodyPr>
            <a:lstStyle/>
            <a:p>
              <a:pPr algn="ctr"/>
              <a:r>
                <a:rPr lang="en-GB" sz="3200" dirty="0">
                  <a:solidFill>
                    <a:schemeClr val="accent4"/>
                  </a:solidFill>
                  <a:latin typeface="Calibri Light" panose="020F0302020204030204" pitchFamily="34" charset="0"/>
                  <a:cs typeface="Calibri Light" panose="020F0302020204030204" pitchFamily="34" charset="0"/>
                </a:rPr>
                <a:t>Acoustic</a:t>
              </a:r>
            </a:p>
          </p:txBody>
        </p:sp>
      </p:grpSp>
      <p:sp>
        <p:nvSpPr>
          <p:cNvPr id="28" name="Freeform: Shape 27">
            <a:extLst>
              <a:ext uri="{FF2B5EF4-FFF2-40B4-BE49-F238E27FC236}">
                <a16:creationId xmlns:a16="http://schemas.microsoft.com/office/drawing/2014/main" id="{08B93868-3E6D-4834-A4E6-F0CFD125CDAD}"/>
              </a:ext>
            </a:extLst>
          </p:cNvPr>
          <p:cNvSpPr/>
          <p:nvPr/>
        </p:nvSpPr>
        <p:spPr>
          <a:xfrm>
            <a:off x="5992007" y="2351577"/>
            <a:ext cx="182880" cy="1498933"/>
          </a:xfrm>
          <a:custGeom>
            <a:avLst/>
            <a:gdLst>
              <a:gd name="connsiteX0" fmla="*/ 0 w 297084"/>
              <a:gd name="connsiteY0" fmla="*/ 0 h 1242374"/>
              <a:gd name="connsiteX1" fmla="*/ 142754 w 297084"/>
              <a:gd name="connsiteY1" fmla="*/ 1242350 h 1242374"/>
              <a:gd name="connsiteX2" fmla="*/ 297084 w 297084"/>
              <a:gd name="connsiteY2" fmla="*/ 27008 h 1242374"/>
            </a:gdLst>
            <a:ahLst/>
            <a:cxnLst>
              <a:cxn ang="0">
                <a:pos x="connsiteX0" y="connsiteY0"/>
              </a:cxn>
              <a:cxn ang="0">
                <a:pos x="connsiteX1" y="connsiteY1"/>
              </a:cxn>
              <a:cxn ang="0">
                <a:pos x="connsiteX2" y="connsiteY2"/>
              </a:cxn>
            </a:cxnLst>
            <a:rect l="l" t="t" r="r" b="b"/>
            <a:pathLst>
              <a:path w="297084" h="1242374">
                <a:moveTo>
                  <a:pt x="0" y="0"/>
                </a:moveTo>
                <a:cubicBezTo>
                  <a:pt x="46620" y="618924"/>
                  <a:pt x="93240" y="1237849"/>
                  <a:pt x="142754" y="1242350"/>
                </a:cubicBezTo>
                <a:cubicBezTo>
                  <a:pt x="192268" y="1246851"/>
                  <a:pt x="244676" y="636929"/>
                  <a:pt x="297084" y="27008"/>
                </a:cubicBezTo>
              </a:path>
            </a:pathLst>
          </a:custGeom>
          <a:noFill/>
          <a:ln w="3810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pic>
        <p:nvPicPr>
          <p:cNvPr id="49" name="Picture 48">
            <a:extLst>
              <a:ext uri="{FF2B5EF4-FFF2-40B4-BE49-F238E27FC236}">
                <a16:creationId xmlns:a16="http://schemas.microsoft.com/office/drawing/2014/main" id="{645B5AA8-7439-49C0-A87D-B0CB0A5DF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3198" y="6081056"/>
            <a:ext cx="1325605" cy="926696"/>
          </a:xfrm>
          <a:prstGeom prst="rect">
            <a:avLst/>
          </a:prstGeom>
        </p:spPr>
      </p:pic>
      <p:sp>
        <p:nvSpPr>
          <p:cNvPr id="23" name="TextBox 22">
            <a:extLst>
              <a:ext uri="{FF2B5EF4-FFF2-40B4-BE49-F238E27FC236}">
                <a16:creationId xmlns:a16="http://schemas.microsoft.com/office/drawing/2014/main" id="{761D317F-6DCC-4B30-94F8-A6390984638B}"/>
              </a:ext>
            </a:extLst>
          </p:cNvPr>
          <p:cNvSpPr txBox="1"/>
          <p:nvPr/>
        </p:nvSpPr>
        <p:spPr>
          <a:xfrm>
            <a:off x="368300" y="228600"/>
            <a:ext cx="11455400" cy="707886"/>
          </a:xfrm>
          <a:prstGeom prst="rect">
            <a:avLst/>
          </a:prstGeom>
          <a:noFill/>
        </p:spPr>
        <p:txBody>
          <a:bodyPr wrap="square" rtlCol="0">
            <a:spAutoFit/>
          </a:bodyPr>
          <a:lstStyle/>
          <a:p>
            <a:pPr algn="ctr"/>
            <a:r>
              <a:rPr lang="en-GB" sz="4000" dirty="0">
                <a:solidFill>
                  <a:schemeClr val="bg1"/>
                </a:solidFill>
                <a:cs typeface="Calibri Light" panose="020F0302020204030204" pitchFamily="34" charset="0"/>
              </a:rPr>
              <a:t>Translational Acoustic RF Communication (TARF)</a:t>
            </a:r>
          </a:p>
        </p:txBody>
      </p:sp>
      <p:grpSp>
        <p:nvGrpSpPr>
          <p:cNvPr id="18" name="Group 17">
            <a:extLst>
              <a:ext uri="{FF2B5EF4-FFF2-40B4-BE49-F238E27FC236}">
                <a16:creationId xmlns:a16="http://schemas.microsoft.com/office/drawing/2014/main" id="{72B32D2F-E188-40B9-8A5A-3B9CB900F470}"/>
              </a:ext>
            </a:extLst>
          </p:cNvPr>
          <p:cNvGrpSpPr/>
          <p:nvPr/>
        </p:nvGrpSpPr>
        <p:grpSpPr>
          <a:xfrm>
            <a:off x="5889350" y="1579245"/>
            <a:ext cx="2050439" cy="800482"/>
            <a:chOff x="5889350" y="1579245"/>
            <a:chExt cx="2050439" cy="800482"/>
          </a:xfrm>
        </p:grpSpPr>
        <p:grpSp>
          <p:nvGrpSpPr>
            <p:cNvPr id="22" name="Group 21">
              <a:extLst>
                <a:ext uri="{FF2B5EF4-FFF2-40B4-BE49-F238E27FC236}">
                  <a16:creationId xmlns:a16="http://schemas.microsoft.com/office/drawing/2014/main" id="{AD3F9B64-8611-4D63-8B5F-17A846BAB0E2}"/>
                </a:ext>
              </a:extLst>
            </p:cNvPr>
            <p:cNvGrpSpPr/>
            <p:nvPr/>
          </p:nvGrpSpPr>
          <p:grpSpPr>
            <a:xfrm>
              <a:off x="5889350" y="1579245"/>
              <a:ext cx="397694" cy="745126"/>
              <a:chOff x="2040453" y="2483169"/>
              <a:chExt cx="280352" cy="655641"/>
            </a:xfrm>
            <a:solidFill>
              <a:schemeClr val="bg2">
                <a:lumMod val="90000"/>
              </a:schemeClr>
            </a:solidFill>
          </p:grpSpPr>
          <p:cxnSp>
            <p:nvCxnSpPr>
              <p:cNvPr id="25" name="Straight Connector 24">
                <a:extLst>
                  <a:ext uri="{FF2B5EF4-FFF2-40B4-BE49-F238E27FC236}">
                    <a16:creationId xmlns:a16="http://schemas.microsoft.com/office/drawing/2014/main" id="{7D21B30A-CF3B-4B55-9773-480CADB345E6}"/>
                  </a:ext>
                </a:extLst>
              </p:cNvPr>
              <p:cNvCxnSpPr>
                <a:cxnSpLocks/>
              </p:cNvCxnSpPr>
              <p:nvPr/>
            </p:nvCxnSpPr>
            <p:spPr>
              <a:xfrm flipV="1">
                <a:off x="2179461" y="2483169"/>
                <a:ext cx="0" cy="326400"/>
              </a:xfrm>
              <a:prstGeom prst="line">
                <a:avLst/>
              </a:prstGeom>
              <a:grpFill/>
              <a:ln w="19050">
                <a:solidFill>
                  <a:schemeClr val="bg2">
                    <a:lumMod val="75000"/>
                  </a:schemeClr>
                </a:solidFill>
              </a:ln>
            </p:spPr>
            <p:style>
              <a:lnRef idx="1">
                <a:schemeClr val="accent4"/>
              </a:lnRef>
              <a:fillRef idx="0">
                <a:schemeClr val="accent4"/>
              </a:fillRef>
              <a:effectRef idx="0">
                <a:schemeClr val="accent4"/>
              </a:effectRef>
              <a:fontRef idx="minor">
                <a:schemeClr val="tx1"/>
              </a:fontRef>
            </p:style>
          </p:cxnSp>
          <p:sp>
            <p:nvSpPr>
              <p:cNvPr id="32" name="Isosceles Triangle 31">
                <a:extLst>
                  <a:ext uri="{FF2B5EF4-FFF2-40B4-BE49-F238E27FC236}">
                    <a16:creationId xmlns:a16="http://schemas.microsoft.com/office/drawing/2014/main" id="{605564FB-B660-444B-B82B-32A996EB0197}"/>
                  </a:ext>
                </a:extLst>
              </p:cNvPr>
              <p:cNvSpPr/>
              <p:nvPr/>
            </p:nvSpPr>
            <p:spPr>
              <a:xfrm rot="10800000" flipV="1">
                <a:off x="2040453" y="2812410"/>
                <a:ext cx="280352" cy="326400"/>
              </a:xfrm>
              <a:prstGeom prst="triangle">
                <a:avLst/>
              </a:prstGeom>
              <a:gr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4" name="TextBox 23">
              <a:extLst>
                <a:ext uri="{FF2B5EF4-FFF2-40B4-BE49-F238E27FC236}">
                  <a16:creationId xmlns:a16="http://schemas.microsoft.com/office/drawing/2014/main" id="{EC87CCDA-5236-46C2-9BB1-AE57F1A5F7B2}"/>
                </a:ext>
              </a:extLst>
            </p:cNvPr>
            <p:cNvSpPr txBox="1"/>
            <p:nvPr/>
          </p:nvSpPr>
          <p:spPr>
            <a:xfrm>
              <a:off x="6265738" y="1794952"/>
              <a:ext cx="1674051" cy="584775"/>
            </a:xfrm>
            <a:prstGeom prst="rect">
              <a:avLst/>
            </a:prstGeom>
            <a:noFill/>
            <a:ln>
              <a:noFill/>
            </a:ln>
          </p:spPr>
          <p:txBody>
            <a:bodyPr wrap="square" rtlCol="0">
              <a:spAutoFit/>
            </a:bodyPr>
            <a:lstStyle/>
            <a:p>
              <a:pPr algn="ctr"/>
              <a:r>
                <a:rPr lang="en-GB" sz="3200" dirty="0">
                  <a:solidFill>
                    <a:schemeClr val="bg1"/>
                  </a:solidFill>
                  <a:latin typeface="Calibri Light" panose="020F0302020204030204" pitchFamily="34" charset="0"/>
                  <a:cs typeface="Calibri Light" panose="020F0302020204030204" pitchFamily="34" charset="0"/>
                </a:rPr>
                <a:t>RADAR</a:t>
              </a:r>
            </a:p>
          </p:txBody>
        </p:sp>
      </p:grpSp>
    </p:spTree>
    <p:custDataLst>
      <p:tags r:id="rId1"/>
    </p:custDataLst>
    <p:extLst>
      <p:ext uri="{BB962C8B-B14F-4D97-AF65-F5344CB8AC3E}">
        <p14:creationId xmlns:p14="http://schemas.microsoft.com/office/powerpoint/2010/main" val="4206489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8723">
        <p159:morph option="byObject"/>
      </p:transition>
    </mc:Choice>
    <mc:Fallback xmlns="">
      <p:transition spd="slow" advTm="18723">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935535F-EBD0-4188-8F81-E064E76B13EE}"/>
              </a:ext>
            </a:extLst>
          </p:cNvPr>
          <p:cNvSpPr txBox="1"/>
          <p:nvPr/>
        </p:nvSpPr>
        <p:spPr>
          <a:xfrm>
            <a:off x="547671" y="4446755"/>
            <a:ext cx="11029750" cy="584775"/>
          </a:xfrm>
          <a:prstGeom prst="rect">
            <a:avLst/>
          </a:prstGeom>
          <a:noFill/>
        </p:spPr>
        <p:txBody>
          <a:bodyPr wrap="square" rtlCol="0">
            <a:spAutoFit/>
          </a:bodyPr>
          <a:lstStyle/>
          <a:p>
            <a:r>
              <a:rPr lang="en-GB" sz="3200" dirty="0">
                <a:solidFill>
                  <a:schemeClr val="bg1"/>
                </a:solidFill>
                <a:latin typeface="Calibri Light" panose="020F0302020204030204" pitchFamily="34" charset="0"/>
                <a:cs typeface="Calibri Light" panose="020F0302020204030204" pitchFamily="34" charset="0"/>
              </a:rPr>
              <a:t>Implemented and tested in practical environments</a:t>
            </a:r>
          </a:p>
        </p:txBody>
      </p:sp>
      <p:sp>
        <p:nvSpPr>
          <p:cNvPr id="7" name="TextBox 6">
            <a:extLst>
              <a:ext uri="{FF2B5EF4-FFF2-40B4-BE49-F238E27FC236}">
                <a16:creationId xmlns:a16="http://schemas.microsoft.com/office/drawing/2014/main" id="{62AAF5FC-3BD1-4ACF-A589-7E9DBBBE1882}"/>
              </a:ext>
            </a:extLst>
          </p:cNvPr>
          <p:cNvSpPr txBox="1"/>
          <p:nvPr/>
        </p:nvSpPr>
        <p:spPr>
          <a:xfrm>
            <a:off x="547671" y="2972334"/>
            <a:ext cx="11029751" cy="1077218"/>
          </a:xfrm>
          <a:prstGeom prst="rect">
            <a:avLst/>
          </a:prstGeom>
          <a:noFill/>
        </p:spPr>
        <p:txBody>
          <a:bodyPr wrap="square" rtlCol="0">
            <a:spAutoFit/>
          </a:bodyPr>
          <a:lstStyle/>
          <a:p>
            <a:r>
              <a:rPr lang="en-GB" sz="3200" dirty="0">
                <a:solidFill>
                  <a:schemeClr val="bg1"/>
                </a:solidFill>
                <a:latin typeface="Calibri Light" panose="020F0302020204030204" pitchFamily="34" charset="0"/>
                <a:cs typeface="Calibri Light" panose="020F0302020204030204" pitchFamily="34" charset="0"/>
              </a:rPr>
              <a:t>Deals with practical challenges of communicating across water-air interface including natural surface waves</a:t>
            </a:r>
          </a:p>
        </p:txBody>
      </p:sp>
      <p:sp>
        <p:nvSpPr>
          <p:cNvPr id="8" name="TextBox 7">
            <a:extLst>
              <a:ext uri="{FF2B5EF4-FFF2-40B4-BE49-F238E27FC236}">
                <a16:creationId xmlns:a16="http://schemas.microsoft.com/office/drawing/2014/main" id="{BFC213A0-D6FE-43FC-8814-50113C2806D6}"/>
              </a:ext>
            </a:extLst>
          </p:cNvPr>
          <p:cNvSpPr txBox="1"/>
          <p:nvPr/>
        </p:nvSpPr>
        <p:spPr>
          <a:xfrm>
            <a:off x="368300" y="228600"/>
            <a:ext cx="11455400" cy="707886"/>
          </a:xfrm>
          <a:prstGeom prst="rect">
            <a:avLst/>
          </a:prstGeom>
          <a:noFill/>
        </p:spPr>
        <p:txBody>
          <a:bodyPr wrap="square" rtlCol="0">
            <a:spAutoFit/>
          </a:bodyPr>
          <a:lstStyle/>
          <a:p>
            <a:pPr algn="ctr"/>
            <a:r>
              <a:rPr lang="en-GB" sz="4000" dirty="0">
                <a:solidFill>
                  <a:schemeClr val="bg1"/>
                </a:solidFill>
                <a:cs typeface="Calibri Light" panose="020F0302020204030204" pitchFamily="34" charset="0"/>
              </a:rPr>
              <a:t>Translational Acoustic RF Communication</a:t>
            </a:r>
          </a:p>
        </p:txBody>
      </p:sp>
      <p:sp>
        <p:nvSpPr>
          <p:cNvPr id="9" name="TextBox 8">
            <a:extLst>
              <a:ext uri="{FF2B5EF4-FFF2-40B4-BE49-F238E27FC236}">
                <a16:creationId xmlns:a16="http://schemas.microsoft.com/office/drawing/2014/main" id="{8DBFDA29-ED30-4907-8466-0F52319DC912}"/>
              </a:ext>
            </a:extLst>
          </p:cNvPr>
          <p:cNvSpPr txBox="1"/>
          <p:nvPr/>
        </p:nvSpPr>
        <p:spPr>
          <a:xfrm>
            <a:off x="590003" y="1497912"/>
            <a:ext cx="11029750" cy="1077218"/>
          </a:xfrm>
          <a:prstGeom prst="rect">
            <a:avLst/>
          </a:prstGeom>
          <a:noFill/>
        </p:spPr>
        <p:txBody>
          <a:bodyPr wrap="square" rtlCol="0">
            <a:spAutoFit/>
          </a:bodyPr>
          <a:lstStyle/>
          <a:p>
            <a:r>
              <a:rPr lang="en-GB" sz="3200" dirty="0">
                <a:solidFill>
                  <a:schemeClr val="bg1"/>
                </a:solidFill>
                <a:latin typeface="+mj-lt"/>
              </a:rPr>
              <a:t>Theoretically achieves the best of both RF and acoustic signals in their respective media</a:t>
            </a:r>
            <a:endParaRPr lang="en-GB" sz="3200" dirty="0">
              <a:solidFill>
                <a:schemeClr val="bg1"/>
              </a:solidFill>
              <a:latin typeface="+mj-lt"/>
              <a:cs typeface="Calibri Light" panose="020F0302020204030204" pitchFamily="34" charset="0"/>
            </a:endParaRPr>
          </a:p>
        </p:txBody>
      </p:sp>
    </p:spTree>
    <p:custDataLst>
      <p:tags r:id="rId1"/>
    </p:custDataLst>
    <p:extLst>
      <p:ext uri="{BB962C8B-B14F-4D97-AF65-F5344CB8AC3E}">
        <p14:creationId xmlns:p14="http://schemas.microsoft.com/office/powerpoint/2010/main" val="3474660387"/>
      </p:ext>
    </p:extLst>
  </p:cSld>
  <p:clrMapOvr>
    <a:masterClrMapping/>
  </p:clrMapOvr>
  <mc:AlternateContent xmlns:mc="http://schemas.openxmlformats.org/markup-compatibility/2006" xmlns:p14="http://schemas.microsoft.com/office/powerpoint/2010/main">
    <mc:Choice Requires="p14">
      <p:transition spd="slow" p14:dur="2000" advTm="9009"/>
    </mc:Choice>
    <mc:Fallback xmlns="">
      <p:transition spd="slow" advTm="90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C51FA7E-96DE-45D6-8E38-8E0BCEB456B6}"/>
              </a:ext>
            </a:extLst>
          </p:cNvPr>
          <p:cNvSpPr/>
          <p:nvPr/>
        </p:nvSpPr>
        <p:spPr>
          <a:xfrm rot="16200000">
            <a:off x="5265746" y="-33336"/>
            <a:ext cx="1660516" cy="12192001"/>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Rectangle 98">
            <a:extLst>
              <a:ext uri="{FF2B5EF4-FFF2-40B4-BE49-F238E27FC236}">
                <a16:creationId xmlns:a16="http://schemas.microsoft.com/office/drawing/2014/main" id="{72F4D70C-9ACD-4173-9771-D58A8771DE92}"/>
              </a:ext>
            </a:extLst>
          </p:cNvPr>
          <p:cNvSpPr/>
          <p:nvPr/>
        </p:nvSpPr>
        <p:spPr>
          <a:xfrm rot="16200000">
            <a:off x="4582431" y="-716650"/>
            <a:ext cx="3027144" cy="12192001"/>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6" name="Straight Arrow Connector 25">
            <a:extLst>
              <a:ext uri="{FF2B5EF4-FFF2-40B4-BE49-F238E27FC236}">
                <a16:creationId xmlns:a16="http://schemas.microsoft.com/office/drawing/2014/main" id="{E2B17CE0-D44A-4D05-9C16-407B327583BE}"/>
              </a:ext>
            </a:extLst>
          </p:cNvPr>
          <p:cNvCxnSpPr>
            <a:cxnSpLocks/>
          </p:cNvCxnSpPr>
          <p:nvPr/>
        </p:nvCxnSpPr>
        <p:spPr>
          <a:xfrm>
            <a:off x="2928739" y="3399025"/>
            <a:ext cx="0" cy="907703"/>
          </a:xfrm>
          <a:prstGeom prst="straightConnector1">
            <a:avLst/>
          </a:prstGeom>
          <a:ln w="76200">
            <a:solidFill>
              <a:srgbClr val="FF0000"/>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A3E28B3-EC77-4627-8396-460325CFDA8A}"/>
              </a:ext>
            </a:extLst>
          </p:cNvPr>
          <p:cNvSpPr txBox="1"/>
          <p:nvPr/>
        </p:nvSpPr>
        <p:spPr>
          <a:xfrm>
            <a:off x="895173" y="3326736"/>
            <a:ext cx="1793059" cy="1077218"/>
          </a:xfrm>
          <a:prstGeom prst="rect">
            <a:avLst/>
          </a:prstGeom>
          <a:noFill/>
          <a:ln>
            <a:noFill/>
          </a:ln>
        </p:spPr>
        <p:txBody>
          <a:bodyPr wrap="square" rtlCol="0">
            <a:spAutoFit/>
          </a:bodyPr>
          <a:lstStyle/>
          <a:p>
            <a:pPr algn="ctr"/>
            <a:r>
              <a:rPr lang="en-GB" sz="3200" dirty="0">
                <a:solidFill>
                  <a:srgbClr val="FF0000"/>
                </a:solidFill>
                <a:latin typeface="Calibri Light" panose="020F0302020204030204" pitchFamily="34" charset="0"/>
                <a:cs typeface="Calibri Light" panose="020F0302020204030204" pitchFamily="34" charset="0"/>
              </a:rPr>
              <a:t>Surface</a:t>
            </a:r>
          </a:p>
          <a:p>
            <a:pPr algn="ctr"/>
            <a:r>
              <a:rPr lang="en-GB" sz="3200" dirty="0">
                <a:solidFill>
                  <a:srgbClr val="FF0000"/>
                </a:solidFill>
                <a:latin typeface="Calibri Light" panose="020F0302020204030204" pitchFamily="34" charset="0"/>
                <a:cs typeface="Calibri Light" panose="020F0302020204030204" pitchFamily="34" charset="0"/>
              </a:rPr>
              <a:t>Vibration</a:t>
            </a:r>
          </a:p>
        </p:txBody>
      </p:sp>
      <p:sp>
        <p:nvSpPr>
          <p:cNvPr id="19" name="TextBox 18">
            <a:extLst>
              <a:ext uri="{FF2B5EF4-FFF2-40B4-BE49-F238E27FC236}">
                <a16:creationId xmlns:a16="http://schemas.microsoft.com/office/drawing/2014/main" id="{6DC86237-EFE8-4670-B1C6-268B5CD86540}"/>
              </a:ext>
            </a:extLst>
          </p:cNvPr>
          <p:cNvSpPr txBox="1"/>
          <p:nvPr/>
        </p:nvSpPr>
        <p:spPr>
          <a:xfrm>
            <a:off x="6508103" y="5621360"/>
            <a:ext cx="2436667" cy="1077218"/>
          </a:xfrm>
          <a:prstGeom prst="rect">
            <a:avLst/>
          </a:prstGeom>
          <a:noFill/>
          <a:ln>
            <a:noFill/>
          </a:ln>
        </p:spPr>
        <p:txBody>
          <a:bodyPr wrap="square" rtlCol="0">
            <a:spAutoFit/>
          </a:bodyPr>
          <a:lstStyle/>
          <a:p>
            <a:pPr algn="ctr"/>
            <a:r>
              <a:rPr lang="en-GB" sz="3200" dirty="0">
                <a:solidFill>
                  <a:schemeClr val="bg1"/>
                </a:solidFill>
                <a:latin typeface="Calibri Light" panose="020F0302020204030204" pitchFamily="34" charset="0"/>
                <a:cs typeface="Calibri Light" panose="020F0302020204030204" pitchFamily="34" charset="0"/>
              </a:rPr>
              <a:t>Underwater speaker</a:t>
            </a:r>
          </a:p>
        </p:txBody>
      </p:sp>
      <p:grpSp>
        <p:nvGrpSpPr>
          <p:cNvPr id="29" name="Group 28">
            <a:extLst>
              <a:ext uri="{FF2B5EF4-FFF2-40B4-BE49-F238E27FC236}">
                <a16:creationId xmlns:a16="http://schemas.microsoft.com/office/drawing/2014/main" id="{91C62499-E7B0-46C1-A3FA-B7040B40525F}"/>
              </a:ext>
            </a:extLst>
          </p:cNvPr>
          <p:cNvGrpSpPr/>
          <p:nvPr/>
        </p:nvGrpSpPr>
        <p:grpSpPr>
          <a:xfrm>
            <a:off x="5889350" y="1579245"/>
            <a:ext cx="397694" cy="745126"/>
            <a:chOff x="2040453" y="2483169"/>
            <a:chExt cx="280352" cy="655641"/>
          </a:xfrm>
          <a:solidFill>
            <a:schemeClr val="bg2">
              <a:lumMod val="90000"/>
            </a:schemeClr>
          </a:solidFill>
        </p:grpSpPr>
        <p:cxnSp>
          <p:nvCxnSpPr>
            <p:cNvPr id="30" name="Straight Connector 29">
              <a:extLst>
                <a:ext uri="{FF2B5EF4-FFF2-40B4-BE49-F238E27FC236}">
                  <a16:creationId xmlns:a16="http://schemas.microsoft.com/office/drawing/2014/main" id="{DAD51193-CC55-4131-80C1-99D9D8301FC2}"/>
                </a:ext>
              </a:extLst>
            </p:cNvPr>
            <p:cNvCxnSpPr>
              <a:cxnSpLocks/>
            </p:cNvCxnSpPr>
            <p:nvPr/>
          </p:nvCxnSpPr>
          <p:spPr>
            <a:xfrm flipV="1">
              <a:off x="2179461" y="2483169"/>
              <a:ext cx="0" cy="326400"/>
            </a:xfrm>
            <a:prstGeom prst="line">
              <a:avLst/>
            </a:prstGeom>
            <a:grpFill/>
            <a:ln w="19050">
              <a:solidFill>
                <a:schemeClr val="bg2">
                  <a:lumMod val="75000"/>
                </a:schemeClr>
              </a:solidFill>
            </a:ln>
          </p:spPr>
          <p:style>
            <a:lnRef idx="1">
              <a:schemeClr val="accent4"/>
            </a:lnRef>
            <a:fillRef idx="0">
              <a:schemeClr val="accent4"/>
            </a:fillRef>
            <a:effectRef idx="0">
              <a:schemeClr val="accent4"/>
            </a:effectRef>
            <a:fontRef idx="minor">
              <a:schemeClr val="tx1"/>
            </a:fontRef>
          </p:style>
        </p:cxnSp>
        <p:sp>
          <p:nvSpPr>
            <p:cNvPr id="31" name="Isosceles Triangle 30">
              <a:extLst>
                <a:ext uri="{FF2B5EF4-FFF2-40B4-BE49-F238E27FC236}">
                  <a16:creationId xmlns:a16="http://schemas.microsoft.com/office/drawing/2014/main" id="{316235EA-AD42-427E-AE20-C5BB652B1C6F}"/>
                </a:ext>
              </a:extLst>
            </p:cNvPr>
            <p:cNvSpPr/>
            <p:nvPr/>
          </p:nvSpPr>
          <p:spPr>
            <a:xfrm rot="10800000" flipV="1">
              <a:off x="2040453" y="2812410"/>
              <a:ext cx="280352" cy="326400"/>
            </a:xfrm>
            <a:prstGeom prst="triangle">
              <a:avLst/>
            </a:prstGeom>
            <a:gr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5" name="TextBox 34">
            <a:extLst>
              <a:ext uri="{FF2B5EF4-FFF2-40B4-BE49-F238E27FC236}">
                <a16:creationId xmlns:a16="http://schemas.microsoft.com/office/drawing/2014/main" id="{300C1273-2A8E-4E33-B904-3D41762D69EA}"/>
              </a:ext>
            </a:extLst>
          </p:cNvPr>
          <p:cNvSpPr txBox="1"/>
          <p:nvPr/>
        </p:nvSpPr>
        <p:spPr>
          <a:xfrm>
            <a:off x="6265738" y="1794952"/>
            <a:ext cx="1674051" cy="584775"/>
          </a:xfrm>
          <a:prstGeom prst="rect">
            <a:avLst/>
          </a:prstGeom>
          <a:noFill/>
          <a:ln>
            <a:noFill/>
          </a:ln>
        </p:spPr>
        <p:txBody>
          <a:bodyPr wrap="square" rtlCol="0">
            <a:spAutoFit/>
          </a:bodyPr>
          <a:lstStyle/>
          <a:p>
            <a:pPr algn="ctr"/>
            <a:r>
              <a:rPr lang="en-GB" sz="3200" dirty="0">
                <a:solidFill>
                  <a:schemeClr val="bg1"/>
                </a:solidFill>
                <a:latin typeface="Calibri Light" panose="020F0302020204030204" pitchFamily="34" charset="0"/>
                <a:cs typeface="Calibri Light" panose="020F0302020204030204" pitchFamily="34" charset="0"/>
              </a:rPr>
              <a:t>RADAR</a:t>
            </a:r>
          </a:p>
        </p:txBody>
      </p:sp>
      <p:grpSp>
        <p:nvGrpSpPr>
          <p:cNvPr id="2" name="Group 1">
            <a:extLst>
              <a:ext uri="{FF2B5EF4-FFF2-40B4-BE49-F238E27FC236}">
                <a16:creationId xmlns:a16="http://schemas.microsoft.com/office/drawing/2014/main" id="{20146C1F-E5C6-4FF5-BAD9-36322F1BEC99}"/>
              </a:ext>
            </a:extLst>
          </p:cNvPr>
          <p:cNvGrpSpPr/>
          <p:nvPr/>
        </p:nvGrpSpPr>
        <p:grpSpPr>
          <a:xfrm>
            <a:off x="6096000" y="3865778"/>
            <a:ext cx="1815372" cy="1923904"/>
            <a:chOff x="6096000" y="3865778"/>
            <a:chExt cx="1815372" cy="1923904"/>
          </a:xfrm>
        </p:grpSpPr>
        <p:cxnSp>
          <p:nvCxnSpPr>
            <p:cNvPr id="13" name="Straight Arrow Connector 12">
              <a:extLst>
                <a:ext uri="{FF2B5EF4-FFF2-40B4-BE49-F238E27FC236}">
                  <a16:creationId xmlns:a16="http://schemas.microsoft.com/office/drawing/2014/main" id="{212CB988-522E-45DA-B58D-C1AB745FE3F2}"/>
                </a:ext>
              </a:extLst>
            </p:cNvPr>
            <p:cNvCxnSpPr>
              <a:cxnSpLocks/>
            </p:cNvCxnSpPr>
            <p:nvPr/>
          </p:nvCxnSpPr>
          <p:spPr>
            <a:xfrm flipV="1">
              <a:off x="6096000" y="3865778"/>
              <a:ext cx="0" cy="1923904"/>
            </a:xfrm>
            <a:prstGeom prst="straightConnector1">
              <a:avLst/>
            </a:prstGeom>
            <a:ln w="76200">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96108C5-C5B6-4D27-ACA2-007836E09AF7}"/>
                </a:ext>
              </a:extLst>
            </p:cNvPr>
            <p:cNvSpPr txBox="1"/>
            <p:nvPr/>
          </p:nvSpPr>
          <p:spPr>
            <a:xfrm>
              <a:off x="6237321" y="4536190"/>
              <a:ext cx="1674051" cy="1077218"/>
            </a:xfrm>
            <a:prstGeom prst="rect">
              <a:avLst/>
            </a:prstGeom>
            <a:noFill/>
            <a:ln>
              <a:noFill/>
            </a:ln>
          </p:spPr>
          <p:txBody>
            <a:bodyPr wrap="square" rtlCol="0">
              <a:spAutoFit/>
            </a:bodyPr>
            <a:lstStyle/>
            <a:p>
              <a:pPr algn="ctr"/>
              <a:r>
                <a:rPr lang="en-GB" sz="3200" dirty="0">
                  <a:solidFill>
                    <a:schemeClr val="accent4"/>
                  </a:solidFill>
                  <a:latin typeface="Calibri Light" panose="020F0302020204030204" pitchFamily="34" charset="0"/>
                  <a:cs typeface="Calibri Light" panose="020F0302020204030204" pitchFamily="34" charset="0"/>
                </a:rPr>
                <a:t>Acoustic</a:t>
              </a:r>
            </a:p>
          </p:txBody>
        </p:sp>
      </p:grpSp>
      <p:sp>
        <p:nvSpPr>
          <p:cNvPr id="28" name="Freeform: Shape 27">
            <a:extLst>
              <a:ext uri="{FF2B5EF4-FFF2-40B4-BE49-F238E27FC236}">
                <a16:creationId xmlns:a16="http://schemas.microsoft.com/office/drawing/2014/main" id="{08B93868-3E6D-4834-A4E6-F0CFD125CDAD}"/>
              </a:ext>
            </a:extLst>
          </p:cNvPr>
          <p:cNvSpPr/>
          <p:nvPr/>
        </p:nvSpPr>
        <p:spPr>
          <a:xfrm>
            <a:off x="5992007" y="2351577"/>
            <a:ext cx="182880" cy="1498933"/>
          </a:xfrm>
          <a:custGeom>
            <a:avLst/>
            <a:gdLst>
              <a:gd name="connsiteX0" fmla="*/ 0 w 297084"/>
              <a:gd name="connsiteY0" fmla="*/ 0 h 1242374"/>
              <a:gd name="connsiteX1" fmla="*/ 142754 w 297084"/>
              <a:gd name="connsiteY1" fmla="*/ 1242350 h 1242374"/>
              <a:gd name="connsiteX2" fmla="*/ 297084 w 297084"/>
              <a:gd name="connsiteY2" fmla="*/ 27008 h 1242374"/>
            </a:gdLst>
            <a:ahLst/>
            <a:cxnLst>
              <a:cxn ang="0">
                <a:pos x="connsiteX0" y="connsiteY0"/>
              </a:cxn>
              <a:cxn ang="0">
                <a:pos x="connsiteX1" y="connsiteY1"/>
              </a:cxn>
              <a:cxn ang="0">
                <a:pos x="connsiteX2" y="connsiteY2"/>
              </a:cxn>
            </a:cxnLst>
            <a:rect l="l" t="t" r="r" b="b"/>
            <a:pathLst>
              <a:path w="297084" h="1242374">
                <a:moveTo>
                  <a:pt x="0" y="0"/>
                </a:moveTo>
                <a:cubicBezTo>
                  <a:pt x="46620" y="618924"/>
                  <a:pt x="93240" y="1237849"/>
                  <a:pt x="142754" y="1242350"/>
                </a:cubicBezTo>
                <a:cubicBezTo>
                  <a:pt x="192268" y="1246851"/>
                  <a:pt x="244676" y="636929"/>
                  <a:pt x="297084" y="27008"/>
                </a:cubicBezTo>
              </a:path>
            </a:pathLst>
          </a:custGeom>
          <a:noFill/>
          <a:ln w="3810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pic>
        <p:nvPicPr>
          <p:cNvPr id="49" name="Picture 48">
            <a:extLst>
              <a:ext uri="{FF2B5EF4-FFF2-40B4-BE49-F238E27FC236}">
                <a16:creationId xmlns:a16="http://schemas.microsoft.com/office/drawing/2014/main" id="{645B5AA8-7439-49C0-A87D-B0CB0A5DF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3198" y="6081056"/>
            <a:ext cx="1325605" cy="926696"/>
          </a:xfrm>
          <a:prstGeom prst="rect">
            <a:avLst/>
          </a:prstGeom>
        </p:spPr>
      </p:pic>
      <p:sp>
        <p:nvSpPr>
          <p:cNvPr id="23" name="TextBox 22">
            <a:extLst>
              <a:ext uri="{FF2B5EF4-FFF2-40B4-BE49-F238E27FC236}">
                <a16:creationId xmlns:a16="http://schemas.microsoft.com/office/drawing/2014/main" id="{761D317F-6DCC-4B30-94F8-A6390984638B}"/>
              </a:ext>
            </a:extLst>
          </p:cNvPr>
          <p:cNvSpPr txBox="1"/>
          <p:nvPr/>
        </p:nvSpPr>
        <p:spPr>
          <a:xfrm>
            <a:off x="368300" y="228600"/>
            <a:ext cx="11455400" cy="707886"/>
          </a:xfrm>
          <a:prstGeom prst="rect">
            <a:avLst/>
          </a:prstGeom>
          <a:noFill/>
        </p:spPr>
        <p:txBody>
          <a:bodyPr wrap="square" rtlCol="0">
            <a:spAutoFit/>
          </a:bodyPr>
          <a:lstStyle/>
          <a:p>
            <a:pPr algn="ctr"/>
            <a:r>
              <a:rPr lang="en-GB" sz="4000" dirty="0">
                <a:solidFill>
                  <a:schemeClr val="bg1"/>
                </a:solidFill>
                <a:cs typeface="Calibri Light" panose="020F0302020204030204" pitchFamily="34" charset="0"/>
              </a:rPr>
              <a:t>Key Idea</a:t>
            </a:r>
          </a:p>
        </p:txBody>
      </p:sp>
    </p:spTree>
    <p:custDataLst>
      <p:tags r:id="rId1"/>
    </p:custDataLst>
    <p:extLst>
      <p:ext uri="{BB962C8B-B14F-4D97-AF65-F5344CB8AC3E}">
        <p14:creationId xmlns:p14="http://schemas.microsoft.com/office/powerpoint/2010/main" val="4224549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21">
        <p159:morph option="byObject"/>
      </p:transition>
    </mc:Choice>
    <mc:Fallback xmlns="">
      <p:transition spd="slow" advTm="121">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A70C1D-2F24-4F61-B921-F7FDFE23AF8C}"/>
              </a:ext>
            </a:extLst>
          </p:cNvPr>
          <p:cNvSpPr txBox="1"/>
          <p:nvPr/>
        </p:nvSpPr>
        <p:spPr>
          <a:xfrm>
            <a:off x="368300" y="2767281"/>
            <a:ext cx="11455400" cy="1323439"/>
          </a:xfrm>
          <a:prstGeom prst="rect">
            <a:avLst/>
          </a:prstGeom>
          <a:noFill/>
        </p:spPr>
        <p:txBody>
          <a:bodyPr wrap="square" rtlCol="0">
            <a:spAutoFit/>
          </a:bodyPr>
          <a:lstStyle/>
          <a:p>
            <a:pPr algn="ctr"/>
            <a:r>
              <a:rPr lang="en-GB" sz="4000" dirty="0">
                <a:solidFill>
                  <a:schemeClr val="bg1"/>
                </a:solidFill>
                <a:cs typeface="Calibri Light" panose="020F0302020204030204" pitchFamily="34" charset="0"/>
              </a:rPr>
              <a:t>Can We Sense the Surface Vibration Caused by the Transmitted Underwater Acoustic Signal?</a:t>
            </a:r>
          </a:p>
        </p:txBody>
      </p:sp>
    </p:spTree>
    <p:extLst>
      <p:ext uri="{BB962C8B-B14F-4D97-AF65-F5344CB8AC3E}">
        <p14:creationId xmlns:p14="http://schemas.microsoft.com/office/powerpoint/2010/main" val="3258689237"/>
      </p:ext>
    </p:extLst>
  </p:cSld>
  <p:clrMapOvr>
    <a:masterClrMapping/>
  </p:clrMapOvr>
  <mc:AlternateContent xmlns:mc="http://schemas.openxmlformats.org/markup-compatibility/2006" xmlns:p14="http://schemas.microsoft.com/office/powerpoint/2010/main">
    <mc:Choice Requires="p14">
      <p:transition spd="slow" p14:dur="2000" advTm="617"/>
    </mc:Choice>
    <mc:Fallback xmlns="">
      <p:transition spd="slow" advTm="617"/>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D08006-4C8B-4CE0-9596-222E1DE6DA6F}"/>
              </a:ext>
            </a:extLst>
          </p:cNvPr>
          <p:cNvPicPr>
            <a:picLocks noChangeAspect="1"/>
          </p:cNvPicPr>
          <p:nvPr/>
        </p:nvPicPr>
        <p:blipFill rotWithShape="1">
          <a:blip r:embed="rId4">
            <a:extLst>
              <a:ext uri="{28A0092B-C50C-407E-A947-70E740481C1C}">
                <a14:useLocalDpi xmlns:a14="http://schemas.microsoft.com/office/drawing/2010/main" val="0"/>
              </a:ext>
            </a:extLst>
          </a:blip>
          <a:srcRect l="31630" t="25193" r="17663"/>
          <a:stretch/>
        </p:blipFill>
        <p:spPr>
          <a:xfrm>
            <a:off x="3477635" y="2023932"/>
            <a:ext cx="5236728" cy="4345638"/>
          </a:xfrm>
          <a:prstGeom prst="rect">
            <a:avLst/>
          </a:prstGeom>
        </p:spPr>
      </p:pic>
      <p:sp>
        <p:nvSpPr>
          <p:cNvPr id="23" name="TextBox 22">
            <a:extLst>
              <a:ext uri="{FF2B5EF4-FFF2-40B4-BE49-F238E27FC236}">
                <a16:creationId xmlns:a16="http://schemas.microsoft.com/office/drawing/2014/main" id="{67A70C1D-2F24-4F61-B921-F7FDFE23AF8C}"/>
              </a:ext>
            </a:extLst>
          </p:cNvPr>
          <p:cNvSpPr txBox="1"/>
          <p:nvPr/>
        </p:nvSpPr>
        <p:spPr>
          <a:xfrm>
            <a:off x="863408" y="228600"/>
            <a:ext cx="10465183" cy="707886"/>
          </a:xfrm>
          <a:prstGeom prst="rect">
            <a:avLst/>
          </a:prstGeom>
          <a:noFill/>
        </p:spPr>
        <p:txBody>
          <a:bodyPr wrap="square" rtlCol="0">
            <a:spAutoFit/>
          </a:bodyPr>
          <a:lstStyle/>
          <a:p>
            <a:pPr algn="ctr"/>
            <a:r>
              <a:rPr lang="en-GB" sz="4000" dirty="0">
                <a:solidFill>
                  <a:schemeClr val="bg1"/>
                </a:solidFill>
                <a:latin typeface="Calibri (Body)"/>
                <a:cs typeface="Calibri Light" panose="020F0302020204030204" pitchFamily="34" charset="0"/>
              </a:rPr>
              <a:t>Recording the Surface Vibration</a:t>
            </a:r>
          </a:p>
        </p:txBody>
      </p:sp>
      <p:sp>
        <p:nvSpPr>
          <p:cNvPr id="11" name="Rectangle 10"/>
          <p:cNvSpPr/>
          <p:nvPr/>
        </p:nvSpPr>
        <p:spPr>
          <a:xfrm>
            <a:off x="2153421" y="1143000"/>
            <a:ext cx="7885172" cy="584775"/>
          </a:xfrm>
          <a:prstGeom prst="rect">
            <a:avLst/>
          </a:prstGeom>
        </p:spPr>
        <p:txBody>
          <a:bodyPr wrap="none">
            <a:spAutoFit/>
          </a:bodyPr>
          <a:lstStyle/>
          <a:p>
            <a:pPr algn="ctr"/>
            <a:r>
              <a:rPr lang="en-GB" sz="3200" u="sng" dirty="0">
                <a:solidFill>
                  <a:schemeClr val="bg1"/>
                </a:solidFill>
                <a:latin typeface="+mj-lt"/>
              </a:rPr>
              <a:t>Experiment:</a:t>
            </a:r>
            <a:r>
              <a:rPr lang="en-GB" sz="3200" dirty="0">
                <a:solidFill>
                  <a:schemeClr val="bg1"/>
                </a:solidFill>
                <a:latin typeface="+mj-lt"/>
              </a:rPr>
              <a:t> Transmit Acoustic Signals at 100Hz</a:t>
            </a:r>
            <a:endParaRPr lang="en-GB" sz="3200" dirty="0">
              <a:solidFill>
                <a:schemeClr val="bg1"/>
              </a:solidFill>
              <a:latin typeface="+mj-lt"/>
              <a:cs typeface="Calibri Light" panose="020F0302020204030204" pitchFamily="34" charset="0"/>
            </a:endParaRPr>
          </a:p>
        </p:txBody>
      </p:sp>
      <p:cxnSp>
        <p:nvCxnSpPr>
          <p:cNvPr id="18" name="Straight Arrow Connector 17">
            <a:extLst>
              <a:ext uri="{FF2B5EF4-FFF2-40B4-BE49-F238E27FC236}">
                <a16:creationId xmlns:a16="http://schemas.microsoft.com/office/drawing/2014/main" id="{B7DCEFA2-706D-4572-98A2-44E7FBEABE71}"/>
              </a:ext>
            </a:extLst>
          </p:cNvPr>
          <p:cNvCxnSpPr>
            <a:cxnSpLocks/>
          </p:cNvCxnSpPr>
          <p:nvPr/>
        </p:nvCxnSpPr>
        <p:spPr>
          <a:xfrm flipH="1">
            <a:off x="6855682" y="5875306"/>
            <a:ext cx="2367831"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B624451-6285-4F35-B5B4-76CF825707A0}"/>
              </a:ext>
            </a:extLst>
          </p:cNvPr>
          <p:cNvCxnSpPr>
            <a:cxnSpLocks/>
          </p:cNvCxnSpPr>
          <p:nvPr/>
        </p:nvCxnSpPr>
        <p:spPr>
          <a:xfrm flipH="1">
            <a:off x="7832035" y="4196751"/>
            <a:ext cx="1391479"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75FFAF2-57D1-46F2-A172-5445DDDFC1F9}"/>
              </a:ext>
            </a:extLst>
          </p:cNvPr>
          <p:cNvSpPr/>
          <p:nvPr/>
        </p:nvSpPr>
        <p:spPr>
          <a:xfrm>
            <a:off x="9282517" y="5336697"/>
            <a:ext cx="2166106" cy="1077218"/>
          </a:xfrm>
          <a:prstGeom prst="rect">
            <a:avLst/>
          </a:prstGeom>
        </p:spPr>
        <p:txBody>
          <a:bodyPr wrap="none">
            <a:spAutoFit/>
          </a:bodyPr>
          <a:lstStyle/>
          <a:p>
            <a:r>
              <a:rPr lang="en-GB" sz="3200" dirty="0">
                <a:solidFill>
                  <a:schemeClr val="bg1"/>
                </a:solidFill>
                <a:latin typeface="+mj-lt"/>
                <a:cs typeface="Arial" panose="020B0604020202020204" pitchFamily="34" charset="0"/>
              </a:rPr>
              <a:t>Underwater</a:t>
            </a:r>
          </a:p>
          <a:p>
            <a:r>
              <a:rPr lang="en-GB" sz="3200" dirty="0">
                <a:solidFill>
                  <a:schemeClr val="bg1"/>
                </a:solidFill>
                <a:latin typeface="+mj-lt"/>
                <a:cs typeface="Arial" panose="020B0604020202020204" pitchFamily="34" charset="0"/>
              </a:rPr>
              <a:t>Speaker</a:t>
            </a:r>
          </a:p>
        </p:txBody>
      </p:sp>
      <p:sp>
        <p:nvSpPr>
          <p:cNvPr id="25" name="Rectangle 24">
            <a:extLst>
              <a:ext uri="{FF2B5EF4-FFF2-40B4-BE49-F238E27FC236}">
                <a16:creationId xmlns:a16="http://schemas.microsoft.com/office/drawing/2014/main" id="{29099704-3249-4349-9E63-0B063F41D63E}"/>
              </a:ext>
            </a:extLst>
          </p:cNvPr>
          <p:cNvSpPr/>
          <p:nvPr/>
        </p:nvSpPr>
        <p:spPr>
          <a:xfrm>
            <a:off x="9282517" y="3904363"/>
            <a:ext cx="2046074" cy="584775"/>
          </a:xfrm>
          <a:prstGeom prst="rect">
            <a:avLst/>
          </a:prstGeom>
        </p:spPr>
        <p:txBody>
          <a:bodyPr wrap="none">
            <a:spAutoFit/>
          </a:bodyPr>
          <a:lstStyle/>
          <a:p>
            <a:r>
              <a:rPr lang="en-GB" sz="3200" dirty="0">
                <a:solidFill>
                  <a:schemeClr val="bg1"/>
                </a:solidFill>
                <a:latin typeface="+mj-lt"/>
                <a:cs typeface="Arial" panose="020B0604020202020204" pitchFamily="34" charset="0"/>
              </a:rPr>
              <a:t>Water Tank</a:t>
            </a:r>
          </a:p>
        </p:txBody>
      </p:sp>
      <p:cxnSp>
        <p:nvCxnSpPr>
          <p:cNvPr id="26" name="Straight Arrow Connector 25">
            <a:extLst>
              <a:ext uri="{FF2B5EF4-FFF2-40B4-BE49-F238E27FC236}">
                <a16:creationId xmlns:a16="http://schemas.microsoft.com/office/drawing/2014/main" id="{8164FA1A-AA5C-4320-A490-608EC2F0022D}"/>
              </a:ext>
            </a:extLst>
          </p:cNvPr>
          <p:cNvCxnSpPr>
            <a:cxnSpLocks/>
          </p:cNvCxnSpPr>
          <p:nvPr/>
        </p:nvCxnSpPr>
        <p:spPr>
          <a:xfrm flipH="1">
            <a:off x="6738730" y="3192899"/>
            <a:ext cx="248478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1C96E827-1D08-4394-A376-D73859D779E1}"/>
              </a:ext>
            </a:extLst>
          </p:cNvPr>
          <p:cNvSpPr/>
          <p:nvPr/>
        </p:nvSpPr>
        <p:spPr>
          <a:xfrm>
            <a:off x="9282517" y="2900749"/>
            <a:ext cx="2607380" cy="584775"/>
          </a:xfrm>
          <a:prstGeom prst="rect">
            <a:avLst/>
          </a:prstGeom>
        </p:spPr>
        <p:txBody>
          <a:bodyPr wrap="none">
            <a:spAutoFit/>
          </a:bodyPr>
          <a:lstStyle/>
          <a:p>
            <a:r>
              <a:rPr lang="en-GB" sz="3200" dirty="0">
                <a:solidFill>
                  <a:schemeClr val="bg1"/>
                </a:solidFill>
                <a:latin typeface="+mj-lt"/>
                <a:cs typeface="Arial" panose="020B0604020202020204" pitchFamily="34" charset="0"/>
              </a:rPr>
              <a:t>Water Surface</a:t>
            </a:r>
          </a:p>
        </p:txBody>
      </p:sp>
    </p:spTree>
    <p:custDataLst>
      <p:tags r:id="rId1"/>
    </p:custDataLst>
    <p:extLst>
      <p:ext uri="{BB962C8B-B14F-4D97-AF65-F5344CB8AC3E}">
        <p14:creationId xmlns:p14="http://schemas.microsoft.com/office/powerpoint/2010/main" val="3546083607"/>
      </p:ext>
    </p:extLst>
  </p:cSld>
  <p:clrMapOvr>
    <a:masterClrMapping/>
  </p:clrMapOvr>
  <mc:AlternateContent xmlns:mc="http://schemas.openxmlformats.org/markup-compatibility/2006" xmlns:p14="http://schemas.microsoft.com/office/powerpoint/2010/main">
    <mc:Choice Requires="p14">
      <p:transition p14:dur="0" advTm="9599"/>
    </mc:Choice>
    <mc:Fallback xmlns="">
      <p:transition advTm="95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1E291BD1-DECD-473D-AC56-2C20D9ABE94F}"/>
              </a:ext>
            </a:extLst>
          </p:cNvPr>
          <p:cNvGraphicFramePr>
            <a:graphicFrameLocks noChangeAspect="1"/>
          </p:cNvGraphicFramePr>
          <p:nvPr>
            <p:extLst>
              <p:ext uri="{D42A27DB-BD31-4B8C-83A1-F6EECF244321}">
                <p14:modId xmlns:p14="http://schemas.microsoft.com/office/powerpoint/2010/main" val="174876190"/>
              </p:ext>
            </p:extLst>
          </p:nvPr>
        </p:nvGraphicFramePr>
        <p:xfrm>
          <a:off x="6378575" y="2474913"/>
          <a:ext cx="5233988" cy="3622675"/>
        </p:xfrm>
        <a:graphic>
          <a:graphicData uri="http://schemas.openxmlformats.org/presentationml/2006/ole">
            <mc:AlternateContent xmlns:mc="http://schemas.openxmlformats.org/markup-compatibility/2006">
              <mc:Choice xmlns:v="urn:schemas-microsoft-com:vml" Requires="v">
                <p:oleObj spid="_x0000_s24942" name="Worksheet" r:id="rId5" imgW="4178160" imgH="3124200" progId="Excel.Sheet.12">
                  <p:link updateAutomatic="1"/>
                </p:oleObj>
              </mc:Choice>
              <mc:Fallback>
                <p:oleObj name="Worksheet" r:id="rId5" imgW="4178160" imgH="3124200" progId="Excel.Sheet.12">
                  <p:link updateAutomatic="1"/>
                  <p:pic>
                    <p:nvPicPr>
                      <p:cNvPr id="0" name=""/>
                      <p:cNvPicPr/>
                      <p:nvPr/>
                    </p:nvPicPr>
                    <p:blipFill>
                      <a:blip r:embed="rId6"/>
                      <a:stretch>
                        <a:fillRect/>
                      </a:stretch>
                    </p:blipFill>
                    <p:spPr>
                      <a:xfrm>
                        <a:off x="6378575" y="2474913"/>
                        <a:ext cx="5233988" cy="3622675"/>
                      </a:xfrm>
                      <a:prstGeom prst="rect">
                        <a:avLst/>
                      </a:prstGeom>
                      <a:ln w="19050">
                        <a:solidFill>
                          <a:schemeClr val="bg1"/>
                        </a:solidFill>
                      </a:ln>
                    </p:spPr>
                  </p:pic>
                </p:oleObj>
              </mc:Fallback>
            </mc:AlternateContent>
          </a:graphicData>
        </a:graphic>
      </p:graphicFrame>
      <p:pic>
        <p:nvPicPr>
          <p:cNvPr id="7" name="Picture 6">
            <a:extLst>
              <a:ext uri="{FF2B5EF4-FFF2-40B4-BE49-F238E27FC236}">
                <a16:creationId xmlns:a16="http://schemas.microsoft.com/office/drawing/2014/main" id="{22D08006-4C8B-4CE0-9596-222E1DE6DA6F}"/>
              </a:ext>
            </a:extLst>
          </p:cNvPr>
          <p:cNvPicPr>
            <a:picLocks noChangeAspect="1"/>
          </p:cNvPicPr>
          <p:nvPr/>
        </p:nvPicPr>
        <p:blipFill rotWithShape="1">
          <a:blip r:embed="rId7">
            <a:extLst>
              <a:ext uri="{28A0092B-C50C-407E-A947-70E740481C1C}">
                <a14:useLocalDpi xmlns:a14="http://schemas.microsoft.com/office/drawing/2010/main" val="0"/>
              </a:ext>
            </a:extLst>
          </a:blip>
          <a:srcRect l="31630" t="25193" r="17663"/>
          <a:stretch/>
        </p:blipFill>
        <p:spPr>
          <a:xfrm>
            <a:off x="449933" y="2023932"/>
            <a:ext cx="5236728" cy="4345638"/>
          </a:xfrm>
          <a:prstGeom prst="rect">
            <a:avLst/>
          </a:prstGeom>
        </p:spPr>
      </p:pic>
      <p:sp>
        <p:nvSpPr>
          <p:cNvPr id="23" name="TextBox 22">
            <a:extLst>
              <a:ext uri="{FF2B5EF4-FFF2-40B4-BE49-F238E27FC236}">
                <a16:creationId xmlns:a16="http://schemas.microsoft.com/office/drawing/2014/main" id="{67A70C1D-2F24-4F61-B921-F7FDFE23AF8C}"/>
              </a:ext>
            </a:extLst>
          </p:cNvPr>
          <p:cNvSpPr txBox="1"/>
          <p:nvPr/>
        </p:nvSpPr>
        <p:spPr>
          <a:xfrm>
            <a:off x="863408" y="228600"/>
            <a:ext cx="10465183" cy="707886"/>
          </a:xfrm>
          <a:prstGeom prst="rect">
            <a:avLst/>
          </a:prstGeom>
          <a:noFill/>
        </p:spPr>
        <p:txBody>
          <a:bodyPr wrap="square" rtlCol="0">
            <a:spAutoFit/>
          </a:bodyPr>
          <a:lstStyle/>
          <a:p>
            <a:pPr algn="ctr"/>
            <a:r>
              <a:rPr lang="en-GB" sz="4000" dirty="0">
                <a:solidFill>
                  <a:schemeClr val="bg1"/>
                </a:solidFill>
                <a:latin typeface="Calibri (Body)"/>
                <a:cs typeface="Calibri Light" panose="020F0302020204030204" pitchFamily="34" charset="0"/>
              </a:rPr>
              <a:t>Recording the Surface Vibration</a:t>
            </a:r>
          </a:p>
        </p:txBody>
      </p:sp>
      <p:sp>
        <p:nvSpPr>
          <p:cNvPr id="46" name="Oval 45">
            <a:extLst>
              <a:ext uri="{FF2B5EF4-FFF2-40B4-BE49-F238E27FC236}">
                <a16:creationId xmlns:a16="http://schemas.microsoft.com/office/drawing/2014/main" id="{7D584869-D320-4E7D-B785-E9D135F56FD3}"/>
              </a:ext>
            </a:extLst>
          </p:cNvPr>
          <p:cNvSpPr/>
          <p:nvPr/>
        </p:nvSpPr>
        <p:spPr>
          <a:xfrm flipV="1">
            <a:off x="2807536" y="2924355"/>
            <a:ext cx="733090" cy="744705"/>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 name="Straight Connector 46">
            <a:extLst>
              <a:ext uri="{FF2B5EF4-FFF2-40B4-BE49-F238E27FC236}">
                <a16:creationId xmlns:a16="http://schemas.microsoft.com/office/drawing/2014/main" id="{883E1B2C-52B7-4CFE-AD1D-E6B27EE4C198}"/>
              </a:ext>
            </a:extLst>
          </p:cNvPr>
          <p:cNvCxnSpPr>
            <a:cxnSpLocks/>
            <a:endCxn id="46" idx="4"/>
          </p:cNvCxnSpPr>
          <p:nvPr/>
        </p:nvCxnSpPr>
        <p:spPr>
          <a:xfrm flipH="1">
            <a:off x="3174081" y="2474913"/>
            <a:ext cx="3202909" cy="4494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9C30012-3220-4A4E-9AA1-C423982EB496}"/>
              </a:ext>
            </a:extLst>
          </p:cNvPr>
          <p:cNvCxnSpPr>
            <a:cxnSpLocks/>
            <a:endCxn id="46" idx="0"/>
          </p:cNvCxnSpPr>
          <p:nvPr/>
        </p:nvCxnSpPr>
        <p:spPr>
          <a:xfrm flipH="1" flipV="1">
            <a:off x="3174081" y="3669060"/>
            <a:ext cx="3202909" cy="242852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153421" y="1143000"/>
            <a:ext cx="7885172" cy="584775"/>
          </a:xfrm>
          <a:prstGeom prst="rect">
            <a:avLst/>
          </a:prstGeom>
        </p:spPr>
        <p:txBody>
          <a:bodyPr wrap="none">
            <a:spAutoFit/>
          </a:bodyPr>
          <a:lstStyle/>
          <a:p>
            <a:pPr algn="ctr"/>
            <a:r>
              <a:rPr lang="en-GB" sz="3200" u="sng" dirty="0">
                <a:solidFill>
                  <a:schemeClr val="bg1"/>
                </a:solidFill>
                <a:latin typeface="+mj-lt"/>
              </a:rPr>
              <a:t>Experiment:</a:t>
            </a:r>
            <a:r>
              <a:rPr lang="en-GB" sz="3200" dirty="0">
                <a:solidFill>
                  <a:schemeClr val="bg1"/>
                </a:solidFill>
                <a:latin typeface="+mj-lt"/>
              </a:rPr>
              <a:t> Transmit Acoustic Signals at 100Hz</a:t>
            </a:r>
            <a:endParaRPr lang="en-GB" sz="3200" dirty="0">
              <a:solidFill>
                <a:schemeClr val="bg1"/>
              </a:solidFill>
              <a:latin typeface="+mj-lt"/>
              <a:cs typeface="Calibri Light" panose="020F0302020204030204" pitchFamily="34" charset="0"/>
            </a:endParaRPr>
          </a:p>
        </p:txBody>
      </p:sp>
      <p:graphicFrame>
        <p:nvGraphicFramePr>
          <p:cNvPr id="20" name="Object 19">
            <a:extLst>
              <a:ext uri="{FF2B5EF4-FFF2-40B4-BE49-F238E27FC236}">
                <a16:creationId xmlns:a16="http://schemas.microsoft.com/office/drawing/2014/main" id="{CC69E276-FBDF-40DE-8336-86FC4F8EE5F1}"/>
              </a:ext>
            </a:extLst>
          </p:cNvPr>
          <p:cNvGraphicFramePr>
            <a:graphicFrameLocks/>
          </p:cNvGraphicFramePr>
          <p:nvPr>
            <p:extLst>
              <p:ext uri="{D42A27DB-BD31-4B8C-83A1-F6EECF244321}">
                <p14:modId xmlns:p14="http://schemas.microsoft.com/office/powerpoint/2010/main" val="2312209552"/>
              </p:ext>
            </p:extLst>
          </p:nvPr>
        </p:nvGraphicFramePr>
        <p:xfrm>
          <a:off x="6376989" y="2475492"/>
          <a:ext cx="5233987" cy="3622096"/>
        </p:xfrm>
        <a:graphic>
          <a:graphicData uri="http://schemas.openxmlformats.org/presentationml/2006/ole">
            <mc:AlternateContent xmlns:mc="http://schemas.openxmlformats.org/markup-compatibility/2006">
              <mc:Choice xmlns:v="urn:schemas-microsoft-com:vml" Requires="v">
                <p:oleObj spid="_x0000_s24943" name="Worksheet" r:id="rId8" imgW="4184473" imgH="3124200" progId="Excel.Sheet.12">
                  <p:link updateAutomatic="1"/>
                </p:oleObj>
              </mc:Choice>
              <mc:Fallback>
                <p:oleObj name="Worksheet" r:id="rId8" imgW="4184473" imgH="3124200" progId="Excel.Sheet.12">
                  <p:link updateAutomatic="1"/>
                  <p:pic>
                    <p:nvPicPr>
                      <p:cNvPr id="19" name="Object 18">
                        <a:extLst>
                          <a:ext uri="{FF2B5EF4-FFF2-40B4-BE49-F238E27FC236}">
                            <a16:creationId xmlns:a16="http://schemas.microsoft.com/office/drawing/2014/main" id="{A81D8D1B-8929-432C-9C6E-11EBF582F50C}"/>
                          </a:ext>
                        </a:extLst>
                      </p:cNvPr>
                      <p:cNvPicPr/>
                      <p:nvPr/>
                    </p:nvPicPr>
                    <p:blipFill>
                      <a:blip r:embed="rId9"/>
                      <a:stretch>
                        <a:fillRect/>
                      </a:stretch>
                    </p:blipFill>
                    <p:spPr>
                      <a:xfrm>
                        <a:off x="6376989" y="2475492"/>
                        <a:ext cx="5233987" cy="3622096"/>
                      </a:xfrm>
                      <a:prstGeom prst="rect">
                        <a:avLst/>
                      </a:prstGeom>
                      <a:ln w="12700">
                        <a:solidFill>
                          <a:schemeClr val="bg1"/>
                        </a:solidFill>
                      </a:ln>
                    </p:spPr>
                  </p:pic>
                </p:oleObj>
              </mc:Fallback>
            </mc:AlternateContent>
          </a:graphicData>
        </a:graphic>
      </p:graphicFrame>
      <p:grpSp>
        <p:nvGrpSpPr>
          <p:cNvPr id="5" name="Group 4">
            <a:extLst>
              <a:ext uri="{FF2B5EF4-FFF2-40B4-BE49-F238E27FC236}">
                <a16:creationId xmlns:a16="http://schemas.microsoft.com/office/drawing/2014/main" id="{E7C44A52-435C-46ED-9AD4-16631830A07A}"/>
              </a:ext>
            </a:extLst>
          </p:cNvPr>
          <p:cNvGrpSpPr/>
          <p:nvPr/>
        </p:nvGrpSpPr>
        <p:grpSpPr>
          <a:xfrm>
            <a:off x="9193421" y="2424322"/>
            <a:ext cx="1149674" cy="3081442"/>
            <a:chOff x="9707850" y="2387705"/>
            <a:chExt cx="1149674" cy="3081442"/>
          </a:xfrm>
        </p:grpSpPr>
        <p:cxnSp>
          <p:nvCxnSpPr>
            <p:cNvPr id="4" name="Straight Arrow Connector 3">
              <a:extLst>
                <a:ext uri="{FF2B5EF4-FFF2-40B4-BE49-F238E27FC236}">
                  <a16:creationId xmlns:a16="http://schemas.microsoft.com/office/drawing/2014/main" id="{48F7F0FE-80D7-4030-A624-221A50661034}"/>
                </a:ext>
              </a:extLst>
            </p:cNvPr>
            <p:cNvCxnSpPr/>
            <p:nvPr/>
          </p:nvCxnSpPr>
          <p:spPr>
            <a:xfrm>
              <a:off x="10282687" y="2924355"/>
              <a:ext cx="0" cy="2544792"/>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0BFCA37-4065-46C8-B4F3-6A6E7487F025}"/>
                </a:ext>
              </a:extLst>
            </p:cNvPr>
            <p:cNvSpPr/>
            <p:nvPr/>
          </p:nvSpPr>
          <p:spPr>
            <a:xfrm>
              <a:off x="9707850" y="2387705"/>
              <a:ext cx="1149674" cy="584775"/>
            </a:xfrm>
            <a:prstGeom prst="rect">
              <a:avLst/>
            </a:prstGeom>
          </p:spPr>
          <p:txBody>
            <a:bodyPr wrap="none">
              <a:spAutoFit/>
            </a:bodyPr>
            <a:lstStyle/>
            <a:p>
              <a:pPr algn="ctr"/>
              <a:r>
                <a:rPr lang="en-GB" sz="3200" dirty="0">
                  <a:solidFill>
                    <a:srgbClr val="FF0000"/>
                  </a:solidFill>
                  <a:latin typeface="+mj-lt"/>
                </a:rPr>
                <a:t>10µm</a:t>
              </a:r>
              <a:endParaRPr lang="en-GB" sz="3200" dirty="0">
                <a:solidFill>
                  <a:srgbClr val="FF0000"/>
                </a:solidFill>
                <a:latin typeface="+mj-lt"/>
                <a:cs typeface="Calibri Light" panose="020F0302020204030204" pitchFamily="34" charset="0"/>
              </a:endParaRPr>
            </a:p>
          </p:txBody>
        </p:sp>
      </p:grpSp>
      <p:sp>
        <p:nvSpPr>
          <p:cNvPr id="13" name="Rectangle 12">
            <a:extLst>
              <a:ext uri="{FF2B5EF4-FFF2-40B4-BE49-F238E27FC236}">
                <a16:creationId xmlns:a16="http://schemas.microsoft.com/office/drawing/2014/main" id="{B0AA70D3-2051-4E4B-A96C-BE525BBC1DA3}"/>
              </a:ext>
            </a:extLst>
          </p:cNvPr>
          <p:cNvSpPr/>
          <p:nvPr/>
        </p:nvSpPr>
        <p:spPr>
          <a:xfrm>
            <a:off x="1315359" y="5082695"/>
            <a:ext cx="2166106" cy="1077218"/>
          </a:xfrm>
          <a:prstGeom prst="rect">
            <a:avLst/>
          </a:prstGeom>
        </p:spPr>
        <p:txBody>
          <a:bodyPr wrap="none">
            <a:spAutoFit/>
          </a:bodyPr>
          <a:lstStyle/>
          <a:p>
            <a:r>
              <a:rPr lang="en-GB" sz="3200" dirty="0">
                <a:solidFill>
                  <a:schemeClr val="bg1"/>
                </a:solidFill>
                <a:latin typeface="+mj-lt"/>
                <a:cs typeface="Arial" panose="020B0604020202020204" pitchFamily="34" charset="0"/>
              </a:rPr>
              <a:t>Underwater</a:t>
            </a:r>
          </a:p>
          <a:p>
            <a:r>
              <a:rPr lang="en-GB" sz="3200" dirty="0">
                <a:solidFill>
                  <a:schemeClr val="bg1"/>
                </a:solidFill>
                <a:latin typeface="+mj-lt"/>
                <a:cs typeface="Arial" panose="020B0604020202020204" pitchFamily="34" charset="0"/>
              </a:rPr>
              <a:t>Speaker</a:t>
            </a:r>
          </a:p>
        </p:txBody>
      </p:sp>
    </p:spTree>
    <p:custDataLst>
      <p:tags r:id="rId2"/>
    </p:custDataLst>
    <p:extLst>
      <p:ext uri="{BB962C8B-B14F-4D97-AF65-F5344CB8AC3E}">
        <p14:creationId xmlns:p14="http://schemas.microsoft.com/office/powerpoint/2010/main" val="1771147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7757">
        <p159:morph option="byObject"/>
      </p:transition>
    </mc:Choice>
    <mc:Fallback xmlns="">
      <p:transition spd="slow" advTm="277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childTnLst>
                                </p:cTn>
                              </p:par>
                              <p:par>
                                <p:cTn id="10" presetID="22" presetClass="entr" presetSubtype="8"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left)">
                                      <p:cBhvr>
                                        <p:cTn id="12" dur="500"/>
                                        <p:tgtEl>
                                          <p:spTgt spid="47"/>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72F4D70C-9ACD-4173-9771-D58A8771DE92}"/>
              </a:ext>
            </a:extLst>
          </p:cNvPr>
          <p:cNvSpPr/>
          <p:nvPr/>
        </p:nvSpPr>
        <p:spPr>
          <a:xfrm rot="16200000">
            <a:off x="4582431" y="-751575"/>
            <a:ext cx="3027144" cy="12192001"/>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8" name="Straight Arrow Connector 37">
            <a:extLst>
              <a:ext uri="{FF2B5EF4-FFF2-40B4-BE49-F238E27FC236}">
                <a16:creationId xmlns:a16="http://schemas.microsoft.com/office/drawing/2014/main" id="{E9B174BA-3658-47C9-8A3F-767F6EAF8EB6}"/>
              </a:ext>
            </a:extLst>
          </p:cNvPr>
          <p:cNvCxnSpPr>
            <a:cxnSpLocks/>
          </p:cNvCxnSpPr>
          <p:nvPr/>
        </p:nvCxnSpPr>
        <p:spPr>
          <a:xfrm flipV="1">
            <a:off x="6096002" y="2387065"/>
            <a:ext cx="0" cy="2597311"/>
          </a:xfrm>
          <a:prstGeom prst="straightConnector1">
            <a:avLst/>
          </a:prstGeom>
          <a:ln w="762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3" name="Multiplication Sign 42">
            <a:extLst>
              <a:ext uri="{FF2B5EF4-FFF2-40B4-BE49-F238E27FC236}">
                <a16:creationId xmlns:a16="http://schemas.microsoft.com/office/drawing/2014/main" id="{3D466CC8-1D06-4B66-A95B-3414DC13AD23}"/>
              </a:ext>
            </a:extLst>
          </p:cNvPr>
          <p:cNvSpPr/>
          <p:nvPr/>
        </p:nvSpPr>
        <p:spPr>
          <a:xfrm>
            <a:off x="5285720" y="2981777"/>
            <a:ext cx="1630965" cy="1669990"/>
          </a:xfrm>
          <a:prstGeom prst="mathMultiply">
            <a:avLst>
              <a:gd name="adj1" fmla="val 801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a:extLst>
              <a:ext uri="{FF2B5EF4-FFF2-40B4-BE49-F238E27FC236}">
                <a16:creationId xmlns:a16="http://schemas.microsoft.com/office/drawing/2014/main" id="{AB8A7756-4B18-4484-BE90-CEA69CB632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8229" y="511080"/>
            <a:ext cx="2570305" cy="2570305"/>
          </a:xfrm>
          <a:prstGeom prst="rect">
            <a:avLst/>
          </a:prstGeom>
        </p:spPr>
      </p:pic>
      <p:sp>
        <p:nvSpPr>
          <p:cNvPr id="103" name="TextBox 102">
            <a:extLst>
              <a:ext uri="{FF2B5EF4-FFF2-40B4-BE49-F238E27FC236}">
                <a16:creationId xmlns:a16="http://schemas.microsoft.com/office/drawing/2014/main" id="{139F79E2-25C0-451A-8E49-2B473F28A130}"/>
              </a:ext>
            </a:extLst>
          </p:cNvPr>
          <p:cNvSpPr txBox="1"/>
          <p:nvPr/>
        </p:nvSpPr>
        <p:spPr>
          <a:xfrm>
            <a:off x="7911948" y="1503844"/>
            <a:ext cx="1564601" cy="584775"/>
          </a:xfrm>
          <a:prstGeom prst="rect">
            <a:avLst/>
          </a:prstGeom>
          <a:noFill/>
        </p:spPr>
        <p:txBody>
          <a:bodyPr wrap="square" rtlCol="0">
            <a:spAutoFit/>
          </a:bodyPr>
          <a:lstStyle/>
          <a:p>
            <a:pPr algn="ctr"/>
            <a:r>
              <a:rPr lang="en-GB" sz="3200" dirty="0">
                <a:solidFill>
                  <a:schemeClr val="bg1"/>
                </a:solidFill>
                <a:latin typeface="Calibri Light" panose="020F0302020204030204" pitchFamily="34" charset="0"/>
                <a:cs typeface="Calibri Light" panose="020F0302020204030204" pitchFamily="34" charset="0"/>
              </a:rPr>
              <a:t>Airplane</a:t>
            </a:r>
          </a:p>
        </p:txBody>
      </p:sp>
      <p:sp>
        <p:nvSpPr>
          <p:cNvPr id="14" name="Rectangle 13"/>
          <p:cNvSpPr/>
          <p:nvPr/>
        </p:nvSpPr>
        <p:spPr>
          <a:xfrm>
            <a:off x="912568" y="228600"/>
            <a:ext cx="10366877" cy="707886"/>
          </a:xfrm>
          <a:prstGeom prst="rect">
            <a:avLst/>
          </a:prstGeom>
        </p:spPr>
        <p:txBody>
          <a:bodyPr wrap="none">
            <a:spAutoFit/>
          </a:bodyPr>
          <a:lstStyle/>
          <a:p>
            <a:pPr algn="ctr"/>
            <a:r>
              <a:rPr lang="en-GB" sz="4000" dirty="0">
                <a:solidFill>
                  <a:schemeClr val="bg1"/>
                </a:solidFill>
              </a:rPr>
              <a:t>Submarines Cannot Communicate with Airplanes</a:t>
            </a:r>
            <a:endParaRPr lang="en-GB" sz="4000" dirty="0">
              <a:solidFill>
                <a:schemeClr val="bg1"/>
              </a:solidFill>
              <a:cs typeface="Calibri Light" panose="020F0302020204030204" pitchFamily="34" charset="0"/>
            </a:endParaRPr>
          </a:p>
        </p:txBody>
      </p:sp>
      <p:pic>
        <p:nvPicPr>
          <p:cNvPr id="104" name="Picture 103">
            <a:extLst>
              <a:ext uri="{FF2B5EF4-FFF2-40B4-BE49-F238E27FC236}">
                <a16:creationId xmlns:a16="http://schemas.microsoft.com/office/drawing/2014/main" id="{CC9CB8DE-4822-4786-96E6-3BA9D2D8A3E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90106" y="4391430"/>
            <a:ext cx="4067133" cy="2135245"/>
          </a:xfrm>
          <a:prstGeom prst="rect">
            <a:avLst/>
          </a:prstGeom>
        </p:spPr>
      </p:pic>
      <p:sp>
        <p:nvSpPr>
          <p:cNvPr id="100" name="TextBox 99">
            <a:extLst>
              <a:ext uri="{FF2B5EF4-FFF2-40B4-BE49-F238E27FC236}">
                <a16:creationId xmlns:a16="http://schemas.microsoft.com/office/drawing/2014/main" id="{139F79E2-25C0-451A-8E49-2B473F28A130}"/>
              </a:ext>
            </a:extLst>
          </p:cNvPr>
          <p:cNvSpPr txBox="1"/>
          <p:nvPr/>
        </p:nvSpPr>
        <p:spPr>
          <a:xfrm>
            <a:off x="8057239" y="5166664"/>
            <a:ext cx="1990526" cy="584775"/>
          </a:xfrm>
          <a:prstGeom prst="rect">
            <a:avLst/>
          </a:prstGeom>
          <a:noFill/>
        </p:spPr>
        <p:txBody>
          <a:bodyPr wrap="square" rtlCol="0">
            <a:spAutoFit/>
          </a:bodyPr>
          <a:lstStyle/>
          <a:p>
            <a:pPr algn="ctr"/>
            <a:r>
              <a:rPr lang="en-GB" sz="3200" dirty="0">
                <a:solidFill>
                  <a:schemeClr val="bg1"/>
                </a:solidFill>
                <a:latin typeface="Calibri Light" panose="020F0302020204030204" pitchFamily="34" charset="0"/>
                <a:cs typeface="Calibri Light" panose="020F0302020204030204" pitchFamily="34" charset="0"/>
              </a:rPr>
              <a:t>Submarine</a:t>
            </a:r>
          </a:p>
        </p:txBody>
      </p:sp>
      <p:pic>
        <p:nvPicPr>
          <p:cNvPr id="12" name="Picture 11">
            <a:extLst>
              <a:ext uri="{FF2B5EF4-FFF2-40B4-BE49-F238E27FC236}">
                <a16:creationId xmlns:a16="http://schemas.microsoft.com/office/drawing/2014/main" id="{AC4EB22D-3564-4215-A5F1-35F14F8F50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4964" y="511080"/>
            <a:ext cx="2570305" cy="2570305"/>
          </a:xfrm>
          <a:prstGeom prst="rect">
            <a:avLst/>
          </a:prstGeom>
        </p:spPr>
      </p:pic>
      <p:pic>
        <p:nvPicPr>
          <p:cNvPr id="13" name="Picture 12">
            <a:extLst>
              <a:ext uri="{FF2B5EF4-FFF2-40B4-BE49-F238E27FC236}">
                <a16:creationId xmlns:a16="http://schemas.microsoft.com/office/drawing/2014/main" id="{2910423E-9C5C-4975-856C-87D39D44DDA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23087" y="4391430"/>
            <a:ext cx="4067133" cy="2135245"/>
          </a:xfrm>
          <a:prstGeom prst="rect">
            <a:avLst/>
          </a:prstGeom>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7BFFEEE5-5BD2-44B7-BF92-262B5E0762D9}"/>
                  </a:ext>
                </a:extLst>
              </p14:cNvPr>
              <p14:cNvContentPartPr/>
              <p14:nvPr/>
            </p14:nvContentPartPr>
            <p14:xfrm>
              <a:off x="-1282184" y="4883654"/>
              <a:ext cx="44280" cy="315000"/>
            </p14:xfrm>
          </p:contentPart>
        </mc:Choice>
        <mc:Fallback xmlns="">
          <p:pic>
            <p:nvPicPr>
              <p:cNvPr id="2" name="Ink 1">
                <a:extLst>
                  <a:ext uri="{FF2B5EF4-FFF2-40B4-BE49-F238E27FC236}">
                    <a16:creationId xmlns:a16="http://schemas.microsoft.com/office/drawing/2014/main" id="{7BFFEEE5-5BD2-44B7-BF92-262B5E0762D9}"/>
                  </a:ext>
                </a:extLst>
              </p:cNvPr>
              <p:cNvPicPr/>
              <p:nvPr/>
            </p:nvPicPr>
            <p:blipFill>
              <a:blip r:embed="rId7"/>
              <a:stretch>
                <a:fillRect/>
              </a:stretch>
            </p:blipFill>
            <p:spPr>
              <a:xfrm>
                <a:off x="-1300184" y="4866014"/>
                <a:ext cx="79920" cy="350640"/>
              </a:xfrm>
              <a:prstGeom prst="rect">
                <a:avLst/>
              </a:prstGeom>
            </p:spPr>
          </p:pic>
        </mc:Fallback>
      </mc:AlternateContent>
    </p:spTree>
    <p:custDataLst>
      <p:tags r:id="rId1"/>
    </p:custDataLst>
    <p:extLst>
      <p:ext uri="{BB962C8B-B14F-4D97-AF65-F5344CB8AC3E}">
        <p14:creationId xmlns:p14="http://schemas.microsoft.com/office/powerpoint/2010/main" val="1860733348"/>
      </p:ext>
    </p:extLst>
  </p:cSld>
  <p:clrMapOvr>
    <a:masterClrMapping/>
  </p:clrMapOvr>
  <mc:AlternateContent xmlns:mc="http://schemas.openxmlformats.org/markup-compatibility/2006" xmlns:p14="http://schemas.microsoft.com/office/powerpoint/2010/main">
    <mc:Choice Requires="p14">
      <p:transition spd="slow" p14:dur="2000" advTm="9407"/>
    </mc:Choice>
    <mc:Fallback xmlns="">
      <p:transition spd="slow" advTm="94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A70C1D-2F24-4F61-B921-F7FDFE23AF8C}"/>
              </a:ext>
            </a:extLst>
          </p:cNvPr>
          <p:cNvSpPr txBox="1"/>
          <p:nvPr/>
        </p:nvSpPr>
        <p:spPr>
          <a:xfrm>
            <a:off x="368300" y="1143000"/>
            <a:ext cx="11455400" cy="584775"/>
          </a:xfrm>
          <a:prstGeom prst="rect">
            <a:avLst/>
          </a:prstGeom>
          <a:noFill/>
        </p:spPr>
        <p:txBody>
          <a:bodyPr wrap="square" rtlCol="0">
            <a:spAutoFit/>
          </a:bodyPr>
          <a:lstStyle/>
          <a:p>
            <a:pPr algn="ctr"/>
            <a:r>
              <a:rPr lang="en-GB" sz="3200" dirty="0">
                <a:solidFill>
                  <a:schemeClr val="bg1"/>
                </a:solidFill>
                <a:latin typeface="+mj-lt"/>
                <a:cs typeface="Calibri Light" panose="020F0302020204030204" pitchFamily="34" charset="0"/>
              </a:rPr>
              <a:t>Idea: Use RADAR to measure the surface vibration</a:t>
            </a:r>
          </a:p>
        </p:txBody>
      </p:sp>
      <p:sp>
        <p:nvSpPr>
          <p:cNvPr id="7" name="TextBox 6">
            <a:extLst>
              <a:ext uri="{FF2B5EF4-FFF2-40B4-BE49-F238E27FC236}">
                <a16:creationId xmlns:a16="http://schemas.microsoft.com/office/drawing/2014/main" id="{7A9DBC1B-6197-4544-B53C-6544925807E9}"/>
              </a:ext>
            </a:extLst>
          </p:cNvPr>
          <p:cNvSpPr txBox="1"/>
          <p:nvPr/>
        </p:nvSpPr>
        <p:spPr>
          <a:xfrm>
            <a:off x="863408" y="228600"/>
            <a:ext cx="10465183" cy="707886"/>
          </a:xfrm>
          <a:prstGeom prst="rect">
            <a:avLst/>
          </a:prstGeom>
          <a:noFill/>
        </p:spPr>
        <p:txBody>
          <a:bodyPr wrap="square" rtlCol="0">
            <a:spAutoFit/>
          </a:bodyPr>
          <a:lstStyle/>
          <a:p>
            <a:pPr algn="ctr"/>
            <a:r>
              <a:rPr lang="en-GB" sz="4000" dirty="0">
                <a:solidFill>
                  <a:schemeClr val="bg1"/>
                </a:solidFill>
                <a:latin typeface="Calibri (Body)"/>
                <a:cs typeface="Calibri Light" panose="020F0302020204030204" pitchFamily="34" charset="0"/>
              </a:rPr>
              <a:t>How Can We Sense Microscale Vibration?</a:t>
            </a:r>
          </a:p>
        </p:txBody>
      </p:sp>
      <p:pic>
        <p:nvPicPr>
          <p:cNvPr id="8" name="Picture 7">
            <a:extLst>
              <a:ext uri="{FF2B5EF4-FFF2-40B4-BE49-F238E27FC236}">
                <a16:creationId xmlns:a16="http://schemas.microsoft.com/office/drawing/2014/main" id="{C25B3AE2-5E43-4428-B5A7-CE86EC9ACC67}"/>
              </a:ext>
            </a:extLst>
          </p:cNvPr>
          <p:cNvPicPr>
            <a:picLocks noChangeAspect="1"/>
          </p:cNvPicPr>
          <p:nvPr/>
        </p:nvPicPr>
        <p:blipFill rotWithShape="1">
          <a:blip r:embed="rId4">
            <a:extLst>
              <a:ext uri="{28A0092B-C50C-407E-A947-70E740481C1C}">
                <a14:useLocalDpi xmlns:a14="http://schemas.microsoft.com/office/drawing/2010/main" val="0"/>
              </a:ext>
            </a:extLst>
          </a:blip>
          <a:srcRect l="23298" t="-409" r="8641"/>
          <a:stretch/>
        </p:blipFill>
        <p:spPr>
          <a:xfrm>
            <a:off x="3423623" y="1934289"/>
            <a:ext cx="5344753" cy="4435281"/>
          </a:xfrm>
          <a:prstGeom prst="rect">
            <a:avLst/>
          </a:prstGeom>
        </p:spPr>
      </p:pic>
      <p:grpSp>
        <p:nvGrpSpPr>
          <p:cNvPr id="39" name="Group 38">
            <a:extLst>
              <a:ext uri="{FF2B5EF4-FFF2-40B4-BE49-F238E27FC236}">
                <a16:creationId xmlns:a16="http://schemas.microsoft.com/office/drawing/2014/main" id="{924A8EF5-1ECB-4203-A127-A303ACB2BF0B}"/>
              </a:ext>
            </a:extLst>
          </p:cNvPr>
          <p:cNvGrpSpPr/>
          <p:nvPr/>
        </p:nvGrpSpPr>
        <p:grpSpPr>
          <a:xfrm>
            <a:off x="3642792" y="2055686"/>
            <a:ext cx="1952938" cy="584775"/>
            <a:chOff x="3642792" y="2055686"/>
            <a:chExt cx="1952938" cy="584775"/>
          </a:xfrm>
        </p:grpSpPr>
        <p:cxnSp>
          <p:nvCxnSpPr>
            <p:cNvPr id="9" name="Straight Arrow Connector 8">
              <a:extLst>
                <a:ext uri="{FF2B5EF4-FFF2-40B4-BE49-F238E27FC236}">
                  <a16:creationId xmlns:a16="http://schemas.microsoft.com/office/drawing/2014/main" id="{B6F2F1CB-74BE-4F05-AED0-0D44FB594316}"/>
                </a:ext>
              </a:extLst>
            </p:cNvPr>
            <p:cNvCxnSpPr>
              <a:cxnSpLocks/>
            </p:cNvCxnSpPr>
            <p:nvPr/>
          </p:nvCxnSpPr>
          <p:spPr>
            <a:xfrm>
              <a:off x="4969565" y="2348074"/>
              <a:ext cx="62616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58D2D49-C9BD-48CF-8BF6-589AA05FF568}"/>
                </a:ext>
              </a:extLst>
            </p:cNvPr>
            <p:cNvSpPr/>
            <p:nvPr/>
          </p:nvSpPr>
          <p:spPr>
            <a:xfrm>
              <a:off x="3642792" y="2055686"/>
              <a:ext cx="1326773" cy="584775"/>
            </a:xfrm>
            <a:prstGeom prst="rect">
              <a:avLst/>
            </a:prstGeom>
            <a:ln>
              <a:noFill/>
            </a:ln>
          </p:spPr>
          <p:txBody>
            <a:bodyPr wrap="none">
              <a:spAutoFit/>
            </a:bodyPr>
            <a:lstStyle/>
            <a:p>
              <a:r>
                <a:rPr lang="en-GB" sz="3200" dirty="0">
                  <a:latin typeface="+mj-lt"/>
                  <a:cs typeface="Arial" panose="020B0604020202020204" pitchFamily="34" charset="0"/>
                </a:rPr>
                <a:t>RADAR</a:t>
              </a:r>
            </a:p>
          </p:txBody>
        </p:sp>
      </p:grpSp>
      <p:grpSp>
        <p:nvGrpSpPr>
          <p:cNvPr id="32" name="Group 31">
            <a:extLst>
              <a:ext uri="{FF2B5EF4-FFF2-40B4-BE49-F238E27FC236}">
                <a16:creationId xmlns:a16="http://schemas.microsoft.com/office/drawing/2014/main" id="{9C248D90-F260-4585-A06E-B600A99E1CE7}"/>
              </a:ext>
            </a:extLst>
          </p:cNvPr>
          <p:cNvGrpSpPr/>
          <p:nvPr/>
        </p:nvGrpSpPr>
        <p:grpSpPr>
          <a:xfrm>
            <a:off x="5999920" y="4084982"/>
            <a:ext cx="1674051" cy="1704699"/>
            <a:chOff x="6096000" y="3865778"/>
            <a:chExt cx="1674051" cy="1923904"/>
          </a:xfrm>
        </p:grpSpPr>
        <p:cxnSp>
          <p:nvCxnSpPr>
            <p:cNvPr id="33" name="Straight Arrow Connector 32">
              <a:extLst>
                <a:ext uri="{FF2B5EF4-FFF2-40B4-BE49-F238E27FC236}">
                  <a16:creationId xmlns:a16="http://schemas.microsoft.com/office/drawing/2014/main" id="{10286E9C-931A-4D16-B0C7-78237F65F2D2}"/>
                </a:ext>
              </a:extLst>
            </p:cNvPr>
            <p:cNvCxnSpPr>
              <a:cxnSpLocks/>
            </p:cNvCxnSpPr>
            <p:nvPr/>
          </p:nvCxnSpPr>
          <p:spPr>
            <a:xfrm flipV="1">
              <a:off x="6096000" y="3865778"/>
              <a:ext cx="0" cy="1923904"/>
            </a:xfrm>
            <a:prstGeom prst="straightConnector1">
              <a:avLst/>
            </a:prstGeom>
            <a:ln w="76200">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A460573B-3B18-44A1-BBBF-D327210883DF}"/>
                </a:ext>
              </a:extLst>
            </p:cNvPr>
            <p:cNvSpPr txBox="1"/>
            <p:nvPr/>
          </p:nvSpPr>
          <p:spPr>
            <a:xfrm>
              <a:off x="6096000" y="4536190"/>
              <a:ext cx="1674051" cy="1077218"/>
            </a:xfrm>
            <a:prstGeom prst="rect">
              <a:avLst/>
            </a:prstGeom>
            <a:noFill/>
            <a:ln>
              <a:noFill/>
            </a:ln>
          </p:spPr>
          <p:txBody>
            <a:bodyPr wrap="square" rtlCol="0">
              <a:spAutoFit/>
            </a:bodyPr>
            <a:lstStyle/>
            <a:p>
              <a:pPr algn="ctr"/>
              <a:r>
                <a:rPr lang="en-GB" sz="3200" dirty="0">
                  <a:solidFill>
                    <a:schemeClr val="accent4"/>
                  </a:solidFill>
                  <a:latin typeface="Calibri Light" panose="020F0302020204030204" pitchFamily="34" charset="0"/>
                  <a:cs typeface="Calibri Light" panose="020F0302020204030204" pitchFamily="34" charset="0"/>
                </a:rPr>
                <a:t>Acoustic</a:t>
              </a:r>
            </a:p>
          </p:txBody>
        </p:sp>
      </p:grpSp>
      <p:sp>
        <p:nvSpPr>
          <p:cNvPr id="35" name="Rectangle 34">
            <a:extLst>
              <a:ext uri="{FF2B5EF4-FFF2-40B4-BE49-F238E27FC236}">
                <a16:creationId xmlns:a16="http://schemas.microsoft.com/office/drawing/2014/main" id="{B12B13D8-DC12-4D09-AA28-F23EB596E320}"/>
              </a:ext>
            </a:extLst>
          </p:cNvPr>
          <p:cNvSpPr/>
          <p:nvPr/>
        </p:nvSpPr>
        <p:spPr>
          <a:xfrm>
            <a:off x="6173558" y="3104449"/>
            <a:ext cx="1116011" cy="584775"/>
          </a:xfrm>
          <a:prstGeom prst="rect">
            <a:avLst/>
          </a:prstGeom>
        </p:spPr>
        <p:txBody>
          <a:bodyPr wrap="none">
            <a:spAutoFit/>
          </a:bodyPr>
          <a:lstStyle/>
          <a:p>
            <a:r>
              <a:rPr lang="en-GB" sz="3200" dirty="0">
                <a:solidFill>
                  <a:srgbClr val="FF0000"/>
                </a:solidFill>
                <a:latin typeface="+mj-lt"/>
                <a:cs typeface="Arial" panose="020B0604020202020204" pitchFamily="34" charset="0"/>
              </a:rPr>
              <a:t>Radio</a:t>
            </a:r>
          </a:p>
        </p:txBody>
      </p:sp>
      <p:cxnSp>
        <p:nvCxnSpPr>
          <p:cNvPr id="14" name="Straight Arrow Connector 13">
            <a:extLst>
              <a:ext uri="{FF2B5EF4-FFF2-40B4-BE49-F238E27FC236}">
                <a16:creationId xmlns:a16="http://schemas.microsoft.com/office/drawing/2014/main" id="{91767174-D46D-4DFD-BA73-4247D2AF3465}"/>
              </a:ext>
            </a:extLst>
          </p:cNvPr>
          <p:cNvCxnSpPr>
            <a:cxnSpLocks/>
          </p:cNvCxnSpPr>
          <p:nvPr/>
        </p:nvCxnSpPr>
        <p:spPr>
          <a:xfrm flipH="1">
            <a:off x="6855682" y="5875306"/>
            <a:ext cx="2367831"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A2D8669-1A53-4A4B-AD62-D09A274B180C}"/>
              </a:ext>
            </a:extLst>
          </p:cNvPr>
          <p:cNvSpPr/>
          <p:nvPr/>
        </p:nvSpPr>
        <p:spPr>
          <a:xfrm>
            <a:off x="9282517" y="5336697"/>
            <a:ext cx="2166106" cy="1077218"/>
          </a:xfrm>
          <a:prstGeom prst="rect">
            <a:avLst/>
          </a:prstGeom>
        </p:spPr>
        <p:txBody>
          <a:bodyPr wrap="none">
            <a:spAutoFit/>
          </a:bodyPr>
          <a:lstStyle/>
          <a:p>
            <a:r>
              <a:rPr lang="en-GB" sz="3200" dirty="0">
                <a:solidFill>
                  <a:schemeClr val="bg1"/>
                </a:solidFill>
                <a:latin typeface="+mj-lt"/>
                <a:cs typeface="Arial" panose="020B0604020202020204" pitchFamily="34" charset="0"/>
              </a:rPr>
              <a:t>Underwater</a:t>
            </a:r>
          </a:p>
          <a:p>
            <a:r>
              <a:rPr lang="en-GB" sz="3200" dirty="0">
                <a:solidFill>
                  <a:schemeClr val="bg1"/>
                </a:solidFill>
                <a:latin typeface="+mj-lt"/>
                <a:cs typeface="Arial" panose="020B0604020202020204" pitchFamily="34" charset="0"/>
              </a:rPr>
              <a:t>Speaker</a:t>
            </a:r>
          </a:p>
        </p:txBody>
      </p:sp>
      <p:sp>
        <p:nvSpPr>
          <p:cNvPr id="16" name="Freeform: Shape 15">
            <a:extLst>
              <a:ext uri="{FF2B5EF4-FFF2-40B4-BE49-F238E27FC236}">
                <a16:creationId xmlns:a16="http://schemas.microsoft.com/office/drawing/2014/main" id="{538E7BF0-C3EC-4280-94B2-E3EB24049AF4}"/>
              </a:ext>
            </a:extLst>
          </p:cNvPr>
          <p:cNvSpPr/>
          <p:nvPr/>
        </p:nvSpPr>
        <p:spPr>
          <a:xfrm>
            <a:off x="5917055" y="2746035"/>
            <a:ext cx="139185" cy="1235690"/>
          </a:xfrm>
          <a:custGeom>
            <a:avLst/>
            <a:gdLst>
              <a:gd name="connsiteX0" fmla="*/ 0 w 297084"/>
              <a:gd name="connsiteY0" fmla="*/ 0 h 1242374"/>
              <a:gd name="connsiteX1" fmla="*/ 142754 w 297084"/>
              <a:gd name="connsiteY1" fmla="*/ 1242350 h 1242374"/>
              <a:gd name="connsiteX2" fmla="*/ 297084 w 297084"/>
              <a:gd name="connsiteY2" fmla="*/ 27008 h 1242374"/>
            </a:gdLst>
            <a:ahLst/>
            <a:cxnLst>
              <a:cxn ang="0">
                <a:pos x="connsiteX0" y="connsiteY0"/>
              </a:cxn>
              <a:cxn ang="0">
                <a:pos x="connsiteX1" y="connsiteY1"/>
              </a:cxn>
              <a:cxn ang="0">
                <a:pos x="connsiteX2" y="connsiteY2"/>
              </a:cxn>
            </a:cxnLst>
            <a:rect l="l" t="t" r="r" b="b"/>
            <a:pathLst>
              <a:path w="297084" h="1242374">
                <a:moveTo>
                  <a:pt x="0" y="0"/>
                </a:moveTo>
                <a:cubicBezTo>
                  <a:pt x="46620" y="618924"/>
                  <a:pt x="93240" y="1237849"/>
                  <a:pt x="142754" y="1242350"/>
                </a:cubicBezTo>
                <a:cubicBezTo>
                  <a:pt x="192268" y="1246851"/>
                  <a:pt x="244676" y="636929"/>
                  <a:pt x="297084" y="27008"/>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spTree>
    <p:custDataLst>
      <p:tags r:id="rId1"/>
    </p:custDataLst>
    <p:extLst>
      <p:ext uri="{BB962C8B-B14F-4D97-AF65-F5344CB8AC3E}">
        <p14:creationId xmlns:p14="http://schemas.microsoft.com/office/powerpoint/2010/main" val="1074506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217">
        <p159:morph option="byObject"/>
      </p:transition>
    </mc:Choice>
    <mc:Fallback xmlns="">
      <p:transition spd="slow" advTm="721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5" grpId="0"/>
      <p:bldP spid="15"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A70C1D-2F24-4F61-B921-F7FDFE23AF8C}"/>
              </a:ext>
            </a:extLst>
          </p:cNvPr>
          <p:cNvSpPr txBox="1"/>
          <p:nvPr/>
        </p:nvSpPr>
        <p:spPr>
          <a:xfrm>
            <a:off x="368300" y="1143000"/>
            <a:ext cx="11455400" cy="584775"/>
          </a:xfrm>
          <a:prstGeom prst="rect">
            <a:avLst/>
          </a:prstGeom>
          <a:noFill/>
        </p:spPr>
        <p:txBody>
          <a:bodyPr wrap="square" rtlCol="0">
            <a:spAutoFit/>
          </a:bodyPr>
          <a:lstStyle/>
          <a:p>
            <a:pPr algn="ctr"/>
            <a:r>
              <a:rPr lang="en-GB" sz="3200" dirty="0">
                <a:solidFill>
                  <a:schemeClr val="bg1"/>
                </a:solidFill>
                <a:latin typeface="+mj-lt"/>
                <a:cs typeface="Calibri Light" panose="020F0302020204030204" pitchFamily="34" charset="0"/>
              </a:rPr>
              <a:t>Idea: Use RADAR to measure the surface vibration</a:t>
            </a:r>
          </a:p>
        </p:txBody>
      </p:sp>
      <p:sp>
        <p:nvSpPr>
          <p:cNvPr id="7" name="TextBox 6">
            <a:extLst>
              <a:ext uri="{FF2B5EF4-FFF2-40B4-BE49-F238E27FC236}">
                <a16:creationId xmlns:a16="http://schemas.microsoft.com/office/drawing/2014/main" id="{7A9DBC1B-6197-4544-B53C-6544925807E9}"/>
              </a:ext>
            </a:extLst>
          </p:cNvPr>
          <p:cNvSpPr txBox="1"/>
          <p:nvPr/>
        </p:nvSpPr>
        <p:spPr>
          <a:xfrm>
            <a:off x="863408" y="228600"/>
            <a:ext cx="10465183" cy="707886"/>
          </a:xfrm>
          <a:prstGeom prst="rect">
            <a:avLst/>
          </a:prstGeom>
          <a:noFill/>
        </p:spPr>
        <p:txBody>
          <a:bodyPr wrap="square" rtlCol="0">
            <a:spAutoFit/>
          </a:bodyPr>
          <a:lstStyle/>
          <a:p>
            <a:pPr algn="ctr"/>
            <a:r>
              <a:rPr lang="en-GB" sz="4000" dirty="0">
                <a:solidFill>
                  <a:schemeClr val="bg1"/>
                </a:solidFill>
                <a:latin typeface="Calibri (Body)"/>
                <a:cs typeface="Calibri Light" panose="020F0302020204030204" pitchFamily="34" charset="0"/>
              </a:rPr>
              <a:t>How Can We Sense Microscale Vibration?</a:t>
            </a:r>
          </a:p>
        </p:txBody>
      </p:sp>
      <p:pic>
        <p:nvPicPr>
          <p:cNvPr id="8" name="Picture 7">
            <a:extLst>
              <a:ext uri="{FF2B5EF4-FFF2-40B4-BE49-F238E27FC236}">
                <a16:creationId xmlns:a16="http://schemas.microsoft.com/office/drawing/2014/main" id="{C25B3AE2-5E43-4428-B5A7-CE86EC9ACC67}"/>
              </a:ext>
            </a:extLst>
          </p:cNvPr>
          <p:cNvPicPr>
            <a:picLocks noChangeAspect="1"/>
          </p:cNvPicPr>
          <p:nvPr/>
        </p:nvPicPr>
        <p:blipFill rotWithShape="1">
          <a:blip r:embed="rId4">
            <a:extLst>
              <a:ext uri="{28A0092B-C50C-407E-A947-70E740481C1C}">
                <a14:useLocalDpi xmlns:a14="http://schemas.microsoft.com/office/drawing/2010/main" val="0"/>
              </a:ext>
            </a:extLst>
          </a:blip>
          <a:srcRect l="23298" t="-409" r="8641"/>
          <a:stretch/>
        </p:blipFill>
        <p:spPr>
          <a:xfrm>
            <a:off x="3423623" y="1934289"/>
            <a:ext cx="5344753" cy="4435281"/>
          </a:xfrm>
          <a:prstGeom prst="rect">
            <a:avLst/>
          </a:prstGeom>
        </p:spPr>
      </p:pic>
      <p:grpSp>
        <p:nvGrpSpPr>
          <p:cNvPr id="39" name="Group 38">
            <a:extLst>
              <a:ext uri="{FF2B5EF4-FFF2-40B4-BE49-F238E27FC236}">
                <a16:creationId xmlns:a16="http://schemas.microsoft.com/office/drawing/2014/main" id="{924A8EF5-1ECB-4203-A127-A303ACB2BF0B}"/>
              </a:ext>
            </a:extLst>
          </p:cNvPr>
          <p:cNvGrpSpPr/>
          <p:nvPr/>
        </p:nvGrpSpPr>
        <p:grpSpPr>
          <a:xfrm>
            <a:off x="3642792" y="2055686"/>
            <a:ext cx="1952938" cy="584775"/>
            <a:chOff x="3642792" y="2055686"/>
            <a:chExt cx="1952938" cy="584775"/>
          </a:xfrm>
        </p:grpSpPr>
        <p:cxnSp>
          <p:nvCxnSpPr>
            <p:cNvPr id="9" name="Straight Arrow Connector 8">
              <a:extLst>
                <a:ext uri="{FF2B5EF4-FFF2-40B4-BE49-F238E27FC236}">
                  <a16:creationId xmlns:a16="http://schemas.microsoft.com/office/drawing/2014/main" id="{B6F2F1CB-74BE-4F05-AED0-0D44FB594316}"/>
                </a:ext>
              </a:extLst>
            </p:cNvPr>
            <p:cNvCxnSpPr>
              <a:cxnSpLocks/>
            </p:cNvCxnSpPr>
            <p:nvPr/>
          </p:nvCxnSpPr>
          <p:spPr>
            <a:xfrm>
              <a:off x="4969565" y="2348074"/>
              <a:ext cx="626165"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58D2D49-C9BD-48CF-8BF6-589AA05FF568}"/>
                </a:ext>
              </a:extLst>
            </p:cNvPr>
            <p:cNvSpPr/>
            <p:nvPr/>
          </p:nvSpPr>
          <p:spPr>
            <a:xfrm>
              <a:off x="3642792" y="2055686"/>
              <a:ext cx="1326773" cy="584775"/>
            </a:xfrm>
            <a:prstGeom prst="rect">
              <a:avLst/>
            </a:prstGeom>
            <a:ln>
              <a:noFill/>
            </a:ln>
          </p:spPr>
          <p:txBody>
            <a:bodyPr wrap="none">
              <a:spAutoFit/>
            </a:bodyPr>
            <a:lstStyle/>
            <a:p>
              <a:r>
                <a:rPr lang="en-GB" sz="3200" dirty="0">
                  <a:latin typeface="+mj-lt"/>
                  <a:cs typeface="Arial" panose="020B0604020202020204" pitchFamily="34" charset="0"/>
                </a:rPr>
                <a:t>RADAR</a:t>
              </a:r>
            </a:p>
          </p:txBody>
        </p:sp>
      </p:grpSp>
      <p:grpSp>
        <p:nvGrpSpPr>
          <p:cNvPr id="32" name="Group 31">
            <a:extLst>
              <a:ext uri="{FF2B5EF4-FFF2-40B4-BE49-F238E27FC236}">
                <a16:creationId xmlns:a16="http://schemas.microsoft.com/office/drawing/2014/main" id="{9C248D90-F260-4585-A06E-B600A99E1CE7}"/>
              </a:ext>
            </a:extLst>
          </p:cNvPr>
          <p:cNvGrpSpPr/>
          <p:nvPr/>
        </p:nvGrpSpPr>
        <p:grpSpPr>
          <a:xfrm>
            <a:off x="5999920" y="4084982"/>
            <a:ext cx="1674051" cy="1704699"/>
            <a:chOff x="6096000" y="3865778"/>
            <a:chExt cx="1674051" cy="1923904"/>
          </a:xfrm>
        </p:grpSpPr>
        <p:cxnSp>
          <p:nvCxnSpPr>
            <p:cNvPr id="33" name="Straight Arrow Connector 32">
              <a:extLst>
                <a:ext uri="{FF2B5EF4-FFF2-40B4-BE49-F238E27FC236}">
                  <a16:creationId xmlns:a16="http://schemas.microsoft.com/office/drawing/2014/main" id="{10286E9C-931A-4D16-B0C7-78237F65F2D2}"/>
                </a:ext>
              </a:extLst>
            </p:cNvPr>
            <p:cNvCxnSpPr>
              <a:cxnSpLocks/>
            </p:cNvCxnSpPr>
            <p:nvPr/>
          </p:nvCxnSpPr>
          <p:spPr>
            <a:xfrm flipV="1">
              <a:off x="6096000" y="3865778"/>
              <a:ext cx="0" cy="1923904"/>
            </a:xfrm>
            <a:prstGeom prst="straightConnector1">
              <a:avLst/>
            </a:prstGeom>
            <a:ln w="76200">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A460573B-3B18-44A1-BBBF-D327210883DF}"/>
                </a:ext>
              </a:extLst>
            </p:cNvPr>
            <p:cNvSpPr txBox="1"/>
            <p:nvPr/>
          </p:nvSpPr>
          <p:spPr>
            <a:xfrm>
              <a:off x="6096000" y="4536190"/>
              <a:ext cx="1674051" cy="1077218"/>
            </a:xfrm>
            <a:prstGeom prst="rect">
              <a:avLst/>
            </a:prstGeom>
            <a:noFill/>
            <a:ln>
              <a:noFill/>
            </a:ln>
          </p:spPr>
          <p:txBody>
            <a:bodyPr wrap="square" rtlCol="0">
              <a:spAutoFit/>
            </a:bodyPr>
            <a:lstStyle/>
            <a:p>
              <a:pPr algn="ctr"/>
              <a:r>
                <a:rPr lang="en-GB" sz="3200" dirty="0">
                  <a:solidFill>
                    <a:schemeClr val="accent4"/>
                  </a:solidFill>
                  <a:latin typeface="Calibri Light" panose="020F0302020204030204" pitchFamily="34" charset="0"/>
                  <a:cs typeface="Calibri Light" panose="020F0302020204030204" pitchFamily="34" charset="0"/>
                </a:rPr>
                <a:t>Acoustic</a:t>
              </a:r>
            </a:p>
          </p:txBody>
        </p:sp>
      </p:grpSp>
      <p:sp>
        <p:nvSpPr>
          <p:cNvPr id="35" name="Rectangle 34">
            <a:extLst>
              <a:ext uri="{FF2B5EF4-FFF2-40B4-BE49-F238E27FC236}">
                <a16:creationId xmlns:a16="http://schemas.microsoft.com/office/drawing/2014/main" id="{B12B13D8-DC12-4D09-AA28-F23EB596E320}"/>
              </a:ext>
            </a:extLst>
          </p:cNvPr>
          <p:cNvSpPr/>
          <p:nvPr/>
        </p:nvSpPr>
        <p:spPr>
          <a:xfrm>
            <a:off x="6173558" y="3104449"/>
            <a:ext cx="1116011" cy="584775"/>
          </a:xfrm>
          <a:prstGeom prst="rect">
            <a:avLst/>
          </a:prstGeom>
        </p:spPr>
        <p:txBody>
          <a:bodyPr wrap="none">
            <a:spAutoFit/>
          </a:bodyPr>
          <a:lstStyle/>
          <a:p>
            <a:r>
              <a:rPr lang="en-GB" sz="3200" dirty="0">
                <a:solidFill>
                  <a:srgbClr val="FF0000"/>
                </a:solidFill>
                <a:latin typeface="+mj-lt"/>
                <a:cs typeface="Arial" panose="020B0604020202020204" pitchFamily="34" charset="0"/>
              </a:rPr>
              <a:t>Radio</a:t>
            </a:r>
          </a:p>
        </p:txBody>
      </p:sp>
      <p:cxnSp>
        <p:nvCxnSpPr>
          <p:cNvPr id="14" name="Straight Arrow Connector 13">
            <a:extLst>
              <a:ext uri="{FF2B5EF4-FFF2-40B4-BE49-F238E27FC236}">
                <a16:creationId xmlns:a16="http://schemas.microsoft.com/office/drawing/2014/main" id="{91767174-D46D-4DFD-BA73-4247D2AF3465}"/>
              </a:ext>
            </a:extLst>
          </p:cNvPr>
          <p:cNvCxnSpPr>
            <a:cxnSpLocks/>
          </p:cNvCxnSpPr>
          <p:nvPr/>
        </p:nvCxnSpPr>
        <p:spPr>
          <a:xfrm flipH="1">
            <a:off x="6855682" y="5875306"/>
            <a:ext cx="2367831"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A2D8669-1A53-4A4B-AD62-D09A274B180C}"/>
              </a:ext>
            </a:extLst>
          </p:cNvPr>
          <p:cNvSpPr/>
          <p:nvPr/>
        </p:nvSpPr>
        <p:spPr>
          <a:xfrm>
            <a:off x="9282517" y="5336697"/>
            <a:ext cx="2166106" cy="1077218"/>
          </a:xfrm>
          <a:prstGeom prst="rect">
            <a:avLst/>
          </a:prstGeom>
        </p:spPr>
        <p:txBody>
          <a:bodyPr wrap="none">
            <a:spAutoFit/>
          </a:bodyPr>
          <a:lstStyle/>
          <a:p>
            <a:r>
              <a:rPr lang="en-GB" sz="3200" dirty="0">
                <a:solidFill>
                  <a:schemeClr val="bg1"/>
                </a:solidFill>
                <a:latin typeface="+mj-lt"/>
                <a:cs typeface="Arial" panose="020B0604020202020204" pitchFamily="34" charset="0"/>
              </a:rPr>
              <a:t>Underwater</a:t>
            </a:r>
          </a:p>
          <a:p>
            <a:r>
              <a:rPr lang="en-GB" sz="3200" dirty="0">
                <a:solidFill>
                  <a:schemeClr val="bg1"/>
                </a:solidFill>
                <a:latin typeface="+mj-lt"/>
                <a:cs typeface="Arial" panose="020B0604020202020204" pitchFamily="34" charset="0"/>
              </a:rPr>
              <a:t>Speaker</a:t>
            </a:r>
          </a:p>
        </p:txBody>
      </p:sp>
      <p:sp>
        <p:nvSpPr>
          <p:cNvPr id="16" name="Freeform: Shape 15">
            <a:extLst>
              <a:ext uri="{FF2B5EF4-FFF2-40B4-BE49-F238E27FC236}">
                <a16:creationId xmlns:a16="http://schemas.microsoft.com/office/drawing/2014/main" id="{538E7BF0-C3EC-4280-94B2-E3EB24049AF4}"/>
              </a:ext>
            </a:extLst>
          </p:cNvPr>
          <p:cNvSpPr/>
          <p:nvPr/>
        </p:nvSpPr>
        <p:spPr>
          <a:xfrm>
            <a:off x="5917055" y="2746035"/>
            <a:ext cx="139185" cy="1235690"/>
          </a:xfrm>
          <a:custGeom>
            <a:avLst/>
            <a:gdLst>
              <a:gd name="connsiteX0" fmla="*/ 0 w 297084"/>
              <a:gd name="connsiteY0" fmla="*/ 0 h 1242374"/>
              <a:gd name="connsiteX1" fmla="*/ 142754 w 297084"/>
              <a:gd name="connsiteY1" fmla="*/ 1242350 h 1242374"/>
              <a:gd name="connsiteX2" fmla="*/ 297084 w 297084"/>
              <a:gd name="connsiteY2" fmla="*/ 27008 h 1242374"/>
            </a:gdLst>
            <a:ahLst/>
            <a:cxnLst>
              <a:cxn ang="0">
                <a:pos x="connsiteX0" y="connsiteY0"/>
              </a:cxn>
              <a:cxn ang="0">
                <a:pos x="connsiteX1" y="connsiteY1"/>
              </a:cxn>
              <a:cxn ang="0">
                <a:pos x="connsiteX2" y="connsiteY2"/>
              </a:cxn>
            </a:cxnLst>
            <a:rect l="l" t="t" r="r" b="b"/>
            <a:pathLst>
              <a:path w="297084" h="1242374">
                <a:moveTo>
                  <a:pt x="0" y="0"/>
                </a:moveTo>
                <a:cubicBezTo>
                  <a:pt x="46620" y="618924"/>
                  <a:pt x="93240" y="1237849"/>
                  <a:pt x="142754" y="1242350"/>
                </a:cubicBezTo>
                <a:cubicBezTo>
                  <a:pt x="192268" y="1246851"/>
                  <a:pt x="244676" y="636929"/>
                  <a:pt x="297084" y="27008"/>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p:txBody>
      </p:sp>
      <p:sp>
        <p:nvSpPr>
          <p:cNvPr id="17" name="TextBox 16">
            <a:extLst>
              <a:ext uri="{FF2B5EF4-FFF2-40B4-BE49-F238E27FC236}">
                <a16:creationId xmlns:a16="http://schemas.microsoft.com/office/drawing/2014/main" id="{E4DE1943-2068-4E9A-85AF-3E869A1BB764}"/>
              </a:ext>
            </a:extLst>
          </p:cNvPr>
          <p:cNvSpPr txBox="1"/>
          <p:nvPr/>
        </p:nvSpPr>
        <p:spPr>
          <a:xfrm>
            <a:off x="-2" y="5350201"/>
            <a:ext cx="12192004" cy="1514261"/>
          </a:xfrm>
          <a:prstGeom prst="rect">
            <a:avLst/>
          </a:prstGeom>
          <a:solidFill>
            <a:srgbClr val="C00000"/>
          </a:solidFill>
        </p:spPr>
        <p:txBody>
          <a:bodyPr wrap="square" lIns="91440" tIns="201168" rIns="91440" bIns="201168" rtlCol="0">
            <a:spAutoFit/>
          </a:bodyPr>
          <a:lstStyle/>
          <a:p>
            <a:pPr algn="ctr"/>
            <a:r>
              <a:rPr lang="en-GB" sz="3600" u="sng" dirty="0">
                <a:solidFill>
                  <a:schemeClr val="bg1"/>
                </a:solidFill>
                <a:cs typeface="Calibri Light" panose="020F0302020204030204" pitchFamily="34" charset="0"/>
              </a:rPr>
              <a:t>Problem:</a:t>
            </a:r>
            <a:r>
              <a:rPr lang="en-GB" sz="3600" dirty="0">
                <a:solidFill>
                  <a:schemeClr val="bg1"/>
                </a:solidFill>
                <a:cs typeface="Calibri Light" panose="020F0302020204030204" pitchFamily="34" charset="0"/>
              </a:rPr>
              <a:t> Measuring </a:t>
            </a:r>
            <a:r>
              <a:rPr lang="en-GB" sz="3600" dirty="0" err="1">
                <a:solidFill>
                  <a:schemeClr val="bg1"/>
                </a:solidFill>
                <a:cs typeface="Calibri Light" panose="020F0302020204030204" pitchFamily="34" charset="0"/>
              </a:rPr>
              <a:t>micrometer</a:t>
            </a:r>
            <a:r>
              <a:rPr lang="en-GB" sz="3600" dirty="0">
                <a:solidFill>
                  <a:schemeClr val="bg1"/>
                </a:solidFill>
                <a:cs typeface="Calibri Light" panose="020F0302020204030204" pitchFamily="34" charset="0"/>
              </a:rPr>
              <a:t> vibrations requires 100s of THz of bandwidth </a:t>
            </a:r>
            <a:r>
              <a:rPr lang="en-GB" sz="3600" dirty="0">
                <a:solidFill>
                  <a:schemeClr val="bg1"/>
                </a:solidFill>
                <a:cs typeface="Calibri Light" panose="020F0302020204030204" pitchFamily="34" charset="0"/>
                <a:sym typeface="Wingdings" panose="05000000000000000000" pitchFamily="2" charset="2"/>
              </a:rPr>
              <a:t> I</a:t>
            </a:r>
            <a:r>
              <a:rPr lang="en-GB" sz="3600" dirty="0">
                <a:solidFill>
                  <a:schemeClr val="bg1"/>
                </a:solidFill>
                <a:cs typeface="Calibri Light" panose="020F0302020204030204" pitchFamily="34" charset="0"/>
              </a:rPr>
              <a:t>mpractical &amp; Costly</a:t>
            </a:r>
          </a:p>
        </p:txBody>
      </p:sp>
    </p:spTree>
    <p:custDataLst>
      <p:tags r:id="rId1"/>
    </p:custDataLst>
    <p:extLst>
      <p:ext uri="{BB962C8B-B14F-4D97-AF65-F5344CB8AC3E}">
        <p14:creationId xmlns:p14="http://schemas.microsoft.com/office/powerpoint/2010/main" val="4118182061"/>
      </p:ext>
    </p:extLst>
  </p:cSld>
  <p:clrMapOvr>
    <a:masterClrMapping/>
  </p:clrMapOvr>
  <mc:AlternateContent xmlns:mc="http://schemas.openxmlformats.org/markup-compatibility/2006" xmlns:p14="http://schemas.microsoft.com/office/powerpoint/2010/main">
    <mc:Choice Requires="p14">
      <p:transition p14:dur="0" advTm="14911"/>
    </mc:Choice>
    <mc:Fallback xmlns="">
      <p:transition advTm="14911"/>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40176DCB-1A9F-44DE-B367-C2BEE5E56D81}"/>
              </a:ext>
            </a:extLst>
          </p:cNvPr>
          <p:cNvPicPr>
            <a:picLocks noChangeAspect="1"/>
          </p:cNvPicPr>
          <p:nvPr/>
        </p:nvPicPr>
        <p:blipFill rotWithShape="1">
          <a:blip r:embed="rId4"/>
          <a:srcRect l="66148" r="5802"/>
          <a:stretch/>
        </p:blipFill>
        <p:spPr>
          <a:xfrm rot="5400000">
            <a:off x="5403919" y="2970643"/>
            <a:ext cx="1381348" cy="474781"/>
          </a:xfrm>
          <a:prstGeom prst="rect">
            <a:avLst/>
          </a:prstGeom>
        </p:spPr>
      </p:pic>
      <p:sp>
        <p:nvSpPr>
          <p:cNvPr id="17" name="Oval 16">
            <a:extLst>
              <a:ext uri="{FF2B5EF4-FFF2-40B4-BE49-F238E27FC236}">
                <a16:creationId xmlns:a16="http://schemas.microsoft.com/office/drawing/2014/main" id="{86AFD6C1-212E-4A09-B1FB-F03AD3C17FA7}"/>
              </a:ext>
            </a:extLst>
          </p:cNvPr>
          <p:cNvSpPr/>
          <p:nvPr/>
        </p:nvSpPr>
        <p:spPr>
          <a:xfrm>
            <a:off x="3717503" y="3898706"/>
            <a:ext cx="4766094" cy="105483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78391EB-358A-401B-B76E-3C131D3F3CDB}"/>
              </a:ext>
            </a:extLst>
          </p:cNvPr>
          <p:cNvSpPr/>
          <p:nvPr/>
        </p:nvSpPr>
        <p:spPr>
          <a:xfrm rot="16200000">
            <a:off x="4582431" y="-716650"/>
            <a:ext cx="3027144" cy="12192001"/>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49755BC7-301D-415B-B750-A271752B5A60}"/>
              </a:ext>
            </a:extLst>
          </p:cNvPr>
          <p:cNvSpPr/>
          <p:nvPr/>
        </p:nvSpPr>
        <p:spPr>
          <a:xfrm>
            <a:off x="367354" y="-25227"/>
            <a:ext cx="5148307" cy="1681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7A70C1D-2F24-4F61-B921-F7FDFE23AF8C}"/>
              </a:ext>
            </a:extLst>
          </p:cNvPr>
          <p:cNvSpPr txBox="1"/>
          <p:nvPr/>
        </p:nvSpPr>
        <p:spPr>
          <a:xfrm>
            <a:off x="234076" y="228600"/>
            <a:ext cx="11455400" cy="1323439"/>
          </a:xfrm>
          <a:prstGeom prst="rect">
            <a:avLst/>
          </a:prstGeom>
          <a:noFill/>
        </p:spPr>
        <p:txBody>
          <a:bodyPr wrap="square" rtlCol="0">
            <a:spAutoFit/>
          </a:bodyPr>
          <a:lstStyle/>
          <a:p>
            <a:pPr algn="ctr"/>
            <a:r>
              <a:rPr lang="en-GB" sz="4000" u="sng" dirty="0">
                <a:solidFill>
                  <a:schemeClr val="bg1"/>
                </a:solidFill>
                <a:cs typeface="Calibri Light" panose="020F0302020204030204" pitchFamily="34" charset="0"/>
              </a:rPr>
              <a:t>Solution:</a:t>
            </a:r>
            <a:r>
              <a:rPr lang="en-GB" sz="4000" dirty="0">
                <a:solidFill>
                  <a:schemeClr val="bg1"/>
                </a:solidFill>
                <a:cs typeface="Calibri Light" panose="020F0302020204030204" pitchFamily="34" charset="0"/>
              </a:rPr>
              <a:t> Measure Changes in Displacement Using the Angle of </a:t>
            </a:r>
            <a:r>
              <a:rPr lang="en-GB" sz="4000" dirty="0" err="1">
                <a:solidFill>
                  <a:schemeClr val="bg1"/>
                </a:solidFill>
                <a:cs typeface="Calibri Light" panose="020F0302020204030204" pitchFamily="34" charset="0"/>
              </a:rPr>
              <a:t>Millimeter</a:t>
            </a:r>
            <a:r>
              <a:rPr lang="en-GB" sz="4000" dirty="0">
                <a:solidFill>
                  <a:schemeClr val="bg1"/>
                </a:solidFill>
                <a:cs typeface="Calibri Light" panose="020F0302020204030204" pitchFamily="34" charset="0"/>
              </a:rPr>
              <a:t>-Wave RADAR</a:t>
            </a:r>
          </a:p>
        </p:txBody>
      </p:sp>
      <p:pic>
        <p:nvPicPr>
          <p:cNvPr id="33" name="Picture 32">
            <a:extLst>
              <a:ext uri="{FF2B5EF4-FFF2-40B4-BE49-F238E27FC236}">
                <a16:creationId xmlns:a16="http://schemas.microsoft.com/office/drawing/2014/main" id="{C7AEF1CC-1B54-494F-871F-3B3D96C15BCF}"/>
              </a:ext>
            </a:extLst>
          </p:cNvPr>
          <p:cNvPicPr>
            <a:picLocks noChangeAspect="1"/>
          </p:cNvPicPr>
          <p:nvPr/>
        </p:nvPicPr>
        <p:blipFill rotWithShape="1">
          <a:blip r:embed="rId5" cstate="hqprint">
            <a:duotone>
              <a:schemeClr val="accent4">
                <a:shade val="45000"/>
                <a:satMod val="135000"/>
              </a:schemeClr>
              <a:prstClr val="white"/>
            </a:duotone>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rcRect l="74855" t="5884" r="6735" b="10368"/>
          <a:stretch/>
        </p:blipFill>
        <p:spPr>
          <a:xfrm rot="16200000">
            <a:off x="5753801" y="2910382"/>
            <a:ext cx="681670" cy="5102350"/>
          </a:xfrm>
          <a:prstGeom prst="rect">
            <a:avLst/>
          </a:prstGeom>
        </p:spPr>
      </p:pic>
      <p:pic>
        <p:nvPicPr>
          <p:cNvPr id="36" name="Picture 35">
            <a:extLst>
              <a:ext uri="{FF2B5EF4-FFF2-40B4-BE49-F238E27FC236}">
                <a16:creationId xmlns:a16="http://schemas.microsoft.com/office/drawing/2014/main" id="{22384FD8-CFC8-4572-96A7-58707CECB47C}"/>
              </a:ext>
            </a:extLst>
          </p:cNvPr>
          <p:cNvPicPr>
            <a:picLocks noChangeAspect="1"/>
          </p:cNvPicPr>
          <p:nvPr/>
        </p:nvPicPr>
        <p:blipFill rotWithShape="1">
          <a:blip r:embed="rId5" cstate="hqprint">
            <a:duotone>
              <a:schemeClr val="accent4">
                <a:shade val="45000"/>
                <a:satMod val="135000"/>
              </a:schemeClr>
              <a:prstClr val="white"/>
            </a:duotone>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rcRect l="74855" t="6050" r="6735" b="10421"/>
          <a:stretch/>
        </p:blipFill>
        <p:spPr>
          <a:xfrm rot="16200000">
            <a:off x="5758116" y="3516500"/>
            <a:ext cx="684574" cy="5090822"/>
          </a:xfrm>
          <a:prstGeom prst="rect">
            <a:avLst/>
          </a:prstGeom>
        </p:spPr>
      </p:pic>
      <p:pic>
        <p:nvPicPr>
          <p:cNvPr id="37" name="Picture 36">
            <a:extLst>
              <a:ext uri="{FF2B5EF4-FFF2-40B4-BE49-F238E27FC236}">
                <a16:creationId xmlns:a16="http://schemas.microsoft.com/office/drawing/2014/main" id="{114A8DB1-67CC-4225-BCF4-FF86E94BA727}"/>
              </a:ext>
            </a:extLst>
          </p:cNvPr>
          <p:cNvPicPr>
            <a:picLocks noChangeAspect="1"/>
          </p:cNvPicPr>
          <p:nvPr/>
        </p:nvPicPr>
        <p:blipFill rotWithShape="1">
          <a:blip r:embed="rId5" cstate="hqprint">
            <a:duotone>
              <a:schemeClr val="accent4">
                <a:shade val="45000"/>
                <a:satMod val="135000"/>
              </a:schemeClr>
              <a:prstClr val="white"/>
            </a:duotone>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rcRect l="74855" t="6072" r="6735" b="10397"/>
          <a:stretch/>
        </p:blipFill>
        <p:spPr>
          <a:xfrm rot="16200000">
            <a:off x="5759481" y="2312888"/>
            <a:ext cx="684574" cy="5090823"/>
          </a:xfrm>
          <a:prstGeom prst="rect">
            <a:avLst/>
          </a:prstGeom>
        </p:spPr>
      </p:pic>
      <p:grpSp>
        <p:nvGrpSpPr>
          <p:cNvPr id="23" name="Group 22">
            <a:extLst>
              <a:ext uri="{FF2B5EF4-FFF2-40B4-BE49-F238E27FC236}">
                <a16:creationId xmlns:a16="http://schemas.microsoft.com/office/drawing/2014/main" id="{B4D15B53-9F85-4623-AD52-EB10BF453B5A}"/>
              </a:ext>
            </a:extLst>
          </p:cNvPr>
          <p:cNvGrpSpPr/>
          <p:nvPr/>
        </p:nvGrpSpPr>
        <p:grpSpPr>
          <a:xfrm>
            <a:off x="5895788" y="1779685"/>
            <a:ext cx="397694" cy="745126"/>
            <a:chOff x="2040453" y="2483169"/>
            <a:chExt cx="280352" cy="655641"/>
          </a:xfrm>
          <a:solidFill>
            <a:schemeClr val="bg2">
              <a:lumMod val="90000"/>
            </a:schemeClr>
          </a:solidFill>
        </p:grpSpPr>
        <p:cxnSp>
          <p:nvCxnSpPr>
            <p:cNvPr id="24" name="Straight Connector 23">
              <a:extLst>
                <a:ext uri="{FF2B5EF4-FFF2-40B4-BE49-F238E27FC236}">
                  <a16:creationId xmlns:a16="http://schemas.microsoft.com/office/drawing/2014/main" id="{6C4E3CDE-8534-42E3-B320-086F0BB18EA8}"/>
                </a:ext>
              </a:extLst>
            </p:cNvPr>
            <p:cNvCxnSpPr>
              <a:cxnSpLocks/>
            </p:cNvCxnSpPr>
            <p:nvPr/>
          </p:nvCxnSpPr>
          <p:spPr>
            <a:xfrm flipV="1">
              <a:off x="2179461" y="2483169"/>
              <a:ext cx="0" cy="326400"/>
            </a:xfrm>
            <a:prstGeom prst="line">
              <a:avLst/>
            </a:prstGeom>
            <a:grpFill/>
            <a:ln w="19050">
              <a:solidFill>
                <a:schemeClr val="bg2">
                  <a:lumMod val="75000"/>
                </a:schemeClr>
              </a:solidFill>
            </a:ln>
          </p:spPr>
          <p:style>
            <a:lnRef idx="1">
              <a:schemeClr val="accent4"/>
            </a:lnRef>
            <a:fillRef idx="0">
              <a:schemeClr val="accent4"/>
            </a:fillRef>
            <a:effectRef idx="0">
              <a:schemeClr val="accent4"/>
            </a:effectRef>
            <a:fontRef idx="minor">
              <a:schemeClr val="tx1"/>
            </a:fontRef>
          </p:style>
        </p:cxnSp>
        <p:sp>
          <p:nvSpPr>
            <p:cNvPr id="25" name="Isosceles Triangle 24">
              <a:extLst>
                <a:ext uri="{FF2B5EF4-FFF2-40B4-BE49-F238E27FC236}">
                  <a16:creationId xmlns:a16="http://schemas.microsoft.com/office/drawing/2014/main" id="{6480CED8-0F71-4E22-9496-59F5A7B25FE8}"/>
                </a:ext>
              </a:extLst>
            </p:cNvPr>
            <p:cNvSpPr/>
            <p:nvPr/>
          </p:nvSpPr>
          <p:spPr>
            <a:xfrm rot="10800000" flipV="1">
              <a:off x="2040453" y="2812410"/>
              <a:ext cx="280352" cy="326400"/>
            </a:xfrm>
            <a:prstGeom prst="triangle">
              <a:avLst/>
            </a:prstGeom>
            <a:gr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8" name="Picture 27">
            <a:extLst>
              <a:ext uri="{FF2B5EF4-FFF2-40B4-BE49-F238E27FC236}">
                <a16:creationId xmlns:a16="http://schemas.microsoft.com/office/drawing/2014/main" id="{3F422478-53BA-43F2-B7D4-EDDE06B2FA05}"/>
              </a:ext>
            </a:extLst>
          </p:cNvPr>
          <p:cNvPicPr>
            <a:picLocks noChangeAspect="1"/>
          </p:cNvPicPr>
          <p:nvPr/>
        </p:nvPicPr>
        <p:blipFill rotWithShape="1">
          <a:blip r:embed="rId5" cstate="hqprint">
            <a:duotone>
              <a:schemeClr val="accent4">
                <a:shade val="45000"/>
                <a:satMod val="135000"/>
              </a:schemeClr>
              <a:prstClr val="white"/>
            </a:duotone>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rcRect l="74855" t="6050" r="6735" b="10421"/>
          <a:stretch/>
        </p:blipFill>
        <p:spPr>
          <a:xfrm rot="16200000">
            <a:off x="5758116" y="4118304"/>
            <a:ext cx="684574" cy="5090822"/>
          </a:xfrm>
          <a:prstGeom prst="rect">
            <a:avLst/>
          </a:prstGeom>
        </p:spPr>
      </p:pic>
      <p:sp>
        <p:nvSpPr>
          <p:cNvPr id="44" name="TextBox 43">
            <a:extLst>
              <a:ext uri="{FF2B5EF4-FFF2-40B4-BE49-F238E27FC236}">
                <a16:creationId xmlns:a16="http://schemas.microsoft.com/office/drawing/2014/main" id="{8954CDCF-7400-455C-94F2-69F9D4E86570}"/>
              </a:ext>
            </a:extLst>
          </p:cNvPr>
          <p:cNvSpPr txBox="1"/>
          <p:nvPr/>
        </p:nvSpPr>
        <p:spPr>
          <a:xfrm>
            <a:off x="6702399" y="5780782"/>
            <a:ext cx="2436667" cy="1077218"/>
          </a:xfrm>
          <a:prstGeom prst="rect">
            <a:avLst/>
          </a:prstGeom>
          <a:noFill/>
          <a:ln>
            <a:noFill/>
          </a:ln>
        </p:spPr>
        <p:txBody>
          <a:bodyPr wrap="square" rtlCol="0">
            <a:spAutoFit/>
          </a:bodyPr>
          <a:lstStyle/>
          <a:p>
            <a:pPr algn="ctr"/>
            <a:r>
              <a:rPr lang="en-GB" sz="3200" dirty="0">
                <a:solidFill>
                  <a:schemeClr val="bg1"/>
                </a:solidFill>
                <a:latin typeface="Calibri Light" panose="020F0302020204030204" pitchFamily="34" charset="0"/>
                <a:cs typeface="Calibri Light" panose="020F0302020204030204" pitchFamily="34" charset="0"/>
              </a:rPr>
              <a:t>Underwater speaker</a:t>
            </a:r>
          </a:p>
        </p:txBody>
      </p:sp>
      <p:sp>
        <p:nvSpPr>
          <p:cNvPr id="45" name="TextBox 44">
            <a:extLst>
              <a:ext uri="{FF2B5EF4-FFF2-40B4-BE49-F238E27FC236}">
                <a16:creationId xmlns:a16="http://schemas.microsoft.com/office/drawing/2014/main" id="{D55473E4-C88E-4E62-B4BE-50683193F189}"/>
              </a:ext>
            </a:extLst>
          </p:cNvPr>
          <p:cNvSpPr txBox="1"/>
          <p:nvPr/>
        </p:nvSpPr>
        <p:spPr>
          <a:xfrm>
            <a:off x="5889318" y="1665137"/>
            <a:ext cx="2436667" cy="584775"/>
          </a:xfrm>
          <a:prstGeom prst="rect">
            <a:avLst/>
          </a:prstGeom>
          <a:noFill/>
          <a:ln>
            <a:noFill/>
          </a:ln>
        </p:spPr>
        <p:txBody>
          <a:bodyPr wrap="square" rtlCol="0">
            <a:spAutoFit/>
          </a:bodyPr>
          <a:lstStyle/>
          <a:p>
            <a:pPr algn="ctr"/>
            <a:r>
              <a:rPr lang="en-GB" sz="3200" dirty="0">
                <a:solidFill>
                  <a:schemeClr val="bg1"/>
                </a:solidFill>
                <a:latin typeface="Calibri Light" panose="020F0302020204030204" pitchFamily="34" charset="0"/>
                <a:cs typeface="Calibri Light" panose="020F0302020204030204" pitchFamily="34" charset="0"/>
              </a:rPr>
              <a:t>RADAR</a:t>
            </a:r>
          </a:p>
        </p:txBody>
      </p:sp>
      <p:sp>
        <p:nvSpPr>
          <p:cNvPr id="49" name="Flowchart: Manual Operation 48">
            <a:extLst>
              <a:ext uri="{FF2B5EF4-FFF2-40B4-BE49-F238E27FC236}">
                <a16:creationId xmlns:a16="http://schemas.microsoft.com/office/drawing/2014/main" id="{EDB12390-D14C-44CC-A382-08F53544BCFF}"/>
              </a:ext>
            </a:extLst>
          </p:cNvPr>
          <p:cNvSpPr/>
          <p:nvPr/>
        </p:nvSpPr>
        <p:spPr>
          <a:xfrm flipV="1">
            <a:off x="6207478" y="3885180"/>
            <a:ext cx="7505052" cy="3010886"/>
          </a:xfrm>
          <a:prstGeom prst="flowChartManualOperati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8E3B1279-0539-4FD1-A61D-CD624D052F5A}"/>
              </a:ext>
            </a:extLst>
          </p:cNvPr>
          <p:cNvGrpSpPr/>
          <p:nvPr/>
        </p:nvGrpSpPr>
        <p:grpSpPr>
          <a:xfrm>
            <a:off x="6696565" y="3442327"/>
            <a:ext cx="1629420" cy="830997"/>
            <a:chOff x="4130421" y="956838"/>
            <a:chExt cx="1629420" cy="830997"/>
          </a:xfrm>
        </p:grpSpPr>
        <p:sp>
          <p:nvSpPr>
            <p:cNvPr id="54" name="TextBox 53">
              <a:extLst>
                <a:ext uri="{FF2B5EF4-FFF2-40B4-BE49-F238E27FC236}">
                  <a16:creationId xmlns:a16="http://schemas.microsoft.com/office/drawing/2014/main" id="{E3886D61-BB13-49B3-B65B-1FAC2A93677E}"/>
                </a:ext>
              </a:extLst>
            </p:cNvPr>
            <p:cNvSpPr txBox="1"/>
            <p:nvPr/>
          </p:nvSpPr>
          <p:spPr>
            <a:xfrm>
              <a:off x="4130421" y="956838"/>
              <a:ext cx="1629420" cy="830997"/>
            </a:xfrm>
            <a:prstGeom prst="rect">
              <a:avLst/>
            </a:prstGeom>
            <a:noFill/>
          </p:spPr>
          <p:txBody>
            <a:bodyPr wrap="square" rtlCol="0">
              <a:spAutoFit/>
            </a:bodyPr>
            <a:lstStyle/>
            <a:p>
              <a:pPr algn="ctr"/>
              <a:r>
                <a:rPr lang="en-GB" sz="2400" b="1" dirty="0">
                  <a:solidFill>
                    <a:srgbClr val="FF0000"/>
                  </a:solidFill>
                  <a:latin typeface="+mj-lt"/>
                </a:rPr>
                <a:t>Angle</a:t>
              </a:r>
            </a:p>
            <a:p>
              <a:pPr algn="ctr"/>
              <a:r>
                <a:rPr lang="en-GB" sz="2400" b="1" dirty="0">
                  <a:solidFill>
                    <a:srgbClr val="FF0000"/>
                  </a:solidFill>
                  <a:latin typeface="+mj-lt"/>
                </a:rPr>
                <a:t>Variation</a:t>
              </a:r>
            </a:p>
          </p:txBody>
        </p:sp>
        <p:cxnSp>
          <p:nvCxnSpPr>
            <p:cNvPr id="55" name="Straight Arrow Connector 54">
              <a:extLst>
                <a:ext uri="{FF2B5EF4-FFF2-40B4-BE49-F238E27FC236}">
                  <a16:creationId xmlns:a16="http://schemas.microsoft.com/office/drawing/2014/main" id="{CD6E18D9-556C-4180-96FF-4FDB4207D8B8}"/>
                </a:ext>
              </a:extLst>
            </p:cNvPr>
            <p:cNvCxnSpPr>
              <a:cxnSpLocks/>
            </p:cNvCxnSpPr>
            <p:nvPr/>
          </p:nvCxnSpPr>
          <p:spPr>
            <a:xfrm>
              <a:off x="4147020" y="986783"/>
              <a:ext cx="0" cy="761342"/>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5" name="Flowchart: Manual Operation 14">
            <a:extLst>
              <a:ext uri="{FF2B5EF4-FFF2-40B4-BE49-F238E27FC236}">
                <a16:creationId xmlns:a16="http://schemas.microsoft.com/office/drawing/2014/main" id="{6DBC1F09-E7BB-477C-B932-8A9488ECD624}"/>
              </a:ext>
            </a:extLst>
          </p:cNvPr>
          <p:cNvSpPr/>
          <p:nvPr/>
        </p:nvSpPr>
        <p:spPr>
          <a:xfrm flipV="1">
            <a:off x="-1481667" y="3885180"/>
            <a:ext cx="7505052" cy="3010886"/>
          </a:xfrm>
          <a:prstGeom prst="flowChartManualOperati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C1094CC7-B6DE-4561-AF22-EA8198F9E8E3}"/>
              </a:ext>
            </a:extLst>
          </p:cNvPr>
          <p:cNvGrpSpPr/>
          <p:nvPr/>
        </p:nvGrpSpPr>
        <p:grpSpPr>
          <a:xfrm>
            <a:off x="3683007" y="5821794"/>
            <a:ext cx="1458997" cy="841846"/>
            <a:chOff x="5895513" y="4284510"/>
            <a:chExt cx="1458997" cy="841846"/>
          </a:xfrm>
        </p:grpSpPr>
        <p:sp>
          <p:nvSpPr>
            <p:cNvPr id="40" name="TextBox 39">
              <a:extLst>
                <a:ext uri="{FF2B5EF4-FFF2-40B4-BE49-F238E27FC236}">
                  <a16:creationId xmlns:a16="http://schemas.microsoft.com/office/drawing/2014/main" id="{22911BF0-C093-4796-AA18-11001B63EB3C}"/>
                </a:ext>
              </a:extLst>
            </p:cNvPr>
            <p:cNvSpPr txBox="1"/>
            <p:nvPr/>
          </p:nvSpPr>
          <p:spPr>
            <a:xfrm>
              <a:off x="5895513" y="4295359"/>
              <a:ext cx="1406543" cy="830997"/>
            </a:xfrm>
            <a:prstGeom prst="rect">
              <a:avLst/>
            </a:prstGeom>
            <a:noFill/>
          </p:spPr>
          <p:txBody>
            <a:bodyPr wrap="square" rtlCol="0">
              <a:spAutoFit/>
            </a:bodyPr>
            <a:lstStyle/>
            <a:p>
              <a:pPr algn="ctr"/>
              <a:r>
                <a:rPr lang="en-GB" sz="2400" b="1" dirty="0">
                  <a:solidFill>
                    <a:schemeClr val="accent4"/>
                  </a:solidFill>
                  <a:latin typeface="+mj-lt"/>
                </a:rPr>
                <a:t>Pressure Wave</a:t>
              </a:r>
            </a:p>
          </p:txBody>
        </p:sp>
        <p:cxnSp>
          <p:nvCxnSpPr>
            <p:cNvPr id="39" name="Straight Arrow Connector 38">
              <a:extLst>
                <a:ext uri="{FF2B5EF4-FFF2-40B4-BE49-F238E27FC236}">
                  <a16:creationId xmlns:a16="http://schemas.microsoft.com/office/drawing/2014/main" id="{AA7A2957-9DFD-4BC0-9E50-02746769FF33}"/>
                </a:ext>
              </a:extLst>
            </p:cNvPr>
            <p:cNvCxnSpPr>
              <a:cxnSpLocks/>
            </p:cNvCxnSpPr>
            <p:nvPr/>
          </p:nvCxnSpPr>
          <p:spPr>
            <a:xfrm>
              <a:off x="7354510" y="4284510"/>
              <a:ext cx="0" cy="719181"/>
            </a:xfrm>
            <a:prstGeom prst="straightConnector1">
              <a:avLst/>
            </a:prstGeom>
            <a:ln w="76200">
              <a:solidFill>
                <a:schemeClr val="accent4"/>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13" name="Picture 12">
            <a:extLst>
              <a:ext uri="{FF2B5EF4-FFF2-40B4-BE49-F238E27FC236}">
                <a16:creationId xmlns:a16="http://schemas.microsoft.com/office/drawing/2014/main" id="{583104D9-75BB-4597-A662-84128810D6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3198" y="6081056"/>
            <a:ext cx="1325605" cy="926696"/>
          </a:xfrm>
          <a:prstGeom prst="rect">
            <a:avLst/>
          </a:prstGeom>
        </p:spPr>
      </p:pic>
      <p:sp>
        <p:nvSpPr>
          <p:cNvPr id="59" name="TextBox 58">
            <a:extLst>
              <a:ext uri="{FF2B5EF4-FFF2-40B4-BE49-F238E27FC236}">
                <a16:creationId xmlns:a16="http://schemas.microsoft.com/office/drawing/2014/main" id="{D26FCAA2-3E98-4C9D-8014-3A890344E48C}"/>
              </a:ext>
            </a:extLst>
          </p:cNvPr>
          <p:cNvSpPr txBox="1"/>
          <p:nvPr/>
        </p:nvSpPr>
        <p:spPr>
          <a:xfrm>
            <a:off x="4902334" y="2715761"/>
            <a:ext cx="1510615" cy="830997"/>
          </a:xfrm>
          <a:prstGeom prst="rect">
            <a:avLst/>
          </a:prstGeom>
          <a:noFill/>
        </p:spPr>
        <p:txBody>
          <a:bodyPr wrap="square" rtlCol="0">
            <a:spAutoFit/>
          </a:bodyPr>
          <a:lstStyle/>
          <a:p>
            <a:r>
              <a:rPr lang="en-US" sz="2400" b="1" dirty="0">
                <a:solidFill>
                  <a:schemeClr val="bg1"/>
                </a:solidFill>
                <a:latin typeface="+mj-lt"/>
              </a:rPr>
              <a:t>Radio</a:t>
            </a:r>
          </a:p>
          <a:p>
            <a:r>
              <a:rPr lang="en-US" sz="2400" b="1" dirty="0">
                <a:solidFill>
                  <a:schemeClr val="bg1"/>
                </a:solidFill>
                <a:latin typeface="+mj-lt"/>
              </a:rPr>
              <a:t>Wave</a:t>
            </a:r>
            <a:endParaRPr lang="en-GB" sz="2400" b="1" dirty="0">
              <a:solidFill>
                <a:schemeClr val="bg1"/>
              </a:solidFill>
              <a:latin typeface="+mj-lt"/>
            </a:endParaRPr>
          </a:p>
        </p:txBody>
      </p:sp>
    </p:spTree>
    <p:custDataLst>
      <p:tags r:id="rId1"/>
    </p:custDataLst>
    <p:extLst>
      <p:ext uri="{BB962C8B-B14F-4D97-AF65-F5344CB8AC3E}">
        <p14:creationId xmlns:p14="http://schemas.microsoft.com/office/powerpoint/2010/main" val="2399954782"/>
      </p:ext>
    </p:extLst>
  </p:cSld>
  <p:clrMapOvr>
    <a:masterClrMapping/>
  </p:clrMapOvr>
  <mc:AlternateContent xmlns:mc="http://schemas.openxmlformats.org/markup-compatibility/2006" xmlns:p14="http://schemas.microsoft.com/office/powerpoint/2010/main">
    <mc:Choice Requires="p14">
      <p:transition spd="slow" p14:dur="2000" advTm="28497"/>
    </mc:Choice>
    <mc:Fallback xmlns="">
      <p:transition spd="slow" advTm="284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0"/>
                            </p:stCondLst>
                            <p:childTnLst>
                              <p:par>
                                <p:cTn id="32" presetID="22" presetClass="entr" presetSubtype="1" fill="hold" nodeType="after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wipe(up)">
                                      <p:cBhvr>
                                        <p:cTn id="34" dur="500"/>
                                        <p:tgtEl>
                                          <p:spTgt spid="56"/>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nodeType="afterEffect">
                                  <p:stCondLst>
                                    <p:cond delay="0"/>
                                  </p:stCondLst>
                                  <p:childTnLst>
                                    <p:set>
                                      <p:cBhvr>
                                        <p:cTn id="47" dur="1" fill="hold">
                                          <p:stCondLst>
                                            <p:cond delay="0"/>
                                          </p:stCondLst>
                                        </p:cTn>
                                        <p:tgtEl>
                                          <p:spTgt spid="38"/>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childTnLst>
                                </p:cTn>
                              </p:par>
                              <p:par>
                                <p:cTn id="50" presetID="64" presetClass="path" presetSubtype="0" repeatCount="indefinite" fill="hold" nodeType="withEffect">
                                  <p:stCondLst>
                                    <p:cond delay="0"/>
                                  </p:stCondLst>
                                  <p:childTnLst>
                                    <p:animMotion origin="layout" path="M -4.16667E-7 3.7037E-6 L -4.16667E-7 -0.08704 " pathEditMode="relative" rAng="0" ptsTypes="AA">
                                      <p:cBhvr>
                                        <p:cTn id="51" dur="2000" fill="hold"/>
                                        <p:tgtEl>
                                          <p:spTgt spid="28"/>
                                        </p:tgtEl>
                                        <p:attrNameLst>
                                          <p:attrName>ppt_x</p:attrName>
                                          <p:attrName>ppt_y</p:attrName>
                                        </p:attrNameLst>
                                      </p:cBhvr>
                                      <p:rCtr x="0" y="-4352"/>
                                    </p:animMotion>
                                  </p:childTnLst>
                                </p:cTn>
                              </p:par>
                              <p:par>
                                <p:cTn id="52" presetID="64" presetClass="path" presetSubtype="0" repeatCount="indefinite" fill="hold" nodeType="withEffect">
                                  <p:stCondLst>
                                    <p:cond delay="0"/>
                                  </p:stCondLst>
                                  <p:childTnLst>
                                    <p:animMotion origin="layout" path="M -6.25E-7 -3.33333E-6 L -6.25E-7 -0.08703 " pathEditMode="relative" rAng="0" ptsTypes="AA">
                                      <p:cBhvr>
                                        <p:cTn id="53" dur="2000" fill="hold"/>
                                        <p:tgtEl>
                                          <p:spTgt spid="37"/>
                                        </p:tgtEl>
                                        <p:attrNameLst>
                                          <p:attrName>ppt_x</p:attrName>
                                          <p:attrName>ppt_y</p:attrName>
                                        </p:attrNameLst>
                                      </p:cBhvr>
                                      <p:rCtr x="0" y="-4352"/>
                                    </p:animMotion>
                                  </p:childTnLst>
                                </p:cTn>
                              </p:par>
                              <p:par>
                                <p:cTn id="54" presetID="64" presetClass="path" presetSubtype="0" repeatCount="indefinite" fill="hold" nodeType="withEffect">
                                  <p:stCondLst>
                                    <p:cond delay="0"/>
                                  </p:stCondLst>
                                  <p:childTnLst>
                                    <p:animMotion origin="layout" path="M 2.08333E-7 3.7037E-6 L 2.08333E-7 -0.08704 " pathEditMode="relative" rAng="0" ptsTypes="AA">
                                      <p:cBhvr>
                                        <p:cTn id="55" dur="2000" fill="hold"/>
                                        <p:tgtEl>
                                          <p:spTgt spid="33"/>
                                        </p:tgtEl>
                                        <p:attrNameLst>
                                          <p:attrName>ppt_x</p:attrName>
                                          <p:attrName>ppt_y</p:attrName>
                                        </p:attrNameLst>
                                      </p:cBhvr>
                                      <p:rCtr x="0" y="-4352"/>
                                    </p:animMotion>
                                  </p:childTnLst>
                                </p:cTn>
                              </p:par>
                              <p:par>
                                <p:cTn id="56" presetID="64" presetClass="path" presetSubtype="0" repeatCount="indefinite" fill="hold" nodeType="withEffect">
                                  <p:stCondLst>
                                    <p:cond delay="0"/>
                                  </p:stCondLst>
                                  <p:childTnLst>
                                    <p:animMotion origin="layout" path="M -4.16667E-7 3.7037E-6 L -4.16667E-7 -0.08704 " pathEditMode="relative" rAng="0" ptsTypes="AA">
                                      <p:cBhvr>
                                        <p:cTn id="57" dur="2000" fill="hold"/>
                                        <p:tgtEl>
                                          <p:spTgt spid="36"/>
                                        </p:tgtEl>
                                        <p:attrNameLst>
                                          <p:attrName>ppt_x</p:attrName>
                                          <p:attrName>ppt_y</p:attrName>
                                        </p:attrNameLst>
                                      </p:cBhvr>
                                      <p:rCtr x="0" y="-4352"/>
                                    </p:animMotion>
                                  </p:childTnLst>
                                </p:cTn>
                              </p:par>
                              <p:par>
                                <p:cTn id="58" presetID="6" presetClass="emph" presetSubtype="0" repeatCount="indefinite" autoRev="1" fill="hold" grpId="0" nodeType="withEffect">
                                  <p:stCondLst>
                                    <p:cond delay="1000"/>
                                  </p:stCondLst>
                                  <p:childTnLst>
                                    <p:animScale>
                                      <p:cBhvr>
                                        <p:cTn id="59" dur="1000" fill="hold"/>
                                        <p:tgtEl>
                                          <p:spTgt spid="17"/>
                                        </p:tgtEl>
                                      </p:cBhvr>
                                      <p:by x="130000" y="130000"/>
                                    </p:animScale>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27" grpId="0" animBg="1"/>
      <p:bldP spid="44" grpId="0"/>
      <p:bldP spid="45" grpId="0"/>
      <p:bldP spid="49" grpId="0" animBg="1"/>
      <p:bldP spid="15" grpId="0" animBg="1"/>
      <p:bldP spid="5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86AFD6C1-212E-4A09-B1FB-F03AD3C17FA7}"/>
              </a:ext>
            </a:extLst>
          </p:cNvPr>
          <p:cNvSpPr/>
          <p:nvPr/>
        </p:nvSpPr>
        <p:spPr>
          <a:xfrm>
            <a:off x="371188" y="3898706"/>
            <a:ext cx="4766094" cy="105483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78391EB-358A-401B-B76E-3C131D3F3CDB}"/>
              </a:ext>
            </a:extLst>
          </p:cNvPr>
          <p:cNvSpPr/>
          <p:nvPr/>
        </p:nvSpPr>
        <p:spPr>
          <a:xfrm rot="16200000">
            <a:off x="4582431" y="-716650"/>
            <a:ext cx="3027144" cy="12192001"/>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49755BC7-301D-415B-B750-A271752B5A60}"/>
              </a:ext>
            </a:extLst>
          </p:cNvPr>
          <p:cNvSpPr/>
          <p:nvPr/>
        </p:nvSpPr>
        <p:spPr>
          <a:xfrm>
            <a:off x="367354" y="-25227"/>
            <a:ext cx="5148307" cy="1681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7A70C1D-2F24-4F61-B921-F7FDFE23AF8C}"/>
              </a:ext>
            </a:extLst>
          </p:cNvPr>
          <p:cNvSpPr txBox="1"/>
          <p:nvPr/>
        </p:nvSpPr>
        <p:spPr>
          <a:xfrm>
            <a:off x="234076" y="228600"/>
            <a:ext cx="11455400" cy="1323439"/>
          </a:xfrm>
          <a:prstGeom prst="rect">
            <a:avLst/>
          </a:prstGeom>
          <a:noFill/>
        </p:spPr>
        <p:txBody>
          <a:bodyPr wrap="square" rtlCol="0">
            <a:spAutoFit/>
          </a:bodyPr>
          <a:lstStyle/>
          <a:p>
            <a:pPr algn="ctr"/>
            <a:r>
              <a:rPr lang="en-GB" sz="4000" u="sng" dirty="0">
                <a:solidFill>
                  <a:schemeClr val="bg1"/>
                </a:solidFill>
                <a:cs typeface="Calibri Light" panose="020F0302020204030204" pitchFamily="34" charset="0"/>
              </a:rPr>
              <a:t>Solution:</a:t>
            </a:r>
            <a:r>
              <a:rPr lang="en-GB" sz="4000" dirty="0">
                <a:solidFill>
                  <a:schemeClr val="bg1"/>
                </a:solidFill>
                <a:cs typeface="Calibri Light" panose="020F0302020204030204" pitchFamily="34" charset="0"/>
              </a:rPr>
              <a:t> Measure Changes in Displacement Using the Angle of </a:t>
            </a:r>
            <a:r>
              <a:rPr lang="en-GB" sz="4000" dirty="0" err="1">
                <a:solidFill>
                  <a:schemeClr val="bg1"/>
                </a:solidFill>
                <a:cs typeface="Calibri Light" panose="020F0302020204030204" pitchFamily="34" charset="0"/>
              </a:rPr>
              <a:t>Millimeter</a:t>
            </a:r>
            <a:r>
              <a:rPr lang="en-GB" sz="4000" dirty="0">
                <a:solidFill>
                  <a:schemeClr val="bg1"/>
                </a:solidFill>
                <a:cs typeface="Calibri Light" panose="020F0302020204030204" pitchFamily="34" charset="0"/>
              </a:rPr>
              <a:t>-Wave RADAR</a:t>
            </a:r>
          </a:p>
        </p:txBody>
      </p:sp>
      <p:pic>
        <p:nvPicPr>
          <p:cNvPr id="33" name="Picture 32">
            <a:extLst>
              <a:ext uri="{FF2B5EF4-FFF2-40B4-BE49-F238E27FC236}">
                <a16:creationId xmlns:a16="http://schemas.microsoft.com/office/drawing/2014/main" id="{C7AEF1CC-1B54-494F-871F-3B3D96C15BCF}"/>
              </a:ext>
            </a:extLst>
          </p:cNvPr>
          <p:cNvPicPr>
            <a:picLocks noChangeAspect="1"/>
          </p:cNvPicPr>
          <p:nvPr/>
        </p:nvPicPr>
        <p:blipFill rotWithShape="1">
          <a:blip r:embed="rId4" cstate="hqprint">
            <a:duotone>
              <a:schemeClr val="accent4">
                <a:shade val="45000"/>
                <a:satMod val="135000"/>
              </a:schemeClr>
              <a:prstClr val="white"/>
            </a:duotone>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rcRect l="74855" t="5884" r="6735" b="10368"/>
          <a:stretch/>
        </p:blipFill>
        <p:spPr>
          <a:xfrm rot="16200000">
            <a:off x="2407486" y="2910382"/>
            <a:ext cx="681670" cy="5102350"/>
          </a:xfrm>
          <a:prstGeom prst="rect">
            <a:avLst/>
          </a:prstGeom>
        </p:spPr>
      </p:pic>
      <p:pic>
        <p:nvPicPr>
          <p:cNvPr id="36" name="Picture 35">
            <a:extLst>
              <a:ext uri="{FF2B5EF4-FFF2-40B4-BE49-F238E27FC236}">
                <a16:creationId xmlns:a16="http://schemas.microsoft.com/office/drawing/2014/main" id="{22384FD8-CFC8-4572-96A7-58707CECB47C}"/>
              </a:ext>
            </a:extLst>
          </p:cNvPr>
          <p:cNvPicPr>
            <a:picLocks noChangeAspect="1"/>
          </p:cNvPicPr>
          <p:nvPr/>
        </p:nvPicPr>
        <p:blipFill rotWithShape="1">
          <a:blip r:embed="rId4" cstate="hqprint">
            <a:duotone>
              <a:schemeClr val="accent4">
                <a:shade val="45000"/>
                <a:satMod val="135000"/>
              </a:schemeClr>
              <a:prstClr val="white"/>
            </a:duotone>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rcRect l="74855" t="6050" r="6735" b="10421"/>
          <a:stretch/>
        </p:blipFill>
        <p:spPr>
          <a:xfrm rot="16200000">
            <a:off x="2411801" y="3516500"/>
            <a:ext cx="684574" cy="5090822"/>
          </a:xfrm>
          <a:prstGeom prst="rect">
            <a:avLst/>
          </a:prstGeom>
        </p:spPr>
      </p:pic>
      <p:pic>
        <p:nvPicPr>
          <p:cNvPr id="37" name="Picture 36">
            <a:extLst>
              <a:ext uri="{FF2B5EF4-FFF2-40B4-BE49-F238E27FC236}">
                <a16:creationId xmlns:a16="http://schemas.microsoft.com/office/drawing/2014/main" id="{114A8DB1-67CC-4225-BCF4-FF86E94BA727}"/>
              </a:ext>
            </a:extLst>
          </p:cNvPr>
          <p:cNvPicPr>
            <a:picLocks noChangeAspect="1"/>
          </p:cNvPicPr>
          <p:nvPr/>
        </p:nvPicPr>
        <p:blipFill rotWithShape="1">
          <a:blip r:embed="rId4" cstate="hqprint">
            <a:duotone>
              <a:schemeClr val="accent4">
                <a:shade val="45000"/>
                <a:satMod val="135000"/>
              </a:schemeClr>
              <a:prstClr val="white"/>
            </a:duotone>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rcRect l="74855" t="6072" r="6735" b="10397"/>
          <a:stretch/>
        </p:blipFill>
        <p:spPr>
          <a:xfrm rot="16200000">
            <a:off x="2413166" y="2312888"/>
            <a:ext cx="684574" cy="5090823"/>
          </a:xfrm>
          <a:prstGeom prst="rect">
            <a:avLst/>
          </a:prstGeom>
        </p:spPr>
      </p:pic>
      <p:grpSp>
        <p:nvGrpSpPr>
          <p:cNvPr id="23" name="Group 22">
            <a:extLst>
              <a:ext uri="{FF2B5EF4-FFF2-40B4-BE49-F238E27FC236}">
                <a16:creationId xmlns:a16="http://schemas.microsoft.com/office/drawing/2014/main" id="{B4D15B53-9F85-4623-AD52-EB10BF453B5A}"/>
              </a:ext>
            </a:extLst>
          </p:cNvPr>
          <p:cNvGrpSpPr/>
          <p:nvPr/>
        </p:nvGrpSpPr>
        <p:grpSpPr>
          <a:xfrm>
            <a:off x="2549473" y="1779685"/>
            <a:ext cx="397694" cy="745126"/>
            <a:chOff x="2040453" y="2483169"/>
            <a:chExt cx="280352" cy="655641"/>
          </a:xfrm>
          <a:solidFill>
            <a:schemeClr val="bg2">
              <a:lumMod val="90000"/>
            </a:schemeClr>
          </a:solidFill>
        </p:grpSpPr>
        <p:cxnSp>
          <p:nvCxnSpPr>
            <p:cNvPr id="24" name="Straight Connector 23">
              <a:extLst>
                <a:ext uri="{FF2B5EF4-FFF2-40B4-BE49-F238E27FC236}">
                  <a16:creationId xmlns:a16="http://schemas.microsoft.com/office/drawing/2014/main" id="{6C4E3CDE-8534-42E3-B320-086F0BB18EA8}"/>
                </a:ext>
              </a:extLst>
            </p:cNvPr>
            <p:cNvCxnSpPr>
              <a:cxnSpLocks/>
            </p:cNvCxnSpPr>
            <p:nvPr/>
          </p:nvCxnSpPr>
          <p:spPr>
            <a:xfrm flipV="1">
              <a:off x="2179461" y="2483169"/>
              <a:ext cx="0" cy="326400"/>
            </a:xfrm>
            <a:prstGeom prst="line">
              <a:avLst/>
            </a:prstGeom>
            <a:grpFill/>
            <a:ln w="19050">
              <a:solidFill>
                <a:schemeClr val="bg2">
                  <a:lumMod val="75000"/>
                </a:schemeClr>
              </a:solidFill>
            </a:ln>
          </p:spPr>
          <p:style>
            <a:lnRef idx="1">
              <a:schemeClr val="accent4"/>
            </a:lnRef>
            <a:fillRef idx="0">
              <a:schemeClr val="accent4"/>
            </a:fillRef>
            <a:effectRef idx="0">
              <a:schemeClr val="accent4"/>
            </a:effectRef>
            <a:fontRef idx="minor">
              <a:schemeClr val="tx1"/>
            </a:fontRef>
          </p:style>
        </p:cxnSp>
        <p:sp>
          <p:nvSpPr>
            <p:cNvPr id="25" name="Isosceles Triangle 24">
              <a:extLst>
                <a:ext uri="{FF2B5EF4-FFF2-40B4-BE49-F238E27FC236}">
                  <a16:creationId xmlns:a16="http://schemas.microsoft.com/office/drawing/2014/main" id="{6480CED8-0F71-4E22-9496-59F5A7B25FE8}"/>
                </a:ext>
              </a:extLst>
            </p:cNvPr>
            <p:cNvSpPr/>
            <p:nvPr/>
          </p:nvSpPr>
          <p:spPr>
            <a:xfrm rot="10800000" flipV="1">
              <a:off x="2040453" y="2812410"/>
              <a:ext cx="280352" cy="326400"/>
            </a:xfrm>
            <a:prstGeom prst="triangle">
              <a:avLst/>
            </a:prstGeom>
            <a:gr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8" name="Picture 27">
            <a:extLst>
              <a:ext uri="{FF2B5EF4-FFF2-40B4-BE49-F238E27FC236}">
                <a16:creationId xmlns:a16="http://schemas.microsoft.com/office/drawing/2014/main" id="{3F422478-53BA-43F2-B7D4-EDDE06B2FA05}"/>
              </a:ext>
            </a:extLst>
          </p:cNvPr>
          <p:cNvPicPr>
            <a:picLocks noChangeAspect="1"/>
          </p:cNvPicPr>
          <p:nvPr/>
        </p:nvPicPr>
        <p:blipFill rotWithShape="1">
          <a:blip r:embed="rId4" cstate="hqprint">
            <a:duotone>
              <a:schemeClr val="accent4">
                <a:shade val="45000"/>
                <a:satMod val="135000"/>
              </a:schemeClr>
              <a:prstClr val="white"/>
            </a:duotone>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rcRect l="74855" t="6050" r="6735" b="10421"/>
          <a:stretch/>
        </p:blipFill>
        <p:spPr>
          <a:xfrm rot="16200000">
            <a:off x="2411801" y="4118304"/>
            <a:ext cx="684574" cy="5090822"/>
          </a:xfrm>
          <a:prstGeom prst="rect">
            <a:avLst/>
          </a:prstGeom>
        </p:spPr>
      </p:pic>
      <p:sp>
        <p:nvSpPr>
          <p:cNvPr id="44" name="TextBox 43">
            <a:extLst>
              <a:ext uri="{FF2B5EF4-FFF2-40B4-BE49-F238E27FC236}">
                <a16:creationId xmlns:a16="http://schemas.microsoft.com/office/drawing/2014/main" id="{8954CDCF-7400-455C-94F2-69F9D4E86570}"/>
              </a:ext>
            </a:extLst>
          </p:cNvPr>
          <p:cNvSpPr txBox="1"/>
          <p:nvPr/>
        </p:nvSpPr>
        <p:spPr>
          <a:xfrm>
            <a:off x="3356084" y="5780782"/>
            <a:ext cx="2436667" cy="1077218"/>
          </a:xfrm>
          <a:prstGeom prst="rect">
            <a:avLst/>
          </a:prstGeom>
          <a:noFill/>
          <a:ln>
            <a:noFill/>
          </a:ln>
        </p:spPr>
        <p:txBody>
          <a:bodyPr wrap="square" rtlCol="0">
            <a:spAutoFit/>
          </a:bodyPr>
          <a:lstStyle/>
          <a:p>
            <a:pPr algn="ctr"/>
            <a:r>
              <a:rPr lang="en-GB" sz="3200" dirty="0">
                <a:solidFill>
                  <a:schemeClr val="bg1"/>
                </a:solidFill>
                <a:latin typeface="Calibri Light" panose="020F0302020204030204" pitchFamily="34" charset="0"/>
                <a:cs typeface="Calibri Light" panose="020F0302020204030204" pitchFamily="34" charset="0"/>
              </a:rPr>
              <a:t>Underwater speaker</a:t>
            </a:r>
          </a:p>
        </p:txBody>
      </p:sp>
      <p:sp>
        <p:nvSpPr>
          <p:cNvPr id="45" name="TextBox 44">
            <a:extLst>
              <a:ext uri="{FF2B5EF4-FFF2-40B4-BE49-F238E27FC236}">
                <a16:creationId xmlns:a16="http://schemas.microsoft.com/office/drawing/2014/main" id="{D55473E4-C88E-4E62-B4BE-50683193F189}"/>
              </a:ext>
            </a:extLst>
          </p:cNvPr>
          <p:cNvSpPr txBox="1"/>
          <p:nvPr/>
        </p:nvSpPr>
        <p:spPr>
          <a:xfrm>
            <a:off x="2543003" y="1665137"/>
            <a:ext cx="2436667" cy="584775"/>
          </a:xfrm>
          <a:prstGeom prst="rect">
            <a:avLst/>
          </a:prstGeom>
          <a:noFill/>
          <a:ln>
            <a:noFill/>
          </a:ln>
        </p:spPr>
        <p:txBody>
          <a:bodyPr wrap="square" rtlCol="0">
            <a:spAutoFit/>
          </a:bodyPr>
          <a:lstStyle/>
          <a:p>
            <a:pPr algn="ctr"/>
            <a:r>
              <a:rPr lang="en-GB" sz="3200" dirty="0">
                <a:solidFill>
                  <a:schemeClr val="bg1"/>
                </a:solidFill>
                <a:latin typeface="Calibri Light" panose="020F0302020204030204" pitchFamily="34" charset="0"/>
                <a:cs typeface="Calibri Light" panose="020F0302020204030204" pitchFamily="34" charset="0"/>
              </a:rPr>
              <a:t>RADAR</a:t>
            </a:r>
          </a:p>
        </p:txBody>
      </p:sp>
      <p:sp>
        <p:nvSpPr>
          <p:cNvPr id="49" name="Flowchart: Manual Operation 48">
            <a:extLst>
              <a:ext uri="{FF2B5EF4-FFF2-40B4-BE49-F238E27FC236}">
                <a16:creationId xmlns:a16="http://schemas.microsoft.com/office/drawing/2014/main" id="{EDB12390-D14C-44CC-A382-08F53544BCFF}"/>
              </a:ext>
            </a:extLst>
          </p:cNvPr>
          <p:cNvSpPr/>
          <p:nvPr/>
        </p:nvSpPr>
        <p:spPr>
          <a:xfrm flipV="1">
            <a:off x="2861163" y="3885180"/>
            <a:ext cx="7505052" cy="3010886"/>
          </a:xfrm>
          <a:prstGeom prst="flowChartManualOperati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8E3B1279-0539-4FD1-A61D-CD624D052F5A}"/>
              </a:ext>
            </a:extLst>
          </p:cNvPr>
          <p:cNvGrpSpPr/>
          <p:nvPr/>
        </p:nvGrpSpPr>
        <p:grpSpPr>
          <a:xfrm>
            <a:off x="3350250" y="3442327"/>
            <a:ext cx="1629420" cy="830997"/>
            <a:chOff x="4130421" y="956838"/>
            <a:chExt cx="1629420" cy="830997"/>
          </a:xfrm>
        </p:grpSpPr>
        <p:sp>
          <p:nvSpPr>
            <p:cNvPr id="54" name="TextBox 53">
              <a:extLst>
                <a:ext uri="{FF2B5EF4-FFF2-40B4-BE49-F238E27FC236}">
                  <a16:creationId xmlns:a16="http://schemas.microsoft.com/office/drawing/2014/main" id="{E3886D61-BB13-49B3-B65B-1FAC2A93677E}"/>
                </a:ext>
              </a:extLst>
            </p:cNvPr>
            <p:cNvSpPr txBox="1"/>
            <p:nvPr/>
          </p:nvSpPr>
          <p:spPr>
            <a:xfrm>
              <a:off x="4130421" y="956838"/>
              <a:ext cx="1629420" cy="830997"/>
            </a:xfrm>
            <a:prstGeom prst="rect">
              <a:avLst/>
            </a:prstGeom>
            <a:noFill/>
          </p:spPr>
          <p:txBody>
            <a:bodyPr wrap="square" rtlCol="0">
              <a:spAutoFit/>
            </a:bodyPr>
            <a:lstStyle/>
            <a:p>
              <a:pPr algn="ctr"/>
              <a:r>
                <a:rPr lang="en-GB" sz="2400" b="1" dirty="0">
                  <a:solidFill>
                    <a:srgbClr val="FF0000"/>
                  </a:solidFill>
                  <a:latin typeface="+mj-lt"/>
                </a:rPr>
                <a:t>Angle</a:t>
              </a:r>
            </a:p>
            <a:p>
              <a:pPr algn="ctr"/>
              <a:r>
                <a:rPr lang="en-GB" sz="2400" b="1" dirty="0">
                  <a:solidFill>
                    <a:srgbClr val="FF0000"/>
                  </a:solidFill>
                  <a:latin typeface="+mj-lt"/>
                </a:rPr>
                <a:t>Variation</a:t>
              </a:r>
            </a:p>
          </p:txBody>
        </p:sp>
        <p:cxnSp>
          <p:nvCxnSpPr>
            <p:cNvPr id="55" name="Straight Arrow Connector 54">
              <a:extLst>
                <a:ext uri="{FF2B5EF4-FFF2-40B4-BE49-F238E27FC236}">
                  <a16:creationId xmlns:a16="http://schemas.microsoft.com/office/drawing/2014/main" id="{CD6E18D9-556C-4180-96FF-4FDB4207D8B8}"/>
                </a:ext>
              </a:extLst>
            </p:cNvPr>
            <p:cNvCxnSpPr>
              <a:cxnSpLocks/>
            </p:cNvCxnSpPr>
            <p:nvPr/>
          </p:nvCxnSpPr>
          <p:spPr>
            <a:xfrm>
              <a:off x="4147020" y="986783"/>
              <a:ext cx="0" cy="761342"/>
            </a:xfrm>
            <a:prstGeom prst="straightConnector1">
              <a:avLst/>
            </a:prstGeom>
            <a:ln w="762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5" name="Flowchart: Manual Operation 14">
            <a:extLst>
              <a:ext uri="{FF2B5EF4-FFF2-40B4-BE49-F238E27FC236}">
                <a16:creationId xmlns:a16="http://schemas.microsoft.com/office/drawing/2014/main" id="{6DBC1F09-E7BB-477C-B932-8A9488ECD624}"/>
              </a:ext>
            </a:extLst>
          </p:cNvPr>
          <p:cNvSpPr/>
          <p:nvPr/>
        </p:nvSpPr>
        <p:spPr>
          <a:xfrm flipV="1">
            <a:off x="-4827982" y="3885180"/>
            <a:ext cx="7505052" cy="3010886"/>
          </a:xfrm>
          <a:prstGeom prst="flowChartManualOperati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C1094CC7-B6DE-4561-AF22-EA8198F9E8E3}"/>
              </a:ext>
            </a:extLst>
          </p:cNvPr>
          <p:cNvGrpSpPr/>
          <p:nvPr/>
        </p:nvGrpSpPr>
        <p:grpSpPr>
          <a:xfrm>
            <a:off x="336692" y="5821794"/>
            <a:ext cx="1458997" cy="841846"/>
            <a:chOff x="5895513" y="4284510"/>
            <a:chExt cx="1458997" cy="841846"/>
          </a:xfrm>
        </p:grpSpPr>
        <p:sp>
          <p:nvSpPr>
            <p:cNvPr id="40" name="TextBox 39">
              <a:extLst>
                <a:ext uri="{FF2B5EF4-FFF2-40B4-BE49-F238E27FC236}">
                  <a16:creationId xmlns:a16="http://schemas.microsoft.com/office/drawing/2014/main" id="{22911BF0-C093-4796-AA18-11001B63EB3C}"/>
                </a:ext>
              </a:extLst>
            </p:cNvPr>
            <p:cNvSpPr txBox="1"/>
            <p:nvPr/>
          </p:nvSpPr>
          <p:spPr>
            <a:xfrm>
              <a:off x="5895513" y="4295359"/>
              <a:ext cx="1406543" cy="830997"/>
            </a:xfrm>
            <a:prstGeom prst="rect">
              <a:avLst/>
            </a:prstGeom>
            <a:noFill/>
          </p:spPr>
          <p:txBody>
            <a:bodyPr wrap="square" rtlCol="0">
              <a:spAutoFit/>
            </a:bodyPr>
            <a:lstStyle/>
            <a:p>
              <a:pPr algn="ctr"/>
              <a:r>
                <a:rPr lang="en-GB" sz="2400" b="1" dirty="0">
                  <a:solidFill>
                    <a:schemeClr val="accent4"/>
                  </a:solidFill>
                  <a:latin typeface="+mj-lt"/>
                </a:rPr>
                <a:t>Pressure Wave</a:t>
              </a:r>
            </a:p>
          </p:txBody>
        </p:sp>
        <p:cxnSp>
          <p:nvCxnSpPr>
            <p:cNvPr id="39" name="Straight Arrow Connector 38">
              <a:extLst>
                <a:ext uri="{FF2B5EF4-FFF2-40B4-BE49-F238E27FC236}">
                  <a16:creationId xmlns:a16="http://schemas.microsoft.com/office/drawing/2014/main" id="{AA7A2957-9DFD-4BC0-9E50-02746769FF33}"/>
                </a:ext>
              </a:extLst>
            </p:cNvPr>
            <p:cNvCxnSpPr>
              <a:cxnSpLocks/>
            </p:cNvCxnSpPr>
            <p:nvPr/>
          </p:nvCxnSpPr>
          <p:spPr>
            <a:xfrm>
              <a:off x="7354510" y="4284510"/>
              <a:ext cx="0" cy="719181"/>
            </a:xfrm>
            <a:prstGeom prst="straightConnector1">
              <a:avLst/>
            </a:prstGeom>
            <a:ln w="76200">
              <a:solidFill>
                <a:schemeClr val="accent4"/>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13" name="Picture 12">
            <a:extLst>
              <a:ext uri="{FF2B5EF4-FFF2-40B4-BE49-F238E27FC236}">
                <a16:creationId xmlns:a16="http://schemas.microsoft.com/office/drawing/2014/main" id="{583104D9-75BB-4597-A662-84128810D6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6883" y="6081056"/>
            <a:ext cx="1325605" cy="926696"/>
          </a:xfrm>
          <a:prstGeom prst="rect">
            <a:avLst/>
          </a:prstGeom>
        </p:spPr>
      </p:pic>
      <p:sp>
        <p:nvSpPr>
          <p:cNvPr id="60" name="TextBox 59">
            <a:extLst>
              <a:ext uri="{FF2B5EF4-FFF2-40B4-BE49-F238E27FC236}">
                <a16:creationId xmlns:a16="http://schemas.microsoft.com/office/drawing/2014/main" id="{95C004EF-CC0E-49F3-9ADF-8BD2F5067FB2}"/>
              </a:ext>
            </a:extLst>
          </p:cNvPr>
          <p:cNvSpPr txBox="1"/>
          <p:nvPr/>
        </p:nvSpPr>
        <p:spPr>
          <a:xfrm>
            <a:off x="10997143" y="2715597"/>
            <a:ext cx="859210" cy="492443"/>
          </a:xfrm>
          <a:prstGeom prst="rect">
            <a:avLst/>
          </a:prstGeom>
          <a:noFill/>
        </p:spPr>
        <p:txBody>
          <a:bodyPr wrap="none" lIns="0" tIns="0" rIns="0" bIns="0" rtlCol="0">
            <a:spAutoFit/>
          </a:bodyPr>
          <a:lstStyle/>
          <a:p>
            <a:r>
              <a:rPr lang="en-US" sz="3200" dirty="0">
                <a:solidFill>
                  <a:srgbClr val="FF0000"/>
                </a:solidFill>
                <a:latin typeface="+mj-lt"/>
              </a:rPr>
              <a:t>5mm</a:t>
            </a:r>
          </a:p>
        </p:txBody>
      </p:sp>
      <p:cxnSp>
        <p:nvCxnSpPr>
          <p:cNvPr id="61" name="Straight Arrow Connector 60">
            <a:extLst>
              <a:ext uri="{FF2B5EF4-FFF2-40B4-BE49-F238E27FC236}">
                <a16:creationId xmlns:a16="http://schemas.microsoft.com/office/drawing/2014/main" id="{0A6138AF-5067-4FCB-9BD6-F9FD93B0495F}"/>
              </a:ext>
            </a:extLst>
          </p:cNvPr>
          <p:cNvCxnSpPr>
            <a:cxnSpLocks/>
          </p:cNvCxnSpPr>
          <p:nvPr/>
        </p:nvCxnSpPr>
        <p:spPr>
          <a:xfrm flipH="1" flipV="1">
            <a:off x="10357300" y="2540459"/>
            <a:ext cx="530365" cy="332605"/>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B7D9958-E5F0-4C70-808C-1E95B76E6A17}"/>
              </a:ext>
            </a:extLst>
          </p:cNvPr>
          <p:cNvSpPr txBox="1"/>
          <p:nvPr/>
        </p:nvSpPr>
        <p:spPr>
          <a:xfrm>
            <a:off x="-4" y="5346165"/>
            <a:ext cx="12192004" cy="1514261"/>
          </a:xfrm>
          <a:prstGeom prst="rect">
            <a:avLst/>
          </a:prstGeom>
          <a:solidFill>
            <a:srgbClr val="C00000"/>
          </a:solidFill>
        </p:spPr>
        <p:txBody>
          <a:bodyPr wrap="square" lIns="91440" tIns="201168" rIns="91440" bIns="201168" rtlCol="0">
            <a:spAutoFit/>
          </a:bodyPr>
          <a:lstStyle/>
          <a:p>
            <a:pPr algn="ctr"/>
            <a:r>
              <a:rPr lang="en-GB" sz="3600" dirty="0">
                <a:solidFill>
                  <a:schemeClr val="bg1"/>
                </a:solidFill>
                <a:cs typeface="Calibri Light" panose="020F0302020204030204" pitchFamily="34" charset="0"/>
              </a:rPr>
              <a:t>The angle of the </a:t>
            </a:r>
            <a:r>
              <a:rPr lang="en-GB" sz="3600" dirty="0" err="1">
                <a:solidFill>
                  <a:schemeClr val="bg1"/>
                </a:solidFill>
                <a:cs typeface="Calibri Light" panose="020F0302020204030204" pitchFamily="34" charset="0"/>
              </a:rPr>
              <a:t>milimeter</a:t>
            </a:r>
            <a:r>
              <a:rPr lang="en-GB" sz="3600" dirty="0">
                <a:solidFill>
                  <a:schemeClr val="bg1"/>
                </a:solidFill>
                <a:cs typeface="Calibri Light" panose="020F0302020204030204" pitchFamily="34" charset="0"/>
              </a:rPr>
              <a:t>-wave RADAR encodes </a:t>
            </a:r>
          </a:p>
          <a:p>
            <a:pPr algn="ctr"/>
            <a:r>
              <a:rPr lang="en-GB" sz="3600" dirty="0">
                <a:solidFill>
                  <a:schemeClr val="bg1"/>
                </a:solidFill>
                <a:cs typeface="Calibri Light" panose="020F0302020204030204" pitchFamily="34" charset="0"/>
              </a:rPr>
              <a:t>transmitted information from underwater</a:t>
            </a: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4513BDDB-858F-4CAA-8BC2-BF45480497EC}"/>
                  </a:ext>
                </a:extLst>
              </p:cNvPr>
              <p:cNvSpPr txBox="1"/>
              <p:nvPr/>
            </p:nvSpPr>
            <p:spPr>
              <a:xfrm>
                <a:off x="5721674" y="1797703"/>
                <a:ext cx="4644541" cy="772647"/>
              </a:xfrm>
              <a:prstGeom prst="rect">
                <a:avLst/>
              </a:prstGeom>
              <a:noFill/>
            </p:spPr>
            <p:txBody>
              <a:bodyPr wrap="none" lIns="0" tIns="0" rIns="0" bIns="0" rtlCol="0">
                <a:spAutoFit/>
              </a:bodyPr>
              <a:lstStyle/>
              <a:p>
                <a14:m>
                  <m:oMath xmlns:m="http://schemas.openxmlformats.org/officeDocument/2006/math">
                    <m:r>
                      <a:rPr lang="en-US" sz="3200" b="0" i="1" smtClean="0">
                        <a:solidFill>
                          <a:schemeClr val="bg1"/>
                        </a:solidFill>
                        <a:latin typeface="Cambria Math" panose="02040503050406030204" pitchFamily="18" charset="0"/>
                        <a:ea typeface="Cambria Math" panose="02040503050406030204" pitchFamily="18" charset="0"/>
                      </a:rPr>
                      <m:t>𝐴𝑛𝑔𝑙𝑒</m:t>
                    </m:r>
                    <m:r>
                      <a:rPr lang="en-US" sz="3200" b="0" i="1" smtClean="0">
                        <a:solidFill>
                          <a:schemeClr val="bg1"/>
                        </a:solidFill>
                        <a:latin typeface="Cambria Math" panose="02040503050406030204" pitchFamily="18" charset="0"/>
                        <a:ea typeface="Cambria Math" panose="02040503050406030204" pitchFamily="18" charset="0"/>
                      </a:rPr>
                      <m:t> </m:t>
                    </m:r>
                  </m:oMath>
                </a14:m>
                <a:r>
                  <a:rPr lang="en-US" sz="3200" dirty="0">
                    <a:solidFill>
                      <a:schemeClr val="bg1"/>
                    </a:solidFill>
                    <a:latin typeface="+mj-lt"/>
                  </a:rPr>
                  <a:t>=</a:t>
                </a:r>
                <a14:m>
                  <m:oMath xmlns:m="http://schemas.openxmlformats.org/officeDocument/2006/math">
                    <m:r>
                      <a:rPr lang="en-US" sz="3200" b="0" i="0" dirty="0" smtClean="0">
                        <a:solidFill>
                          <a:schemeClr val="bg1"/>
                        </a:solidFill>
                        <a:latin typeface="Cambria Math" panose="02040503050406030204" pitchFamily="18" charset="0"/>
                      </a:rPr>
                      <m:t> 360</m:t>
                    </m:r>
                    <m:r>
                      <a:rPr lang="en-US" sz="3200" i="1" dirty="0">
                        <a:solidFill>
                          <a:schemeClr val="bg1"/>
                        </a:solidFill>
                        <a:latin typeface="Cambria Math" panose="02040503050406030204" pitchFamily="18" charset="0"/>
                      </a:rPr>
                      <m:t>×</m:t>
                    </m:r>
                    <m:f>
                      <m:fPr>
                        <m:ctrlPr>
                          <a:rPr lang="en-US" sz="3200" i="1" dirty="0" smtClean="0">
                            <a:solidFill>
                              <a:schemeClr val="bg1"/>
                            </a:solidFill>
                            <a:latin typeface="Cambria Math" panose="02040503050406030204" pitchFamily="18" charset="0"/>
                          </a:rPr>
                        </m:ctrlPr>
                      </m:fPr>
                      <m:num>
                        <m:r>
                          <a:rPr lang="en-US" sz="3200" b="0" i="1" dirty="0" smtClean="0">
                            <a:solidFill>
                              <a:schemeClr val="bg1"/>
                            </a:solidFill>
                            <a:latin typeface="Cambria Math" panose="02040503050406030204" pitchFamily="18" charset="0"/>
                          </a:rPr>
                          <m:t>𝑑𝑖𝑠𝑝𝑙𝑎𝑐𝑒𝑚𝑒𝑛𝑡</m:t>
                        </m:r>
                      </m:num>
                      <m:den>
                        <m:r>
                          <a:rPr lang="en-US" sz="3200" b="0" i="1" dirty="0" smtClean="0">
                            <a:solidFill>
                              <a:schemeClr val="bg1"/>
                            </a:solidFill>
                            <a:latin typeface="Cambria Math" panose="02040503050406030204" pitchFamily="18" charset="0"/>
                          </a:rPr>
                          <m:t>𝑤𝑎𝑣𝑒𝑙𝑒𝑛𝑔𝑡h</m:t>
                        </m:r>
                      </m:den>
                    </m:f>
                  </m:oMath>
                </a14:m>
                <a:endParaRPr lang="en-US" sz="3200" dirty="0">
                  <a:solidFill>
                    <a:schemeClr val="bg1"/>
                  </a:solidFill>
                  <a:latin typeface="+mj-lt"/>
                </a:endParaRPr>
              </a:p>
            </p:txBody>
          </p:sp>
        </mc:Choice>
        <mc:Fallback xmlns="">
          <p:sp>
            <p:nvSpPr>
              <p:cNvPr id="63" name="TextBox 62">
                <a:extLst>
                  <a:ext uri="{FF2B5EF4-FFF2-40B4-BE49-F238E27FC236}">
                    <a16:creationId xmlns:a16="http://schemas.microsoft.com/office/drawing/2014/main" id="{4513BDDB-858F-4CAA-8BC2-BF45480497EC}"/>
                  </a:ext>
                </a:extLst>
              </p:cNvPr>
              <p:cNvSpPr txBox="1">
                <a:spLocks noRot="1" noChangeAspect="1" noMove="1" noResize="1" noEditPoints="1" noAdjustHandles="1" noChangeArrowheads="1" noChangeShapeType="1" noTextEdit="1"/>
              </p:cNvSpPr>
              <p:nvPr/>
            </p:nvSpPr>
            <p:spPr>
              <a:xfrm>
                <a:off x="5721674" y="1797703"/>
                <a:ext cx="4644541" cy="772647"/>
              </a:xfrm>
              <a:prstGeom prst="rect">
                <a:avLst/>
              </a:prstGeom>
              <a:blipFill>
                <a:blip r:embed="rId7"/>
                <a:stretch>
                  <a:fillRect l="-131" t="-787" b="-10236"/>
                </a:stretch>
              </a:blipFill>
            </p:spPr>
            <p:txBody>
              <a:bodyPr/>
              <a:lstStyle/>
              <a:p>
                <a:r>
                  <a:rPr lang="en-US">
                    <a:noFill/>
                  </a:rPr>
                  <a:t> </a:t>
                </a:r>
              </a:p>
            </p:txBody>
          </p:sp>
        </mc:Fallback>
      </mc:AlternateContent>
      <p:pic>
        <p:nvPicPr>
          <p:cNvPr id="64" name="Picture 63">
            <a:extLst>
              <a:ext uri="{FF2B5EF4-FFF2-40B4-BE49-F238E27FC236}">
                <a16:creationId xmlns:a16="http://schemas.microsoft.com/office/drawing/2014/main" id="{51EA0FE4-CA5A-42B1-9856-2A3B1E452D37}"/>
              </a:ext>
            </a:extLst>
          </p:cNvPr>
          <p:cNvPicPr>
            <a:picLocks noChangeAspect="1"/>
          </p:cNvPicPr>
          <p:nvPr/>
        </p:nvPicPr>
        <p:blipFill rotWithShape="1">
          <a:blip r:embed="rId8"/>
          <a:srcRect l="66148" r="5802"/>
          <a:stretch/>
        </p:blipFill>
        <p:spPr>
          <a:xfrm rot="5400000">
            <a:off x="2042197" y="2970644"/>
            <a:ext cx="1381348" cy="474781"/>
          </a:xfrm>
          <a:prstGeom prst="rect">
            <a:avLst/>
          </a:prstGeom>
        </p:spPr>
      </p:pic>
    </p:spTree>
    <p:custDataLst>
      <p:tags r:id="rId1"/>
    </p:custDataLst>
    <p:extLst>
      <p:ext uri="{BB962C8B-B14F-4D97-AF65-F5344CB8AC3E}">
        <p14:creationId xmlns:p14="http://schemas.microsoft.com/office/powerpoint/2010/main" val="575836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2301">
        <p159:morph option="byObject"/>
      </p:transition>
    </mc:Choice>
    <mc:Fallback xmlns="">
      <p:transition spd="slow" advTm="323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2" grpId="0" animBg="1"/>
      <p:bldP spid="6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A70C1D-2F24-4F61-B921-F7FDFE23AF8C}"/>
              </a:ext>
            </a:extLst>
          </p:cNvPr>
          <p:cNvSpPr txBox="1"/>
          <p:nvPr/>
        </p:nvSpPr>
        <p:spPr>
          <a:xfrm>
            <a:off x="368300" y="228600"/>
            <a:ext cx="11455400" cy="707886"/>
          </a:xfrm>
          <a:prstGeom prst="rect">
            <a:avLst/>
          </a:prstGeom>
          <a:noFill/>
        </p:spPr>
        <p:txBody>
          <a:bodyPr wrap="square" rtlCol="0">
            <a:spAutoFit/>
          </a:bodyPr>
          <a:lstStyle/>
          <a:p>
            <a:pPr algn="ctr"/>
            <a:r>
              <a:rPr lang="en-GB" sz="4000" dirty="0">
                <a:solidFill>
                  <a:schemeClr val="bg1"/>
                </a:solidFill>
                <a:cs typeface="Calibri Light" panose="020F0302020204030204" pitchFamily="34" charset="0"/>
              </a:rPr>
              <a:t>Natural Surface Waves Mask the Signal</a:t>
            </a:r>
          </a:p>
        </p:txBody>
      </p:sp>
      <p:sp>
        <p:nvSpPr>
          <p:cNvPr id="3" name="Rectangle 2"/>
          <p:cNvSpPr/>
          <p:nvPr/>
        </p:nvSpPr>
        <p:spPr>
          <a:xfrm>
            <a:off x="1434436" y="1309016"/>
            <a:ext cx="9323130" cy="1077218"/>
          </a:xfrm>
          <a:prstGeom prst="rect">
            <a:avLst/>
          </a:prstGeom>
        </p:spPr>
        <p:txBody>
          <a:bodyPr wrap="none">
            <a:spAutoFit/>
          </a:bodyPr>
          <a:lstStyle/>
          <a:p>
            <a:pPr algn="ctr"/>
            <a:r>
              <a:rPr lang="en-GB" sz="3200" dirty="0">
                <a:solidFill>
                  <a:schemeClr val="bg1"/>
                </a:solidFill>
                <a:latin typeface="+mj-lt"/>
              </a:rPr>
              <a:t>On Calm Days, Ocean Surface Ripples (Capillary Waves) </a:t>
            </a:r>
          </a:p>
          <a:p>
            <a:pPr algn="ctr"/>
            <a:r>
              <a:rPr lang="en-GB" sz="3200" dirty="0">
                <a:solidFill>
                  <a:schemeClr val="bg1"/>
                </a:solidFill>
                <a:latin typeface="+mj-lt"/>
              </a:rPr>
              <a:t>Have 2cm Peak-to-Peak Amplitude</a:t>
            </a:r>
            <a:endParaRPr lang="en-GB" sz="3200" dirty="0">
              <a:solidFill>
                <a:schemeClr val="bg1"/>
              </a:solidFill>
              <a:latin typeface="+mj-lt"/>
              <a:cs typeface="Calibri Light" panose="020F0302020204030204" pitchFamily="34" charset="0"/>
            </a:endParaRPr>
          </a:p>
        </p:txBody>
      </p:sp>
      <p:sp>
        <p:nvSpPr>
          <p:cNvPr id="4" name="Rectangle 3"/>
          <p:cNvSpPr/>
          <p:nvPr/>
        </p:nvSpPr>
        <p:spPr>
          <a:xfrm>
            <a:off x="1822451" y="4567297"/>
            <a:ext cx="8547095" cy="1077218"/>
          </a:xfrm>
          <a:prstGeom prst="rect">
            <a:avLst/>
          </a:prstGeom>
        </p:spPr>
        <p:txBody>
          <a:bodyPr wrap="square">
            <a:spAutoFit/>
          </a:bodyPr>
          <a:lstStyle/>
          <a:p>
            <a:pPr algn="ctr"/>
            <a:r>
              <a:rPr lang="en-GB" sz="3200" dirty="0">
                <a:solidFill>
                  <a:schemeClr val="bg1"/>
                </a:solidFill>
                <a:latin typeface="+mj-lt"/>
              </a:rPr>
              <a:t>1,000 </a:t>
            </a:r>
            <a:r>
              <a:rPr lang="en-GB" sz="3200" dirty="0">
                <a:solidFill>
                  <a:schemeClr val="bg1"/>
                </a:solidFill>
              </a:rPr>
              <a:t>Times Larger than Surface Vibration </a:t>
            </a:r>
          </a:p>
          <a:p>
            <a:pPr algn="ctr"/>
            <a:r>
              <a:rPr lang="en-GB" sz="3200" dirty="0">
                <a:solidFill>
                  <a:schemeClr val="bg1"/>
                </a:solidFill>
              </a:rPr>
              <a:t>Caused by the Acoustic Signal </a:t>
            </a:r>
            <a:endParaRPr lang="en-GB" sz="3200" dirty="0">
              <a:solidFill>
                <a:schemeClr val="bg1"/>
              </a:solidFill>
              <a:latin typeface="+mj-lt"/>
              <a:cs typeface="Calibri Light" panose="020F0302020204030204" pitchFamily="34" charset="0"/>
            </a:endParaRPr>
          </a:p>
        </p:txBody>
      </p:sp>
      <p:cxnSp>
        <p:nvCxnSpPr>
          <p:cNvPr id="6" name="Straight Arrow Connector 5"/>
          <p:cNvCxnSpPr>
            <a:cxnSpLocks/>
            <a:stCxn id="3" idx="2"/>
          </p:cNvCxnSpPr>
          <p:nvPr/>
        </p:nvCxnSpPr>
        <p:spPr>
          <a:xfrm>
            <a:off x="6096001" y="2386234"/>
            <a:ext cx="0" cy="2085533"/>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09689436"/>
      </p:ext>
    </p:extLst>
  </p:cSld>
  <p:clrMapOvr>
    <a:masterClrMapping/>
  </p:clrMapOvr>
  <mc:AlternateContent xmlns:mc="http://schemas.openxmlformats.org/markup-compatibility/2006" xmlns:p14="http://schemas.microsoft.com/office/powerpoint/2010/main">
    <mc:Choice Requires="p14">
      <p:transition spd="slow" p14:dur="2000" advTm="34430"/>
    </mc:Choice>
    <mc:Fallback xmlns="">
      <p:transition spd="slow" advTm="344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A70C1D-2F24-4F61-B921-F7FDFE23AF8C}"/>
              </a:ext>
            </a:extLst>
          </p:cNvPr>
          <p:cNvSpPr txBox="1"/>
          <p:nvPr/>
        </p:nvSpPr>
        <p:spPr>
          <a:xfrm>
            <a:off x="368300" y="228600"/>
            <a:ext cx="11455400" cy="1323439"/>
          </a:xfrm>
          <a:prstGeom prst="rect">
            <a:avLst/>
          </a:prstGeom>
          <a:noFill/>
        </p:spPr>
        <p:txBody>
          <a:bodyPr wrap="square" rtlCol="0">
            <a:spAutoFit/>
          </a:bodyPr>
          <a:lstStyle/>
          <a:p>
            <a:pPr algn="ctr"/>
            <a:r>
              <a:rPr lang="en-GB" sz="4000" dirty="0">
                <a:solidFill>
                  <a:schemeClr val="bg1"/>
                </a:solidFill>
                <a:cs typeface="Calibri Light" panose="020F0302020204030204" pitchFamily="34" charset="0"/>
              </a:rPr>
              <a:t>Natural Surface Waves Can Be Treated as </a:t>
            </a:r>
          </a:p>
          <a:p>
            <a:pPr algn="ctr"/>
            <a:r>
              <a:rPr lang="en-GB" sz="4000" dirty="0">
                <a:solidFill>
                  <a:schemeClr val="bg1"/>
                </a:solidFill>
                <a:cs typeface="Calibri Light" panose="020F0302020204030204" pitchFamily="34" charset="0"/>
              </a:rPr>
              <a:t>Structured Interference and Filtered Out</a:t>
            </a:r>
          </a:p>
        </p:txBody>
      </p:sp>
      <p:grpSp>
        <p:nvGrpSpPr>
          <p:cNvPr id="7" name="Group 6">
            <a:extLst>
              <a:ext uri="{FF2B5EF4-FFF2-40B4-BE49-F238E27FC236}">
                <a16:creationId xmlns:a16="http://schemas.microsoft.com/office/drawing/2014/main" id="{046A80EA-1982-48C6-9642-34C34214C2A6}"/>
              </a:ext>
            </a:extLst>
          </p:cNvPr>
          <p:cNvGrpSpPr/>
          <p:nvPr/>
        </p:nvGrpSpPr>
        <p:grpSpPr>
          <a:xfrm>
            <a:off x="502780" y="3964325"/>
            <a:ext cx="9721770" cy="1077218"/>
            <a:chOff x="-324992" y="3693419"/>
            <a:chExt cx="9721770" cy="1077218"/>
          </a:xfrm>
        </p:grpSpPr>
        <p:sp>
          <p:nvSpPr>
            <p:cNvPr id="6" name="Rectangle 5"/>
            <p:cNvSpPr/>
            <p:nvPr/>
          </p:nvSpPr>
          <p:spPr>
            <a:xfrm>
              <a:off x="-324992" y="3693419"/>
              <a:ext cx="6328464" cy="1077218"/>
            </a:xfrm>
            <a:prstGeom prst="rect">
              <a:avLst/>
            </a:prstGeom>
            <a:ln>
              <a:noFill/>
            </a:ln>
          </p:spPr>
          <p:txBody>
            <a:bodyPr wrap="none">
              <a:spAutoFit/>
            </a:bodyPr>
            <a:lstStyle/>
            <a:p>
              <a:pPr algn="r"/>
              <a:r>
                <a:rPr lang="en-GB" sz="3200" dirty="0">
                  <a:solidFill>
                    <a:schemeClr val="bg1"/>
                  </a:solidFill>
                  <a:latin typeface="+mj-lt"/>
                </a:rPr>
                <a:t>Acoustic signals </a:t>
              </a:r>
            </a:p>
            <a:p>
              <a:pPr algn="r"/>
              <a:r>
                <a:rPr lang="en-GB" sz="3200" dirty="0">
                  <a:solidFill>
                    <a:schemeClr val="bg1"/>
                  </a:solidFill>
                  <a:latin typeface="+mj-lt"/>
                </a:rPr>
                <a:t>are transmitted at higher frequencies</a:t>
              </a:r>
              <a:endParaRPr lang="en-GB" sz="3200" dirty="0">
                <a:solidFill>
                  <a:schemeClr val="bg1"/>
                </a:solidFill>
                <a:latin typeface="+mj-lt"/>
                <a:cs typeface="Calibri Light" panose="020F0302020204030204" pitchFamily="34" charset="0"/>
              </a:endParaRPr>
            </a:p>
          </p:txBody>
        </p:sp>
        <p:sp>
          <p:nvSpPr>
            <p:cNvPr id="10" name="Rectangle 9">
              <a:extLst>
                <a:ext uri="{FF2B5EF4-FFF2-40B4-BE49-F238E27FC236}">
                  <a16:creationId xmlns:a16="http://schemas.microsoft.com/office/drawing/2014/main" id="{20392D90-03C1-4CC3-AD13-D4F065700BAA}"/>
                </a:ext>
              </a:extLst>
            </p:cNvPr>
            <p:cNvSpPr/>
            <p:nvPr/>
          </p:nvSpPr>
          <p:spPr>
            <a:xfrm>
              <a:off x="7153856" y="3939641"/>
              <a:ext cx="2242922" cy="584775"/>
            </a:xfrm>
            <a:prstGeom prst="rect">
              <a:avLst/>
            </a:prstGeom>
            <a:ln>
              <a:noFill/>
            </a:ln>
          </p:spPr>
          <p:txBody>
            <a:bodyPr wrap="none">
              <a:spAutoFit/>
            </a:bodyPr>
            <a:lstStyle/>
            <a:p>
              <a:r>
                <a:rPr lang="en-GB" sz="3200" dirty="0">
                  <a:solidFill>
                    <a:schemeClr val="bg1"/>
                  </a:solidFill>
                  <a:latin typeface="+mj-lt"/>
                  <a:cs typeface="Calibri Light" panose="020F0302020204030204" pitchFamily="34" charset="0"/>
                </a:rPr>
                <a:t>100 – 200Hz</a:t>
              </a:r>
            </a:p>
          </p:txBody>
        </p:sp>
        <p:cxnSp>
          <p:nvCxnSpPr>
            <p:cNvPr id="3" name="Straight Arrow Connector 2">
              <a:extLst>
                <a:ext uri="{FF2B5EF4-FFF2-40B4-BE49-F238E27FC236}">
                  <a16:creationId xmlns:a16="http://schemas.microsoft.com/office/drawing/2014/main" id="{C6891F83-971C-4360-A4BB-2518008D57EA}"/>
                </a:ext>
              </a:extLst>
            </p:cNvPr>
            <p:cNvCxnSpPr>
              <a:stCxn id="6" idx="3"/>
              <a:endCxn id="10" idx="1"/>
            </p:cNvCxnSpPr>
            <p:nvPr/>
          </p:nvCxnSpPr>
          <p:spPr>
            <a:xfrm>
              <a:off x="6003472" y="4232028"/>
              <a:ext cx="1150384" cy="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63AD20F6-345D-4CF5-97C4-808B2E0B8217}"/>
              </a:ext>
            </a:extLst>
          </p:cNvPr>
          <p:cNvGrpSpPr/>
          <p:nvPr/>
        </p:nvGrpSpPr>
        <p:grpSpPr>
          <a:xfrm>
            <a:off x="441803" y="2650656"/>
            <a:ext cx="8949185" cy="1077218"/>
            <a:chOff x="-385969" y="2919231"/>
            <a:chExt cx="8949185" cy="1077218"/>
          </a:xfrm>
        </p:grpSpPr>
        <p:sp>
          <p:nvSpPr>
            <p:cNvPr id="5" name="Rectangle 4"/>
            <p:cNvSpPr/>
            <p:nvPr/>
          </p:nvSpPr>
          <p:spPr>
            <a:xfrm>
              <a:off x="-385969" y="2919231"/>
              <a:ext cx="6389441" cy="1077218"/>
            </a:xfrm>
            <a:prstGeom prst="rect">
              <a:avLst/>
            </a:prstGeom>
          </p:spPr>
          <p:txBody>
            <a:bodyPr wrap="none">
              <a:spAutoFit/>
            </a:bodyPr>
            <a:lstStyle/>
            <a:p>
              <a:pPr algn="r"/>
              <a:r>
                <a:rPr lang="en-GB" sz="3200" dirty="0">
                  <a:solidFill>
                    <a:schemeClr val="bg1"/>
                  </a:solidFill>
                  <a:latin typeface="+mj-lt"/>
                </a:rPr>
                <a:t>Naturally occurring waves </a:t>
              </a:r>
            </a:p>
            <a:p>
              <a:pPr algn="r"/>
              <a:r>
                <a:rPr lang="en-GB" sz="3200" dirty="0">
                  <a:solidFill>
                    <a:schemeClr val="bg1"/>
                  </a:solidFill>
                  <a:latin typeface="+mj-lt"/>
                </a:rPr>
                <a:t>(e.g., ocean waves) are relatively slow</a:t>
              </a:r>
              <a:endParaRPr lang="en-GB" sz="3200" dirty="0">
                <a:solidFill>
                  <a:schemeClr val="bg1"/>
                </a:solidFill>
                <a:latin typeface="+mj-lt"/>
                <a:cs typeface="Calibri Light" panose="020F0302020204030204" pitchFamily="34" charset="0"/>
              </a:endParaRPr>
            </a:p>
          </p:txBody>
        </p:sp>
        <p:sp>
          <p:nvSpPr>
            <p:cNvPr id="8" name="Rectangle 7">
              <a:extLst>
                <a:ext uri="{FF2B5EF4-FFF2-40B4-BE49-F238E27FC236}">
                  <a16:creationId xmlns:a16="http://schemas.microsoft.com/office/drawing/2014/main" id="{ABC25AC5-8D48-4872-BEFC-38CD8C244949}"/>
                </a:ext>
              </a:extLst>
            </p:cNvPr>
            <p:cNvSpPr/>
            <p:nvPr/>
          </p:nvSpPr>
          <p:spPr>
            <a:xfrm>
              <a:off x="7153856" y="3165452"/>
              <a:ext cx="1409360" cy="584775"/>
            </a:xfrm>
            <a:prstGeom prst="rect">
              <a:avLst/>
            </a:prstGeom>
          </p:spPr>
          <p:txBody>
            <a:bodyPr wrap="none">
              <a:spAutoFit/>
            </a:bodyPr>
            <a:lstStyle/>
            <a:p>
              <a:r>
                <a:rPr lang="en-GB" sz="3200" dirty="0">
                  <a:solidFill>
                    <a:schemeClr val="bg1"/>
                  </a:solidFill>
                  <a:latin typeface="+mj-lt"/>
                  <a:cs typeface="Arial" panose="020B0604020202020204" pitchFamily="34" charset="0"/>
                </a:rPr>
                <a:t>1 – 2Hz</a:t>
              </a:r>
            </a:p>
          </p:txBody>
        </p:sp>
        <p:cxnSp>
          <p:nvCxnSpPr>
            <p:cNvPr id="15" name="Straight Arrow Connector 14">
              <a:extLst>
                <a:ext uri="{FF2B5EF4-FFF2-40B4-BE49-F238E27FC236}">
                  <a16:creationId xmlns:a16="http://schemas.microsoft.com/office/drawing/2014/main" id="{569688D1-1478-4DFD-B80A-FD2A731E0A42}"/>
                </a:ext>
              </a:extLst>
            </p:cNvPr>
            <p:cNvCxnSpPr>
              <a:cxnSpLocks/>
              <a:stCxn id="5" idx="3"/>
              <a:endCxn id="8" idx="1"/>
            </p:cNvCxnSpPr>
            <p:nvPr/>
          </p:nvCxnSpPr>
          <p:spPr>
            <a:xfrm>
              <a:off x="6003472" y="3457840"/>
              <a:ext cx="115038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78124D04-FD3B-410A-BA9A-37A67564913B}"/>
              </a:ext>
            </a:extLst>
          </p:cNvPr>
          <p:cNvSpPr/>
          <p:nvPr/>
        </p:nvSpPr>
        <p:spPr>
          <a:xfrm>
            <a:off x="7730565" y="2078264"/>
            <a:ext cx="1911485" cy="584775"/>
          </a:xfrm>
          <a:prstGeom prst="rect">
            <a:avLst/>
          </a:prstGeom>
        </p:spPr>
        <p:txBody>
          <a:bodyPr wrap="none">
            <a:spAutoFit/>
          </a:bodyPr>
          <a:lstStyle/>
          <a:p>
            <a:pPr algn="ctr"/>
            <a:r>
              <a:rPr lang="en-GB" sz="3200" u="sng" dirty="0">
                <a:solidFill>
                  <a:schemeClr val="bg1"/>
                </a:solidFill>
                <a:latin typeface="+mj-lt"/>
              </a:rPr>
              <a:t>Frequency</a:t>
            </a:r>
            <a:endParaRPr lang="en-GB" sz="3200" u="sng" dirty="0">
              <a:solidFill>
                <a:schemeClr val="bg1"/>
              </a:solidFill>
              <a:latin typeface="+mj-lt"/>
              <a:cs typeface="Calibri Light" panose="020F0302020204030204" pitchFamily="34" charset="0"/>
            </a:endParaRPr>
          </a:p>
        </p:txBody>
      </p:sp>
    </p:spTree>
    <p:custDataLst>
      <p:tags r:id="rId1"/>
    </p:custDataLst>
    <p:extLst>
      <p:ext uri="{BB962C8B-B14F-4D97-AF65-F5344CB8AC3E}">
        <p14:creationId xmlns:p14="http://schemas.microsoft.com/office/powerpoint/2010/main" val="3305286545"/>
      </p:ext>
    </p:extLst>
  </p:cSld>
  <p:clrMapOvr>
    <a:masterClrMapping/>
  </p:clrMapOvr>
  <mc:AlternateContent xmlns:mc="http://schemas.openxmlformats.org/markup-compatibility/2006" xmlns:p14="http://schemas.microsoft.com/office/powerpoint/2010/main">
    <mc:Choice Requires="p14">
      <p:transition spd="slow" p14:dur="2000" advTm="29167"/>
    </mc:Choice>
    <mc:Fallback xmlns="">
      <p:transition spd="slow" advTm="291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a:extLst>
              <a:ext uri="{FF2B5EF4-FFF2-40B4-BE49-F238E27FC236}">
                <a16:creationId xmlns:a16="http://schemas.microsoft.com/office/drawing/2014/main" id="{2547ABF9-E484-4E9D-A978-04445536E4B7}"/>
              </a:ext>
            </a:extLst>
          </p:cNvPr>
          <p:cNvGraphicFramePr>
            <a:graphicFrameLocks noChangeAspect="1"/>
          </p:cNvGraphicFramePr>
          <p:nvPr>
            <p:extLst>
              <p:ext uri="{D42A27DB-BD31-4B8C-83A1-F6EECF244321}">
                <p14:modId xmlns:p14="http://schemas.microsoft.com/office/powerpoint/2010/main" val="4012030573"/>
              </p:ext>
            </p:extLst>
          </p:nvPr>
        </p:nvGraphicFramePr>
        <p:xfrm>
          <a:off x="2130868" y="2024555"/>
          <a:ext cx="8194232" cy="4068050"/>
        </p:xfrm>
        <a:graphic>
          <a:graphicData uri="http://schemas.openxmlformats.org/presentationml/2006/ole">
            <mc:AlternateContent xmlns:mc="http://schemas.openxmlformats.org/markup-compatibility/2006">
              <mc:Choice xmlns:v="urn:schemas-microsoft-com:vml" Requires="v">
                <p:oleObj spid="_x0000_s20662" name="Worksheet" r:id="rId5" imgW="7854962" imgH="3898812" progId="Excel.Sheet.12">
                  <p:link updateAutomatic="1"/>
                </p:oleObj>
              </mc:Choice>
              <mc:Fallback>
                <p:oleObj name="Worksheet" r:id="rId5" imgW="7854962" imgH="3898812" progId="Excel.Sheet.12">
                  <p:link updateAutomatic="1"/>
                  <p:pic>
                    <p:nvPicPr>
                      <p:cNvPr id="16" name="Object 15">
                        <a:extLst>
                          <a:ext uri="{FF2B5EF4-FFF2-40B4-BE49-F238E27FC236}">
                            <a16:creationId xmlns:a16="http://schemas.microsoft.com/office/drawing/2014/main" id="{2547ABF9-E484-4E9D-A978-04445536E4B7}"/>
                          </a:ext>
                        </a:extLst>
                      </p:cNvPr>
                      <p:cNvPicPr/>
                      <p:nvPr/>
                    </p:nvPicPr>
                    <p:blipFill>
                      <a:blip r:embed="rId6"/>
                      <a:stretch>
                        <a:fillRect/>
                      </a:stretch>
                    </p:blipFill>
                    <p:spPr>
                      <a:xfrm>
                        <a:off x="2130868" y="2024555"/>
                        <a:ext cx="8194232" cy="4068050"/>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ED45A007-78A7-4E24-A05F-E6F671A979A5}"/>
              </a:ext>
            </a:extLst>
          </p:cNvPr>
          <p:cNvSpPr/>
          <p:nvPr/>
        </p:nvSpPr>
        <p:spPr>
          <a:xfrm>
            <a:off x="3273426" y="2024555"/>
            <a:ext cx="871854" cy="3018175"/>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8C56CA8-0E25-4F7A-AF2D-EB55CA0DEA32}"/>
              </a:ext>
            </a:extLst>
          </p:cNvPr>
          <p:cNvSpPr/>
          <p:nvPr/>
        </p:nvSpPr>
        <p:spPr>
          <a:xfrm>
            <a:off x="5899150" y="3665286"/>
            <a:ext cx="3854450" cy="1377444"/>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 name="TextBox 3">
            <a:extLst>
              <a:ext uri="{FF2B5EF4-FFF2-40B4-BE49-F238E27FC236}">
                <a16:creationId xmlns:a16="http://schemas.microsoft.com/office/drawing/2014/main" id="{67A70C1D-2F24-4F61-B921-F7FDFE23AF8C}"/>
              </a:ext>
            </a:extLst>
          </p:cNvPr>
          <p:cNvSpPr txBox="1"/>
          <p:nvPr/>
        </p:nvSpPr>
        <p:spPr>
          <a:xfrm>
            <a:off x="368300" y="228600"/>
            <a:ext cx="11455400" cy="1323439"/>
          </a:xfrm>
          <a:prstGeom prst="rect">
            <a:avLst/>
          </a:prstGeom>
          <a:noFill/>
        </p:spPr>
        <p:txBody>
          <a:bodyPr wrap="square" rtlCol="0">
            <a:spAutoFit/>
          </a:bodyPr>
          <a:lstStyle/>
          <a:p>
            <a:pPr algn="ctr"/>
            <a:r>
              <a:rPr lang="en-GB" sz="4000" dirty="0">
                <a:solidFill>
                  <a:schemeClr val="bg1"/>
                </a:solidFill>
                <a:cs typeface="Calibri Light" panose="020F0302020204030204" pitchFamily="34" charset="0"/>
              </a:rPr>
              <a:t>Natural Surface Waves Can Be Treated as </a:t>
            </a:r>
          </a:p>
          <a:p>
            <a:pPr algn="ctr"/>
            <a:r>
              <a:rPr lang="en-GB" sz="4000" dirty="0">
                <a:solidFill>
                  <a:schemeClr val="bg1"/>
                </a:solidFill>
                <a:cs typeface="Calibri Light" panose="020F0302020204030204" pitchFamily="34" charset="0"/>
              </a:rPr>
              <a:t>Structured Interference and Filtered Out</a:t>
            </a:r>
          </a:p>
        </p:txBody>
      </p:sp>
      <p:sp>
        <p:nvSpPr>
          <p:cNvPr id="6" name="Rectangle 5"/>
          <p:cNvSpPr/>
          <p:nvPr/>
        </p:nvSpPr>
        <p:spPr>
          <a:xfrm>
            <a:off x="6227984" y="2945846"/>
            <a:ext cx="3208251" cy="584775"/>
          </a:xfrm>
          <a:prstGeom prst="rect">
            <a:avLst/>
          </a:prstGeom>
          <a:ln>
            <a:noFill/>
          </a:ln>
        </p:spPr>
        <p:txBody>
          <a:bodyPr wrap="none">
            <a:spAutoFit/>
          </a:bodyPr>
          <a:lstStyle/>
          <a:p>
            <a:pPr algn="ctr"/>
            <a:r>
              <a:rPr lang="en-GB" sz="3200" dirty="0">
                <a:solidFill>
                  <a:schemeClr val="accent4"/>
                </a:solidFill>
                <a:latin typeface="+mj-lt"/>
              </a:rPr>
              <a:t>Transmitted Signal</a:t>
            </a:r>
            <a:endParaRPr lang="en-GB" sz="3200" dirty="0">
              <a:solidFill>
                <a:schemeClr val="accent4"/>
              </a:solidFill>
              <a:latin typeface="+mj-lt"/>
              <a:cs typeface="Calibri Light" panose="020F0302020204030204" pitchFamily="34" charset="0"/>
            </a:endParaRPr>
          </a:p>
        </p:txBody>
      </p:sp>
      <p:sp>
        <p:nvSpPr>
          <p:cNvPr id="5" name="Rectangle 4"/>
          <p:cNvSpPr/>
          <p:nvPr/>
        </p:nvSpPr>
        <p:spPr>
          <a:xfrm>
            <a:off x="4151237" y="1915102"/>
            <a:ext cx="3889527" cy="584775"/>
          </a:xfrm>
          <a:prstGeom prst="rect">
            <a:avLst/>
          </a:prstGeom>
        </p:spPr>
        <p:txBody>
          <a:bodyPr wrap="none">
            <a:spAutoFit/>
          </a:bodyPr>
          <a:lstStyle/>
          <a:p>
            <a:pPr algn="ctr"/>
            <a:r>
              <a:rPr lang="en-GB" sz="3200" dirty="0">
                <a:solidFill>
                  <a:schemeClr val="bg1"/>
                </a:solidFill>
                <a:latin typeface="+mj-lt"/>
              </a:rPr>
              <a:t>Natural Surface Waves</a:t>
            </a:r>
            <a:endParaRPr lang="en-GB" sz="3200" dirty="0">
              <a:solidFill>
                <a:schemeClr val="bg1"/>
              </a:solidFill>
              <a:latin typeface="+mj-lt"/>
              <a:cs typeface="Calibri Light" panose="020F0302020204030204" pitchFamily="34" charset="0"/>
            </a:endParaRPr>
          </a:p>
        </p:txBody>
      </p:sp>
      <p:sp>
        <p:nvSpPr>
          <p:cNvPr id="13" name="Rectangle 12">
            <a:extLst>
              <a:ext uri="{FF2B5EF4-FFF2-40B4-BE49-F238E27FC236}">
                <a16:creationId xmlns:a16="http://schemas.microsoft.com/office/drawing/2014/main" id="{3B9AAEEB-74A1-44F9-9407-8FB89B47EE22}"/>
              </a:ext>
            </a:extLst>
          </p:cNvPr>
          <p:cNvSpPr/>
          <p:nvPr/>
        </p:nvSpPr>
        <p:spPr>
          <a:xfrm>
            <a:off x="3310715" y="2204185"/>
            <a:ext cx="6740792" cy="27904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3417651525"/>
      </p:ext>
    </p:extLst>
  </p:cSld>
  <p:clrMapOvr>
    <a:masterClrMapping/>
  </p:clrMapOvr>
  <mc:AlternateContent xmlns:mc="http://schemas.openxmlformats.org/markup-compatibility/2006" xmlns:p14="http://schemas.microsoft.com/office/powerpoint/2010/main">
    <mc:Choice Requires="p14">
      <p:transition p14:dur="0" advTm="35599"/>
    </mc:Choice>
    <mc:Fallback xmlns="">
      <p:transition advTm="355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6" grpId="0"/>
      <p:bldP spid="5" grpId="0"/>
      <p:bldP spid="1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a:extLst>
              <a:ext uri="{FF2B5EF4-FFF2-40B4-BE49-F238E27FC236}">
                <a16:creationId xmlns:a16="http://schemas.microsoft.com/office/drawing/2014/main" id="{2547ABF9-E484-4E9D-A978-04445536E4B7}"/>
              </a:ext>
            </a:extLst>
          </p:cNvPr>
          <p:cNvGraphicFramePr>
            <a:graphicFrameLocks noChangeAspect="1"/>
          </p:cNvGraphicFramePr>
          <p:nvPr>
            <p:extLst>
              <p:ext uri="{D42A27DB-BD31-4B8C-83A1-F6EECF244321}">
                <p14:modId xmlns:p14="http://schemas.microsoft.com/office/powerpoint/2010/main" val="3833716685"/>
              </p:ext>
            </p:extLst>
          </p:nvPr>
        </p:nvGraphicFramePr>
        <p:xfrm>
          <a:off x="2130868" y="2024555"/>
          <a:ext cx="8194232" cy="4068050"/>
        </p:xfrm>
        <a:graphic>
          <a:graphicData uri="http://schemas.openxmlformats.org/presentationml/2006/ole">
            <mc:AlternateContent xmlns:mc="http://schemas.openxmlformats.org/markup-compatibility/2006">
              <mc:Choice xmlns:v="urn:schemas-microsoft-com:vml" Requires="v">
                <p:oleObj spid="_x0000_s34968" name="Worksheet" r:id="rId5" imgW="7854962" imgH="3898812" progId="Excel.Sheet.12">
                  <p:link updateAutomatic="1"/>
                </p:oleObj>
              </mc:Choice>
              <mc:Fallback>
                <p:oleObj name="Worksheet" r:id="rId5" imgW="7854962" imgH="3898812" progId="Excel.Sheet.12">
                  <p:link updateAutomatic="1"/>
                  <p:pic>
                    <p:nvPicPr>
                      <p:cNvPr id="16" name="Object 15">
                        <a:extLst>
                          <a:ext uri="{FF2B5EF4-FFF2-40B4-BE49-F238E27FC236}">
                            <a16:creationId xmlns:a16="http://schemas.microsoft.com/office/drawing/2014/main" id="{2547ABF9-E484-4E9D-A978-04445536E4B7}"/>
                          </a:ext>
                        </a:extLst>
                      </p:cNvPr>
                      <p:cNvPicPr/>
                      <p:nvPr/>
                    </p:nvPicPr>
                    <p:blipFill>
                      <a:blip r:embed="rId6"/>
                      <a:stretch>
                        <a:fillRect/>
                      </a:stretch>
                    </p:blipFill>
                    <p:spPr>
                      <a:xfrm>
                        <a:off x="2130868" y="2024555"/>
                        <a:ext cx="8194232" cy="4068050"/>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ED45A007-78A7-4E24-A05F-E6F671A979A5}"/>
              </a:ext>
            </a:extLst>
          </p:cNvPr>
          <p:cNvSpPr/>
          <p:nvPr/>
        </p:nvSpPr>
        <p:spPr>
          <a:xfrm>
            <a:off x="3273426" y="2024555"/>
            <a:ext cx="871854" cy="3018175"/>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8C56CA8-0E25-4F7A-AF2D-EB55CA0DEA32}"/>
              </a:ext>
            </a:extLst>
          </p:cNvPr>
          <p:cNvSpPr/>
          <p:nvPr/>
        </p:nvSpPr>
        <p:spPr>
          <a:xfrm>
            <a:off x="5899150" y="3665286"/>
            <a:ext cx="3854450" cy="1377444"/>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 name="TextBox 3">
            <a:extLst>
              <a:ext uri="{FF2B5EF4-FFF2-40B4-BE49-F238E27FC236}">
                <a16:creationId xmlns:a16="http://schemas.microsoft.com/office/drawing/2014/main" id="{67A70C1D-2F24-4F61-B921-F7FDFE23AF8C}"/>
              </a:ext>
            </a:extLst>
          </p:cNvPr>
          <p:cNvSpPr txBox="1"/>
          <p:nvPr/>
        </p:nvSpPr>
        <p:spPr>
          <a:xfrm>
            <a:off x="368300" y="228600"/>
            <a:ext cx="11455400" cy="1323439"/>
          </a:xfrm>
          <a:prstGeom prst="rect">
            <a:avLst/>
          </a:prstGeom>
          <a:noFill/>
        </p:spPr>
        <p:txBody>
          <a:bodyPr wrap="square" rtlCol="0">
            <a:spAutoFit/>
          </a:bodyPr>
          <a:lstStyle/>
          <a:p>
            <a:pPr algn="ctr"/>
            <a:r>
              <a:rPr lang="en-GB" sz="4000" dirty="0">
                <a:solidFill>
                  <a:schemeClr val="bg1"/>
                </a:solidFill>
                <a:cs typeface="Calibri Light" panose="020F0302020204030204" pitchFamily="34" charset="0"/>
              </a:rPr>
              <a:t>Natural Surface Waves Can Be Treated as </a:t>
            </a:r>
          </a:p>
          <a:p>
            <a:pPr algn="ctr"/>
            <a:r>
              <a:rPr lang="en-GB" sz="4000" dirty="0">
                <a:solidFill>
                  <a:schemeClr val="bg1"/>
                </a:solidFill>
                <a:cs typeface="Calibri Light" panose="020F0302020204030204" pitchFamily="34" charset="0"/>
              </a:rPr>
              <a:t>Structured Interference and Filtered Out</a:t>
            </a:r>
          </a:p>
        </p:txBody>
      </p:sp>
      <p:sp>
        <p:nvSpPr>
          <p:cNvPr id="6" name="Rectangle 5"/>
          <p:cNvSpPr/>
          <p:nvPr/>
        </p:nvSpPr>
        <p:spPr>
          <a:xfrm>
            <a:off x="6227984" y="2945846"/>
            <a:ext cx="3208251" cy="584775"/>
          </a:xfrm>
          <a:prstGeom prst="rect">
            <a:avLst/>
          </a:prstGeom>
          <a:ln>
            <a:noFill/>
          </a:ln>
        </p:spPr>
        <p:txBody>
          <a:bodyPr wrap="none">
            <a:spAutoFit/>
          </a:bodyPr>
          <a:lstStyle/>
          <a:p>
            <a:pPr algn="ctr"/>
            <a:r>
              <a:rPr lang="en-GB" sz="3200" dirty="0">
                <a:solidFill>
                  <a:schemeClr val="accent4"/>
                </a:solidFill>
                <a:latin typeface="+mj-lt"/>
              </a:rPr>
              <a:t>Transmitted Signal</a:t>
            </a:r>
            <a:endParaRPr lang="en-GB" sz="3200" dirty="0">
              <a:solidFill>
                <a:schemeClr val="accent4"/>
              </a:solidFill>
              <a:latin typeface="+mj-lt"/>
              <a:cs typeface="Calibri Light" panose="020F0302020204030204" pitchFamily="34" charset="0"/>
            </a:endParaRPr>
          </a:p>
        </p:txBody>
      </p:sp>
      <p:sp>
        <p:nvSpPr>
          <p:cNvPr id="9" name="TextBox 8">
            <a:extLst>
              <a:ext uri="{FF2B5EF4-FFF2-40B4-BE49-F238E27FC236}">
                <a16:creationId xmlns:a16="http://schemas.microsoft.com/office/drawing/2014/main" id="{F0676EE4-63F9-40F8-AFB5-4CC8BA7CE9EA}"/>
              </a:ext>
            </a:extLst>
          </p:cNvPr>
          <p:cNvSpPr txBox="1"/>
          <p:nvPr/>
        </p:nvSpPr>
        <p:spPr>
          <a:xfrm>
            <a:off x="-4" y="3093658"/>
            <a:ext cx="12192004" cy="960263"/>
          </a:xfrm>
          <a:prstGeom prst="rect">
            <a:avLst/>
          </a:prstGeom>
          <a:solidFill>
            <a:srgbClr val="C00000"/>
          </a:solidFill>
        </p:spPr>
        <p:txBody>
          <a:bodyPr wrap="square" lIns="91440" tIns="201168" rIns="91440" bIns="201168" rtlCol="0">
            <a:spAutoFit/>
          </a:bodyPr>
          <a:lstStyle/>
          <a:p>
            <a:pPr algn="ctr"/>
            <a:r>
              <a:rPr lang="en-GB" sz="3600" dirty="0">
                <a:solidFill>
                  <a:schemeClr val="bg1"/>
                </a:solidFill>
                <a:cs typeface="Calibri Light" panose="020F0302020204030204" pitchFamily="34" charset="0"/>
              </a:rPr>
              <a:t>Filtering alone does not work</a:t>
            </a:r>
          </a:p>
        </p:txBody>
      </p:sp>
      <p:sp>
        <p:nvSpPr>
          <p:cNvPr id="10" name="Rectangle 9">
            <a:extLst>
              <a:ext uri="{FF2B5EF4-FFF2-40B4-BE49-F238E27FC236}">
                <a16:creationId xmlns:a16="http://schemas.microsoft.com/office/drawing/2014/main" id="{35FF9A95-9E2B-4E05-8F49-FD96EF219DF9}"/>
              </a:ext>
            </a:extLst>
          </p:cNvPr>
          <p:cNvSpPr/>
          <p:nvPr/>
        </p:nvSpPr>
        <p:spPr>
          <a:xfrm>
            <a:off x="4151237" y="1915102"/>
            <a:ext cx="3889527" cy="584775"/>
          </a:xfrm>
          <a:prstGeom prst="rect">
            <a:avLst/>
          </a:prstGeom>
        </p:spPr>
        <p:txBody>
          <a:bodyPr wrap="none">
            <a:spAutoFit/>
          </a:bodyPr>
          <a:lstStyle/>
          <a:p>
            <a:pPr algn="ctr"/>
            <a:r>
              <a:rPr lang="en-GB" sz="3200" dirty="0">
                <a:solidFill>
                  <a:schemeClr val="bg1"/>
                </a:solidFill>
                <a:latin typeface="+mj-lt"/>
              </a:rPr>
              <a:t>Natural Surface Waves</a:t>
            </a:r>
            <a:endParaRPr lang="en-GB" sz="3200" dirty="0">
              <a:solidFill>
                <a:schemeClr val="bg1"/>
              </a:solidFill>
              <a:latin typeface="+mj-lt"/>
              <a:cs typeface="Calibri Light" panose="020F0302020204030204" pitchFamily="34" charset="0"/>
            </a:endParaRPr>
          </a:p>
        </p:txBody>
      </p:sp>
    </p:spTree>
    <p:custDataLst>
      <p:tags r:id="rId2"/>
    </p:custDataLst>
    <p:extLst>
      <p:ext uri="{BB962C8B-B14F-4D97-AF65-F5344CB8AC3E}">
        <p14:creationId xmlns:p14="http://schemas.microsoft.com/office/powerpoint/2010/main" val="3150477361"/>
      </p:ext>
    </p:extLst>
  </p:cSld>
  <p:clrMapOvr>
    <a:masterClrMapping/>
  </p:clrMapOvr>
  <mc:AlternateContent xmlns:mc="http://schemas.openxmlformats.org/markup-compatibility/2006" xmlns:p14="http://schemas.microsoft.com/office/powerpoint/2010/main">
    <mc:Choice Requires="p14">
      <p:transition p14:dur="0" advTm="5631"/>
    </mc:Choice>
    <mc:Fallback xmlns="">
      <p:transition advTm="5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A70C1D-2F24-4F61-B921-F7FDFE23AF8C}"/>
              </a:ext>
            </a:extLst>
          </p:cNvPr>
          <p:cNvSpPr txBox="1"/>
          <p:nvPr/>
        </p:nvSpPr>
        <p:spPr>
          <a:xfrm>
            <a:off x="368300" y="228600"/>
            <a:ext cx="11455400" cy="707886"/>
          </a:xfrm>
          <a:prstGeom prst="rect">
            <a:avLst/>
          </a:prstGeom>
          <a:noFill/>
        </p:spPr>
        <p:txBody>
          <a:bodyPr wrap="square" rtlCol="0">
            <a:spAutoFit/>
          </a:bodyPr>
          <a:lstStyle/>
          <a:p>
            <a:pPr algn="ctr"/>
            <a:r>
              <a:rPr lang="en-GB" sz="4000" dirty="0">
                <a:solidFill>
                  <a:schemeClr val="bg1"/>
                </a:solidFill>
                <a:cs typeface="Calibri Light" panose="020F0302020204030204" pitchFamily="34" charset="0"/>
              </a:rPr>
              <a:t>Dealing with Waves</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063B47E-F076-4D80-8536-31FC8D4BF4CC}"/>
                  </a:ext>
                </a:extLst>
              </p:cNvPr>
              <p:cNvSpPr txBox="1"/>
              <p:nvPr/>
            </p:nvSpPr>
            <p:spPr>
              <a:xfrm>
                <a:off x="3760104" y="2864604"/>
                <a:ext cx="4644541" cy="772647"/>
              </a:xfrm>
              <a:prstGeom prst="rect">
                <a:avLst/>
              </a:prstGeom>
              <a:noFill/>
            </p:spPr>
            <p:txBody>
              <a:bodyPr wrap="none" lIns="0" tIns="0" rIns="0" bIns="0" rtlCol="0">
                <a:spAutoFit/>
              </a:bodyPr>
              <a:lstStyle/>
              <a:p>
                <a14:m>
                  <m:oMath xmlns:m="http://schemas.openxmlformats.org/officeDocument/2006/math">
                    <m:r>
                      <a:rPr lang="en-US" sz="3200" b="0" i="1" smtClean="0">
                        <a:solidFill>
                          <a:schemeClr val="bg1"/>
                        </a:solidFill>
                        <a:latin typeface="Cambria Math" panose="02040503050406030204" pitchFamily="18" charset="0"/>
                        <a:ea typeface="Cambria Math" panose="02040503050406030204" pitchFamily="18" charset="0"/>
                      </a:rPr>
                      <m:t>𝐴𝑛𝑔𝑙𝑒</m:t>
                    </m:r>
                    <m:r>
                      <a:rPr lang="en-US" sz="3200" b="0" i="1" smtClean="0">
                        <a:solidFill>
                          <a:schemeClr val="bg1"/>
                        </a:solidFill>
                        <a:latin typeface="Cambria Math" panose="02040503050406030204" pitchFamily="18" charset="0"/>
                        <a:ea typeface="Cambria Math" panose="02040503050406030204" pitchFamily="18" charset="0"/>
                      </a:rPr>
                      <m:t> </m:t>
                    </m:r>
                  </m:oMath>
                </a14:m>
                <a:r>
                  <a:rPr lang="en-US" sz="3200" dirty="0">
                    <a:solidFill>
                      <a:schemeClr val="bg1"/>
                    </a:solidFill>
                    <a:latin typeface="+mj-lt"/>
                  </a:rPr>
                  <a:t>=</a:t>
                </a:r>
                <a14:m>
                  <m:oMath xmlns:m="http://schemas.openxmlformats.org/officeDocument/2006/math">
                    <m:r>
                      <a:rPr lang="en-US" sz="3200" b="0" i="0" dirty="0" smtClean="0">
                        <a:solidFill>
                          <a:schemeClr val="bg1"/>
                        </a:solidFill>
                        <a:latin typeface="Cambria Math" panose="02040503050406030204" pitchFamily="18" charset="0"/>
                      </a:rPr>
                      <m:t> 360</m:t>
                    </m:r>
                    <m:r>
                      <a:rPr lang="en-US" sz="3200" i="1" dirty="0">
                        <a:solidFill>
                          <a:schemeClr val="bg1"/>
                        </a:solidFill>
                        <a:latin typeface="Cambria Math" panose="02040503050406030204" pitchFamily="18" charset="0"/>
                      </a:rPr>
                      <m:t>×</m:t>
                    </m:r>
                    <m:f>
                      <m:fPr>
                        <m:ctrlPr>
                          <a:rPr lang="en-US" sz="3200" i="1" dirty="0" smtClean="0">
                            <a:solidFill>
                              <a:schemeClr val="bg1"/>
                            </a:solidFill>
                            <a:latin typeface="Cambria Math" panose="02040503050406030204" pitchFamily="18" charset="0"/>
                          </a:rPr>
                        </m:ctrlPr>
                      </m:fPr>
                      <m:num>
                        <m:r>
                          <a:rPr lang="en-US" sz="3200" b="0" i="1" dirty="0" smtClean="0">
                            <a:solidFill>
                              <a:schemeClr val="bg1"/>
                            </a:solidFill>
                            <a:latin typeface="Cambria Math" panose="02040503050406030204" pitchFamily="18" charset="0"/>
                          </a:rPr>
                          <m:t>𝑑𝑖𝑠𝑝𝑙𝑎𝑐𝑒𝑚𝑒𝑛𝑡</m:t>
                        </m:r>
                      </m:num>
                      <m:den>
                        <m:r>
                          <a:rPr lang="en-US" sz="3200" b="0" i="1" dirty="0" smtClean="0">
                            <a:solidFill>
                              <a:schemeClr val="bg1"/>
                            </a:solidFill>
                            <a:latin typeface="Cambria Math" panose="02040503050406030204" pitchFamily="18" charset="0"/>
                          </a:rPr>
                          <m:t>𝑤𝑎𝑣𝑒𝑙𝑒𝑛𝑔𝑡h</m:t>
                        </m:r>
                      </m:den>
                    </m:f>
                  </m:oMath>
                </a14:m>
                <a:endParaRPr lang="en-US" sz="3200" dirty="0">
                  <a:solidFill>
                    <a:schemeClr val="bg1"/>
                  </a:solidFill>
                  <a:latin typeface="+mj-lt"/>
                </a:endParaRPr>
              </a:p>
            </p:txBody>
          </p:sp>
        </mc:Choice>
        <mc:Fallback xmlns="">
          <p:sp>
            <p:nvSpPr>
              <p:cNvPr id="14" name="TextBox 13">
                <a:extLst>
                  <a:ext uri="{FF2B5EF4-FFF2-40B4-BE49-F238E27FC236}">
                    <a16:creationId xmlns:a16="http://schemas.microsoft.com/office/drawing/2014/main" id="{1063B47E-F076-4D80-8536-31FC8D4BF4CC}"/>
                  </a:ext>
                </a:extLst>
              </p:cNvPr>
              <p:cNvSpPr txBox="1">
                <a:spLocks noRot="1" noChangeAspect="1" noMove="1" noResize="1" noEditPoints="1" noAdjustHandles="1" noChangeArrowheads="1" noChangeShapeType="1" noTextEdit="1"/>
              </p:cNvSpPr>
              <p:nvPr/>
            </p:nvSpPr>
            <p:spPr>
              <a:xfrm>
                <a:off x="3760104" y="2864604"/>
                <a:ext cx="4644541" cy="772647"/>
              </a:xfrm>
              <a:prstGeom prst="rect">
                <a:avLst/>
              </a:prstGeom>
              <a:blipFill>
                <a:blip r:embed="rId3"/>
                <a:stretch>
                  <a:fillRect l="-131" t="-787" b="-10236"/>
                </a:stretch>
              </a:blipFill>
            </p:spPr>
            <p:txBody>
              <a:bodyPr/>
              <a:lstStyle/>
              <a:p>
                <a:r>
                  <a:rPr lang="en-US">
                    <a:noFill/>
                  </a:rPr>
                  <a:t> </a:t>
                </a:r>
              </a:p>
            </p:txBody>
          </p:sp>
        </mc:Fallback>
      </mc:AlternateContent>
    </p:spTree>
    <p:extLst>
      <p:ext uri="{BB962C8B-B14F-4D97-AF65-F5344CB8AC3E}">
        <p14:creationId xmlns:p14="http://schemas.microsoft.com/office/powerpoint/2010/main" val="2413265866"/>
      </p:ext>
    </p:extLst>
  </p:cSld>
  <p:clrMapOvr>
    <a:masterClrMapping/>
  </p:clrMapOvr>
  <mc:AlternateContent xmlns:mc="http://schemas.openxmlformats.org/markup-compatibility/2006" xmlns:p14="http://schemas.microsoft.com/office/powerpoint/2010/main">
    <mc:Choice Requires="p14">
      <p:transition p14:dur="0" advTm="9535"/>
    </mc:Choice>
    <mc:Fallback xmlns="">
      <p:transition advTm="9535"/>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A70C1D-2F24-4F61-B921-F7FDFE23AF8C}"/>
              </a:ext>
            </a:extLst>
          </p:cNvPr>
          <p:cNvSpPr txBox="1"/>
          <p:nvPr/>
        </p:nvSpPr>
        <p:spPr>
          <a:xfrm>
            <a:off x="368300" y="228600"/>
            <a:ext cx="11455400" cy="707886"/>
          </a:xfrm>
          <a:prstGeom prst="rect">
            <a:avLst/>
          </a:prstGeom>
          <a:noFill/>
        </p:spPr>
        <p:txBody>
          <a:bodyPr wrap="square" rtlCol="0">
            <a:spAutoFit/>
          </a:bodyPr>
          <a:lstStyle/>
          <a:p>
            <a:pPr algn="ctr"/>
            <a:r>
              <a:rPr lang="en-GB" sz="4000" dirty="0">
                <a:solidFill>
                  <a:schemeClr val="bg1"/>
                </a:solidFill>
                <a:cs typeface="Calibri Light" panose="020F0302020204030204" pitchFamily="34" charset="0"/>
              </a:rPr>
              <a:t>Dealing with Waves</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063B47E-F076-4D80-8536-31FC8D4BF4CC}"/>
                  </a:ext>
                </a:extLst>
              </p:cNvPr>
              <p:cNvSpPr txBox="1"/>
              <p:nvPr/>
            </p:nvSpPr>
            <p:spPr>
              <a:xfrm>
                <a:off x="2868545" y="2864604"/>
                <a:ext cx="4644541" cy="772647"/>
              </a:xfrm>
              <a:prstGeom prst="rect">
                <a:avLst/>
              </a:prstGeom>
              <a:noFill/>
            </p:spPr>
            <p:txBody>
              <a:bodyPr wrap="none" lIns="0" tIns="0" rIns="0" bIns="0" rtlCol="0">
                <a:spAutoFit/>
              </a:bodyPr>
              <a:lstStyle/>
              <a:p>
                <a14:m>
                  <m:oMath xmlns:m="http://schemas.openxmlformats.org/officeDocument/2006/math">
                    <m:r>
                      <a:rPr lang="en-US" sz="3200" b="0" i="1" smtClean="0">
                        <a:solidFill>
                          <a:schemeClr val="bg1"/>
                        </a:solidFill>
                        <a:latin typeface="Cambria Math" panose="02040503050406030204" pitchFamily="18" charset="0"/>
                        <a:ea typeface="Cambria Math" panose="02040503050406030204" pitchFamily="18" charset="0"/>
                      </a:rPr>
                      <m:t>𝐴𝑛𝑔𝑙𝑒</m:t>
                    </m:r>
                    <m:r>
                      <a:rPr lang="en-US" sz="3200" b="0" i="1" smtClean="0">
                        <a:solidFill>
                          <a:schemeClr val="bg1"/>
                        </a:solidFill>
                        <a:latin typeface="Cambria Math" panose="02040503050406030204" pitchFamily="18" charset="0"/>
                        <a:ea typeface="Cambria Math" panose="02040503050406030204" pitchFamily="18" charset="0"/>
                      </a:rPr>
                      <m:t> </m:t>
                    </m:r>
                  </m:oMath>
                </a14:m>
                <a:r>
                  <a:rPr lang="en-US" sz="3200" dirty="0">
                    <a:solidFill>
                      <a:schemeClr val="bg1"/>
                    </a:solidFill>
                    <a:latin typeface="+mj-lt"/>
                  </a:rPr>
                  <a:t>=</a:t>
                </a:r>
                <a14:m>
                  <m:oMath xmlns:m="http://schemas.openxmlformats.org/officeDocument/2006/math">
                    <m:r>
                      <a:rPr lang="en-US" sz="3200" b="0" i="0" dirty="0" smtClean="0">
                        <a:solidFill>
                          <a:schemeClr val="bg1"/>
                        </a:solidFill>
                        <a:latin typeface="Cambria Math" panose="02040503050406030204" pitchFamily="18" charset="0"/>
                      </a:rPr>
                      <m:t> 360</m:t>
                    </m:r>
                    <m:r>
                      <a:rPr lang="en-US" sz="3200" i="1" dirty="0">
                        <a:solidFill>
                          <a:schemeClr val="bg1"/>
                        </a:solidFill>
                        <a:latin typeface="Cambria Math" panose="02040503050406030204" pitchFamily="18" charset="0"/>
                      </a:rPr>
                      <m:t>×</m:t>
                    </m:r>
                    <m:f>
                      <m:fPr>
                        <m:ctrlPr>
                          <a:rPr lang="en-US" sz="3200" i="1" dirty="0" smtClean="0">
                            <a:solidFill>
                              <a:schemeClr val="bg1"/>
                            </a:solidFill>
                            <a:latin typeface="Cambria Math" panose="02040503050406030204" pitchFamily="18" charset="0"/>
                          </a:rPr>
                        </m:ctrlPr>
                      </m:fPr>
                      <m:num>
                        <m:r>
                          <a:rPr lang="en-US" sz="3200" b="0" i="1" dirty="0" smtClean="0">
                            <a:solidFill>
                              <a:schemeClr val="bg1"/>
                            </a:solidFill>
                            <a:latin typeface="Cambria Math" panose="02040503050406030204" pitchFamily="18" charset="0"/>
                          </a:rPr>
                          <m:t>𝑑𝑖𝑠𝑝𝑙𝑎𝑐𝑒𝑚𝑒𝑛𝑡</m:t>
                        </m:r>
                      </m:num>
                      <m:den>
                        <m:r>
                          <a:rPr lang="en-US" sz="3200" b="0" i="1" dirty="0" smtClean="0">
                            <a:solidFill>
                              <a:schemeClr val="bg1"/>
                            </a:solidFill>
                            <a:latin typeface="Cambria Math" panose="02040503050406030204" pitchFamily="18" charset="0"/>
                          </a:rPr>
                          <m:t>𝑤𝑎𝑣𝑒𝑙𝑒𝑛𝑔𝑡h</m:t>
                        </m:r>
                      </m:den>
                    </m:f>
                  </m:oMath>
                </a14:m>
                <a:endParaRPr lang="en-US" sz="3200" dirty="0">
                  <a:solidFill>
                    <a:schemeClr val="bg1"/>
                  </a:solidFill>
                  <a:latin typeface="+mj-lt"/>
                </a:endParaRPr>
              </a:p>
            </p:txBody>
          </p:sp>
        </mc:Choice>
        <mc:Fallback xmlns="">
          <p:sp>
            <p:nvSpPr>
              <p:cNvPr id="14" name="TextBox 13">
                <a:extLst>
                  <a:ext uri="{FF2B5EF4-FFF2-40B4-BE49-F238E27FC236}">
                    <a16:creationId xmlns:a16="http://schemas.microsoft.com/office/drawing/2014/main" id="{1063B47E-F076-4D80-8536-31FC8D4BF4CC}"/>
                  </a:ext>
                </a:extLst>
              </p:cNvPr>
              <p:cNvSpPr txBox="1">
                <a:spLocks noRot="1" noChangeAspect="1" noMove="1" noResize="1" noEditPoints="1" noAdjustHandles="1" noChangeArrowheads="1" noChangeShapeType="1" noTextEdit="1"/>
              </p:cNvSpPr>
              <p:nvPr/>
            </p:nvSpPr>
            <p:spPr>
              <a:xfrm>
                <a:off x="2868545" y="2864604"/>
                <a:ext cx="4644541" cy="772647"/>
              </a:xfrm>
              <a:prstGeom prst="rect">
                <a:avLst/>
              </a:prstGeom>
              <a:blipFill>
                <a:blip r:embed="rId3"/>
                <a:stretch>
                  <a:fillRect l="-131" t="-787" b="-102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1D73230-93D2-4CE6-A8A1-CACDD936EFE7}"/>
                  </a:ext>
                </a:extLst>
              </p:cNvPr>
              <p:cNvSpPr txBox="1"/>
              <p:nvPr/>
            </p:nvSpPr>
            <p:spPr>
              <a:xfrm>
                <a:off x="7655973" y="3009130"/>
                <a:ext cx="1678536"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accent4"/>
                          </a:solidFill>
                          <a:latin typeface="Cambria Math" panose="02040503050406030204" pitchFamily="18" charset="0"/>
                        </a:rPr>
                        <m:t>𝑚𝑜𝑑</m:t>
                      </m:r>
                      <m:r>
                        <a:rPr lang="en-US" sz="3200" b="0" i="1" smtClean="0">
                          <a:solidFill>
                            <a:schemeClr val="accent4"/>
                          </a:solidFill>
                          <a:latin typeface="Cambria Math" panose="02040503050406030204" pitchFamily="18" charset="0"/>
                        </a:rPr>
                        <m:t> 360</m:t>
                      </m:r>
                    </m:oMath>
                  </m:oMathPara>
                </a14:m>
                <a:endParaRPr lang="en-US" sz="3200" dirty="0">
                  <a:solidFill>
                    <a:schemeClr val="accent4"/>
                  </a:solidFill>
                  <a:latin typeface="+mj-lt"/>
                </a:endParaRPr>
              </a:p>
            </p:txBody>
          </p:sp>
        </mc:Choice>
        <mc:Fallback xmlns="">
          <p:sp>
            <p:nvSpPr>
              <p:cNvPr id="19" name="TextBox 18">
                <a:extLst>
                  <a:ext uri="{FF2B5EF4-FFF2-40B4-BE49-F238E27FC236}">
                    <a16:creationId xmlns:a16="http://schemas.microsoft.com/office/drawing/2014/main" id="{11D73230-93D2-4CE6-A8A1-CACDD936EFE7}"/>
                  </a:ext>
                </a:extLst>
              </p:cNvPr>
              <p:cNvSpPr txBox="1">
                <a:spLocks noRot="1" noChangeAspect="1" noMove="1" noResize="1" noEditPoints="1" noAdjustHandles="1" noChangeArrowheads="1" noChangeShapeType="1" noTextEdit="1"/>
              </p:cNvSpPr>
              <p:nvPr/>
            </p:nvSpPr>
            <p:spPr>
              <a:xfrm>
                <a:off x="7655973" y="3009130"/>
                <a:ext cx="1678536" cy="492443"/>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0851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387">
        <p159:morph option="byObject"/>
      </p:transition>
    </mc:Choice>
    <mc:Fallback xmlns="">
      <p:transition spd="slow" advTm="9387">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72F4D70C-9ACD-4173-9771-D58A8771DE92}"/>
              </a:ext>
            </a:extLst>
          </p:cNvPr>
          <p:cNvSpPr/>
          <p:nvPr/>
        </p:nvSpPr>
        <p:spPr>
          <a:xfrm rot="16200000">
            <a:off x="4582431" y="-751575"/>
            <a:ext cx="3027144" cy="12192001"/>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p:cNvSpPr/>
          <p:nvPr/>
        </p:nvSpPr>
        <p:spPr>
          <a:xfrm>
            <a:off x="710511" y="228600"/>
            <a:ext cx="10771026" cy="707886"/>
          </a:xfrm>
          <a:prstGeom prst="rect">
            <a:avLst/>
          </a:prstGeom>
        </p:spPr>
        <p:txBody>
          <a:bodyPr wrap="none">
            <a:spAutoFit/>
          </a:bodyPr>
          <a:lstStyle/>
          <a:p>
            <a:pPr algn="ctr"/>
            <a:r>
              <a:rPr lang="en-GB" sz="4000" dirty="0">
                <a:solidFill>
                  <a:schemeClr val="bg1"/>
                </a:solidFill>
              </a:rPr>
              <a:t>Direct Underwater-Air Communication is Infeasible</a:t>
            </a:r>
            <a:endParaRPr lang="en-GB" sz="4000" dirty="0">
              <a:solidFill>
                <a:schemeClr val="bg1"/>
              </a:solidFill>
              <a:cs typeface="Calibri Light" panose="020F0302020204030204" pitchFamily="34" charset="0"/>
            </a:endParaRPr>
          </a:p>
        </p:txBody>
      </p:sp>
      <p:pic>
        <p:nvPicPr>
          <p:cNvPr id="12" name="Picture 11">
            <a:extLst>
              <a:ext uri="{FF2B5EF4-FFF2-40B4-BE49-F238E27FC236}">
                <a16:creationId xmlns:a16="http://schemas.microsoft.com/office/drawing/2014/main" id="{AC4EB22D-3564-4215-A5F1-35F14F8F5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964" y="511080"/>
            <a:ext cx="2570305" cy="2570305"/>
          </a:xfrm>
          <a:prstGeom prst="rect">
            <a:avLst/>
          </a:prstGeom>
        </p:spPr>
      </p:pic>
      <p:pic>
        <p:nvPicPr>
          <p:cNvPr id="13" name="Picture 12">
            <a:extLst>
              <a:ext uri="{FF2B5EF4-FFF2-40B4-BE49-F238E27FC236}">
                <a16:creationId xmlns:a16="http://schemas.microsoft.com/office/drawing/2014/main" id="{2910423E-9C5C-4975-856C-87D39D44DDA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23087" y="4391430"/>
            <a:ext cx="4067133" cy="2135245"/>
          </a:xfrm>
          <a:prstGeom prst="rect">
            <a:avLst/>
          </a:prstGeom>
        </p:spPr>
      </p:pic>
      <p:pic>
        <p:nvPicPr>
          <p:cNvPr id="10" name="Picture 9">
            <a:extLst>
              <a:ext uri="{FF2B5EF4-FFF2-40B4-BE49-F238E27FC236}">
                <a16:creationId xmlns:a16="http://schemas.microsoft.com/office/drawing/2014/main" id="{603F83E2-A0CC-427C-9DEE-E67437114E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375" y="4971897"/>
            <a:ext cx="2929830" cy="1333073"/>
          </a:xfrm>
          <a:prstGeom prst="rect">
            <a:avLst/>
          </a:prstGeom>
        </p:spPr>
      </p:pic>
      <p:pic>
        <p:nvPicPr>
          <p:cNvPr id="25" name="Picture 24">
            <a:extLst>
              <a:ext uri="{FF2B5EF4-FFF2-40B4-BE49-F238E27FC236}">
                <a16:creationId xmlns:a16="http://schemas.microsoft.com/office/drawing/2014/main" id="{10BF2B0B-D8CB-4994-B587-1BAAAB5092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4941" y="1019814"/>
            <a:ext cx="1551489" cy="1263634"/>
          </a:xfrm>
          <a:prstGeom prst="rect">
            <a:avLst/>
          </a:prstGeom>
        </p:spPr>
      </p:pic>
      <p:cxnSp>
        <p:nvCxnSpPr>
          <p:cNvPr id="32" name="Straight Arrow Connector 31">
            <a:extLst>
              <a:ext uri="{FF2B5EF4-FFF2-40B4-BE49-F238E27FC236}">
                <a16:creationId xmlns:a16="http://schemas.microsoft.com/office/drawing/2014/main" id="{42E2A3AE-289A-466F-B096-6798943577D0}"/>
              </a:ext>
            </a:extLst>
          </p:cNvPr>
          <p:cNvCxnSpPr>
            <a:cxnSpLocks/>
          </p:cNvCxnSpPr>
          <p:nvPr/>
        </p:nvCxnSpPr>
        <p:spPr>
          <a:xfrm flipV="1">
            <a:off x="2498292" y="2387065"/>
            <a:ext cx="0" cy="2597311"/>
          </a:xfrm>
          <a:prstGeom prst="straightConnector1">
            <a:avLst/>
          </a:prstGeom>
          <a:ln w="762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3" name="Multiplication Sign 32">
            <a:extLst>
              <a:ext uri="{FF2B5EF4-FFF2-40B4-BE49-F238E27FC236}">
                <a16:creationId xmlns:a16="http://schemas.microsoft.com/office/drawing/2014/main" id="{462C3CE2-90EE-4BE7-A61A-22FC4EA1D657}"/>
              </a:ext>
            </a:extLst>
          </p:cNvPr>
          <p:cNvSpPr/>
          <p:nvPr/>
        </p:nvSpPr>
        <p:spPr>
          <a:xfrm>
            <a:off x="1688010" y="2981777"/>
            <a:ext cx="1630965" cy="1669990"/>
          </a:xfrm>
          <a:prstGeom prst="mathMultiply">
            <a:avLst>
              <a:gd name="adj1" fmla="val 801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5" name="Straight Arrow Connector 34">
            <a:extLst>
              <a:ext uri="{FF2B5EF4-FFF2-40B4-BE49-F238E27FC236}">
                <a16:creationId xmlns:a16="http://schemas.microsoft.com/office/drawing/2014/main" id="{CBAEABAC-8D11-4C4C-A376-5048D225D4DE}"/>
              </a:ext>
            </a:extLst>
          </p:cNvPr>
          <p:cNvCxnSpPr>
            <a:cxnSpLocks/>
          </p:cNvCxnSpPr>
          <p:nvPr/>
        </p:nvCxnSpPr>
        <p:spPr>
          <a:xfrm flipV="1">
            <a:off x="9977437" y="2387065"/>
            <a:ext cx="0" cy="2597311"/>
          </a:xfrm>
          <a:prstGeom prst="straightConnector1">
            <a:avLst/>
          </a:prstGeom>
          <a:ln w="762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6" name="Multiplication Sign 35">
            <a:extLst>
              <a:ext uri="{FF2B5EF4-FFF2-40B4-BE49-F238E27FC236}">
                <a16:creationId xmlns:a16="http://schemas.microsoft.com/office/drawing/2014/main" id="{93E68E50-30E8-465A-A0FD-66EE9AAE9FD7}"/>
              </a:ext>
            </a:extLst>
          </p:cNvPr>
          <p:cNvSpPr/>
          <p:nvPr/>
        </p:nvSpPr>
        <p:spPr>
          <a:xfrm>
            <a:off x="9167155" y="2981777"/>
            <a:ext cx="1630965" cy="1669990"/>
          </a:xfrm>
          <a:prstGeom prst="mathMultiply">
            <a:avLst>
              <a:gd name="adj1" fmla="val 801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9" name="Straight Arrow Connector 38">
            <a:extLst>
              <a:ext uri="{FF2B5EF4-FFF2-40B4-BE49-F238E27FC236}">
                <a16:creationId xmlns:a16="http://schemas.microsoft.com/office/drawing/2014/main" id="{E4E2B7D6-2130-4D4D-A7AB-DDD21F396E01}"/>
              </a:ext>
            </a:extLst>
          </p:cNvPr>
          <p:cNvCxnSpPr>
            <a:cxnSpLocks/>
          </p:cNvCxnSpPr>
          <p:nvPr/>
        </p:nvCxnSpPr>
        <p:spPr>
          <a:xfrm flipV="1">
            <a:off x="6096002" y="2387065"/>
            <a:ext cx="0" cy="2597311"/>
          </a:xfrm>
          <a:prstGeom prst="straightConnector1">
            <a:avLst/>
          </a:prstGeom>
          <a:ln w="762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0" name="Multiplication Sign 39">
            <a:extLst>
              <a:ext uri="{FF2B5EF4-FFF2-40B4-BE49-F238E27FC236}">
                <a16:creationId xmlns:a16="http://schemas.microsoft.com/office/drawing/2014/main" id="{FE794B0D-646D-43F6-B691-D721F98A3D11}"/>
              </a:ext>
            </a:extLst>
          </p:cNvPr>
          <p:cNvSpPr/>
          <p:nvPr/>
        </p:nvSpPr>
        <p:spPr>
          <a:xfrm>
            <a:off x="5285720" y="2981777"/>
            <a:ext cx="1630965" cy="1669990"/>
          </a:xfrm>
          <a:prstGeom prst="mathMultiply">
            <a:avLst>
              <a:gd name="adj1" fmla="val 801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2" name="Picture 41">
            <a:extLst>
              <a:ext uri="{FF2B5EF4-FFF2-40B4-BE49-F238E27FC236}">
                <a16:creationId xmlns:a16="http://schemas.microsoft.com/office/drawing/2014/main" id="{2D16AB91-BCDB-406F-A923-3735E6B30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8229" y="511080"/>
            <a:ext cx="2570305" cy="2570305"/>
          </a:xfrm>
          <a:prstGeom prst="rect">
            <a:avLst/>
          </a:prstGeom>
        </p:spPr>
      </p:pic>
      <p:pic>
        <p:nvPicPr>
          <p:cNvPr id="46" name="Picture 45">
            <a:extLst>
              <a:ext uri="{FF2B5EF4-FFF2-40B4-BE49-F238E27FC236}">
                <a16:creationId xmlns:a16="http://schemas.microsoft.com/office/drawing/2014/main" id="{5AD7FDE5-D2E3-49A1-BD26-EC4791C8EEF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90106" y="4391430"/>
            <a:ext cx="4067133" cy="2135245"/>
          </a:xfrm>
          <a:prstGeom prst="rect">
            <a:avLst/>
          </a:prstGeom>
        </p:spPr>
      </p:pic>
      <p:pic>
        <p:nvPicPr>
          <p:cNvPr id="27" name="Picture 26">
            <a:extLst>
              <a:ext uri="{FF2B5EF4-FFF2-40B4-BE49-F238E27FC236}">
                <a16:creationId xmlns:a16="http://schemas.microsoft.com/office/drawing/2014/main" id="{0A6E864B-83C9-4716-8A90-B988A9DA88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94941" y="4919658"/>
            <a:ext cx="1737511" cy="1670449"/>
          </a:xfrm>
          <a:prstGeom prst="rect">
            <a:avLst/>
          </a:prstGeom>
        </p:spPr>
      </p:pic>
      <p:pic>
        <p:nvPicPr>
          <p:cNvPr id="3" name="Picture 2">
            <a:extLst>
              <a:ext uri="{FF2B5EF4-FFF2-40B4-BE49-F238E27FC236}">
                <a16:creationId xmlns:a16="http://schemas.microsoft.com/office/drawing/2014/main" id="{AFCDD3BE-3AFC-4FDF-ADC0-203A8F1CC15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231" y1="12715" x2="65000" y2="10997"/>
                        <a14:foregroundMark x1="65000" y1="10997" x2="65769" y2="14777"/>
                        <a14:foregroundMark x1="68462" y1="85223" x2="55385" y2="79038"/>
                        <a14:foregroundMark x1="55385" y1="79038" x2="40000" y2="83162"/>
                        <a14:foregroundMark x1="40000" y1="83162" x2="30000" y2="73883"/>
                      </a14:backgroundRemoval>
                    </a14:imgEffect>
                  </a14:imgLayer>
                </a14:imgProps>
              </a:ext>
              <a:ext uri="{28A0092B-C50C-407E-A947-70E740481C1C}">
                <a14:useLocalDpi xmlns:a14="http://schemas.microsoft.com/office/drawing/2010/main" val="0"/>
              </a:ext>
            </a:extLst>
          </a:blip>
          <a:stretch>
            <a:fillRect/>
          </a:stretch>
        </p:blipFill>
        <p:spPr>
          <a:xfrm>
            <a:off x="1851760" y="1045993"/>
            <a:ext cx="1294112" cy="1448409"/>
          </a:xfrm>
          <a:prstGeom prst="rect">
            <a:avLst/>
          </a:prstGeom>
        </p:spPr>
      </p:pic>
    </p:spTree>
    <p:extLst>
      <p:ext uri="{BB962C8B-B14F-4D97-AF65-F5344CB8AC3E}">
        <p14:creationId xmlns:p14="http://schemas.microsoft.com/office/powerpoint/2010/main" val="1350004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219">
        <p159:morph option="byObject"/>
      </p:transition>
    </mc:Choice>
    <mc:Fallback xmlns="">
      <p:transition spd="slow" advTm="8219">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A70C1D-2F24-4F61-B921-F7FDFE23AF8C}"/>
              </a:ext>
            </a:extLst>
          </p:cNvPr>
          <p:cNvSpPr txBox="1"/>
          <p:nvPr/>
        </p:nvSpPr>
        <p:spPr>
          <a:xfrm>
            <a:off x="368300" y="228600"/>
            <a:ext cx="11455400" cy="707886"/>
          </a:xfrm>
          <a:prstGeom prst="rect">
            <a:avLst/>
          </a:prstGeom>
          <a:noFill/>
        </p:spPr>
        <p:txBody>
          <a:bodyPr wrap="square" rtlCol="0">
            <a:spAutoFit/>
          </a:bodyPr>
          <a:lstStyle/>
          <a:p>
            <a:pPr algn="ctr"/>
            <a:r>
              <a:rPr lang="en-GB" sz="4000" dirty="0">
                <a:solidFill>
                  <a:schemeClr val="bg1"/>
                </a:solidFill>
                <a:cs typeface="Calibri Light" panose="020F0302020204030204" pitchFamily="34" charset="0"/>
              </a:rPr>
              <a:t>Dealing with Waves</a:t>
            </a:r>
          </a:p>
        </p:txBody>
      </p:sp>
      <p:graphicFrame>
        <p:nvGraphicFramePr>
          <p:cNvPr id="5" name="Object 4">
            <a:extLst>
              <a:ext uri="{FF2B5EF4-FFF2-40B4-BE49-F238E27FC236}">
                <a16:creationId xmlns:a16="http://schemas.microsoft.com/office/drawing/2014/main" id="{D5A6108A-19F0-460F-A1A5-98E1A1490758}"/>
              </a:ext>
            </a:extLst>
          </p:cNvPr>
          <p:cNvGraphicFramePr>
            <a:graphicFrameLocks/>
          </p:cNvGraphicFramePr>
          <p:nvPr>
            <p:extLst>
              <p:ext uri="{D42A27DB-BD31-4B8C-83A1-F6EECF244321}">
                <p14:modId xmlns:p14="http://schemas.microsoft.com/office/powerpoint/2010/main" val="1065067588"/>
              </p:ext>
            </p:extLst>
          </p:nvPr>
        </p:nvGraphicFramePr>
        <p:xfrm>
          <a:off x="2075681" y="2488473"/>
          <a:ext cx="8040637" cy="3966379"/>
        </p:xfrm>
        <a:graphic>
          <a:graphicData uri="http://schemas.openxmlformats.org/presentationml/2006/ole">
            <mc:AlternateContent xmlns:mc="http://schemas.openxmlformats.org/markup-compatibility/2006">
              <mc:Choice xmlns:v="urn:schemas-microsoft-com:vml" Requires="v">
                <p:oleObj spid="_x0000_s21693" name="Worksheet" r:id="rId5" imgW="7873901" imgH="3911425" progId="Excel.Sheet.12">
                  <p:link updateAutomatic="1"/>
                </p:oleObj>
              </mc:Choice>
              <mc:Fallback>
                <p:oleObj name="Worksheet" r:id="rId5" imgW="7873901" imgH="3911425" progId="Excel.Sheet.12">
                  <p:link updateAutomatic="1"/>
                  <p:pic>
                    <p:nvPicPr>
                      <p:cNvPr id="27" name="Object 26"/>
                      <p:cNvPicPr/>
                      <p:nvPr/>
                    </p:nvPicPr>
                    <p:blipFill>
                      <a:blip r:embed="rId6"/>
                      <a:stretch>
                        <a:fillRect/>
                      </a:stretch>
                    </p:blipFill>
                    <p:spPr>
                      <a:xfrm>
                        <a:off x="2075681" y="2488473"/>
                        <a:ext cx="8040637" cy="3966379"/>
                      </a:xfrm>
                      <a:prstGeom prst="rect">
                        <a:avLst/>
                      </a:prstGeom>
                    </p:spPr>
                  </p:pic>
                </p:oleObj>
              </mc:Fallback>
            </mc:AlternateContent>
          </a:graphicData>
        </a:graphic>
      </p:graphicFrame>
      <p:grpSp>
        <p:nvGrpSpPr>
          <p:cNvPr id="7" name="Group 6">
            <a:extLst>
              <a:ext uri="{FF2B5EF4-FFF2-40B4-BE49-F238E27FC236}">
                <a16:creationId xmlns:a16="http://schemas.microsoft.com/office/drawing/2014/main" id="{67134E22-60E5-47B8-BF1A-DC8264B94252}"/>
              </a:ext>
            </a:extLst>
          </p:cNvPr>
          <p:cNvGrpSpPr/>
          <p:nvPr/>
        </p:nvGrpSpPr>
        <p:grpSpPr>
          <a:xfrm>
            <a:off x="4522490" y="3122252"/>
            <a:ext cx="1043877" cy="2296885"/>
            <a:chOff x="6682839" y="3085635"/>
            <a:chExt cx="1043877" cy="2296885"/>
          </a:xfrm>
        </p:grpSpPr>
        <p:cxnSp>
          <p:nvCxnSpPr>
            <p:cNvPr id="8" name="Straight Arrow Connector 7">
              <a:extLst>
                <a:ext uri="{FF2B5EF4-FFF2-40B4-BE49-F238E27FC236}">
                  <a16:creationId xmlns:a16="http://schemas.microsoft.com/office/drawing/2014/main" id="{77B308DB-0C14-4575-AD62-E0DCB009BA23}"/>
                </a:ext>
              </a:extLst>
            </p:cNvPr>
            <p:cNvCxnSpPr>
              <a:cxnSpLocks/>
            </p:cNvCxnSpPr>
            <p:nvPr/>
          </p:nvCxnSpPr>
          <p:spPr>
            <a:xfrm>
              <a:off x="6682839" y="3572857"/>
              <a:ext cx="0" cy="1809663"/>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2A5458A-7FAF-4F09-A8DD-0BC405B1A23A}"/>
                </a:ext>
              </a:extLst>
            </p:cNvPr>
            <p:cNvSpPr/>
            <p:nvPr/>
          </p:nvSpPr>
          <p:spPr>
            <a:xfrm>
              <a:off x="6682839" y="3085635"/>
              <a:ext cx="1043877" cy="584775"/>
            </a:xfrm>
            <a:prstGeom prst="rect">
              <a:avLst/>
            </a:prstGeom>
          </p:spPr>
          <p:txBody>
            <a:bodyPr wrap="none">
              <a:spAutoFit/>
            </a:bodyPr>
            <a:lstStyle/>
            <a:p>
              <a:pPr algn="ctr"/>
              <a:r>
                <a:rPr lang="en-GB" sz="3200" dirty="0">
                  <a:solidFill>
                    <a:srgbClr val="FF0000"/>
                  </a:solidFill>
                  <a:latin typeface="+mj-lt"/>
                </a:rPr>
                <a:t>5mm</a:t>
              </a:r>
              <a:endParaRPr lang="en-GB" sz="3200" dirty="0">
                <a:solidFill>
                  <a:srgbClr val="FF0000"/>
                </a:solidFill>
                <a:latin typeface="+mj-lt"/>
                <a:cs typeface="Calibri Light" panose="020F0302020204030204" pitchFamily="34" charset="0"/>
              </a:endParaRP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0E9D2C2-7D52-4EFB-83FC-52FD6D23F834}"/>
                  </a:ext>
                </a:extLst>
              </p:cNvPr>
              <p:cNvSpPr txBox="1"/>
              <p:nvPr/>
            </p:nvSpPr>
            <p:spPr>
              <a:xfrm>
                <a:off x="2868545" y="1183941"/>
                <a:ext cx="4647747" cy="772647"/>
              </a:xfrm>
              <a:prstGeom prst="rect">
                <a:avLst/>
              </a:prstGeom>
              <a:noFill/>
            </p:spPr>
            <p:txBody>
              <a:bodyPr wrap="none" lIns="0" tIns="0" rIns="0" bIns="0" rtlCol="0">
                <a:spAutoFit/>
              </a:bodyPr>
              <a:lstStyle/>
              <a:p>
                <a14:m>
                  <m:oMath xmlns:m="http://schemas.openxmlformats.org/officeDocument/2006/math">
                    <m:r>
                      <a:rPr lang="en-US" sz="3200" b="0" i="1" smtClean="0">
                        <a:solidFill>
                          <a:schemeClr val="bg1"/>
                        </a:solidFill>
                        <a:latin typeface="Cambria Math" panose="02040503050406030204" pitchFamily="18" charset="0"/>
                        <a:ea typeface="Cambria Math" panose="02040503050406030204" pitchFamily="18" charset="0"/>
                      </a:rPr>
                      <m:t>𝐴𝑛𝑔𝑙𝑒</m:t>
                    </m:r>
                  </m:oMath>
                </a14:m>
                <a:r>
                  <a:rPr lang="en-US" sz="3200" dirty="0">
                    <a:solidFill>
                      <a:schemeClr val="bg1"/>
                    </a:solidFill>
                    <a:latin typeface="+mj-lt"/>
                  </a:rPr>
                  <a:t> =</a:t>
                </a:r>
                <a14:m>
                  <m:oMath xmlns:m="http://schemas.openxmlformats.org/officeDocument/2006/math">
                    <m:r>
                      <a:rPr lang="en-US" sz="3200" b="0" i="0" dirty="0" smtClean="0">
                        <a:solidFill>
                          <a:schemeClr val="bg1"/>
                        </a:solidFill>
                        <a:latin typeface="Cambria Math" panose="02040503050406030204" pitchFamily="18" charset="0"/>
                      </a:rPr>
                      <m:t> 360</m:t>
                    </m:r>
                    <m:r>
                      <a:rPr lang="en-US" sz="3200" i="1" dirty="0">
                        <a:solidFill>
                          <a:schemeClr val="bg1"/>
                        </a:solidFill>
                        <a:latin typeface="Cambria Math" panose="02040503050406030204" pitchFamily="18" charset="0"/>
                      </a:rPr>
                      <m:t>×</m:t>
                    </m:r>
                    <m:f>
                      <m:fPr>
                        <m:ctrlPr>
                          <a:rPr lang="en-US" sz="3200" i="1" dirty="0" smtClean="0">
                            <a:solidFill>
                              <a:schemeClr val="bg1"/>
                            </a:solidFill>
                            <a:latin typeface="Cambria Math" panose="02040503050406030204" pitchFamily="18" charset="0"/>
                          </a:rPr>
                        </m:ctrlPr>
                      </m:fPr>
                      <m:num>
                        <m:r>
                          <a:rPr lang="en-US" sz="3200" b="0" i="1" dirty="0" smtClean="0">
                            <a:solidFill>
                              <a:schemeClr val="bg1"/>
                            </a:solidFill>
                            <a:latin typeface="Cambria Math" panose="02040503050406030204" pitchFamily="18" charset="0"/>
                          </a:rPr>
                          <m:t>𝑑𝑖𝑠𝑝𝑙𝑎𝑐𝑒𝑚𝑒𝑛𝑡</m:t>
                        </m:r>
                      </m:num>
                      <m:den>
                        <m:r>
                          <a:rPr lang="en-US" sz="3200" b="0" i="1" dirty="0" smtClean="0">
                            <a:solidFill>
                              <a:schemeClr val="bg1"/>
                            </a:solidFill>
                            <a:latin typeface="Cambria Math" panose="02040503050406030204" pitchFamily="18" charset="0"/>
                          </a:rPr>
                          <m:t>𝑤𝑎𝑣𝑒𝑙𝑒𝑛𝑔𝑡h</m:t>
                        </m:r>
                      </m:den>
                    </m:f>
                  </m:oMath>
                </a14:m>
                <a:endParaRPr lang="en-US" sz="3200" dirty="0">
                  <a:solidFill>
                    <a:schemeClr val="bg1"/>
                  </a:solidFill>
                  <a:latin typeface="+mj-lt"/>
                </a:endParaRPr>
              </a:p>
            </p:txBody>
          </p:sp>
        </mc:Choice>
        <mc:Fallback xmlns="">
          <p:sp>
            <p:nvSpPr>
              <p:cNvPr id="10" name="TextBox 9">
                <a:extLst>
                  <a:ext uri="{FF2B5EF4-FFF2-40B4-BE49-F238E27FC236}">
                    <a16:creationId xmlns:a16="http://schemas.microsoft.com/office/drawing/2014/main" id="{40E9D2C2-7D52-4EFB-83FC-52FD6D23F834}"/>
                  </a:ext>
                </a:extLst>
              </p:cNvPr>
              <p:cNvSpPr txBox="1">
                <a:spLocks noRot="1" noChangeAspect="1" noMove="1" noResize="1" noEditPoints="1" noAdjustHandles="1" noChangeArrowheads="1" noChangeShapeType="1" noTextEdit="1"/>
              </p:cNvSpPr>
              <p:nvPr/>
            </p:nvSpPr>
            <p:spPr>
              <a:xfrm>
                <a:off x="2868545" y="1183941"/>
                <a:ext cx="4647747" cy="772647"/>
              </a:xfrm>
              <a:prstGeom prst="rect">
                <a:avLst/>
              </a:prstGeom>
              <a:blipFill>
                <a:blip r:embed="rId7"/>
                <a:stretch>
                  <a:fillRect l="-131" b="-110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6C0F05B-07E0-46F4-995A-10708BE4F748}"/>
                  </a:ext>
                </a:extLst>
              </p:cNvPr>
              <p:cNvSpPr txBox="1"/>
              <p:nvPr/>
            </p:nvSpPr>
            <p:spPr>
              <a:xfrm>
                <a:off x="7655973" y="1328467"/>
                <a:ext cx="1678536"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accent4"/>
                          </a:solidFill>
                          <a:latin typeface="Cambria Math" panose="02040503050406030204" pitchFamily="18" charset="0"/>
                        </a:rPr>
                        <m:t>𝑚𝑜𝑑</m:t>
                      </m:r>
                      <m:r>
                        <a:rPr lang="en-US" sz="3200" b="0" i="1" smtClean="0">
                          <a:solidFill>
                            <a:schemeClr val="accent4"/>
                          </a:solidFill>
                          <a:latin typeface="Cambria Math" panose="02040503050406030204" pitchFamily="18" charset="0"/>
                        </a:rPr>
                        <m:t> 360</m:t>
                      </m:r>
                    </m:oMath>
                  </m:oMathPara>
                </a14:m>
                <a:endParaRPr lang="en-US" sz="3200" dirty="0">
                  <a:solidFill>
                    <a:schemeClr val="accent4"/>
                  </a:solidFill>
                  <a:latin typeface="+mj-lt"/>
                </a:endParaRPr>
              </a:p>
            </p:txBody>
          </p:sp>
        </mc:Choice>
        <mc:Fallback xmlns="">
          <p:sp>
            <p:nvSpPr>
              <p:cNvPr id="11" name="TextBox 10">
                <a:extLst>
                  <a:ext uri="{FF2B5EF4-FFF2-40B4-BE49-F238E27FC236}">
                    <a16:creationId xmlns:a16="http://schemas.microsoft.com/office/drawing/2014/main" id="{D6C0F05B-07E0-46F4-995A-10708BE4F748}"/>
                  </a:ext>
                </a:extLst>
              </p:cNvPr>
              <p:cNvSpPr txBox="1">
                <a:spLocks noRot="1" noChangeAspect="1" noMove="1" noResize="1" noEditPoints="1" noAdjustHandles="1" noChangeArrowheads="1" noChangeShapeType="1" noTextEdit="1"/>
              </p:cNvSpPr>
              <p:nvPr/>
            </p:nvSpPr>
            <p:spPr>
              <a:xfrm>
                <a:off x="7655973" y="1328467"/>
                <a:ext cx="1678536" cy="492443"/>
              </a:xfrm>
              <a:prstGeom prst="rect">
                <a:avLst/>
              </a:prstGeom>
              <a:blipFill>
                <a:blip r:embed="rId8"/>
                <a:stretch>
                  <a:fillRect/>
                </a:stretch>
              </a:blipFill>
            </p:spPr>
            <p:txBody>
              <a:bodyPr/>
              <a:lstStyle/>
              <a:p>
                <a:r>
                  <a:rPr lang="en-US">
                    <a:noFill/>
                  </a:rPr>
                  <a:t> </a:t>
                </a:r>
              </a:p>
            </p:txBody>
          </p:sp>
        </mc:Fallback>
      </mc:AlternateContent>
      <p:grpSp>
        <p:nvGrpSpPr>
          <p:cNvPr id="31" name="Group 30">
            <a:extLst>
              <a:ext uri="{FF2B5EF4-FFF2-40B4-BE49-F238E27FC236}">
                <a16:creationId xmlns:a16="http://schemas.microsoft.com/office/drawing/2014/main" id="{E199881F-F805-464A-93B9-23D2979CD7B3}"/>
              </a:ext>
            </a:extLst>
          </p:cNvPr>
          <p:cNvGrpSpPr/>
          <p:nvPr/>
        </p:nvGrpSpPr>
        <p:grpSpPr>
          <a:xfrm>
            <a:off x="6625636" y="2657857"/>
            <a:ext cx="3573405" cy="1125914"/>
            <a:chOff x="6625636" y="2657857"/>
            <a:chExt cx="3573405" cy="1125914"/>
          </a:xfrm>
        </p:grpSpPr>
        <p:sp>
          <p:nvSpPr>
            <p:cNvPr id="12" name="TextBox 11">
              <a:extLst>
                <a:ext uri="{FF2B5EF4-FFF2-40B4-BE49-F238E27FC236}">
                  <a16:creationId xmlns:a16="http://schemas.microsoft.com/office/drawing/2014/main" id="{1E560B7A-C802-49DA-953B-E887C1D29FBE}"/>
                </a:ext>
              </a:extLst>
            </p:cNvPr>
            <p:cNvSpPr txBox="1"/>
            <p:nvPr/>
          </p:nvSpPr>
          <p:spPr>
            <a:xfrm>
              <a:off x="7655973" y="2657857"/>
              <a:ext cx="2543068" cy="584775"/>
            </a:xfrm>
            <a:prstGeom prst="rect">
              <a:avLst/>
            </a:prstGeom>
            <a:noFill/>
          </p:spPr>
          <p:txBody>
            <a:bodyPr wrap="none" rtlCol="0">
              <a:spAutoFit/>
            </a:bodyPr>
            <a:lstStyle/>
            <a:p>
              <a:r>
                <a:rPr lang="en-US" sz="3200" dirty="0">
                  <a:solidFill>
                    <a:srgbClr val="FF0000"/>
                  </a:solidFill>
                  <a:latin typeface="+mj-lt"/>
                </a:rPr>
                <a:t>Wraps Around</a:t>
              </a:r>
            </a:p>
          </p:txBody>
        </p:sp>
        <p:cxnSp>
          <p:nvCxnSpPr>
            <p:cNvPr id="13" name="Straight Arrow Connector 12">
              <a:extLst>
                <a:ext uri="{FF2B5EF4-FFF2-40B4-BE49-F238E27FC236}">
                  <a16:creationId xmlns:a16="http://schemas.microsoft.com/office/drawing/2014/main" id="{955954AB-A6CE-460A-A4FB-A8A3818FE53D}"/>
                </a:ext>
              </a:extLst>
            </p:cNvPr>
            <p:cNvCxnSpPr>
              <a:cxnSpLocks/>
            </p:cNvCxnSpPr>
            <p:nvPr/>
          </p:nvCxnSpPr>
          <p:spPr>
            <a:xfrm flipH="1">
              <a:off x="7587309" y="3234639"/>
              <a:ext cx="267464" cy="549132"/>
            </a:xfrm>
            <a:prstGeom prst="straightConnector1">
              <a:avLst/>
            </a:prstGeom>
            <a:ln w="762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5093576-C710-42A0-B7A1-5AEBA6D869FB}"/>
                </a:ext>
              </a:extLst>
            </p:cNvPr>
            <p:cNvCxnSpPr>
              <a:cxnSpLocks/>
            </p:cNvCxnSpPr>
            <p:nvPr/>
          </p:nvCxnSpPr>
          <p:spPr>
            <a:xfrm>
              <a:off x="8152598" y="3242632"/>
              <a:ext cx="211756" cy="531885"/>
            </a:xfrm>
            <a:prstGeom prst="straightConnector1">
              <a:avLst/>
            </a:prstGeom>
            <a:ln w="762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34AA2C7-E26C-4E00-9A1D-3453AFEB6AF2}"/>
                </a:ext>
              </a:extLst>
            </p:cNvPr>
            <p:cNvCxnSpPr>
              <a:cxnSpLocks/>
            </p:cNvCxnSpPr>
            <p:nvPr/>
          </p:nvCxnSpPr>
          <p:spPr>
            <a:xfrm flipH="1">
              <a:off x="6625636" y="3122252"/>
              <a:ext cx="1051812" cy="487222"/>
            </a:xfrm>
            <a:prstGeom prst="straightConnector1">
              <a:avLst/>
            </a:prstGeom>
            <a:ln w="762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grpSp>
    </p:spTree>
    <p:custDataLst>
      <p:tags r:id="rId2"/>
    </p:custDataLst>
    <p:extLst>
      <p:ext uri="{BB962C8B-B14F-4D97-AF65-F5344CB8AC3E}">
        <p14:creationId xmlns:p14="http://schemas.microsoft.com/office/powerpoint/2010/main" val="3498210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6055">
        <p159:morph option="byObject"/>
      </p:transition>
    </mc:Choice>
    <mc:Fallback xmlns="">
      <p:transition spd="slow" advTm="3605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A70C1D-2F24-4F61-B921-F7FDFE23AF8C}"/>
              </a:ext>
            </a:extLst>
          </p:cNvPr>
          <p:cNvSpPr txBox="1"/>
          <p:nvPr/>
        </p:nvSpPr>
        <p:spPr>
          <a:xfrm>
            <a:off x="1941983" y="228600"/>
            <a:ext cx="8366311" cy="707886"/>
          </a:xfrm>
          <a:prstGeom prst="rect">
            <a:avLst/>
          </a:prstGeom>
          <a:noFill/>
        </p:spPr>
        <p:txBody>
          <a:bodyPr wrap="square" rtlCol="0">
            <a:spAutoFit/>
          </a:bodyPr>
          <a:lstStyle/>
          <a:p>
            <a:pPr algn="ctr"/>
            <a:r>
              <a:rPr lang="en-GB" sz="4000" dirty="0">
                <a:solidFill>
                  <a:schemeClr val="bg1"/>
                </a:solidFill>
                <a:cs typeface="Calibri Light" panose="020F0302020204030204" pitchFamily="34" charset="0"/>
              </a:rPr>
              <a:t>Dealing with Waves</a:t>
            </a:r>
          </a:p>
        </p:txBody>
      </p:sp>
      <p:graphicFrame>
        <p:nvGraphicFramePr>
          <p:cNvPr id="27" name="Object 26"/>
          <p:cNvGraphicFramePr>
            <a:graphicFrameLocks/>
          </p:cNvGraphicFramePr>
          <p:nvPr>
            <p:extLst>
              <p:ext uri="{D42A27DB-BD31-4B8C-83A1-F6EECF244321}">
                <p14:modId xmlns:p14="http://schemas.microsoft.com/office/powerpoint/2010/main" val="895074784"/>
              </p:ext>
            </p:extLst>
          </p:nvPr>
        </p:nvGraphicFramePr>
        <p:xfrm>
          <a:off x="1569807" y="1487476"/>
          <a:ext cx="9110662" cy="4494213"/>
        </p:xfrm>
        <a:graphic>
          <a:graphicData uri="http://schemas.openxmlformats.org/presentationml/2006/ole">
            <mc:AlternateContent xmlns:mc="http://schemas.openxmlformats.org/markup-compatibility/2006">
              <mc:Choice xmlns:v="urn:schemas-microsoft-com:vml" Requires="v">
                <p:oleObj spid="_x0000_s7749" name="Worksheet" r:id="rId4" imgW="7873901" imgH="3911425" progId="Excel.Sheet.12">
                  <p:link updateAutomatic="1"/>
                </p:oleObj>
              </mc:Choice>
              <mc:Fallback>
                <p:oleObj name="Worksheet" r:id="rId4" imgW="7873901" imgH="3911425" progId="Excel.Sheet.12">
                  <p:link updateAutomatic="1"/>
                  <p:pic>
                    <p:nvPicPr>
                      <p:cNvPr id="27" name="Object 26"/>
                      <p:cNvPicPr/>
                      <p:nvPr/>
                    </p:nvPicPr>
                    <p:blipFill>
                      <a:blip r:embed="rId5"/>
                      <a:stretch>
                        <a:fillRect/>
                      </a:stretch>
                    </p:blipFill>
                    <p:spPr>
                      <a:xfrm>
                        <a:off x="1569807" y="1487476"/>
                        <a:ext cx="9110662" cy="4494213"/>
                      </a:xfrm>
                      <a:prstGeom prst="rect">
                        <a:avLst/>
                      </a:prstGeom>
                    </p:spPr>
                  </p:pic>
                </p:oleObj>
              </mc:Fallback>
            </mc:AlternateContent>
          </a:graphicData>
        </a:graphic>
      </p:graphicFrame>
      <p:graphicFrame>
        <p:nvGraphicFramePr>
          <p:cNvPr id="31" name="Object 30"/>
          <p:cNvGraphicFramePr>
            <a:graphicFrameLocks/>
          </p:cNvGraphicFramePr>
          <p:nvPr>
            <p:extLst>
              <p:ext uri="{D42A27DB-BD31-4B8C-83A1-F6EECF244321}">
                <p14:modId xmlns:p14="http://schemas.microsoft.com/office/powerpoint/2010/main" val="109418183"/>
              </p:ext>
            </p:extLst>
          </p:nvPr>
        </p:nvGraphicFramePr>
        <p:xfrm>
          <a:off x="12502564" y="2265363"/>
          <a:ext cx="9136062" cy="4592637"/>
        </p:xfrm>
        <a:graphic>
          <a:graphicData uri="http://schemas.openxmlformats.org/presentationml/2006/ole">
            <mc:AlternateContent xmlns:mc="http://schemas.openxmlformats.org/markup-compatibility/2006">
              <mc:Choice xmlns:v="urn:schemas-microsoft-com:vml" Requires="v">
                <p:oleObj spid="_x0000_s7750" name="Worksheet" r:id="rId6" imgW="7880214" imgH="3911425" progId="Excel.Sheet.12">
                  <p:link updateAutomatic="1"/>
                </p:oleObj>
              </mc:Choice>
              <mc:Fallback>
                <p:oleObj name="Worksheet" r:id="rId6" imgW="7880214" imgH="3911425" progId="Excel.Sheet.12">
                  <p:link updateAutomatic="1"/>
                  <p:pic>
                    <p:nvPicPr>
                      <p:cNvPr id="31" name="Object 30"/>
                      <p:cNvPicPr/>
                      <p:nvPr/>
                    </p:nvPicPr>
                    <p:blipFill>
                      <a:blip r:embed="rId7"/>
                      <a:stretch>
                        <a:fillRect/>
                      </a:stretch>
                    </p:blipFill>
                    <p:spPr>
                      <a:xfrm>
                        <a:off x="12502564" y="2265363"/>
                        <a:ext cx="9136062" cy="4592637"/>
                      </a:xfrm>
                      <a:prstGeom prst="rect">
                        <a:avLst/>
                      </a:prstGeom>
                    </p:spPr>
                  </p:pic>
                </p:oleObj>
              </mc:Fallback>
            </mc:AlternateContent>
          </a:graphicData>
        </a:graphic>
      </p:graphicFrame>
      <p:graphicFrame>
        <p:nvGraphicFramePr>
          <p:cNvPr id="33" name="Object 32"/>
          <p:cNvGraphicFramePr>
            <a:graphicFrameLocks/>
          </p:cNvGraphicFramePr>
          <p:nvPr>
            <p:extLst>
              <p:ext uri="{D42A27DB-BD31-4B8C-83A1-F6EECF244321}">
                <p14:modId xmlns:p14="http://schemas.microsoft.com/office/powerpoint/2010/main" val="4204165965"/>
              </p:ext>
            </p:extLst>
          </p:nvPr>
        </p:nvGraphicFramePr>
        <p:xfrm>
          <a:off x="12502564" y="8344692"/>
          <a:ext cx="9061450" cy="4503738"/>
        </p:xfrm>
        <a:graphic>
          <a:graphicData uri="http://schemas.openxmlformats.org/presentationml/2006/ole">
            <mc:AlternateContent xmlns:mc="http://schemas.openxmlformats.org/markup-compatibility/2006">
              <mc:Choice xmlns:v="urn:schemas-microsoft-com:vml" Requires="v">
                <p:oleObj spid="_x0000_s7751" name="Worksheet" r:id="rId8" imgW="7873901" imgH="3911425" progId="Excel.Sheet.12">
                  <p:link updateAutomatic="1"/>
                </p:oleObj>
              </mc:Choice>
              <mc:Fallback>
                <p:oleObj name="Worksheet" r:id="rId8" imgW="7873901" imgH="3911425" progId="Excel.Sheet.12">
                  <p:link updateAutomatic="1"/>
                  <p:pic>
                    <p:nvPicPr>
                      <p:cNvPr id="33" name="Object 32"/>
                      <p:cNvPicPr/>
                      <p:nvPr/>
                    </p:nvPicPr>
                    <p:blipFill>
                      <a:blip r:embed="rId9"/>
                      <a:stretch>
                        <a:fillRect/>
                      </a:stretch>
                    </p:blipFill>
                    <p:spPr>
                      <a:xfrm>
                        <a:off x="12502564" y="8344692"/>
                        <a:ext cx="9061450" cy="4503738"/>
                      </a:xfrm>
                      <a:prstGeom prst="rect">
                        <a:avLst/>
                      </a:prstGeom>
                    </p:spPr>
                  </p:pic>
                </p:oleObj>
              </mc:Fallback>
            </mc:AlternateContent>
          </a:graphicData>
        </a:graphic>
      </p:graphicFrame>
    </p:spTree>
    <p:extLst>
      <p:ext uri="{BB962C8B-B14F-4D97-AF65-F5344CB8AC3E}">
        <p14:creationId xmlns:p14="http://schemas.microsoft.com/office/powerpoint/2010/main" val="2730427355"/>
      </p:ext>
    </p:extLst>
  </p:cSld>
  <p:clrMapOvr>
    <a:masterClrMapping/>
  </p:clrMapOvr>
  <mc:AlternateContent xmlns:mc="http://schemas.openxmlformats.org/markup-compatibility/2006" xmlns:p159="http://schemas.microsoft.com/office/powerpoint/2015/09/main">
    <mc:Choice Requires="p159">
      <p:transition spd="slow" advTm="8858">
        <p159:morph option="byObject"/>
      </p:transition>
    </mc:Choice>
    <mc:Fallback xmlns="">
      <p:transition spd="slow" advTm="8858">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Object 26"/>
          <p:cNvGraphicFramePr>
            <a:graphicFrameLocks/>
          </p:cNvGraphicFramePr>
          <p:nvPr>
            <p:extLst>
              <p:ext uri="{D42A27DB-BD31-4B8C-83A1-F6EECF244321}">
                <p14:modId xmlns:p14="http://schemas.microsoft.com/office/powerpoint/2010/main" val="261868455"/>
              </p:ext>
            </p:extLst>
          </p:nvPr>
        </p:nvGraphicFramePr>
        <p:xfrm>
          <a:off x="1112607" y="1487477"/>
          <a:ext cx="3472435" cy="1712923"/>
        </p:xfrm>
        <a:graphic>
          <a:graphicData uri="http://schemas.openxmlformats.org/presentationml/2006/ole">
            <mc:AlternateContent xmlns:mc="http://schemas.openxmlformats.org/markup-compatibility/2006">
              <mc:Choice xmlns:v="urn:schemas-microsoft-com:vml" Requires="v">
                <p:oleObj spid="_x0000_s9803" name="Worksheet" r:id="rId5" imgW="7873901" imgH="3911425" progId="Excel.Sheet.12">
                  <p:link updateAutomatic="1"/>
                </p:oleObj>
              </mc:Choice>
              <mc:Fallback>
                <p:oleObj name="Worksheet" r:id="rId5" imgW="7873901" imgH="3911425" progId="Excel.Sheet.12">
                  <p:link updateAutomatic="1"/>
                  <p:pic>
                    <p:nvPicPr>
                      <p:cNvPr id="27" name="Object 26"/>
                      <p:cNvPicPr/>
                      <p:nvPr/>
                    </p:nvPicPr>
                    <p:blipFill>
                      <a:blip r:embed="rId6"/>
                      <a:stretch>
                        <a:fillRect/>
                      </a:stretch>
                    </p:blipFill>
                    <p:spPr>
                      <a:xfrm>
                        <a:off x="1112607" y="1487477"/>
                        <a:ext cx="3472435" cy="1712923"/>
                      </a:xfrm>
                      <a:prstGeom prst="rect">
                        <a:avLst/>
                      </a:prstGeom>
                    </p:spPr>
                  </p:pic>
                </p:oleObj>
              </mc:Fallback>
            </mc:AlternateContent>
          </a:graphicData>
        </a:graphic>
      </p:graphicFrame>
      <p:graphicFrame>
        <p:nvGraphicFramePr>
          <p:cNvPr id="31" name="Object 30"/>
          <p:cNvGraphicFramePr>
            <a:graphicFrameLocks/>
          </p:cNvGraphicFramePr>
          <p:nvPr>
            <p:extLst>
              <p:ext uri="{D42A27DB-BD31-4B8C-83A1-F6EECF244321}">
                <p14:modId xmlns:p14="http://schemas.microsoft.com/office/powerpoint/2010/main" val="183886354"/>
              </p:ext>
            </p:extLst>
          </p:nvPr>
        </p:nvGraphicFramePr>
        <p:xfrm>
          <a:off x="5486263" y="3200400"/>
          <a:ext cx="6045337" cy="3038950"/>
        </p:xfrm>
        <a:graphic>
          <a:graphicData uri="http://schemas.openxmlformats.org/presentationml/2006/ole">
            <mc:AlternateContent xmlns:mc="http://schemas.openxmlformats.org/markup-compatibility/2006">
              <mc:Choice xmlns:v="urn:schemas-microsoft-com:vml" Requires="v">
                <p:oleObj spid="_x0000_s9804" name="Worksheet" r:id="rId7" imgW="7880214" imgH="3911425" progId="Excel.Sheet.12">
                  <p:link updateAutomatic="1"/>
                </p:oleObj>
              </mc:Choice>
              <mc:Fallback>
                <p:oleObj name="Worksheet" r:id="rId7" imgW="7880214" imgH="3911425" progId="Excel.Sheet.12">
                  <p:link updateAutomatic="1"/>
                  <p:pic>
                    <p:nvPicPr>
                      <p:cNvPr id="31" name="Object 30"/>
                      <p:cNvPicPr/>
                      <p:nvPr/>
                    </p:nvPicPr>
                    <p:blipFill>
                      <a:blip r:embed="rId8"/>
                      <a:stretch>
                        <a:fillRect/>
                      </a:stretch>
                    </p:blipFill>
                    <p:spPr>
                      <a:xfrm>
                        <a:off x="5486263" y="3200400"/>
                        <a:ext cx="6045337" cy="3038950"/>
                      </a:xfrm>
                      <a:prstGeom prst="rect">
                        <a:avLst/>
                      </a:prstGeom>
                    </p:spPr>
                  </p:pic>
                </p:oleObj>
              </mc:Fallback>
            </mc:AlternateContent>
          </a:graphicData>
        </a:graphic>
      </p:graphicFrame>
      <p:graphicFrame>
        <p:nvGraphicFramePr>
          <p:cNvPr id="33" name="Object 32"/>
          <p:cNvGraphicFramePr>
            <a:graphicFrameLocks/>
          </p:cNvGraphicFramePr>
          <p:nvPr>
            <p:extLst>
              <p:ext uri="{D42A27DB-BD31-4B8C-83A1-F6EECF244321}">
                <p14:modId xmlns:p14="http://schemas.microsoft.com/office/powerpoint/2010/main" val="3492592810"/>
              </p:ext>
            </p:extLst>
          </p:nvPr>
        </p:nvGraphicFramePr>
        <p:xfrm>
          <a:off x="1594413" y="7201692"/>
          <a:ext cx="9061450" cy="4503738"/>
        </p:xfrm>
        <a:graphic>
          <a:graphicData uri="http://schemas.openxmlformats.org/presentationml/2006/ole">
            <mc:AlternateContent xmlns:mc="http://schemas.openxmlformats.org/markup-compatibility/2006">
              <mc:Choice xmlns:v="urn:schemas-microsoft-com:vml" Requires="v">
                <p:oleObj spid="_x0000_s9805" name="Worksheet" r:id="rId9" imgW="7873901" imgH="3911425" progId="Excel.Sheet.12">
                  <p:link updateAutomatic="1"/>
                </p:oleObj>
              </mc:Choice>
              <mc:Fallback>
                <p:oleObj name="Worksheet" r:id="rId9" imgW="7873901" imgH="3911425" progId="Excel.Sheet.12">
                  <p:link updateAutomatic="1"/>
                  <p:pic>
                    <p:nvPicPr>
                      <p:cNvPr id="33" name="Object 32"/>
                      <p:cNvPicPr/>
                      <p:nvPr/>
                    </p:nvPicPr>
                    <p:blipFill>
                      <a:blip r:embed="rId10"/>
                      <a:stretch>
                        <a:fillRect/>
                      </a:stretch>
                    </p:blipFill>
                    <p:spPr>
                      <a:xfrm>
                        <a:off x="1594413" y="7201692"/>
                        <a:ext cx="9061450" cy="450373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D4F4A92A-96BF-4306-B0D9-C365A08234C3}"/>
              </a:ext>
            </a:extLst>
          </p:cNvPr>
          <p:cNvSpPr txBox="1"/>
          <p:nvPr/>
        </p:nvSpPr>
        <p:spPr>
          <a:xfrm>
            <a:off x="5071534" y="1653283"/>
            <a:ext cx="2799549" cy="584775"/>
          </a:xfrm>
          <a:prstGeom prst="rect">
            <a:avLst/>
          </a:prstGeom>
          <a:noFill/>
        </p:spPr>
        <p:txBody>
          <a:bodyPr wrap="none" rtlCol="0">
            <a:spAutoFit/>
          </a:bodyPr>
          <a:lstStyle/>
          <a:p>
            <a:r>
              <a:rPr lang="en-US" altLang="ko-KR" sz="3200" dirty="0">
                <a:solidFill>
                  <a:schemeClr val="bg1"/>
                </a:solidFill>
                <a:latin typeface="+mj-lt"/>
              </a:rPr>
              <a:t>Track &amp; Unwrap</a:t>
            </a:r>
            <a:endParaRPr lang="en-US" sz="3200" dirty="0">
              <a:solidFill>
                <a:schemeClr val="bg1"/>
              </a:solidFill>
              <a:latin typeface="+mj-lt"/>
            </a:endParaRPr>
          </a:p>
        </p:txBody>
      </p:sp>
      <p:cxnSp>
        <p:nvCxnSpPr>
          <p:cNvPr id="9" name="Straight Arrow Connector 8">
            <a:extLst>
              <a:ext uri="{FF2B5EF4-FFF2-40B4-BE49-F238E27FC236}">
                <a16:creationId xmlns:a16="http://schemas.microsoft.com/office/drawing/2014/main" id="{C587B5F4-BEBA-4111-A341-7C829BE40E28}"/>
              </a:ext>
            </a:extLst>
          </p:cNvPr>
          <p:cNvCxnSpPr>
            <a:cxnSpLocks/>
            <a:stCxn id="27" idx="3"/>
            <a:endCxn id="31" idx="0"/>
          </p:cNvCxnSpPr>
          <p:nvPr/>
        </p:nvCxnSpPr>
        <p:spPr>
          <a:xfrm>
            <a:off x="4585042" y="2343938"/>
            <a:ext cx="3923889" cy="856462"/>
          </a:xfrm>
          <a:prstGeom prst="bentConnector2">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694DABF-74AA-4176-903B-47E6323501ED}"/>
              </a:ext>
            </a:extLst>
          </p:cNvPr>
          <p:cNvSpPr txBox="1"/>
          <p:nvPr/>
        </p:nvSpPr>
        <p:spPr>
          <a:xfrm>
            <a:off x="1941983" y="228600"/>
            <a:ext cx="8366311" cy="707886"/>
          </a:xfrm>
          <a:prstGeom prst="rect">
            <a:avLst/>
          </a:prstGeom>
          <a:noFill/>
        </p:spPr>
        <p:txBody>
          <a:bodyPr wrap="square" rtlCol="0">
            <a:spAutoFit/>
          </a:bodyPr>
          <a:lstStyle/>
          <a:p>
            <a:pPr algn="ctr"/>
            <a:r>
              <a:rPr lang="en-GB" sz="4000" dirty="0">
                <a:solidFill>
                  <a:schemeClr val="bg1"/>
                </a:solidFill>
                <a:cs typeface="Calibri Light" panose="020F0302020204030204" pitchFamily="34" charset="0"/>
              </a:rPr>
              <a:t>Dealing with Waves</a:t>
            </a:r>
          </a:p>
        </p:txBody>
      </p:sp>
      <p:grpSp>
        <p:nvGrpSpPr>
          <p:cNvPr id="8" name="Group 7">
            <a:extLst>
              <a:ext uri="{FF2B5EF4-FFF2-40B4-BE49-F238E27FC236}">
                <a16:creationId xmlns:a16="http://schemas.microsoft.com/office/drawing/2014/main" id="{50AC3FB1-EEB0-4D66-B6C7-A765EBB6C38B}"/>
              </a:ext>
            </a:extLst>
          </p:cNvPr>
          <p:cNvGrpSpPr/>
          <p:nvPr/>
        </p:nvGrpSpPr>
        <p:grpSpPr>
          <a:xfrm>
            <a:off x="6708313" y="3526709"/>
            <a:ext cx="893193" cy="1900895"/>
            <a:chOff x="5789646" y="3049688"/>
            <a:chExt cx="893193" cy="2332832"/>
          </a:xfrm>
        </p:grpSpPr>
        <p:cxnSp>
          <p:nvCxnSpPr>
            <p:cNvPr id="10" name="Straight Arrow Connector 9">
              <a:extLst>
                <a:ext uri="{FF2B5EF4-FFF2-40B4-BE49-F238E27FC236}">
                  <a16:creationId xmlns:a16="http://schemas.microsoft.com/office/drawing/2014/main" id="{32BDF4F9-937B-429D-8E18-615A8B5836B2}"/>
                </a:ext>
              </a:extLst>
            </p:cNvPr>
            <p:cNvCxnSpPr>
              <a:cxnSpLocks/>
            </p:cNvCxnSpPr>
            <p:nvPr/>
          </p:nvCxnSpPr>
          <p:spPr>
            <a:xfrm>
              <a:off x="6682839" y="3572857"/>
              <a:ext cx="0" cy="1809663"/>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D87609E-6501-4615-88D9-1ECCFEB13CFA}"/>
                </a:ext>
              </a:extLst>
            </p:cNvPr>
            <p:cNvSpPr/>
            <p:nvPr/>
          </p:nvSpPr>
          <p:spPr>
            <a:xfrm>
              <a:off x="5789646" y="3049688"/>
              <a:ext cx="893193" cy="584775"/>
            </a:xfrm>
            <a:prstGeom prst="rect">
              <a:avLst/>
            </a:prstGeom>
          </p:spPr>
          <p:txBody>
            <a:bodyPr wrap="none">
              <a:spAutoFit/>
            </a:bodyPr>
            <a:lstStyle/>
            <a:p>
              <a:pPr algn="ctr"/>
              <a:r>
                <a:rPr lang="en-GB" sz="3200" dirty="0">
                  <a:solidFill>
                    <a:srgbClr val="FF0000"/>
                  </a:solidFill>
                  <a:latin typeface="+mj-lt"/>
                </a:rPr>
                <a:t>2cm</a:t>
              </a:r>
              <a:endParaRPr lang="en-GB" sz="3200" dirty="0">
                <a:solidFill>
                  <a:srgbClr val="FF0000"/>
                </a:solidFill>
                <a:latin typeface="+mj-lt"/>
                <a:cs typeface="Calibri Light" panose="020F0302020204030204" pitchFamily="34" charset="0"/>
              </a:endParaRPr>
            </a:p>
          </p:txBody>
        </p:sp>
      </p:grpSp>
      <p:grpSp>
        <p:nvGrpSpPr>
          <p:cNvPr id="5" name="Group 4">
            <a:extLst>
              <a:ext uri="{FF2B5EF4-FFF2-40B4-BE49-F238E27FC236}">
                <a16:creationId xmlns:a16="http://schemas.microsoft.com/office/drawing/2014/main" id="{19CEF991-E165-43CE-91ED-5600CBE7B9C3}"/>
              </a:ext>
            </a:extLst>
          </p:cNvPr>
          <p:cNvGrpSpPr/>
          <p:nvPr/>
        </p:nvGrpSpPr>
        <p:grpSpPr>
          <a:xfrm>
            <a:off x="8645382" y="3464601"/>
            <a:ext cx="3084012" cy="1077218"/>
            <a:chOff x="8645382" y="3464601"/>
            <a:chExt cx="3084012" cy="1077218"/>
          </a:xfrm>
        </p:grpSpPr>
        <p:sp>
          <p:nvSpPr>
            <p:cNvPr id="2" name="Oval 1">
              <a:extLst>
                <a:ext uri="{FF2B5EF4-FFF2-40B4-BE49-F238E27FC236}">
                  <a16:creationId xmlns:a16="http://schemas.microsoft.com/office/drawing/2014/main" id="{4DA865D9-1EE2-4835-8AFD-48A9109A4CAD}"/>
                </a:ext>
              </a:extLst>
            </p:cNvPr>
            <p:cNvSpPr/>
            <p:nvPr/>
          </p:nvSpPr>
          <p:spPr>
            <a:xfrm>
              <a:off x="8645382" y="3953010"/>
              <a:ext cx="364990" cy="3649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88DFD38A-5378-4B5A-9B4E-56657964B20B}"/>
                </a:ext>
              </a:extLst>
            </p:cNvPr>
            <p:cNvCxnSpPr>
              <a:cxnSpLocks/>
            </p:cNvCxnSpPr>
            <p:nvPr/>
          </p:nvCxnSpPr>
          <p:spPr>
            <a:xfrm flipH="1">
              <a:off x="8991878" y="3852333"/>
              <a:ext cx="609322" cy="150877"/>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5D591FE-E09C-461E-903B-7B14ACC00997}"/>
                </a:ext>
              </a:extLst>
            </p:cNvPr>
            <p:cNvSpPr/>
            <p:nvPr/>
          </p:nvSpPr>
          <p:spPr>
            <a:xfrm>
              <a:off x="9582331" y="3464601"/>
              <a:ext cx="2147063" cy="1077218"/>
            </a:xfrm>
            <a:prstGeom prst="rect">
              <a:avLst/>
            </a:prstGeom>
          </p:spPr>
          <p:txBody>
            <a:bodyPr wrap="none">
              <a:spAutoFit/>
            </a:bodyPr>
            <a:lstStyle/>
            <a:p>
              <a:r>
                <a:rPr lang="en-GB" sz="3200" dirty="0">
                  <a:solidFill>
                    <a:srgbClr val="FF0000"/>
                  </a:solidFill>
                  <a:latin typeface="+mj-lt"/>
                  <a:cs typeface="Calibri Light" panose="020F0302020204030204" pitchFamily="34" charset="0"/>
                </a:rPr>
                <a:t>Transmitted</a:t>
              </a:r>
            </a:p>
            <a:p>
              <a:r>
                <a:rPr lang="en-GB" sz="3200" dirty="0">
                  <a:solidFill>
                    <a:srgbClr val="FF0000"/>
                  </a:solidFill>
                  <a:latin typeface="+mj-lt"/>
                  <a:cs typeface="Calibri Light" panose="020F0302020204030204" pitchFamily="34" charset="0"/>
                </a:rPr>
                <a:t>signal</a:t>
              </a:r>
            </a:p>
          </p:txBody>
        </p:sp>
      </p:grpSp>
      <p:grpSp>
        <p:nvGrpSpPr>
          <p:cNvPr id="20" name="Group 19">
            <a:extLst>
              <a:ext uri="{FF2B5EF4-FFF2-40B4-BE49-F238E27FC236}">
                <a16:creationId xmlns:a16="http://schemas.microsoft.com/office/drawing/2014/main" id="{B88EDF60-CD03-4E69-84EC-63881E0F8A24}"/>
              </a:ext>
            </a:extLst>
          </p:cNvPr>
          <p:cNvGrpSpPr/>
          <p:nvPr/>
        </p:nvGrpSpPr>
        <p:grpSpPr>
          <a:xfrm>
            <a:off x="1556170" y="4181266"/>
            <a:ext cx="3930093" cy="1077218"/>
            <a:chOff x="1556170" y="4181266"/>
            <a:chExt cx="3930093" cy="1077218"/>
          </a:xfrm>
        </p:grpSpPr>
        <p:cxnSp>
          <p:nvCxnSpPr>
            <p:cNvPr id="18" name="Straight Arrow Connector 17">
              <a:extLst>
                <a:ext uri="{FF2B5EF4-FFF2-40B4-BE49-F238E27FC236}">
                  <a16:creationId xmlns:a16="http://schemas.microsoft.com/office/drawing/2014/main" id="{6CC1CD1D-E5FD-4DAC-93FC-1265A827639E}"/>
                </a:ext>
              </a:extLst>
            </p:cNvPr>
            <p:cNvCxnSpPr>
              <a:cxnSpLocks/>
              <a:stCxn id="19" idx="3"/>
              <a:endCxn id="31" idx="1"/>
            </p:cNvCxnSpPr>
            <p:nvPr/>
          </p:nvCxnSpPr>
          <p:spPr>
            <a:xfrm>
              <a:off x="4218950" y="4719875"/>
              <a:ext cx="1267313" cy="0"/>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02ED351-54A7-4B46-B240-23F15A340F6F}"/>
                </a:ext>
              </a:extLst>
            </p:cNvPr>
            <p:cNvSpPr/>
            <p:nvPr/>
          </p:nvSpPr>
          <p:spPr>
            <a:xfrm>
              <a:off x="1556170" y="4181266"/>
              <a:ext cx="2662780" cy="1077218"/>
            </a:xfrm>
            <a:prstGeom prst="rect">
              <a:avLst/>
            </a:prstGeom>
          </p:spPr>
          <p:txBody>
            <a:bodyPr wrap="none">
              <a:spAutoFit/>
            </a:bodyPr>
            <a:lstStyle/>
            <a:p>
              <a:r>
                <a:rPr lang="en-GB" sz="3200" dirty="0">
                  <a:solidFill>
                    <a:srgbClr val="FF0000"/>
                  </a:solidFill>
                  <a:latin typeface="+mj-lt"/>
                  <a:cs typeface="Calibri Light" panose="020F0302020204030204" pitchFamily="34" charset="0"/>
                </a:rPr>
                <a:t>Trend is Water </a:t>
              </a:r>
            </a:p>
            <a:p>
              <a:r>
                <a:rPr lang="en-GB" sz="3200" dirty="0">
                  <a:solidFill>
                    <a:srgbClr val="FF0000"/>
                  </a:solidFill>
                  <a:latin typeface="+mj-lt"/>
                  <a:cs typeface="Calibri Light" panose="020F0302020204030204" pitchFamily="34" charset="0"/>
                </a:rPr>
                <a:t>Surface Wave</a:t>
              </a:r>
            </a:p>
          </p:txBody>
        </p:sp>
      </p:grpSp>
    </p:spTree>
    <p:custDataLst>
      <p:tags r:id="rId2"/>
    </p:custDataLst>
    <p:extLst>
      <p:ext uri="{BB962C8B-B14F-4D97-AF65-F5344CB8AC3E}">
        <p14:creationId xmlns:p14="http://schemas.microsoft.com/office/powerpoint/2010/main" val="1683377982"/>
      </p:ext>
    </p:extLst>
  </p:cSld>
  <p:clrMapOvr>
    <a:masterClrMapping/>
  </p:clrMapOvr>
  <mc:AlternateContent xmlns:mc="http://schemas.openxmlformats.org/markup-compatibility/2006" xmlns:p159="http://schemas.microsoft.com/office/powerpoint/2015/09/main">
    <mc:Choice Requires="p159">
      <p:transition spd="slow" advTm="19670">
        <p159:morph option="byObject"/>
      </p:transition>
    </mc:Choice>
    <mc:Fallback xmlns="">
      <p:transition spd="slow" advTm="1967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Object 26"/>
          <p:cNvGraphicFramePr>
            <a:graphicFrameLocks/>
          </p:cNvGraphicFramePr>
          <p:nvPr>
            <p:extLst>
              <p:ext uri="{D42A27DB-BD31-4B8C-83A1-F6EECF244321}">
                <p14:modId xmlns:p14="http://schemas.microsoft.com/office/powerpoint/2010/main" val="387272193"/>
              </p:ext>
            </p:extLst>
          </p:nvPr>
        </p:nvGraphicFramePr>
        <p:xfrm>
          <a:off x="1112607" y="1487477"/>
          <a:ext cx="3472435" cy="1712923"/>
        </p:xfrm>
        <a:graphic>
          <a:graphicData uri="http://schemas.openxmlformats.org/presentationml/2006/ole">
            <mc:AlternateContent xmlns:mc="http://schemas.openxmlformats.org/markup-compatibility/2006">
              <mc:Choice xmlns:v="urn:schemas-microsoft-com:vml" Requires="v">
                <p:oleObj spid="_x0000_s10818" name="Worksheet" r:id="rId4" imgW="7873901" imgH="3911425" progId="Excel.Sheet.12">
                  <p:link updateAutomatic="1"/>
                </p:oleObj>
              </mc:Choice>
              <mc:Fallback>
                <p:oleObj name="Worksheet" r:id="rId4" imgW="7873901" imgH="3911425" progId="Excel.Sheet.12">
                  <p:link updateAutomatic="1"/>
                  <p:pic>
                    <p:nvPicPr>
                      <p:cNvPr id="27" name="Object 26"/>
                      <p:cNvPicPr/>
                      <p:nvPr/>
                    </p:nvPicPr>
                    <p:blipFill>
                      <a:blip r:embed="rId5"/>
                      <a:stretch>
                        <a:fillRect/>
                      </a:stretch>
                    </p:blipFill>
                    <p:spPr>
                      <a:xfrm>
                        <a:off x="1112607" y="1487477"/>
                        <a:ext cx="3472435" cy="1712923"/>
                      </a:xfrm>
                      <a:prstGeom prst="rect">
                        <a:avLst/>
                      </a:prstGeom>
                    </p:spPr>
                  </p:pic>
                </p:oleObj>
              </mc:Fallback>
            </mc:AlternateContent>
          </a:graphicData>
        </a:graphic>
      </p:graphicFrame>
      <p:graphicFrame>
        <p:nvGraphicFramePr>
          <p:cNvPr id="31" name="Object 30"/>
          <p:cNvGraphicFramePr>
            <a:graphicFrameLocks/>
          </p:cNvGraphicFramePr>
          <p:nvPr>
            <p:extLst>
              <p:ext uri="{D42A27DB-BD31-4B8C-83A1-F6EECF244321}">
                <p14:modId xmlns:p14="http://schemas.microsoft.com/office/powerpoint/2010/main" val="2662095426"/>
              </p:ext>
            </p:extLst>
          </p:nvPr>
        </p:nvGraphicFramePr>
        <p:xfrm>
          <a:off x="7604673" y="1487477"/>
          <a:ext cx="3474720" cy="1709928"/>
        </p:xfrm>
        <a:graphic>
          <a:graphicData uri="http://schemas.openxmlformats.org/presentationml/2006/ole">
            <mc:AlternateContent xmlns:mc="http://schemas.openxmlformats.org/markup-compatibility/2006">
              <mc:Choice xmlns:v="urn:schemas-microsoft-com:vml" Requires="v">
                <p:oleObj spid="_x0000_s10819" name="Worksheet" r:id="rId6" imgW="7880214" imgH="3911425" progId="Excel.Sheet.12">
                  <p:link updateAutomatic="1"/>
                </p:oleObj>
              </mc:Choice>
              <mc:Fallback>
                <p:oleObj name="Worksheet" r:id="rId6" imgW="7880214" imgH="3911425" progId="Excel.Sheet.12">
                  <p:link updateAutomatic="1"/>
                  <p:pic>
                    <p:nvPicPr>
                      <p:cNvPr id="31" name="Object 30"/>
                      <p:cNvPicPr/>
                      <p:nvPr/>
                    </p:nvPicPr>
                    <p:blipFill>
                      <a:blip r:embed="rId7"/>
                      <a:stretch>
                        <a:fillRect/>
                      </a:stretch>
                    </p:blipFill>
                    <p:spPr>
                      <a:xfrm>
                        <a:off x="7604673" y="1487477"/>
                        <a:ext cx="3474720" cy="1709928"/>
                      </a:xfrm>
                      <a:prstGeom prst="rect">
                        <a:avLst/>
                      </a:prstGeom>
                    </p:spPr>
                  </p:pic>
                </p:oleObj>
              </mc:Fallback>
            </mc:AlternateContent>
          </a:graphicData>
        </a:graphic>
      </p:graphicFrame>
      <p:graphicFrame>
        <p:nvGraphicFramePr>
          <p:cNvPr id="33" name="Object 32"/>
          <p:cNvGraphicFramePr>
            <a:graphicFrameLocks/>
          </p:cNvGraphicFramePr>
          <p:nvPr>
            <p:extLst>
              <p:ext uri="{D42A27DB-BD31-4B8C-83A1-F6EECF244321}">
                <p14:modId xmlns:p14="http://schemas.microsoft.com/office/powerpoint/2010/main" val="1812988655"/>
              </p:ext>
            </p:extLst>
          </p:nvPr>
        </p:nvGraphicFramePr>
        <p:xfrm>
          <a:off x="3302635" y="3686841"/>
          <a:ext cx="5586730" cy="2776726"/>
        </p:xfrm>
        <a:graphic>
          <a:graphicData uri="http://schemas.openxmlformats.org/presentationml/2006/ole">
            <mc:AlternateContent xmlns:mc="http://schemas.openxmlformats.org/markup-compatibility/2006">
              <mc:Choice xmlns:v="urn:schemas-microsoft-com:vml" Requires="v">
                <p:oleObj spid="_x0000_s10820" name="Worksheet" r:id="rId8" imgW="7873901" imgH="3911425" progId="Excel.Sheet.12">
                  <p:link updateAutomatic="1"/>
                </p:oleObj>
              </mc:Choice>
              <mc:Fallback>
                <p:oleObj name="Worksheet" r:id="rId8" imgW="7873901" imgH="3911425" progId="Excel.Sheet.12">
                  <p:link updateAutomatic="1"/>
                  <p:pic>
                    <p:nvPicPr>
                      <p:cNvPr id="33" name="Object 32"/>
                      <p:cNvPicPr/>
                      <p:nvPr/>
                    </p:nvPicPr>
                    <p:blipFill>
                      <a:blip r:embed="rId9"/>
                      <a:stretch>
                        <a:fillRect/>
                      </a:stretch>
                    </p:blipFill>
                    <p:spPr>
                      <a:xfrm>
                        <a:off x="3302635" y="3686841"/>
                        <a:ext cx="5586730" cy="2776726"/>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E83374EB-2F77-48AA-BDD5-DA8155639810}"/>
              </a:ext>
            </a:extLst>
          </p:cNvPr>
          <p:cNvSpPr txBox="1"/>
          <p:nvPr/>
        </p:nvSpPr>
        <p:spPr>
          <a:xfrm>
            <a:off x="4686470" y="1622571"/>
            <a:ext cx="2816773" cy="584775"/>
          </a:xfrm>
          <a:prstGeom prst="rect">
            <a:avLst/>
          </a:prstGeom>
          <a:noFill/>
        </p:spPr>
        <p:txBody>
          <a:bodyPr wrap="square" rtlCol="0">
            <a:spAutoFit/>
          </a:bodyPr>
          <a:lstStyle/>
          <a:p>
            <a:r>
              <a:rPr lang="en-US" altLang="ko-KR" sz="3200" dirty="0">
                <a:solidFill>
                  <a:schemeClr val="bg1"/>
                </a:solidFill>
                <a:latin typeface="+mj-lt"/>
              </a:rPr>
              <a:t>Track &amp; Unwrap</a:t>
            </a:r>
            <a:endParaRPr lang="en-US" sz="3200" dirty="0">
              <a:solidFill>
                <a:schemeClr val="bg1"/>
              </a:solidFill>
              <a:latin typeface="+mj-lt"/>
            </a:endParaRPr>
          </a:p>
        </p:txBody>
      </p:sp>
      <p:cxnSp>
        <p:nvCxnSpPr>
          <p:cNvPr id="9" name="Straight Arrow Connector 8">
            <a:extLst>
              <a:ext uri="{FF2B5EF4-FFF2-40B4-BE49-F238E27FC236}">
                <a16:creationId xmlns:a16="http://schemas.microsoft.com/office/drawing/2014/main" id="{F943431C-9EDA-4BC6-AEFE-70126DEDF274}"/>
              </a:ext>
            </a:extLst>
          </p:cNvPr>
          <p:cNvCxnSpPr>
            <a:cxnSpLocks/>
            <a:stCxn id="27" idx="3"/>
          </p:cNvCxnSpPr>
          <p:nvPr/>
        </p:nvCxnSpPr>
        <p:spPr>
          <a:xfrm flipV="1">
            <a:off x="4585042" y="2342440"/>
            <a:ext cx="3019631" cy="1498"/>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8">
            <a:extLst>
              <a:ext uri="{FF2B5EF4-FFF2-40B4-BE49-F238E27FC236}">
                <a16:creationId xmlns:a16="http://schemas.microsoft.com/office/drawing/2014/main" id="{F7AED49C-B885-4A31-91A6-5E773BBB185A}"/>
              </a:ext>
            </a:extLst>
          </p:cNvPr>
          <p:cNvCxnSpPr>
            <a:cxnSpLocks/>
            <a:endCxn id="33" idx="3"/>
          </p:cNvCxnSpPr>
          <p:nvPr/>
        </p:nvCxnSpPr>
        <p:spPr>
          <a:xfrm rot="5400000">
            <a:off x="8176051" y="3909222"/>
            <a:ext cx="1879296" cy="452668"/>
          </a:xfrm>
          <a:prstGeom prst="bentConnector2">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CC47C96-1D28-47F2-BBA4-647140DED9C1}"/>
              </a:ext>
            </a:extLst>
          </p:cNvPr>
          <p:cNvSpPr txBox="1"/>
          <p:nvPr/>
        </p:nvSpPr>
        <p:spPr>
          <a:xfrm>
            <a:off x="9557127" y="3874755"/>
            <a:ext cx="1502334" cy="584775"/>
          </a:xfrm>
          <a:prstGeom prst="rect">
            <a:avLst/>
          </a:prstGeom>
          <a:noFill/>
        </p:spPr>
        <p:txBody>
          <a:bodyPr wrap="square" rtlCol="0">
            <a:spAutoFit/>
          </a:bodyPr>
          <a:lstStyle/>
          <a:p>
            <a:r>
              <a:rPr lang="en-US" altLang="ko-KR" sz="3200" dirty="0">
                <a:solidFill>
                  <a:schemeClr val="bg1"/>
                </a:solidFill>
                <a:latin typeface="+mj-lt"/>
              </a:rPr>
              <a:t>Filter</a:t>
            </a:r>
            <a:endParaRPr lang="en-US" sz="3200" dirty="0">
              <a:solidFill>
                <a:schemeClr val="bg1"/>
              </a:solidFill>
              <a:latin typeface="+mj-lt"/>
            </a:endParaRPr>
          </a:p>
        </p:txBody>
      </p:sp>
      <p:sp>
        <p:nvSpPr>
          <p:cNvPr id="15" name="TextBox 14">
            <a:extLst>
              <a:ext uri="{FF2B5EF4-FFF2-40B4-BE49-F238E27FC236}">
                <a16:creationId xmlns:a16="http://schemas.microsoft.com/office/drawing/2014/main" id="{13D8114E-D795-40B2-B7A2-92F9CA1EA158}"/>
              </a:ext>
            </a:extLst>
          </p:cNvPr>
          <p:cNvSpPr txBox="1"/>
          <p:nvPr/>
        </p:nvSpPr>
        <p:spPr>
          <a:xfrm>
            <a:off x="1941983" y="228600"/>
            <a:ext cx="8366311" cy="707886"/>
          </a:xfrm>
          <a:prstGeom prst="rect">
            <a:avLst/>
          </a:prstGeom>
          <a:noFill/>
        </p:spPr>
        <p:txBody>
          <a:bodyPr wrap="square" rtlCol="0">
            <a:spAutoFit/>
          </a:bodyPr>
          <a:lstStyle/>
          <a:p>
            <a:pPr algn="ctr"/>
            <a:r>
              <a:rPr lang="en-GB" sz="4000" dirty="0">
                <a:solidFill>
                  <a:schemeClr val="bg1"/>
                </a:solidFill>
                <a:cs typeface="Calibri Light" panose="020F0302020204030204" pitchFamily="34" charset="0"/>
              </a:rPr>
              <a:t>Dealing with Waves</a:t>
            </a:r>
          </a:p>
        </p:txBody>
      </p:sp>
    </p:spTree>
    <p:extLst>
      <p:ext uri="{BB962C8B-B14F-4D97-AF65-F5344CB8AC3E}">
        <p14:creationId xmlns:p14="http://schemas.microsoft.com/office/powerpoint/2010/main" val="2129334688"/>
      </p:ext>
    </p:extLst>
  </p:cSld>
  <p:clrMapOvr>
    <a:masterClrMapping/>
  </p:clrMapOvr>
  <mc:AlternateContent xmlns:mc="http://schemas.openxmlformats.org/markup-compatibility/2006" xmlns:p159="http://schemas.microsoft.com/office/powerpoint/2015/09/main">
    <mc:Choice Requires="p159">
      <p:transition spd="slow" advTm="8024">
        <p159:morph option="byObject"/>
      </p:transition>
    </mc:Choice>
    <mc:Fallback xmlns="">
      <p:transition spd="slow" advTm="8024">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Object 32"/>
          <p:cNvGraphicFramePr>
            <a:graphicFrameLocks/>
          </p:cNvGraphicFramePr>
          <p:nvPr>
            <p:extLst>
              <p:ext uri="{D42A27DB-BD31-4B8C-83A1-F6EECF244321}">
                <p14:modId xmlns:p14="http://schemas.microsoft.com/office/powerpoint/2010/main" val="3847496985"/>
              </p:ext>
            </p:extLst>
          </p:nvPr>
        </p:nvGraphicFramePr>
        <p:xfrm>
          <a:off x="1571426" y="1604041"/>
          <a:ext cx="9107424" cy="4498848"/>
        </p:xfrm>
        <a:graphic>
          <a:graphicData uri="http://schemas.openxmlformats.org/presentationml/2006/ole">
            <mc:AlternateContent xmlns:mc="http://schemas.openxmlformats.org/markup-compatibility/2006">
              <mc:Choice xmlns:v="urn:schemas-microsoft-com:vml" Requires="v">
                <p:oleObj spid="_x0000_s11457" name="Worksheet" r:id="rId5" imgW="7873901" imgH="3911425" progId="Excel.Sheet.12">
                  <p:link updateAutomatic="1"/>
                </p:oleObj>
              </mc:Choice>
              <mc:Fallback>
                <p:oleObj name="Worksheet" r:id="rId5" imgW="7873901" imgH="3911425" progId="Excel.Sheet.12">
                  <p:link updateAutomatic="1"/>
                  <p:pic>
                    <p:nvPicPr>
                      <p:cNvPr id="33" name="Object 32"/>
                      <p:cNvPicPr/>
                      <p:nvPr/>
                    </p:nvPicPr>
                    <p:blipFill>
                      <a:blip r:embed="rId6"/>
                      <a:stretch>
                        <a:fillRect/>
                      </a:stretch>
                    </p:blipFill>
                    <p:spPr>
                      <a:xfrm>
                        <a:off x="1571426" y="1604041"/>
                        <a:ext cx="9107424" cy="449884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73B026E5-EFA0-441E-9780-C480C5B01546}"/>
              </a:ext>
            </a:extLst>
          </p:cNvPr>
          <p:cNvSpPr txBox="1"/>
          <p:nvPr/>
        </p:nvSpPr>
        <p:spPr>
          <a:xfrm>
            <a:off x="1941983" y="228600"/>
            <a:ext cx="8366311" cy="707886"/>
          </a:xfrm>
          <a:prstGeom prst="rect">
            <a:avLst/>
          </a:prstGeom>
          <a:noFill/>
        </p:spPr>
        <p:txBody>
          <a:bodyPr wrap="square" rtlCol="0">
            <a:spAutoFit/>
          </a:bodyPr>
          <a:lstStyle/>
          <a:p>
            <a:pPr algn="ctr"/>
            <a:r>
              <a:rPr lang="en-GB" sz="4000" dirty="0">
                <a:solidFill>
                  <a:schemeClr val="bg1"/>
                </a:solidFill>
                <a:cs typeface="Calibri Light" panose="020F0302020204030204" pitchFamily="34" charset="0"/>
              </a:rPr>
              <a:t>Dealing with Waves</a:t>
            </a:r>
          </a:p>
        </p:txBody>
      </p:sp>
      <p:cxnSp>
        <p:nvCxnSpPr>
          <p:cNvPr id="7" name="Straight Arrow Connector 6">
            <a:extLst>
              <a:ext uri="{FF2B5EF4-FFF2-40B4-BE49-F238E27FC236}">
                <a16:creationId xmlns:a16="http://schemas.microsoft.com/office/drawing/2014/main" id="{EDA66687-2156-4153-AD88-A0719F143BCD}"/>
              </a:ext>
            </a:extLst>
          </p:cNvPr>
          <p:cNvCxnSpPr>
            <a:cxnSpLocks/>
          </p:cNvCxnSpPr>
          <p:nvPr/>
        </p:nvCxnSpPr>
        <p:spPr>
          <a:xfrm>
            <a:off x="5274330" y="3058845"/>
            <a:ext cx="346824" cy="512128"/>
          </a:xfrm>
          <a:prstGeom prst="straightConnector1">
            <a:avLst/>
          </a:prstGeom>
          <a:ln w="762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6A27B0A-0082-4C21-A53B-283582D16E3B}"/>
              </a:ext>
            </a:extLst>
          </p:cNvPr>
          <p:cNvSpPr/>
          <p:nvPr/>
        </p:nvSpPr>
        <p:spPr>
          <a:xfrm>
            <a:off x="3651165" y="2474070"/>
            <a:ext cx="3246338" cy="584775"/>
          </a:xfrm>
          <a:prstGeom prst="rect">
            <a:avLst/>
          </a:prstGeom>
        </p:spPr>
        <p:txBody>
          <a:bodyPr wrap="none">
            <a:spAutoFit/>
          </a:bodyPr>
          <a:lstStyle/>
          <a:p>
            <a:pPr algn="ctr"/>
            <a:r>
              <a:rPr lang="en-GB" sz="3200" dirty="0">
                <a:solidFill>
                  <a:schemeClr val="bg1"/>
                </a:solidFill>
                <a:latin typeface="+mj-lt"/>
                <a:cs typeface="Calibri Light" panose="020F0302020204030204" pitchFamily="34" charset="0"/>
              </a:rPr>
              <a:t>Vibration at 100Hz</a:t>
            </a:r>
          </a:p>
        </p:txBody>
      </p:sp>
    </p:spTree>
    <p:custDataLst>
      <p:tags r:id="rId2"/>
    </p:custDataLst>
    <p:extLst>
      <p:ext uri="{BB962C8B-B14F-4D97-AF65-F5344CB8AC3E}">
        <p14:creationId xmlns:p14="http://schemas.microsoft.com/office/powerpoint/2010/main" val="1873626676"/>
      </p:ext>
    </p:extLst>
  </p:cSld>
  <p:clrMapOvr>
    <a:masterClrMapping/>
  </p:clrMapOvr>
  <mc:AlternateContent xmlns:mc="http://schemas.openxmlformats.org/markup-compatibility/2006" xmlns:p159="http://schemas.microsoft.com/office/powerpoint/2015/09/main">
    <mc:Choice Requires="p159">
      <p:transition spd="slow" advTm="23114">
        <p159:morph option="byObject"/>
      </p:transition>
    </mc:Choice>
    <mc:Fallback xmlns="">
      <p:transition spd="slow" advTm="23114">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p:cNvGraphicFramePr>
          <p:nvPr>
            <p:extLst>
              <p:ext uri="{D42A27DB-BD31-4B8C-83A1-F6EECF244321}">
                <p14:modId xmlns:p14="http://schemas.microsoft.com/office/powerpoint/2010/main" val="135014309"/>
              </p:ext>
            </p:extLst>
          </p:nvPr>
        </p:nvGraphicFramePr>
        <p:xfrm>
          <a:off x="1572768" y="1600200"/>
          <a:ext cx="9107424" cy="4498848"/>
        </p:xfrm>
        <a:graphic>
          <a:graphicData uri="http://schemas.openxmlformats.org/presentationml/2006/ole">
            <mc:AlternateContent xmlns:mc="http://schemas.openxmlformats.org/markup-compatibility/2006">
              <mc:Choice xmlns:v="urn:schemas-microsoft-com:vml" Requires="v">
                <p:oleObj spid="_x0000_s12481" name="Worksheet" r:id="rId4" imgW="7873901" imgH="3911425" progId="Excel.Sheet.12">
                  <p:link updateAutomatic="1"/>
                </p:oleObj>
              </mc:Choice>
              <mc:Fallback>
                <p:oleObj name="Worksheet" r:id="rId4" imgW="7873901" imgH="3911425" progId="Excel.Sheet.12">
                  <p:link updateAutomatic="1"/>
                  <p:pic>
                    <p:nvPicPr>
                      <p:cNvPr id="4" name="Object 3"/>
                      <p:cNvPicPr/>
                      <p:nvPr/>
                    </p:nvPicPr>
                    <p:blipFill>
                      <a:blip r:embed="rId5"/>
                      <a:stretch>
                        <a:fillRect/>
                      </a:stretch>
                    </p:blipFill>
                    <p:spPr>
                      <a:xfrm>
                        <a:off x="1572768" y="1600200"/>
                        <a:ext cx="9107424" cy="4498848"/>
                      </a:xfrm>
                      <a:prstGeom prst="rect">
                        <a:avLst/>
                      </a:prstGeom>
                    </p:spPr>
                  </p:pic>
                </p:oleObj>
              </mc:Fallback>
            </mc:AlternateContent>
          </a:graphicData>
        </a:graphic>
      </p:graphicFrame>
      <p:sp>
        <p:nvSpPr>
          <p:cNvPr id="2" name="TextBox 1"/>
          <p:cNvSpPr txBox="1"/>
          <p:nvPr/>
        </p:nvSpPr>
        <p:spPr>
          <a:xfrm>
            <a:off x="8133982" y="2069433"/>
            <a:ext cx="1572866" cy="861774"/>
          </a:xfrm>
          <a:prstGeom prst="rect">
            <a:avLst/>
          </a:prstGeom>
          <a:noFill/>
        </p:spPr>
        <p:txBody>
          <a:bodyPr wrap="none" rtlCol="0">
            <a:spAutoFit/>
          </a:bodyPr>
          <a:lstStyle/>
          <a:p>
            <a:r>
              <a:rPr lang="en-US" sz="5000" dirty="0">
                <a:solidFill>
                  <a:srgbClr val="FF0000"/>
                </a:solidFill>
              </a:rPr>
              <a:t>0? 1?</a:t>
            </a:r>
          </a:p>
        </p:txBody>
      </p:sp>
      <p:cxnSp>
        <p:nvCxnSpPr>
          <p:cNvPr id="6" name="Straight Arrow Connector 5">
            <a:extLst>
              <a:ext uri="{FF2B5EF4-FFF2-40B4-BE49-F238E27FC236}">
                <a16:creationId xmlns:a16="http://schemas.microsoft.com/office/drawing/2014/main" id="{DC35FFFF-5A9E-4D7D-807A-585EE970404A}"/>
              </a:ext>
            </a:extLst>
          </p:cNvPr>
          <p:cNvCxnSpPr>
            <a:cxnSpLocks/>
          </p:cNvCxnSpPr>
          <p:nvPr/>
        </p:nvCxnSpPr>
        <p:spPr>
          <a:xfrm flipH="1">
            <a:off x="7642459" y="2790901"/>
            <a:ext cx="491524" cy="736539"/>
          </a:xfrm>
          <a:prstGeom prst="straightConnector1">
            <a:avLst/>
          </a:prstGeom>
          <a:ln w="762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B5A558B-17D6-40F7-B52E-424D3A354729}"/>
              </a:ext>
            </a:extLst>
          </p:cNvPr>
          <p:cNvSpPr txBox="1"/>
          <p:nvPr/>
        </p:nvSpPr>
        <p:spPr>
          <a:xfrm>
            <a:off x="1941983" y="228600"/>
            <a:ext cx="8366311" cy="707886"/>
          </a:xfrm>
          <a:prstGeom prst="rect">
            <a:avLst/>
          </a:prstGeom>
          <a:noFill/>
        </p:spPr>
        <p:txBody>
          <a:bodyPr wrap="square" rtlCol="0">
            <a:spAutoFit/>
          </a:bodyPr>
          <a:lstStyle/>
          <a:p>
            <a:pPr algn="ctr"/>
            <a:r>
              <a:rPr lang="en-GB" sz="4000" dirty="0">
                <a:solidFill>
                  <a:schemeClr val="bg1"/>
                </a:solidFill>
                <a:cs typeface="Calibri Light" panose="020F0302020204030204" pitchFamily="34" charset="0"/>
              </a:rPr>
              <a:t>How Can We Decode?</a:t>
            </a:r>
          </a:p>
        </p:txBody>
      </p:sp>
    </p:spTree>
    <p:extLst>
      <p:ext uri="{BB962C8B-B14F-4D97-AF65-F5344CB8AC3E}">
        <p14:creationId xmlns:p14="http://schemas.microsoft.com/office/powerpoint/2010/main" val="2764638051"/>
      </p:ext>
    </p:extLst>
  </p:cSld>
  <p:clrMapOvr>
    <a:masterClrMapping/>
  </p:clrMapOvr>
  <mc:AlternateContent xmlns:mc="http://schemas.openxmlformats.org/markup-compatibility/2006" xmlns:p14="http://schemas.microsoft.com/office/powerpoint/2010/main">
    <mc:Choice Requires="p14">
      <p:transition spd="slow" p14:dur="2000" advTm="6097"/>
    </mc:Choice>
    <mc:Fallback xmlns="">
      <p:transition spd="slow" advTm="6097"/>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DC4E4F58-FD89-4B20-A4AE-A4BFF0CA00C0}"/>
              </a:ext>
            </a:extLst>
          </p:cNvPr>
          <p:cNvPicPr>
            <a:picLocks noChangeAspect="1"/>
          </p:cNvPicPr>
          <p:nvPr/>
        </p:nvPicPr>
        <p:blipFill rotWithShape="1">
          <a:blip r:embed="rId4">
            <a:extLst>
              <a:ext uri="{28A0092B-C50C-407E-A947-70E740481C1C}">
                <a14:useLocalDpi xmlns:a14="http://schemas.microsoft.com/office/drawing/2010/main" val="0"/>
              </a:ext>
            </a:extLst>
          </a:blip>
          <a:srcRect l="23298" t="-409" r="8641"/>
          <a:stretch/>
        </p:blipFill>
        <p:spPr>
          <a:xfrm>
            <a:off x="622363" y="1342344"/>
            <a:ext cx="5344753" cy="4881550"/>
          </a:xfrm>
          <a:prstGeom prst="rect">
            <a:avLst/>
          </a:prstGeom>
        </p:spPr>
      </p:pic>
      <p:sp>
        <p:nvSpPr>
          <p:cNvPr id="39" name="TextBox 38">
            <a:extLst>
              <a:ext uri="{FF2B5EF4-FFF2-40B4-BE49-F238E27FC236}">
                <a16:creationId xmlns:a16="http://schemas.microsoft.com/office/drawing/2014/main" id="{49B8997F-DC77-4938-8A00-2E14DCFB9463}"/>
              </a:ext>
            </a:extLst>
          </p:cNvPr>
          <p:cNvSpPr txBox="1"/>
          <p:nvPr/>
        </p:nvSpPr>
        <p:spPr>
          <a:xfrm>
            <a:off x="1941983" y="228600"/>
            <a:ext cx="8366311" cy="707886"/>
          </a:xfrm>
          <a:prstGeom prst="rect">
            <a:avLst/>
          </a:prstGeom>
          <a:noFill/>
        </p:spPr>
        <p:txBody>
          <a:bodyPr wrap="square" rtlCol="0">
            <a:spAutoFit/>
          </a:bodyPr>
          <a:lstStyle/>
          <a:p>
            <a:pPr algn="ctr"/>
            <a:r>
              <a:rPr lang="en-GB" sz="4000" dirty="0">
                <a:solidFill>
                  <a:schemeClr val="bg1"/>
                </a:solidFill>
                <a:cs typeface="Calibri Light" panose="020F0302020204030204" pitchFamily="34" charset="0"/>
              </a:rPr>
              <a:t>Decoding Information</a:t>
            </a:r>
          </a:p>
        </p:txBody>
      </p:sp>
      <p:sp>
        <p:nvSpPr>
          <p:cNvPr id="51" name="Rectangle 50">
            <a:extLst>
              <a:ext uri="{FF2B5EF4-FFF2-40B4-BE49-F238E27FC236}">
                <a16:creationId xmlns:a16="http://schemas.microsoft.com/office/drawing/2014/main" id="{4D384C5D-C372-4539-8AEC-2385F1AF2086}"/>
              </a:ext>
            </a:extLst>
          </p:cNvPr>
          <p:cNvSpPr/>
          <p:nvPr/>
        </p:nvSpPr>
        <p:spPr>
          <a:xfrm>
            <a:off x="6438306" y="1184098"/>
            <a:ext cx="1659621" cy="1077218"/>
          </a:xfrm>
          <a:prstGeom prst="rect">
            <a:avLst/>
          </a:prstGeom>
        </p:spPr>
        <p:txBody>
          <a:bodyPr wrap="none">
            <a:spAutoFit/>
          </a:bodyPr>
          <a:lstStyle/>
          <a:p>
            <a:r>
              <a:rPr lang="en-GB" sz="3200" dirty="0">
                <a:solidFill>
                  <a:schemeClr val="bg1"/>
                </a:solidFill>
                <a:latin typeface="+mj-lt"/>
              </a:rPr>
              <a:t>Angle </a:t>
            </a:r>
          </a:p>
          <a:p>
            <a:r>
              <a:rPr lang="en-GB" sz="3200" dirty="0">
                <a:solidFill>
                  <a:schemeClr val="bg1"/>
                </a:solidFill>
                <a:latin typeface="+mj-lt"/>
              </a:rPr>
              <a:t>Variation</a:t>
            </a:r>
            <a:endParaRPr lang="en-GB" sz="3200" dirty="0">
              <a:solidFill>
                <a:schemeClr val="bg1"/>
              </a:solidFill>
              <a:latin typeface="+mj-lt"/>
              <a:cs typeface="Calibri Light" panose="020F0302020204030204" pitchFamily="34" charset="0"/>
            </a:endParaRPr>
          </a:p>
        </p:txBody>
      </p:sp>
      <p:grpSp>
        <p:nvGrpSpPr>
          <p:cNvPr id="7" name="Group 6">
            <a:extLst>
              <a:ext uri="{FF2B5EF4-FFF2-40B4-BE49-F238E27FC236}">
                <a16:creationId xmlns:a16="http://schemas.microsoft.com/office/drawing/2014/main" id="{CB56B8D4-05B3-4B62-87C5-45DC13CDD4CA}"/>
              </a:ext>
            </a:extLst>
          </p:cNvPr>
          <p:cNvGrpSpPr/>
          <p:nvPr/>
        </p:nvGrpSpPr>
        <p:grpSpPr>
          <a:xfrm>
            <a:off x="8498451" y="1430320"/>
            <a:ext cx="1279192" cy="1871866"/>
            <a:chOff x="8498451" y="1430320"/>
            <a:chExt cx="1279192" cy="1871866"/>
          </a:xfrm>
        </p:grpSpPr>
        <p:sp>
          <p:nvSpPr>
            <p:cNvPr id="17" name="Rectangle 16">
              <a:extLst>
                <a:ext uri="{FF2B5EF4-FFF2-40B4-BE49-F238E27FC236}">
                  <a16:creationId xmlns:a16="http://schemas.microsoft.com/office/drawing/2014/main" id="{2037AA7F-3AD8-4A90-B32E-AF47CDBD2E3E}"/>
                </a:ext>
              </a:extLst>
            </p:cNvPr>
            <p:cNvSpPr/>
            <p:nvPr/>
          </p:nvSpPr>
          <p:spPr>
            <a:xfrm>
              <a:off x="8551025" y="1430320"/>
              <a:ext cx="1226618" cy="584775"/>
            </a:xfrm>
            <a:prstGeom prst="rect">
              <a:avLst/>
            </a:prstGeom>
          </p:spPr>
          <p:txBody>
            <a:bodyPr wrap="none">
              <a:spAutoFit/>
            </a:bodyPr>
            <a:lstStyle/>
            <a:p>
              <a:pPr algn="ctr"/>
              <a:r>
                <a:rPr lang="en-GB" sz="3200" dirty="0">
                  <a:solidFill>
                    <a:schemeClr val="bg1"/>
                  </a:solidFill>
                  <a:latin typeface="+mj-lt"/>
                </a:rPr>
                <a:t>100Hz</a:t>
              </a:r>
              <a:endParaRPr lang="en-GB" sz="3200" dirty="0">
                <a:solidFill>
                  <a:schemeClr val="bg1"/>
                </a:solidFill>
                <a:latin typeface="+mj-lt"/>
                <a:cs typeface="Calibri Light" panose="020F0302020204030204" pitchFamily="34" charset="0"/>
              </a:endParaRPr>
            </a:p>
          </p:txBody>
        </p:sp>
        <p:grpSp>
          <p:nvGrpSpPr>
            <p:cNvPr id="70" name="Group 69">
              <a:extLst>
                <a:ext uri="{FF2B5EF4-FFF2-40B4-BE49-F238E27FC236}">
                  <a16:creationId xmlns:a16="http://schemas.microsoft.com/office/drawing/2014/main" id="{5C0EB18D-44C9-428A-BBA6-33105E1274E7}"/>
                </a:ext>
              </a:extLst>
            </p:cNvPr>
            <p:cNvGrpSpPr/>
            <p:nvPr/>
          </p:nvGrpSpPr>
          <p:grpSpPr>
            <a:xfrm>
              <a:off x="8498451" y="2015095"/>
              <a:ext cx="665882" cy="1287091"/>
              <a:chOff x="2292981" y="2489222"/>
              <a:chExt cx="656605" cy="1978689"/>
            </a:xfrm>
          </p:grpSpPr>
          <p:cxnSp>
            <p:nvCxnSpPr>
              <p:cNvPr id="71" name="Straight Arrow Connector 70">
                <a:extLst>
                  <a:ext uri="{FF2B5EF4-FFF2-40B4-BE49-F238E27FC236}">
                    <a16:creationId xmlns:a16="http://schemas.microsoft.com/office/drawing/2014/main" id="{5E3960EC-5854-4012-BD33-30735EDEA12D}"/>
                  </a:ext>
                </a:extLst>
              </p:cNvPr>
              <p:cNvCxnSpPr>
                <a:cxnSpLocks/>
              </p:cNvCxnSpPr>
              <p:nvPr/>
            </p:nvCxnSpPr>
            <p:spPr>
              <a:xfrm flipV="1">
                <a:off x="2949586" y="2489222"/>
                <a:ext cx="0" cy="19786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2E32D3A8-339C-4CF2-B447-E91F2B41C440}"/>
                  </a:ext>
                </a:extLst>
              </p:cNvPr>
              <p:cNvSpPr/>
              <p:nvPr/>
            </p:nvSpPr>
            <p:spPr>
              <a:xfrm>
                <a:off x="2292981" y="3186179"/>
                <a:ext cx="574196" cy="584774"/>
              </a:xfrm>
              <a:prstGeom prst="rect">
                <a:avLst/>
              </a:prstGeom>
            </p:spPr>
            <p:txBody>
              <a:bodyPr wrap="none">
                <a:spAutoFit/>
              </a:bodyPr>
              <a:lstStyle/>
              <a:p>
                <a:pPr algn="ctr"/>
                <a:r>
                  <a:rPr lang="en-GB" sz="3200" dirty="0">
                    <a:solidFill>
                      <a:schemeClr val="bg1"/>
                    </a:solidFill>
                    <a:latin typeface="+mj-lt"/>
                  </a:rPr>
                  <a:t>Rx</a:t>
                </a:r>
                <a:endParaRPr lang="en-GB" sz="3200" dirty="0">
                  <a:solidFill>
                    <a:schemeClr val="bg1"/>
                  </a:solidFill>
                  <a:latin typeface="+mj-lt"/>
                  <a:cs typeface="Calibri Light" panose="020F0302020204030204" pitchFamily="34" charset="0"/>
                </a:endParaRPr>
              </a:p>
            </p:txBody>
          </p:sp>
        </p:grpSp>
      </p:grpSp>
      <p:cxnSp>
        <p:nvCxnSpPr>
          <p:cNvPr id="79" name="Straight Arrow Connector 8">
            <a:extLst>
              <a:ext uri="{FF2B5EF4-FFF2-40B4-BE49-F238E27FC236}">
                <a16:creationId xmlns:a16="http://schemas.microsoft.com/office/drawing/2014/main" id="{CB797CC2-2EF5-43DC-B874-F424F531FEC1}"/>
              </a:ext>
            </a:extLst>
          </p:cNvPr>
          <p:cNvCxnSpPr>
            <a:cxnSpLocks/>
            <a:stCxn id="8" idx="3"/>
            <a:endCxn id="62" idx="2"/>
          </p:cNvCxnSpPr>
          <p:nvPr/>
        </p:nvCxnSpPr>
        <p:spPr>
          <a:xfrm flipV="1">
            <a:off x="7210002" y="3886961"/>
            <a:ext cx="1954332" cy="1230834"/>
          </a:xfrm>
          <a:prstGeom prst="bent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5C1E4E22-E8F8-4255-9899-D98FFC182BEF}"/>
              </a:ext>
            </a:extLst>
          </p:cNvPr>
          <p:cNvSpPr/>
          <p:nvPr/>
        </p:nvSpPr>
        <p:spPr>
          <a:xfrm>
            <a:off x="7296155" y="4460372"/>
            <a:ext cx="1782026" cy="584775"/>
          </a:xfrm>
          <a:prstGeom prst="rect">
            <a:avLst/>
          </a:prstGeom>
        </p:spPr>
        <p:txBody>
          <a:bodyPr wrap="none">
            <a:spAutoFit/>
          </a:bodyPr>
          <a:lstStyle/>
          <a:p>
            <a:pPr algn="ctr"/>
            <a:r>
              <a:rPr lang="en-GB" sz="3200" dirty="0">
                <a:solidFill>
                  <a:schemeClr val="bg1"/>
                </a:solidFill>
                <a:latin typeface="+mj-lt"/>
              </a:rPr>
              <a:t>Tx: 100Hz</a:t>
            </a:r>
            <a:endParaRPr lang="en-GB" sz="3200" dirty="0">
              <a:solidFill>
                <a:schemeClr val="bg1"/>
              </a:solidFill>
              <a:latin typeface="+mj-lt"/>
              <a:cs typeface="Calibri Light" panose="020F0302020204030204" pitchFamily="34" charset="0"/>
            </a:endParaRPr>
          </a:p>
        </p:txBody>
      </p:sp>
      <p:grpSp>
        <p:nvGrpSpPr>
          <p:cNvPr id="10" name="Group 9">
            <a:extLst>
              <a:ext uri="{FF2B5EF4-FFF2-40B4-BE49-F238E27FC236}">
                <a16:creationId xmlns:a16="http://schemas.microsoft.com/office/drawing/2014/main" id="{A0F59195-0137-4252-9BDF-B7C61882E89B}"/>
              </a:ext>
            </a:extLst>
          </p:cNvPr>
          <p:cNvGrpSpPr/>
          <p:nvPr/>
        </p:nvGrpSpPr>
        <p:grpSpPr>
          <a:xfrm>
            <a:off x="10452793" y="1430320"/>
            <a:ext cx="1279191" cy="1871866"/>
            <a:chOff x="10452793" y="1430320"/>
            <a:chExt cx="1279191" cy="1871866"/>
          </a:xfrm>
        </p:grpSpPr>
        <p:grpSp>
          <p:nvGrpSpPr>
            <p:cNvPr id="23" name="Group 22">
              <a:extLst>
                <a:ext uri="{FF2B5EF4-FFF2-40B4-BE49-F238E27FC236}">
                  <a16:creationId xmlns:a16="http://schemas.microsoft.com/office/drawing/2014/main" id="{EB14D5E2-DEFF-41F2-9B51-2A5627E9AA97}"/>
                </a:ext>
              </a:extLst>
            </p:cNvPr>
            <p:cNvGrpSpPr/>
            <p:nvPr/>
          </p:nvGrpSpPr>
          <p:grpSpPr>
            <a:xfrm>
              <a:off x="10452793" y="2015095"/>
              <a:ext cx="665882" cy="1287091"/>
              <a:chOff x="2292981" y="2489222"/>
              <a:chExt cx="656605" cy="1978689"/>
            </a:xfrm>
          </p:grpSpPr>
          <p:cxnSp>
            <p:nvCxnSpPr>
              <p:cNvPr id="24" name="Straight Arrow Connector 23">
                <a:extLst>
                  <a:ext uri="{FF2B5EF4-FFF2-40B4-BE49-F238E27FC236}">
                    <a16:creationId xmlns:a16="http://schemas.microsoft.com/office/drawing/2014/main" id="{8EAB638B-213D-4BD4-93A6-0205DB09148B}"/>
                  </a:ext>
                </a:extLst>
              </p:cNvPr>
              <p:cNvCxnSpPr>
                <a:cxnSpLocks/>
                <a:stCxn id="63" idx="0"/>
                <a:endCxn id="33" idx="2"/>
              </p:cNvCxnSpPr>
              <p:nvPr/>
            </p:nvCxnSpPr>
            <p:spPr>
              <a:xfrm flipV="1">
                <a:off x="2949586" y="2489222"/>
                <a:ext cx="0" cy="19786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3B16F498-A65A-4016-AED0-11AC259687FF}"/>
                  </a:ext>
                </a:extLst>
              </p:cNvPr>
              <p:cNvSpPr/>
              <p:nvPr/>
            </p:nvSpPr>
            <p:spPr>
              <a:xfrm>
                <a:off x="2292981" y="3186179"/>
                <a:ext cx="574196" cy="584774"/>
              </a:xfrm>
              <a:prstGeom prst="rect">
                <a:avLst/>
              </a:prstGeom>
            </p:spPr>
            <p:txBody>
              <a:bodyPr wrap="none">
                <a:spAutoFit/>
              </a:bodyPr>
              <a:lstStyle/>
              <a:p>
                <a:pPr algn="ctr"/>
                <a:r>
                  <a:rPr lang="en-GB" sz="3200" dirty="0">
                    <a:solidFill>
                      <a:schemeClr val="bg1"/>
                    </a:solidFill>
                    <a:latin typeface="+mj-lt"/>
                  </a:rPr>
                  <a:t>Rx</a:t>
                </a:r>
                <a:endParaRPr lang="en-GB" sz="3200" dirty="0">
                  <a:solidFill>
                    <a:schemeClr val="bg1"/>
                  </a:solidFill>
                  <a:latin typeface="+mj-lt"/>
                  <a:cs typeface="Calibri Light" panose="020F0302020204030204" pitchFamily="34" charset="0"/>
                </a:endParaRPr>
              </a:p>
            </p:txBody>
          </p:sp>
        </p:grpSp>
        <p:sp>
          <p:nvSpPr>
            <p:cNvPr id="33" name="Rectangle 32">
              <a:extLst>
                <a:ext uri="{FF2B5EF4-FFF2-40B4-BE49-F238E27FC236}">
                  <a16:creationId xmlns:a16="http://schemas.microsoft.com/office/drawing/2014/main" id="{EAF3073B-96BC-429E-8381-6C63E7256934}"/>
                </a:ext>
              </a:extLst>
            </p:cNvPr>
            <p:cNvSpPr/>
            <p:nvPr/>
          </p:nvSpPr>
          <p:spPr>
            <a:xfrm>
              <a:off x="10505366" y="1430320"/>
              <a:ext cx="1226618" cy="584775"/>
            </a:xfrm>
            <a:prstGeom prst="rect">
              <a:avLst/>
            </a:prstGeom>
          </p:spPr>
          <p:txBody>
            <a:bodyPr wrap="none">
              <a:spAutoFit/>
            </a:bodyPr>
            <a:lstStyle/>
            <a:p>
              <a:pPr algn="ctr"/>
              <a:r>
                <a:rPr lang="en-GB" sz="3200" dirty="0">
                  <a:solidFill>
                    <a:schemeClr val="bg1"/>
                  </a:solidFill>
                  <a:latin typeface="+mj-lt"/>
                </a:rPr>
                <a:t>200Hz</a:t>
              </a:r>
              <a:endParaRPr lang="en-GB" sz="3200" dirty="0">
                <a:solidFill>
                  <a:schemeClr val="bg1"/>
                </a:solidFill>
                <a:latin typeface="+mj-lt"/>
                <a:cs typeface="Calibri Light" panose="020F0302020204030204" pitchFamily="34" charset="0"/>
              </a:endParaRPr>
            </a:p>
          </p:txBody>
        </p:sp>
      </p:grpSp>
      <p:sp>
        <p:nvSpPr>
          <p:cNvPr id="63" name="Rectangle 62">
            <a:extLst>
              <a:ext uri="{FF2B5EF4-FFF2-40B4-BE49-F238E27FC236}">
                <a16:creationId xmlns:a16="http://schemas.microsoft.com/office/drawing/2014/main" id="{61C97F55-C860-46CD-9BD9-918D78FB85E3}"/>
              </a:ext>
            </a:extLst>
          </p:cNvPr>
          <p:cNvSpPr/>
          <p:nvPr/>
        </p:nvSpPr>
        <p:spPr>
          <a:xfrm>
            <a:off x="10505366" y="3302186"/>
            <a:ext cx="1226618" cy="584775"/>
          </a:xfrm>
          <a:prstGeom prst="rect">
            <a:avLst/>
          </a:prstGeom>
        </p:spPr>
        <p:txBody>
          <a:bodyPr wrap="none">
            <a:spAutoFit/>
          </a:bodyPr>
          <a:lstStyle/>
          <a:p>
            <a:pPr algn="ctr"/>
            <a:r>
              <a:rPr lang="en-GB" sz="3200" dirty="0">
                <a:solidFill>
                  <a:schemeClr val="bg1"/>
                </a:solidFill>
                <a:latin typeface="+mj-lt"/>
              </a:rPr>
              <a:t>200Hz</a:t>
            </a:r>
            <a:endParaRPr lang="en-GB" sz="3200" dirty="0">
              <a:solidFill>
                <a:schemeClr val="bg1"/>
              </a:solidFill>
              <a:latin typeface="+mj-lt"/>
              <a:cs typeface="Calibri Light" panose="020F0302020204030204" pitchFamily="34" charset="0"/>
            </a:endParaRPr>
          </a:p>
        </p:txBody>
      </p:sp>
      <p:cxnSp>
        <p:nvCxnSpPr>
          <p:cNvPr id="80" name="Straight Arrow Connector 8">
            <a:extLst>
              <a:ext uri="{FF2B5EF4-FFF2-40B4-BE49-F238E27FC236}">
                <a16:creationId xmlns:a16="http://schemas.microsoft.com/office/drawing/2014/main" id="{A9381748-43D4-4054-9A54-A9D1B3AEEE94}"/>
              </a:ext>
            </a:extLst>
          </p:cNvPr>
          <p:cNvCxnSpPr>
            <a:cxnSpLocks/>
            <a:stCxn id="30" idx="3"/>
            <a:endCxn id="63" idx="2"/>
          </p:cNvCxnSpPr>
          <p:nvPr/>
        </p:nvCxnSpPr>
        <p:spPr>
          <a:xfrm flipV="1">
            <a:off x="7206914" y="3886961"/>
            <a:ext cx="3911761" cy="2044546"/>
          </a:xfrm>
          <a:prstGeom prst="bent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3095EABD-07FC-4786-AF3C-3D4302E6989B}"/>
              </a:ext>
            </a:extLst>
          </p:cNvPr>
          <p:cNvSpPr/>
          <p:nvPr/>
        </p:nvSpPr>
        <p:spPr>
          <a:xfrm>
            <a:off x="9253076" y="5244970"/>
            <a:ext cx="1782026" cy="584775"/>
          </a:xfrm>
          <a:prstGeom prst="rect">
            <a:avLst/>
          </a:prstGeom>
        </p:spPr>
        <p:txBody>
          <a:bodyPr wrap="none">
            <a:spAutoFit/>
          </a:bodyPr>
          <a:lstStyle/>
          <a:p>
            <a:pPr algn="ctr"/>
            <a:r>
              <a:rPr lang="en-GB" sz="3200" dirty="0">
                <a:solidFill>
                  <a:schemeClr val="bg1"/>
                </a:solidFill>
                <a:latin typeface="+mj-lt"/>
              </a:rPr>
              <a:t>Tx: 200Hz</a:t>
            </a:r>
            <a:endParaRPr lang="en-GB" sz="3200" dirty="0">
              <a:solidFill>
                <a:schemeClr val="bg1"/>
              </a:solidFill>
              <a:latin typeface="+mj-lt"/>
              <a:cs typeface="Calibri Light" panose="020F0302020204030204" pitchFamily="34" charset="0"/>
            </a:endParaRPr>
          </a:p>
        </p:txBody>
      </p:sp>
      <p:sp>
        <p:nvSpPr>
          <p:cNvPr id="26" name="Rectangle 25">
            <a:extLst>
              <a:ext uri="{FF2B5EF4-FFF2-40B4-BE49-F238E27FC236}">
                <a16:creationId xmlns:a16="http://schemas.microsoft.com/office/drawing/2014/main" id="{A769462C-5F50-413F-A8EF-07F1E83FBFC4}"/>
              </a:ext>
            </a:extLst>
          </p:cNvPr>
          <p:cNvSpPr/>
          <p:nvPr/>
        </p:nvSpPr>
        <p:spPr>
          <a:xfrm>
            <a:off x="1534688" y="5111203"/>
            <a:ext cx="2166106" cy="1077218"/>
          </a:xfrm>
          <a:prstGeom prst="rect">
            <a:avLst/>
          </a:prstGeom>
        </p:spPr>
        <p:txBody>
          <a:bodyPr wrap="none">
            <a:spAutoFit/>
          </a:bodyPr>
          <a:lstStyle/>
          <a:p>
            <a:r>
              <a:rPr lang="en-GB" sz="3200" dirty="0">
                <a:solidFill>
                  <a:schemeClr val="bg1"/>
                </a:solidFill>
                <a:latin typeface="+mj-lt"/>
                <a:cs typeface="Arial" panose="020B0604020202020204" pitchFamily="34" charset="0"/>
              </a:rPr>
              <a:t>Underwater</a:t>
            </a:r>
          </a:p>
          <a:p>
            <a:r>
              <a:rPr lang="en-GB" sz="3200" dirty="0">
                <a:solidFill>
                  <a:schemeClr val="bg1"/>
                </a:solidFill>
                <a:latin typeface="+mj-lt"/>
                <a:cs typeface="Arial" panose="020B0604020202020204" pitchFamily="34" charset="0"/>
              </a:rPr>
              <a:t>Speaker</a:t>
            </a:r>
          </a:p>
        </p:txBody>
      </p:sp>
      <p:sp>
        <p:nvSpPr>
          <p:cNvPr id="27" name="Rectangle 26">
            <a:extLst>
              <a:ext uri="{FF2B5EF4-FFF2-40B4-BE49-F238E27FC236}">
                <a16:creationId xmlns:a16="http://schemas.microsoft.com/office/drawing/2014/main" id="{F5EA4189-0345-4DF0-B9F9-017CA91222A0}"/>
              </a:ext>
            </a:extLst>
          </p:cNvPr>
          <p:cNvSpPr/>
          <p:nvPr/>
        </p:nvSpPr>
        <p:spPr>
          <a:xfrm>
            <a:off x="1637194" y="1656378"/>
            <a:ext cx="1326773" cy="584775"/>
          </a:xfrm>
          <a:prstGeom prst="rect">
            <a:avLst/>
          </a:prstGeom>
        </p:spPr>
        <p:txBody>
          <a:bodyPr wrap="none">
            <a:spAutoFit/>
          </a:bodyPr>
          <a:lstStyle/>
          <a:p>
            <a:r>
              <a:rPr lang="en-GB" sz="3200" dirty="0">
                <a:latin typeface="+mj-lt"/>
                <a:cs typeface="Arial" panose="020B0604020202020204" pitchFamily="34" charset="0"/>
              </a:rPr>
              <a:t>RADAR</a:t>
            </a:r>
          </a:p>
        </p:txBody>
      </p:sp>
      <p:grpSp>
        <p:nvGrpSpPr>
          <p:cNvPr id="5" name="Group 4">
            <a:extLst>
              <a:ext uri="{FF2B5EF4-FFF2-40B4-BE49-F238E27FC236}">
                <a16:creationId xmlns:a16="http://schemas.microsoft.com/office/drawing/2014/main" id="{26A2230A-ABAE-4DEF-BFA2-F7D860CDA218}"/>
              </a:ext>
            </a:extLst>
          </p:cNvPr>
          <p:cNvGrpSpPr/>
          <p:nvPr/>
        </p:nvGrpSpPr>
        <p:grpSpPr>
          <a:xfrm>
            <a:off x="3857539" y="4825407"/>
            <a:ext cx="3352463" cy="872483"/>
            <a:chOff x="3857539" y="4825407"/>
            <a:chExt cx="3352463" cy="872483"/>
          </a:xfrm>
        </p:grpSpPr>
        <p:sp>
          <p:nvSpPr>
            <p:cNvPr id="8" name="Rectangle 7">
              <a:extLst>
                <a:ext uri="{FF2B5EF4-FFF2-40B4-BE49-F238E27FC236}">
                  <a16:creationId xmlns:a16="http://schemas.microsoft.com/office/drawing/2014/main" id="{CF11226C-04EC-4896-8DC4-1F06D31B5C19}"/>
                </a:ext>
              </a:extLst>
            </p:cNvPr>
            <p:cNvSpPr/>
            <p:nvPr/>
          </p:nvSpPr>
          <p:spPr>
            <a:xfrm>
              <a:off x="6278337" y="4825407"/>
              <a:ext cx="931665" cy="584775"/>
            </a:xfrm>
            <a:prstGeom prst="rect">
              <a:avLst/>
            </a:prstGeom>
          </p:spPr>
          <p:txBody>
            <a:bodyPr wrap="none">
              <a:spAutoFit/>
            </a:bodyPr>
            <a:lstStyle/>
            <a:p>
              <a:pPr algn="ctr"/>
              <a:r>
                <a:rPr lang="en-GB" sz="3200" dirty="0">
                  <a:solidFill>
                    <a:schemeClr val="bg1"/>
                  </a:solidFill>
                  <a:latin typeface="+mj-lt"/>
                </a:rPr>
                <a:t>Bit 0</a:t>
              </a:r>
              <a:endParaRPr lang="en-GB" sz="3200" dirty="0">
                <a:solidFill>
                  <a:schemeClr val="bg1"/>
                </a:solidFill>
                <a:latin typeface="+mj-lt"/>
                <a:cs typeface="Calibri Light" panose="020F0302020204030204" pitchFamily="34" charset="0"/>
              </a:endParaRPr>
            </a:p>
          </p:txBody>
        </p:sp>
        <p:cxnSp>
          <p:nvCxnSpPr>
            <p:cNvPr id="28" name="Straight Arrow Connector 27">
              <a:extLst>
                <a:ext uri="{FF2B5EF4-FFF2-40B4-BE49-F238E27FC236}">
                  <a16:creationId xmlns:a16="http://schemas.microsoft.com/office/drawing/2014/main" id="{09CCEBF6-F4F9-4A03-A4AF-E3E52F7CBF97}"/>
                </a:ext>
              </a:extLst>
            </p:cNvPr>
            <p:cNvCxnSpPr>
              <a:cxnSpLocks/>
              <a:endCxn id="8" idx="1"/>
            </p:cNvCxnSpPr>
            <p:nvPr/>
          </p:nvCxnSpPr>
          <p:spPr>
            <a:xfrm flipV="1">
              <a:off x="3857539" y="5117795"/>
              <a:ext cx="2420798" cy="58009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C1615FF4-A199-4CD0-BBD5-8EBEE760E43E}"/>
              </a:ext>
            </a:extLst>
          </p:cNvPr>
          <p:cNvGrpSpPr/>
          <p:nvPr/>
        </p:nvGrpSpPr>
        <p:grpSpPr>
          <a:xfrm>
            <a:off x="3857539" y="5639119"/>
            <a:ext cx="3349375" cy="584775"/>
            <a:chOff x="3857539" y="5639119"/>
            <a:chExt cx="3349375" cy="584775"/>
          </a:xfrm>
        </p:grpSpPr>
        <p:sp>
          <p:nvSpPr>
            <p:cNvPr id="30" name="Rectangle 29">
              <a:extLst>
                <a:ext uri="{FF2B5EF4-FFF2-40B4-BE49-F238E27FC236}">
                  <a16:creationId xmlns:a16="http://schemas.microsoft.com/office/drawing/2014/main" id="{62CDEE86-A108-4BA1-BE27-C8D5D96BE64E}"/>
                </a:ext>
              </a:extLst>
            </p:cNvPr>
            <p:cNvSpPr/>
            <p:nvPr/>
          </p:nvSpPr>
          <p:spPr>
            <a:xfrm>
              <a:off x="6275248" y="5639119"/>
              <a:ext cx="931666" cy="584775"/>
            </a:xfrm>
            <a:prstGeom prst="rect">
              <a:avLst/>
            </a:prstGeom>
          </p:spPr>
          <p:txBody>
            <a:bodyPr wrap="none">
              <a:spAutoFit/>
            </a:bodyPr>
            <a:lstStyle/>
            <a:p>
              <a:pPr algn="ctr"/>
              <a:r>
                <a:rPr lang="en-GB" sz="3200" dirty="0">
                  <a:solidFill>
                    <a:schemeClr val="bg1"/>
                  </a:solidFill>
                  <a:latin typeface="+mj-lt"/>
                </a:rPr>
                <a:t>Bit 1</a:t>
              </a:r>
              <a:endParaRPr lang="en-GB" sz="3200" dirty="0">
                <a:solidFill>
                  <a:schemeClr val="bg1"/>
                </a:solidFill>
                <a:latin typeface="+mj-lt"/>
                <a:cs typeface="Calibri Light" panose="020F0302020204030204" pitchFamily="34" charset="0"/>
              </a:endParaRPr>
            </a:p>
          </p:txBody>
        </p:sp>
        <p:cxnSp>
          <p:nvCxnSpPr>
            <p:cNvPr id="29" name="Straight Arrow Connector 28">
              <a:extLst>
                <a:ext uri="{FF2B5EF4-FFF2-40B4-BE49-F238E27FC236}">
                  <a16:creationId xmlns:a16="http://schemas.microsoft.com/office/drawing/2014/main" id="{22DC7444-BAFE-43D5-8860-BADF500F8EE1}"/>
                </a:ext>
              </a:extLst>
            </p:cNvPr>
            <p:cNvCxnSpPr>
              <a:cxnSpLocks/>
            </p:cNvCxnSpPr>
            <p:nvPr/>
          </p:nvCxnSpPr>
          <p:spPr>
            <a:xfrm>
              <a:off x="3857539" y="5938390"/>
              <a:ext cx="2420798" cy="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DAFF901F-F9B2-47A4-BBE1-309795505825}"/>
              </a:ext>
            </a:extLst>
          </p:cNvPr>
          <p:cNvGrpSpPr/>
          <p:nvPr/>
        </p:nvGrpSpPr>
        <p:grpSpPr>
          <a:xfrm>
            <a:off x="3333675" y="3055964"/>
            <a:ext cx="6443968" cy="1077218"/>
            <a:chOff x="3333675" y="3055964"/>
            <a:chExt cx="6443968" cy="1077218"/>
          </a:xfrm>
        </p:grpSpPr>
        <p:sp>
          <p:nvSpPr>
            <p:cNvPr id="15" name="Rectangle 14">
              <a:extLst>
                <a:ext uri="{FF2B5EF4-FFF2-40B4-BE49-F238E27FC236}">
                  <a16:creationId xmlns:a16="http://schemas.microsoft.com/office/drawing/2014/main" id="{F1FBC7A2-F53E-4CF1-B181-8F43630B1877}"/>
                </a:ext>
              </a:extLst>
            </p:cNvPr>
            <p:cNvSpPr/>
            <p:nvPr/>
          </p:nvSpPr>
          <p:spPr>
            <a:xfrm>
              <a:off x="6438306" y="3055964"/>
              <a:ext cx="1786836" cy="1077218"/>
            </a:xfrm>
            <a:prstGeom prst="rect">
              <a:avLst/>
            </a:prstGeom>
          </p:spPr>
          <p:txBody>
            <a:bodyPr wrap="none">
              <a:spAutoFit/>
            </a:bodyPr>
            <a:lstStyle/>
            <a:p>
              <a:r>
                <a:rPr lang="en-GB" sz="3200" dirty="0">
                  <a:solidFill>
                    <a:schemeClr val="bg1"/>
                  </a:solidFill>
                  <a:latin typeface="+mj-lt"/>
                </a:rPr>
                <a:t>Surface</a:t>
              </a:r>
            </a:p>
            <a:p>
              <a:r>
                <a:rPr lang="en-GB" sz="3200" dirty="0">
                  <a:solidFill>
                    <a:schemeClr val="bg1"/>
                  </a:solidFill>
                  <a:latin typeface="+mj-lt"/>
                </a:rPr>
                <a:t>Vibration </a:t>
              </a:r>
            </a:p>
          </p:txBody>
        </p:sp>
        <p:sp>
          <p:nvSpPr>
            <p:cNvPr id="62" name="Rectangle 61">
              <a:extLst>
                <a:ext uri="{FF2B5EF4-FFF2-40B4-BE49-F238E27FC236}">
                  <a16:creationId xmlns:a16="http://schemas.microsoft.com/office/drawing/2014/main" id="{05027763-11F6-4CBF-B683-D2649E4553FB}"/>
                </a:ext>
              </a:extLst>
            </p:cNvPr>
            <p:cNvSpPr/>
            <p:nvPr/>
          </p:nvSpPr>
          <p:spPr>
            <a:xfrm>
              <a:off x="8551025" y="3302186"/>
              <a:ext cx="1226618" cy="584775"/>
            </a:xfrm>
            <a:prstGeom prst="rect">
              <a:avLst/>
            </a:prstGeom>
          </p:spPr>
          <p:txBody>
            <a:bodyPr wrap="none">
              <a:spAutoFit/>
            </a:bodyPr>
            <a:lstStyle/>
            <a:p>
              <a:pPr algn="ctr"/>
              <a:r>
                <a:rPr lang="en-GB" sz="3200" dirty="0">
                  <a:solidFill>
                    <a:schemeClr val="bg1"/>
                  </a:solidFill>
                  <a:latin typeface="+mj-lt"/>
                </a:rPr>
                <a:t>100Hz</a:t>
              </a:r>
              <a:endParaRPr lang="en-GB" sz="3200" dirty="0">
                <a:solidFill>
                  <a:schemeClr val="bg1"/>
                </a:solidFill>
                <a:latin typeface="+mj-lt"/>
                <a:cs typeface="Calibri Light" panose="020F0302020204030204" pitchFamily="34" charset="0"/>
              </a:endParaRPr>
            </a:p>
          </p:txBody>
        </p:sp>
        <p:cxnSp>
          <p:nvCxnSpPr>
            <p:cNvPr id="31" name="Straight Arrow Connector 30">
              <a:extLst>
                <a:ext uri="{FF2B5EF4-FFF2-40B4-BE49-F238E27FC236}">
                  <a16:creationId xmlns:a16="http://schemas.microsoft.com/office/drawing/2014/main" id="{5EB05334-F54E-488B-8C2A-5289F2C4E28A}"/>
                </a:ext>
              </a:extLst>
            </p:cNvPr>
            <p:cNvCxnSpPr>
              <a:cxnSpLocks/>
            </p:cNvCxnSpPr>
            <p:nvPr/>
          </p:nvCxnSpPr>
          <p:spPr>
            <a:xfrm>
              <a:off x="3333675" y="3562453"/>
              <a:ext cx="2941573" cy="0"/>
            </a:xfrm>
            <a:prstGeom prst="straightConnector1">
              <a:avLst/>
            </a:prstGeom>
            <a:ln w="76200">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660419998"/>
      </p:ext>
    </p:extLst>
  </p:cSld>
  <p:clrMapOvr>
    <a:masterClrMapping/>
  </p:clrMapOvr>
  <mc:AlternateContent xmlns:mc="http://schemas.openxmlformats.org/markup-compatibility/2006" xmlns:p14="http://schemas.microsoft.com/office/powerpoint/2010/main">
    <mc:Choice Requires="p14">
      <p:transition spd="slow" p14:dur="2000" advTm="41503"/>
    </mc:Choice>
    <mc:Fallback xmlns="">
      <p:transition spd="slow" advTm="415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1"/>
                                        </p:tgtEl>
                                        <p:attrNameLst>
                                          <p:attrName>style.visibility</p:attrName>
                                        </p:attrNameLst>
                                      </p:cBhvr>
                                      <p:to>
                                        <p:strVal val="visible"/>
                                      </p:to>
                                    </p:set>
                                    <p:animEffect transition="in" filter="wipe(down)">
                                      <p:cBhvr>
                                        <p:cTn id="12" dur="500"/>
                                        <p:tgtEl>
                                          <p:spTgt spid="81"/>
                                        </p:tgtEl>
                                      </p:cBhvr>
                                    </p:animEffect>
                                  </p:childTnLst>
                                </p:cTn>
                              </p:par>
                              <p:par>
                                <p:cTn id="13" presetID="22" presetClass="entr" presetSubtype="4" fill="hold" nodeType="with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wipe(down)">
                                      <p:cBhvr>
                                        <p:cTn id="15" dur="200"/>
                                        <p:tgtEl>
                                          <p:spTgt spid="7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2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2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wipe(down)">
                                      <p:cBhvr>
                                        <p:cTn id="37" dur="200"/>
                                        <p:tgtEl>
                                          <p:spTgt spid="80"/>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82"/>
                                        </p:tgtEl>
                                        <p:attrNameLst>
                                          <p:attrName>style.visibility</p:attrName>
                                        </p:attrNameLst>
                                      </p:cBhvr>
                                      <p:to>
                                        <p:strVal val="visible"/>
                                      </p:to>
                                    </p:set>
                                    <p:animEffect transition="in" filter="wipe(down)">
                                      <p:cBhvr>
                                        <p:cTn id="40" dur="500"/>
                                        <p:tgtEl>
                                          <p:spTgt spid="8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down)">
                                      <p:cBhvr>
                                        <p:cTn id="45" dur="500"/>
                                        <p:tgtEl>
                                          <p:spTgt spid="6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down)">
                                      <p:cBhvr>
                                        <p:cTn id="50" dur="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81" grpId="0"/>
      <p:bldP spid="63" grpId="0"/>
      <p:bldP spid="8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DC4E4F58-FD89-4B20-A4AE-A4BFF0CA00C0}"/>
              </a:ext>
            </a:extLst>
          </p:cNvPr>
          <p:cNvPicPr>
            <a:picLocks noChangeAspect="1"/>
          </p:cNvPicPr>
          <p:nvPr/>
        </p:nvPicPr>
        <p:blipFill rotWithShape="1">
          <a:blip r:embed="rId4">
            <a:extLst>
              <a:ext uri="{28A0092B-C50C-407E-A947-70E740481C1C}">
                <a14:useLocalDpi xmlns:a14="http://schemas.microsoft.com/office/drawing/2010/main" val="0"/>
              </a:ext>
            </a:extLst>
          </a:blip>
          <a:srcRect l="23298" t="-409" r="8641"/>
          <a:stretch/>
        </p:blipFill>
        <p:spPr>
          <a:xfrm>
            <a:off x="622363" y="1342344"/>
            <a:ext cx="5344753" cy="4881550"/>
          </a:xfrm>
          <a:prstGeom prst="rect">
            <a:avLst/>
          </a:prstGeom>
        </p:spPr>
      </p:pic>
      <p:sp>
        <p:nvSpPr>
          <p:cNvPr id="39" name="TextBox 38">
            <a:extLst>
              <a:ext uri="{FF2B5EF4-FFF2-40B4-BE49-F238E27FC236}">
                <a16:creationId xmlns:a16="http://schemas.microsoft.com/office/drawing/2014/main" id="{49B8997F-DC77-4938-8A00-2E14DCFB9463}"/>
              </a:ext>
            </a:extLst>
          </p:cNvPr>
          <p:cNvSpPr txBox="1"/>
          <p:nvPr/>
        </p:nvSpPr>
        <p:spPr>
          <a:xfrm>
            <a:off x="1941983" y="228600"/>
            <a:ext cx="8366311" cy="707886"/>
          </a:xfrm>
          <a:prstGeom prst="rect">
            <a:avLst/>
          </a:prstGeom>
          <a:noFill/>
        </p:spPr>
        <p:txBody>
          <a:bodyPr wrap="square" rtlCol="0">
            <a:spAutoFit/>
          </a:bodyPr>
          <a:lstStyle/>
          <a:p>
            <a:pPr algn="ctr"/>
            <a:r>
              <a:rPr lang="en-GB" sz="4000" dirty="0">
                <a:solidFill>
                  <a:schemeClr val="bg1"/>
                </a:solidFill>
                <a:cs typeface="Calibri Light" panose="020F0302020204030204" pitchFamily="34" charset="0"/>
              </a:rPr>
              <a:t>Decoding Information</a:t>
            </a:r>
          </a:p>
        </p:txBody>
      </p:sp>
      <p:sp>
        <p:nvSpPr>
          <p:cNvPr id="51" name="Rectangle 50">
            <a:extLst>
              <a:ext uri="{FF2B5EF4-FFF2-40B4-BE49-F238E27FC236}">
                <a16:creationId xmlns:a16="http://schemas.microsoft.com/office/drawing/2014/main" id="{4D384C5D-C372-4539-8AEC-2385F1AF2086}"/>
              </a:ext>
            </a:extLst>
          </p:cNvPr>
          <p:cNvSpPr/>
          <p:nvPr/>
        </p:nvSpPr>
        <p:spPr>
          <a:xfrm>
            <a:off x="6438306" y="1184098"/>
            <a:ext cx="1659621" cy="1077218"/>
          </a:xfrm>
          <a:prstGeom prst="rect">
            <a:avLst/>
          </a:prstGeom>
        </p:spPr>
        <p:txBody>
          <a:bodyPr wrap="none">
            <a:spAutoFit/>
          </a:bodyPr>
          <a:lstStyle/>
          <a:p>
            <a:r>
              <a:rPr lang="en-GB" sz="3200" dirty="0">
                <a:solidFill>
                  <a:schemeClr val="bg1"/>
                </a:solidFill>
                <a:latin typeface="+mj-lt"/>
              </a:rPr>
              <a:t>Angle </a:t>
            </a:r>
          </a:p>
          <a:p>
            <a:r>
              <a:rPr lang="en-GB" sz="3200" dirty="0">
                <a:solidFill>
                  <a:schemeClr val="bg1"/>
                </a:solidFill>
                <a:latin typeface="+mj-lt"/>
              </a:rPr>
              <a:t>Variation</a:t>
            </a:r>
            <a:endParaRPr lang="en-GB" sz="3200" dirty="0">
              <a:solidFill>
                <a:schemeClr val="bg1"/>
              </a:solidFill>
              <a:latin typeface="+mj-lt"/>
              <a:cs typeface="Calibri Light" panose="020F0302020204030204" pitchFamily="34" charset="0"/>
            </a:endParaRPr>
          </a:p>
        </p:txBody>
      </p:sp>
      <p:grpSp>
        <p:nvGrpSpPr>
          <p:cNvPr id="7" name="Group 6">
            <a:extLst>
              <a:ext uri="{FF2B5EF4-FFF2-40B4-BE49-F238E27FC236}">
                <a16:creationId xmlns:a16="http://schemas.microsoft.com/office/drawing/2014/main" id="{CB56B8D4-05B3-4B62-87C5-45DC13CDD4CA}"/>
              </a:ext>
            </a:extLst>
          </p:cNvPr>
          <p:cNvGrpSpPr/>
          <p:nvPr/>
        </p:nvGrpSpPr>
        <p:grpSpPr>
          <a:xfrm>
            <a:off x="8498451" y="1430320"/>
            <a:ext cx="1279192" cy="1871866"/>
            <a:chOff x="8498451" y="1430320"/>
            <a:chExt cx="1279192" cy="1871866"/>
          </a:xfrm>
        </p:grpSpPr>
        <p:sp>
          <p:nvSpPr>
            <p:cNvPr id="17" name="Rectangle 16">
              <a:extLst>
                <a:ext uri="{FF2B5EF4-FFF2-40B4-BE49-F238E27FC236}">
                  <a16:creationId xmlns:a16="http://schemas.microsoft.com/office/drawing/2014/main" id="{2037AA7F-3AD8-4A90-B32E-AF47CDBD2E3E}"/>
                </a:ext>
              </a:extLst>
            </p:cNvPr>
            <p:cNvSpPr/>
            <p:nvPr/>
          </p:nvSpPr>
          <p:spPr>
            <a:xfrm>
              <a:off x="8551025" y="1430320"/>
              <a:ext cx="1226618" cy="584775"/>
            </a:xfrm>
            <a:prstGeom prst="rect">
              <a:avLst/>
            </a:prstGeom>
          </p:spPr>
          <p:txBody>
            <a:bodyPr wrap="none">
              <a:spAutoFit/>
            </a:bodyPr>
            <a:lstStyle/>
            <a:p>
              <a:pPr algn="ctr"/>
              <a:r>
                <a:rPr lang="en-GB" sz="3200" dirty="0">
                  <a:solidFill>
                    <a:schemeClr val="bg1"/>
                  </a:solidFill>
                  <a:latin typeface="+mj-lt"/>
                </a:rPr>
                <a:t>100Hz</a:t>
              </a:r>
              <a:endParaRPr lang="en-GB" sz="3200" dirty="0">
                <a:solidFill>
                  <a:schemeClr val="bg1"/>
                </a:solidFill>
                <a:latin typeface="+mj-lt"/>
                <a:cs typeface="Calibri Light" panose="020F0302020204030204" pitchFamily="34" charset="0"/>
              </a:endParaRPr>
            </a:p>
          </p:txBody>
        </p:sp>
        <p:grpSp>
          <p:nvGrpSpPr>
            <p:cNvPr id="70" name="Group 69">
              <a:extLst>
                <a:ext uri="{FF2B5EF4-FFF2-40B4-BE49-F238E27FC236}">
                  <a16:creationId xmlns:a16="http://schemas.microsoft.com/office/drawing/2014/main" id="{5C0EB18D-44C9-428A-BBA6-33105E1274E7}"/>
                </a:ext>
              </a:extLst>
            </p:cNvPr>
            <p:cNvGrpSpPr/>
            <p:nvPr/>
          </p:nvGrpSpPr>
          <p:grpSpPr>
            <a:xfrm>
              <a:off x="8498451" y="2015095"/>
              <a:ext cx="665882" cy="1287091"/>
              <a:chOff x="2292981" y="2489222"/>
              <a:chExt cx="656605" cy="1978689"/>
            </a:xfrm>
          </p:grpSpPr>
          <p:cxnSp>
            <p:nvCxnSpPr>
              <p:cNvPr id="71" name="Straight Arrow Connector 70">
                <a:extLst>
                  <a:ext uri="{FF2B5EF4-FFF2-40B4-BE49-F238E27FC236}">
                    <a16:creationId xmlns:a16="http://schemas.microsoft.com/office/drawing/2014/main" id="{5E3960EC-5854-4012-BD33-30735EDEA12D}"/>
                  </a:ext>
                </a:extLst>
              </p:cNvPr>
              <p:cNvCxnSpPr>
                <a:cxnSpLocks/>
              </p:cNvCxnSpPr>
              <p:nvPr/>
            </p:nvCxnSpPr>
            <p:spPr>
              <a:xfrm flipV="1">
                <a:off x="2949586" y="2489222"/>
                <a:ext cx="0" cy="19786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2E32D3A8-339C-4CF2-B447-E91F2B41C440}"/>
                  </a:ext>
                </a:extLst>
              </p:cNvPr>
              <p:cNvSpPr/>
              <p:nvPr/>
            </p:nvSpPr>
            <p:spPr>
              <a:xfrm>
                <a:off x="2292981" y="3186179"/>
                <a:ext cx="574196" cy="584774"/>
              </a:xfrm>
              <a:prstGeom prst="rect">
                <a:avLst/>
              </a:prstGeom>
            </p:spPr>
            <p:txBody>
              <a:bodyPr wrap="none">
                <a:spAutoFit/>
              </a:bodyPr>
              <a:lstStyle/>
              <a:p>
                <a:pPr algn="ctr"/>
                <a:r>
                  <a:rPr lang="en-GB" sz="3200" dirty="0">
                    <a:solidFill>
                      <a:schemeClr val="bg1"/>
                    </a:solidFill>
                    <a:latin typeface="+mj-lt"/>
                  </a:rPr>
                  <a:t>Rx</a:t>
                </a:r>
                <a:endParaRPr lang="en-GB" sz="3200" dirty="0">
                  <a:solidFill>
                    <a:schemeClr val="bg1"/>
                  </a:solidFill>
                  <a:latin typeface="+mj-lt"/>
                  <a:cs typeface="Calibri Light" panose="020F0302020204030204" pitchFamily="34" charset="0"/>
                </a:endParaRPr>
              </a:p>
            </p:txBody>
          </p:sp>
        </p:grpSp>
      </p:grpSp>
      <p:cxnSp>
        <p:nvCxnSpPr>
          <p:cNvPr id="79" name="Straight Arrow Connector 8">
            <a:extLst>
              <a:ext uri="{FF2B5EF4-FFF2-40B4-BE49-F238E27FC236}">
                <a16:creationId xmlns:a16="http://schemas.microsoft.com/office/drawing/2014/main" id="{CB797CC2-2EF5-43DC-B874-F424F531FEC1}"/>
              </a:ext>
            </a:extLst>
          </p:cNvPr>
          <p:cNvCxnSpPr>
            <a:cxnSpLocks/>
            <a:stCxn id="8" idx="3"/>
            <a:endCxn id="62" idx="2"/>
          </p:cNvCxnSpPr>
          <p:nvPr/>
        </p:nvCxnSpPr>
        <p:spPr>
          <a:xfrm flipV="1">
            <a:off x="7210002" y="3886961"/>
            <a:ext cx="1954332" cy="1230834"/>
          </a:xfrm>
          <a:prstGeom prst="bent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5C1E4E22-E8F8-4255-9899-D98FFC182BEF}"/>
              </a:ext>
            </a:extLst>
          </p:cNvPr>
          <p:cNvSpPr/>
          <p:nvPr/>
        </p:nvSpPr>
        <p:spPr>
          <a:xfrm>
            <a:off x="7296155" y="4460372"/>
            <a:ext cx="1782026" cy="584775"/>
          </a:xfrm>
          <a:prstGeom prst="rect">
            <a:avLst/>
          </a:prstGeom>
        </p:spPr>
        <p:txBody>
          <a:bodyPr wrap="none">
            <a:spAutoFit/>
          </a:bodyPr>
          <a:lstStyle/>
          <a:p>
            <a:pPr algn="ctr"/>
            <a:r>
              <a:rPr lang="en-GB" sz="3200" dirty="0">
                <a:solidFill>
                  <a:schemeClr val="bg1"/>
                </a:solidFill>
                <a:latin typeface="+mj-lt"/>
              </a:rPr>
              <a:t>Tx: 100Hz</a:t>
            </a:r>
            <a:endParaRPr lang="en-GB" sz="3200" dirty="0">
              <a:solidFill>
                <a:schemeClr val="bg1"/>
              </a:solidFill>
              <a:latin typeface="+mj-lt"/>
              <a:cs typeface="Calibri Light" panose="020F0302020204030204" pitchFamily="34" charset="0"/>
            </a:endParaRPr>
          </a:p>
        </p:txBody>
      </p:sp>
      <p:grpSp>
        <p:nvGrpSpPr>
          <p:cNvPr id="10" name="Group 9">
            <a:extLst>
              <a:ext uri="{FF2B5EF4-FFF2-40B4-BE49-F238E27FC236}">
                <a16:creationId xmlns:a16="http://schemas.microsoft.com/office/drawing/2014/main" id="{A0F59195-0137-4252-9BDF-B7C61882E89B}"/>
              </a:ext>
            </a:extLst>
          </p:cNvPr>
          <p:cNvGrpSpPr/>
          <p:nvPr/>
        </p:nvGrpSpPr>
        <p:grpSpPr>
          <a:xfrm>
            <a:off x="10452793" y="1430320"/>
            <a:ext cx="1279191" cy="1871866"/>
            <a:chOff x="10452793" y="1430320"/>
            <a:chExt cx="1279191" cy="1871866"/>
          </a:xfrm>
        </p:grpSpPr>
        <p:grpSp>
          <p:nvGrpSpPr>
            <p:cNvPr id="23" name="Group 22">
              <a:extLst>
                <a:ext uri="{FF2B5EF4-FFF2-40B4-BE49-F238E27FC236}">
                  <a16:creationId xmlns:a16="http://schemas.microsoft.com/office/drawing/2014/main" id="{EB14D5E2-DEFF-41F2-9B51-2A5627E9AA97}"/>
                </a:ext>
              </a:extLst>
            </p:cNvPr>
            <p:cNvGrpSpPr/>
            <p:nvPr/>
          </p:nvGrpSpPr>
          <p:grpSpPr>
            <a:xfrm>
              <a:off x="10452793" y="2015095"/>
              <a:ext cx="665882" cy="1287091"/>
              <a:chOff x="2292981" y="2489222"/>
              <a:chExt cx="656605" cy="1978689"/>
            </a:xfrm>
          </p:grpSpPr>
          <p:cxnSp>
            <p:nvCxnSpPr>
              <p:cNvPr id="24" name="Straight Arrow Connector 23">
                <a:extLst>
                  <a:ext uri="{FF2B5EF4-FFF2-40B4-BE49-F238E27FC236}">
                    <a16:creationId xmlns:a16="http://schemas.microsoft.com/office/drawing/2014/main" id="{8EAB638B-213D-4BD4-93A6-0205DB09148B}"/>
                  </a:ext>
                </a:extLst>
              </p:cNvPr>
              <p:cNvCxnSpPr>
                <a:cxnSpLocks/>
                <a:stCxn id="63" idx="0"/>
                <a:endCxn id="33" idx="2"/>
              </p:cNvCxnSpPr>
              <p:nvPr/>
            </p:nvCxnSpPr>
            <p:spPr>
              <a:xfrm flipV="1">
                <a:off x="2949586" y="2489222"/>
                <a:ext cx="0" cy="19786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3B16F498-A65A-4016-AED0-11AC259687FF}"/>
                  </a:ext>
                </a:extLst>
              </p:cNvPr>
              <p:cNvSpPr/>
              <p:nvPr/>
            </p:nvSpPr>
            <p:spPr>
              <a:xfrm>
                <a:off x="2292981" y="3186179"/>
                <a:ext cx="574196" cy="584774"/>
              </a:xfrm>
              <a:prstGeom prst="rect">
                <a:avLst/>
              </a:prstGeom>
            </p:spPr>
            <p:txBody>
              <a:bodyPr wrap="none">
                <a:spAutoFit/>
              </a:bodyPr>
              <a:lstStyle/>
              <a:p>
                <a:pPr algn="ctr"/>
                <a:r>
                  <a:rPr lang="en-GB" sz="3200" dirty="0">
                    <a:solidFill>
                      <a:schemeClr val="bg1"/>
                    </a:solidFill>
                    <a:latin typeface="+mj-lt"/>
                  </a:rPr>
                  <a:t>Rx</a:t>
                </a:r>
                <a:endParaRPr lang="en-GB" sz="3200" dirty="0">
                  <a:solidFill>
                    <a:schemeClr val="bg1"/>
                  </a:solidFill>
                  <a:latin typeface="+mj-lt"/>
                  <a:cs typeface="Calibri Light" panose="020F0302020204030204" pitchFamily="34" charset="0"/>
                </a:endParaRPr>
              </a:p>
            </p:txBody>
          </p:sp>
        </p:grpSp>
        <p:sp>
          <p:nvSpPr>
            <p:cNvPr id="33" name="Rectangle 32">
              <a:extLst>
                <a:ext uri="{FF2B5EF4-FFF2-40B4-BE49-F238E27FC236}">
                  <a16:creationId xmlns:a16="http://schemas.microsoft.com/office/drawing/2014/main" id="{EAF3073B-96BC-429E-8381-6C63E7256934}"/>
                </a:ext>
              </a:extLst>
            </p:cNvPr>
            <p:cNvSpPr/>
            <p:nvPr/>
          </p:nvSpPr>
          <p:spPr>
            <a:xfrm>
              <a:off x="10505366" y="1430320"/>
              <a:ext cx="1226618" cy="584775"/>
            </a:xfrm>
            <a:prstGeom prst="rect">
              <a:avLst/>
            </a:prstGeom>
          </p:spPr>
          <p:txBody>
            <a:bodyPr wrap="none">
              <a:spAutoFit/>
            </a:bodyPr>
            <a:lstStyle/>
            <a:p>
              <a:pPr algn="ctr"/>
              <a:r>
                <a:rPr lang="en-GB" sz="3200" dirty="0">
                  <a:solidFill>
                    <a:schemeClr val="bg1"/>
                  </a:solidFill>
                  <a:latin typeface="+mj-lt"/>
                </a:rPr>
                <a:t>200Hz</a:t>
              </a:r>
              <a:endParaRPr lang="en-GB" sz="3200" dirty="0">
                <a:solidFill>
                  <a:schemeClr val="bg1"/>
                </a:solidFill>
                <a:latin typeface="+mj-lt"/>
                <a:cs typeface="Calibri Light" panose="020F0302020204030204" pitchFamily="34" charset="0"/>
              </a:endParaRPr>
            </a:p>
          </p:txBody>
        </p:sp>
      </p:grpSp>
      <p:sp>
        <p:nvSpPr>
          <p:cNvPr id="63" name="Rectangle 62">
            <a:extLst>
              <a:ext uri="{FF2B5EF4-FFF2-40B4-BE49-F238E27FC236}">
                <a16:creationId xmlns:a16="http://schemas.microsoft.com/office/drawing/2014/main" id="{61C97F55-C860-46CD-9BD9-918D78FB85E3}"/>
              </a:ext>
            </a:extLst>
          </p:cNvPr>
          <p:cNvSpPr/>
          <p:nvPr/>
        </p:nvSpPr>
        <p:spPr>
          <a:xfrm>
            <a:off x="10505366" y="3302186"/>
            <a:ext cx="1226618" cy="584775"/>
          </a:xfrm>
          <a:prstGeom prst="rect">
            <a:avLst/>
          </a:prstGeom>
        </p:spPr>
        <p:txBody>
          <a:bodyPr wrap="none">
            <a:spAutoFit/>
          </a:bodyPr>
          <a:lstStyle/>
          <a:p>
            <a:pPr algn="ctr"/>
            <a:r>
              <a:rPr lang="en-GB" sz="3200" dirty="0">
                <a:solidFill>
                  <a:schemeClr val="bg1"/>
                </a:solidFill>
                <a:latin typeface="+mj-lt"/>
              </a:rPr>
              <a:t>200Hz</a:t>
            </a:r>
            <a:endParaRPr lang="en-GB" sz="3200" dirty="0">
              <a:solidFill>
                <a:schemeClr val="bg1"/>
              </a:solidFill>
              <a:latin typeface="+mj-lt"/>
              <a:cs typeface="Calibri Light" panose="020F0302020204030204" pitchFamily="34" charset="0"/>
            </a:endParaRPr>
          </a:p>
        </p:txBody>
      </p:sp>
      <p:cxnSp>
        <p:nvCxnSpPr>
          <p:cNvPr id="80" name="Straight Arrow Connector 8">
            <a:extLst>
              <a:ext uri="{FF2B5EF4-FFF2-40B4-BE49-F238E27FC236}">
                <a16:creationId xmlns:a16="http://schemas.microsoft.com/office/drawing/2014/main" id="{A9381748-43D4-4054-9A54-A9D1B3AEEE94}"/>
              </a:ext>
            </a:extLst>
          </p:cNvPr>
          <p:cNvCxnSpPr>
            <a:cxnSpLocks/>
            <a:stCxn id="30" idx="3"/>
            <a:endCxn id="63" idx="2"/>
          </p:cNvCxnSpPr>
          <p:nvPr/>
        </p:nvCxnSpPr>
        <p:spPr>
          <a:xfrm flipV="1">
            <a:off x="7206914" y="3886961"/>
            <a:ext cx="3911761" cy="2044546"/>
          </a:xfrm>
          <a:prstGeom prst="bent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3095EABD-07FC-4786-AF3C-3D4302E6989B}"/>
              </a:ext>
            </a:extLst>
          </p:cNvPr>
          <p:cNvSpPr/>
          <p:nvPr/>
        </p:nvSpPr>
        <p:spPr>
          <a:xfrm>
            <a:off x="9253076" y="5244970"/>
            <a:ext cx="1782026" cy="584775"/>
          </a:xfrm>
          <a:prstGeom prst="rect">
            <a:avLst/>
          </a:prstGeom>
        </p:spPr>
        <p:txBody>
          <a:bodyPr wrap="none">
            <a:spAutoFit/>
          </a:bodyPr>
          <a:lstStyle/>
          <a:p>
            <a:pPr algn="ctr"/>
            <a:r>
              <a:rPr lang="en-GB" sz="3200" dirty="0">
                <a:solidFill>
                  <a:schemeClr val="bg1"/>
                </a:solidFill>
                <a:latin typeface="+mj-lt"/>
              </a:rPr>
              <a:t>Tx: 200Hz</a:t>
            </a:r>
            <a:endParaRPr lang="en-GB" sz="3200" dirty="0">
              <a:solidFill>
                <a:schemeClr val="bg1"/>
              </a:solidFill>
              <a:latin typeface="+mj-lt"/>
              <a:cs typeface="Calibri Light" panose="020F0302020204030204" pitchFamily="34" charset="0"/>
            </a:endParaRPr>
          </a:p>
        </p:txBody>
      </p:sp>
      <p:sp>
        <p:nvSpPr>
          <p:cNvPr id="26" name="Rectangle 25">
            <a:extLst>
              <a:ext uri="{FF2B5EF4-FFF2-40B4-BE49-F238E27FC236}">
                <a16:creationId xmlns:a16="http://schemas.microsoft.com/office/drawing/2014/main" id="{A769462C-5F50-413F-A8EF-07F1E83FBFC4}"/>
              </a:ext>
            </a:extLst>
          </p:cNvPr>
          <p:cNvSpPr/>
          <p:nvPr/>
        </p:nvSpPr>
        <p:spPr>
          <a:xfrm>
            <a:off x="1534688" y="5111203"/>
            <a:ext cx="2166106" cy="1077218"/>
          </a:xfrm>
          <a:prstGeom prst="rect">
            <a:avLst/>
          </a:prstGeom>
        </p:spPr>
        <p:txBody>
          <a:bodyPr wrap="none">
            <a:spAutoFit/>
          </a:bodyPr>
          <a:lstStyle/>
          <a:p>
            <a:r>
              <a:rPr lang="en-GB" sz="3200" dirty="0">
                <a:solidFill>
                  <a:schemeClr val="bg1"/>
                </a:solidFill>
                <a:latin typeface="+mj-lt"/>
                <a:cs typeface="Arial" panose="020B0604020202020204" pitchFamily="34" charset="0"/>
              </a:rPr>
              <a:t>Underwater</a:t>
            </a:r>
          </a:p>
          <a:p>
            <a:r>
              <a:rPr lang="en-GB" sz="3200" dirty="0">
                <a:solidFill>
                  <a:schemeClr val="bg1"/>
                </a:solidFill>
                <a:latin typeface="+mj-lt"/>
                <a:cs typeface="Arial" panose="020B0604020202020204" pitchFamily="34" charset="0"/>
              </a:rPr>
              <a:t>Speaker</a:t>
            </a:r>
          </a:p>
        </p:txBody>
      </p:sp>
      <p:sp>
        <p:nvSpPr>
          <p:cNvPr id="27" name="Rectangle 26">
            <a:extLst>
              <a:ext uri="{FF2B5EF4-FFF2-40B4-BE49-F238E27FC236}">
                <a16:creationId xmlns:a16="http://schemas.microsoft.com/office/drawing/2014/main" id="{F5EA4189-0345-4DF0-B9F9-017CA91222A0}"/>
              </a:ext>
            </a:extLst>
          </p:cNvPr>
          <p:cNvSpPr/>
          <p:nvPr/>
        </p:nvSpPr>
        <p:spPr>
          <a:xfrm>
            <a:off x="1637194" y="1656378"/>
            <a:ext cx="1326773" cy="584775"/>
          </a:xfrm>
          <a:prstGeom prst="rect">
            <a:avLst/>
          </a:prstGeom>
        </p:spPr>
        <p:txBody>
          <a:bodyPr wrap="none">
            <a:spAutoFit/>
          </a:bodyPr>
          <a:lstStyle/>
          <a:p>
            <a:r>
              <a:rPr lang="en-GB" sz="3200" dirty="0">
                <a:latin typeface="+mj-lt"/>
                <a:cs typeface="Arial" panose="020B0604020202020204" pitchFamily="34" charset="0"/>
              </a:rPr>
              <a:t>RADAR</a:t>
            </a:r>
          </a:p>
        </p:txBody>
      </p:sp>
      <p:grpSp>
        <p:nvGrpSpPr>
          <p:cNvPr id="5" name="Group 4">
            <a:extLst>
              <a:ext uri="{FF2B5EF4-FFF2-40B4-BE49-F238E27FC236}">
                <a16:creationId xmlns:a16="http://schemas.microsoft.com/office/drawing/2014/main" id="{26A2230A-ABAE-4DEF-BFA2-F7D860CDA218}"/>
              </a:ext>
            </a:extLst>
          </p:cNvPr>
          <p:cNvGrpSpPr/>
          <p:nvPr/>
        </p:nvGrpSpPr>
        <p:grpSpPr>
          <a:xfrm>
            <a:off x="3857539" y="4825407"/>
            <a:ext cx="3352463" cy="872483"/>
            <a:chOff x="3857539" y="4825407"/>
            <a:chExt cx="3352463" cy="872483"/>
          </a:xfrm>
        </p:grpSpPr>
        <p:sp>
          <p:nvSpPr>
            <p:cNvPr id="8" name="Rectangle 7">
              <a:extLst>
                <a:ext uri="{FF2B5EF4-FFF2-40B4-BE49-F238E27FC236}">
                  <a16:creationId xmlns:a16="http://schemas.microsoft.com/office/drawing/2014/main" id="{CF11226C-04EC-4896-8DC4-1F06D31B5C19}"/>
                </a:ext>
              </a:extLst>
            </p:cNvPr>
            <p:cNvSpPr/>
            <p:nvPr/>
          </p:nvSpPr>
          <p:spPr>
            <a:xfrm>
              <a:off x="6278337" y="4825407"/>
              <a:ext cx="931665" cy="584775"/>
            </a:xfrm>
            <a:prstGeom prst="rect">
              <a:avLst/>
            </a:prstGeom>
          </p:spPr>
          <p:txBody>
            <a:bodyPr wrap="none">
              <a:spAutoFit/>
            </a:bodyPr>
            <a:lstStyle/>
            <a:p>
              <a:pPr algn="ctr"/>
              <a:r>
                <a:rPr lang="en-GB" sz="3200" dirty="0">
                  <a:solidFill>
                    <a:schemeClr val="bg1"/>
                  </a:solidFill>
                  <a:latin typeface="+mj-lt"/>
                </a:rPr>
                <a:t>Bit 0</a:t>
              </a:r>
              <a:endParaRPr lang="en-GB" sz="3200" dirty="0">
                <a:solidFill>
                  <a:schemeClr val="bg1"/>
                </a:solidFill>
                <a:latin typeface="+mj-lt"/>
                <a:cs typeface="Calibri Light" panose="020F0302020204030204" pitchFamily="34" charset="0"/>
              </a:endParaRPr>
            </a:p>
          </p:txBody>
        </p:sp>
        <p:cxnSp>
          <p:nvCxnSpPr>
            <p:cNvPr id="28" name="Straight Arrow Connector 27">
              <a:extLst>
                <a:ext uri="{FF2B5EF4-FFF2-40B4-BE49-F238E27FC236}">
                  <a16:creationId xmlns:a16="http://schemas.microsoft.com/office/drawing/2014/main" id="{09CCEBF6-F4F9-4A03-A4AF-E3E52F7CBF97}"/>
                </a:ext>
              </a:extLst>
            </p:cNvPr>
            <p:cNvCxnSpPr>
              <a:cxnSpLocks/>
              <a:endCxn id="8" idx="1"/>
            </p:cNvCxnSpPr>
            <p:nvPr/>
          </p:nvCxnSpPr>
          <p:spPr>
            <a:xfrm flipV="1">
              <a:off x="3857539" y="5117795"/>
              <a:ext cx="2420798" cy="58009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C1615FF4-A199-4CD0-BBD5-8EBEE760E43E}"/>
              </a:ext>
            </a:extLst>
          </p:cNvPr>
          <p:cNvGrpSpPr/>
          <p:nvPr/>
        </p:nvGrpSpPr>
        <p:grpSpPr>
          <a:xfrm>
            <a:off x="3857539" y="5639119"/>
            <a:ext cx="3349375" cy="584775"/>
            <a:chOff x="3857539" y="5639119"/>
            <a:chExt cx="3349375" cy="584775"/>
          </a:xfrm>
        </p:grpSpPr>
        <p:sp>
          <p:nvSpPr>
            <p:cNvPr id="30" name="Rectangle 29">
              <a:extLst>
                <a:ext uri="{FF2B5EF4-FFF2-40B4-BE49-F238E27FC236}">
                  <a16:creationId xmlns:a16="http://schemas.microsoft.com/office/drawing/2014/main" id="{62CDEE86-A108-4BA1-BE27-C8D5D96BE64E}"/>
                </a:ext>
              </a:extLst>
            </p:cNvPr>
            <p:cNvSpPr/>
            <p:nvPr/>
          </p:nvSpPr>
          <p:spPr>
            <a:xfrm>
              <a:off x="6275248" y="5639119"/>
              <a:ext cx="931666" cy="584775"/>
            </a:xfrm>
            <a:prstGeom prst="rect">
              <a:avLst/>
            </a:prstGeom>
          </p:spPr>
          <p:txBody>
            <a:bodyPr wrap="none">
              <a:spAutoFit/>
            </a:bodyPr>
            <a:lstStyle/>
            <a:p>
              <a:pPr algn="ctr"/>
              <a:r>
                <a:rPr lang="en-GB" sz="3200" dirty="0">
                  <a:solidFill>
                    <a:schemeClr val="bg1"/>
                  </a:solidFill>
                  <a:latin typeface="+mj-lt"/>
                </a:rPr>
                <a:t>Bit 1</a:t>
              </a:r>
              <a:endParaRPr lang="en-GB" sz="3200" dirty="0">
                <a:solidFill>
                  <a:schemeClr val="bg1"/>
                </a:solidFill>
                <a:latin typeface="+mj-lt"/>
                <a:cs typeface="Calibri Light" panose="020F0302020204030204" pitchFamily="34" charset="0"/>
              </a:endParaRPr>
            </a:p>
          </p:txBody>
        </p:sp>
        <p:cxnSp>
          <p:nvCxnSpPr>
            <p:cNvPr id="29" name="Straight Arrow Connector 28">
              <a:extLst>
                <a:ext uri="{FF2B5EF4-FFF2-40B4-BE49-F238E27FC236}">
                  <a16:creationId xmlns:a16="http://schemas.microsoft.com/office/drawing/2014/main" id="{22DC7444-BAFE-43D5-8860-BADF500F8EE1}"/>
                </a:ext>
              </a:extLst>
            </p:cNvPr>
            <p:cNvCxnSpPr>
              <a:cxnSpLocks/>
            </p:cNvCxnSpPr>
            <p:nvPr/>
          </p:nvCxnSpPr>
          <p:spPr>
            <a:xfrm>
              <a:off x="3857539" y="5938390"/>
              <a:ext cx="2420798" cy="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DAFF901F-F9B2-47A4-BBE1-309795505825}"/>
              </a:ext>
            </a:extLst>
          </p:cNvPr>
          <p:cNvGrpSpPr/>
          <p:nvPr/>
        </p:nvGrpSpPr>
        <p:grpSpPr>
          <a:xfrm>
            <a:off x="3333675" y="3055964"/>
            <a:ext cx="6443968" cy="1077218"/>
            <a:chOff x="3333675" y="3055964"/>
            <a:chExt cx="6443968" cy="1077218"/>
          </a:xfrm>
        </p:grpSpPr>
        <p:sp>
          <p:nvSpPr>
            <p:cNvPr id="15" name="Rectangle 14">
              <a:extLst>
                <a:ext uri="{FF2B5EF4-FFF2-40B4-BE49-F238E27FC236}">
                  <a16:creationId xmlns:a16="http://schemas.microsoft.com/office/drawing/2014/main" id="{F1FBC7A2-F53E-4CF1-B181-8F43630B1877}"/>
                </a:ext>
              </a:extLst>
            </p:cNvPr>
            <p:cNvSpPr/>
            <p:nvPr/>
          </p:nvSpPr>
          <p:spPr>
            <a:xfrm>
              <a:off x="6438306" y="3055964"/>
              <a:ext cx="1786836" cy="1077218"/>
            </a:xfrm>
            <a:prstGeom prst="rect">
              <a:avLst/>
            </a:prstGeom>
          </p:spPr>
          <p:txBody>
            <a:bodyPr wrap="none">
              <a:spAutoFit/>
            </a:bodyPr>
            <a:lstStyle/>
            <a:p>
              <a:r>
                <a:rPr lang="en-GB" sz="3200" dirty="0">
                  <a:solidFill>
                    <a:schemeClr val="bg1"/>
                  </a:solidFill>
                  <a:latin typeface="+mj-lt"/>
                </a:rPr>
                <a:t>Surface</a:t>
              </a:r>
            </a:p>
            <a:p>
              <a:r>
                <a:rPr lang="en-GB" sz="3200" dirty="0">
                  <a:solidFill>
                    <a:schemeClr val="bg1"/>
                  </a:solidFill>
                  <a:latin typeface="+mj-lt"/>
                </a:rPr>
                <a:t>Vibration </a:t>
              </a:r>
            </a:p>
          </p:txBody>
        </p:sp>
        <p:sp>
          <p:nvSpPr>
            <p:cNvPr id="62" name="Rectangle 61">
              <a:extLst>
                <a:ext uri="{FF2B5EF4-FFF2-40B4-BE49-F238E27FC236}">
                  <a16:creationId xmlns:a16="http://schemas.microsoft.com/office/drawing/2014/main" id="{05027763-11F6-4CBF-B683-D2649E4553FB}"/>
                </a:ext>
              </a:extLst>
            </p:cNvPr>
            <p:cNvSpPr/>
            <p:nvPr/>
          </p:nvSpPr>
          <p:spPr>
            <a:xfrm>
              <a:off x="8551025" y="3302186"/>
              <a:ext cx="1226618" cy="584775"/>
            </a:xfrm>
            <a:prstGeom prst="rect">
              <a:avLst/>
            </a:prstGeom>
          </p:spPr>
          <p:txBody>
            <a:bodyPr wrap="none">
              <a:spAutoFit/>
            </a:bodyPr>
            <a:lstStyle/>
            <a:p>
              <a:pPr algn="ctr"/>
              <a:r>
                <a:rPr lang="en-GB" sz="3200" dirty="0">
                  <a:solidFill>
                    <a:schemeClr val="bg1"/>
                  </a:solidFill>
                  <a:latin typeface="+mj-lt"/>
                </a:rPr>
                <a:t>100Hz</a:t>
              </a:r>
              <a:endParaRPr lang="en-GB" sz="3200" dirty="0">
                <a:solidFill>
                  <a:schemeClr val="bg1"/>
                </a:solidFill>
                <a:latin typeface="+mj-lt"/>
                <a:cs typeface="Calibri Light" panose="020F0302020204030204" pitchFamily="34" charset="0"/>
              </a:endParaRPr>
            </a:p>
          </p:txBody>
        </p:sp>
        <p:cxnSp>
          <p:nvCxnSpPr>
            <p:cNvPr id="31" name="Straight Arrow Connector 30">
              <a:extLst>
                <a:ext uri="{FF2B5EF4-FFF2-40B4-BE49-F238E27FC236}">
                  <a16:creationId xmlns:a16="http://schemas.microsoft.com/office/drawing/2014/main" id="{5EB05334-F54E-488B-8C2A-5289F2C4E28A}"/>
                </a:ext>
              </a:extLst>
            </p:cNvPr>
            <p:cNvCxnSpPr>
              <a:cxnSpLocks/>
            </p:cNvCxnSpPr>
            <p:nvPr/>
          </p:nvCxnSpPr>
          <p:spPr>
            <a:xfrm>
              <a:off x="3333675" y="3562453"/>
              <a:ext cx="2941573" cy="0"/>
            </a:xfrm>
            <a:prstGeom prst="straightConnector1">
              <a:avLst/>
            </a:prstGeom>
            <a:ln w="76200">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762054881"/>
      </p:ext>
    </p:extLst>
  </p:cSld>
  <p:clrMapOvr>
    <a:masterClrMapping/>
  </p:clrMapOvr>
  <mc:AlternateContent xmlns:mc="http://schemas.openxmlformats.org/markup-compatibility/2006" xmlns:p14="http://schemas.microsoft.com/office/powerpoint/2010/main">
    <mc:Choice Requires="p14">
      <p:transition spd="slow" p14:dur="2000" advTm="9079"/>
    </mc:Choice>
    <mc:Fallback xmlns="">
      <p:transition spd="slow" advTm="9079"/>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C35891C-FC1A-4BBB-A8E9-401F5F653EC1}"/>
              </a:ext>
            </a:extLst>
          </p:cNvPr>
          <p:cNvPicPr>
            <a:picLocks noChangeAspect="1"/>
          </p:cNvPicPr>
          <p:nvPr/>
        </p:nvPicPr>
        <p:blipFill rotWithShape="1">
          <a:blip r:embed="rId4">
            <a:extLst>
              <a:ext uri="{28A0092B-C50C-407E-A947-70E740481C1C}">
                <a14:useLocalDpi xmlns:a14="http://schemas.microsoft.com/office/drawing/2010/main" val="0"/>
              </a:ext>
            </a:extLst>
          </a:blip>
          <a:srcRect l="23298" t="-409" r="8641"/>
          <a:stretch/>
        </p:blipFill>
        <p:spPr>
          <a:xfrm>
            <a:off x="622363" y="1342344"/>
            <a:ext cx="5344753" cy="4881550"/>
          </a:xfrm>
          <a:prstGeom prst="rect">
            <a:avLst/>
          </a:prstGeom>
        </p:spPr>
      </p:pic>
      <p:sp>
        <p:nvSpPr>
          <p:cNvPr id="5" name="TextBox 4">
            <a:extLst>
              <a:ext uri="{FF2B5EF4-FFF2-40B4-BE49-F238E27FC236}">
                <a16:creationId xmlns:a16="http://schemas.microsoft.com/office/drawing/2014/main" id="{67A70C1D-2F24-4F61-B921-F7FDFE23AF8C}"/>
              </a:ext>
            </a:extLst>
          </p:cNvPr>
          <p:cNvSpPr txBox="1"/>
          <p:nvPr/>
        </p:nvSpPr>
        <p:spPr>
          <a:xfrm>
            <a:off x="1941983" y="228600"/>
            <a:ext cx="8366311" cy="769441"/>
          </a:xfrm>
          <a:prstGeom prst="rect">
            <a:avLst/>
          </a:prstGeom>
          <a:noFill/>
        </p:spPr>
        <p:txBody>
          <a:bodyPr wrap="square" rtlCol="0">
            <a:spAutoFit/>
          </a:bodyPr>
          <a:lstStyle/>
          <a:p>
            <a:pPr algn="ctr"/>
            <a:r>
              <a:rPr lang="en-GB" sz="4400" dirty="0">
                <a:solidFill>
                  <a:schemeClr val="bg1"/>
                </a:solidFill>
                <a:latin typeface="Calibri Light" panose="020F0302020204030204" pitchFamily="34" charset="0"/>
                <a:cs typeface="Calibri Light" panose="020F0302020204030204" pitchFamily="34" charset="0"/>
              </a:rPr>
              <a:t>Implementation</a:t>
            </a:r>
          </a:p>
        </p:txBody>
      </p:sp>
      <p:cxnSp>
        <p:nvCxnSpPr>
          <p:cNvPr id="6" name="Straight Connector 5">
            <a:extLst>
              <a:ext uri="{FF2B5EF4-FFF2-40B4-BE49-F238E27FC236}">
                <a16:creationId xmlns:a16="http://schemas.microsoft.com/office/drawing/2014/main" id="{883E1B2C-52B7-4CFE-AD1D-E6B27EE4C198}"/>
              </a:ext>
            </a:extLst>
          </p:cNvPr>
          <p:cNvCxnSpPr>
            <a:cxnSpLocks/>
          </p:cNvCxnSpPr>
          <p:nvPr/>
        </p:nvCxnSpPr>
        <p:spPr>
          <a:xfrm flipH="1">
            <a:off x="3467100" y="1810327"/>
            <a:ext cx="2626930" cy="0"/>
          </a:xfrm>
          <a:prstGeom prst="line">
            <a:avLst/>
          </a:prstGeom>
          <a:ln w="76200">
            <a:solidFill>
              <a:srgbClr val="FF0000"/>
            </a:solidFill>
            <a:headEnd type="none" w="med" len="med"/>
            <a:tailEnd type="triangle" w="med" len="med"/>
          </a:ln>
        </p:spPr>
        <p:style>
          <a:lnRef idx="2">
            <a:schemeClr val="accent2"/>
          </a:lnRef>
          <a:fillRef idx="0">
            <a:schemeClr val="accent2"/>
          </a:fillRef>
          <a:effectRef idx="1">
            <a:schemeClr val="accent2"/>
          </a:effectRef>
          <a:fontRef idx="minor">
            <a:schemeClr val="tx1"/>
          </a:fontRef>
        </p:style>
      </p:cxnSp>
      <p:cxnSp>
        <p:nvCxnSpPr>
          <p:cNvPr id="13" name="Straight Connector 12">
            <a:extLst>
              <a:ext uri="{FF2B5EF4-FFF2-40B4-BE49-F238E27FC236}">
                <a16:creationId xmlns:a16="http://schemas.microsoft.com/office/drawing/2014/main" id="{883E1B2C-52B7-4CFE-AD1D-E6B27EE4C198}"/>
              </a:ext>
            </a:extLst>
          </p:cNvPr>
          <p:cNvCxnSpPr>
            <a:cxnSpLocks/>
            <a:stCxn id="20" idx="1"/>
          </p:cNvCxnSpPr>
          <p:nvPr/>
        </p:nvCxnSpPr>
        <p:spPr>
          <a:xfrm flipH="1">
            <a:off x="3619500" y="5374294"/>
            <a:ext cx="2505638" cy="493106"/>
          </a:xfrm>
          <a:prstGeom prst="line">
            <a:avLst/>
          </a:prstGeom>
          <a:ln w="76200">
            <a:solidFill>
              <a:srgbClr val="FF0000"/>
            </a:solidFill>
            <a:headEnd type="none" w="med" len="med"/>
            <a:tailEnd type="triangle" w="med" len="med"/>
          </a:ln>
        </p:spPr>
        <p:style>
          <a:lnRef idx="2">
            <a:schemeClr val="accent2"/>
          </a:lnRef>
          <a:fillRef idx="0">
            <a:schemeClr val="accent2"/>
          </a:fillRef>
          <a:effectRef idx="1">
            <a:schemeClr val="accent2"/>
          </a:effectRef>
          <a:fontRef idx="minor">
            <a:schemeClr val="tx1"/>
          </a:fontRef>
        </p:style>
      </p:cxnSp>
      <p:sp>
        <p:nvSpPr>
          <p:cNvPr id="18" name="TextBox 17"/>
          <p:cNvSpPr txBox="1"/>
          <p:nvPr/>
        </p:nvSpPr>
        <p:spPr>
          <a:xfrm>
            <a:off x="6094028" y="1327499"/>
            <a:ext cx="6097971" cy="1877437"/>
          </a:xfrm>
          <a:prstGeom prst="rect">
            <a:avLst/>
          </a:prstGeom>
          <a:noFill/>
        </p:spPr>
        <p:txBody>
          <a:bodyPr wrap="square" rtlCol="0">
            <a:spAutoFit/>
          </a:bodyPr>
          <a:lstStyle/>
          <a:p>
            <a:r>
              <a:rPr lang="en-US" sz="3200" u="sng" dirty="0">
                <a:solidFill>
                  <a:schemeClr val="bg1"/>
                </a:solidFill>
                <a:latin typeface="+mj-lt"/>
              </a:rPr>
              <a:t>Receiver</a:t>
            </a:r>
            <a:endParaRPr lang="en-US" sz="3200" dirty="0">
              <a:solidFill>
                <a:schemeClr val="bg1"/>
              </a:solidFill>
              <a:latin typeface="+mj-lt"/>
            </a:endParaRPr>
          </a:p>
          <a:p>
            <a:r>
              <a:rPr lang="en-US" sz="2400" dirty="0">
                <a:solidFill>
                  <a:schemeClr val="bg1"/>
                </a:solidFill>
                <a:latin typeface="+mj-lt"/>
              </a:rPr>
              <a:t>Custom made FMCW Millimeter-Wave RADAR</a:t>
            </a:r>
          </a:p>
          <a:p>
            <a:r>
              <a:rPr lang="en-US" sz="2000" dirty="0">
                <a:solidFill>
                  <a:schemeClr val="bg1"/>
                </a:solidFill>
                <a:latin typeface="+mj-lt"/>
              </a:rPr>
              <a:t>        Center Frequency: 60GHz</a:t>
            </a:r>
          </a:p>
          <a:p>
            <a:r>
              <a:rPr lang="en-US" sz="2000" dirty="0">
                <a:solidFill>
                  <a:schemeClr val="bg1"/>
                </a:solidFill>
                <a:latin typeface="+mj-lt"/>
              </a:rPr>
              <a:t>        Bandwidth: 3GHz</a:t>
            </a:r>
          </a:p>
          <a:p>
            <a:r>
              <a:rPr lang="en-US" sz="2000" dirty="0">
                <a:solidFill>
                  <a:schemeClr val="bg1"/>
                </a:solidFill>
                <a:latin typeface="+mj-lt"/>
              </a:rPr>
              <a:t>        Antennas: 23dBi Gain Horn Antennas</a:t>
            </a:r>
            <a:endParaRPr lang="en-US" sz="2400" dirty="0">
              <a:solidFill>
                <a:schemeClr val="accent4"/>
              </a:solidFill>
              <a:latin typeface="+mj-lt"/>
            </a:endParaRPr>
          </a:p>
        </p:txBody>
      </p:sp>
      <p:sp>
        <p:nvSpPr>
          <p:cNvPr id="20" name="TextBox 19"/>
          <p:cNvSpPr txBox="1"/>
          <p:nvPr/>
        </p:nvSpPr>
        <p:spPr>
          <a:xfrm>
            <a:off x="6125138" y="4097021"/>
            <a:ext cx="6066862" cy="2554545"/>
          </a:xfrm>
          <a:prstGeom prst="rect">
            <a:avLst/>
          </a:prstGeom>
          <a:noFill/>
        </p:spPr>
        <p:txBody>
          <a:bodyPr wrap="square" rtlCol="0">
            <a:spAutoFit/>
          </a:bodyPr>
          <a:lstStyle/>
          <a:p>
            <a:r>
              <a:rPr lang="en-US" sz="3200" u="sng" dirty="0">
                <a:solidFill>
                  <a:schemeClr val="bg1"/>
                </a:solidFill>
                <a:latin typeface="+mj-lt"/>
              </a:rPr>
              <a:t>Transmitter</a:t>
            </a:r>
            <a:r>
              <a:rPr lang="en-US" sz="3200" dirty="0">
                <a:solidFill>
                  <a:schemeClr val="bg1"/>
                </a:solidFill>
                <a:latin typeface="+mj-lt"/>
              </a:rPr>
              <a:t> (low power)</a:t>
            </a:r>
          </a:p>
          <a:p>
            <a:r>
              <a:rPr lang="en-US" sz="2400" dirty="0">
                <a:solidFill>
                  <a:schemeClr val="bg1"/>
                </a:solidFill>
                <a:latin typeface="+mj-lt"/>
              </a:rPr>
              <a:t>Electro-Voice UW30 Underwater Loudspeaker</a:t>
            </a:r>
          </a:p>
          <a:p>
            <a:r>
              <a:rPr lang="en-US" sz="2000" dirty="0">
                <a:solidFill>
                  <a:schemeClr val="bg1"/>
                </a:solidFill>
                <a:latin typeface="+mj-lt"/>
              </a:rPr>
              <a:t>        Center Frequency: 150Hz</a:t>
            </a:r>
          </a:p>
          <a:p>
            <a:r>
              <a:rPr lang="en-US" sz="2000" dirty="0">
                <a:solidFill>
                  <a:schemeClr val="bg1"/>
                </a:solidFill>
                <a:latin typeface="+mj-lt"/>
              </a:rPr>
              <a:t>        Bandwidth: 100Hz</a:t>
            </a:r>
          </a:p>
          <a:p>
            <a:r>
              <a:rPr lang="en-US" sz="2400" dirty="0">
                <a:solidFill>
                  <a:schemeClr val="bg1"/>
                </a:solidFill>
                <a:latin typeface="+mj-lt"/>
              </a:rPr>
              <a:t>Pre-amplifiers</a:t>
            </a:r>
          </a:p>
          <a:p>
            <a:r>
              <a:rPr lang="en-US" sz="2000" dirty="0">
                <a:solidFill>
                  <a:schemeClr val="bg1"/>
                </a:solidFill>
                <a:latin typeface="+mj-lt"/>
              </a:rPr>
              <a:t>        OSD 75W Compact Subwoofer Amplifier</a:t>
            </a:r>
          </a:p>
          <a:p>
            <a:r>
              <a:rPr lang="en-US" sz="2000" dirty="0">
                <a:solidFill>
                  <a:schemeClr val="bg1"/>
                </a:solidFill>
                <a:latin typeface="+mj-lt"/>
              </a:rPr>
              <a:t>        Pyle 300W Stereo Receiver</a:t>
            </a:r>
          </a:p>
        </p:txBody>
      </p:sp>
      <p:sp>
        <p:nvSpPr>
          <p:cNvPr id="10" name="TextBox 9">
            <a:extLst>
              <a:ext uri="{FF2B5EF4-FFF2-40B4-BE49-F238E27FC236}">
                <a16:creationId xmlns:a16="http://schemas.microsoft.com/office/drawing/2014/main" id="{63B05F09-438C-483A-8661-7FB22964E28F}"/>
              </a:ext>
            </a:extLst>
          </p:cNvPr>
          <p:cNvSpPr txBox="1"/>
          <p:nvPr/>
        </p:nvSpPr>
        <p:spPr>
          <a:xfrm>
            <a:off x="6094028" y="3171289"/>
            <a:ext cx="6097971" cy="830997"/>
          </a:xfrm>
          <a:prstGeom prst="rect">
            <a:avLst/>
          </a:prstGeom>
          <a:noFill/>
        </p:spPr>
        <p:txBody>
          <a:bodyPr wrap="square" rtlCol="0">
            <a:spAutoFit/>
          </a:bodyPr>
          <a:lstStyle/>
          <a:p>
            <a:r>
              <a:rPr lang="en-US" sz="2400" dirty="0">
                <a:solidFill>
                  <a:schemeClr val="accent4"/>
                </a:solidFill>
                <a:latin typeface="+mj-lt"/>
              </a:rPr>
              <a:t>Radar acts as daughterboard to a USRP(N210)  software radio </a:t>
            </a:r>
          </a:p>
        </p:txBody>
      </p:sp>
    </p:spTree>
    <p:custDataLst>
      <p:tags r:id="rId1"/>
    </p:custDataLst>
    <p:extLst>
      <p:ext uri="{BB962C8B-B14F-4D97-AF65-F5344CB8AC3E}">
        <p14:creationId xmlns:p14="http://schemas.microsoft.com/office/powerpoint/2010/main" val="2626694841"/>
      </p:ext>
    </p:extLst>
  </p:cSld>
  <p:clrMapOvr>
    <a:masterClrMapping/>
  </p:clrMapOvr>
  <mc:AlternateContent xmlns:mc="http://schemas.openxmlformats.org/markup-compatibility/2006" xmlns:p14="http://schemas.microsoft.com/office/powerpoint/2010/main">
    <mc:Choice Requires="p14">
      <p:transition spd="slow" p14:dur="2000" advTm="41575"/>
    </mc:Choice>
    <mc:Fallback xmlns="">
      <p:transition spd="slow" advTm="415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64FB360C-969B-498E-B303-3422055E275D}"/>
              </a:ext>
            </a:extLst>
          </p:cNvPr>
          <p:cNvSpPr txBox="1"/>
          <p:nvPr/>
        </p:nvSpPr>
        <p:spPr>
          <a:xfrm>
            <a:off x="4155261" y="1356197"/>
            <a:ext cx="3058687" cy="584775"/>
          </a:xfrm>
          <a:prstGeom prst="rect">
            <a:avLst/>
          </a:prstGeom>
          <a:noFill/>
        </p:spPr>
        <p:txBody>
          <a:bodyPr wrap="square" rtlCol="0">
            <a:spAutoFit/>
          </a:bodyPr>
          <a:lstStyle/>
          <a:p>
            <a:pPr algn="ctr"/>
            <a:r>
              <a:rPr lang="en-GB" sz="3200" dirty="0">
                <a:solidFill>
                  <a:schemeClr val="bg1"/>
                </a:solidFill>
                <a:latin typeface="Calibri Light" panose="020F0302020204030204" pitchFamily="34" charset="0"/>
                <a:cs typeface="Calibri Light" panose="020F0302020204030204" pitchFamily="34" charset="0"/>
              </a:rPr>
              <a:t>Swimming Pool</a:t>
            </a:r>
          </a:p>
        </p:txBody>
      </p:sp>
      <p:grpSp>
        <p:nvGrpSpPr>
          <p:cNvPr id="19" name="Group 18">
            <a:extLst>
              <a:ext uri="{FF2B5EF4-FFF2-40B4-BE49-F238E27FC236}">
                <a16:creationId xmlns:a16="http://schemas.microsoft.com/office/drawing/2014/main" id="{964FED70-E4D1-5443-98EB-DDB86EB78D08}"/>
              </a:ext>
            </a:extLst>
          </p:cNvPr>
          <p:cNvGrpSpPr/>
          <p:nvPr/>
        </p:nvGrpSpPr>
        <p:grpSpPr>
          <a:xfrm>
            <a:off x="28576" y="1356755"/>
            <a:ext cx="3888403" cy="5001882"/>
            <a:chOff x="0" y="1356755"/>
            <a:chExt cx="3888403" cy="5001882"/>
          </a:xfrm>
        </p:grpSpPr>
        <p:pic>
          <p:nvPicPr>
            <p:cNvPr id="5" name="Picture 4">
              <a:extLst>
                <a:ext uri="{FF2B5EF4-FFF2-40B4-BE49-F238E27FC236}">
                  <a16:creationId xmlns:a16="http://schemas.microsoft.com/office/drawing/2014/main" id="{FE77035A-FB4C-4319-BD15-C1872C2E904E}"/>
                </a:ext>
              </a:extLst>
            </p:cNvPr>
            <p:cNvPicPr>
              <a:picLocks/>
            </p:cNvPicPr>
            <p:nvPr/>
          </p:nvPicPr>
          <p:blipFill rotWithShape="1">
            <a:blip r:embed="rId4" cstate="hqprint">
              <a:extLst>
                <a:ext uri="{BEBA8EAE-BF5A-486C-A8C5-ECC9F3942E4B}">
                  <a14:imgProps xmlns:a14="http://schemas.microsoft.com/office/drawing/2010/main">
                    <a14:imgLayer r:embed="rId5">
                      <a14:imgEffect>
                        <a14:saturation sat="150000"/>
                      </a14:imgEffect>
                    </a14:imgLayer>
                  </a14:imgProps>
                </a:ext>
                <a:ext uri="{28A0092B-C50C-407E-A947-70E740481C1C}">
                  <a14:useLocalDpi xmlns:a14="http://schemas.microsoft.com/office/drawing/2010/main" val="0"/>
                </a:ext>
              </a:extLst>
            </a:blip>
            <a:srcRect l="32069" r="620"/>
            <a:stretch/>
          </p:blipFill>
          <p:spPr>
            <a:xfrm>
              <a:off x="0" y="2171700"/>
              <a:ext cx="3888403" cy="4186937"/>
            </a:xfrm>
            <a:prstGeom prst="rect">
              <a:avLst/>
            </a:prstGeom>
          </p:spPr>
        </p:pic>
        <p:sp>
          <p:nvSpPr>
            <p:cNvPr id="34" name="TextBox 33">
              <a:extLst>
                <a:ext uri="{FF2B5EF4-FFF2-40B4-BE49-F238E27FC236}">
                  <a16:creationId xmlns:a16="http://schemas.microsoft.com/office/drawing/2014/main" id="{D956E175-44F5-440E-B83F-F3940428306A}"/>
                </a:ext>
              </a:extLst>
            </p:cNvPr>
            <p:cNvSpPr txBox="1"/>
            <p:nvPr/>
          </p:nvSpPr>
          <p:spPr>
            <a:xfrm>
              <a:off x="14209" y="1356755"/>
              <a:ext cx="3874194" cy="584775"/>
            </a:xfrm>
            <a:prstGeom prst="rect">
              <a:avLst/>
            </a:prstGeom>
            <a:noFill/>
          </p:spPr>
          <p:txBody>
            <a:bodyPr wrap="square" rtlCol="0">
              <a:spAutoFit/>
            </a:bodyPr>
            <a:lstStyle/>
            <a:p>
              <a:pPr algn="ctr"/>
              <a:r>
                <a:rPr lang="en-GB" sz="3200" dirty="0">
                  <a:solidFill>
                    <a:schemeClr val="bg1"/>
                  </a:solidFill>
                  <a:latin typeface="Calibri Light" panose="020F0302020204030204" pitchFamily="34" charset="0"/>
                  <a:cs typeface="Calibri Light" panose="020F0302020204030204" pitchFamily="34" charset="0"/>
                </a:rPr>
                <a:t>Water Tank</a:t>
              </a:r>
            </a:p>
          </p:txBody>
        </p:sp>
      </p:grpSp>
      <p:sp>
        <p:nvSpPr>
          <p:cNvPr id="37" name="TextBox 36">
            <a:extLst>
              <a:ext uri="{FF2B5EF4-FFF2-40B4-BE49-F238E27FC236}">
                <a16:creationId xmlns:a16="http://schemas.microsoft.com/office/drawing/2014/main" id="{67A70C1D-2F24-4F61-B921-F7FDFE23AF8C}"/>
              </a:ext>
            </a:extLst>
          </p:cNvPr>
          <p:cNvSpPr txBox="1"/>
          <p:nvPr/>
        </p:nvSpPr>
        <p:spPr>
          <a:xfrm>
            <a:off x="457131" y="228600"/>
            <a:ext cx="11438457" cy="707886"/>
          </a:xfrm>
          <a:prstGeom prst="rect">
            <a:avLst/>
          </a:prstGeom>
          <a:noFill/>
        </p:spPr>
        <p:txBody>
          <a:bodyPr wrap="square" rtlCol="0">
            <a:spAutoFit/>
          </a:bodyPr>
          <a:lstStyle/>
          <a:p>
            <a:pPr algn="ctr"/>
            <a:r>
              <a:rPr lang="en-GB" sz="4000" dirty="0">
                <a:solidFill>
                  <a:schemeClr val="bg1"/>
                </a:solidFill>
                <a:latin typeface="Calibri (Body)"/>
                <a:cs typeface="Calibri Light" panose="020F0302020204030204" pitchFamily="34" charset="0"/>
              </a:rPr>
              <a:t>Evaluation</a:t>
            </a:r>
          </a:p>
        </p:txBody>
      </p:sp>
      <p:grpSp>
        <p:nvGrpSpPr>
          <p:cNvPr id="8" name="Group 7">
            <a:extLst>
              <a:ext uri="{FF2B5EF4-FFF2-40B4-BE49-F238E27FC236}">
                <a16:creationId xmlns:a16="http://schemas.microsoft.com/office/drawing/2014/main" id="{A26B7C26-B367-41EF-AD7C-7CE692A01AA9}"/>
              </a:ext>
            </a:extLst>
          </p:cNvPr>
          <p:cNvGrpSpPr/>
          <p:nvPr/>
        </p:nvGrpSpPr>
        <p:grpSpPr>
          <a:xfrm>
            <a:off x="463863" y="5365206"/>
            <a:ext cx="3350796" cy="1077218"/>
            <a:chOff x="2170808" y="5365206"/>
            <a:chExt cx="3350796" cy="1077218"/>
          </a:xfrm>
        </p:grpSpPr>
        <p:sp>
          <p:nvSpPr>
            <p:cNvPr id="51" name="TextBox 50">
              <a:extLst>
                <a:ext uri="{FF2B5EF4-FFF2-40B4-BE49-F238E27FC236}">
                  <a16:creationId xmlns:a16="http://schemas.microsoft.com/office/drawing/2014/main" id="{E17B203A-D52C-4C77-BEF0-5CB2DE6684DC}"/>
                </a:ext>
              </a:extLst>
            </p:cNvPr>
            <p:cNvSpPr txBox="1"/>
            <p:nvPr/>
          </p:nvSpPr>
          <p:spPr>
            <a:xfrm>
              <a:off x="3182927" y="5365206"/>
              <a:ext cx="2338677" cy="1077218"/>
            </a:xfrm>
            <a:prstGeom prst="rect">
              <a:avLst/>
            </a:prstGeom>
            <a:noFill/>
          </p:spPr>
          <p:txBody>
            <a:bodyPr wrap="square" rtlCol="0">
              <a:spAutoFit/>
            </a:bodyPr>
            <a:lstStyle/>
            <a:p>
              <a:pPr algn="ctr"/>
              <a:r>
                <a:rPr lang="en-US" sz="3200" b="1" dirty="0">
                  <a:solidFill>
                    <a:schemeClr val="accent4"/>
                  </a:solidFill>
                </a:rPr>
                <a:t>Acoustic </a:t>
              </a:r>
            </a:p>
            <a:p>
              <a:pPr algn="ctr"/>
              <a:r>
                <a:rPr lang="en-US" sz="3200" b="1" dirty="0">
                  <a:solidFill>
                    <a:schemeClr val="accent4"/>
                  </a:solidFill>
                </a:rPr>
                <a:t>Transmitter</a:t>
              </a:r>
            </a:p>
          </p:txBody>
        </p:sp>
        <p:sp>
          <p:nvSpPr>
            <p:cNvPr id="3" name="Rectangle 2">
              <a:extLst>
                <a:ext uri="{FF2B5EF4-FFF2-40B4-BE49-F238E27FC236}">
                  <a16:creationId xmlns:a16="http://schemas.microsoft.com/office/drawing/2014/main" id="{6EE21424-785F-4195-88A4-7A678173A135}"/>
                </a:ext>
              </a:extLst>
            </p:cNvPr>
            <p:cNvSpPr/>
            <p:nvPr/>
          </p:nvSpPr>
          <p:spPr>
            <a:xfrm>
              <a:off x="2170808" y="5476353"/>
              <a:ext cx="957272" cy="802695"/>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7EE22225-1F38-4B8F-A3F1-5DD43FD839DD}"/>
              </a:ext>
            </a:extLst>
          </p:cNvPr>
          <p:cNvGrpSpPr/>
          <p:nvPr/>
        </p:nvGrpSpPr>
        <p:grpSpPr>
          <a:xfrm>
            <a:off x="2137101" y="2293525"/>
            <a:ext cx="1422318" cy="1652231"/>
            <a:chOff x="3715455" y="2293525"/>
            <a:chExt cx="1422318" cy="1652231"/>
          </a:xfrm>
        </p:grpSpPr>
        <p:sp>
          <p:nvSpPr>
            <p:cNvPr id="12" name="TextBox 11">
              <a:extLst>
                <a:ext uri="{FF2B5EF4-FFF2-40B4-BE49-F238E27FC236}">
                  <a16:creationId xmlns:a16="http://schemas.microsoft.com/office/drawing/2014/main" id="{2ED8DC1E-27CF-4A53-9A05-9F4A3BF4F390}"/>
                </a:ext>
              </a:extLst>
            </p:cNvPr>
            <p:cNvSpPr txBox="1"/>
            <p:nvPr/>
          </p:nvSpPr>
          <p:spPr>
            <a:xfrm flipH="1">
              <a:off x="3715455" y="3360981"/>
              <a:ext cx="1422318" cy="584775"/>
            </a:xfrm>
            <a:prstGeom prst="rect">
              <a:avLst/>
            </a:prstGeom>
            <a:noFill/>
            <a:ln>
              <a:noFill/>
            </a:ln>
          </p:spPr>
          <p:txBody>
            <a:bodyPr wrap="square" rtlCol="0">
              <a:spAutoFit/>
            </a:bodyPr>
            <a:lstStyle/>
            <a:p>
              <a:r>
                <a:rPr lang="en-GB" sz="3200" b="1" dirty="0">
                  <a:solidFill>
                    <a:schemeClr val="bg1"/>
                  </a:solidFill>
                </a:rPr>
                <a:t>RADAR</a:t>
              </a:r>
            </a:p>
          </p:txBody>
        </p:sp>
        <p:sp>
          <p:nvSpPr>
            <p:cNvPr id="54" name="Rectangle 53">
              <a:extLst>
                <a:ext uri="{FF2B5EF4-FFF2-40B4-BE49-F238E27FC236}">
                  <a16:creationId xmlns:a16="http://schemas.microsoft.com/office/drawing/2014/main" id="{62313143-1CBE-43C8-89D6-E0E51D6C4EE5}"/>
                </a:ext>
              </a:extLst>
            </p:cNvPr>
            <p:cNvSpPr/>
            <p:nvPr/>
          </p:nvSpPr>
          <p:spPr>
            <a:xfrm>
              <a:off x="3749548" y="2293525"/>
              <a:ext cx="1354133" cy="113547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pic>
        <p:nvPicPr>
          <p:cNvPr id="24" name="Picture 23">
            <a:extLst>
              <a:ext uri="{FF2B5EF4-FFF2-40B4-BE49-F238E27FC236}">
                <a16:creationId xmlns:a16="http://schemas.microsoft.com/office/drawing/2014/main" id="{EFFE0450-5D1B-AD4E-83EA-D04F3655EBF6}"/>
              </a:ext>
            </a:extLst>
          </p:cNvPr>
          <p:cNvPicPr>
            <a:picLocks/>
          </p:cNvPicPr>
          <p:nvPr/>
        </p:nvPicPr>
        <p:blipFill rotWithShape="1">
          <a:blip r:embed="rId6" cstate="hqprint">
            <a:extLst>
              <a:ext uri="{BEBA8EAE-BF5A-486C-A8C5-ECC9F3942E4B}">
                <a14:imgProps xmlns:a14="http://schemas.microsoft.com/office/drawing/2010/main">
                  <a14:imgLayer r:embed="rId7">
                    <a14:imgEffect>
                      <a14:saturation sat="150000"/>
                    </a14:imgEffect>
                  </a14:imgLayer>
                </a14:imgProps>
              </a:ext>
              <a:ext uri="{28A0092B-C50C-407E-A947-70E740481C1C}">
                <a14:useLocalDpi xmlns:a14="http://schemas.microsoft.com/office/drawing/2010/main" val="0"/>
              </a:ext>
            </a:extLst>
          </a:blip>
          <a:srcRect l="28038" r="16831"/>
          <a:stretch/>
        </p:blipFill>
        <p:spPr>
          <a:xfrm>
            <a:off x="4088373" y="2171700"/>
            <a:ext cx="3100464" cy="4186937"/>
          </a:xfrm>
          <a:prstGeom prst="rect">
            <a:avLst/>
          </a:prstGeom>
        </p:spPr>
      </p:pic>
      <p:grpSp>
        <p:nvGrpSpPr>
          <p:cNvPr id="20" name="Group 19">
            <a:extLst>
              <a:ext uri="{FF2B5EF4-FFF2-40B4-BE49-F238E27FC236}">
                <a16:creationId xmlns:a16="http://schemas.microsoft.com/office/drawing/2014/main" id="{28E09789-868B-5945-98EA-064FE3BE12BF}"/>
              </a:ext>
            </a:extLst>
          </p:cNvPr>
          <p:cNvGrpSpPr/>
          <p:nvPr/>
        </p:nvGrpSpPr>
        <p:grpSpPr>
          <a:xfrm>
            <a:off x="7255726" y="1402363"/>
            <a:ext cx="4907698" cy="4180582"/>
            <a:chOff x="7255726" y="1402363"/>
            <a:chExt cx="4907698" cy="4180582"/>
          </a:xfrm>
        </p:grpSpPr>
        <p:pic>
          <p:nvPicPr>
            <p:cNvPr id="16" name="Picture 15">
              <a:extLst>
                <a:ext uri="{FF2B5EF4-FFF2-40B4-BE49-F238E27FC236}">
                  <a16:creationId xmlns:a16="http://schemas.microsoft.com/office/drawing/2014/main" id="{75614FFB-FE83-8544-84C9-8FFDA91946B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5208" b="6060"/>
            <a:stretch/>
          </p:blipFill>
          <p:spPr>
            <a:xfrm>
              <a:off x="7255726" y="2861261"/>
              <a:ext cx="4907698" cy="2721684"/>
            </a:xfrm>
            <a:prstGeom prst="rect">
              <a:avLst/>
            </a:prstGeom>
          </p:spPr>
        </p:pic>
        <p:sp>
          <p:nvSpPr>
            <p:cNvPr id="29" name="TextBox 28">
              <a:extLst>
                <a:ext uri="{FF2B5EF4-FFF2-40B4-BE49-F238E27FC236}">
                  <a16:creationId xmlns:a16="http://schemas.microsoft.com/office/drawing/2014/main" id="{5D752AF3-6F04-FF4C-9351-A5E7B530F795}"/>
                </a:ext>
              </a:extLst>
            </p:cNvPr>
            <p:cNvSpPr txBox="1"/>
            <p:nvPr/>
          </p:nvSpPr>
          <p:spPr>
            <a:xfrm>
              <a:off x="8135522" y="1402363"/>
              <a:ext cx="3058687" cy="1077218"/>
            </a:xfrm>
            <a:prstGeom prst="rect">
              <a:avLst/>
            </a:prstGeom>
            <a:noFill/>
          </p:spPr>
          <p:txBody>
            <a:bodyPr wrap="square" rtlCol="0">
              <a:spAutoFit/>
            </a:bodyPr>
            <a:lstStyle/>
            <a:p>
              <a:pPr algn="ctr"/>
              <a:r>
                <a:rPr lang="en-GB" sz="3200" dirty="0">
                  <a:solidFill>
                    <a:schemeClr val="bg1"/>
                  </a:solidFill>
                  <a:latin typeface="Calibri Light" panose="020F0302020204030204" pitchFamily="34" charset="0"/>
                  <a:cs typeface="Calibri Light" panose="020F0302020204030204" pitchFamily="34" charset="0"/>
                </a:rPr>
                <a:t>Swimming Pool with swimmers</a:t>
              </a:r>
            </a:p>
          </p:txBody>
        </p:sp>
        <p:cxnSp>
          <p:nvCxnSpPr>
            <p:cNvPr id="6" name="Straight Arrow Connector 5">
              <a:extLst>
                <a:ext uri="{FF2B5EF4-FFF2-40B4-BE49-F238E27FC236}">
                  <a16:creationId xmlns:a16="http://schemas.microsoft.com/office/drawing/2014/main" id="{89E830E0-50E9-3A44-AFA4-F0E063876077}"/>
                </a:ext>
              </a:extLst>
            </p:cNvPr>
            <p:cNvCxnSpPr>
              <a:cxnSpLocks/>
            </p:cNvCxnSpPr>
            <p:nvPr/>
          </p:nvCxnSpPr>
          <p:spPr>
            <a:xfrm>
              <a:off x="10372725" y="2419900"/>
              <a:ext cx="1169128" cy="79478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CEC63848-23C3-2F44-BD82-8A467EC51ED6}"/>
              </a:ext>
            </a:extLst>
          </p:cNvPr>
          <p:cNvGrpSpPr/>
          <p:nvPr/>
        </p:nvGrpSpPr>
        <p:grpSpPr>
          <a:xfrm>
            <a:off x="5451970" y="4926593"/>
            <a:ext cx="5061713" cy="1879913"/>
            <a:chOff x="5451970" y="4926593"/>
            <a:chExt cx="5061713" cy="1879913"/>
          </a:xfrm>
        </p:grpSpPr>
        <p:sp>
          <p:nvSpPr>
            <p:cNvPr id="35" name="Rectangle 34">
              <a:extLst>
                <a:ext uri="{FF2B5EF4-FFF2-40B4-BE49-F238E27FC236}">
                  <a16:creationId xmlns:a16="http://schemas.microsoft.com/office/drawing/2014/main" id="{D833E83E-0A62-EE4B-8750-53EB3E6021C5}"/>
                </a:ext>
              </a:extLst>
            </p:cNvPr>
            <p:cNvSpPr/>
            <p:nvPr/>
          </p:nvSpPr>
          <p:spPr>
            <a:xfrm>
              <a:off x="5451970" y="5729288"/>
              <a:ext cx="848818" cy="549760"/>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4F652A5-B4C4-744D-97EE-42E7501D0BD0}"/>
                </a:ext>
              </a:extLst>
            </p:cNvPr>
            <p:cNvSpPr/>
            <p:nvPr/>
          </p:nvSpPr>
          <p:spPr>
            <a:xfrm>
              <a:off x="9664865" y="4926593"/>
              <a:ext cx="848818" cy="549760"/>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8227A95D-9DD3-C84F-88CD-1924F8377D3D}"/>
                </a:ext>
              </a:extLst>
            </p:cNvPr>
            <p:cNvSpPr txBox="1"/>
            <p:nvPr/>
          </p:nvSpPr>
          <p:spPr>
            <a:xfrm>
              <a:off x="7161500" y="5729288"/>
              <a:ext cx="2338677" cy="1077218"/>
            </a:xfrm>
            <a:prstGeom prst="rect">
              <a:avLst/>
            </a:prstGeom>
            <a:noFill/>
          </p:spPr>
          <p:txBody>
            <a:bodyPr wrap="square" rtlCol="0">
              <a:spAutoFit/>
            </a:bodyPr>
            <a:lstStyle/>
            <a:p>
              <a:pPr algn="ctr"/>
              <a:r>
                <a:rPr lang="en-US" sz="3200" b="1" dirty="0">
                  <a:solidFill>
                    <a:schemeClr val="accent4"/>
                  </a:solidFill>
                </a:rPr>
                <a:t>Acoustic </a:t>
              </a:r>
            </a:p>
            <a:p>
              <a:pPr algn="ctr"/>
              <a:r>
                <a:rPr lang="en-US" sz="3200" b="1" dirty="0">
                  <a:solidFill>
                    <a:schemeClr val="accent4"/>
                  </a:solidFill>
                </a:rPr>
                <a:t>Transmitter</a:t>
              </a:r>
            </a:p>
          </p:txBody>
        </p:sp>
        <p:cxnSp>
          <p:nvCxnSpPr>
            <p:cNvPr id="44" name="Straight Arrow Connector 43">
              <a:extLst>
                <a:ext uri="{FF2B5EF4-FFF2-40B4-BE49-F238E27FC236}">
                  <a16:creationId xmlns:a16="http://schemas.microsoft.com/office/drawing/2014/main" id="{EFB9AB4D-649B-914B-9B92-3FF819F66D98}"/>
                </a:ext>
              </a:extLst>
            </p:cNvPr>
            <p:cNvCxnSpPr>
              <a:cxnSpLocks/>
            </p:cNvCxnSpPr>
            <p:nvPr/>
          </p:nvCxnSpPr>
          <p:spPr>
            <a:xfrm flipH="1" flipV="1">
              <a:off x="6391383" y="5952285"/>
              <a:ext cx="1016581" cy="236218"/>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04C2DCD-38D7-6241-93BD-134EB1F66B77}"/>
                </a:ext>
              </a:extLst>
            </p:cNvPr>
            <p:cNvCxnSpPr>
              <a:cxnSpLocks/>
            </p:cNvCxnSpPr>
            <p:nvPr/>
          </p:nvCxnSpPr>
          <p:spPr>
            <a:xfrm flipV="1">
              <a:off x="9129713" y="5571572"/>
              <a:ext cx="653563" cy="616931"/>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B5100934-5506-FA4C-AE1C-9B3C6E3DBAF9}"/>
              </a:ext>
            </a:extLst>
          </p:cNvPr>
          <p:cNvGrpSpPr/>
          <p:nvPr/>
        </p:nvGrpSpPr>
        <p:grpSpPr>
          <a:xfrm>
            <a:off x="4808336" y="2362748"/>
            <a:ext cx="4445788" cy="2185035"/>
            <a:chOff x="4808336" y="2362748"/>
            <a:chExt cx="4445788" cy="2185035"/>
          </a:xfrm>
        </p:grpSpPr>
        <p:sp>
          <p:nvSpPr>
            <p:cNvPr id="41" name="Rectangle 40">
              <a:extLst>
                <a:ext uri="{FF2B5EF4-FFF2-40B4-BE49-F238E27FC236}">
                  <a16:creationId xmlns:a16="http://schemas.microsoft.com/office/drawing/2014/main" id="{A8C4CB3C-3808-3449-8BDE-309470C5A7D8}"/>
                </a:ext>
              </a:extLst>
            </p:cNvPr>
            <p:cNvSpPr/>
            <p:nvPr/>
          </p:nvSpPr>
          <p:spPr>
            <a:xfrm>
              <a:off x="4808336" y="2362748"/>
              <a:ext cx="1149553" cy="44136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2" name="Rectangle 41">
              <a:extLst>
                <a:ext uri="{FF2B5EF4-FFF2-40B4-BE49-F238E27FC236}">
                  <a16:creationId xmlns:a16="http://schemas.microsoft.com/office/drawing/2014/main" id="{8AE57FB5-AC6D-E442-8D27-F3BE3C1DC8C7}"/>
                </a:ext>
              </a:extLst>
            </p:cNvPr>
            <p:cNvSpPr/>
            <p:nvPr/>
          </p:nvSpPr>
          <p:spPr>
            <a:xfrm>
              <a:off x="7455696" y="2945458"/>
              <a:ext cx="1798428" cy="626417"/>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46" name="Straight Arrow Connector 45">
              <a:extLst>
                <a:ext uri="{FF2B5EF4-FFF2-40B4-BE49-F238E27FC236}">
                  <a16:creationId xmlns:a16="http://schemas.microsoft.com/office/drawing/2014/main" id="{BB305FCB-5B43-034F-9F98-3EAABB768F36}"/>
                </a:ext>
              </a:extLst>
            </p:cNvPr>
            <p:cNvCxnSpPr>
              <a:cxnSpLocks/>
            </p:cNvCxnSpPr>
            <p:nvPr/>
          </p:nvCxnSpPr>
          <p:spPr>
            <a:xfrm flipV="1">
              <a:off x="6532268" y="3336005"/>
              <a:ext cx="875696" cy="62700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0C47CD0-A234-CA4D-936F-19E23B81B363}"/>
                </a:ext>
              </a:extLst>
            </p:cNvPr>
            <p:cNvCxnSpPr>
              <a:cxnSpLocks/>
            </p:cNvCxnSpPr>
            <p:nvPr/>
          </p:nvCxnSpPr>
          <p:spPr>
            <a:xfrm flipH="1" flipV="1">
              <a:off x="5423935" y="2982765"/>
              <a:ext cx="701671" cy="100284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AE8420FD-8F5A-3541-BE1D-F41B4F48F750}"/>
                </a:ext>
              </a:extLst>
            </p:cNvPr>
            <p:cNvSpPr txBox="1"/>
            <p:nvPr/>
          </p:nvSpPr>
          <p:spPr>
            <a:xfrm flipH="1">
              <a:off x="5654486" y="3963008"/>
              <a:ext cx="1422318" cy="584775"/>
            </a:xfrm>
            <a:prstGeom prst="rect">
              <a:avLst/>
            </a:prstGeom>
            <a:noFill/>
            <a:ln>
              <a:noFill/>
            </a:ln>
          </p:spPr>
          <p:txBody>
            <a:bodyPr wrap="square" rtlCol="0">
              <a:spAutoFit/>
            </a:bodyPr>
            <a:lstStyle/>
            <a:p>
              <a:r>
                <a:rPr lang="en-GB" sz="3200" b="1" dirty="0">
                  <a:solidFill>
                    <a:schemeClr val="bg1"/>
                  </a:solidFill>
                </a:rPr>
                <a:t>RADAR</a:t>
              </a:r>
            </a:p>
          </p:txBody>
        </p:sp>
      </p:grpSp>
    </p:spTree>
    <p:custDataLst>
      <p:tags r:id="rId1"/>
    </p:custDataLst>
    <p:extLst>
      <p:ext uri="{BB962C8B-B14F-4D97-AF65-F5344CB8AC3E}">
        <p14:creationId xmlns:p14="http://schemas.microsoft.com/office/powerpoint/2010/main" val="2271962559"/>
      </p:ext>
    </p:extLst>
  </p:cSld>
  <p:clrMapOvr>
    <a:masterClrMapping/>
  </p:clrMapOvr>
  <mc:AlternateContent xmlns:mc="http://schemas.openxmlformats.org/markup-compatibility/2006" xmlns:p14="http://schemas.microsoft.com/office/powerpoint/2010/main">
    <mc:Choice Requires="p14">
      <p:transition spd="slow" p14:dur="2000" advTm="30648"/>
    </mc:Choice>
    <mc:Fallback xmlns="">
      <p:transition spd="slow" advTm="306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72F4D70C-9ACD-4173-9771-D58A8771DE92}"/>
              </a:ext>
            </a:extLst>
          </p:cNvPr>
          <p:cNvSpPr/>
          <p:nvPr/>
        </p:nvSpPr>
        <p:spPr>
          <a:xfrm rot="16200000">
            <a:off x="4582431" y="-751575"/>
            <a:ext cx="3027144" cy="12192001"/>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8" name="Straight Arrow Connector 37">
            <a:extLst>
              <a:ext uri="{FF2B5EF4-FFF2-40B4-BE49-F238E27FC236}">
                <a16:creationId xmlns:a16="http://schemas.microsoft.com/office/drawing/2014/main" id="{E9B174BA-3658-47C9-8A3F-767F6EAF8EB6}"/>
              </a:ext>
            </a:extLst>
          </p:cNvPr>
          <p:cNvCxnSpPr>
            <a:cxnSpLocks/>
          </p:cNvCxnSpPr>
          <p:nvPr/>
        </p:nvCxnSpPr>
        <p:spPr>
          <a:xfrm flipV="1">
            <a:off x="6096002" y="2387065"/>
            <a:ext cx="0" cy="2597311"/>
          </a:xfrm>
          <a:prstGeom prst="straightConnector1">
            <a:avLst/>
          </a:prstGeom>
          <a:ln w="762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3" name="Multiplication Sign 42">
            <a:extLst>
              <a:ext uri="{FF2B5EF4-FFF2-40B4-BE49-F238E27FC236}">
                <a16:creationId xmlns:a16="http://schemas.microsoft.com/office/drawing/2014/main" id="{3D466CC8-1D06-4B66-A95B-3414DC13AD23}"/>
              </a:ext>
            </a:extLst>
          </p:cNvPr>
          <p:cNvSpPr/>
          <p:nvPr/>
        </p:nvSpPr>
        <p:spPr>
          <a:xfrm>
            <a:off x="5285720" y="2981777"/>
            <a:ext cx="1630965" cy="1669990"/>
          </a:xfrm>
          <a:prstGeom prst="mathMultiply">
            <a:avLst>
              <a:gd name="adj1" fmla="val 801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a:extLst>
              <a:ext uri="{FF2B5EF4-FFF2-40B4-BE49-F238E27FC236}">
                <a16:creationId xmlns:a16="http://schemas.microsoft.com/office/drawing/2014/main" id="{AB8A7756-4B18-4484-BE90-CEA69CB63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8229" y="511080"/>
            <a:ext cx="2570305" cy="2570305"/>
          </a:xfrm>
          <a:prstGeom prst="rect">
            <a:avLst/>
          </a:prstGeom>
        </p:spPr>
      </p:pic>
      <p:sp>
        <p:nvSpPr>
          <p:cNvPr id="14" name="Rectangle 13"/>
          <p:cNvSpPr/>
          <p:nvPr/>
        </p:nvSpPr>
        <p:spPr>
          <a:xfrm>
            <a:off x="710511" y="228600"/>
            <a:ext cx="10771026" cy="707886"/>
          </a:xfrm>
          <a:prstGeom prst="rect">
            <a:avLst/>
          </a:prstGeom>
        </p:spPr>
        <p:txBody>
          <a:bodyPr wrap="none">
            <a:spAutoFit/>
          </a:bodyPr>
          <a:lstStyle/>
          <a:p>
            <a:pPr algn="ctr"/>
            <a:r>
              <a:rPr lang="en-GB" sz="4000" dirty="0">
                <a:solidFill>
                  <a:schemeClr val="bg1"/>
                </a:solidFill>
              </a:rPr>
              <a:t>Direct Underwater-Air Communication is Infeasible</a:t>
            </a:r>
            <a:endParaRPr lang="en-GB" sz="4000" dirty="0">
              <a:solidFill>
                <a:schemeClr val="bg1"/>
              </a:solidFill>
              <a:cs typeface="Calibri Light" panose="020F0302020204030204" pitchFamily="34" charset="0"/>
            </a:endParaRPr>
          </a:p>
        </p:txBody>
      </p:sp>
      <p:pic>
        <p:nvPicPr>
          <p:cNvPr id="104" name="Picture 103">
            <a:extLst>
              <a:ext uri="{FF2B5EF4-FFF2-40B4-BE49-F238E27FC236}">
                <a16:creationId xmlns:a16="http://schemas.microsoft.com/office/drawing/2014/main" id="{CC9CB8DE-4822-4786-96E6-3BA9D2D8A3E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90106" y="4391430"/>
            <a:ext cx="4067133" cy="2135245"/>
          </a:xfrm>
          <a:prstGeom prst="rect">
            <a:avLst/>
          </a:prstGeom>
        </p:spPr>
      </p:pic>
      <p:pic>
        <p:nvPicPr>
          <p:cNvPr id="12" name="Picture 11">
            <a:extLst>
              <a:ext uri="{FF2B5EF4-FFF2-40B4-BE49-F238E27FC236}">
                <a16:creationId xmlns:a16="http://schemas.microsoft.com/office/drawing/2014/main" id="{AC4EB22D-3564-4215-A5F1-35F14F8F5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964" y="511080"/>
            <a:ext cx="2570305" cy="2570305"/>
          </a:xfrm>
          <a:prstGeom prst="rect">
            <a:avLst/>
          </a:prstGeom>
        </p:spPr>
      </p:pic>
      <p:pic>
        <p:nvPicPr>
          <p:cNvPr id="13" name="Picture 12">
            <a:extLst>
              <a:ext uri="{FF2B5EF4-FFF2-40B4-BE49-F238E27FC236}">
                <a16:creationId xmlns:a16="http://schemas.microsoft.com/office/drawing/2014/main" id="{2910423E-9C5C-4975-856C-87D39D44DDA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23087" y="4391430"/>
            <a:ext cx="4067133" cy="2135245"/>
          </a:xfrm>
          <a:prstGeom prst="rect">
            <a:avLst/>
          </a:prstGeom>
        </p:spPr>
      </p:pic>
      <p:pic>
        <p:nvPicPr>
          <p:cNvPr id="21" name="Picture 20">
            <a:extLst>
              <a:ext uri="{FF2B5EF4-FFF2-40B4-BE49-F238E27FC236}">
                <a16:creationId xmlns:a16="http://schemas.microsoft.com/office/drawing/2014/main" id="{E6207E43-2BD1-4E42-B91A-41EBB618F21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231" y1="12715" x2="65000" y2="10997"/>
                        <a14:foregroundMark x1="65000" y1="10997" x2="65769" y2="14777"/>
                        <a14:foregroundMark x1="68462" y1="85223" x2="55385" y2="79038"/>
                        <a14:foregroundMark x1="55385" y1="79038" x2="40000" y2="83162"/>
                        <a14:foregroundMark x1="40000" y1="83162" x2="30000" y2="73883"/>
                      </a14:backgroundRemoval>
                    </a14:imgEffect>
                  </a14:imgLayer>
                </a14:imgProps>
              </a:ext>
              <a:ext uri="{28A0092B-C50C-407E-A947-70E740481C1C}">
                <a14:useLocalDpi xmlns:a14="http://schemas.microsoft.com/office/drawing/2010/main" val="0"/>
              </a:ext>
            </a:extLst>
          </a:blip>
          <a:stretch>
            <a:fillRect/>
          </a:stretch>
        </p:blipFill>
        <p:spPr>
          <a:xfrm>
            <a:off x="1851760" y="1045993"/>
            <a:ext cx="1294112" cy="1448409"/>
          </a:xfrm>
          <a:prstGeom prst="rect">
            <a:avLst/>
          </a:prstGeom>
        </p:spPr>
      </p:pic>
      <p:pic>
        <p:nvPicPr>
          <p:cNvPr id="10" name="Picture 9">
            <a:extLst>
              <a:ext uri="{FF2B5EF4-FFF2-40B4-BE49-F238E27FC236}">
                <a16:creationId xmlns:a16="http://schemas.microsoft.com/office/drawing/2014/main" id="{603F83E2-A0CC-427C-9DEE-E67437114E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375" y="4971897"/>
            <a:ext cx="2929830" cy="1333073"/>
          </a:xfrm>
          <a:prstGeom prst="rect">
            <a:avLst/>
          </a:prstGeom>
        </p:spPr>
      </p:pic>
      <p:pic>
        <p:nvPicPr>
          <p:cNvPr id="25" name="Picture 24">
            <a:extLst>
              <a:ext uri="{FF2B5EF4-FFF2-40B4-BE49-F238E27FC236}">
                <a16:creationId xmlns:a16="http://schemas.microsoft.com/office/drawing/2014/main" id="{10BF2B0B-D8CB-4994-B587-1BAAAB5092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94941" y="1019814"/>
            <a:ext cx="1551489" cy="1263634"/>
          </a:xfrm>
          <a:prstGeom prst="rect">
            <a:avLst/>
          </a:prstGeom>
        </p:spPr>
      </p:pic>
      <p:cxnSp>
        <p:nvCxnSpPr>
          <p:cNvPr id="32" name="Straight Arrow Connector 31">
            <a:extLst>
              <a:ext uri="{FF2B5EF4-FFF2-40B4-BE49-F238E27FC236}">
                <a16:creationId xmlns:a16="http://schemas.microsoft.com/office/drawing/2014/main" id="{42E2A3AE-289A-466F-B096-6798943577D0}"/>
              </a:ext>
            </a:extLst>
          </p:cNvPr>
          <p:cNvCxnSpPr>
            <a:cxnSpLocks/>
          </p:cNvCxnSpPr>
          <p:nvPr/>
        </p:nvCxnSpPr>
        <p:spPr>
          <a:xfrm flipV="1">
            <a:off x="2498292" y="2387065"/>
            <a:ext cx="0" cy="2597311"/>
          </a:xfrm>
          <a:prstGeom prst="straightConnector1">
            <a:avLst/>
          </a:prstGeom>
          <a:ln w="762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3" name="Multiplication Sign 32">
            <a:extLst>
              <a:ext uri="{FF2B5EF4-FFF2-40B4-BE49-F238E27FC236}">
                <a16:creationId xmlns:a16="http://schemas.microsoft.com/office/drawing/2014/main" id="{462C3CE2-90EE-4BE7-A61A-22FC4EA1D657}"/>
              </a:ext>
            </a:extLst>
          </p:cNvPr>
          <p:cNvSpPr/>
          <p:nvPr/>
        </p:nvSpPr>
        <p:spPr>
          <a:xfrm>
            <a:off x="1688010" y="2981777"/>
            <a:ext cx="1630965" cy="1669990"/>
          </a:xfrm>
          <a:prstGeom prst="mathMultiply">
            <a:avLst>
              <a:gd name="adj1" fmla="val 801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5" name="Straight Arrow Connector 34">
            <a:extLst>
              <a:ext uri="{FF2B5EF4-FFF2-40B4-BE49-F238E27FC236}">
                <a16:creationId xmlns:a16="http://schemas.microsoft.com/office/drawing/2014/main" id="{CBAEABAC-8D11-4C4C-A376-5048D225D4DE}"/>
              </a:ext>
            </a:extLst>
          </p:cNvPr>
          <p:cNvCxnSpPr>
            <a:cxnSpLocks/>
          </p:cNvCxnSpPr>
          <p:nvPr/>
        </p:nvCxnSpPr>
        <p:spPr>
          <a:xfrm flipV="1">
            <a:off x="9977437" y="2387065"/>
            <a:ext cx="0" cy="2597311"/>
          </a:xfrm>
          <a:prstGeom prst="straightConnector1">
            <a:avLst/>
          </a:prstGeom>
          <a:ln w="762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6" name="Multiplication Sign 35">
            <a:extLst>
              <a:ext uri="{FF2B5EF4-FFF2-40B4-BE49-F238E27FC236}">
                <a16:creationId xmlns:a16="http://schemas.microsoft.com/office/drawing/2014/main" id="{93E68E50-30E8-465A-A0FD-66EE9AAE9FD7}"/>
              </a:ext>
            </a:extLst>
          </p:cNvPr>
          <p:cNvSpPr/>
          <p:nvPr/>
        </p:nvSpPr>
        <p:spPr>
          <a:xfrm>
            <a:off x="9167155" y="2981777"/>
            <a:ext cx="1630965" cy="1669990"/>
          </a:xfrm>
          <a:prstGeom prst="mathMultiply">
            <a:avLst>
              <a:gd name="adj1" fmla="val 801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a:extLst>
              <a:ext uri="{FF2B5EF4-FFF2-40B4-BE49-F238E27FC236}">
                <a16:creationId xmlns:a16="http://schemas.microsoft.com/office/drawing/2014/main" id="{EA42ABAC-1DCE-480A-8B85-925E427E72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94941" y="4919658"/>
            <a:ext cx="1737511" cy="1670449"/>
          </a:xfrm>
          <a:prstGeom prst="rect">
            <a:avLst/>
          </a:prstGeom>
        </p:spPr>
      </p:pic>
      <p:sp>
        <p:nvSpPr>
          <p:cNvPr id="2" name="Rectangle 1">
            <a:extLst>
              <a:ext uri="{FF2B5EF4-FFF2-40B4-BE49-F238E27FC236}">
                <a16:creationId xmlns:a16="http://schemas.microsoft.com/office/drawing/2014/main" id="{1B4C6B40-5DD7-422E-988A-550869D07D1C}"/>
              </a:ext>
            </a:extLst>
          </p:cNvPr>
          <p:cNvSpPr/>
          <p:nvPr/>
        </p:nvSpPr>
        <p:spPr>
          <a:xfrm>
            <a:off x="-3879" y="0"/>
            <a:ext cx="12188952"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8C5FD046-FD03-455A-8673-6949DFB91859}"/>
              </a:ext>
            </a:extLst>
          </p:cNvPr>
          <p:cNvSpPr txBox="1"/>
          <p:nvPr/>
        </p:nvSpPr>
        <p:spPr>
          <a:xfrm>
            <a:off x="0" y="3329224"/>
            <a:ext cx="12192004" cy="960263"/>
          </a:xfrm>
          <a:prstGeom prst="rect">
            <a:avLst/>
          </a:prstGeom>
          <a:solidFill>
            <a:srgbClr val="C00000"/>
          </a:solidFill>
        </p:spPr>
        <p:txBody>
          <a:bodyPr wrap="square" lIns="91440" tIns="201168" rIns="91440" bIns="201168" rtlCol="0">
            <a:spAutoFit/>
          </a:bodyPr>
          <a:lstStyle/>
          <a:p>
            <a:pPr algn="ctr"/>
            <a:r>
              <a:rPr lang="en-GB" sz="3600" dirty="0">
                <a:solidFill>
                  <a:schemeClr val="bg1"/>
                </a:solidFill>
                <a:cs typeface="Calibri Light" panose="020F0302020204030204" pitchFamily="34" charset="0"/>
              </a:rPr>
              <a:t>Wireless signals work well only in a single medium</a:t>
            </a:r>
          </a:p>
        </p:txBody>
      </p:sp>
    </p:spTree>
    <p:extLst>
      <p:ext uri="{BB962C8B-B14F-4D97-AF65-F5344CB8AC3E}">
        <p14:creationId xmlns:p14="http://schemas.microsoft.com/office/powerpoint/2010/main" val="828389192"/>
      </p:ext>
    </p:extLst>
  </p:cSld>
  <p:clrMapOvr>
    <a:masterClrMapping/>
  </p:clrMapOvr>
  <mc:AlternateContent xmlns:mc="http://schemas.openxmlformats.org/markup-compatibility/2006" xmlns:p14="http://schemas.microsoft.com/office/powerpoint/2010/main">
    <mc:Choice Requires="p14">
      <p:transition spd="slow" p14:dur="2000" advTm="12199"/>
    </mc:Choice>
    <mc:Fallback xmlns="">
      <p:transition spd="slow" advTm="12199"/>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A70C1D-2F24-4F61-B921-F7FDFE23AF8C}"/>
              </a:ext>
            </a:extLst>
          </p:cNvPr>
          <p:cNvSpPr txBox="1"/>
          <p:nvPr/>
        </p:nvSpPr>
        <p:spPr>
          <a:xfrm>
            <a:off x="1941983" y="228600"/>
            <a:ext cx="8366311" cy="707886"/>
          </a:xfrm>
          <a:prstGeom prst="rect">
            <a:avLst/>
          </a:prstGeom>
          <a:noFill/>
        </p:spPr>
        <p:txBody>
          <a:bodyPr wrap="square" rtlCol="0">
            <a:spAutoFit/>
          </a:bodyPr>
          <a:lstStyle/>
          <a:p>
            <a:pPr algn="ctr"/>
            <a:r>
              <a:rPr lang="en-GB" sz="4000" dirty="0">
                <a:solidFill>
                  <a:schemeClr val="bg1"/>
                </a:solidFill>
                <a:latin typeface="Calibri Light" panose="020F0302020204030204" pitchFamily="34" charset="0"/>
                <a:cs typeface="Calibri Light" panose="020F0302020204030204" pitchFamily="34" charset="0"/>
              </a:rPr>
              <a:t>Throughput Results</a:t>
            </a:r>
          </a:p>
        </p:txBody>
      </p:sp>
      <p:sp>
        <p:nvSpPr>
          <p:cNvPr id="6" name="Rectangle 5">
            <a:extLst>
              <a:ext uri="{FF2B5EF4-FFF2-40B4-BE49-F238E27FC236}">
                <a16:creationId xmlns:a16="http://schemas.microsoft.com/office/drawing/2014/main" id="{84E6AAF6-11FF-434A-9A0E-FF7387762820}"/>
              </a:ext>
            </a:extLst>
          </p:cNvPr>
          <p:cNvSpPr/>
          <p:nvPr/>
        </p:nvSpPr>
        <p:spPr>
          <a:xfrm>
            <a:off x="437032" y="1143000"/>
            <a:ext cx="11317970" cy="584775"/>
          </a:xfrm>
          <a:prstGeom prst="rect">
            <a:avLst/>
          </a:prstGeom>
        </p:spPr>
        <p:txBody>
          <a:bodyPr wrap="none">
            <a:spAutoFit/>
          </a:bodyPr>
          <a:lstStyle/>
          <a:p>
            <a:pPr algn="ctr"/>
            <a:r>
              <a:rPr lang="en-GB" sz="3200" u="sng" dirty="0">
                <a:solidFill>
                  <a:schemeClr val="bg1"/>
                </a:solidFill>
                <a:latin typeface="+mj-lt"/>
              </a:rPr>
              <a:t>Experiment:</a:t>
            </a:r>
            <a:r>
              <a:rPr lang="en-GB" sz="3200" dirty="0">
                <a:solidFill>
                  <a:schemeClr val="bg1"/>
                </a:solidFill>
                <a:latin typeface="+mj-lt"/>
              </a:rPr>
              <a:t> Vary the Power and Depth of Underwater Transmission</a:t>
            </a:r>
            <a:endParaRPr lang="en-GB" sz="3200" dirty="0">
              <a:solidFill>
                <a:schemeClr val="bg1"/>
              </a:solidFill>
              <a:latin typeface="+mj-lt"/>
              <a:cs typeface="Calibri Light" panose="020F0302020204030204" pitchFamily="34" charset="0"/>
            </a:endParaRPr>
          </a:p>
        </p:txBody>
      </p:sp>
      <p:graphicFrame>
        <p:nvGraphicFramePr>
          <p:cNvPr id="8" name="Object 7">
            <a:extLst>
              <a:ext uri="{FF2B5EF4-FFF2-40B4-BE49-F238E27FC236}">
                <a16:creationId xmlns:a16="http://schemas.microsoft.com/office/drawing/2014/main" id="{3EF7E17B-98CE-482E-90B1-A8B4774FE84C}"/>
              </a:ext>
            </a:extLst>
          </p:cNvPr>
          <p:cNvGraphicFramePr>
            <a:graphicFrameLocks noChangeAspect="1"/>
          </p:cNvGraphicFramePr>
          <p:nvPr>
            <p:extLst>
              <p:ext uri="{D42A27DB-BD31-4B8C-83A1-F6EECF244321}">
                <p14:modId xmlns:p14="http://schemas.microsoft.com/office/powerpoint/2010/main" val="1370360456"/>
              </p:ext>
            </p:extLst>
          </p:nvPr>
        </p:nvGraphicFramePr>
        <p:xfrm>
          <a:off x="1508125" y="1901825"/>
          <a:ext cx="9175750" cy="4641850"/>
        </p:xfrm>
        <a:graphic>
          <a:graphicData uri="http://schemas.openxmlformats.org/presentationml/2006/ole">
            <mc:AlternateContent xmlns:mc="http://schemas.openxmlformats.org/markup-compatibility/2006">
              <mc:Choice xmlns:v="urn:schemas-microsoft-com:vml" Requires="v">
                <p:oleObj spid="_x0000_s19676" name="Worksheet" r:id="rId5" imgW="9175960" imgH="4641894" progId="Excel.Sheet.12">
                  <p:link updateAutomatic="1"/>
                </p:oleObj>
              </mc:Choice>
              <mc:Fallback>
                <p:oleObj name="Worksheet" r:id="rId5" imgW="9175960" imgH="4641894" progId="Excel.Sheet.12">
                  <p:link updateAutomatic="1"/>
                  <p:pic>
                    <p:nvPicPr>
                      <p:cNvPr id="0" name=""/>
                      <p:cNvPicPr/>
                      <p:nvPr/>
                    </p:nvPicPr>
                    <p:blipFill>
                      <a:blip r:embed="rId6"/>
                      <a:stretch>
                        <a:fillRect/>
                      </a:stretch>
                    </p:blipFill>
                    <p:spPr>
                      <a:xfrm>
                        <a:off x="1508125" y="1901825"/>
                        <a:ext cx="9175750" cy="4641850"/>
                      </a:xfrm>
                      <a:prstGeom prst="rect">
                        <a:avLst/>
                      </a:prstGeom>
                      <a:ln>
                        <a:noFill/>
                      </a:ln>
                    </p:spPr>
                  </p:pic>
                </p:oleObj>
              </mc:Fallback>
            </mc:AlternateContent>
          </a:graphicData>
        </a:graphic>
      </p:graphicFrame>
      <p:grpSp>
        <p:nvGrpSpPr>
          <p:cNvPr id="7" name="Group 6">
            <a:extLst>
              <a:ext uri="{FF2B5EF4-FFF2-40B4-BE49-F238E27FC236}">
                <a16:creationId xmlns:a16="http://schemas.microsoft.com/office/drawing/2014/main" id="{129939A1-52A7-4176-B8DE-74C12E1FCE6C}"/>
              </a:ext>
            </a:extLst>
          </p:cNvPr>
          <p:cNvGrpSpPr/>
          <p:nvPr/>
        </p:nvGrpSpPr>
        <p:grpSpPr>
          <a:xfrm>
            <a:off x="3087491" y="3289163"/>
            <a:ext cx="1974214" cy="461665"/>
            <a:chOff x="4374424" y="2142430"/>
            <a:chExt cx="1974214" cy="461665"/>
          </a:xfrm>
        </p:grpSpPr>
        <p:sp>
          <p:nvSpPr>
            <p:cNvPr id="2" name="Oval 1">
              <a:extLst>
                <a:ext uri="{FF2B5EF4-FFF2-40B4-BE49-F238E27FC236}">
                  <a16:creationId xmlns:a16="http://schemas.microsoft.com/office/drawing/2014/main" id="{37ED6A62-B6EF-488E-AC78-5A19B5D3E172}"/>
                </a:ext>
              </a:extLst>
            </p:cNvPr>
            <p:cNvSpPr/>
            <p:nvPr/>
          </p:nvSpPr>
          <p:spPr>
            <a:xfrm>
              <a:off x="4374424" y="2312302"/>
              <a:ext cx="121920" cy="121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C0F2AE3-25D3-4A0F-AEB9-C9814876FA65}"/>
                </a:ext>
              </a:extLst>
            </p:cNvPr>
            <p:cNvSpPr txBox="1"/>
            <p:nvPr/>
          </p:nvSpPr>
          <p:spPr>
            <a:xfrm>
              <a:off x="4537255" y="2142430"/>
              <a:ext cx="1811383" cy="461665"/>
            </a:xfrm>
            <a:prstGeom prst="rect">
              <a:avLst/>
            </a:prstGeom>
            <a:noFill/>
          </p:spPr>
          <p:txBody>
            <a:bodyPr wrap="square" rtlCol="0">
              <a:spAutoFit/>
            </a:bodyPr>
            <a:lstStyle/>
            <a:p>
              <a:r>
                <a:rPr lang="en-US" sz="2400" dirty="0">
                  <a:solidFill>
                    <a:schemeClr val="bg1"/>
                  </a:solidFill>
                </a:rPr>
                <a:t>Adaptation</a:t>
              </a:r>
            </a:p>
          </p:txBody>
        </p:sp>
      </p:grpSp>
      <p:grpSp>
        <p:nvGrpSpPr>
          <p:cNvPr id="9" name="Group 8">
            <a:extLst>
              <a:ext uri="{FF2B5EF4-FFF2-40B4-BE49-F238E27FC236}">
                <a16:creationId xmlns:a16="http://schemas.microsoft.com/office/drawing/2014/main" id="{81908374-01AA-4732-B55D-670F8FBDDE16}"/>
              </a:ext>
            </a:extLst>
          </p:cNvPr>
          <p:cNvGrpSpPr/>
          <p:nvPr/>
        </p:nvGrpSpPr>
        <p:grpSpPr>
          <a:xfrm>
            <a:off x="3087491" y="2856194"/>
            <a:ext cx="1974214" cy="461665"/>
            <a:chOff x="4374424" y="2142430"/>
            <a:chExt cx="1974214" cy="461665"/>
          </a:xfrm>
        </p:grpSpPr>
        <p:sp>
          <p:nvSpPr>
            <p:cNvPr id="10" name="Oval 9">
              <a:extLst>
                <a:ext uri="{FF2B5EF4-FFF2-40B4-BE49-F238E27FC236}">
                  <a16:creationId xmlns:a16="http://schemas.microsoft.com/office/drawing/2014/main" id="{66BFCE21-F5E9-49F6-AD2A-A0F119C8CD44}"/>
                </a:ext>
              </a:extLst>
            </p:cNvPr>
            <p:cNvSpPr/>
            <p:nvPr/>
          </p:nvSpPr>
          <p:spPr>
            <a:xfrm>
              <a:off x="4374424" y="2312302"/>
              <a:ext cx="121920" cy="1219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A734247-6A0A-4350-A937-0D338BB52FB7}"/>
                </a:ext>
              </a:extLst>
            </p:cNvPr>
            <p:cNvSpPr txBox="1"/>
            <p:nvPr/>
          </p:nvSpPr>
          <p:spPr>
            <a:xfrm>
              <a:off x="4537255" y="2142430"/>
              <a:ext cx="1811383" cy="461665"/>
            </a:xfrm>
            <a:prstGeom prst="rect">
              <a:avLst/>
            </a:prstGeom>
            <a:noFill/>
          </p:spPr>
          <p:txBody>
            <a:bodyPr wrap="square" rtlCol="0">
              <a:spAutoFit/>
            </a:bodyPr>
            <a:lstStyle/>
            <a:p>
              <a:r>
                <a:rPr lang="en-US" sz="2400" dirty="0">
                  <a:solidFill>
                    <a:schemeClr val="bg1"/>
                  </a:solidFill>
                </a:rPr>
                <a:t>16QAM</a:t>
              </a:r>
            </a:p>
          </p:txBody>
        </p:sp>
      </p:grpSp>
      <p:grpSp>
        <p:nvGrpSpPr>
          <p:cNvPr id="16" name="Group 15">
            <a:extLst>
              <a:ext uri="{FF2B5EF4-FFF2-40B4-BE49-F238E27FC236}">
                <a16:creationId xmlns:a16="http://schemas.microsoft.com/office/drawing/2014/main" id="{03B01D7F-F69B-4B77-BDBD-D8F7FA44A12D}"/>
              </a:ext>
            </a:extLst>
          </p:cNvPr>
          <p:cNvGrpSpPr/>
          <p:nvPr/>
        </p:nvGrpSpPr>
        <p:grpSpPr>
          <a:xfrm>
            <a:off x="3087491" y="2423224"/>
            <a:ext cx="1974214" cy="461665"/>
            <a:chOff x="4374424" y="2142430"/>
            <a:chExt cx="1974214" cy="461665"/>
          </a:xfrm>
        </p:grpSpPr>
        <p:sp>
          <p:nvSpPr>
            <p:cNvPr id="17" name="Oval 16">
              <a:extLst>
                <a:ext uri="{FF2B5EF4-FFF2-40B4-BE49-F238E27FC236}">
                  <a16:creationId xmlns:a16="http://schemas.microsoft.com/office/drawing/2014/main" id="{AA5358B8-5D97-48A5-B9BC-8100006B0D93}"/>
                </a:ext>
              </a:extLst>
            </p:cNvPr>
            <p:cNvSpPr/>
            <p:nvPr/>
          </p:nvSpPr>
          <p:spPr>
            <a:xfrm>
              <a:off x="4374424" y="2312302"/>
              <a:ext cx="121920" cy="1219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82B3B7B-C6FD-44AC-9D7F-9A7DB9B3BA22}"/>
                </a:ext>
              </a:extLst>
            </p:cNvPr>
            <p:cNvSpPr txBox="1"/>
            <p:nvPr/>
          </p:nvSpPr>
          <p:spPr>
            <a:xfrm>
              <a:off x="4537255" y="2142430"/>
              <a:ext cx="1811383" cy="461665"/>
            </a:xfrm>
            <a:prstGeom prst="rect">
              <a:avLst/>
            </a:prstGeom>
            <a:noFill/>
          </p:spPr>
          <p:txBody>
            <a:bodyPr wrap="square" rtlCol="0">
              <a:spAutoFit/>
            </a:bodyPr>
            <a:lstStyle/>
            <a:p>
              <a:r>
                <a:rPr lang="en-US" sz="2400" dirty="0">
                  <a:solidFill>
                    <a:schemeClr val="bg1"/>
                  </a:solidFill>
                </a:rPr>
                <a:t>QPSK</a:t>
              </a:r>
            </a:p>
          </p:txBody>
        </p:sp>
      </p:grpSp>
      <p:grpSp>
        <p:nvGrpSpPr>
          <p:cNvPr id="19" name="Group 18">
            <a:extLst>
              <a:ext uri="{FF2B5EF4-FFF2-40B4-BE49-F238E27FC236}">
                <a16:creationId xmlns:a16="http://schemas.microsoft.com/office/drawing/2014/main" id="{5ADA6A4A-E544-4693-AC15-ECD2A9930F23}"/>
              </a:ext>
            </a:extLst>
          </p:cNvPr>
          <p:cNvGrpSpPr/>
          <p:nvPr/>
        </p:nvGrpSpPr>
        <p:grpSpPr>
          <a:xfrm>
            <a:off x="3087491" y="1990254"/>
            <a:ext cx="1974214" cy="461665"/>
            <a:chOff x="4374424" y="2142430"/>
            <a:chExt cx="1974214" cy="461665"/>
          </a:xfrm>
        </p:grpSpPr>
        <p:sp>
          <p:nvSpPr>
            <p:cNvPr id="20" name="Oval 19">
              <a:extLst>
                <a:ext uri="{FF2B5EF4-FFF2-40B4-BE49-F238E27FC236}">
                  <a16:creationId xmlns:a16="http://schemas.microsoft.com/office/drawing/2014/main" id="{554A1B00-BF62-48FC-8EBD-3274E294863F}"/>
                </a:ext>
              </a:extLst>
            </p:cNvPr>
            <p:cNvSpPr/>
            <p:nvPr/>
          </p:nvSpPr>
          <p:spPr>
            <a:xfrm>
              <a:off x="4374424" y="2312302"/>
              <a:ext cx="121920" cy="1219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6EC1BF4B-3D4F-47B5-B753-8C76EF14A286}"/>
                </a:ext>
              </a:extLst>
            </p:cNvPr>
            <p:cNvSpPr txBox="1"/>
            <p:nvPr/>
          </p:nvSpPr>
          <p:spPr>
            <a:xfrm>
              <a:off x="4537255" y="2142430"/>
              <a:ext cx="1811383" cy="461665"/>
            </a:xfrm>
            <a:prstGeom prst="rect">
              <a:avLst/>
            </a:prstGeom>
            <a:noFill/>
          </p:spPr>
          <p:txBody>
            <a:bodyPr wrap="square" rtlCol="0">
              <a:spAutoFit/>
            </a:bodyPr>
            <a:lstStyle/>
            <a:p>
              <a:r>
                <a:rPr lang="en-US" sz="2400" dirty="0">
                  <a:solidFill>
                    <a:schemeClr val="bg1"/>
                  </a:solidFill>
                </a:rPr>
                <a:t>BPSK</a:t>
              </a:r>
            </a:p>
          </p:txBody>
        </p:sp>
      </p:grpSp>
      <p:sp>
        <p:nvSpPr>
          <p:cNvPr id="22" name="Rectangle 21">
            <a:extLst>
              <a:ext uri="{FF2B5EF4-FFF2-40B4-BE49-F238E27FC236}">
                <a16:creationId xmlns:a16="http://schemas.microsoft.com/office/drawing/2014/main" id="{C1E5A40F-EBD3-441F-A756-65FF915B0110}"/>
              </a:ext>
            </a:extLst>
          </p:cNvPr>
          <p:cNvSpPr/>
          <p:nvPr/>
        </p:nvSpPr>
        <p:spPr>
          <a:xfrm>
            <a:off x="2954867" y="1990254"/>
            <a:ext cx="2106838" cy="4616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58184F6-C730-4EC1-82D0-608B7A90F309}"/>
              </a:ext>
            </a:extLst>
          </p:cNvPr>
          <p:cNvSpPr/>
          <p:nvPr/>
        </p:nvSpPr>
        <p:spPr>
          <a:xfrm>
            <a:off x="2954867" y="2423223"/>
            <a:ext cx="2106838" cy="4616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CBADEFD3-51FA-4F0F-B9F8-640123282797}"/>
              </a:ext>
            </a:extLst>
          </p:cNvPr>
          <p:cNvSpPr/>
          <p:nvPr/>
        </p:nvSpPr>
        <p:spPr>
          <a:xfrm>
            <a:off x="2954867" y="2795233"/>
            <a:ext cx="2106838" cy="4616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D409212-9FB2-45FD-A83D-156934899DAE}"/>
              </a:ext>
            </a:extLst>
          </p:cNvPr>
          <p:cNvSpPr/>
          <p:nvPr/>
        </p:nvSpPr>
        <p:spPr>
          <a:xfrm>
            <a:off x="2954867" y="3228202"/>
            <a:ext cx="2106838" cy="4616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2"/>
    </p:custDataLst>
    <p:extLst>
      <p:ext uri="{BB962C8B-B14F-4D97-AF65-F5344CB8AC3E}">
        <p14:creationId xmlns:p14="http://schemas.microsoft.com/office/powerpoint/2010/main" val="1648777070"/>
      </p:ext>
    </p:extLst>
  </p:cSld>
  <p:clrMapOvr>
    <a:masterClrMapping/>
  </p:clrMapOvr>
  <mc:AlternateContent xmlns:mc="http://schemas.openxmlformats.org/markup-compatibility/2006" xmlns:p14="http://schemas.microsoft.com/office/powerpoint/2010/main">
    <mc:Choice Requires="p14">
      <p:transition spd="slow" p14:dur="2000" advTm="15534"/>
    </mc:Choice>
    <mc:Fallback xmlns="">
      <p:transition spd="slow" advTm="155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A70C1D-2F24-4F61-B921-F7FDFE23AF8C}"/>
              </a:ext>
            </a:extLst>
          </p:cNvPr>
          <p:cNvSpPr txBox="1"/>
          <p:nvPr/>
        </p:nvSpPr>
        <p:spPr>
          <a:xfrm>
            <a:off x="1941983" y="228600"/>
            <a:ext cx="8366311" cy="707886"/>
          </a:xfrm>
          <a:prstGeom prst="rect">
            <a:avLst/>
          </a:prstGeom>
          <a:noFill/>
        </p:spPr>
        <p:txBody>
          <a:bodyPr wrap="square" rtlCol="0">
            <a:spAutoFit/>
          </a:bodyPr>
          <a:lstStyle/>
          <a:p>
            <a:pPr algn="ctr"/>
            <a:r>
              <a:rPr lang="en-GB" sz="4000" dirty="0">
                <a:solidFill>
                  <a:schemeClr val="bg1"/>
                </a:solidFill>
                <a:latin typeface="Calibri Light" panose="020F0302020204030204" pitchFamily="34" charset="0"/>
                <a:cs typeface="Calibri Light" panose="020F0302020204030204" pitchFamily="34" charset="0"/>
              </a:rPr>
              <a:t>Throughput Results</a:t>
            </a:r>
          </a:p>
        </p:txBody>
      </p:sp>
      <p:sp>
        <p:nvSpPr>
          <p:cNvPr id="6" name="Rectangle 5">
            <a:extLst>
              <a:ext uri="{FF2B5EF4-FFF2-40B4-BE49-F238E27FC236}">
                <a16:creationId xmlns:a16="http://schemas.microsoft.com/office/drawing/2014/main" id="{84E6AAF6-11FF-434A-9A0E-FF7387762820}"/>
              </a:ext>
            </a:extLst>
          </p:cNvPr>
          <p:cNvSpPr/>
          <p:nvPr/>
        </p:nvSpPr>
        <p:spPr>
          <a:xfrm>
            <a:off x="437032" y="1143000"/>
            <a:ext cx="11317970" cy="584775"/>
          </a:xfrm>
          <a:prstGeom prst="rect">
            <a:avLst/>
          </a:prstGeom>
        </p:spPr>
        <p:txBody>
          <a:bodyPr wrap="none">
            <a:spAutoFit/>
          </a:bodyPr>
          <a:lstStyle/>
          <a:p>
            <a:pPr algn="ctr"/>
            <a:r>
              <a:rPr lang="en-GB" sz="3200" u="sng" dirty="0">
                <a:solidFill>
                  <a:schemeClr val="bg1"/>
                </a:solidFill>
                <a:latin typeface="+mj-lt"/>
              </a:rPr>
              <a:t>Experiment:</a:t>
            </a:r>
            <a:r>
              <a:rPr lang="en-GB" sz="3200" dirty="0">
                <a:solidFill>
                  <a:schemeClr val="bg1"/>
                </a:solidFill>
                <a:latin typeface="+mj-lt"/>
              </a:rPr>
              <a:t> Vary the Power and Depth of Underwater Transmission</a:t>
            </a:r>
            <a:endParaRPr lang="en-GB" sz="3200" dirty="0">
              <a:solidFill>
                <a:schemeClr val="bg1"/>
              </a:solidFill>
              <a:latin typeface="+mj-lt"/>
              <a:cs typeface="Calibri Light" panose="020F0302020204030204" pitchFamily="34" charset="0"/>
            </a:endParaRPr>
          </a:p>
        </p:txBody>
      </p:sp>
      <p:graphicFrame>
        <p:nvGraphicFramePr>
          <p:cNvPr id="24" name="Object 23">
            <a:extLst>
              <a:ext uri="{FF2B5EF4-FFF2-40B4-BE49-F238E27FC236}">
                <a16:creationId xmlns:a16="http://schemas.microsoft.com/office/drawing/2014/main" id="{3FAA9E2B-F998-4318-81B6-638503F86A48}"/>
              </a:ext>
            </a:extLst>
          </p:cNvPr>
          <p:cNvGraphicFramePr>
            <a:graphicFrameLocks noChangeAspect="1"/>
          </p:cNvGraphicFramePr>
          <p:nvPr>
            <p:extLst>
              <p:ext uri="{D42A27DB-BD31-4B8C-83A1-F6EECF244321}">
                <p14:modId xmlns:p14="http://schemas.microsoft.com/office/powerpoint/2010/main" val="1431929210"/>
              </p:ext>
            </p:extLst>
          </p:nvPr>
        </p:nvGraphicFramePr>
        <p:xfrm>
          <a:off x="1508125" y="1901825"/>
          <a:ext cx="9175750" cy="4641850"/>
        </p:xfrm>
        <a:graphic>
          <a:graphicData uri="http://schemas.openxmlformats.org/presentationml/2006/ole">
            <mc:AlternateContent xmlns:mc="http://schemas.openxmlformats.org/markup-compatibility/2006">
              <mc:Choice xmlns:v="urn:schemas-microsoft-com:vml" Requires="v">
                <p:oleObj spid="_x0000_s25950" name="Worksheet" r:id="rId4" imgW="9175960" imgH="4641894" progId="Excel.Sheet.12">
                  <p:link updateAutomatic="1"/>
                </p:oleObj>
              </mc:Choice>
              <mc:Fallback>
                <p:oleObj name="Worksheet" r:id="rId4" imgW="9175960" imgH="4641894" progId="Excel.Sheet.12">
                  <p:link updateAutomatic="1"/>
                  <p:pic>
                    <p:nvPicPr>
                      <p:cNvPr id="8" name="Object 7">
                        <a:extLst>
                          <a:ext uri="{FF2B5EF4-FFF2-40B4-BE49-F238E27FC236}">
                            <a16:creationId xmlns:a16="http://schemas.microsoft.com/office/drawing/2014/main" id="{3EF7E17B-98CE-482E-90B1-A8B4774FE84C}"/>
                          </a:ext>
                        </a:extLst>
                      </p:cNvPr>
                      <p:cNvPicPr/>
                      <p:nvPr/>
                    </p:nvPicPr>
                    <p:blipFill>
                      <a:blip r:embed="rId5"/>
                      <a:stretch>
                        <a:fillRect/>
                      </a:stretch>
                    </p:blipFill>
                    <p:spPr>
                      <a:xfrm>
                        <a:off x="1508125" y="1901825"/>
                        <a:ext cx="9175750" cy="4641850"/>
                      </a:xfrm>
                      <a:prstGeom prst="rect">
                        <a:avLst/>
                      </a:prstGeom>
                      <a:ln>
                        <a:noFill/>
                      </a:ln>
                    </p:spPr>
                  </p:pic>
                </p:oleObj>
              </mc:Fallback>
            </mc:AlternateContent>
          </a:graphicData>
        </a:graphic>
      </p:graphicFrame>
      <p:grpSp>
        <p:nvGrpSpPr>
          <p:cNvPr id="25" name="Group 24">
            <a:extLst>
              <a:ext uri="{FF2B5EF4-FFF2-40B4-BE49-F238E27FC236}">
                <a16:creationId xmlns:a16="http://schemas.microsoft.com/office/drawing/2014/main" id="{978A6F5D-6CF5-4DC1-9664-28D9F34053FF}"/>
              </a:ext>
            </a:extLst>
          </p:cNvPr>
          <p:cNvGrpSpPr/>
          <p:nvPr/>
        </p:nvGrpSpPr>
        <p:grpSpPr>
          <a:xfrm>
            <a:off x="3087491" y="3289163"/>
            <a:ext cx="1974214" cy="461665"/>
            <a:chOff x="4374424" y="2142430"/>
            <a:chExt cx="1974214" cy="461665"/>
          </a:xfrm>
        </p:grpSpPr>
        <p:sp>
          <p:nvSpPr>
            <p:cNvPr id="26" name="Oval 25">
              <a:extLst>
                <a:ext uri="{FF2B5EF4-FFF2-40B4-BE49-F238E27FC236}">
                  <a16:creationId xmlns:a16="http://schemas.microsoft.com/office/drawing/2014/main" id="{7A7CF590-6D65-4FC8-9EA2-94D899EB77D8}"/>
                </a:ext>
              </a:extLst>
            </p:cNvPr>
            <p:cNvSpPr/>
            <p:nvPr/>
          </p:nvSpPr>
          <p:spPr>
            <a:xfrm>
              <a:off x="4374424" y="2312302"/>
              <a:ext cx="121920" cy="121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DEB63C6-CB4A-42F5-AFF2-DCEFA50005A2}"/>
                </a:ext>
              </a:extLst>
            </p:cNvPr>
            <p:cNvSpPr txBox="1"/>
            <p:nvPr/>
          </p:nvSpPr>
          <p:spPr>
            <a:xfrm>
              <a:off x="4537255" y="2142430"/>
              <a:ext cx="1811383" cy="461665"/>
            </a:xfrm>
            <a:prstGeom prst="rect">
              <a:avLst/>
            </a:prstGeom>
            <a:noFill/>
          </p:spPr>
          <p:txBody>
            <a:bodyPr wrap="square" rtlCol="0">
              <a:spAutoFit/>
            </a:bodyPr>
            <a:lstStyle/>
            <a:p>
              <a:r>
                <a:rPr lang="en-US" sz="2400" dirty="0">
                  <a:solidFill>
                    <a:schemeClr val="bg1"/>
                  </a:solidFill>
                </a:rPr>
                <a:t>Adaptation</a:t>
              </a:r>
            </a:p>
          </p:txBody>
        </p:sp>
      </p:grpSp>
      <p:grpSp>
        <p:nvGrpSpPr>
          <p:cNvPr id="28" name="Group 27">
            <a:extLst>
              <a:ext uri="{FF2B5EF4-FFF2-40B4-BE49-F238E27FC236}">
                <a16:creationId xmlns:a16="http://schemas.microsoft.com/office/drawing/2014/main" id="{F454B24E-2D40-4C01-B941-61B4532F3EBD}"/>
              </a:ext>
            </a:extLst>
          </p:cNvPr>
          <p:cNvGrpSpPr/>
          <p:nvPr/>
        </p:nvGrpSpPr>
        <p:grpSpPr>
          <a:xfrm>
            <a:off x="3087491" y="2856194"/>
            <a:ext cx="1974214" cy="461665"/>
            <a:chOff x="4374424" y="2142430"/>
            <a:chExt cx="1974214" cy="461665"/>
          </a:xfrm>
        </p:grpSpPr>
        <p:sp>
          <p:nvSpPr>
            <p:cNvPr id="29" name="Oval 28">
              <a:extLst>
                <a:ext uri="{FF2B5EF4-FFF2-40B4-BE49-F238E27FC236}">
                  <a16:creationId xmlns:a16="http://schemas.microsoft.com/office/drawing/2014/main" id="{FA05F057-B82B-48AF-AD58-AB0AC8097A81}"/>
                </a:ext>
              </a:extLst>
            </p:cNvPr>
            <p:cNvSpPr/>
            <p:nvPr/>
          </p:nvSpPr>
          <p:spPr>
            <a:xfrm>
              <a:off x="4374424" y="2312302"/>
              <a:ext cx="121920" cy="1219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BACE05BF-0B2C-454C-A091-BA6E77BE5AD5}"/>
                </a:ext>
              </a:extLst>
            </p:cNvPr>
            <p:cNvSpPr txBox="1"/>
            <p:nvPr/>
          </p:nvSpPr>
          <p:spPr>
            <a:xfrm>
              <a:off x="4537255" y="2142430"/>
              <a:ext cx="1811383" cy="461665"/>
            </a:xfrm>
            <a:prstGeom prst="rect">
              <a:avLst/>
            </a:prstGeom>
            <a:noFill/>
          </p:spPr>
          <p:txBody>
            <a:bodyPr wrap="square" rtlCol="0">
              <a:spAutoFit/>
            </a:bodyPr>
            <a:lstStyle/>
            <a:p>
              <a:r>
                <a:rPr lang="en-US" sz="2400" dirty="0">
                  <a:solidFill>
                    <a:schemeClr val="bg1"/>
                  </a:solidFill>
                </a:rPr>
                <a:t>16QAM</a:t>
              </a:r>
            </a:p>
          </p:txBody>
        </p:sp>
      </p:grpSp>
      <p:grpSp>
        <p:nvGrpSpPr>
          <p:cNvPr id="31" name="Group 30">
            <a:extLst>
              <a:ext uri="{FF2B5EF4-FFF2-40B4-BE49-F238E27FC236}">
                <a16:creationId xmlns:a16="http://schemas.microsoft.com/office/drawing/2014/main" id="{E7C08B6F-4078-45E6-9FC4-DEDAB0CF68B8}"/>
              </a:ext>
            </a:extLst>
          </p:cNvPr>
          <p:cNvGrpSpPr/>
          <p:nvPr/>
        </p:nvGrpSpPr>
        <p:grpSpPr>
          <a:xfrm>
            <a:off x="3087491" y="2423224"/>
            <a:ext cx="1974214" cy="461665"/>
            <a:chOff x="4374424" y="2142430"/>
            <a:chExt cx="1974214" cy="461665"/>
          </a:xfrm>
        </p:grpSpPr>
        <p:sp>
          <p:nvSpPr>
            <p:cNvPr id="32" name="Oval 31">
              <a:extLst>
                <a:ext uri="{FF2B5EF4-FFF2-40B4-BE49-F238E27FC236}">
                  <a16:creationId xmlns:a16="http://schemas.microsoft.com/office/drawing/2014/main" id="{F2DF0DEF-DBFD-4949-A138-BCC025A226E0}"/>
                </a:ext>
              </a:extLst>
            </p:cNvPr>
            <p:cNvSpPr/>
            <p:nvPr/>
          </p:nvSpPr>
          <p:spPr>
            <a:xfrm>
              <a:off x="4374424" y="2312302"/>
              <a:ext cx="121920" cy="1219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3FF39F60-3FAB-4E74-9548-8260635FFEE5}"/>
                </a:ext>
              </a:extLst>
            </p:cNvPr>
            <p:cNvSpPr txBox="1"/>
            <p:nvPr/>
          </p:nvSpPr>
          <p:spPr>
            <a:xfrm>
              <a:off x="4537255" y="2142430"/>
              <a:ext cx="1811383" cy="461665"/>
            </a:xfrm>
            <a:prstGeom prst="rect">
              <a:avLst/>
            </a:prstGeom>
            <a:noFill/>
          </p:spPr>
          <p:txBody>
            <a:bodyPr wrap="square" rtlCol="0">
              <a:spAutoFit/>
            </a:bodyPr>
            <a:lstStyle/>
            <a:p>
              <a:r>
                <a:rPr lang="en-US" sz="2400" dirty="0">
                  <a:solidFill>
                    <a:schemeClr val="bg1"/>
                  </a:solidFill>
                </a:rPr>
                <a:t>QPSK</a:t>
              </a:r>
            </a:p>
          </p:txBody>
        </p:sp>
      </p:grpSp>
      <p:grpSp>
        <p:nvGrpSpPr>
          <p:cNvPr id="34" name="Group 33">
            <a:extLst>
              <a:ext uri="{FF2B5EF4-FFF2-40B4-BE49-F238E27FC236}">
                <a16:creationId xmlns:a16="http://schemas.microsoft.com/office/drawing/2014/main" id="{A6C58F74-2B42-4F10-82C7-43283F7D11A9}"/>
              </a:ext>
            </a:extLst>
          </p:cNvPr>
          <p:cNvGrpSpPr/>
          <p:nvPr/>
        </p:nvGrpSpPr>
        <p:grpSpPr>
          <a:xfrm>
            <a:off x="3087491" y="1990254"/>
            <a:ext cx="1974214" cy="461665"/>
            <a:chOff x="4374424" y="2142430"/>
            <a:chExt cx="1974214" cy="461665"/>
          </a:xfrm>
        </p:grpSpPr>
        <p:sp>
          <p:nvSpPr>
            <p:cNvPr id="35" name="Oval 34">
              <a:extLst>
                <a:ext uri="{FF2B5EF4-FFF2-40B4-BE49-F238E27FC236}">
                  <a16:creationId xmlns:a16="http://schemas.microsoft.com/office/drawing/2014/main" id="{EE146822-3EEF-4A60-A487-CB62AB142E7B}"/>
                </a:ext>
              </a:extLst>
            </p:cNvPr>
            <p:cNvSpPr/>
            <p:nvPr/>
          </p:nvSpPr>
          <p:spPr>
            <a:xfrm>
              <a:off x="4374424" y="2312302"/>
              <a:ext cx="121920" cy="1219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AC9F367B-C6FB-4822-AF5D-166DEA157A0A}"/>
                </a:ext>
              </a:extLst>
            </p:cNvPr>
            <p:cNvSpPr txBox="1"/>
            <p:nvPr/>
          </p:nvSpPr>
          <p:spPr>
            <a:xfrm>
              <a:off x="4537255" y="2142430"/>
              <a:ext cx="1811383" cy="461665"/>
            </a:xfrm>
            <a:prstGeom prst="rect">
              <a:avLst/>
            </a:prstGeom>
            <a:noFill/>
          </p:spPr>
          <p:txBody>
            <a:bodyPr wrap="square" rtlCol="0">
              <a:spAutoFit/>
            </a:bodyPr>
            <a:lstStyle/>
            <a:p>
              <a:r>
                <a:rPr lang="en-US" sz="2400" dirty="0">
                  <a:solidFill>
                    <a:schemeClr val="bg1"/>
                  </a:solidFill>
                </a:rPr>
                <a:t>BPSK</a:t>
              </a:r>
            </a:p>
          </p:txBody>
        </p:sp>
      </p:grpSp>
      <p:sp>
        <p:nvSpPr>
          <p:cNvPr id="37" name="Rectangle 36">
            <a:extLst>
              <a:ext uri="{FF2B5EF4-FFF2-40B4-BE49-F238E27FC236}">
                <a16:creationId xmlns:a16="http://schemas.microsoft.com/office/drawing/2014/main" id="{20C946DE-16C0-4515-B82F-4BCE3B1EE579}"/>
              </a:ext>
            </a:extLst>
          </p:cNvPr>
          <p:cNvSpPr/>
          <p:nvPr/>
        </p:nvSpPr>
        <p:spPr>
          <a:xfrm>
            <a:off x="2954867" y="1990254"/>
            <a:ext cx="2106838" cy="4616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C09CC16-656D-4242-921D-AFC6FD7884BA}"/>
              </a:ext>
            </a:extLst>
          </p:cNvPr>
          <p:cNvSpPr/>
          <p:nvPr/>
        </p:nvSpPr>
        <p:spPr>
          <a:xfrm>
            <a:off x="2954867" y="2423223"/>
            <a:ext cx="2106838" cy="4616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BEC77068-433C-4B5D-B268-007A18409AC9}"/>
              </a:ext>
            </a:extLst>
          </p:cNvPr>
          <p:cNvSpPr/>
          <p:nvPr/>
        </p:nvSpPr>
        <p:spPr>
          <a:xfrm>
            <a:off x="2954867" y="2795233"/>
            <a:ext cx="2106838" cy="4616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205387E-B4F3-4B80-8A1C-6D8B031F5645}"/>
              </a:ext>
            </a:extLst>
          </p:cNvPr>
          <p:cNvSpPr/>
          <p:nvPr/>
        </p:nvSpPr>
        <p:spPr>
          <a:xfrm>
            <a:off x="2954867" y="3228202"/>
            <a:ext cx="2106838" cy="4616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Object 1">
            <a:extLst>
              <a:ext uri="{FF2B5EF4-FFF2-40B4-BE49-F238E27FC236}">
                <a16:creationId xmlns:a16="http://schemas.microsoft.com/office/drawing/2014/main" id="{9D8228E4-4933-430A-9F72-36290F74D7A1}"/>
              </a:ext>
            </a:extLst>
          </p:cNvPr>
          <p:cNvGraphicFramePr>
            <a:graphicFrameLocks noChangeAspect="1"/>
          </p:cNvGraphicFramePr>
          <p:nvPr>
            <p:extLst>
              <p:ext uri="{D42A27DB-BD31-4B8C-83A1-F6EECF244321}">
                <p14:modId xmlns:p14="http://schemas.microsoft.com/office/powerpoint/2010/main" val="1036655568"/>
              </p:ext>
            </p:extLst>
          </p:nvPr>
        </p:nvGraphicFramePr>
        <p:xfrm>
          <a:off x="1530350" y="1863725"/>
          <a:ext cx="9175750" cy="4648200"/>
        </p:xfrm>
        <a:graphic>
          <a:graphicData uri="http://schemas.openxmlformats.org/presentationml/2006/ole">
            <mc:AlternateContent xmlns:mc="http://schemas.openxmlformats.org/markup-compatibility/2006">
              <mc:Choice xmlns:v="urn:schemas-microsoft-com:vml" Requires="v">
                <p:oleObj spid="_x0000_s25951" name="Worksheet" r:id="rId6" imgW="9175960" imgH="4648200" progId="Excel.Sheet.12">
                  <p:link updateAutomatic="1"/>
                </p:oleObj>
              </mc:Choice>
              <mc:Fallback>
                <p:oleObj name="Worksheet" r:id="rId6" imgW="9175960" imgH="4648200" progId="Excel.Sheet.12">
                  <p:link updateAutomatic="1"/>
                  <p:pic>
                    <p:nvPicPr>
                      <p:cNvPr id="0" name=""/>
                      <p:cNvPicPr/>
                      <p:nvPr/>
                    </p:nvPicPr>
                    <p:blipFill>
                      <a:blip r:embed="rId7"/>
                      <a:stretch>
                        <a:fillRect/>
                      </a:stretch>
                    </p:blipFill>
                    <p:spPr>
                      <a:xfrm>
                        <a:off x="1530350" y="1863725"/>
                        <a:ext cx="9175750" cy="4648200"/>
                      </a:xfrm>
                      <a:prstGeom prst="rect">
                        <a:avLst/>
                      </a:prstGeom>
                    </p:spPr>
                  </p:pic>
                </p:oleObj>
              </mc:Fallback>
            </mc:AlternateContent>
          </a:graphicData>
        </a:graphic>
      </p:graphicFrame>
    </p:spTree>
    <p:extLst>
      <p:ext uri="{BB962C8B-B14F-4D97-AF65-F5344CB8AC3E}">
        <p14:creationId xmlns:p14="http://schemas.microsoft.com/office/powerpoint/2010/main" val="257983060"/>
      </p:ext>
    </p:extLst>
  </p:cSld>
  <p:clrMapOvr>
    <a:masterClrMapping/>
  </p:clrMapOvr>
  <mc:AlternateContent xmlns:mc="http://schemas.openxmlformats.org/markup-compatibility/2006" xmlns:p14="http://schemas.microsoft.com/office/powerpoint/2010/main">
    <mc:Choice Requires="p14">
      <p:transition spd="slow" p14:dur="2000" advTm="19286"/>
    </mc:Choice>
    <mc:Fallback xmlns="">
      <p:transition spd="slow" advTm="19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hidden"/>
                                      </p:to>
                                    </p:set>
                                  </p:childTnLst>
                                </p:cTn>
                              </p:par>
                              <p:par>
                                <p:cTn id="7" presetID="22" presetClass="entr" presetSubtype="8"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A70C1D-2F24-4F61-B921-F7FDFE23AF8C}"/>
              </a:ext>
            </a:extLst>
          </p:cNvPr>
          <p:cNvSpPr txBox="1"/>
          <p:nvPr/>
        </p:nvSpPr>
        <p:spPr>
          <a:xfrm>
            <a:off x="1941983" y="228600"/>
            <a:ext cx="8366311" cy="707886"/>
          </a:xfrm>
          <a:prstGeom prst="rect">
            <a:avLst/>
          </a:prstGeom>
          <a:noFill/>
        </p:spPr>
        <p:txBody>
          <a:bodyPr wrap="square" rtlCol="0">
            <a:spAutoFit/>
          </a:bodyPr>
          <a:lstStyle/>
          <a:p>
            <a:pPr algn="ctr"/>
            <a:r>
              <a:rPr lang="en-GB" sz="4000" dirty="0">
                <a:solidFill>
                  <a:schemeClr val="bg1"/>
                </a:solidFill>
                <a:latin typeface="Calibri Light" panose="020F0302020204030204" pitchFamily="34" charset="0"/>
                <a:cs typeface="Calibri Light" panose="020F0302020204030204" pitchFamily="34" charset="0"/>
              </a:rPr>
              <a:t>Throughput Results</a:t>
            </a:r>
          </a:p>
        </p:txBody>
      </p:sp>
      <p:sp>
        <p:nvSpPr>
          <p:cNvPr id="6" name="Rectangle 5">
            <a:extLst>
              <a:ext uri="{FF2B5EF4-FFF2-40B4-BE49-F238E27FC236}">
                <a16:creationId xmlns:a16="http://schemas.microsoft.com/office/drawing/2014/main" id="{84E6AAF6-11FF-434A-9A0E-FF7387762820}"/>
              </a:ext>
            </a:extLst>
          </p:cNvPr>
          <p:cNvSpPr/>
          <p:nvPr/>
        </p:nvSpPr>
        <p:spPr>
          <a:xfrm>
            <a:off x="437032" y="1143000"/>
            <a:ext cx="11317970" cy="584775"/>
          </a:xfrm>
          <a:prstGeom prst="rect">
            <a:avLst/>
          </a:prstGeom>
        </p:spPr>
        <p:txBody>
          <a:bodyPr wrap="none">
            <a:spAutoFit/>
          </a:bodyPr>
          <a:lstStyle/>
          <a:p>
            <a:pPr algn="ctr"/>
            <a:r>
              <a:rPr lang="en-GB" sz="3200" u="sng" dirty="0">
                <a:solidFill>
                  <a:schemeClr val="bg1"/>
                </a:solidFill>
                <a:latin typeface="+mj-lt"/>
              </a:rPr>
              <a:t>Experiment:</a:t>
            </a:r>
            <a:r>
              <a:rPr lang="en-GB" sz="3200" dirty="0">
                <a:solidFill>
                  <a:schemeClr val="bg1"/>
                </a:solidFill>
                <a:latin typeface="+mj-lt"/>
              </a:rPr>
              <a:t> Vary the Power and Depth of Underwater Transmission</a:t>
            </a:r>
            <a:endParaRPr lang="en-GB" sz="3200" dirty="0">
              <a:solidFill>
                <a:schemeClr val="bg1"/>
              </a:solidFill>
              <a:latin typeface="+mj-lt"/>
              <a:cs typeface="Calibri Light" panose="020F0302020204030204" pitchFamily="34" charset="0"/>
            </a:endParaRPr>
          </a:p>
        </p:txBody>
      </p:sp>
      <p:graphicFrame>
        <p:nvGraphicFramePr>
          <p:cNvPr id="24" name="Object 23">
            <a:extLst>
              <a:ext uri="{FF2B5EF4-FFF2-40B4-BE49-F238E27FC236}">
                <a16:creationId xmlns:a16="http://schemas.microsoft.com/office/drawing/2014/main" id="{F25E2024-3240-494F-B5D1-AACBB05A14A0}"/>
              </a:ext>
            </a:extLst>
          </p:cNvPr>
          <p:cNvGraphicFramePr>
            <a:graphicFrameLocks noChangeAspect="1"/>
          </p:cNvGraphicFramePr>
          <p:nvPr>
            <p:extLst>
              <p:ext uri="{D42A27DB-BD31-4B8C-83A1-F6EECF244321}">
                <p14:modId xmlns:p14="http://schemas.microsoft.com/office/powerpoint/2010/main" val="1966332107"/>
              </p:ext>
            </p:extLst>
          </p:nvPr>
        </p:nvGraphicFramePr>
        <p:xfrm>
          <a:off x="1508125" y="1901825"/>
          <a:ext cx="9175750" cy="4641850"/>
        </p:xfrm>
        <a:graphic>
          <a:graphicData uri="http://schemas.openxmlformats.org/presentationml/2006/ole">
            <mc:AlternateContent xmlns:mc="http://schemas.openxmlformats.org/markup-compatibility/2006">
              <mc:Choice xmlns:v="urn:schemas-microsoft-com:vml" Requires="v">
                <p:oleObj spid="_x0000_s30220" name="Worksheet" r:id="rId4" imgW="9175960" imgH="4641894" progId="Excel.Sheet.12">
                  <p:link updateAutomatic="1"/>
                </p:oleObj>
              </mc:Choice>
              <mc:Fallback>
                <p:oleObj name="Worksheet" r:id="rId4" imgW="9175960" imgH="4641894" progId="Excel.Sheet.12">
                  <p:link updateAutomatic="1"/>
                  <p:pic>
                    <p:nvPicPr>
                      <p:cNvPr id="24" name="Object 23">
                        <a:extLst>
                          <a:ext uri="{FF2B5EF4-FFF2-40B4-BE49-F238E27FC236}">
                            <a16:creationId xmlns:a16="http://schemas.microsoft.com/office/drawing/2014/main" id="{3FAA9E2B-F998-4318-81B6-638503F86A48}"/>
                          </a:ext>
                        </a:extLst>
                      </p:cNvPr>
                      <p:cNvPicPr/>
                      <p:nvPr/>
                    </p:nvPicPr>
                    <p:blipFill>
                      <a:blip r:embed="rId5"/>
                      <a:stretch>
                        <a:fillRect/>
                      </a:stretch>
                    </p:blipFill>
                    <p:spPr>
                      <a:xfrm>
                        <a:off x="1508125" y="1901825"/>
                        <a:ext cx="9175750" cy="4641850"/>
                      </a:xfrm>
                      <a:prstGeom prst="rect">
                        <a:avLst/>
                      </a:prstGeom>
                      <a:ln>
                        <a:noFill/>
                      </a:ln>
                    </p:spPr>
                  </p:pic>
                </p:oleObj>
              </mc:Fallback>
            </mc:AlternateContent>
          </a:graphicData>
        </a:graphic>
      </p:graphicFrame>
      <p:grpSp>
        <p:nvGrpSpPr>
          <p:cNvPr id="25" name="Group 24">
            <a:extLst>
              <a:ext uri="{FF2B5EF4-FFF2-40B4-BE49-F238E27FC236}">
                <a16:creationId xmlns:a16="http://schemas.microsoft.com/office/drawing/2014/main" id="{92478C7A-F6CB-4E17-8E8E-BA97A16CEFEA}"/>
              </a:ext>
            </a:extLst>
          </p:cNvPr>
          <p:cNvGrpSpPr/>
          <p:nvPr/>
        </p:nvGrpSpPr>
        <p:grpSpPr>
          <a:xfrm>
            <a:off x="3087491" y="3289163"/>
            <a:ext cx="1974214" cy="461665"/>
            <a:chOff x="4374424" y="2142430"/>
            <a:chExt cx="1974214" cy="461665"/>
          </a:xfrm>
        </p:grpSpPr>
        <p:sp>
          <p:nvSpPr>
            <p:cNvPr id="26" name="Oval 25">
              <a:extLst>
                <a:ext uri="{FF2B5EF4-FFF2-40B4-BE49-F238E27FC236}">
                  <a16:creationId xmlns:a16="http://schemas.microsoft.com/office/drawing/2014/main" id="{CD61E84F-7BB7-4D9E-A419-F89A80499700}"/>
                </a:ext>
              </a:extLst>
            </p:cNvPr>
            <p:cNvSpPr/>
            <p:nvPr/>
          </p:nvSpPr>
          <p:spPr>
            <a:xfrm>
              <a:off x="4374424" y="2312302"/>
              <a:ext cx="121920" cy="121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9DB3365-0C88-460D-A86D-9D900F79DDD3}"/>
                </a:ext>
              </a:extLst>
            </p:cNvPr>
            <p:cNvSpPr txBox="1"/>
            <p:nvPr/>
          </p:nvSpPr>
          <p:spPr>
            <a:xfrm>
              <a:off x="4537255" y="2142430"/>
              <a:ext cx="1811383" cy="461665"/>
            </a:xfrm>
            <a:prstGeom prst="rect">
              <a:avLst/>
            </a:prstGeom>
            <a:noFill/>
          </p:spPr>
          <p:txBody>
            <a:bodyPr wrap="square" rtlCol="0">
              <a:spAutoFit/>
            </a:bodyPr>
            <a:lstStyle/>
            <a:p>
              <a:r>
                <a:rPr lang="en-US" sz="2400" dirty="0">
                  <a:solidFill>
                    <a:schemeClr val="bg1"/>
                  </a:solidFill>
                </a:rPr>
                <a:t>Adaptation</a:t>
              </a:r>
            </a:p>
          </p:txBody>
        </p:sp>
      </p:grpSp>
      <p:grpSp>
        <p:nvGrpSpPr>
          <p:cNvPr id="28" name="Group 27">
            <a:extLst>
              <a:ext uri="{FF2B5EF4-FFF2-40B4-BE49-F238E27FC236}">
                <a16:creationId xmlns:a16="http://schemas.microsoft.com/office/drawing/2014/main" id="{A907CACD-3C12-4A24-9185-A1A2F9971248}"/>
              </a:ext>
            </a:extLst>
          </p:cNvPr>
          <p:cNvGrpSpPr/>
          <p:nvPr/>
        </p:nvGrpSpPr>
        <p:grpSpPr>
          <a:xfrm>
            <a:off x="3087491" y="2856194"/>
            <a:ext cx="1974214" cy="461665"/>
            <a:chOff x="4374424" y="2142430"/>
            <a:chExt cx="1974214" cy="461665"/>
          </a:xfrm>
        </p:grpSpPr>
        <p:sp>
          <p:nvSpPr>
            <p:cNvPr id="29" name="Oval 28">
              <a:extLst>
                <a:ext uri="{FF2B5EF4-FFF2-40B4-BE49-F238E27FC236}">
                  <a16:creationId xmlns:a16="http://schemas.microsoft.com/office/drawing/2014/main" id="{E80F90F7-7AE7-4F39-BDBF-6A12484E8C87}"/>
                </a:ext>
              </a:extLst>
            </p:cNvPr>
            <p:cNvSpPr/>
            <p:nvPr/>
          </p:nvSpPr>
          <p:spPr>
            <a:xfrm>
              <a:off x="4374424" y="2312302"/>
              <a:ext cx="121920" cy="1219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6D17471-7300-47C0-A845-1E953F62EACF}"/>
                </a:ext>
              </a:extLst>
            </p:cNvPr>
            <p:cNvSpPr txBox="1"/>
            <p:nvPr/>
          </p:nvSpPr>
          <p:spPr>
            <a:xfrm>
              <a:off x="4537255" y="2142430"/>
              <a:ext cx="1811383" cy="461665"/>
            </a:xfrm>
            <a:prstGeom prst="rect">
              <a:avLst/>
            </a:prstGeom>
            <a:noFill/>
          </p:spPr>
          <p:txBody>
            <a:bodyPr wrap="square" rtlCol="0">
              <a:spAutoFit/>
            </a:bodyPr>
            <a:lstStyle/>
            <a:p>
              <a:r>
                <a:rPr lang="en-US" sz="2400" dirty="0">
                  <a:solidFill>
                    <a:schemeClr val="bg1"/>
                  </a:solidFill>
                </a:rPr>
                <a:t>16QAM</a:t>
              </a:r>
            </a:p>
          </p:txBody>
        </p:sp>
      </p:grpSp>
      <p:grpSp>
        <p:nvGrpSpPr>
          <p:cNvPr id="31" name="Group 30">
            <a:extLst>
              <a:ext uri="{FF2B5EF4-FFF2-40B4-BE49-F238E27FC236}">
                <a16:creationId xmlns:a16="http://schemas.microsoft.com/office/drawing/2014/main" id="{730E5906-2EA0-49D1-9B11-D80D9F67BF18}"/>
              </a:ext>
            </a:extLst>
          </p:cNvPr>
          <p:cNvGrpSpPr/>
          <p:nvPr/>
        </p:nvGrpSpPr>
        <p:grpSpPr>
          <a:xfrm>
            <a:off x="3087491" y="2423224"/>
            <a:ext cx="1974214" cy="461665"/>
            <a:chOff x="4374424" y="2142430"/>
            <a:chExt cx="1974214" cy="461665"/>
          </a:xfrm>
        </p:grpSpPr>
        <p:sp>
          <p:nvSpPr>
            <p:cNvPr id="32" name="Oval 31">
              <a:extLst>
                <a:ext uri="{FF2B5EF4-FFF2-40B4-BE49-F238E27FC236}">
                  <a16:creationId xmlns:a16="http://schemas.microsoft.com/office/drawing/2014/main" id="{28AC8030-BBFE-4D4B-B0AC-B92DB43972D5}"/>
                </a:ext>
              </a:extLst>
            </p:cNvPr>
            <p:cNvSpPr/>
            <p:nvPr/>
          </p:nvSpPr>
          <p:spPr>
            <a:xfrm>
              <a:off x="4374424" y="2312302"/>
              <a:ext cx="121920" cy="1219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303082BB-016B-49F6-9E7F-1554A5D3FF7B}"/>
                </a:ext>
              </a:extLst>
            </p:cNvPr>
            <p:cNvSpPr txBox="1"/>
            <p:nvPr/>
          </p:nvSpPr>
          <p:spPr>
            <a:xfrm>
              <a:off x="4537255" y="2142430"/>
              <a:ext cx="1811383" cy="461665"/>
            </a:xfrm>
            <a:prstGeom prst="rect">
              <a:avLst/>
            </a:prstGeom>
            <a:noFill/>
          </p:spPr>
          <p:txBody>
            <a:bodyPr wrap="square" rtlCol="0">
              <a:spAutoFit/>
            </a:bodyPr>
            <a:lstStyle/>
            <a:p>
              <a:r>
                <a:rPr lang="en-US" sz="2400" dirty="0">
                  <a:solidFill>
                    <a:schemeClr val="bg1"/>
                  </a:solidFill>
                </a:rPr>
                <a:t>QPSK</a:t>
              </a:r>
            </a:p>
          </p:txBody>
        </p:sp>
      </p:grpSp>
      <p:grpSp>
        <p:nvGrpSpPr>
          <p:cNvPr id="34" name="Group 33">
            <a:extLst>
              <a:ext uri="{FF2B5EF4-FFF2-40B4-BE49-F238E27FC236}">
                <a16:creationId xmlns:a16="http://schemas.microsoft.com/office/drawing/2014/main" id="{CF2C3E73-8D26-416E-812D-F137A804E44D}"/>
              </a:ext>
            </a:extLst>
          </p:cNvPr>
          <p:cNvGrpSpPr/>
          <p:nvPr/>
        </p:nvGrpSpPr>
        <p:grpSpPr>
          <a:xfrm>
            <a:off x="3087491" y="1990254"/>
            <a:ext cx="1974214" cy="461665"/>
            <a:chOff x="4374424" y="2142430"/>
            <a:chExt cx="1974214" cy="461665"/>
          </a:xfrm>
        </p:grpSpPr>
        <p:sp>
          <p:nvSpPr>
            <p:cNvPr id="35" name="Oval 34">
              <a:extLst>
                <a:ext uri="{FF2B5EF4-FFF2-40B4-BE49-F238E27FC236}">
                  <a16:creationId xmlns:a16="http://schemas.microsoft.com/office/drawing/2014/main" id="{B5A6DB76-39C2-4228-9AC4-255433C79CC7}"/>
                </a:ext>
              </a:extLst>
            </p:cNvPr>
            <p:cNvSpPr/>
            <p:nvPr/>
          </p:nvSpPr>
          <p:spPr>
            <a:xfrm>
              <a:off x="4374424" y="2312302"/>
              <a:ext cx="121920" cy="1219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7A1CA97D-96EB-4885-A7FE-BD8E8496AC3E}"/>
                </a:ext>
              </a:extLst>
            </p:cNvPr>
            <p:cNvSpPr txBox="1"/>
            <p:nvPr/>
          </p:nvSpPr>
          <p:spPr>
            <a:xfrm>
              <a:off x="4537255" y="2142430"/>
              <a:ext cx="1811383" cy="461665"/>
            </a:xfrm>
            <a:prstGeom prst="rect">
              <a:avLst/>
            </a:prstGeom>
            <a:noFill/>
          </p:spPr>
          <p:txBody>
            <a:bodyPr wrap="square" rtlCol="0">
              <a:spAutoFit/>
            </a:bodyPr>
            <a:lstStyle/>
            <a:p>
              <a:r>
                <a:rPr lang="en-US" sz="2400" dirty="0">
                  <a:solidFill>
                    <a:schemeClr val="bg1"/>
                  </a:solidFill>
                </a:rPr>
                <a:t>BPSK</a:t>
              </a:r>
            </a:p>
          </p:txBody>
        </p:sp>
      </p:grpSp>
      <p:sp>
        <p:nvSpPr>
          <p:cNvPr id="38" name="Rectangle 37">
            <a:extLst>
              <a:ext uri="{FF2B5EF4-FFF2-40B4-BE49-F238E27FC236}">
                <a16:creationId xmlns:a16="http://schemas.microsoft.com/office/drawing/2014/main" id="{FDA5CD28-4E61-4A4F-9F6B-D67AC77B25FB}"/>
              </a:ext>
            </a:extLst>
          </p:cNvPr>
          <p:cNvSpPr/>
          <p:nvPr/>
        </p:nvSpPr>
        <p:spPr>
          <a:xfrm>
            <a:off x="2954867" y="2423223"/>
            <a:ext cx="2106838" cy="4616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935C2060-9D9F-4DDB-8AFF-FB86D49E89DD}"/>
              </a:ext>
            </a:extLst>
          </p:cNvPr>
          <p:cNvSpPr/>
          <p:nvPr/>
        </p:nvSpPr>
        <p:spPr>
          <a:xfrm>
            <a:off x="2954867" y="2795233"/>
            <a:ext cx="2106838" cy="4616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A5231AE-1649-4A77-A25A-7F399BF763B5}"/>
              </a:ext>
            </a:extLst>
          </p:cNvPr>
          <p:cNvSpPr/>
          <p:nvPr/>
        </p:nvSpPr>
        <p:spPr>
          <a:xfrm>
            <a:off x="2954867" y="3228202"/>
            <a:ext cx="2106838" cy="4616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1" name="Object 40">
            <a:extLst>
              <a:ext uri="{FF2B5EF4-FFF2-40B4-BE49-F238E27FC236}">
                <a16:creationId xmlns:a16="http://schemas.microsoft.com/office/drawing/2014/main" id="{854C6243-D210-43C7-B001-A269AABAA16D}"/>
              </a:ext>
            </a:extLst>
          </p:cNvPr>
          <p:cNvGraphicFramePr>
            <a:graphicFrameLocks noChangeAspect="1"/>
          </p:cNvGraphicFramePr>
          <p:nvPr>
            <p:extLst>
              <p:ext uri="{D42A27DB-BD31-4B8C-83A1-F6EECF244321}">
                <p14:modId xmlns:p14="http://schemas.microsoft.com/office/powerpoint/2010/main" val="3651347682"/>
              </p:ext>
            </p:extLst>
          </p:nvPr>
        </p:nvGraphicFramePr>
        <p:xfrm>
          <a:off x="1530350" y="1863725"/>
          <a:ext cx="9175750" cy="4648200"/>
        </p:xfrm>
        <a:graphic>
          <a:graphicData uri="http://schemas.openxmlformats.org/presentationml/2006/ole">
            <mc:AlternateContent xmlns:mc="http://schemas.openxmlformats.org/markup-compatibility/2006">
              <mc:Choice xmlns:v="urn:schemas-microsoft-com:vml" Requires="v">
                <p:oleObj spid="_x0000_s30221" name="Worksheet" r:id="rId6" imgW="9175960" imgH="4648200" progId="Excel.Sheet.12">
                  <p:link updateAutomatic="1"/>
                </p:oleObj>
              </mc:Choice>
              <mc:Fallback>
                <p:oleObj name="Worksheet" r:id="rId6" imgW="9175960" imgH="4648200" progId="Excel.Sheet.12">
                  <p:link updateAutomatic="1"/>
                  <p:pic>
                    <p:nvPicPr>
                      <p:cNvPr id="2" name="Object 1">
                        <a:extLst>
                          <a:ext uri="{FF2B5EF4-FFF2-40B4-BE49-F238E27FC236}">
                            <a16:creationId xmlns:a16="http://schemas.microsoft.com/office/drawing/2014/main" id="{9D8228E4-4933-430A-9F72-36290F74D7A1}"/>
                          </a:ext>
                        </a:extLst>
                      </p:cNvPr>
                      <p:cNvPicPr/>
                      <p:nvPr/>
                    </p:nvPicPr>
                    <p:blipFill>
                      <a:blip r:embed="rId7"/>
                      <a:stretch>
                        <a:fillRect/>
                      </a:stretch>
                    </p:blipFill>
                    <p:spPr>
                      <a:xfrm>
                        <a:off x="1530350" y="1863725"/>
                        <a:ext cx="9175750" cy="464820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E01C3687-F18D-4C80-80E3-10280F76D9AF}"/>
              </a:ext>
            </a:extLst>
          </p:cNvPr>
          <p:cNvGraphicFramePr>
            <a:graphicFrameLocks noChangeAspect="1"/>
          </p:cNvGraphicFramePr>
          <p:nvPr>
            <p:extLst>
              <p:ext uri="{D42A27DB-BD31-4B8C-83A1-F6EECF244321}">
                <p14:modId xmlns:p14="http://schemas.microsoft.com/office/powerpoint/2010/main" val="2920440910"/>
              </p:ext>
            </p:extLst>
          </p:nvPr>
        </p:nvGraphicFramePr>
        <p:xfrm>
          <a:off x="1525588" y="1873250"/>
          <a:ext cx="9175750" cy="4648200"/>
        </p:xfrm>
        <a:graphic>
          <a:graphicData uri="http://schemas.openxmlformats.org/presentationml/2006/ole">
            <mc:AlternateContent xmlns:mc="http://schemas.openxmlformats.org/markup-compatibility/2006">
              <mc:Choice xmlns:v="urn:schemas-microsoft-com:vml" Requires="v">
                <p:oleObj spid="_x0000_s30222" name="Worksheet" r:id="rId8" imgW="9175960" imgH="4648200" progId="Excel.Sheet.12">
                  <p:link updateAutomatic="1"/>
                </p:oleObj>
              </mc:Choice>
              <mc:Fallback>
                <p:oleObj name="Worksheet" r:id="rId8" imgW="9175960" imgH="4648200" progId="Excel.Sheet.12">
                  <p:link updateAutomatic="1"/>
                  <p:pic>
                    <p:nvPicPr>
                      <p:cNvPr id="0" name=""/>
                      <p:cNvPicPr/>
                      <p:nvPr/>
                    </p:nvPicPr>
                    <p:blipFill>
                      <a:blip r:embed="rId9"/>
                      <a:stretch>
                        <a:fillRect/>
                      </a:stretch>
                    </p:blipFill>
                    <p:spPr>
                      <a:xfrm>
                        <a:off x="1525588" y="1873250"/>
                        <a:ext cx="9175750" cy="4648200"/>
                      </a:xfrm>
                      <a:prstGeom prst="rect">
                        <a:avLst/>
                      </a:prstGeom>
                    </p:spPr>
                  </p:pic>
                </p:oleObj>
              </mc:Fallback>
            </mc:AlternateContent>
          </a:graphicData>
        </a:graphic>
      </p:graphicFrame>
    </p:spTree>
    <p:extLst>
      <p:ext uri="{BB962C8B-B14F-4D97-AF65-F5344CB8AC3E}">
        <p14:creationId xmlns:p14="http://schemas.microsoft.com/office/powerpoint/2010/main" val="1699831030"/>
      </p:ext>
    </p:extLst>
  </p:cSld>
  <p:clrMapOvr>
    <a:masterClrMapping/>
  </p:clrMapOvr>
  <mc:AlternateContent xmlns:mc="http://schemas.openxmlformats.org/markup-compatibility/2006" xmlns:p14="http://schemas.microsoft.com/office/powerpoint/2010/main">
    <mc:Choice Requires="p14">
      <p:transition spd="slow" p14:dur="2000" advTm="3038"/>
    </mc:Choice>
    <mc:Fallback xmlns="">
      <p:transition spd="slow" advTm="3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hidden"/>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A70C1D-2F24-4F61-B921-F7FDFE23AF8C}"/>
              </a:ext>
            </a:extLst>
          </p:cNvPr>
          <p:cNvSpPr txBox="1"/>
          <p:nvPr/>
        </p:nvSpPr>
        <p:spPr>
          <a:xfrm>
            <a:off x="1941983" y="228600"/>
            <a:ext cx="8366311" cy="707886"/>
          </a:xfrm>
          <a:prstGeom prst="rect">
            <a:avLst/>
          </a:prstGeom>
          <a:noFill/>
        </p:spPr>
        <p:txBody>
          <a:bodyPr wrap="square" rtlCol="0">
            <a:spAutoFit/>
          </a:bodyPr>
          <a:lstStyle/>
          <a:p>
            <a:pPr algn="ctr"/>
            <a:r>
              <a:rPr lang="en-GB" sz="4000" dirty="0">
                <a:solidFill>
                  <a:schemeClr val="bg1"/>
                </a:solidFill>
                <a:latin typeface="Calibri Light" panose="020F0302020204030204" pitchFamily="34" charset="0"/>
                <a:cs typeface="Calibri Light" panose="020F0302020204030204" pitchFamily="34" charset="0"/>
              </a:rPr>
              <a:t>Throughput Results</a:t>
            </a:r>
          </a:p>
        </p:txBody>
      </p:sp>
      <p:sp>
        <p:nvSpPr>
          <p:cNvPr id="6" name="Rectangle 5">
            <a:extLst>
              <a:ext uri="{FF2B5EF4-FFF2-40B4-BE49-F238E27FC236}">
                <a16:creationId xmlns:a16="http://schemas.microsoft.com/office/drawing/2014/main" id="{84E6AAF6-11FF-434A-9A0E-FF7387762820}"/>
              </a:ext>
            </a:extLst>
          </p:cNvPr>
          <p:cNvSpPr/>
          <p:nvPr/>
        </p:nvSpPr>
        <p:spPr>
          <a:xfrm>
            <a:off x="437032" y="1143000"/>
            <a:ext cx="11317970" cy="584775"/>
          </a:xfrm>
          <a:prstGeom prst="rect">
            <a:avLst/>
          </a:prstGeom>
        </p:spPr>
        <p:txBody>
          <a:bodyPr wrap="none">
            <a:spAutoFit/>
          </a:bodyPr>
          <a:lstStyle/>
          <a:p>
            <a:pPr algn="ctr"/>
            <a:r>
              <a:rPr lang="en-GB" sz="3200" u="sng" dirty="0">
                <a:solidFill>
                  <a:schemeClr val="bg1"/>
                </a:solidFill>
                <a:latin typeface="+mj-lt"/>
              </a:rPr>
              <a:t>Experiment:</a:t>
            </a:r>
            <a:r>
              <a:rPr lang="en-GB" sz="3200" dirty="0">
                <a:solidFill>
                  <a:schemeClr val="bg1"/>
                </a:solidFill>
                <a:latin typeface="+mj-lt"/>
              </a:rPr>
              <a:t> Vary the Power and Depth of Underwater Transmission</a:t>
            </a:r>
            <a:endParaRPr lang="en-GB" sz="3200" dirty="0">
              <a:solidFill>
                <a:schemeClr val="bg1"/>
              </a:solidFill>
              <a:latin typeface="+mj-lt"/>
              <a:cs typeface="Calibri Light" panose="020F0302020204030204" pitchFamily="34" charset="0"/>
            </a:endParaRPr>
          </a:p>
        </p:txBody>
      </p:sp>
      <p:graphicFrame>
        <p:nvGraphicFramePr>
          <p:cNvPr id="28" name="Object 27">
            <a:extLst>
              <a:ext uri="{FF2B5EF4-FFF2-40B4-BE49-F238E27FC236}">
                <a16:creationId xmlns:a16="http://schemas.microsoft.com/office/drawing/2014/main" id="{61AA2CEF-D115-42B3-9167-C4CE55B408B6}"/>
              </a:ext>
            </a:extLst>
          </p:cNvPr>
          <p:cNvGraphicFramePr>
            <a:graphicFrameLocks noChangeAspect="1"/>
          </p:cNvGraphicFramePr>
          <p:nvPr>
            <p:extLst>
              <p:ext uri="{D42A27DB-BD31-4B8C-83A1-F6EECF244321}">
                <p14:modId xmlns:p14="http://schemas.microsoft.com/office/powerpoint/2010/main" val="956057105"/>
              </p:ext>
            </p:extLst>
          </p:nvPr>
        </p:nvGraphicFramePr>
        <p:xfrm>
          <a:off x="1508125" y="1901825"/>
          <a:ext cx="9175750" cy="4641850"/>
        </p:xfrm>
        <a:graphic>
          <a:graphicData uri="http://schemas.openxmlformats.org/presentationml/2006/ole">
            <mc:AlternateContent xmlns:mc="http://schemas.openxmlformats.org/markup-compatibility/2006">
              <mc:Choice xmlns:v="urn:schemas-microsoft-com:vml" Requires="v">
                <p:oleObj spid="_x0000_s31416" name="Worksheet" r:id="rId4" imgW="9175960" imgH="4641894" progId="Excel.Sheet.12">
                  <p:link updateAutomatic="1"/>
                </p:oleObj>
              </mc:Choice>
              <mc:Fallback>
                <p:oleObj name="Worksheet" r:id="rId4" imgW="9175960" imgH="4641894" progId="Excel.Sheet.12">
                  <p:link updateAutomatic="1"/>
                  <p:pic>
                    <p:nvPicPr>
                      <p:cNvPr id="24" name="Object 23">
                        <a:extLst>
                          <a:ext uri="{FF2B5EF4-FFF2-40B4-BE49-F238E27FC236}">
                            <a16:creationId xmlns:a16="http://schemas.microsoft.com/office/drawing/2014/main" id="{F25E2024-3240-494F-B5D1-AACBB05A14A0}"/>
                          </a:ext>
                        </a:extLst>
                      </p:cNvPr>
                      <p:cNvPicPr/>
                      <p:nvPr/>
                    </p:nvPicPr>
                    <p:blipFill>
                      <a:blip r:embed="rId5"/>
                      <a:stretch>
                        <a:fillRect/>
                      </a:stretch>
                    </p:blipFill>
                    <p:spPr>
                      <a:xfrm>
                        <a:off x="1508125" y="1901825"/>
                        <a:ext cx="9175750" cy="4641850"/>
                      </a:xfrm>
                      <a:prstGeom prst="rect">
                        <a:avLst/>
                      </a:prstGeom>
                      <a:ln>
                        <a:noFill/>
                      </a:ln>
                    </p:spPr>
                  </p:pic>
                </p:oleObj>
              </mc:Fallback>
            </mc:AlternateContent>
          </a:graphicData>
        </a:graphic>
      </p:graphicFrame>
      <p:graphicFrame>
        <p:nvGraphicFramePr>
          <p:cNvPr id="44" name="Object 43">
            <a:extLst>
              <a:ext uri="{FF2B5EF4-FFF2-40B4-BE49-F238E27FC236}">
                <a16:creationId xmlns:a16="http://schemas.microsoft.com/office/drawing/2014/main" id="{FEC41629-D53B-4A28-9065-94BAFAEDBAB3}"/>
              </a:ext>
            </a:extLst>
          </p:cNvPr>
          <p:cNvGraphicFramePr>
            <a:graphicFrameLocks noChangeAspect="1"/>
          </p:cNvGraphicFramePr>
          <p:nvPr>
            <p:extLst>
              <p:ext uri="{D42A27DB-BD31-4B8C-83A1-F6EECF244321}">
                <p14:modId xmlns:p14="http://schemas.microsoft.com/office/powerpoint/2010/main" val="3665097956"/>
              </p:ext>
            </p:extLst>
          </p:nvPr>
        </p:nvGraphicFramePr>
        <p:xfrm>
          <a:off x="1530350" y="1863725"/>
          <a:ext cx="9175750" cy="4648200"/>
        </p:xfrm>
        <a:graphic>
          <a:graphicData uri="http://schemas.openxmlformats.org/presentationml/2006/ole">
            <mc:AlternateContent xmlns:mc="http://schemas.openxmlformats.org/markup-compatibility/2006">
              <mc:Choice xmlns:v="urn:schemas-microsoft-com:vml" Requires="v">
                <p:oleObj spid="_x0000_s31417" name="Worksheet" r:id="rId6" imgW="9175960" imgH="4648200" progId="Excel.Sheet.12">
                  <p:link updateAutomatic="1"/>
                </p:oleObj>
              </mc:Choice>
              <mc:Fallback>
                <p:oleObj name="Worksheet" r:id="rId6" imgW="9175960" imgH="4648200" progId="Excel.Sheet.12">
                  <p:link updateAutomatic="1"/>
                  <p:pic>
                    <p:nvPicPr>
                      <p:cNvPr id="41" name="Object 40">
                        <a:extLst>
                          <a:ext uri="{FF2B5EF4-FFF2-40B4-BE49-F238E27FC236}">
                            <a16:creationId xmlns:a16="http://schemas.microsoft.com/office/drawing/2014/main" id="{854C6243-D210-43C7-B001-A269AABAA16D}"/>
                          </a:ext>
                        </a:extLst>
                      </p:cNvPr>
                      <p:cNvPicPr/>
                      <p:nvPr/>
                    </p:nvPicPr>
                    <p:blipFill>
                      <a:blip r:embed="rId7"/>
                      <a:stretch>
                        <a:fillRect/>
                      </a:stretch>
                    </p:blipFill>
                    <p:spPr>
                      <a:xfrm>
                        <a:off x="1530350" y="1863725"/>
                        <a:ext cx="9175750" cy="4648200"/>
                      </a:xfrm>
                      <a:prstGeom prst="rect">
                        <a:avLst/>
                      </a:prstGeom>
                    </p:spPr>
                  </p:pic>
                </p:oleObj>
              </mc:Fallback>
            </mc:AlternateContent>
          </a:graphicData>
        </a:graphic>
      </p:graphicFrame>
      <p:graphicFrame>
        <p:nvGraphicFramePr>
          <p:cNvPr id="45" name="Object 44">
            <a:extLst>
              <a:ext uri="{FF2B5EF4-FFF2-40B4-BE49-F238E27FC236}">
                <a16:creationId xmlns:a16="http://schemas.microsoft.com/office/drawing/2014/main" id="{AEB84253-4D2C-41E5-9E84-A536A43D6710}"/>
              </a:ext>
            </a:extLst>
          </p:cNvPr>
          <p:cNvGraphicFramePr>
            <a:graphicFrameLocks noChangeAspect="1"/>
          </p:cNvGraphicFramePr>
          <p:nvPr>
            <p:extLst>
              <p:ext uri="{D42A27DB-BD31-4B8C-83A1-F6EECF244321}">
                <p14:modId xmlns:p14="http://schemas.microsoft.com/office/powerpoint/2010/main" val="1941703682"/>
              </p:ext>
            </p:extLst>
          </p:nvPr>
        </p:nvGraphicFramePr>
        <p:xfrm>
          <a:off x="1525588" y="1873250"/>
          <a:ext cx="9175750" cy="4648200"/>
        </p:xfrm>
        <a:graphic>
          <a:graphicData uri="http://schemas.openxmlformats.org/presentationml/2006/ole">
            <mc:AlternateContent xmlns:mc="http://schemas.openxmlformats.org/markup-compatibility/2006">
              <mc:Choice xmlns:v="urn:schemas-microsoft-com:vml" Requires="v">
                <p:oleObj spid="_x0000_s31418" name="Worksheet" r:id="rId8" imgW="9175960" imgH="4648200" progId="Excel.Sheet.12">
                  <p:link updateAutomatic="1"/>
                </p:oleObj>
              </mc:Choice>
              <mc:Fallback>
                <p:oleObj name="Worksheet" r:id="rId8" imgW="9175960" imgH="4648200" progId="Excel.Sheet.12">
                  <p:link updateAutomatic="1"/>
                  <p:pic>
                    <p:nvPicPr>
                      <p:cNvPr id="4" name="Object 3">
                        <a:extLst>
                          <a:ext uri="{FF2B5EF4-FFF2-40B4-BE49-F238E27FC236}">
                            <a16:creationId xmlns:a16="http://schemas.microsoft.com/office/drawing/2014/main" id="{E01C3687-F18D-4C80-80E3-10280F76D9AF}"/>
                          </a:ext>
                        </a:extLst>
                      </p:cNvPr>
                      <p:cNvPicPr/>
                      <p:nvPr/>
                    </p:nvPicPr>
                    <p:blipFill>
                      <a:blip r:embed="rId9"/>
                      <a:stretch>
                        <a:fillRect/>
                      </a:stretch>
                    </p:blipFill>
                    <p:spPr>
                      <a:xfrm>
                        <a:off x="1525588" y="1873250"/>
                        <a:ext cx="9175750" cy="464820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898B975A-B00F-4C44-ADFB-942F52459653}"/>
              </a:ext>
            </a:extLst>
          </p:cNvPr>
          <p:cNvGraphicFramePr>
            <a:graphicFrameLocks noChangeAspect="1"/>
          </p:cNvGraphicFramePr>
          <p:nvPr>
            <p:extLst>
              <p:ext uri="{D42A27DB-BD31-4B8C-83A1-F6EECF244321}">
                <p14:modId xmlns:p14="http://schemas.microsoft.com/office/powerpoint/2010/main" val="3324081469"/>
              </p:ext>
            </p:extLst>
          </p:nvPr>
        </p:nvGraphicFramePr>
        <p:xfrm>
          <a:off x="1525588" y="1863725"/>
          <a:ext cx="9175750" cy="4648200"/>
        </p:xfrm>
        <a:graphic>
          <a:graphicData uri="http://schemas.openxmlformats.org/presentationml/2006/ole">
            <mc:AlternateContent xmlns:mc="http://schemas.openxmlformats.org/markup-compatibility/2006">
              <mc:Choice xmlns:v="urn:schemas-microsoft-com:vml" Requires="v">
                <p:oleObj spid="_x0000_s31419" name="Worksheet" r:id="rId10" imgW="9175960" imgH="4648200" progId="Excel.Sheet.12">
                  <p:link updateAutomatic="1"/>
                </p:oleObj>
              </mc:Choice>
              <mc:Fallback>
                <p:oleObj name="Worksheet" r:id="rId10" imgW="9175960" imgH="4648200" progId="Excel.Sheet.12">
                  <p:link updateAutomatic="1"/>
                  <p:pic>
                    <p:nvPicPr>
                      <p:cNvPr id="0" name=""/>
                      <p:cNvPicPr/>
                      <p:nvPr/>
                    </p:nvPicPr>
                    <p:blipFill>
                      <a:blip r:embed="rId11"/>
                      <a:stretch>
                        <a:fillRect/>
                      </a:stretch>
                    </p:blipFill>
                    <p:spPr>
                      <a:xfrm>
                        <a:off x="1525588" y="1863725"/>
                        <a:ext cx="9175750" cy="4648200"/>
                      </a:xfrm>
                      <a:prstGeom prst="rect">
                        <a:avLst/>
                      </a:prstGeom>
                    </p:spPr>
                  </p:pic>
                </p:oleObj>
              </mc:Fallback>
            </mc:AlternateContent>
          </a:graphicData>
        </a:graphic>
      </p:graphicFrame>
      <p:grpSp>
        <p:nvGrpSpPr>
          <p:cNvPr id="29" name="Group 28">
            <a:extLst>
              <a:ext uri="{FF2B5EF4-FFF2-40B4-BE49-F238E27FC236}">
                <a16:creationId xmlns:a16="http://schemas.microsoft.com/office/drawing/2014/main" id="{4388C4C6-355C-4C4E-9866-3C9EC02177BD}"/>
              </a:ext>
            </a:extLst>
          </p:cNvPr>
          <p:cNvGrpSpPr/>
          <p:nvPr/>
        </p:nvGrpSpPr>
        <p:grpSpPr>
          <a:xfrm>
            <a:off x="3087491" y="3289163"/>
            <a:ext cx="1974214" cy="461665"/>
            <a:chOff x="4374424" y="2142430"/>
            <a:chExt cx="1974214" cy="461665"/>
          </a:xfrm>
        </p:grpSpPr>
        <p:sp>
          <p:nvSpPr>
            <p:cNvPr id="30" name="Oval 29">
              <a:extLst>
                <a:ext uri="{FF2B5EF4-FFF2-40B4-BE49-F238E27FC236}">
                  <a16:creationId xmlns:a16="http://schemas.microsoft.com/office/drawing/2014/main" id="{8C71B291-2DC0-4735-94E7-EFCFCE763331}"/>
                </a:ext>
              </a:extLst>
            </p:cNvPr>
            <p:cNvSpPr/>
            <p:nvPr/>
          </p:nvSpPr>
          <p:spPr>
            <a:xfrm>
              <a:off x="4374424" y="2312302"/>
              <a:ext cx="121920" cy="121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5BABD9A-867E-4407-A60F-8479803401C4}"/>
                </a:ext>
              </a:extLst>
            </p:cNvPr>
            <p:cNvSpPr txBox="1"/>
            <p:nvPr/>
          </p:nvSpPr>
          <p:spPr>
            <a:xfrm>
              <a:off x="4537255" y="2142430"/>
              <a:ext cx="1811383" cy="461665"/>
            </a:xfrm>
            <a:prstGeom prst="rect">
              <a:avLst/>
            </a:prstGeom>
            <a:noFill/>
          </p:spPr>
          <p:txBody>
            <a:bodyPr wrap="square" rtlCol="0">
              <a:spAutoFit/>
            </a:bodyPr>
            <a:lstStyle/>
            <a:p>
              <a:r>
                <a:rPr lang="en-US" sz="2400" dirty="0">
                  <a:solidFill>
                    <a:schemeClr val="bg1"/>
                  </a:solidFill>
                </a:rPr>
                <a:t>Adaptation</a:t>
              </a:r>
            </a:p>
          </p:txBody>
        </p:sp>
      </p:grpSp>
      <p:grpSp>
        <p:nvGrpSpPr>
          <p:cNvPr id="32" name="Group 31">
            <a:extLst>
              <a:ext uri="{FF2B5EF4-FFF2-40B4-BE49-F238E27FC236}">
                <a16:creationId xmlns:a16="http://schemas.microsoft.com/office/drawing/2014/main" id="{A593C098-34AE-4D65-A26B-11DC6D5AAAA2}"/>
              </a:ext>
            </a:extLst>
          </p:cNvPr>
          <p:cNvGrpSpPr/>
          <p:nvPr/>
        </p:nvGrpSpPr>
        <p:grpSpPr>
          <a:xfrm>
            <a:off x="3087491" y="2856194"/>
            <a:ext cx="1974214" cy="461665"/>
            <a:chOff x="4374424" y="2142430"/>
            <a:chExt cx="1974214" cy="461665"/>
          </a:xfrm>
        </p:grpSpPr>
        <p:sp>
          <p:nvSpPr>
            <p:cNvPr id="33" name="Oval 32">
              <a:extLst>
                <a:ext uri="{FF2B5EF4-FFF2-40B4-BE49-F238E27FC236}">
                  <a16:creationId xmlns:a16="http://schemas.microsoft.com/office/drawing/2014/main" id="{9906D7E2-FCAC-4CA5-AC00-6E9317D9CB92}"/>
                </a:ext>
              </a:extLst>
            </p:cNvPr>
            <p:cNvSpPr/>
            <p:nvPr/>
          </p:nvSpPr>
          <p:spPr>
            <a:xfrm>
              <a:off x="4374424" y="2312302"/>
              <a:ext cx="121920" cy="1219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C0065341-DE27-4BDF-AF6E-89ED5C7EB8B4}"/>
                </a:ext>
              </a:extLst>
            </p:cNvPr>
            <p:cNvSpPr txBox="1"/>
            <p:nvPr/>
          </p:nvSpPr>
          <p:spPr>
            <a:xfrm>
              <a:off x="4537255" y="2142430"/>
              <a:ext cx="1811383" cy="461665"/>
            </a:xfrm>
            <a:prstGeom prst="rect">
              <a:avLst/>
            </a:prstGeom>
            <a:noFill/>
          </p:spPr>
          <p:txBody>
            <a:bodyPr wrap="square" rtlCol="0">
              <a:spAutoFit/>
            </a:bodyPr>
            <a:lstStyle/>
            <a:p>
              <a:r>
                <a:rPr lang="en-US" sz="2400" dirty="0">
                  <a:solidFill>
                    <a:schemeClr val="bg1"/>
                  </a:solidFill>
                </a:rPr>
                <a:t>16QAM</a:t>
              </a:r>
            </a:p>
          </p:txBody>
        </p:sp>
      </p:grpSp>
      <p:grpSp>
        <p:nvGrpSpPr>
          <p:cNvPr id="35" name="Group 34">
            <a:extLst>
              <a:ext uri="{FF2B5EF4-FFF2-40B4-BE49-F238E27FC236}">
                <a16:creationId xmlns:a16="http://schemas.microsoft.com/office/drawing/2014/main" id="{AF0C03C4-ADF7-4A8B-BE7C-FC2396AE1705}"/>
              </a:ext>
            </a:extLst>
          </p:cNvPr>
          <p:cNvGrpSpPr/>
          <p:nvPr/>
        </p:nvGrpSpPr>
        <p:grpSpPr>
          <a:xfrm>
            <a:off x="3087491" y="2423224"/>
            <a:ext cx="1974214" cy="461665"/>
            <a:chOff x="4374424" y="2142430"/>
            <a:chExt cx="1974214" cy="461665"/>
          </a:xfrm>
        </p:grpSpPr>
        <p:sp>
          <p:nvSpPr>
            <p:cNvPr id="36" name="Oval 35">
              <a:extLst>
                <a:ext uri="{FF2B5EF4-FFF2-40B4-BE49-F238E27FC236}">
                  <a16:creationId xmlns:a16="http://schemas.microsoft.com/office/drawing/2014/main" id="{CAF6FE7A-34AF-4E24-A300-8CAD83CB01B8}"/>
                </a:ext>
              </a:extLst>
            </p:cNvPr>
            <p:cNvSpPr/>
            <p:nvPr/>
          </p:nvSpPr>
          <p:spPr>
            <a:xfrm>
              <a:off x="4374424" y="2312302"/>
              <a:ext cx="121920" cy="1219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DBC6EA6C-D4AE-4DDB-BF15-4376401901C0}"/>
                </a:ext>
              </a:extLst>
            </p:cNvPr>
            <p:cNvSpPr txBox="1"/>
            <p:nvPr/>
          </p:nvSpPr>
          <p:spPr>
            <a:xfrm>
              <a:off x="4537255" y="2142430"/>
              <a:ext cx="1811383" cy="461665"/>
            </a:xfrm>
            <a:prstGeom prst="rect">
              <a:avLst/>
            </a:prstGeom>
            <a:noFill/>
          </p:spPr>
          <p:txBody>
            <a:bodyPr wrap="square" rtlCol="0">
              <a:spAutoFit/>
            </a:bodyPr>
            <a:lstStyle/>
            <a:p>
              <a:r>
                <a:rPr lang="en-US" sz="2400" dirty="0">
                  <a:solidFill>
                    <a:schemeClr val="bg1"/>
                  </a:solidFill>
                </a:rPr>
                <a:t>QPSK</a:t>
              </a:r>
            </a:p>
          </p:txBody>
        </p:sp>
      </p:grpSp>
      <p:grpSp>
        <p:nvGrpSpPr>
          <p:cNvPr id="38" name="Group 37">
            <a:extLst>
              <a:ext uri="{FF2B5EF4-FFF2-40B4-BE49-F238E27FC236}">
                <a16:creationId xmlns:a16="http://schemas.microsoft.com/office/drawing/2014/main" id="{94392336-665A-4921-BCF8-2B158CEB167D}"/>
              </a:ext>
            </a:extLst>
          </p:cNvPr>
          <p:cNvGrpSpPr/>
          <p:nvPr/>
        </p:nvGrpSpPr>
        <p:grpSpPr>
          <a:xfrm>
            <a:off x="3087491" y="1990254"/>
            <a:ext cx="1974214" cy="461665"/>
            <a:chOff x="4374424" y="2142430"/>
            <a:chExt cx="1974214" cy="461665"/>
          </a:xfrm>
        </p:grpSpPr>
        <p:sp>
          <p:nvSpPr>
            <p:cNvPr id="39" name="Oval 38">
              <a:extLst>
                <a:ext uri="{FF2B5EF4-FFF2-40B4-BE49-F238E27FC236}">
                  <a16:creationId xmlns:a16="http://schemas.microsoft.com/office/drawing/2014/main" id="{01727113-5503-4B14-A166-098B4BF94D59}"/>
                </a:ext>
              </a:extLst>
            </p:cNvPr>
            <p:cNvSpPr/>
            <p:nvPr/>
          </p:nvSpPr>
          <p:spPr>
            <a:xfrm>
              <a:off x="4374424" y="2312302"/>
              <a:ext cx="121920" cy="1219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64CE839C-2F0F-4709-977A-BD41A4141B1A}"/>
                </a:ext>
              </a:extLst>
            </p:cNvPr>
            <p:cNvSpPr txBox="1"/>
            <p:nvPr/>
          </p:nvSpPr>
          <p:spPr>
            <a:xfrm>
              <a:off x="4537255" y="2142430"/>
              <a:ext cx="1811383" cy="461665"/>
            </a:xfrm>
            <a:prstGeom prst="rect">
              <a:avLst/>
            </a:prstGeom>
            <a:noFill/>
          </p:spPr>
          <p:txBody>
            <a:bodyPr wrap="square" rtlCol="0">
              <a:spAutoFit/>
            </a:bodyPr>
            <a:lstStyle/>
            <a:p>
              <a:r>
                <a:rPr lang="en-US" sz="2400" dirty="0">
                  <a:solidFill>
                    <a:schemeClr val="bg1"/>
                  </a:solidFill>
                </a:rPr>
                <a:t>BPSK</a:t>
              </a:r>
            </a:p>
          </p:txBody>
        </p:sp>
      </p:grpSp>
      <p:sp>
        <p:nvSpPr>
          <p:cNvPr id="42" name="Rectangle 41">
            <a:extLst>
              <a:ext uri="{FF2B5EF4-FFF2-40B4-BE49-F238E27FC236}">
                <a16:creationId xmlns:a16="http://schemas.microsoft.com/office/drawing/2014/main" id="{D77A1546-506D-453D-A62C-5103B07D93FA}"/>
              </a:ext>
            </a:extLst>
          </p:cNvPr>
          <p:cNvSpPr/>
          <p:nvPr/>
        </p:nvSpPr>
        <p:spPr>
          <a:xfrm>
            <a:off x="2954867" y="2795233"/>
            <a:ext cx="2106838" cy="4616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7B4EF0D-C162-4EFC-9E39-3F78D6C540FF}"/>
              </a:ext>
            </a:extLst>
          </p:cNvPr>
          <p:cNvSpPr/>
          <p:nvPr/>
        </p:nvSpPr>
        <p:spPr>
          <a:xfrm>
            <a:off x="2954867" y="3228202"/>
            <a:ext cx="2106838" cy="4616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8749542"/>
      </p:ext>
    </p:extLst>
  </p:cSld>
  <p:clrMapOvr>
    <a:masterClrMapping/>
  </p:clrMapOvr>
  <mc:AlternateContent xmlns:mc="http://schemas.openxmlformats.org/markup-compatibility/2006" xmlns:p14="http://schemas.microsoft.com/office/powerpoint/2010/main">
    <mc:Choice Requires="p14">
      <p:transition spd="slow" p14:dur="2000" advTm="6671"/>
    </mc:Choice>
    <mc:Fallback xmlns="">
      <p:transition spd="slow" advTm="6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hidden"/>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A70C1D-2F24-4F61-B921-F7FDFE23AF8C}"/>
              </a:ext>
            </a:extLst>
          </p:cNvPr>
          <p:cNvSpPr txBox="1"/>
          <p:nvPr/>
        </p:nvSpPr>
        <p:spPr>
          <a:xfrm>
            <a:off x="1941983" y="228600"/>
            <a:ext cx="8366311" cy="707886"/>
          </a:xfrm>
          <a:prstGeom prst="rect">
            <a:avLst/>
          </a:prstGeom>
          <a:noFill/>
        </p:spPr>
        <p:txBody>
          <a:bodyPr wrap="square" rtlCol="0">
            <a:spAutoFit/>
          </a:bodyPr>
          <a:lstStyle/>
          <a:p>
            <a:pPr algn="ctr"/>
            <a:r>
              <a:rPr lang="en-GB" sz="4000" dirty="0">
                <a:solidFill>
                  <a:schemeClr val="bg1"/>
                </a:solidFill>
                <a:latin typeface="Calibri Light" panose="020F0302020204030204" pitchFamily="34" charset="0"/>
                <a:cs typeface="Calibri Light" panose="020F0302020204030204" pitchFamily="34" charset="0"/>
              </a:rPr>
              <a:t>Throughput Results</a:t>
            </a:r>
          </a:p>
        </p:txBody>
      </p:sp>
      <p:sp>
        <p:nvSpPr>
          <p:cNvPr id="6" name="Rectangle 5">
            <a:extLst>
              <a:ext uri="{FF2B5EF4-FFF2-40B4-BE49-F238E27FC236}">
                <a16:creationId xmlns:a16="http://schemas.microsoft.com/office/drawing/2014/main" id="{84E6AAF6-11FF-434A-9A0E-FF7387762820}"/>
              </a:ext>
            </a:extLst>
          </p:cNvPr>
          <p:cNvSpPr/>
          <p:nvPr/>
        </p:nvSpPr>
        <p:spPr>
          <a:xfrm>
            <a:off x="437032" y="1143000"/>
            <a:ext cx="11317970" cy="584775"/>
          </a:xfrm>
          <a:prstGeom prst="rect">
            <a:avLst/>
          </a:prstGeom>
        </p:spPr>
        <p:txBody>
          <a:bodyPr wrap="none">
            <a:spAutoFit/>
          </a:bodyPr>
          <a:lstStyle/>
          <a:p>
            <a:pPr algn="ctr"/>
            <a:r>
              <a:rPr lang="en-GB" sz="3200" u="sng" dirty="0">
                <a:solidFill>
                  <a:schemeClr val="bg1"/>
                </a:solidFill>
                <a:latin typeface="+mj-lt"/>
              </a:rPr>
              <a:t>Experiment:</a:t>
            </a:r>
            <a:r>
              <a:rPr lang="en-GB" sz="3200" dirty="0">
                <a:solidFill>
                  <a:schemeClr val="bg1"/>
                </a:solidFill>
                <a:latin typeface="+mj-lt"/>
              </a:rPr>
              <a:t> Vary the Power and Depth of Underwater Transmission</a:t>
            </a:r>
            <a:endParaRPr lang="en-GB" sz="3200" dirty="0">
              <a:solidFill>
                <a:schemeClr val="bg1"/>
              </a:solidFill>
              <a:latin typeface="+mj-lt"/>
              <a:cs typeface="Calibri Light" panose="020F0302020204030204" pitchFamily="34" charset="0"/>
            </a:endParaRPr>
          </a:p>
        </p:txBody>
      </p:sp>
      <p:graphicFrame>
        <p:nvGraphicFramePr>
          <p:cNvPr id="26" name="Object 25">
            <a:extLst>
              <a:ext uri="{FF2B5EF4-FFF2-40B4-BE49-F238E27FC236}">
                <a16:creationId xmlns:a16="http://schemas.microsoft.com/office/drawing/2014/main" id="{EDD09DF9-3118-4C9E-8EF7-0C7EFA34A1B6}"/>
              </a:ext>
            </a:extLst>
          </p:cNvPr>
          <p:cNvGraphicFramePr>
            <a:graphicFrameLocks noChangeAspect="1"/>
          </p:cNvGraphicFramePr>
          <p:nvPr>
            <p:extLst>
              <p:ext uri="{D42A27DB-BD31-4B8C-83A1-F6EECF244321}">
                <p14:modId xmlns:p14="http://schemas.microsoft.com/office/powerpoint/2010/main" val="1555147526"/>
              </p:ext>
            </p:extLst>
          </p:nvPr>
        </p:nvGraphicFramePr>
        <p:xfrm>
          <a:off x="1508125" y="1901825"/>
          <a:ext cx="9175750" cy="4641850"/>
        </p:xfrm>
        <a:graphic>
          <a:graphicData uri="http://schemas.openxmlformats.org/presentationml/2006/ole">
            <mc:AlternateContent xmlns:mc="http://schemas.openxmlformats.org/markup-compatibility/2006">
              <mc:Choice xmlns:v="urn:schemas-microsoft-com:vml" Requires="v">
                <p:oleObj spid="_x0000_s34565" name="Worksheet" r:id="rId5" imgW="9175960" imgH="4641894" progId="Excel.Sheet.12">
                  <p:link updateAutomatic="1"/>
                </p:oleObj>
              </mc:Choice>
              <mc:Fallback>
                <p:oleObj name="Worksheet" r:id="rId5" imgW="9175960" imgH="4641894" progId="Excel.Sheet.12">
                  <p:link updateAutomatic="1"/>
                  <p:pic>
                    <p:nvPicPr>
                      <p:cNvPr id="28" name="Object 27">
                        <a:extLst>
                          <a:ext uri="{FF2B5EF4-FFF2-40B4-BE49-F238E27FC236}">
                            <a16:creationId xmlns:a16="http://schemas.microsoft.com/office/drawing/2014/main" id="{61AA2CEF-D115-42B3-9167-C4CE55B408B6}"/>
                          </a:ext>
                        </a:extLst>
                      </p:cNvPr>
                      <p:cNvPicPr/>
                      <p:nvPr/>
                    </p:nvPicPr>
                    <p:blipFill>
                      <a:blip r:embed="rId6"/>
                      <a:stretch>
                        <a:fillRect/>
                      </a:stretch>
                    </p:blipFill>
                    <p:spPr>
                      <a:xfrm>
                        <a:off x="1508125" y="1901825"/>
                        <a:ext cx="9175750" cy="4641850"/>
                      </a:xfrm>
                      <a:prstGeom prst="rect">
                        <a:avLst/>
                      </a:prstGeom>
                      <a:ln>
                        <a:noFill/>
                      </a:ln>
                    </p:spPr>
                  </p:pic>
                </p:oleObj>
              </mc:Fallback>
            </mc:AlternateContent>
          </a:graphicData>
        </a:graphic>
      </p:graphicFrame>
      <p:graphicFrame>
        <p:nvGraphicFramePr>
          <p:cNvPr id="27" name="Object 26">
            <a:extLst>
              <a:ext uri="{FF2B5EF4-FFF2-40B4-BE49-F238E27FC236}">
                <a16:creationId xmlns:a16="http://schemas.microsoft.com/office/drawing/2014/main" id="{2F7C9A63-8D45-4A44-8C4A-E81D71DDBF2E}"/>
              </a:ext>
            </a:extLst>
          </p:cNvPr>
          <p:cNvGraphicFramePr>
            <a:graphicFrameLocks noChangeAspect="1"/>
          </p:cNvGraphicFramePr>
          <p:nvPr>
            <p:extLst>
              <p:ext uri="{D42A27DB-BD31-4B8C-83A1-F6EECF244321}">
                <p14:modId xmlns:p14="http://schemas.microsoft.com/office/powerpoint/2010/main" val="2541178187"/>
              </p:ext>
            </p:extLst>
          </p:nvPr>
        </p:nvGraphicFramePr>
        <p:xfrm>
          <a:off x="1530350" y="1863725"/>
          <a:ext cx="9175750" cy="4648200"/>
        </p:xfrm>
        <a:graphic>
          <a:graphicData uri="http://schemas.openxmlformats.org/presentationml/2006/ole">
            <mc:AlternateContent xmlns:mc="http://schemas.openxmlformats.org/markup-compatibility/2006">
              <mc:Choice xmlns:v="urn:schemas-microsoft-com:vml" Requires="v">
                <p:oleObj spid="_x0000_s34566" name="Worksheet" r:id="rId7" imgW="9175960" imgH="4648200" progId="Excel.Sheet.12">
                  <p:link updateAutomatic="1"/>
                </p:oleObj>
              </mc:Choice>
              <mc:Fallback>
                <p:oleObj name="Worksheet" r:id="rId7" imgW="9175960" imgH="4648200" progId="Excel.Sheet.12">
                  <p:link updateAutomatic="1"/>
                  <p:pic>
                    <p:nvPicPr>
                      <p:cNvPr id="44" name="Object 43">
                        <a:extLst>
                          <a:ext uri="{FF2B5EF4-FFF2-40B4-BE49-F238E27FC236}">
                            <a16:creationId xmlns:a16="http://schemas.microsoft.com/office/drawing/2014/main" id="{FEC41629-D53B-4A28-9065-94BAFAEDBAB3}"/>
                          </a:ext>
                        </a:extLst>
                      </p:cNvPr>
                      <p:cNvPicPr/>
                      <p:nvPr/>
                    </p:nvPicPr>
                    <p:blipFill>
                      <a:blip r:embed="rId8"/>
                      <a:stretch>
                        <a:fillRect/>
                      </a:stretch>
                    </p:blipFill>
                    <p:spPr>
                      <a:xfrm>
                        <a:off x="1530350" y="1863725"/>
                        <a:ext cx="9175750" cy="4648200"/>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BC232C2E-FC68-4A60-846B-8097EA85C0E9}"/>
              </a:ext>
            </a:extLst>
          </p:cNvPr>
          <p:cNvGraphicFramePr>
            <a:graphicFrameLocks noChangeAspect="1"/>
          </p:cNvGraphicFramePr>
          <p:nvPr>
            <p:extLst>
              <p:ext uri="{D42A27DB-BD31-4B8C-83A1-F6EECF244321}">
                <p14:modId xmlns:p14="http://schemas.microsoft.com/office/powerpoint/2010/main" val="4011704751"/>
              </p:ext>
            </p:extLst>
          </p:nvPr>
        </p:nvGraphicFramePr>
        <p:xfrm>
          <a:off x="1525588" y="1873250"/>
          <a:ext cx="9175750" cy="4648200"/>
        </p:xfrm>
        <a:graphic>
          <a:graphicData uri="http://schemas.openxmlformats.org/presentationml/2006/ole">
            <mc:AlternateContent xmlns:mc="http://schemas.openxmlformats.org/markup-compatibility/2006">
              <mc:Choice xmlns:v="urn:schemas-microsoft-com:vml" Requires="v">
                <p:oleObj spid="_x0000_s34567" name="Worksheet" r:id="rId9" imgW="9175960" imgH="4648200" progId="Excel.Sheet.12">
                  <p:link updateAutomatic="1"/>
                </p:oleObj>
              </mc:Choice>
              <mc:Fallback>
                <p:oleObj name="Worksheet" r:id="rId9" imgW="9175960" imgH="4648200" progId="Excel.Sheet.12">
                  <p:link updateAutomatic="1"/>
                  <p:pic>
                    <p:nvPicPr>
                      <p:cNvPr id="45" name="Object 44">
                        <a:extLst>
                          <a:ext uri="{FF2B5EF4-FFF2-40B4-BE49-F238E27FC236}">
                            <a16:creationId xmlns:a16="http://schemas.microsoft.com/office/drawing/2014/main" id="{AEB84253-4D2C-41E5-9E84-A536A43D6710}"/>
                          </a:ext>
                        </a:extLst>
                      </p:cNvPr>
                      <p:cNvPicPr/>
                      <p:nvPr/>
                    </p:nvPicPr>
                    <p:blipFill>
                      <a:blip r:embed="rId10"/>
                      <a:stretch>
                        <a:fillRect/>
                      </a:stretch>
                    </p:blipFill>
                    <p:spPr>
                      <a:xfrm>
                        <a:off x="1525588" y="1873250"/>
                        <a:ext cx="9175750" cy="4648200"/>
                      </a:xfrm>
                      <a:prstGeom prst="rect">
                        <a:avLst/>
                      </a:prstGeom>
                    </p:spPr>
                  </p:pic>
                </p:oleObj>
              </mc:Fallback>
            </mc:AlternateContent>
          </a:graphicData>
        </a:graphic>
      </p:graphicFrame>
      <p:graphicFrame>
        <p:nvGraphicFramePr>
          <p:cNvPr id="43" name="Object 42">
            <a:extLst>
              <a:ext uri="{FF2B5EF4-FFF2-40B4-BE49-F238E27FC236}">
                <a16:creationId xmlns:a16="http://schemas.microsoft.com/office/drawing/2014/main" id="{05542D40-599A-49CF-BBF2-E2A07971FD2A}"/>
              </a:ext>
            </a:extLst>
          </p:cNvPr>
          <p:cNvGraphicFramePr>
            <a:graphicFrameLocks noChangeAspect="1"/>
          </p:cNvGraphicFramePr>
          <p:nvPr>
            <p:extLst>
              <p:ext uri="{D42A27DB-BD31-4B8C-83A1-F6EECF244321}">
                <p14:modId xmlns:p14="http://schemas.microsoft.com/office/powerpoint/2010/main" val="1367942837"/>
              </p:ext>
            </p:extLst>
          </p:nvPr>
        </p:nvGraphicFramePr>
        <p:xfrm>
          <a:off x="1525588" y="1863725"/>
          <a:ext cx="9175750" cy="4648200"/>
        </p:xfrm>
        <a:graphic>
          <a:graphicData uri="http://schemas.openxmlformats.org/presentationml/2006/ole">
            <mc:AlternateContent xmlns:mc="http://schemas.openxmlformats.org/markup-compatibility/2006">
              <mc:Choice xmlns:v="urn:schemas-microsoft-com:vml" Requires="v">
                <p:oleObj spid="_x0000_s34568" name="Worksheet" r:id="rId11" imgW="9175960" imgH="4648200" progId="Excel.Sheet.12">
                  <p:link updateAutomatic="1"/>
                </p:oleObj>
              </mc:Choice>
              <mc:Fallback>
                <p:oleObj name="Worksheet" r:id="rId11" imgW="9175960" imgH="4648200" progId="Excel.Sheet.12">
                  <p:link updateAutomatic="1"/>
                  <p:pic>
                    <p:nvPicPr>
                      <p:cNvPr id="4" name="Object 3">
                        <a:extLst>
                          <a:ext uri="{FF2B5EF4-FFF2-40B4-BE49-F238E27FC236}">
                            <a16:creationId xmlns:a16="http://schemas.microsoft.com/office/drawing/2014/main" id="{898B975A-B00F-4C44-ADFB-942F52459653}"/>
                          </a:ext>
                        </a:extLst>
                      </p:cNvPr>
                      <p:cNvPicPr/>
                      <p:nvPr/>
                    </p:nvPicPr>
                    <p:blipFill>
                      <a:blip r:embed="rId12"/>
                      <a:stretch>
                        <a:fillRect/>
                      </a:stretch>
                    </p:blipFill>
                    <p:spPr>
                      <a:xfrm>
                        <a:off x="1525588" y="1863725"/>
                        <a:ext cx="9175750" cy="4648200"/>
                      </a:xfrm>
                      <a:prstGeom prst="rect">
                        <a:avLst/>
                      </a:prstGeom>
                    </p:spPr>
                  </p:pic>
                </p:oleObj>
              </mc:Fallback>
            </mc:AlternateContent>
          </a:graphicData>
        </a:graphic>
      </p:graphicFrame>
      <p:grpSp>
        <p:nvGrpSpPr>
          <p:cNvPr id="29" name="Group 28">
            <a:extLst>
              <a:ext uri="{FF2B5EF4-FFF2-40B4-BE49-F238E27FC236}">
                <a16:creationId xmlns:a16="http://schemas.microsoft.com/office/drawing/2014/main" id="{4A80E80A-E3C2-41A9-9AA2-B499297C542D}"/>
              </a:ext>
            </a:extLst>
          </p:cNvPr>
          <p:cNvGrpSpPr/>
          <p:nvPr/>
        </p:nvGrpSpPr>
        <p:grpSpPr>
          <a:xfrm>
            <a:off x="3087491" y="3289163"/>
            <a:ext cx="2467489" cy="830997"/>
            <a:chOff x="4374424" y="2142430"/>
            <a:chExt cx="2467489" cy="830997"/>
          </a:xfrm>
        </p:grpSpPr>
        <p:sp>
          <p:nvSpPr>
            <p:cNvPr id="30" name="Oval 29">
              <a:extLst>
                <a:ext uri="{FF2B5EF4-FFF2-40B4-BE49-F238E27FC236}">
                  <a16:creationId xmlns:a16="http://schemas.microsoft.com/office/drawing/2014/main" id="{452728C5-3E4F-4BD7-9F6D-C0A31301BD94}"/>
                </a:ext>
              </a:extLst>
            </p:cNvPr>
            <p:cNvSpPr/>
            <p:nvPr/>
          </p:nvSpPr>
          <p:spPr>
            <a:xfrm>
              <a:off x="4374424" y="2312302"/>
              <a:ext cx="121920" cy="121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44B6CC2D-B2F0-411F-9611-FD3E7B8EB98D}"/>
                </a:ext>
              </a:extLst>
            </p:cNvPr>
            <p:cNvSpPr txBox="1"/>
            <p:nvPr/>
          </p:nvSpPr>
          <p:spPr>
            <a:xfrm>
              <a:off x="4514395" y="2142430"/>
              <a:ext cx="2327518" cy="830997"/>
            </a:xfrm>
            <a:prstGeom prst="rect">
              <a:avLst/>
            </a:prstGeom>
            <a:noFill/>
          </p:spPr>
          <p:txBody>
            <a:bodyPr wrap="square" rtlCol="0">
              <a:spAutoFit/>
            </a:bodyPr>
            <a:lstStyle/>
            <a:p>
              <a:r>
                <a:rPr lang="en-US" sz="2400" dirty="0">
                  <a:solidFill>
                    <a:schemeClr val="bg1"/>
                  </a:solidFill>
                </a:rPr>
                <a:t>TARF’s Optimal Adaptation</a:t>
              </a:r>
            </a:p>
          </p:txBody>
        </p:sp>
      </p:grpSp>
      <p:grpSp>
        <p:nvGrpSpPr>
          <p:cNvPr id="32" name="Group 31">
            <a:extLst>
              <a:ext uri="{FF2B5EF4-FFF2-40B4-BE49-F238E27FC236}">
                <a16:creationId xmlns:a16="http://schemas.microsoft.com/office/drawing/2014/main" id="{93D2046B-F52E-4160-B57F-0305CE2C626D}"/>
              </a:ext>
            </a:extLst>
          </p:cNvPr>
          <p:cNvGrpSpPr/>
          <p:nvPr/>
        </p:nvGrpSpPr>
        <p:grpSpPr>
          <a:xfrm>
            <a:off x="3087491" y="2856194"/>
            <a:ext cx="1974214" cy="461665"/>
            <a:chOff x="4374424" y="2142430"/>
            <a:chExt cx="1974214" cy="461665"/>
          </a:xfrm>
        </p:grpSpPr>
        <p:sp>
          <p:nvSpPr>
            <p:cNvPr id="33" name="Oval 32">
              <a:extLst>
                <a:ext uri="{FF2B5EF4-FFF2-40B4-BE49-F238E27FC236}">
                  <a16:creationId xmlns:a16="http://schemas.microsoft.com/office/drawing/2014/main" id="{FAACCB89-D71B-4AF5-95F2-479DE6670A8E}"/>
                </a:ext>
              </a:extLst>
            </p:cNvPr>
            <p:cNvSpPr/>
            <p:nvPr/>
          </p:nvSpPr>
          <p:spPr>
            <a:xfrm>
              <a:off x="4374424" y="2312302"/>
              <a:ext cx="121920" cy="1219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495E0C42-EF29-4B4C-B7C7-2379ECF7E434}"/>
                </a:ext>
              </a:extLst>
            </p:cNvPr>
            <p:cNvSpPr txBox="1"/>
            <p:nvPr/>
          </p:nvSpPr>
          <p:spPr>
            <a:xfrm>
              <a:off x="4537255" y="2142430"/>
              <a:ext cx="1811383" cy="461665"/>
            </a:xfrm>
            <a:prstGeom prst="rect">
              <a:avLst/>
            </a:prstGeom>
            <a:noFill/>
          </p:spPr>
          <p:txBody>
            <a:bodyPr wrap="square" rtlCol="0">
              <a:spAutoFit/>
            </a:bodyPr>
            <a:lstStyle/>
            <a:p>
              <a:r>
                <a:rPr lang="en-US" sz="2400" dirty="0">
                  <a:solidFill>
                    <a:schemeClr val="bg1"/>
                  </a:solidFill>
                </a:rPr>
                <a:t>16QAM</a:t>
              </a:r>
            </a:p>
          </p:txBody>
        </p:sp>
      </p:grpSp>
      <p:grpSp>
        <p:nvGrpSpPr>
          <p:cNvPr id="35" name="Group 34">
            <a:extLst>
              <a:ext uri="{FF2B5EF4-FFF2-40B4-BE49-F238E27FC236}">
                <a16:creationId xmlns:a16="http://schemas.microsoft.com/office/drawing/2014/main" id="{5A71FE2A-C15E-46CB-81F6-D02736F71E3C}"/>
              </a:ext>
            </a:extLst>
          </p:cNvPr>
          <p:cNvGrpSpPr/>
          <p:nvPr/>
        </p:nvGrpSpPr>
        <p:grpSpPr>
          <a:xfrm>
            <a:off x="3087491" y="2423224"/>
            <a:ext cx="1974214" cy="461665"/>
            <a:chOff x="4374424" y="2142430"/>
            <a:chExt cx="1974214" cy="461665"/>
          </a:xfrm>
        </p:grpSpPr>
        <p:sp>
          <p:nvSpPr>
            <p:cNvPr id="36" name="Oval 35">
              <a:extLst>
                <a:ext uri="{FF2B5EF4-FFF2-40B4-BE49-F238E27FC236}">
                  <a16:creationId xmlns:a16="http://schemas.microsoft.com/office/drawing/2014/main" id="{DE3CB6D0-4C42-4273-AC68-D8D05EDBBB24}"/>
                </a:ext>
              </a:extLst>
            </p:cNvPr>
            <p:cNvSpPr/>
            <p:nvPr/>
          </p:nvSpPr>
          <p:spPr>
            <a:xfrm>
              <a:off x="4374424" y="2312302"/>
              <a:ext cx="121920" cy="1219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C983AFC-22E1-4206-BC01-884D27F0E567}"/>
                </a:ext>
              </a:extLst>
            </p:cNvPr>
            <p:cNvSpPr txBox="1"/>
            <p:nvPr/>
          </p:nvSpPr>
          <p:spPr>
            <a:xfrm>
              <a:off x="4537255" y="2142430"/>
              <a:ext cx="1811383" cy="461665"/>
            </a:xfrm>
            <a:prstGeom prst="rect">
              <a:avLst/>
            </a:prstGeom>
            <a:noFill/>
          </p:spPr>
          <p:txBody>
            <a:bodyPr wrap="square" rtlCol="0">
              <a:spAutoFit/>
            </a:bodyPr>
            <a:lstStyle/>
            <a:p>
              <a:r>
                <a:rPr lang="en-US" sz="2400" dirty="0">
                  <a:solidFill>
                    <a:schemeClr val="bg1"/>
                  </a:solidFill>
                </a:rPr>
                <a:t>QPSK</a:t>
              </a:r>
            </a:p>
          </p:txBody>
        </p:sp>
      </p:grpSp>
      <p:grpSp>
        <p:nvGrpSpPr>
          <p:cNvPr id="38" name="Group 37">
            <a:extLst>
              <a:ext uri="{FF2B5EF4-FFF2-40B4-BE49-F238E27FC236}">
                <a16:creationId xmlns:a16="http://schemas.microsoft.com/office/drawing/2014/main" id="{27079D1B-ECAC-4C18-AC98-A3DCE378DBB0}"/>
              </a:ext>
            </a:extLst>
          </p:cNvPr>
          <p:cNvGrpSpPr/>
          <p:nvPr/>
        </p:nvGrpSpPr>
        <p:grpSpPr>
          <a:xfrm>
            <a:off x="3087491" y="1990254"/>
            <a:ext cx="1974214" cy="461665"/>
            <a:chOff x="4374424" y="2142430"/>
            <a:chExt cx="1974214" cy="461665"/>
          </a:xfrm>
        </p:grpSpPr>
        <p:sp>
          <p:nvSpPr>
            <p:cNvPr id="39" name="Oval 38">
              <a:extLst>
                <a:ext uri="{FF2B5EF4-FFF2-40B4-BE49-F238E27FC236}">
                  <a16:creationId xmlns:a16="http://schemas.microsoft.com/office/drawing/2014/main" id="{F9298357-6437-41F9-8D43-D6663A78CF5F}"/>
                </a:ext>
              </a:extLst>
            </p:cNvPr>
            <p:cNvSpPr/>
            <p:nvPr/>
          </p:nvSpPr>
          <p:spPr>
            <a:xfrm>
              <a:off x="4374424" y="2312302"/>
              <a:ext cx="121920" cy="1219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6C7836E5-1848-4B3C-8138-8E5C8F442178}"/>
                </a:ext>
              </a:extLst>
            </p:cNvPr>
            <p:cNvSpPr txBox="1"/>
            <p:nvPr/>
          </p:nvSpPr>
          <p:spPr>
            <a:xfrm>
              <a:off x="4537255" y="2142430"/>
              <a:ext cx="1811383" cy="461665"/>
            </a:xfrm>
            <a:prstGeom prst="rect">
              <a:avLst/>
            </a:prstGeom>
            <a:noFill/>
          </p:spPr>
          <p:txBody>
            <a:bodyPr wrap="square" rtlCol="0">
              <a:spAutoFit/>
            </a:bodyPr>
            <a:lstStyle/>
            <a:p>
              <a:r>
                <a:rPr lang="en-US" sz="2400" dirty="0">
                  <a:solidFill>
                    <a:schemeClr val="bg1"/>
                  </a:solidFill>
                </a:rPr>
                <a:t>BPSK</a:t>
              </a:r>
            </a:p>
          </p:txBody>
        </p:sp>
      </p:grpSp>
      <p:sp>
        <p:nvSpPr>
          <p:cNvPr id="42" name="Rectangle 41">
            <a:extLst>
              <a:ext uri="{FF2B5EF4-FFF2-40B4-BE49-F238E27FC236}">
                <a16:creationId xmlns:a16="http://schemas.microsoft.com/office/drawing/2014/main" id="{6C53913E-18EB-42AB-BA3B-BCD6C48E38FC}"/>
              </a:ext>
            </a:extLst>
          </p:cNvPr>
          <p:cNvSpPr/>
          <p:nvPr/>
        </p:nvSpPr>
        <p:spPr>
          <a:xfrm>
            <a:off x="2954866" y="3228202"/>
            <a:ext cx="2245783" cy="9147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Object 2">
            <a:extLst>
              <a:ext uri="{FF2B5EF4-FFF2-40B4-BE49-F238E27FC236}">
                <a16:creationId xmlns:a16="http://schemas.microsoft.com/office/drawing/2014/main" id="{739BB026-CAB4-4FFA-B143-3EBB851580B9}"/>
              </a:ext>
            </a:extLst>
          </p:cNvPr>
          <p:cNvGraphicFramePr>
            <a:graphicFrameLocks noChangeAspect="1"/>
          </p:cNvGraphicFramePr>
          <p:nvPr>
            <p:extLst>
              <p:ext uri="{D42A27DB-BD31-4B8C-83A1-F6EECF244321}">
                <p14:modId xmlns:p14="http://schemas.microsoft.com/office/powerpoint/2010/main" val="3410253677"/>
              </p:ext>
            </p:extLst>
          </p:nvPr>
        </p:nvGraphicFramePr>
        <p:xfrm>
          <a:off x="1581150" y="1895475"/>
          <a:ext cx="9175750" cy="4648200"/>
        </p:xfrm>
        <a:graphic>
          <a:graphicData uri="http://schemas.openxmlformats.org/presentationml/2006/ole">
            <mc:AlternateContent xmlns:mc="http://schemas.openxmlformats.org/markup-compatibility/2006">
              <mc:Choice xmlns:v="urn:schemas-microsoft-com:vml" Requires="v">
                <p:oleObj spid="_x0000_s34569" name="Worksheet" r:id="rId13" imgW="9175960" imgH="4648200" progId="Excel.Sheet.12">
                  <p:link updateAutomatic="1"/>
                </p:oleObj>
              </mc:Choice>
              <mc:Fallback>
                <p:oleObj name="Worksheet" r:id="rId13" imgW="9175960" imgH="4648200" progId="Excel.Sheet.12">
                  <p:link updateAutomatic="1"/>
                  <p:pic>
                    <p:nvPicPr>
                      <p:cNvPr id="0" name=""/>
                      <p:cNvPicPr/>
                      <p:nvPr/>
                    </p:nvPicPr>
                    <p:blipFill>
                      <a:blip r:embed="rId14"/>
                      <a:stretch>
                        <a:fillRect/>
                      </a:stretch>
                    </p:blipFill>
                    <p:spPr>
                      <a:xfrm>
                        <a:off x="1581150" y="1895475"/>
                        <a:ext cx="9175750" cy="4648200"/>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102590413"/>
      </p:ext>
    </p:extLst>
  </p:cSld>
  <p:clrMapOvr>
    <a:masterClrMapping/>
  </p:clrMapOvr>
  <mc:AlternateContent xmlns:mc="http://schemas.openxmlformats.org/markup-compatibility/2006" xmlns:p14="http://schemas.microsoft.com/office/powerpoint/2010/main">
    <mc:Choice Requires="p14">
      <p:transition spd="slow" p14:dur="2000" advTm="23464"/>
    </mc:Choice>
    <mc:Fallback xmlns="">
      <p:transition spd="slow" advTm="23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hidden"/>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1539EF65-D2F7-433F-A13D-AB6D2AED98AD}"/>
              </a:ext>
            </a:extLst>
          </p:cNvPr>
          <p:cNvGraphicFramePr>
            <a:graphicFrameLocks noChangeAspect="1"/>
          </p:cNvGraphicFramePr>
          <p:nvPr>
            <p:extLst>
              <p:ext uri="{D42A27DB-BD31-4B8C-83A1-F6EECF244321}">
                <p14:modId xmlns:p14="http://schemas.microsoft.com/office/powerpoint/2010/main" val="2578455019"/>
              </p:ext>
            </p:extLst>
          </p:nvPr>
        </p:nvGraphicFramePr>
        <p:xfrm>
          <a:off x="1172510" y="1095679"/>
          <a:ext cx="10123906" cy="5121588"/>
        </p:xfrm>
        <a:graphic>
          <a:graphicData uri="http://schemas.openxmlformats.org/presentationml/2006/ole">
            <mc:AlternateContent xmlns:mc="http://schemas.openxmlformats.org/markup-compatibility/2006">
              <mc:Choice xmlns:v="urn:schemas-microsoft-com:vml" Requires="v">
                <p:oleObj spid="_x0000_s33030" name="Worksheet" r:id="rId5" imgW="9162808" imgH="4635588" progId="Excel.Sheet.12">
                  <p:link updateAutomatic="1"/>
                </p:oleObj>
              </mc:Choice>
              <mc:Fallback>
                <p:oleObj name="Worksheet" r:id="rId5" imgW="9162808" imgH="4635588" progId="Excel.Sheet.12">
                  <p:link updateAutomatic="1"/>
                  <p:pic>
                    <p:nvPicPr>
                      <p:cNvPr id="0" name=""/>
                      <p:cNvPicPr/>
                      <p:nvPr/>
                    </p:nvPicPr>
                    <p:blipFill>
                      <a:blip r:embed="rId6"/>
                      <a:stretch>
                        <a:fillRect/>
                      </a:stretch>
                    </p:blipFill>
                    <p:spPr>
                      <a:xfrm>
                        <a:off x="1172510" y="1095679"/>
                        <a:ext cx="10123906" cy="5121588"/>
                      </a:xfrm>
                      <a:prstGeom prst="rect">
                        <a:avLst/>
                      </a:prstGeom>
                    </p:spPr>
                  </p:pic>
                </p:oleObj>
              </mc:Fallback>
            </mc:AlternateContent>
          </a:graphicData>
        </a:graphic>
      </p:graphicFrame>
      <p:grpSp>
        <p:nvGrpSpPr>
          <p:cNvPr id="7" name="Group 6">
            <a:extLst>
              <a:ext uri="{FF2B5EF4-FFF2-40B4-BE49-F238E27FC236}">
                <a16:creationId xmlns:a16="http://schemas.microsoft.com/office/drawing/2014/main" id="{DF1A0F09-2806-4887-B590-D6E3D5EACDBF}"/>
              </a:ext>
            </a:extLst>
          </p:cNvPr>
          <p:cNvGrpSpPr/>
          <p:nvPr/>
        </p:nvGrpSpPr>
        <p:grpSpPr>
          <a:xfrm>
            <a:off x="8779631" y="1841664"/>
            <a:ext cx="2057379" cy="461665"/>
            <a:chOff x="4374424" y="2142430"/>
            <a:chExt cx="2057379" cy="461665"/>
          </a:xfrm>
        </p:grpSpPr>
        <p:sp>
          <p:nvSpPr>
            <p:cNvPr id="8" name="Oval 7">
              <a:extLst>
                <a:ext uri="{FF2B5EF4-FFF2-40B4-BE49-F238E27FC236}">
                  <a16:creationId xmlns:a16="http://schemas.microsoft.com/office/drawing/2014/main" id="{71CAE2A4-6E96-48BE-9FC6-2EBD0BCF3B43}"/>
                </a:ext>
              </a:extLst>
            </p:cNvPr>
            <p:cNvSpPr/>
            <p:nvPr/>
          </p:nvSpPr>
          <p:spPr>
            <a:xfrm>
              <a:off x="4374424" y="2312302"/>
              <a:ext cx="121920" cy="1219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A117A2-555F-4412-9052-84F0C2A2B658}"/>
                </a:ext>
              </a:extLst>
            </p:cNvPr>
            <p:cNvSpPr txBox="1"/>
            <p:nvPr/>
          </p:nvSpPr>
          <p:spPr>
            <a:xfrm>
              <a:off x="4620420" y="2142430"/>
              <a:ext cx="1811383" cy="461665"/>
            </a:xfrm>
            <a:prstGeom prst="rect">
              <a:avLst/>
            </a:prstGeom>
            <a:noFill/>
          </p:spPr>
          <p:txBody>
            <a:bodyPr wrap="square" rtlCol="0">
              <a:spAutoFit/>
            </a:bodyPr>
            <a:lstStyle/>
            <a:p>
              <a:r>
                <a:rPr lang="en-US" sz="2400" dirty="0">
                  <a:solidFill>
                    <a:schemeClr val="bg1"/>
                  </a:solidFill>
                </a:rPr>
                <a:t>SNR</a:t>
              </a:r>
            </a:p>
          </p:txBody>
        </p:sp>
      </p:grpSp>
      <p:sp>
        <p:nvSpPr>
          <p:cNvPr id="2" name="Rectangle 1">
            <a:extLst>
              <a:ext uri="{FF2B5EF4-FFF2-40B4-BE49-F238E27FC236}">
                <a16:creationId xmlns:a16="http://schemas.microsoft.com/office/drawing/2014/main" id="{54598A42-A929-46F7-B501-74EA92F2F922}"/>
              </a:ext>
            </a:extLst>
          </p:cNvPr>
          <p:cNvSpPr/>
          <p:nvPr/>
        </p:nvSpPr>
        <p:spPr>
          <a:xfrm>
            <a:off x="2653519" y="1175404"/>
            <a:ext cx="8627533" cy="401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a:extLst>
              <a:ext uri="{FF2B5EF4-FFF2-40B4-BE49-F238E27FC236}">
                <a16:creationId xmlns:a16="http://schemas.microsoft.com/office/drawing/2014/main" id="{0ADEC4E3-5243-48B0-ADDB-BD9EC69857F4}"/>
              </a:ext>
            </a:extLst>
          </p:cNvPr>
          <p:cNvGraphicFramePr>
            <a:graphicFrameLocks noChangeAspect="1"/>
          </p:cNvGraphicFramePr>
          <p:nvPr>
            <p:extLst>
              <p:ext uri="{D42A27DB-BD31-4B8C-83A1-F6EECF244321}">
                <p14:modId xmlns:p14="http://schemas.microsoft.com/office/powerpoint/2010/main" val="2938958210"/>
              </p:ext>
            </p:extLst>
          </p:nvPr>
        </p:nvGraphicFramePr>
        <p:xfrm>
          <a:off x="1185210" y="1136342"/>
          <a:ext cx="10095842" cy="5044413"/>
        </p:xfrm>
        <a:graphic>
          <a:graphicData uri="http://schemas.openxmlformats.org/presentationml/2006/ole">
            <mc:AlternateContent xmlns:mc="http://schemas.openxmlformats.org/markup-compatibility/2006">
              <mc:Choice xmlns:v="urn:schemas-microsoft-com:vml" Requires="v">
                <p:oleObj spid="_x0000_s33031" name="Worksheet" r:id="rId7" imgW="9137555" imgH="4565694" progId="Excel.Sheet.12">
                  <p:link updateAutomatic="1"/>
                </p:oleObj>
              </mc:Choice>
              <mc:Fallback>
                <p:oleObj name="Worksheet" r:id="rId7" imgW="9137555" imgH="4565694" progId="Excel.Sheet.12">
                  <p:link updateAutomatic="1"/>
                  <p:pic>
                    <p:nvPicPr>
                      <p:cNvPr id="0" name=""/>
                      <p:cNvPicPr/>
                      <p:nvPr/>
                    </p:nvPicPr>
                    <p:blipFill>
                      <a:blip r:embed="rId8"/>
                      <a:stretch>
                        <a:fillRect/>
                      </a:stretch>
                    </p:blipFill>
                    <p:spPr>
                      <a:xfrm>
                        <a:off x="1185210" y="1136342"/>
                        <a:ext cx="10095842" cy="5044413"/>
                      </a:xfrm>
                      <a:prstGeom prst="rect">
                        <a:avLst/>
                      </a:prstGeom>
                    </p:spPr>
                  </p:pic>
                </p:oleObj>
              </mc:Fallback>
            </mc:AlternateContent>
          </a:graphicData>
        </a:graphic>
      </p:graphicFrame>
      <p:grpSp>
        <p:nvGrpSpPr>
          <p:cNvPr id="20" name="Group 19">
            <a:extLst>
              <a:ext uri="{FF2B5EF4-FFF2-40B4-BE49-F238E27FC236}">
                <a16:creationId xmlns:a16="http://schemas.microsoft.com/office/drawing/2014/main" id="{7DD1BBF6-39D4-479C-A0EC-FC8BD5CFD2CA}"/>
              </a:ext>
            </a:extLst>
          </p:cNvPr>
          <p:cNvGrpSpPr/>
          <p:nvPr/>
        </p:nvGrpSpPr>
        <p:grpSpPr>
          <a:xfrm>
            <a:off x="8651445" y="2303329"/>
            <a:ext cx="2002883" cy="461665"/>
            <a:chOff x="8651445" y="2303329"/>
            <a:chExt cx="2002883" cy="461665"/>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6BFFBBB-5EB6-4B1C-8CDA-8F544C0E2394}"/>
                    </a:ext>
                  </a:extLst>
                </p:cNvPr>
                <p:cNvSpPr txBox="1"/>
                <p:nvPr/>
              </p:nvSpPr>
              <p:spPr>
                <a:xfrm>
                  <a:off x="8842945" y="2303329"/>
                  <a:ext cx="181138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type m:val="lin"/>
                            <m:ctrlPr>
                              <a:rPr lang="en-US" sz="2400" i="1" smtClean="0">
                                <a:solidFill>
                                  <a:schemeClr val="bg1"/>
                                </a:solidFill>
                                <a:latin typeface="Cambria Math" panose="02040503050406030204" pitchFamily="18" charset="0"/>
                              </a:rPr>
                            </m:ctrlPr>
                          </m:fPr>
                          <m:num>
                            <m:r>
                              <a:rPr lang="en-US" sz="2400" b="0" i="1" smtClean="0">
                                <a:solidFill>
                                  <a:schemeClr val="bg1"/>
                                </a:solidFill>
                                <a:latin typeface="Cambria Math" panose="02040503050406030204" pitchFamily="18" charset="0"/>
                              </a:rPr>
                              <m:t>1</m:t>
                            </m:r>
                          </m:num>
                          <m:den>
                            <m:sSup>
                              <m:sSupPr>
                                <m:ctrlPr>
                                  <a:rPr lang="en-US" sz="2400" b="0" i="1" smtClean="0">
                                    <a:solidFill>
                                      <a:schemeClr val="bg1"/>
                                    </a:solidFill>
                                    <a:latin typeface="Cambria Math" panose="02040503050406030204" pitchFamily="18" charset="0"/>
                                  </a:rPr>
                                </m:ctrlPr>
                              </m:sSupPr>
                              <m:e>
                                <m:r>
                                  <m:rPr>
                                    <m:sty m:val="p"/>
                                  </m:rPr>
                                  <a:rPr lang="en-US" sz="2400" b="0" i="0" smtClean="0">
                                    <a:solidFill>
                                      <a:schemeClr val="bg1"/>
                                    </a:solidFill>
                                    <a:latin typeface="Cambria Math" panose="02040503050406030204" pitchFamily="18" charset="0"/>
                                  </a:rPr>
                                  <m:t>depth</m:t>
                                </m:r>
                              </m:e>
                              <m:sup>
                                <m:r>
                                  <a:rPr lang="en-US" sz="2400" b="0" i="1" smtClean="0">
                                    <a:solidFill>
                                      <a:schemeClr val="bg1"/>
                                    </a:solidFill>
                                    <a:latin typeface="Cambria Math" panose="02040503050406030204" pitchFamily="18" charset="0"/>
                                  </a:rPr>
                                  <m:t>2</m:t>
                                </m:r>
                              </m:sup>
                            </m:sSup>
                          </m:den>
                        </m:f>
                      </m:oMath>
                    </m:oMathPara>
                  </a14:m>
                  <a:endParaRPr lang="en-US" sz="2400" dirty="0">
                    <a:solidFill>
                      <a:schemeClr val="bg1"/>
                    </a:solidFill>
                  </a:endParaRPr>
                </a:p>
              </p:txBody>
            </p:sp>
          </mc:Choice>
          <mc:Fallback xmlns="">
            <p:sp>
              <p:nvSpPr>
                <p:cNvPr id="16" name="TextBox 15">
                  <a:extLst>
                    <a:ext uri="{FF2B5EF4-FFF2-40B4-BE49-F238E27FC236}">
                      <a16:creationId xmlns:a16="http://schemas.microsoft.com/office/drawing/2014/main" id="{A6BFFBBB-5EB6-4B1C-8CDA-8F544C0E2394}"/>
                    </a:ext>
                  </a:extLst>
                </p:cNvPr>
                <p:cNvSpPr txBox="1">
                  <a:spLocks noRot="1" noChangeAspect="1" noMove="1" noResize="1" noEditPoints="1" noAdjustHandles="1" noChangeArrowheads="1" noChangeShapeType="1" noTextEdit="1"/>
                </p:cNvSpPr>
                <p:nvPr/>
              </p:nvSpPr>
              <p:spPr>
                <a:xfrm>
                  <a:off x="8842945" y="2303329"/>
                  <a:ext cx="1811383" cy="461665"/>
                </a:xfrm>
                <a:prstGeom prst="rect">
                  <a:avLst/>
                </a:prstGeom>
                <a:blipFill>
                  <a:blip r:embed="rId9"/>
                  <a:stretch>
                    <a:fillRect l="-5387" t="-125000" b="-190789"/>
                  </a:stretch>
                </a:blipFill>
              </p:spPr>
              <p:txBody>
                <a:bodyPr/>
                <a:lstStyle/>
                <a:p>
                  <a:r>
                    <a:rPr lang="en-US">
                      <a:noFill/>
                    </a:rPr>
                    <a:t> </a:t>
                  </a:r>
                </a:p>
              </p:txBody>
            </p:sp>
          </mc:Fallback>
        </mc:AlternateContent>
        <p:cxnSp>
          <p:nvCxnSpPr>
            <p:cNvPr id="18" name="Straight Connector 17">
              <a:extLst>
                <a:ext uri="{FF2B5EF4-FFF2-40B4-BE49-F238E27FC236}">
                  <a16:creationId xmlns:a16="http://schemas.microsoft.com/office/drawing/2014/main" id="{5B86CD91-1FCF-414D-B794-92AFDB6E3873}"/>
                </a:ext>
              </a:extLst>
            </p:cNvPr>
            <p:cNvCxnSpPr>
              <a:cxnSpLocks/>
            </p:cNvCxnSpPr>
            <p:nvPr/>
          </p:nvCxnSpPr>
          <p:spPr>
            <a:xfrm>
              <a:off x="8651445" y="2563062"/>
              <a:ext cx="378292" cy="0"/>
            </a:xfrm>
            <a:prstGeom prst="line">
              <a:avLst/>
            </a:prstGeom>
            <a:ln w="38100"/>
          </p:spPr>
          <p:style>
            <a:lnRef idx="1">
              <a:schemeClr val="accent2"/>
            </a:lnRef>
            <a:fillRef idx="0">
              <a:schemeClr val="accent2"/>
            </a:fillRef>
            <a:effectRef idx="0">
              <a:schemeClr val="accent2"/>
            </a:effectRef>
            <a:fontRef idx="minor">
              <a:schemeClr val="tx1"/>
            </a:fontRef>
          </p:style>
        </p:cxnSp>
      </p:grpSp>
      <p:sp>
        <p:nvSpPr>
          <p:cNvPr id="5" name="TextBox 4">
            <a:extLst>
              <a:ext uri="{FF2B5EF4-FFF2-40B4-BE49-F238E27FC236}">
                <a16:creationId xmlns:a16="http://schemas.microsoft.com/office/drawing/2014/main" id="{67A70C1D-2F24-4F61-B921-F7FDFE23AF8C}"/>
              </a:ext>
            </a:extLst>
          </p:cNvPr>
          <p:cNvSpPr txBox="1"/>
          <p:nvPr/>
        </p:nvSpPr>
        <p:spPr>
          <a:xfrm>
            <a:off x="1941983" y="228600"/>
            <a:ext cx="8366311" cy="707886"/>
          </a:xfrm>
          <a:prstGeom prst="rect">
            <a:avLst/>
          </a:prstGeom>
          <a:noFill/>
        </p:spPr>
        <p:txBody>
          <a:bodyPr wrap="square" rtlCol="0">
            <a:spAutoFit/>
          </a:bodyPr>
          <a:lstStyle/>
          <a:p>
            <a:pPr algn="ctr"/>
            <a:r>
              <a:rPr lang="en-GB" sz="4000" dirty="0">
                <a:solidFill>
                  <a:schemeClr val="bg1"/>
                </a:solidFill>
                <a:latin typeface="Calibri Light" panose="020F0302020204030204" pitchFamily="34" charset="0"/>
                <a:cs typeface="Calibri Light" panose="020F0302020204030204" pitchFamily="34" charset="0"/>
              </a:rPr>
              <a:t>SNR vs Depth</a:t>
            </a:r>
          </a:p>
        </p:txBody>
      </p:sp>
    </p:spTree>
    <p:custDataLst>
      <p:tags r:id="rId2"/>
    </p:custDataLst>
    <p:extLst>
      <p:ext uri="{BB962C8B-B14F-4D97-AF65-F5344CB8AC3E}">
        <p14:creationId xmlns:p14="http://schemas.microsoft.com/office/powerpoint/2010/main" val="2183324786"/>
      </p:ext>
    </p:extLst>
  </p:cSld>
  <p:clrMapOvr>
    <a:masterClrMapping/>
  </p:clrMapOvr>
  <mc:AlternateContent xmlns:mc="http://schemas.openxmlformats.org/markup-compatibility/2006" xmlns:p14="http://schemas.microsoft.com/office/powerpoint/2010/main">
    <mc:Choice Requires="p14">
      <p:transition spd="slow" p14:dur="2000" advTm="53735"/>
    </mc:Choice>
    <mc:Fallback xmlns="">
      <p:transition spd="slow" advTm="537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190B05-02F0-4E92-824D-5D74BE5767EF}"/>
              </a:ext>
            </a:extLst>
          </p:cNvPr>
          <p:cNvSpPr>
            <a:spLocks noGrp="1"/>
          </p:cNvSpPr>
          <p:nvPr>
            <p:ph type="title"/>
          </p:nvPr>
        </p:nvSpPr>
        <p:spPr/>
        <p:txBody>
          <a:bodyPr/>
          <a:lstStyle/>
          <a:p>
            <a:pPr algn="ctr"/>
            <a:r>
              <a:rPr lang="en-US" altLang="zh-CN" dirty="0">
                <a:solidFill>
                  <a:schemeClr val="bg1"/>
                </a:solidFill>
              </a:rPr>
              <a:t>SNR with Alignment</a:t>
            </a:r>
            <a:endParaRPr lang="zh-CN" altLang="en-US" dirty="0">
              <a:solidFill>
                <a:schemeClr val="bg1"/>
              </a:solidFill>
            </a:endParaRPr>
          </a:p>
        </p:txBody>
      </p:sp>
      <p:pic>
        <p:nvPicPr>
          <p:cNvPr id="4" name="内容占位符 3">
            <a:extLst>
              <a:ext uri="{FF2B5EF4-FFF2-40B4-BE49-F238E27FC236}">
                <a16:creationId xmlns:a16="http://schemas.microsoft.com/office/drawing/2014/main" id="{DB01CB66-9C25-4D61-BB5F-8CC3C0945927}"/>
              </a:ext>
            </a:extLst>
          </p:cNvPr>
          <p:cNvPicPr>
            <a:picLocks noGrp="1" noChangeAspect="1"/>
          </p:cNvPicPr>
          <p:nvPr>
            <p:ph idx="1"/>
          </p:nvPr>
        </p:nvPicPr>
        <p:blipFill>
          <a:blip r:embed="rId2"/>
          <a:stretch>
            <a:fillRect/>
          </a:stretch>
        </p:blipFill>
        <p:spPr>
          <a:xfrm>
            <a:off x="2175180" y="1984314"/>
            <a:ext cx="7841640" cy="4035019"/>
          </a:xfrm>
          <a:prstGeom prst="rect">
            <a:avLst/>
          </a:prstGeom>
        </p:spPr>
      </p:pic>
    </p:spTree>
    <p:extLst>
      <p:ext uri="{BB962C8B-B14F-4D97-AF65-F5344CB8AC3E}">
        <p14:creationId xmlns:p14="http://schemas.microsoft.com/office/powerpoint/2010/main" val="15277635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A70C1D-2F24-4F61-B921-F7FDFE23AF8C}"/>
              </a:ext>
            </a:extLst>
          </p:cNvPr>
          <p:cNvSpPr txBox="1"/>
          <p:nvPr/>
        </p:nvSpPr>
        <p:spPr>
          <a:xfrm>
            <a:off x="1941983" y="228600"/>
            <a:ext cx="8366311" cy="707886"/>
          </a:xfrm>
          <a:prstGeom prst="rect">
            <a:avLst/>
          </a:prstGeom>
          <a:noFill/>
        </p:spPr>
        <p:txBody>
          <a:bodyPr wrap="square" rtlCol="0">
            <a:spAutoFit/>
          </a:bodyPr>
          <a:lstStyle/>
          <a:p>
            <a:pPr algn="ctr"/>
            <a:r>
              <a:rPr lang="en-GB" sz="4000" dirty="0">
                <a:solidFill>
                  <a:schemeClr val="bg1"/>
                </a:solidFill>
                <a:latin typeface="Calibri Light" panose="020F0302020204030204" pitchFamily="34" charset="0"/>
                <a:cs typeface="Calibri Light" panose="020F0302020204030204" pitchFamily="34" charset="0"/>
              </a:rPr>
              <a:t>Dealing with Waves</a:t>
            </a:r>
          </a:p>
        </p:txBody>
      </p:sp>
      <p:graphicFrame>
        <p:nvGraphicFramePr>
          <p:cNvPr id="4" name="Object 3">
            <a:extLst>
              <a:ext uri="{FF2B5EF4-FFF2-40B4-BE49-F238E27FC236}">
                <a16:creationId xmlns:a16="http://schemas.microsoft.com/office/drawing/2014/main" id="{E3A80001-57E9-4C3F-A5C6-C026B49BADC5}"/>
              </a:ext>
            </a:extLst>
          </p:cNvPr>
          <p:cNvGraphicFramePr>
            <a:graphicFrameLocks noChangeAspect="1"/>
          </p:cNvGraphicFramePr>
          <p:nvPr>
            <p:extLst>
              <p:ext uri="{D42A27DB-BD31-4B8C-83A1-F6EECF244321}">
                <p14:modId xmlns:p14="http://schemas.microsoft.com/office/powerpoint/2010/main" val="136016098"/>
              </p:ext>
            </p:extLst>
          </p:nvPr>
        </p:nvGraphicFramePr>
        <p:xfrm>
          <a:off x="2069560" y="1842390"/>
          <a:ext cx="7934671" cy="4471987"/>
        </p:xfrm>
        <a:graphic>
          <a:graphicData uri="http://schemas.openxmlformats.org/presentationml/2006/ole">
            <mc:AlternateContent xmlns:mc="http://schemas.openxmlformats.org/markup-compatibility/2006">
              <mc:Choice xmlns:v="urn:schemas-microsoft-com:vml" Requires="v">
                <p:oleObj spid="_x0000_s23773" name="Worksheet" r:id="rId5" imgW="6489774" imgH="3657600" progId="Excel.Sheet.12">
                  <p:link updateAutomatic="1"/>
                </p:oleObj>
              </mc:Choice>
              <mc:Fallback>
                <p:oleObj name="Worksheet" r:id="rId5" imgW="6489774" imgH="3657600" progId="Excel.Sheet.12">
                  <p:link updateAutomatic="1"/>
                  <p:pic>
                    <p:nvPicPr>
                      <p:cNvPr id="0" name=""/>
                      <p:cNvPicPr/>
                      <p:nvPr/>
                    </p:nvPicPr>
                    <p:blipFill>
                      <a:blip r:embed="rId6"/>
                      <a:stretch>
                        <a:fillRect/>
                      </a:stretch>
                    </p:blipFill>
                    <p:spPr>
                      <a:xfrm>
                        <a:off x="2069560" y="1842390"/>
                        <a:ext cx="7934671" cy="4471987"/>
                      </a:xfrm>
                      <a:prstGeom prst="rect">
                        <a:avLst/>
                      </a:prstGeom>
                      <a:ln>
                        <a:solidFill>
                          <a:schemeClr val="tx1"/>
                        </a:solidFill>
                      </a:ln>
                    </p:spPr>
                  </p:pic>
                </p:oleObj>
              </mc:Fallback>
            </mc:AlternateContent>
          </a:graphicData>
        </a:graphic>
      </p:graphicFrame>
      <p:sp>
        <p:nvSpPr>
          <p:cNvPr id="31" name="Rectangle 30">
            <a:extLst>
              <a:ext uri="{FF2B5EF4-FFF2-40B4-BE49-F238E27FC236}">
                <a16:creationId xmlns:a16="http://schemas.microsoft.com/office/drawing/2014/main" id="{198667CB-FC00-495D-855C-05C04D2A92E5}"/>
              </a:ext>
            </a:extLst>
          </p:cNvPr>
          <p:cNvSpPr/>
          <p:nvPr/>
        </p:nvSpPr>
        <p:spPr>
          <a:xfrm>
            <a:off x="1282850" y="1143000"/>
            <a:ext cx="9626353" cy="584775"/>
          </a:xfrm>
          <a:prstGeom prst="rect">
            <a:avLst/>
          </a:prstGeom>
        </p:spPr>
        <p:txBody>
          <a:bodyPr wrap="none">
            <a:spAutoFit/>
          </a:bodyPr>
          <a:lstStyle/>
          <a:p>
            <a:pPr algn="ctr"/>
            <a:r>
              <a:rPr lang="en-GB" sz="3200" u="sng" dirty="0">
                <a:solidFill>
                  <a:schemeClr val="bg1"/>
                </a:solidFill>
                <a:latin typeface="+mj-lt"/>
              </a:rPr>
              <a:t>Experiment:</a:t>
            </a:r>
            <a:r>
              <a:rPr lang="en-GB" sz="3200" dirty="0">
                <a:solidFill>
                  <a:schemeClr val="bg1"/>
                </a:solidFill>
                <a:latin typeface="+mj-lt"/>
              </a:rPr>
              <a:t> Generate Waves of Peak-to-Peak Amplitudes</a:t>
            </a:r>
            <a:endParaRPr lang="en-GB" sz="3200" dirty="0">
              <a:solidFill>
                <a:schemeClr val="bg1"/>
              </a:solidFill>
              <a:latin typeface="+mj-lt"/>
              <a:cs typeface="Calibri Light" panose="020F0302020204030204" pitchFamily="34" charset="0"/>
            </a:endParaRPr>
          </a:p>
        </p:txBody>
      </p:sp>
      <p:sp>
        <p:nvSpPr>
          <p:cNvPr id="6" name="Rectangle 5">
            <a:extLst>
              <a:ext uri="{FF2B5EF4-FFF2-40B4-BE49-F238E27FC236}">
                <a16:creationId xmlns:a16="http://schemas.microsoft.com/office/drawing/2014/main" id="{8666C0A3-0AA4-42E4-9806-B9B62575A281}"/>
              </a:ext>
            </a:extLst>
          </p:cNvPr>
          <p:cNvSpPr/>
          <p:nvPr/>
        </p:nvSpPr>
        <p:spPr>
          <a:xfrm>
            <a:off x="3604311" y="2001956"/>
            <a:ext cx="211755" cy="33495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36D2FDA5-66ED-4793-9CC1-E4E164DC8796}"/>
              </a:ext>
            </a:extLst>
          </p:cNvPr>
          <p:cNvSpPr/>
          <p:nvPr/>
        </p:nvSpPr>
        <p:spPr>
          <a:xfrm>
            <a:off x="4105961" y="2001956"/>
            <a:ext cx="211755" cy="33495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F9E593C7-1A77-4673-9E12-5736A1B46E71}"/>
              </a:ext>
            </a:extLst>
          </p:cNvPr>
          <p:cNvSpPr/>
          <p:nvPr/>
        </p:nvSpPr>
        <p:spPr>
          <a:xfrm>
            <a:off x="4607611" y="2001956"/>
            <a:ext cx="3596589" cy="33495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03CC50A8-DD19-4E82-AAE5-DEFCD2F9E570}"/>
              </a:ext>
            </a:extLst>
          </p:cNvPr>
          <p:cNvCxnSpPr>
            <a:cxnSpLocks/>
          </p:cNvCxnSpPr>
          <p:nvPr/>
        </p:nvCxnSpPr>
        <p:spPr>
          <a:xfrm flipH="1">
            <a:off x="4317716" y="2275073"/>
            <a:ext cx="609322" cy="150877"/>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83D8676-EFBC-4F24-9056-0BDED5CAC833}"/>
              </a:ext>
            </a:extLst>
          </p:cNvPr>
          <p:cNvSpPr/>
          <p:nvPr/>
        </p:nvSpPr>
        <p:spPr>
          <a:xfrm>
            <a:off x="4908169" y="1887341"/>
            <a:ext cx="2612575" cy="584775"/>
          </a:xfrm>
          <a:prstGeom prst="rect">
            <a:avLst/>
          </a:prstGeom>
        </p:spPr>
        <p:txBody>
          <a:bodyPr wrap="none">
            <a:spAutoFit/>
          </a:bodyPr>
          <a:lstStyle/>
          <a:p>
            <a:r>
              <a:rPr lang="en-GB" sz="3200" dirty="0">
                <a:solidFill>
                  <a:srgbClr val="FF0000"/>
                </a:solidFill>
                <a:latin typeface="+mj-lt"/>
                <a:cs typeface="Calibri Light" panose="020F0302020204030204" pitchFamily="34" charset="0"/>
              </a:rPr>
              <a:t>Capillary Wave</a:t>
            </a:r>
          </a:p>
        </p:txBody>
      </p:sp>
    </p:spTree>
    <p:custDataLst>
      <p:tags r:id="rId2"/>
    </p:custDataLst>
    <p:extLst>
      <p:ext uri="{BB962C8B-B14F-4D97-AF65-F5344CB8AC3E}">
        <p14:creationId xmlns:p14="http://schemas.microsoft.com/office/powerpoint/2010/main" val="1978025295"/>
      </p:ext>
    </p:extLst>
  </p:cSld>
  <p:clrMapOvr>
    <a:masterClrMapping/>
  </p:clrMapOvr>
  <mc:AlternateContent xmlns:mc="http://schemas.openxmlformats.org/markup-compatibility/2006" xmlns:p14="http://schemas.microsoft.com/office/powerpoint/2010/main">
    <mc:Choice Requires="p14">
      <p:transition spd="slow" p14:dur="2000" advTm="76519"/>
    </mc:Choice>
    <mc:Fallback xmlns="">
      <p:transition spd="slow" advTm="765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xit" presetSubtype="8" fill="hold" grpId="0" nodeType="clickEffect">
                                  <p:stCondLst>
                                    <p:cond delay="0"/>
                                  </p:stCondLst>
                                  <p:childTnLst>
                                    <p:animEffect transition="out" filter="wipe(left)">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xit" presetSubtype="8" fill="hold" grpId="0" nodeType="clickEffect">
                                  <p:stCondLst>
                                    <p:cond delay="0"/>
                                  </p:stCondLst>
                                  <p:childTnLst>
                                    <p:animEffect transition="out" filter="wipe(left)">
                                      <p:cBhvr>
                                        <p:cTn id="19" dur="500"/>
                                        <p:tgtEl>
                                          <p:spTgt spid="32"/>
                                        </p:tgtEl>
                                      </p:cBhvr>
                                    </p:animEffect>
                                    <p:set>
                                      <p:cBhvr>
                                        <p:cTn id="20" dur="1" fill="hold">
                                          <p:stCondLst>
                                            <p:cond delay="499"/>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xit" presetSubtype="8" fill="hold" grpId="0" nodeType="clickEffect">
                                  <p:stCondLst>
                                    <p:cond delay="0"/>
                                  </p:stCondLst>
                                  <p:childTnLst>
                                    <p:animEffect transition="out" filter="wipe(left)">
                                      <p:cBhvr>
                                        <p:cTn id="30" dur="500"/>
                                        <p:tgtEl>
                                          <p:spTgt spid="35"/>
                                        </p:tgtEl>
                                      </p:cBhvr>
                                    </p:animEffect>
                                    <p:set>
                                      <p:cBhvr>
                                        <p:cTn id="31"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6" grpId="0" animBg="1"/>
      <p:bldP spid="32" grpId="0" animBg="1"/>
      <p:bldP spid="35" grpId="0" animBg="1"/>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0FC1BD-1E59-4102-AD1F-5DDD559A46DD}"/>
              </a:ext>
            </a:extLst>
          </p:cNvPr>
          <p:cNvSpPr>
            <a:spLocks noGrp="1"/>
          </p:cNvSpPr>
          <p:nvPr>
            <p:ph type="title"/>
          </p:nvPr>
        </p:nvSpPr>
        <p:spPr/>
        <p:txBody>
          <a:bodyPr/>
          <a:lstStyle/>
          <a:p>
            <a:pPr algn="ctr"/>
            <a:r>
              <a:rPr lang="en-US" altLang="zh-CN" dirty="0">
                <a:solidFill>
                  <a:schemeClr val="bg1"/>
                </a:solidFill>
              </a:rPr>
              <a:t>Limitations</a:t>
            </a:r>
            <a:endParaRPr lang="zh-CN" altLang="en-US" dirty="0">
              <a:solidFill>
                <a:schemeClr val="bg1"/>
              </a:solidFill>
            </a:endParaRPr>
          </a:p>
        </p:txBody>
      </p:sp>
      <p:sp>
        <p:nvSpPr>
          <p:cNvPr id="3" name="内容占位符 2">
            <a:extLst>
              <a:ext uri="{FF2B5EF4-FFF2-40B4-BE49-F238E27FC236}">
                <a16:creationId xmlns:a16="http://schemas.microsoft.com/office/drawing/2014/main" id="{6EF573EA-4B39-4E72-B38B-E877096845E4}"/>
              </a:ext>
            </a:extLst>
          </p:cNvPr>
          <p:cNvSpPr>
            <a:spLocks noGrp="1"/>
          </p:cNvSpPr>
          <p:nvPr>
            <p:ph idx="1"/>
          </p:nvPr>
        </p:nvSpPr>
        <p:spPr/>
        <p:txBody>
          <a:bodyPr>
            <a:normAutofit/>
          </a:bodyPr>
          <a:lstStyle/>
          <a:p>
            <a:r>
              <a:rPr lang="en-US" altLang="zh-CN" sz="3200" dirty="0">
                <a:solidFill>
                  <a:schemeClr val="bg1"/>
                </a:solidFill>
              </a:rPr>
              <a:t>One-directional Communication</a:t>
            </a:r>
          </a:p>
          <a:p>
            <a:endParaRPr lang="en-US" altLang="zh-CN" sz="3200" dirty="0">
              <a:solidFill>
                <a:schemeClr val="bg1"/>
              </a:solidFill>
            </a:endParaRPr>
          </a:p>
          <a:p>
            <a:r>
              <a:rPr lang="en-US" altLang="zh-CN" sz="3200" dirty="0">
                <a:solidFill>
                  <a:schemeClr val="bg1"/>
                </a:solidFill>
              </a:rPr>
              <a:t>Ocean Wave Amplitude</a:t>
            </a:r>
          </a:p>
          <a:p>
            <a:endParaRPr lang="en-US" altLang="zh-CN" sz="3200" dirty="0">
              <a:solidFill>
                <a:schemeClr val="bg1"/>
              </a:solidFill>
            </a:endParaRPr>
          </a:p>
          <a:p>
            <a:r>
              <a:rPr lang="en-US" altLang="zh-CN" sz="3200" dirty="0">
                <a:solidFill>
                  <a:schemeClr val="bg1"/>
                </a:solidFill>
              </a:rPr>
              <a:t>Misalignment</a:t>
            </a:r>
            <a:endParaRPr lang="zh-CN" altLang="en-US" sz="3200" dirty="0">
              <a:solidFill>
                <a:schemeClr val="bg1"/>
              </a:solidFill>
            </a:endParaRPr>
          </a:p>
        </p:txBody>
      </p:sp>
    </p:spTree>
    <p:extLst>
      <p:ext uri="{BB962C8B-B14F-4D97-AF65-F5344CB8AC3E}">
        <p14:creationId xmlns:p14="http://schemas.microsoft.com/office/powerpoint/2010/main" val="20207631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CF1234-1735-4594-BBED-E43833273F56}"/>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FE8F2A98-75FC-4C9E-B46A-F5877B94FC9E}"/>
              </a:ext>
            </a:extLst>
          </p:cNvPr>
          <p:cNvSpPr>
            <a:spLocks noGrp="1"/>
          </p:cNvSpPr>
          <p:nvPr>
            <p:ph idx="1"/>
          </p:nvPr>
        </p:nvSpPr>
        <p:spPr/>
        <p:txBody>
          <a:bodyPr/>
          <a:lstStyle/>
          <a:p>
            <a:endParaRPr lang="zh-CN" altLang="en-US"/>
          </a:p>
        </p:txBody>
      </p:sp>
      <p:sp>
        <p:nvSpPr>
          <p:cNvPr id="4" name="Rectangle 1">
            <a:extLst>
              <a:ext uri="{FF2B5EF4-FFF2-40B4-BE49-F238E27FC236}">
                <a16:creationId xmlns:a16="http://schemas.microsoft.com/office/drawing/2014/main" id="{3E7FB7D3-67A9-4819-91B3-091486F28CCD}"/>
              </a:ext>
            </a:extLst>
          </p:cNvPr>
          <p:cNvSpPr/>
          <p:nvPr/>
        </p:nvSpPr>
        <p:spPr>
          <a:xfrm>
            <a:off x="3048" y="0"/>
            <a:ext cx="12188952"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179811D-92CA-4CCF-B420-8A00F08CBB51}"/>
              </a:ext>
            </a:extLst>
          </p:cNvPr>
          <p:cNvSpPr txBox="1"/>
          <p:nvPr/>
        </p:nvSpPr>
        <p:spPr>
          <a:xfrm>
            <a:off x="544886" y="228600"/>
            <a:ext cx="11160503" cy="707886"/>
          </a:xfrm>
          <a:prstGeom prst="rect">
            <a:avLst/>
          </a:prstGeom>
          <a:noFill/>
        </p:spPr>
        <p:txBody>
          <a:bodyPr wrap="square" rtlCol="0">
            <a:spAutoFit/>
          </a:bodyPr>
          <a:lstStyle/>
          <a:p>
            <a:pPr algn="ctr"/>
            <a:r>
              <a:rPr lang="en-GB" sz="4000" dirty="0">
                <a:solidFill>
                  <a:schemeClr val="bg1"/>
                </a:solidFill>
                <a:latin typeface="Calibri (Body)"/>
                <a:cs typeface="Calibri Light" panose="020F0302020204030204" pitchFamily="34" charset="0"/>
              </a:rPr>
              <a:t>Conclusion</a:t>
            </a:r>
          </a:p>
        </p:txBody>
      </p:sp>
      <p:sp>
        <p:nvSpPr>
          <p:cNvPr id="6" name="TextBox 2">
            <a:extLst>
              <a:ext uri="{FF2B5EF4-FFF2-40B4-BE49-F238E27FC236}">
                <a16:creationId xmlns:a16="http://schemas.microsoft.com/office/drawing/2014/main" id="{F16C5D0E-AD46-4053-8EEB-FB4517280969}"/>
              </a:ext>
            </a:extLst>
          </p:cNvPr>
          <p:cNvSpPr txBox="1"/>
          <p:nvPr/>
        </p:nvSpPr>
        <p:spPr>
          <a:xfrm>
            <a:off x="581124" y="1295400"/>
            <a:ext cx="11267973" cy="1077218"/>
          </a:xfrm>
          <a:prstGeom prst="rect">
            <a:avLst/>
          </a:prstGeom>
          <a:noFill/>
        </p:spPr>
        <p:txBody>
          <a:bodyPr wrap="square" rtlCol="0">
            <a:spAutoFit/>
          </a:bodyPr>
          <a:lstStyle/>
          <a:p>
            <a:r>
              <a:rPr lang="en-GB" sz="3200" dirty="0">
                <a:solidFill>
                  <a:schemeClr val="bg1"/>
                </a:solidFill>
                <a:latin typeface="Calibri Light" panose="020F0302020204030204" pitchFamily="34" charset="0"/>
                <a:cs typeface="Calibri Light" panose="020F0302020204030204" pitchFamily="34" charset="0"/>
              </a:rPr>
              <a:t>The first technology that enables wireless networking across the water-air interface</a:t>
            </a:r>
          </a:p>
        </p:txBody>
      </p:sp>
      <p:sp>
        <p:nvSpPr>
          <p:cNvPr id="8" name="TextBox 6">
            <a:extLst>
              <a:ext uri="{FF2B5EF4-FFF2-40B4-BE49-F238E27FC236}">
                <a16:creationId xmlns:a16="http://schemas.microsoft.com/office/drawing/2014/main" id="{221EC5DB-F022-46D4-9EE8-7BC2C86783F6}"/>
              </a:ext>
            </a:extLst>
          </p:cNvPr>
          <p:cNvSpPr txBox="1"/>
          <p:nvPr/>
        </p:nvSpPr>
        <p:spPr>
          <a:xfrm>
            <a:off x="581125" y="4276658"/>
            <a:ext cx="11267975" cy="584775"/>
          </a:xfrm>
          <a:prstGeom prst="rect">
            <a:avLst/>
          </a:prstGeom>
          <a:noFill/>
        </p:spPr>
        <p:txBody>
          <a:bodyPr wrap="square" rtlCol="0">
            <a:spAutoFit/>
          </a:bodyPr>
          <a:lstStyle/>
          <a:p>
            <a:r>
              <a:rPr lang="en-GB" sz="3200" dirty="0">
                <a:solidFill>
                  <a:schemeClr val="bg1"/>
                </a:solidFill>
                <a:latin typeface="Calibri Light" panose="020F0302020204030204" pitchFamily="34" charset="0"/>
                <a:cs typeface="Calibri Light" panose="020F0302020204030204" pitchFamily="34" charset="0"/>
              </a:rPr>
              <a:t>Deals with practical challenges like natural surface waves</a:t>
            </a:r>
          </a:p>
        </p:txBody>
      </p:sp>
      <p:sp>
        <p:nvSpPr>
          <p:cNvPr id="9" name="TextBox 7">
            <a:extLst>
              <a:ext uri="{FF2B5EF4-FFF2-40B4-BE49-F238E27FC236}">
                <a16:creationId xmlns:a16="http://schemas.microsoft.com/office/drawing/2014/main" id="{9F32DEEF-3093-414A-89DA-7A6A7C2E1C41}"/>
              </a:ext>
            </a:extLst>
          </p:cNvPr>
          <p:cNvSpPr txBox="1"/>
          <p:nvPr/>
        </p:nvSpPr>
        <p:spPr>
          <a:xfrm>
            <a:off x="581125" y="2786029"/>
            <a:ext cx="11267974" cy="1077218"/>
          </a:xfrm>
          <a:prstGeom prst="rect">
            <a:avLst/>
          </a:prstGeom>
          <a:noFill/>
        </p:spPr>
        <p:txBody>
          <a:bodyPr wrap="square" rtlCol="0">
            <a:spAutoFit/>
          </a:bodyPr>
          <a:lstStyle/>
          <a:p>
            <a:r>
              <a:rPr lang="en-GB" sz="3200" dirty="0">
                <a:solidFill>
                  <a:schemeClr val="bg1"/>
                </a:solidFill>
                <a:latin typeface="Calibri Light" panose="020F0302020204030204" pitchFamily="34" charset="0"/>
                <a:cs typeface="Calibri Light" panose="020F0302020204030204" pitchFamily="34" charset="0"/>
              </a:rPr>
              <a:t>Allows uplink wireless communication between an underwater and airborne node</a:t>
            </a:r>
          </a:p>
        </p:txBody>
      </p:sp>
    </p:spTree>
    <p:extLst>
      <p:ext uri="{BB962C8B-B14F-4D97-AF65-F5344CB8AC3E}">
        <p14:creationId xmlns:p14="http://schemas.microsoft.com/office/powerpoint/2010/main" val="2247147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72F4D70C-9ACD-4173-9771-D58A8771DE92}"/>
              </a:ext>
            </a:extLst>
          </p:cNvPr>
          <p:cNvSpPr/>
          <p:nvPr/>
        </p:nvSpPr>
        <p:spPr>
          <a:xfrm rot="16200000">
            <a:off x="4582431" y="-751575"/>
            <a:ext cx="3027144" cy="12192001"/>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4" name="Picture 103">
            <a:extLst>
              <a:ext uri="{FF2B5EF4-FFF2-40B4-BE49-F238E27FC236}">
                <a16:creationId xmlns:a16="http://schemas.microsoft.com/office/drawing/2014/main" id="{CC9CB8DE-4822-4786-96E6-3BA9D2D8A3E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56660" y="4391430"/>
            <a:ext cx="4067133" cy="2135245"/>
          </a:xfrm>
          <a:prstGeom prst="rect">
            <a:avLst/>
          </a:prstGeom>
        </p:spPr>
      </p:pic>
      <p:pic>
        <p:nvPicPr>
          <p:cNvPr id="13" name="Picture 12">
            <a:extLst>
              <a:ext uri="{FF2B5EF4-FFF2-40B4-BE49-F238E27FC236}">
                <a16:creationId xmlns:a16="http://schemas.microsoft.com/office/drawing/2014/main" id="{3868D660-E7AB-4B50-9A11-1AE0B99A50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7668" y="4391430"/>
            <a:ext cx="4067133" cy="2135245"/>
          </a:xfrm>
          <a:prstGeom prst="rect">
            <a:avLst/>
          </a:prstGeom>
        </p:spPr>
      </p:pic>
      <p:grpSp>
        <p:nvGrpSpPr>
          <p:cNvPr id="2" name="Group 1">
            <a:extLst>
              <a:ext uri="{FF2B5EF4-FFF2-40B4-BE49-F238E27FC236}">
                <a16:creationId xmlns:a16="http://schemas.microsoft.com/office/drawing/2014/main" id="{38645013-F94E-4510-B39E-3B0A351720AD}"/>
              </a:ext>
            </a:extLst>
          </p:cNvPr>
          <p:cNvGrpSpPr/>
          <p:nvPr/>
        </p:nvGrpSpPr>
        <p:grpSpPr>
          <a:xfrm>
            <a:off x="4726005" y="4805816"/>
            <a:ext cx="2300438" cy="1331141"/>
            <a:chOff x="4726005" y="4805816"/>
            <a:chExt cx="2300438" cy="1331141"/>
          </a:xfrm>
        </p:grpSpPr>
        <p:cxnSp>
          <p:nvCxnSpPr>
            <p:cNvPr id="20" name="Straight Arrow Connector 19">
              <a:extLst>
                <a:ext uri="{FF2B5EF4-FFF2-40B4-BE49-F238E27FC236}">
                  <a16:creationId xmlns:a16="http://schemas.microsoft.com/office/drawing/2014/main" id="{D618C486-9996-4362-9EDD-EB53EA9CC49F}"/>
                </a:ext>
              </a:extLst>
            </p:cNvPr>
            <p:cNvCxnSpPr>
              <a:cxnSpLocks/>
            </p:cNvCxnSpPr>
            <p:nvPr/>
          </p:nvCxnSpPr>
          <p:spPr>
            <a:xfrm>
              <a:off x="4726005" y="5465620"/>
              <a:ext cx="2300438" cy="0"/>
            </a:xfrm>
            <a:prstGeom prst="straightConnector1">
              <a:avLst/>
            </a:prstGeom>
            <a:ln w="76200">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5664F7C-A984-4417-971E-C0328ABFE989}"/>
                </a:ext>
              </a:extLst>
            </p:cNvPr>
            <p:cNvSpPr txBox="1"/>
            <p:nvPr/>
          </p:nvSpPr>
          <p:spPr>
            <a:xfrm>
              <a:off x="4956222" y="4805816"/>
              <a:ext cx="1828800" cy="1077218"/>
            </a:xfrm>
            <a:prstGeom prst="rect">
              <a:avLst/>
            </a:prstGeom>
            <a:noFill/>
            <a:ln>
              <a:noFill/>
            </a:ln>
          </p:spPr>
          <p:txBody>
            <a:bodyPr wrap="square" rtlCol="0">
              <a:spAutoFit/>
            </a:bodyPr>
            <a:lstStyle/>
            <a:p>
              <a:pPr algn="ctr"/>
              <a:r>
                <a:rPr lang="en-GB" sz="3200" dirty="0">
                  <a:solidFill>
                    <a:schemeClr val="accent4"/>
                  </a:solidFill>
                  <a:latin typeface="Calibri Light" panose="020F0302020204030204" pitchFamily="34" charset="0"/>
                  <a:cs typeface="Calibri Light" panose="020F0302020204030204" pitchFamily="34" charset="0"/>
                </a:rPr>
                <a:t>Acoustic</a:t>
              </a:r>
            </a:p>
          </p:txBody>
        </p:sp>
        <p:sp>
          <p:nvSpPr>
            <p:cNvPr id="10" name="TextBox 9">
              <a:extLst>
                <a:ext uri="{FF2B5EF4-FFF2-40B4-BE49-F238E27FC236}">
                  <a16:creationId xmlns:a16="http://schemas.microsoft.com/office/drawing/2014/main" id="{7BA16AD4-89C0-40D0-8C2B-C17209E46290}"/>
                </a:ext>
              </a:extLst>
            </p:cNvPr>
            <p:cNvSpPr txBox="1"/>
            <p:nvPr/>
          </p:nvSpPr>
          <p:spPr>
            <a:xfrm>
              <a:off x="4760801" y="5552182"/>
              <a:ext cx="2219641" cy="584775"/>
            </a:xfrm>
            <a:prstGeom prst="rect">
              <a:avLst/>
            </a:prstGeom>
            <a:noFill/>
            <a:ln>
              <a:noFill/>
            </a:ln>
          </p:spPr>
          <p:txBody>
            <a:bodyPr wrap="square" rtlCol="0">
              <a:spAutoFit/>
            </a:bodyPr>
            <a:lstStyle/>
            <a:p>
              <a:pPr algn="ctr"/>
              <a:r>
                <a:rPr lang="en-GB" sz="3200" dirty="0">
                  <a:solidFill>
                    <a:schemeClr val="accent4"/>
                  </a:solidFill>
                  <a:latin typeface="Calibri Light" panose="020F0302020204030204" pitchFamily="34" charset="0"/>
                  <a:cs typeface="Calibri Light" panose="020F0302020204030204" pitchFamily="34" charset="0"/>
                </a:rPr>
                <a:t>or SONAR</a:t>
              </a:r>
            </a:p>
          </p:txBody>
        </p:sp>
      </p:grpSp>
      <p:sp>
        <p:nvSpPr>
          <p:cNvPr id="11" name="Rectangle 10">
            <a:extLst>
              <a:ext uri="{FF2B5EF4-FFF2-40B4-BE49-F238E27FC236}">
                <a16:creationId xmlns:a16="http://schemas.microsoft.com/office/drawing/2014/main" id="{32CA41B9-F78A-419E-9C66-741E4CDB73F8}"/>
              </a:ext>
            </a:extLst>
          </p:cNvPr>
          <p:cNvSpPr/>
          <p:nvPr/>
        </p:nvSpPr>
        <p:spPr>
          <a:xfrm>
            <a:off x="625904" y="228600"/>
            <a:ext cx="10940239" cy="707886"/>
          </a:xfrm>
          <a:prstGeom prst="rect">
            <a:avLst/>
          </a:prstGeom>
        </p:spPr>
        <p:txBody>
          <a:bodyPr wrap="none">
            <a:spAutoFit/>
          </a:bodyPr>
          <a:lstStyle/>
          <a:p>
            <a:pPr algn="ctr"/>
            <a:r>
              <a:rPr lang="en-GB" sz="4000" dirty="0">
                <a:solidFill>
                  <a:schemeClr val="bg1"/>
                </a:solidFill>
                <a:cs typeface="Calibri Light" panose="020F0302020204030204" pitchFamily="34" charset="0"/>
              </a:rPr>
              <a:t>Wireless Signals Work Well Only in a Single Medium</a:t>
            </a:r>
          </a:p>
        </p:txBody>
      </p:sp>
    </p:spTree>
    <p:extLst>
      <p:ext uri="{BB962C8B-B14F-4D97-AF65-F5344CB8AC3E}">
        <p14:creationId xmlns:p14="http://schemas.microsoft.com/office/powerpoint/2010/main" val="2992635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606">
        <p159:morph option="byObject"/>
      </p:transition>
    </mc:Choice>
    <mc:Fallback xmlns="">
      <p:transition spd="slow" advTm="36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72F4D70C-9ACD-4173-9771-D58A8771DE92}"/>
              </a:ext>
            </a:extLst>
          </p:cNvPr>
          <p:cNvSpPr/>
          <p:nvPr/>
        </p:nvSpPr>
        <p:spPr>
          <a:xfrm rot="16200000">
            <a:off x="4582431" y="-751575"/>
            <a:ext cx="3027144" cy="12192001"/>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4" name="Picture 103">
            <a:extLst>
              <a:ext uri="{FF2B5EF4-FFF2-40B4-BE49-F238E27FC236}">
                <a16:creationId xmlns:a16="http://schemas.microsoft.com/office/drawing/2014/main" id="{CC9CB8DE-4822-4786-96E6-3BA9D2D8A3E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56660" y="4391430"/>
            <a:ext cx="4067133" cy="2135245"/>
          </a:xfrm>
          <a:prstGeom prst="rect">
            <a:avLst/>
          </a:prstGeom>
        </p:spPr>
      </p:pic>
      <p:pic>
        <p:nvPicPr>
          <p:cNvPr id="13" name="Picture 12">
            <a:extLst>
              <a:ext uri="{FF2B5EF4-FFF2-40B4-BE49-F238E27FC236}">
                <a16:creationId xmlns:a16="http://schemas.microsoft.com/office/drawing/2014/main" id="{3868D660-E7AB-4B50-9A11-1AE0B99A50C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7668" y="4391430"/>
            <a:ext cx="4067133" cy="2135245"/>
          </a:xfrm>
          <a:prstGeom prst="rect">
            <a:avLst/>
          </a:prstGeom>
        </p:spPr>
      </p:pic>
      <p:grpSp>
        <p:nvGrpSpPr>
          <p:cNvPr id="11" name="Group 10">
            <a:extLst>
              <a:ext uri="{FF2B5EF4-FFF2-40B4-BE49-F238E27FC236}">
                <a16:creationId xmlns:a16="http://schemas.microsoft.com/office/drawing/2014/main" id="{0EBCD89C-FCA6-4DC7-B608-3E08533244E9}"/>
              </a:ext>
            </a:extLst>
          </p:cNvPr>
          <p:cNvGrpSpPr/>
          <p:nvPr/>
        </p:nvGrpSpPr>
        <p:grpSpPr>
          <a:xfrm>
            <a:off x="4726005" y="1306451"/>
            <a:ext cx="2300438" cy="659804"/>
            <a:chOff x="4726004" y="4805816"/>
            <a:chExt cx="2656573" cy="659804"/>
          </a:xfrm>
        </p:grpSpPr>
        <p:cxnSp>
          <p:nvCxnSpPr>
            <p:cNvPr id="12" name="Straight Arrow Connector 11">
              <a:extLst>
                <a:ext uri="{FF2B5EF4-FFF2-40B4-BE49-F238E27FC236}">
                  <a16:creationId xmlns:a16="http://schemas.microsoft.com/office/drawing/2014/main" id="{C834CF71-6283-4802-9022-75CCF0168837}"/>
                </a:ext>
              </a:extLst>
            </p:cNvPr>
            <p:cNvCxnSpPr>
              <a:cxnSpLocks/>
            </p:cNvCxnSpPr>
            <p:nvPr/>
          </p:nvCxnSpPr>
          <p:spPr>
            <a:xfrm>
              <a:off x="4726004" y="5465620"/>
              <a:ext cx="2656573" cy="0"/>
            </a:xfrm>
            <a:prstGeom prst="straightConnector1">
              <a:avLst/>
            </a:prstGeom>
            <a:ln w="762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92EEC96-BA01-4054-9B60-38BE29908B07}"/>
                </a:ext>
              </a:extLst>
            </p:cNvPr>
            <p:cNvSpPr txBox="1"/>
            <p:nvPr/>
          </p:nvSpPr>
          <p:spPr>
            <a:xfrm>
              <a:off x="4991861" y="4805816"/>
              <a:ext cx="2111920" cy="584775"/>
            </a:xfrm>
            <a:prstGeom prst="rect">
              <a:avLst/>
            </a:prstGeom>
            <a:noFill/>
            <a:ln>
              <a:noFill/>
            </a:ln>
          </p:spPr>
          <p:txBody>
            <a:bodyPr wrap="square" rtlCol="0">
              <a:spAutoFit/>
            </a:bodyPr>
            <a:lstStyle/>
            <a:p>
              <a:pPr algn="ctr"/>
              <a:r>
                <a:rPr lang="en-GB" sz="3200" dirty="0">
                  <a:solidFill>
                    <a:schemeClr val="bg1"/>
                  </a:solidFill>
                  <a:latin typeface="Calibri Light" panose="020F0302020204030204" pitchFamily="34" charset="0"/>
                  <a:cs typeface="Calibri Light" panose="020F0302020204030204" pitchFamily="34" charset="0"/>
                </a:rPr>
                <a:t>Radio</a:t>
              </a:r>
            </a:p>
          </p:txBody>
        </p:sp>
      </p:grpSp>
      <p:grpSp>
        <p:nvGrpSpPr>
          <p:cNvPr id="3" name="Group 2">
            <a:extLst>
              <a:ext uri="{FF2B5EF4-FFF2-40B4-BE49-F238E27FC236}">
                <a16:creationId xmlns:a16="http://schemas.microsoft.com/office/drawing/2014/main" id="{23D92B80-5A49-4B25-9F2D-11A5C8FE1E8D}"/>
              </a:ext>
            </a:extLst>
          </p:cNvPr>
          <p:cNvGrpSpPr/>
          <p:nvPr/>
        </p:nvGrpSpPr>
        <p:grpSpPr>
          <a:xfrm>
            <a:off x="4726005" y="4805816"/>
            <a:ext cx="2300438" cy="1331141"/>
            <a:chOff x="4726005" y="4805816"/>
            <a:chExt cx="2300438" cy="1331141"/>
          </a:xfrm>
        </p:grpSpPr>
        <p:cxnSp>
          <p:nvCxnSpPr>
            <p:cNvPr id="20" name="Straight Arrow Connector 19">
              <a:extLst>
                <a:ext uri="{FF2B5EF4-FFF2-40B4-BE49-F238E27FC236}">
                  <a16:creationId xmlns:a16="http://schemas.microsoft.com/office/drawing/2014/main" id="{D618C486-9996-4362-9EDD-EB53EA9CC49F}"/>
                </a:ext>
              </a:extLst>
            </p:cNvPr>
            <p:cNvCxnSpPr>
              <a:cxnSpLocks/>
            </p:cNvCxnSpPr>
            <p:nvPr/>
          </p:nvCxnSpPr>
          <p:spPr>
            <a:xfrm>
              <a:off x="4726005" y="5465620"/>
              <a:ext cx="2300438" cy="0"/>
            </a:xfrm>
            <a:prstGeom prst="straightConnector1">
              <a:avLst/>
            </a:prstGeom>
            <a:ln w="76200">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5664F7C-A984-4417-971E-C0328ABFE989}"/>
                </a:ext>
              </a:extLst>
            </p:cNvPr>
            <p:cNvSpPr txBox="1"/>
            <p:nvPr/>
          </p:nvSpPr>
          <p:spPr>
            <a:xfrm>
              <a:off x="4956222" y="4805816"/>
              <a:ext cx="1828800" cy="1077218"/>
            </a:xfrm>
            <a:prstGeom prst="rect">
              <a:avLst/>
            </a:prstGeom>
            <a:noFill/>
            <a:ln>
              <a:noFill/>
            </a:ln>
          </p:spPr>
          <p:txBody>
            <a:bodyPr wrap="square" rtlCol="0">
              <a:spAutoFit/>
            </a:bodyPr>
            <a:lstStyle/>
            <a:p>
              <a:pPr algn="ctr"/>
              <a:r>
                <a:rPr lang="en-GB" sz="3200" dirty="0">
                  <a:solidFill>
                    <a:schemeClr val="accent4"/>
                  </a:solidFill>
                  <a:latin typeface="Calibri Light" panose="020F0302020204030204" pitchFamily="34" charset="0"/>
                  <a:cs typeface="Calibri Light" panose="020F0302020204030204" pitchFamily="34" charset="0"/>
                </a:rPr>
                <a:t>Acoustic</a:t>
              </a:r>
            </a:p>
          </p:txBody>
        </p:sp>
        <p:sp>
          <p:nvSpPr>
            <p:cNvPr id="16" name="TextBox 15">
              <a:extLst>
                <a:ext uri="{FF2B5EF4-FFF2-40B4-BE49-F238E27FC236}">
                  <a16:creationId xmlns:a16="http://schemas.microsoft.com/office/drawing/2014/main" id="{176E43AE-41CB-4172-868C-076E532B9921}"/>
                </a:ext>
              </a:extLst>
            </p:cNvPr>
            <p:cNvSpPr txBox="1"/>
            <p:nvPr/>
          </p:nvSpPr>
          <p:spPr>
            <a:xfrm>
              <a:off x="4760801" y="5552182"/>
              <a:ext cx="2219641" cy="584775"/>
            </a:xfrm>
            <a:prstGeom prst="rect">
              <a:avLst/>
            </a:prstGeom>
            <a:noFill/>
            <a:ln>
              <a:noFill/>
            </a:ln>
          </p:spPr>
          <p:txBody>
            <a:bodyPr wrap="square" rtlCol="0">
              <a:spAutoFit/>
            </a:bodyPr>
            <a:lstStyle/>
            <a:p>
              <a:pPr algn="ctr"/>
              <a:r>
                <a:rPr lang="en-GB" sz="3200" dirty="0">
                  <a:solidFill>
                    <a:schemeClr val="accent4"/>
                  </a:solidFill>
                  <a:latin typeface="Calibri Light" panose="020F0302020204030204" pitchFamily="34" charset="0"/>
                  <a:cs typeface="Calibri Light" panose="020F0302020204030204" pitchFamily="34" charset="0"/>
                </a:rPr>
                <a:t>or SONAR</a:t>
              </a:r>
            </a:p>
          </p:txBody>
        </p:sp>
      </p:grpSp>
      <p:sp>
        <p:nvSpPr>
          <p:cNvPr id="17" name="Rectangle 16">
            <a:extLst>
              <a:ext uri="{FF2B5EF4-FFF2-40B4-BE49-F238E27FC236}">
                <a16:creationId xmlns:a16="http://schemas.microsoft.com/office/drawing/2014/main" id="{213B926A-4A58-4EA8-8767-17CF47767D14}"/>
              </a:ext>
            </a:extLst>
          </p:cNvPr>
          <p:cNvSpPr/>
          <p:nvPr/>
        </p:nvSpPr>
        <p:spPr>
          <a:xfrm>
            <a:off x="625904" y="228600"/>
            <a:ext cx="10940239" cy="707886"/>
          </a:xfrm>
          <a:prstGeom prst="rect">
            <a:avLst/>
          </a:prstGeom>
        </p:spPr>
        <p:txBody>
          <a:bodyPr wrap="none">
            <a:spAutoFit/>
          </a:bodyPr>
          <a:lstStyle/>
          <a:p>
            <a:pPr algn="ctr"/>
            <a:r>
              <a:rPr lang="en-GB" sz="4000" dirty="0">
                <a:solidFill>
                  <a:schemeClr val="bg1"/>
                </a:solidFill>
                <a:cs typeface="Calibri Light" panose="020F0302020204030204" pitchFamily="34" charset="0"/>
              </a:rPr>
              <a:t>Wireless Signals Work Well Only in a Single Medium</a:t>
            </a:r>
          </a:p>
        </p:txBody>
      </p:sp>
      <p:pic>
        <p:nvPicPr>
          <p:cNvPr id="18" name="Picture 17">
            <a:extLst>
              <a:ext uri="{FF2B5EF4-FFF2-40B4-BE49-F238E27FC236}">
                <a16:creationId xmlns:a16="http://schemas.microsoft.com/office/drawing/2014/main" id="{FE7BFFDF-9D89-4FF0-82B0-2897EF8B384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4231" y1="12715" x2="65000" y2="10997"/>
                        <a14:foregroundMark x1="65000" y1="10997" x2="65769" y2="14777"/>
                        <a14:foregroundMark x1="68462" y1="85223" x2="55385" y2="79038"/>
                        <a14:foregroundMark x1="55385" y1="79038" x2="40000" y2="83162"/>
                        <a14:foregroundMark x1="40000" y1="83162" x2="30000" y2="73883"/>
                      </a14:backgroundRemoval>
                    </a14:imgEffect>
                  </a14:imgLayer>
                </a14:imgProps>
              </a:ext>
              <a:ext uri="{28A0092B-C50C-407E-A947-70E740481C1C}">
                <a14:useLocalDpi xmlns:a14="http://schemas.microsoft.com/office/drawing/2010/main" val="0"/>
              </a:ext>
            </a:extLst>
          </a:blip>
          <a:stretch>
            <a:fillRect/>
          </a:stretch>
        </p:blipFill>
        <p:spPr>
          <a:xfrm>
            <a:off x="1851760" y="1045993"/>
            <a:ext cx="1294112" cy="1448409"/>
          </a:xfrm>
          <a:prstGeom prst="rect">
            <a:avLst/>
          </a:prstGeom>
        </p:spPr>
      </p:pic>
      <p:pic>
        <p:nvPicPr>
          <p:cNvPr id="23" name="Picture 22">
            <a:extLst>
              <a:ext uri="{FF2B5EF4-FFF2-40B4-BE49-F238E27FC236}">
                <a16:creationId xmlns:a16="http://schemas.microsoft.com/office/drawing/2014/main" id="{AFE257AF-AB73-4569-9C85-559B48581D6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595372" y="1108640"/>
            <a:ext cx="1613791" cy="2001668"/>
          </a:xfrm>
          <a:prstGeom prst="rect">
            <a:avLst/>
          </a:prstGeom>
        </p:spPr>
      </p:pic>
    </p:spTree>
    <p:extLst>
      <p:ext uri="{BB962C8B-B14F-4D97-AF65-F5344CB8AC3E}">
        <p14:creationId xmlns:p14="http://schemas.microsoft.com/office/powerpoint/2010/main" val="3249146202"/>
      </p:ext>
    </p:extLst>
  </p:cSld>
  <p:clrMapOvr>
    <a:masterClrMapping/>
  </p:clrMapOvr>
  <mc:AlternateContent xmlns:mc="http://schemas.openxmlformats.org/markup-compatibility/2006" xmlns:p14="http://schemas.microsoft.com/office/powerpoint/2010/main">
    <mc:Choice Requires="p14">
      <p:transition spd="slow" p14:dur="2000" advTm="16040"/>
    </mc:Choice>
    <mc:Fallback xmlns="">
      <p:transition spd="slow" advTm="16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72F4D70C-9ACD-4173-9771-D58A8771DE92}"/>
              </a:ext>
            </a:extLst>
          </p:cNvPr>
          <p:cNvSpPr/>
          <p:nvPr/>
        </p:nvSpPr>
        <p:spPr>
          <a:xfrm rot="16200000">
            <a:off x="4582431" y="-751575"/>
            <a:ext cx="3027144" cy="12192001"/>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p:cNvSpPr/>
          <p:nvPr/>
        </p:nvSpPr>
        <p:spPr>
          <a:xfrm>
            <a:off x="702039" y="267719"/>
            <a:ext cx="4691925" cy="707886"/>
          </a:xfrm>
          <a:prstGeom prst="rect">
            <a:avLst/>
          </a:prstGeom>
        </p:spPr>
        <p:txBody>
          <a:bodyPr wrap="none">
            <a:spAutoFit/>
          </a:bodyPr>
          <a:lstStyle/>
          <a:p>
            <a:pPr algn="ctr"/>
            <a:r>
              <a:rPr lang="en-GB" sz="4000" dirty="0">
                <a:solidFill>
                  <a:schemeClr val="bg1"/>
                </a:solidFill>
              </a:rPr>
              <a:t>Use Acoustic signals? </a:t>
            </a:r>
            <a:endParaRPr lang="en-GB" sz="4000" dirty="0">
              <a:solidFill>
                <a:schemeClr val="bg1"/>
              </a:solidFill>
              <a:cs typeface="Calibri Light" panose="020F0302020204030204" pitchFamily="34" charset="0"/>
            </a:endParaRPr>
          </a:p>
        </p:txBody>
      </p:sp>
      <p:cxnSp>
        <p:nvCxnSpPr>
          <p:cNvPr id="3" name="Straight Connector 2">
            <a:extLst>
              <a:ext uri="{FF2B5EF4-FFF2-40B4-BE49-F238E27FC236}">
                <a16:creationId xmlns:a16="http://schemas.microsoft.com/office/drawing/2014/main" id="{7AFCCFF6-FD36-4C8D-81C8-D84B2062806A}"/>
              </a:ext>
            </a:extLst>
          </p:cNvPr>
          <p:cNvCxnSpPr/>
          <p:nvPr/>
        </p:nvCxnSpPr>
        <p:spPr>
          <a:xfrm>
            <a:off x="6096000" y="262762"/>
            <a:ext cx="0" cy="6332477"/>
          </a:xfrm>
          <a:prstGeom prst="line">
            <a:avLst/>
          </a:prstGeom>
          <a:ln w="762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0011DF1-8CE6-4946-9C65-64A7F149B201}"/>
              </a:ext>
            </a:extLst>
          </p:cNvPr>
          <p:cNvSpPr/>
          <p:nvPr/>
        </p:nvSpPr>
        <p:spPr>
          <a:xfrm>
            <a:off x="3434777" y="2483561"/>
            <a:ext cx="2633157" cy="1323439"/>
          </a:xfrm>
          <a:prstGeom prst="rect">
            <a:avLst/>
          </a:prstGeom>
        </p:spPr>
        <p:txBody>
          <a:bodyPr wrap="none">
            <a:spAutoFit/>
          </a:bodyPr>
          <a:lstStyle/>
          <a:p>
            <a:pPr algn="ctr"/>
            <a:r>
              <a:rPr lang="en-GB" sz="4000" dirty="0">
                <a:solidFill>
                  <a:srgbClr val="FF0000"/>
                </a:solidFill>
                <a:cs typeface="Calibri Light" panose="020F0302020204030204" pitchFamily="34" charset="0"/>
              </a:rPr>
              <a:t>Reflects off </a:t>
            </a:r>
          </a:p>
          <a:p>
            <a:pPr algn="ctr"/>
            <a:r>
              <a:rPr lang="en-GB" sz="4000" dirty="0">
                <a:solidFill>
                  <a:srgbClr val="FF0000"/>
                </a:solidFill>
                <a:cs typeface="Calibri Light" panose="020F0302020204030204" pitchFamily="34" charset="0"/>
              </a:rPr>
              <a:t>the Surface</a:t>
            </a:r>
          </a:p>
        </p:txBody>
      </p:sp>
      <p:grpSp>
        <p:nvGrpSpPr>
          <p:cNvPr id="5" name="Group 4">
            <a:extLst>
              <a:ext uri="{FF2B5EF4-FFF2-40B4-BE49-F238E27FC236}">
                <a16:creationId xmlns:a16="http://schemas.microsoft.com/office/drawing/2014/main" id="{9BAF4469-0350-4352-997A-0D45DB87F7A0}"/>
              </a:ext>
            </a:extLst>
          </p:cNvPr>
          <p:cNvGrpSpPr/>
          <p:nvPr/>
        </p:nvGrpSpPr>
        <p:grpSpPr>
          <a:xfrm>
            <a:off x="2992504" y="3830853"/>
            <a:ext cx="1817939" cy="1923904"/>
            <a:chOff x="2992504" y="3830853"/>
            <a:chExt cx="1817939" cy="1923904"/>
          </a:xfrm>
        </p:grpSpPr>
        <p:cxnSp>
          <p:nvCxnSpPr>
            <p:cNvPr id="24" name="Straight Arrow Connector 23">
              <a:extLst>
                <a:ext uri="{FF2B5EF4-FFF2-40B4-BE49-F238E27FC236}">
                  <a16:creationId xmlns:a16="http://schemas.microsoft.com/office/drawing/2014/main" id="{28F06701-E626-4B45-84C1-02E7035C5C95}"/>
                </a:ext>
              </a:extLst>
            </p:cNvPr>
            <p:cNvCxnSpPr>
              <a:cxnSpLocks/>
            </p:cNvCxnSpPr>
            <p:nvPr/>
          </p:nvCxnSpPr>
          <p:spPr>
            <a:xfrm flipV="1">
              <a:off x="2992504" y="3830853"/>
              <a:ext cx="0" cy="1923904"/>
            </a:xfrm>
            <a:prstGeom prst="straightConnector1">
              <a:avLst/>
            </a:prstGeom>
            <a:ln w="76200">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740E938-6AFD-4ACC-93C4-34B057FB2415}"/>
                </a:ext>
              </a:extLst>
            </p:cNvPr>
            <p:cNvSpPr txBox="1"/>
            <p:nvPr/>
          </p:nvSpPr>
          <p:spPr>
            <a:xfrm>
              <a:off x="3136392" y="4288536"/>
              <a:ext cx="1674051" cy="1077218"/>
            </a:xfrm>
            <a:prstGeom prst="rect">
              <a:avLst/>
            </a:prstGeom>
            <a:noFill/>
            <a:ln>
              <a:noFill/>
            </a:ln>
          </p:spPr>
          <p:txBody>
            <a:bodyPr wrap="square" rtlCol="0">
              <a:spAutoFit/>
            </a:bodyPr>
            <a:lstStyle/>
            <a:p>
              <a:pPr algn="ctr"/>
              <a:r>
                <a:rPr lang="en-GB" sz="3200" dirty="0">
                  <a:solidFill>
                    <a:schemeClr val="accent4"/>
                  </a:solidFill>
                  <a:latin typeface="Calibri Light" panose="020F0302020204030204" pitchFamily="34" charset="0"/>
                  <a:cs typeface="Calibri Light" panose="020F0302020204030204" pitchFamily="34" charset="0"/>
                </a:rPr>
                <a:t>Acoustic</a:t>
              </a:r>
            </a:p>
          </p:txBody>
        </p:sp>
      </p:grpSp>
      <p:sp>
        <p:nvSpPr>
          <p:cNvPr id="37" name="Multiplication Sign 36">
            <a:extLst>
              <a:ext uri="{FF2B5EF4-FFF2-40B4-BE49-F238E27FC236}">
                <a16:creationId xmlns:a16="http://schemas.microsoft.com/office/drawing/2014/main" id="{EC4BA855-81A5-48F6-A70D-2EE48E503DBD}"/>
              </a:ext>
            </a:extLst>
          </p:cNvPr>
          <p:cNvSpPr/>
          <p:nvPr/>
        </p:nvSpPr>
        <p:spPr>
          <a:xfrm>
            <a:off x="2181051" y="2981777"/>
            <a:ext cx="1630965" cy="1669990"/>
          </a:xfrm>
          <a:prstGeom prst="mathMultiply">
            <a:avLst>
              <a:gd name="adj1" fmla="val 801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9" name="Picture 28">
            <a:extLst>
              <a:ext uri="{FF2B5EF4-FFF2-40B4-BE49-F238E27FC236}">
                <a16:creationId xmlns:a16="http://schemas.microsoft.com/office/drawing/2014/main" id="{F9BCB6A7-37AA-4DA5-9F83-5451F124CB0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56660" y="5034593"/>
            <a:ext cx="4067133" cy="2135245"/>
          </a:xfrm>
          <a:prstGeom prst="rect">
            <a:avLst/>
          </a:prstGeom>
        </p:spPr>
      </p:pic>
      <p:pic>
        <p:nvPicPr>
          <p:cNvPr id="30" name="Picture 29">
            <a:extLst>
              <a:ext uri="{FF2B5EF4-FFF2-40B4-BE49-F238E27FC236}">
                <a16:creationId xmlns:a16="http://schemas.microsoft.com/office/drawing/2014/main" id="{576121E1-DD2C-41B6-B83F-99EA2F5AD8C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7668" y="5034593"/>
            <a:ext cx="4067133" cy="2135245"/>
          </a:xfrm>
          <a:prstGeom prst="rect">
            <a:avLst/>
          </a:prstGeom>
        </p:spPr>
      </p:pic>
    </p:spTree>
    <p:custDataLst>
      <p:tags r:id="rId1"/>
    </p:custDataLst>
    <p:extLst>
      <p:ext uri="{BB962C8B-B14F-4D97-AF65-F5344CB8AC3E}">
        <p14:creationId xmlns:p14="http://schemas.microsoft.com/office/powerpoint/2010/main" val="3063279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6549">
        <p159:morph option="byObject"/>
      </p:transition>
    </mc:Choice>
    <mc:Fallback xmlns="">
      <p:transition spd="slow" advTm="1654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72F4D70C-9ACD-4173-9771-D58A8771DE92}"/>
              </a:ext>
            </a:extLst>
          </p:cNvPr>
          <p:cNvSpPr/>
          <p:nvPr/>
        </p:nvSpPr>
        <p:spPr>
          <a:xfrm rot="16200000">
            <a:off x="4582431" y="-751575"/>
            <a:ext cx="3027144" cy="12192001"/>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p:cNvSpPr/>
          <p:nvPr/>
        </p:nvSpPr>
        <p:spPr>
          <a:xfrm>
            <a:off x="702039" y="267719"/>
            <a:ext cx="4691925" cy="707886"/>
          </a:xfrm>
          <a:prstGeom prst="rect">
            <a:avLst/>
          </a:prstGeom>
        </p:spPr>
        <p:txBody>
          <a:bodyPr wrap="none">
            <a:spAutoFit/>
          </a:bodyPr>
          <a:lstStyle/>
          <a:p>
            <a:pPr algn="ctr"/>
            <a:r>
              <a:rPr lang="en-GB" sz="4000" dirty="0">
                <a:solidFill>
                  <a:schemeClr val="bg1"/>
                </a:solidFill>
              </a:rPr>
              <a:t>Use Acoustic signals? </a:t>
            </a:r>
            <a:endParaRPr lang="en-GB" sz="4000" dirty="0">
              <a:solidFill>
                <a:schemeClr val="bg1"/>
              </a:solidFill>
              <a:cs typeface="Calibri Light" panose="020F0302020204030204" pitchFamily="34" charset="0"/>
            </a:endParaRPr>
          </a:p>
        </p:txBody>
      </p:sp>
      <p:pic>
        <p:nvPicPr>
          <p:cNvPr id="104" name="Picture 103">
            <a:extLst>
              <a:ext uri="{FF2B5EF4-FFF2-40B4-BE49-F238E27FC236}">
                <a16:creationId xmlns:a16="http://schemas.microsoft.com/office/drawing/2014/main" id="{CC9CB8DE-4822-4786-96E6-3BA9D2D8A3E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56660" y="5034593"/>
            <a:ext cx="4067133" cy="2135245"/>
          </a:xfrm>
          <a:prstGeom prst="rect">
            <a:avLst/>
          </a:prstGeom>
        </p:spPr>
      </p:pic>
      <p:pic>
        <p:nvPicPr>
          <p:cNvPr id="13" name="Picture 12">
            <a:extLst>
              <a:ext uri="{FF2B5EF4-FFF2-40B4-BE49-F238E27FC236}">
                <a16:creationId xmlns:a16="http://schemas.microsoft.com/office/drawing/2014/main" id="{3868D660-E7AB-4B50-9A11-1AE0B99A50C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7668" y="5034593"/>
            <a:ext cx="4067133" cy="2135245"/>
          </a:xfrm>
          <a:prstGeom prst="rect">
            <a:avLst/>
          </a:prstGeom>
        </p:spPr>
      </p:pic>
      <p:cxnSp>
        <p:nvCxnSpPr>
          <p:cNvPr id="3" name="Straight Connector 2">
            <a:extLst>
              <a:ext uri="{FF2B5EF4-FFF2-40B4-BE49-F238E27FC236}">
                <a16:creationId xmlns:a16="http://schemas.microsoft.com/office/drawing/2014/main" id="{7AFCCFF6-FD36-4C8D-81C8-D84B2062806A}"/>
              </a:ext>
            </a:extLst>
          </p:cNvPr>
          <p:cNvCxnSpPr/>
          <p:nvPr/>
        </p:nvCxnSpPr>
        <p:spPr>
          <a:xfrm>
            <a:off x="6096000" y="262762"/>
            <a:ext cx="0" cy="6332477"/>
          </a:xfrm>
          <a:prstGeom prst="line">
            <a:avLst/>
          </a:prstGeom>
          <a:ln w="762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0011DF1-8CE6-4946-9C65-64A7F149B201}"/>
              </a:ext>
            </a:extLst>
          </p:cNvPr>
          <p:cNvSpPr/>
          <p:nvPr/>
        </p:nvSpPr>
        <p:spPr>
          <a:xfrm>
            <a:off x="3434777" y="2483561"/>
            <a:ext cx="2633157" cy="1323439"/>
          </a:xfrm>
          <a:prstGeom prst="rect">
            <a:avLst/>
          </a:prstGeom>
        </p:spPr>
        <p:txBody>
          <a:bodyPr wrap="none">
            <a:spAutoFit/>
          </a:bodyPr>
          <a:lstStyle/>
          <a:p>
            <a:pPr algn="ctr"/>
            <a:r>
              <a:rPr lang="en-GB" sz="4000" dirty="0">
                <a:solidFill>
                  <a:srgbClr val="FF0000"/>
                </a:solidFill>
                <a:cs typeface="Calibri Light" panose="020F0302020204030204" pitchFamily="34" charset="0"/>
              </a:rPr>
              <a:t>Reflects off </a:t>
            </a:r>
          </a:p>
          <a:p>
            <a:pPr algn="ctr"/>
            <a:r>
              <a:rPr lang="en-GB" sz="4000" dirty="0">
                <a:solidFill>
                  <a:srgbClr val="FF0000"/>
                </a:solidFill>
                <a:cs typeface="Calibri Light" panose="020F0302020204030204" pitchFamily="34" charset="0"/>
              </a:rPr>
              <a:t>the Surface</a:t>
            </a:r>
          </a:p>
        </p:txBody>
      </p:sp>
      <p:sp>
        <p:nvSpPr>
          <p:cNvPr id="21" name="Rectangle 20">
            <a:extLst>
              <a:ext uri="{FF2B5EF4-FFF2-40B4-BE49-F238E27FC236}">
                <a16:creationId xmlns:a16="http://schemas.microsoft.com/office/drawing/2014/main" id="{52407358-CF31-4D30-BA3A-5D85B15C4DE5}"/>
              </a:ext>
            </a:extLst>
          </p:cNvPr>
          <p:cNvSpPr/>
          <p:nvPr/>
        </p:nvSpPr>
        <p:spPr>
          <a:xfrm>
            <a:off x="7080999" y="267719"/>
            <a:ext cx="4044697" cy="707886"/>
          </a:xfrm>
          <a:prstGeom prst="rect">
            <a:avLst/>
          </a:prstGeom>
        </p:spPr>
        <p:txBody>
          <a:bodyPr wrap="none">
            <a:spAutoFit/>
          </a:bodyPr>
          <a:lstStyle/>
          <a:p>
            <a:pPr algn="ctr"/>
            <a:r>
              <a:rPr lang="en-GB" sz="4000" dirty="0">
                <a:solidFill>
                  <a:schemeClr val="bg1"/>
                </a:solidFill>
              </a:rPr>
              <a:t>Use Radio Signals?</a:t>
            </a:r>
            <a:endParaRPr lang="en-GB" sz="4000" dirty="0">
              <a:solidFill>
                <a:schemeClr val="bg1"/>
              </a:solidFill>
              <a:cs typeface="Calibri Light" panose="020F0302020204030204" pitchFamily="34" charset="0"/>
            </a:endParaRPr>
          </a:p>
        </p:txBody>
      </p:sp>
      <p:cxnSp>
        <p:nvCxnSpPr>
          <p:cNvPr id="24" name="Straight Arrow Connector 23">
            <a:extLst>
              <a:ext uri="{FF2B5EF4-FFF2-40B4-BE49-F238E27FC236}">
                <a16:creationId xmlns:a16="http://schemas.microsoft.com/office/drawing/2014/main" id="{28F06701-E626-4B45-84C1-02E7035C5C95}"/>
              </a:ext>
            </a:extLst>
          </p:cNvPr>
          <p:cNvCxnSpPr>
            <a:cxnSpLocks/>
          </p:cNvCxnSpPr>
          <p:nvPr/>
        </p:nvCxnSpPr>
        <p:spPr>
          <a:xfrm flipV="1">
            <a:off x="2992504" y="3830853"/>
            <a:ext cx="0" cy="1923904"/>
          </a:xfrm>
          <a:prstGeom prst="straightConnector1">
            <a:avLst/>
          </a:prstGeom>
          <a:ln w="76200">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740E938-6AFD-4ACC-93C4-34B057FB2415}"/>
              </a:ext>
            </a:extLst>
          </p:cNvPr>
          <p:cNvSpPr txBox="1"/>
          <p:nvPr/>
        </p:nvSpPr>
        <p:spPr>
          <a:xfrm>
            <a:off x="3133825" y="4285125"/>
            <a:ext cx="1674051" cy="1077218"/>
          </a:xfrm>
          <a:prstGeom prst="rect">
            <a:avLst/>
          </a:prstGeom>
          <a:noFill/>
          <a:ln>
            <a:noFill/>
          </a:ln>
        </p:spPr>
        <p:txBody>
          <a:bodyPr wrap="square" rtlCol="0">
            <a:spAutoFit/>
          </a:bodyPr>
          <a:lstStyle/>
          <a:p>
            <a:pPr algn="ctr"/>
            <a:r>
              <a:rPr lang="en-GB" sz="3200" dirty="0">
                <a:solidFill>
                  <a:schemeClr val="accent4"/>
                </a:solidFill>
                <a:latin typeface="Calibri Light" panose="020F0302020204030204" pitchFamily="34" charset="0"/>
                <a:cs typeface="Calibri Light" panose="020F0302020204030204" pitchFamily="34" charset="0"/>
              </a:rPr>
              <a:t>Acoustic</a:t>
            </a:r>
          </a:p>
        </p:txBody>
      </p:sp>
      <p:sp>
        <p:nvSpPr>
          <p:cNvPr id="37" name="Multiplication Sign 36">
            <a:extLst>
              <a:ext uri="{FF2B5EF4-FFF2-40B4-BE49-F238E27FC236}">
                <a16:creationId xmlns:a16="http://schemas.microsoft.com/office/drawing/2014/main" id="{EC4BA855-81A5-48F6-A70D-2EE48E503DBD}"/>
              </a:ext>
            </a:extLst>
          </p:cNvPr>
          <p:cNvSpPr/>
          <p:nvPr/>
        </p:nvSpPr>
        <p:spPr>
          <a:xfrm>
            <a:off x="2181051" y="2981777"/>
            <a:ext cx="1630965" cy="1669990"/>
          </a:xfrm>
          <a:prstGeom prst="mathMultiply">
            <a:avLst>
              <a:gd name="adj1" fmla="val 801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069790C8-B92E-4AF4-BA0F-C65BB8ED013F}"/>
              </a:ext>
            </a:extLst>
          </p:cNvPr>
          <p:cNvSpPr/>
          <p:nvPr/>
        </p:nvSpPr>
        <p:spPr>
          <a:xfrm>
            <a:off x="9161155" y="2507414"/>
            <a:ext cx="2908167" cy="1323439"/>
          </a:xfrm>
          <a:prstGeom prst="rect">
            <a:avLst/>
          </a:prstGeom>
        </p:spPr>
        <p:txBody>
          <a:bodyPr wrap="none">
            <a:spAutoFit/>
          </a:bodyPr>
          <a:lstStyle/>
          <a:p>
            <a:pPr algn="ctr"/>
            <a:r>
              <a:rPr lang="en-GB" sz="4000" dirty="0">
                <a:solidFill>
                  <a:srgbClr val="FF0000"/>
                </a:solidFill>
                <a:cs typeface="Calibri Light" panose="020F0302020204030204" pitchFamily="34" charset="0"/>
              </a:rPr>
              <a:t>Radio Signals</a:t>
            </a:r>
          </a:p>
          <a:p>
            <a:pPr algn="ctr"/>
            <a:r>
              <a:rPr lang="en-GB" sz="4000" dirty="0">
                <a:solidFill>
                  <a:srgbClr val="FF0000"/>
                </a:solidFill>
                <a:cs typeface="Calibri Light" panose="020F0302020204030204" pitchFamily="34" charset="0"/>
              </a:rPr>
              <a:t>Die in Water</a:t>
            </a:r>
          </a:p>
        </p:txBody>
      </p:sp>
      <p:grpSp>
        <p:nvGrpSpPr>
          <p:cNvPr id="5" name="Group 4">
            <a:extLst>
              <a:ext uri="{FF2B5EF4-FFF2-40B4-BE49-F238E27FC236}">
                <a16:creationId xmlns:a16="http://schemas.microsoft.com/office/drawing/2014/main" id="{8353ADDD-987F-46BD-AAAD-39992FB5F752}"/>
              </a:ext>
            </a:extLst>
          </p:cNvPr>
          <p:cNvGrpSpPr/>
          <p:nvPr/>
        </p:nvGrpSpPr>
        <p:grpSpPr>
          <a:xfrm>
            <a:off x="9393638" y="4285125"/>
            <a:ext cx="1732058" cy="1469632"/>
            <a:chOff x="9393638" y="4285125"/>
            <a:chExt cx="1732058" cy="1469632"/>
          </a:xfrm>
        </p:grpSpPr>
        <p:cxnSp>
          <p:nvCxnSpPr>
            <p:cNvPr id="16" name="Straight Arrow Connector 15">
              <a:extLst>
                <a:ext uri="{FF2B5EF4-FFF2-40B4-BE49-F238E27FC236}">
                  <a16:creationId xmlns:a16="http://schemas.microsoft.com/office/drawing/2014/main" id="{94804E33-62D7-4967-810E-CB224E27E121}"/>
                </a:ext>
              </a:extLst>
            </p:cNvPr>
            <p:cNvCxnSpPr>
              <a:cxnSpLocks/>
            </p:cNvCxnSpPr>
            <p:nvPr/>
          </p:nvCxnSpPr>
          <p:spPr>
            <a:xfrm flipV="1">
              <a:off x="9393638" y="4651767"/>
              <a:ext cx="0" cy="1102990"/>
            </a:xfrm>
            <a:prstGeom prst="straightConnector1">
              <a:avLst/>
            </a:prstGeom>
            <a:ln w="762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CA78D7E-CE6E-426B-9F20-922D3E6725FA}"/>
                </a:ext>
              </a:extLst>
            </p:cNvPr>
            <p:cNvSpPr txBox="1"/>
            <p:nvPr/>
          </p:nvSpPr>
          <p:spPr>
            <a:xfrm>
              <a:off x="9451645" y="4285125"/>
              <a:ext cx="1674051" cy="584775"/>
            </a:xfrm>
            <a:prstGeom prst="rect">
              <a:avLst/>
            </a:prstGeom>
            <a:noFill/>
            <a:ln>
              <a:noFill/>
            </a:ln>
          </p:spPr>
          <p:txBody>
            <a:bodyPr wrap="square" rtlCol="0">
              <a:spAutoFit/>
            </a:bodyPr>
            <a:lstStyle/>
            <a:p>
              <a:pPr algn="ctr"/>
              <a:r>
                <a:rPr lang="en-GB" sz="3200" dirty="0">
                  <a:solidFill>
                    <a:schemeClr val="bg1"/>
                  </a:solidFill>
                  <a:latin typeface="Calibri Light" panose="020F0302020204030204" pitchFamily="34" charset="0"/>
                  <a:cs typeface="Calibri Light" panose="020F0302020204030204" pitchFamily="34" charset="0"/>
                </a:rPr>
                <a:t>Radio</a:t>
              </a:r>
            </a:p>
          </p:txBody>
        </p:sp>
      </p:grpSp>
      <p:sp>
        <p:nvSpPr>
          <p:cNvPr id="18" name="Multiplication Sign 17">
            <a:extLst>
              <a:ext uri="{FF2B5EF4-FFF2-40B4-BE49-F238E27FC236}">
                <a16:creationId xmlns:a16="http://schemas.microsoft.com/office/drawing/2014/main" id="{9E39E905-283C-494E-8E88-14705871D7BA}"/>
              </a:ext>
            </a:extLst>
          </p:cNvPr>
          <p:cNvSpPr/>
          <p:nvPr/>
        </p:nvSpPr>
        <p:spPr>
          <a:xfrm>
            <a:off x="8578155" y="3745326"/>
            <a:ext cx="1630965" cy="1669990"/>
          </a:xfrm>
          <a:prstGeom prst="mathMultiply">
            <a:avLst>
              <a:gd name="adj1" fmla="val 801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ustDataLst>
      <p:tags r:id="rId1"/>
    </p:custDataLst>
    <p:extLst>
      <p:ext uri="{BB962C8B-B14F-4D97-AF65-F5344CB8AC3E}">
        <p14:creationId xmlns:p14="http://schemas.microsoft.com/office/powerpoint/2010/main" val="673479013"/>
      </p:ext>
    </p:extLst>
  </p:cSld>
  <p:clrMapOvr>
    <a:masterClrMapping/>
  </p:clrMapOvr>
  <mc:AlternateContent xmlns:mc="http://schemas.openxmlformats.org/markup-compatibility/2006" xmlns:p14="http://schemas.microsoft.com/office/powerpoint/2010/main">
    <mc:Choice Requires="p14">
      <p:transition spd="slow" p14:dur="2000" advTm="26543"/>
    </mc:Choice>
    <mc:Fallback xmlns="">
      <p:transition spd="slow" advTm="265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B898C4B-D714-4584-AF13-F6F94A1A33F6}"/>
              </a:ext>
            </a:extLst>
          </p:cNvPr>
          <p:cNvSpPr/>
          <p:nvPr/>
        </p:nvSpPr>
        <p:spPr>
          <a:xfrm rot="16200000">
            <a:off x="4582431" y="-751575"/>
            <a:ext cx="3027144" cy="12192001"/>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67A70C1D-2F24-4F61-B921-F7FDFE23AF8C}"/>
              </a:ext>
            </a:extLst>
          </p:cNvPr>
          <p:cNvSpPr txBox="1"/>
          <p:nvPr/>
        </p:nvSpPr>
        <p:spPr>
          <a:xfrm>
            <a:off x="1060587" y="104423"/>
            <a:ext cx="10070826" cy="707886"/>
          </a:xfrm>
          <a:prstGeom prst="rect">
            <a:avLst/>
          </a:prstGeom>
          <a:noFill/>
        </p:spPr>
        <p:txBody>
          <a:bodyPr wrap="square" rtlCol="0">
            <a:spAutoFit/>
          </a:bodyPr>
          <a:lstStyle/>
          <a:p>
            <a:pPr algn="ctr"/>
            <a:r>
              <a:rPr lang="en-GB" sz="4000" dirty="0">
                <a:solidFill>
                  <a:schemeClr val="bg1"/>
                </a:solidFill>
                <a:latin typeface="Calibri (Body)"/>
                <a:cs typeface="Calibri Light" panose="020F0302020204030204" pitchFamily="34" charset="0"/>
              </a:rPr>
              <a:t>Approach #1: Relay Nodes</a:t>
            </a:r>
          </a:p>
        </p:txBody>
      </p:sp>
      <p:sp>
        <p:nvSpPr>
          <p:cNvPr id="6" name="Can 5"/>
          <p:cNvSpPr/>
          <p:nvPr/>
        </p:nvSpPr>
        <p:spPr>
          <a:xfrm>
            <a:off x="5859330" y="5075887"/>
            <a:ext cx="257694" cy="342733"/>
          </a:xfrm>
          <a:prstGeom prst="can">
            <a:avLst/>
          </a:prstGeom>
          <a:solidFill>
            <a:schemeClr val="accent4"/>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p:nvPr/>
        </p:nvCxnSpPr>
        <p:spPr>
          <a:xfrm>
            <a:off x="5988177" y="3830853"/>
            <a:ext cx="0" cy="12814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39F79E2-25C0-451A-8E49-2B473F28A130}"/>
              </a:ext>
            </a:extLst>
          </p:cNvPr>
          <p:cNvSpPr txBox="1"/>
          <p:nvPr/>
        </p:nvSpPr>
        <p:spPr>
          <a:xfrm>
            <a:off x="5725215" y="5257800"/>
            <a:ext cx="2519942" cy="1077218"/>
          </a:xfrm>
          <a:prstGeom prst="rect">
            <a:avLst/>
          </a:prstGeom>
          <a:noFill/>
        </p:spPr>
        <p:txBody>
          <a:bodyPr wrap="square" rtlCol="0">
            <a:spAutoFit/>
          </a:bodyPr>
          <a:lstStyle/>
          <a:p>
            <a:pPr algn="ctr"/>
            <a:r>
              <a:rPr lang="en-GB" sz="3200" dirty="0">
                <a:solidFill>
                  <a:schemeClr val="bg1"/>
                </a:solidFill>
                <a:latin typeface="Calibri Light" panose="020F0302020204030204" pitchFamily="34" charset="0"/>
                <a:cs typeface="Calibri Light" panose="020F0302020204030204" pitchFamily="34" charset="0"/>
              </a:rPr>
              <a:t>Acoustic Transceiver</a:t>
            </a:r>
          </a:p>
        </p:txBody>
      </p:sp>
      <p:sp>
        <p:nvSpPr>
          <p:cNvPr id="9" name="Can 8"/>
          <p:cNvSpPr/>
          <p:nvPr/>
        </p:nvSpPr>
        <p:spPr>
          <a:xfrm>
            <a:off x="6050008" y="2670483"/>
            <a:ext cx="45992" cy="507076"/>
          </a:xfrm>
          <a:prstGeom prst="ca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66C33C4A-FF4A-41BD-9B6C-2682F17F27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723814" y="2816653"/>
            <a:ext cx="2518046" cy="1416401"/>
          </a:xfrm>
          <a:prstGeom prst="rect">
            <a:avLst/>
          </a:prstGeom>
        </p:spPr>
      </p:pic>
      <p:sp>
        <p:nvSpPr>
          <p:cNvPr id="31" name="TextBox 30">
            <a:extLst>
              <a:ext uri="{FF2B5EF4-FFF2-40B4-BE49-F238E27FC236}">
                <a16:creationId xmlns:a16="http://schemas.microsoft.com/office/drawing/2014/main" id="{139F79E2-25C0-451A-8E49-2B473F28A130}"/>
              </a:ext>
            </a:extLst>
          </p:cNvPr>
          <p:cNvSpPr txBox="1"/>
          <p:nvPr/>
        </p:nvSpPr>
        <p:spPr>
          <a:xfrm>
            <a:off x="5725215" y="2231878"/>
            <a:ext cx="2519942" cy="584775"/>
          </a:xfrm>
          <a:prstGeom prst="rect">
            <a:avLst/>
          </a:prstGeom>
          <a:noFill/>
        </p:spPr>
        <p:txBody>
          <a:bodyPr wrap="square" rtlCol="0">
            <a:spAutoFit/>
          </a:bodyPr>
          <a:lstStyle/>
          <a:p>
            <a:pPr algn="ctr"/>
            <a:r>
              <a:rPr lang="en-GB" sz="3200" dirty="0">
                <a:solidFill>
                  <a:schemeClr val="bg1"/>
                </a:solidFill>
                <a:latin typeface="Calibri Light" panose="020F0302020204030204" pitchFamily="34" charset="0"/>
                <a:cs typeface="Calibri Light" panose="020F0302020204030204" pitchFamily="34" charset="0"/>
              </a:rPr>
              <a:t>Antenna</a:t>
            </a:r>
          </a:p>
        </p:txBody>
      </p:sp>
      <p:sp>
        <p:nvSpPr>
          <p:cNvPr id="22" name="TextBox 21">
            <a:extLst>
              <a:ext uri="{FF2B5EF4-FFF2-40B4-BE49-F238E27FC236}">
                <a16:creationId xmlns:a16="http://schemas.microsoft.com/office/drawing/2014/main" id="{139F79E2-25C0-451A-8E49-2B473F28A130}"/>
              </a:ext>
            </a:extLst>
          </p:cNvPr>
          <p:cNvSpPr txBox="1"/>
          <p:nvPr/>
        </p:nvSpPr>
        <p:spPr>
          <a:xfrm>
            <a:off x="3896415" y="3200400"/>
            <a:ext cx="2519942" cy="584775"/>
          </a:xfrm>
          <a:prstGeom prst="rect">
            <a:avLst/>
          </a:prstGeom>
          <a:noFill/>
        </p:spPr>
        <p:txBody>
          <a:bodyPr wrap="square" rtlCol="0">
            <a:spAutoFit/>
          </a:bodyPr>
          <a:lstStyle/>
          <a:p>
            <a:pPr algn="ctr"/>
            <a:r>
              <a:rPr lang="en-GB" sz="3200" dirty="0">
                <a:solidFill>
                  <a:schemeClr val="bg1"/>
                </a:solidFill>
                <a:latin typeface="Calibri Light" panose="020F0302020204030204" pitchFamily="34" charset="0"/>
                <a:cs typeface="Calibri Light" panose="020F0302020204030204" pitchFamily="34" charset="0"/>
              </a:rPr>
              <a:t>Relay</a:t>
            </a:r>
          </a:p>
        </p:txBody>
      </p:sp>
      <p:sp>
        <p:nvSpPr>
          <p:cNvPr id="12" name="TextBox 11">
            <a:extLst>
              <a:ext uri="{FF2B5EF4-FFF2-40B4-BE49-F238E27FC236}">
                <a16:creationId xmlns:a16="http://schemas.microsoft.com/office/drawing/2014/main" id="{6DB040C7-C3F2-4FC5-A3C7-6B20FD52251C}"/>
              </a:ext>
            </a:extLst>
          </p:cNvPr>
          <p:cNvSpPr txBox="1"/>
          <p:nvPr/>
        </p:nvSpPr>
        <p:spPr>
          <a:xfrm>
            <a:off x="1060587" y="681225"/>
            <a:ext cx="10070826" cy="523220"/>
          </a:xfrm>
          <a:prstGeom prst="rect">
            <a:avLst/>
          </a:prstGeom>
          <a:noFill/>
        </p:spPr>
        <p:txBody>
          <a:bodyPr wrap="square" rtlCol="0">
            <a:spAutoFit/>
          </a:bodyPr>
          <a:lstStyle/>
          <a:p>
            <a:pPr algn="ctr"/>
            <a:r>
              <a:rPr lang="en-GB" sz="2800" dirty="0">
                <a:solidFill>
                  <a:schemeClr val="bg1">
                    <a:lumMod val="75000"/>
                  </a:schemeClr>
                </a:solidFill>
                <a:latin typeface="Calibri Light" panose="020F0302020204030204" pitchFamily="34" charset="0"/>
                <a:cs typeface="Calibri Light" panose="020F0302020204030204" pitchFamily="34" charset="0"/>
              </a:rPr>
              <a:t>[OCEANS’07, ICC’11, ICC’14, Sensors’14]</a:t>
            </a:r>
          </a:p>
        </p:txBody>
      </p:sp>
    </p:spTree>
    <p:custDataLst>
      <p:tags r:id="rId1"/>
    </p:custDataLst>
    <p:extLst>
      <p:ext uri="{BB962C8B-B14F-4D97-AF65-F5344CB8AC3E}">
        <p14:creationId xmlns:p14="http://schemas.microsoft.com/office/powerpoint/2010/main" val="1547371804"/>
      </p:ext>
    </p:extLst>
  </p:cSld>
  <p:clrMapOvr>
    <a:masterClrMapping/>
  </p:clrMapOvr>
  <mc:AlternateContent xmlns:mc="http://schemas.openxmlformats.org/markup-compatibility/2006" xmlns:p14="http://schemas.microsoft.com/office/powerpoint/2010/main">
    <mc:Choice Requires="p14">
      <p:transition spd="slow" p14:dur="2000" advTm="9095"/>
    </mc:Choice>
    <mc:Fallback xmlns="">
      <p:transition spd="slow" advTm="90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1"/>
</p:tagLst>
</file>

<file path=ppt/tags/tag10.xml><?xml version="1.0" encoding="utf-8"?>
<p:tagLst xmlns:a="http://schemas.openxmlformats.org/drawingml/2006/main" xmlns:r="http://schemas.openxmlformats.org/officeDocument/2006/relationships" xmlns:p="http://schemas.openxmlformats.org/presentationml/2006/main">
  <p:tag name="TIMING" val="|0.7|0.6|3.5"/>
</p:tagLst>
</file>

<file path=ppt/tags/tag11.xml><?xml version="1.0" encoding="utf-8"?>
<p:tagLst xmlns:a="http://schemas.openxmlformats.org/drawingml/2006/main" xmlns:r="http://schemas.openxmlformats.org/officeDocument/2006/relationships" xmlns:p="http://schemas.openxmlformats.org/presentationml/2006/main">
  <p:tag name="TIMING" val="|7.3|13.4"/>
</p:tagLst>
</file>

<file path=ppt/tags/tag12.xml><?xml version="1.0" encoding="utf-8"?>
<p:tagLst xmlns:a="http://schemas.openxmlformats.org/drawingml/2006/main" xmlns:r="http://schemas.openxmlformats.org/officeDocument/2006/relationships" xmlns:p="http://schemas.openxmlformats.org/presentationml/2006/main">
  <p:tag name="TIMING" val="|1.4"/>
</p:tagLst>
</file>

<file path=ppt/tags/tag13.xml><?xml version="1.0" encoding="utf-8"?>
<p:tagLst xmlns:a="http://schemas.openxmlformats.org/drawingml/2006/main" xmlns:r="http://schemas.openxmlformats.org/officeDocument/2006/relationships" xmlns:p="http://schemas.openxmlformats.org/presentationml/2006/main">
  <p:tag name="TIMING" val="|8.8|15.3|6.6"/>
</p:tagLst>
</file>

<file path=ppt/tags/tag14.xml><?xml version="1.0" encoding="utf-8"?>
<p:tagLst xmlns:a="http://schemas.openxmlformats.org/drawingml/2006/main" xmlns:r="http://schemas.openxmlformats.org/officeDocument/2006/relationships" xmlns:p="http://schemas.openxmlformats.org/presentationml/2006/main">
  <p:tag name="TIMING" val="|10.3|9.1|5.6"/>
</p:tagLst>
</file>

<file path=ppt/tags/tag15.xml><?xml version="1.0" encoding="utf-8"?>
<p:tagLst xmlns:a="http://schemas.openxmlformats.org/drawingml/2006/main" xmlns:r="http://schemas.openxmlformats.org/officeDocument/2006/relationships" xmlns:p="http://schemas.openxmlformats.org/presentationml/2006/main">
  <p:tag name="TIMING" val="|9.7|3.1|5.9"/>
</p:tagLst>
</file>

<file path=ppt/tags/tag16.xml><?xml version="1.0" encoding="utf-8"?>
<p:tagLst xmlns:a="http://schemas.openxmlformats.org/drawingml/2006/main" xmlns:r="http://schemas.openxmlformats.org/officeDocument/2006/relationships" xmlns:p="http://schemas.openxmlformats.org/presentationml/2006/main">
  <p:tag name="TIMING" val="|10.4|10.2"/>
</p:tagLst>
</file>

<file path=ppt/tags/tag17.xml><?xml version="1.0" encoding="utf-8"?>
<p:tagLst xmlns:a="http://schemas.openxmlformats.org/drawingml/2006/main" xmlns:r="http://schemas.openxmlformats.org/officeDocument/2006/relationships" xmlns:p="http://schemas.openxmlformats.org/presentationml/2006/main">
  <p:tag name="TIMING" val="|11.8|7.6"/>
</p:tagLst>
</file>

<file path=ppt/tags/tag18.xml><?xml version="1.0" encoding="utf-8"?>
<p:tagLst xmlns:a="http://schemas.openxmlformats.org/drawingml/2006/main" xmlns:r="http://schemas.openxmlformats.org/officeDocument/2006/relationships" xmlns:p="http://schemas.openxmlformats.org/presentationml/2006/main">
  <p:tag name="TIMING" val="|7.6|3.4|3.6"/>
</p:tagLst>
</file>

<file path=ppt/tags/tag19.xml><?xml version="1.0" encoding="utf-8"?>
<p:tagLst xmlns:a="http://schemas.openxmlformats.org/drawingml/2006/main" xmlns:r="http://schemas.openxmlformats.org/officeDocument/2006/relationships" xmlns:p="http://schemas.openxmlformats.org/presentationml/2006/main">
  <p:tag name="TIMING" val="|8.5|4.9|2.1"/>
</p:tagLst>
</file>

<file path=ppt/tags/tag2.xml><?xml version="1.0" encoding="utf-8"?>
<p:tagLst xmlns:a="http://schemas.openxmlformats.org/drawingml/2006/main" xmlns:r="http://schemas.openxmlformats.org/officeDocument/2006/relationships" xmlns:p="http://schemas.openxmlformats.org/presentationml/2006/main">
  <p:tag name="TIMING" val="|8.4"/>
</p:tagLst>
</file>

<file path=ppt/tags/tag20.xml><?xml version="1.0" encoding="utf-8"?>
<p:tagLst xmlns:a="http://schemas.openxmlformats.org/drawingml/2006/main" xmlns:r="http://schemas.openxmlformats.org/officeDocument/2006/relationships" xmlns:p="http://schemas.openxmlformats.org/presentationml/2006/main">
  <p:tag name="TIMING" val="|1.3|6.5"/>
</p:tagLst>
</file>

<file path=ppt/tags/tag21.xml><?xml version="1.0" encoding="utf-8"?>
<p:tagLst xmlns:a="http://schemas.openxmlformats.org/drawingml/2006/main" xmlns:r="http://schemas.openxmlformats.org/officeDocument/2006/relationships" xmlns:p="http://schemas.openxmlformats.org/presentationml/2006/main">
  <p:tag name="TIMING" val="|1.8|4.8|6.3"/>
</p:tagLst>
</file>

<file path=ppt/tags/tag22.xml><?xml version="1.0" encoding="utf-8"?>
<p:tagLst xmlns:a="http://schemas.openxmlformats.org/drawingml/2006/main" xmlns:r="http://schemas.openxmlformats.org/officeDocument/2006/relationships" xmlns:p="http://schemas.openxmlformats.org/presentationml/2006/main">
  <p:tag name="TIMING" val="|6.3"/>
</p:tagLst>
</file>

<file path=ppt/tags/tag23.xml><?xml version="1.0" encoding="utf-8"?>
<p:tagLst xmlns:a="http://schemas.openxmlformats.org/drawingml/2006/main" xmlns:r="http://schemas.openxmlformats.org/officeDocument/2006/relationships" xmlns:p="http://schemas.openxmlformats.org/presentationml/2006/main">
  <p:tag name="TIMING" val="|3.3|3.4|2|1.6|5.3|2.4|2|0.9"/>
</p:tagLst>
</file>

<file path=ppt/tags/tag24.xml><?xml version="1.0" encoding="utf-8"?>
<p:tagLst xmlns:a="http://schemas.openxmlformats.org/drawingml/2006/main" xmlns:r="http://schemas.openxmlformats.org/officeDocument/2006/relationships" xmlns:p="http://schemas.openxmlformats.org/presentationml/2006/main">
  <p:tag name="TIMING" val="|9.3"/>
</p:tagLst>
</file>

<file path=ppt/tags/tag25.xml><?xml version="1.0" encoding="utf-8"?>
<p:tagLst xmlns:a="http://schemas.openxmlformats.org/drawingml/2006/main" xmlns:r="http://schemas.openxmlformats.org/officeDocument/2006/relationships" xmlns:p="http://schemas.openxmlformats.org/presentationml/2006/main">
  <p:tag name="TIMING" val="|2.1|7.7|4.7"/>
</p:tagLst>
</file>

<file path=ppt/tags/tag26.xml><?xml version="1.0" encoding="utf-8"?>
<p:tagLst xmlns:a="http://schemas.openxmlformats.org/drawingml/2006/main" xmlns:r="http://schemas.openxmlformats.org/officeDocument/2006/relationships" xmlns:p="http://schemas.openxmlformats.org/presentationml/2006/main">
  <p:tag name="TIMING" val="|7.3|3.3|1.2|8.3|5.3|1.4"/>
</p:tagLst>
</file>

<file path=ppt/tags/tag27.xml><?xml version="1.0" encoding="utf-8"?>
<p:tagLst xmlns:a="http://schemas.openxmlformats.org/drawingml/2006/main" xmlns:r="http://schemas.openxmlformats.org/officeDocument/2006/relationships" xmlns:p="http://schemas.openxmlformats.org/presentationml/2006/main">
  <p:tag name="TIMING" val="|3.9|3.8"/>
</p:tagLst>
</file>

<file path=ppt/tags/tag28.xml><?xml version="1.0" encoding="utf-8"?>
<p:tagLst xmlns:a="http://schemas.openxmlformats.org/drawingml/2006/main" xmlns:r="http://schemas.openxmlformats.org/officeDocument/2006/relationships" xmlns:p="http://schemas.openxmlformats.org/presentationml/2006/main">
  <p:tag name="TIMING" val="|17.2"/>
</p:tagLst>
</file>

<file path=ppt/tags/tag29.xml><?xml version="1.0" encoding="utf-8"?>
<p:tagLst xmlns:a="http://schemas.openxmlformats.org/drawingml/2006/main" xmlns:r="http://schemas.openxmlformats.org/officeDocument/2006/relationships" xmlns:p="http://schemas.openxmlformats.org/presentationml/2006/main">
  <p:tag name="TIMING" val="|4.5|5.7|5"/>
</p:tagLst>
</file>

<file path=ppt/tags/tag3.xml><?xml version="1.0" encoding="utf-8"?>
<p:tagLst xmlns:a="http://schemas.openxmlformats.org/drawingml/2006/main" xmlns:r="http://schemas.openxmlformats.org/officeDocument/2006/relationships" xmlns:p="http://schemas.openxmlformats.org/presentationml/2006/main">
  <p:tag name="TIMING" val="|1.1"/>
</p:tagLst>
</file>

<file path=ppt/tags/tag30.xml><?xml version="1.0" encoding="utf-8"?>
<p:tagLst xmlns:a="http://schemas.openxmlformats.org/drawingml/2006/main" xmlns:r="http://schemas.openxmlformats.org/officeDocument/2006/relationships" xmlns:p="http://schemas.openxmlformats.org/presentationml/2006/main">
  <p:tag name="TIMING" val="|6.6|4|7|4.8|5.6|6.5|34.8"/>
</p:tagLst>
</file>

<file path=ppt/tags/tag4.xml><?xml version="1.0" encoding="utf-8"?>
<p:tagLst xmlns:a="http://schemas.openxmlformats.org/drawingml/2006/main" xmlns:r="http://schemas.openxmlformats.org/officeDocument/2006/relationships" xmlns:p="http://schemas.openxmlformats.org/presentationml/2006/main">
  <p:tag name="TIMING" val="|3.8"/>
</p:tagLst>
</file>

<file path=ppt/tags/tag5.xml><?xml version="1.0" encoding="utf-8"?>
<p:tagLst xmlns:a="http://schemas.openxmlformats.org/drawingml/2006/main" xmlns:r="http://schemas.openxmlformats.org/officeDocument/2006/relationships" xmlns:p="http://schemas.openxmlformats.org/presentationml/2006/main">
  <p:tag name="TIMING" val="|2.1|5.5"/>
</p:tagLst>
</file>

<file path=ppt/tags/tag6.xml><?xml version="1.0" encoding="utf-8"?>
<p:tagLst xmlns:a="http://schemas.openxmlformats.org/drawingml/2006/main" xmlns:r="http://schemas.openxmlformats.org/officeDocument/2006/relationships" xmlns:p="http://schemas.openxmlformats.org/presentationml/2006/main">
  <p:tag name="TIMING" val="|3.4|4.9|4.6|1.6|6.1"/>
</p:tagLst>
</file>

<file path=ppt/tags/tag7.xml><?xml version="1.0" encoding="utf-8"?>
<p:tagLst xmlns:a="http://schemas.openxmlformats.org/drawingml/2006/main" xmlns:r="http://schemas.openxmlformats.org/officeDocument/2006/relationships" xmlns:p="http://schemas.openxmlformats.org/presentationml/2006/main">
  <p:tag name="TIMING" val="|1.9|2.5|5.3"/>
</p:tagLst>
</file>

<file path=ppt/tags/tag8.xml><?xml version="1.0" encoding="utf-8"?>
<p:tagLst xmlns:a="http://schemas.openxmlformats.org/drawingml/2006/main" xmlns:r="http://schemas.openxmlformats.org/officeDocument/2006/relationships" xmlns:p="http://schemas.openxmlformats.org/presentationml/2006/main">
  <p:tag name="TIMING" val="|2.4|0.2|0.4"/>
</p:tagLst>
</file>

<file path=ppt/tags/tag9.xml><?xml version="1.0" encoding="utf-8"?>
<p:tagLst xmlns:a="http://schemas.openxmlformats.org/drawingml/2006/main" xmlns:r="http://schemas.openxmlformats.org/officeDocument/2006/relationships" xmlns:p="http://schemas.openxmlformats.org/presentationml/2006/main">
  <p:tag name="TIMING" val="|1.9|2.5|5.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GCOMM_Presentation_v2" id="{6BED9A3F-44C1-42FF-B0AE-A05BF10E4D9C}" vid="{37032B44-FBB6-4F06-AB49-81B331A9AE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Francesco_v2</Template>
  <TotalTime>17038</TotalTime>
  <Words>3417</Words>
  <Application>Microsoft Office PowerPoint</Application>
  <PresentationFormat>宽屏</PresentationFormat>
  <Paragraphs>405</Paragraphs>
  <Slides>49</Slides>
  <Notes>46</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链接</vt:lpstr>
      </vt:variant>
      <vt:variant>
        <vt:i4>34</vt:i4>
      </vt:variant>
      <vt:variant>
        <vt:lpstr>幻灯片标题</vt:lpstr>
      </vt:variant>
      <vt:variant>
        <vt:i4>49</vt:i4>
      </vt:variant>
    </vt:vector>
  </HeadingPairs>
  <TitlesOfParts>
    <vt:vector size="93" baseType="lpstr">
      <vt:lpstr>Calibri (Body)</vt:lpstr>
      <vt:lpstr>맑은 고딕</vt:lpstr>
      <vt:lpstr>等线</vt:lpstr>
      <vt:lpstr>等线 Light</vt:lpstr>
      <vt:lpstr>Arial</vt:lpstr>
      <vt:lpstr>Calibri</vt:lpstr>
      <vt:lpstr>Calibri Light</vt:lpstr>
      <vt:lpstr>Cambria Math</vt:lpstr>
      <vt:lpstr>Wingdings</vt:lpstr>
      <vt:lpstr>Office Theme</vt:lpstr>
      <vt:lpstr>file:///C:\Users\JunSu%20Jang\Documents\JunSu\Sigcomm_2018\Surface%20Vibration.xlsx!Sheet1!%5bSurface%20Vibration.xlsx%5dSheet1%20Chart%2011</vt:lpstr>
      <vt:lpstr>file:///C:\Users\JunSu%20Jang\Documents\JunSu\Sigcomm_2018\Surface%20Vibration.xlsx!Sheet1!%5bSurface%20Vibration.xlsx%5dSheet1%20Chart%206</vt:lpstr>
      <vt:lpstr>file:///C:\Users\JunSu%20Jang\Documents\JunSu\Sigcomm_2018\Surface%20Vibration.xlsx!Sheet1!%5bSurface%20Vibration.xlsx%5dSheet1%20Chart%202</vt:lpstr>
      <vt:lpstr>file:///C:\Users\JunSu%20Jang\Documents\JunSu\Sigcomm_2018\Surface%20Vibration.xlsx!Sheet1!%5bSurface%20Vibration.xlsx%5dSheet1%20Chart%202</vt:lpstr>
      <vt:lpstr>file:///C:\Users\JunSu%20Jang\Documents\JunSu\Sigcomm_2018\Surface%20Vibration.xlsx!Sheet1!%5bSurface%20Vibration.xlsx%5dSheet1%20Chart%208</vt:lpstr>
      <vt:lpstr>file:///C:\Users\JunSu%20Jang\Documents\JunSu\Sigcomm_2018\Surface%20Vibration.xlsx!Sheet1!%5bSurface%20Vibration.xlsx%5dSheet1%20Chart%208</vt:lpstr>
      <vt:lpstr>file:///C:\Users\JunSu%20Jang\Documents\JunSu\Sigcomm_2018\Surface%20Vibration.xlsx!Sheet1!%5bSurface%20Vibration.xlsx%5dSheet1%20Chart%2014</vt:lpstr>
      <vt:lpstr>file:///C:\Users\JunSu%20Jang\Documents\JunSu\Sigcomm_2018\Surface%20Vibration.xlsx!Sheet1!%5bSurface%20Vibration.xlsx%5dSheet1%20Chart%2015</vt:lpstr>
      <vt:lpstr>file:///C:\Users\JunSu%20Jang\Documents\JunSu\Sigcomm_2018\Surface%20Vibration.xlsx!Sheet1!%5bSurface%20Vibration.xlsx%5dSheet1%20Chart%208</vt:lpstr>
      <vt:lpstr>file:///C:\Users\JunSu%20Jang\Documents\JunSu\Sigcomm_2018\Surface%20Vibration.xlsx!Sheet1!%5bSurface%20Vibration.xlsx%5dSheet1%20Chart%2014</vt:lpstr>
      <vt:lpstr>file:///C:\Users\JunSu%20Jang\Documents\JunSu\Sigcomm_2018\Surface%20Vibration.xlsx!Sheet1!%5bSurface%20Vibration.xlsx%5dSheet1%20Chart%2015</vt:lpstr>
      <vt:lpstr>file:///C:\Users\JunSu%20Jang\Documents\JunSu\Sigcomm_2018\Surface%20Vibration.xlsx!Sheet1!%5bSurface%20Vibration.xlsx%5dSheet1%20Chart%208</vt:lpstr>
      <vt:lpstr>file:///C:\Users\JunSu%20Jang\Documents\JunSu\Sigcomm_2018\Surface%20Vibration.xlsx!Sheet1!%5bSurface%20Vibration.xlsx%5dSheet1%20Chart%2014</vt:lpstr>
      <vt:lpstr>file:///C:\Users\JunSu%20Jang\Documents\JunSu\Sigcomm_2018\Surface%20Vibration.xlsx!Sheet1!%5bSurface%20Vibration.xlsx%5dSheet1%20Chart%2015</vt:lpstr>
      <vt:lpstr>file:///C:\Users\JunSu%20Jang\Documents\JunSu\Sigcomm_2018\Surface%20Vibration.xlsx!Sheet1!%5bSurface%20Vibration.xlsx%5dSheet1%20Chart%2015</vt:lpstr>
      <vt:lpstr>file:///C:\Users\JunSu%20Jang\Documents\JunSu\Sigcomm_2018\Surface%20Vibration.xlsx!Sheet1!%5bSurface%20Vibration.xlsx%5dSheet1%20Chart%2015</vt:lpstr>
      <vt:lpstr>file:///C:\Users\JunSu%20Jang\Documents\JunSu\Sigcomm_2018\Surface%20Vibration.xlsx!Throughput!%5bSurface%20Vibration.xlsx%5dThroughput%20Chart%204</vt:lpstr>
      <vt:lpstr>file:///C:\Users\JunSu%20Jang\Documents\JunSu\Sigcomm_2018\Surface%20Vibration.xlsx!Throughput!%5bSurface%20Vibration.xlsx%5dThroughput%20Chart%204</vt:lpstr>
      <vt:lpstr>file:///C:\Users\JunSu%20Jang\Documents\JunSu\Sigcomm_2018\Surface%20Vibration.xlsx!Throughput!%5bSurface%20Vibration.xlsx%5dThroughput%20Chart%205</vt:lpstr>
      <vt:lpstr>file:///C:\Users\JunSu%20Jang\Documents\JunSu\Sigcomm_2018\Surface%20Vibration.xlsx!Throughput!%5bSurface%20Vibration.xlsx%5dThroughput%20Chart%204</vt:lpstr>
      <vt:lpstr>file:///C:\Users\JunSu%20Jang\Documents\JunSu\Sigcomm_2018\Surface%20Vibration.xlsx!Throughput!%5bSurface%20Vibration.xlsx%5dThroughput%20Chart%205</vt:lpstr>
      <vt:lpstr>file:///C:\Users\JunSu%20Jang\Documents\JunSu\Sigcomm_2018\Surface%20Vibration.xlsx!Throughput!%5bSurface%20Vibration.xlsx%5dThroughput%20Chart%206</vt:lpstr>
      <vt:lpstr>file:///C:\Users\JunSu%20Jang\Documents\JunSu\Sigcomm_2018\Surface%20Vibration.xlsx!Throughput!%5bSurface%20Vibration.xlsx%5dThroughput%20Chart%204</vt:lpstr>
      <vt:lpstr>file:///C:\Users\JunSu%20Jang\Documents\JunSu\Sigcomm_2018\Surface%20Vibration.xlsx!Throughput!%5bSurface%20Vibration.xlsx%5dThroughput%20Chart%205</vt:lpstr>
      <vt:lpstr>file:///C:\Users\JunSu%20Jang\Documents\JunSu\Sigcomm_2018\Surface%20Vibration.xlsx!Throughput!%5bSurface%20Vibration.xlsx%5dThroughput%20Chart%206</vt:lpstr>
      <vt:lpstr>file:///C:\Users\JunSu%20Jang\Documents\JunSu\Sigcomm_2018\Surface%20Vibration.xlsx!Throughput!%5bSurface%20Vibration.xlsx%5dThroughput%20Chart%207</vt:lpstr>
      <vt:lpstr>file:///C:\Users\JunSu%20Jang\Documents\JunSu\Sigcomm_2018\Surface%20Vibration.xlsx!Throughput!%5bSurface%20Vibration.xlsx%5dThroughput%20Chart%204</vt:lpstr>
      <vt:lpstr>file:///C:\Users\JunSu%20Jang\Documents\JunSu\Sigcomm_2018\Surface%20Vibration.xlsx!Throughput!%5bSurface%20Vibration.xlsx%5dThroughput%20Chart%205</vt:lpstr>
      <vt:lpstr>file:///C:\Users\JunSu%20Jang\Documents\JunSu\Sigcomm_2018\Surface%20Vibration.xlsx!Throughput!%5bSurface%20Vibration.xlsx%5dThroughput%20Chart%206</vt:lpstr>
      <vt:lpstr>file:///C:\Users\JunSu%20Jang\Documents\JunSu\Sigcomm_2018\Surface%20Vibration.xlsx!Throughput!%5bSurface%20Vibration.xlsx%5dThroughput%20Chart%207</vt:lpstr>
      <vt:lpstr>file:///C:\Users\JunSu%20Jang\Documents\JunSu\Sigcomm_2018\Surface%20Vibration.xlsx!Throughput!%5bSurface%20Vibration.xlsx%5dThroughput%20Chart%208</vt:lpstr>
      <vt:lpstr>file:///C:\Users\JunSu%20Jang\Documents\JunSu\Sigcomm_2018\Surface%20Vibration.xlsx!Depth!%5bSurface%20Vibration.xlsx%5dDepth%20Chart%201</vt:lpstr>
      <vt:lpstr>file:///C:\Users\JunSu%20Jang\Documents\JunSu\Sigcomm_2018\Surface%20Vibration.xlsx!Depth!%5bSurface%20Vibration.xlsx%5dDepth%20Chart%202</vt:lpstr>
      <vt:lpstr>file:///C:\Users\JunSu%20Jang\Documents\JunSu\Sigcomm_2018\Surface%20Vibration.xlsx!Sheet3!%5bSurface%20Vibration.xlsx%5dSheet3%20Chart%201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SNR with Alignment</vt:lpstr>
      <vt:lpstr>PowerPoint 演示文稿</vt:lpstr>
      <vt:lpstr>Limitations</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JunSu Jang</dc:creator>
  <cp:lastModifiedBy>Administrator</cp:lastModifiedBy>
  <cp:revision>497</cp:revision>
  <cp:lastPrinted>2018-08-20T18:20:13Z</cp:lastPrinted>
  <dcterms:created xsi:type="dcterms:W3CDTF">2018-08-07T15:28:27Z</dcterms:created>
  <dcterms:modified xsi:type="dcterms:W3CDTF">2019-03-05T12:29:54Z</dcterms:modified>
</cp:coreProperties>
</file>