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3" r:id="rId7"/>
    <p:sldId id="273" r:id="rId8"/>
    <p:sldId id="264" r:id="rId9"/>
    <p:sldId id="265" r:id="rId10"/>
    <p:sldId id="285" r:id="rId11"/>
    <p:sldId id="268" r:id="rId12"/>
    <p:sldId id="275" r:id="rId13"/>
    <p:sldId id="276" r:id="rId14"/>
    <p:sldId id="269" r:id="rId15"/>
    <p:sldId id="286" r:id="rId16"/>
    <p:sldId id="266" r:id="rId17"/>
    <p:sldId id="281" r:id="rId18"/>
    <p:sldId id="302" r:id="rId19"/>
    <p:sldId id="277" r:id="rId20"/>
    <p:sldId id="278" r:id="rId21"/>
    <p:sldId id="279" r:id="rId22"/>
    <p:sldId id="292" r:id="rId23"/>
    <p:sldId id="287" r:id="rId24"/>
    <p:sldId id="267" r:id="rId25"/>
    <p:sldId id="284" r:id="rId26"/>
    <p:sldId id="283" r:id="rId27"/>
    <p:sldId id="270" r:id="rId28"/>
    <p:sldId id="303" r:id="rId29"/>
    <p:sldId id="274" r:id="rId30"/>
    <p:sldId id="271" r:id="rId31"/>
    <p:sldId id="288" r:id="rId32"/>
    <p:sldId id="289" r:id="rId33"/>
    <p:sldId id="291" r:id="rId34"/>
    <p:sldId id="272" r:id="rId35"/>
    <p:sldId id="30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580" autoAdjust="0"/>
  </p:normalViewPr>
  <p:slideViewPr>
    <p:cSldViewPr snapToGrid="0">
      <p:cViewPr varScale="1">
        <p:scale>
          <a:sx n="115" d="100"/>
          <a:sy n="115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AD293-9DE3-4735-B190-FEF4D000E455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03A5E-1FFF-44D8-8EFE-B49BD5EE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7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B1B78-0669-44B8-BAC4-8972FEAF1D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185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04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52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74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58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0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3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80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64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29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7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17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76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73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27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6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469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81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37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83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7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7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2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447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753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313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3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5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0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6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87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96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43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3A5E-1FFF-44D8-8EFE-B49BD5EE66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3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3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6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0000">
              <a:schemeClr val="accent1">
                <a:lumMod val="0"/>
                <a:lumOff val="100000"/>
              </a:schemeClr>
            </a:gs>
            <a:gs pos="100000">
              <a:schemeClr val="accent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02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3037"/>
            <a:ext cx="10515600" cy="4445129"/>
          </a:xfrm>
        </p:spPr>
        <p:txBody>
          <a:bodyPr/>
          <a:lstStyle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9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7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8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6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7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6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E605-3301-4F9B-B228-999813C7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3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240.png"/><Relationship Id="rId4" Type="http://schemas.openxmlformats.org/officeDocument/2006/relationships/image" Target="../media/image17.png"/><Relationship Id="rId9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1.emf"/><Relationship Id="rId4" Type="http://schemas.openxmlformats.org/officeDocument/2006/relationships/image" Target="../media/image42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2.em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3.png"/><Relationship Id="rId10" Type="http://schemas.openxmlformats.org/officeDocument/2006/relationships/image" Target="../media/image71.png"/><Relationship Id="rId4" Type="http://schemas.microsoft.com/office/2007/relationships/hdphoto" Target="../media/hdphoto2.wdp"/><Relationship Id="rId9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5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12" Type="http://schemas.openxmlformats.org/officeDocument/2006/relationships/image" Target="../media/image67.jpe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11" Type="http://schemas.openxmlformats.org/officeDocument/2006/relationships/image" Target="../media/image66.jpeg"/><Relationship Id="rId5" Type="http://schemas.openxmlformats.org/officeDocument/2006/relationships/image" Target="../media/image60.emf"/><Relationship Id="rId15" Type="http://schemas.openxmlformats.org/officeDocument/2006/relationships/image" Target="../media/image74.png"/><Relationship Id="rId10" Type="http://schemas.openxmlformats.org/officeDocument/2006/relationships/image" Target="../media/image65.jpeg"/><Relationship Id="rId4" Type="http://schemas.openxmlformats.org/officeDocument/2006/relationships/image" Target="../media/image59.emf"/><Relationship Id="rId9" Type="http://schemas.openxmlformats.org/officeDocument/2006/relationships/image" Target="../media/image64.jpeg"/><Relationship Id="rId1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8.emf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7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g"/><Relationship Id="rId4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0.png"/><Relationship Id="rId7" Type="http://schemas.openxmlformats.org/officeDocument/2006/relationships/image" Target="../media/image17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0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765">
              <a:schemeClr val="accent5"/>
            </a:gs>
            <a:gs pos="0">
              <a:schemeClr val="accent1">
                <a:lumMod val="0"/>
                <a:lumOff val="100000"/>
              </a:schemeClr>
            </a:gs>
            <a:gs pos="0">
              <a:schemeClr val="accent5">
                <a:lumMod val="20000"/>
                <a:lumOff val="80000"/>
              </a:schemeClr>
            </a:gs>
            <a:gs pos="100000">
              <a:schemeClr val="accent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0056" y="3640702"/>
            <a:ext cx="9971884" cy="14396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i="1" dirty="0"/>
              <a:t>Wenguang Mao, Mei Wang, and Lili Qiu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i="1" dirty="0"/>
              <a:t>The University of Texas at Austin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513CB8-547E-400C-B01C-9A85AF368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331" y="885957"/>
            <a:ext cx="9463333" cy="2387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Comic Sans MS" panose="030F0702030302020204" pitchFamily="66" charset="0"/>
              </a:rPr>
              <a:t>AIM: Acoustic Imaging </a:t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on a Mobile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4FA21-CFF9-4B66-9A79-D844023663C6}"/>
              </a:ext>
            </a:extLst>
          </p:cNvPr>
          <p:cNvSpPr txBox="1"/>
          <p:nvPr/>
        </p:nvSpPr>
        <p:spPr>
          <a:xfrm>
            <a:off x="3983463" y="5447484"/>
            <a:ext cx="4225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MobiSys</a:t>
            </a:r>
            <a:r>
              <a:rPr lang="en-US" sz="3200" dirty="0"/>
              <a:t> 2018, June 14</a:t>
            </a:r>
            <a:r>
              <a:rPr lang="en-US" sz="3200" baseline="30000" dirty="0"/>
              <a:t>th</a:t>
            </a:r>
          </a:p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19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F70D-4EA9-434A-803B-E2CF7994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Cancellation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44D9-CC57-477B-89D9-8705F4F2E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037"/>
            <a:ext cx="10515600" cy="4445129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coustic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dirty="0"/>
              <a:t>maging on a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obile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F29AF-CD01-4508-8AC1-D19DDDA2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10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78E380-30FB-4162-9C33-43316E464D78}"/>
              </a:ext>
            </a:extLst>
          </p:cNvPr>
          <p:cNvGrpSpPr/>
          <p:nvPr/>
        </p:nvGrpSpPr>
        <p:grpSpPr>
          <a:xfrm>
            <a:off x="3553905" y="2827863"/>
            <a:ext cx="2220686" cy="1202274"/>
            <a:chOff x="3553905" y="2827863"/>
            <a:chExt cx="2220686" cy="12022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BDB54B-E33E-4994-B517-AB1EAD0678F6}"/>
                </a:ext>
              </a:extLst>
            </p:cNvPr>
            <p:cNvSpPr/>
            <p:nvPr/>
          </p:nvSpPr>
          <p:spPr>
            <a:xfrm>
              <a:off x="4169228" y="2827863"/>
              <a:ext cx="1605363" cy="1202274"/>
            </a:xfrm>
            <a:prstGeom prst="rect">
              <a:avLst/>
            </a:prstGeom>
            <a:noFill/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i="1" dirty="0">
                  <a:solidFill>
                    <a:schemeClr val="bg1">
                      <a:lumMod val="75000"/>
                    </a:schemeClr>
                  </a:solidFill>
                </a:rPr>
                <a:t>MPGA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78379B2-5F3A-453A-AB76-537A7EB65B54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>
              <a:off x="3553905" y="3429000"/>
              <a:ext cx="615323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F3D3FE-021A-4853-BA7F-452B382B60E7}"/>
              </a:ext>
            </a:extLst>
          </p:cNvPr>
          <p:cNvGrpSpPr/>
          <p:nvPr/>
        </p:nvGrpSpPr>
        <p:grpSpPr>
          <a:xfrm>
            <a:off x="1333219" y="2827863"/>
            <a:ext cx="2220686" cy="1202274"/>
            <a:chOff x="1333219" y="2827863"/>
            <a:chExt cx="2220686" cy="12022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B811C7-1ED7-4117-92D0-ECD1EC1A37D9}"/>
                </a:ext>
              </a:extLst>
            </p:cNvPr>
            <p:cNvSpPr/>
            <p:nvPr/>
          </p:nvSpPr>
          <p:spPr>
            <a:xfrm>
              <a:off x="1948542" y="2827863"/>
              <a:ext cx="1605363" cy="120227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i="1" dirty="0" err="1">
                  <a:solidFill>
                    <a:schemeClr val="accent1"/>
                  </a:solidFill>
                </a:rPr>
                <a:t>Interf</a:t>
              </a:r>
              <a:r>
                <a:rPr lang="en-US" sz="3200" b="1" i="1" dirty="0">
                  <a:solidFill>
                    <a:schemeClr val="accent1"/>
                  </a:solidFill>
                </a:rPr>
                <a:t>. cancel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A52798-36D0-4C78-8F9C-7CCF74538530}"/>
                </a:ext>
              </a:extLst>
            </p:cNvPr>
            <p:cNvCxnSpPr/>
            <p:nvPr/>
          </p:nvCxnSpPr>
          <p:spPr>
            <a:xfrm>
              <a:off x="1333219" y="3427516"/>
              <a:ext cx="615323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5B9CAC-F2B8-4C96-A014-70ED73A4C07A}"/>
              </a:ext>
            </a:extLst>
          </p:cNvPr>
          <p:cNvGrpSpPr/>
          <p:nvPr/>
        </p:nvGrpSpPr>
        <p:grpSpPr>
          <a:xfrm>
            <a:off x="5788338" y="2827863"/>
            <a:ext cx="2822262" cy="1202274"/>
            <a:chOff x="5788338" y="2827863"/>
            <a:chExt cx="2822262" cy="12022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AD473E-F75E-4E03-8530-904790F10F72}"/>
                </a:ext>
              </a:extLst>
            </p:cNvPr>
            <p:cNvSpPr/>
            <p:nvPr/>
          </p:nvSpPr>
          <p:spPr>
            <a:xfrm>
              <a:off x="6389914" y="2827863"/>
              <a:ext cx="1605363" cy="1202274"/>
            </a:xfrm>
            <a:prstGeom prst="rect">
              <a:avLst/>
            </a:prstGeom>
            <a:noFill/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i="1" dirty="0">
                  <a:solidFill>
                    <a:schemeClr val="bg1">
                      <a:lumMod val="75000"/>
                    </a:schemeClr>
                  </a:solidFill>
                </a:rPr>
                <a:t>SAR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412CF56-88EB-4AB3-BA5C-2A237480F71E}"/>
                </a:ext>
              </a:extLst>
            </p:cNvPr>
            <p:cNvCxnSpPr/>
            <p:nvPr/>
          </p:nvCxnSpPr>
          <p:spPr>
            <a:xfrm>
              <a:off x="7995277" y="3427516"/>
              <a:ext cx="615323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137264E-C219-47DC-A747-DBA159D4EF1F}"/>
                </a:ext>
              </a:extLst>
            </p:cNvPr>
            <p:cNvCxnSpPr/>
            <p:nvPr/>
          </p:nvCxnSpPr>
          <p:spPr>
            <a:xfrm>
              <a:off x="5788338" y="3429000"/>
              <a:ext cx="615323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CCAE24-BFCA-4B1B-8A62-3CDEA941EC5C}"/>
              </a:ext>
            </a:extLst>
          </p:cNvPr>
          <p:cNvGrpSpPr/>
          <p:nvPr/>
        </p:nvGrpSpPr>
        <p:grpSpPr>
          <a:xfrm>
            <a:off x="8610600" y="2827863"/>
            <a:ext cx="2220686" cy="1202274"/>
            <a:chOff x="8610600" y="2827863"/>
            <a:chExt cx="2220686" cy="12022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10D86D-A733-425E-A1E3-19598D6F464C}"/>
                </a:ext>
              </a:extLst>
            </p:cNvPr>
            <p:cNvSpPr/>
            <p:nvPr/>
          </p:nvSpPr>
          <p:spPr>
            <a:xfrm>
              <a:off x="8610600" y="2827863"/>
              <a:ext cx="1605363" cy="1202274"/>
            </a:xfrm>
            <a:prstGeom prst="rect">
              <a:avLst/>
            </a:prstGeom>
            <a:noFill/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i="1" dirty="0">
                  <a:solidFill>
                    <a:schemeClr val="bg1">
                      <a:lumMod val="75000"/>
                    </a:schemeClr>
                  </a:solidFill>
                </a:rPr>
                <a:t>Focus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70796A0-5C5B-4342-92A8-7D8ED8FA3E4E}"/>
                </a:ext>
              </a:extLst>
            </p:cNvPr>
            <p:cNvCxnSpPr/>
            <p:nvPr/>
          </p:nvCxnSpPr>
          <p:spPr>
            <a:xfrm>
              <a:off x="10215963" y="3446320"/>
              <a:ext cx="615323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76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E46C-A689-49AA-B252-7640B21B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9A824-A054-41FA-9157-59342979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3FAD6-6401-4383-8E26-2D4798FFB9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18" y="1671983"/>
            <a:ext cx="1107375" cy="1107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EB2093-E35B-470E-891F-9F5AA97E0D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1366" y="2698728"/>
            <a:ext cx="1112018" cy="1572798"/>
          </a:xfrm>
          <a:prstGeom prst="rect">
            <a:avLst/>
          </a:prstGeom>
        </p:spPr>
      </p:pic>
      <p:sp>
        <p:nvSpPr>
          <p:cNvPr id="31" name="Arrow: U-Turn 30">
            <a:extLst>
              <a:ext uri="{FF2B5EF4-FFF2-40B4-BE49-F238E27FC236}">
                <a16:creationId xmlns:a16="http://schemas.microsoft.com/office/drawing/2014/main" id="{33A8398D-1652-40C8-98A6-894E7D838445}"/>
              </a:ext>
            </a:extLst>
          </p:cNvPr>
          <p:cNvSpPr/>
          <p:nvPr/>
        </p:nvSpPr>
        <p:spPr>
          <a:xfrm rot="3667120">
            <a:off x="5555099" y="2268649"/>
            <a:ext cx="270330" cy="1212991"/>
          </a:xfrm>
          <a:prstGeom prst="uturnArrow">
            <a:avLst>
              <a:gd name="adj1" fmla="val 25000"/>
              <a:gd name="adj2" fmla="val 25000"/>
              <a:gd name="adj3" fmla="val 66056"/>
              <a:gd name="adj4" fmla="val 43750"/>
              <a:gd name="adj5" fmla="val 10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E34DC0D-CECF-4D1F-BD6B-E8A8CFAE6688}"/>
              </a:ext>
            </a:extLst>
          </p:cNvPr>
          <p:cNvGrpSpPr/>
          <p:nvPr/>
        </p:nvGrpSpPr>
        <p:grpSpPr>
          <a:xfrm>
            <a:off x="3344887" y="2713673"/>
            <a:ext cx="1759362" cy="1030003"/>
            <a:chOff x="3506254" y="2832008"/>
            <a:chExt cx="1759362" cy="1030003"/>
          </a:xfrm>
        </p:grpSpPr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30597B41-C71C-4C01-B2ED-97FAE034F855}"/>
                </a:ext>
              </a:extLst>
            </p:cNvPr>
            <p:cNvSpPr/>
            <p:nvPr/>
          </p:nvSpPr>
          <p:spPr>
            <a:xfrm>
              <a:off x="4560701" y="3314751"/>
              <a:ext cx="704915" cy="547260"/>
            </a:xfrm>
            <a:prstGeom prst="down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48CC5B-E968-4FF0-9FE9-17382C78C8BA}"/>
                </a:ext>
              </a:extLst>
            </p:cNvPr>
            <p:cNvSpPr txBox="1"/>
            <p:nvPr/>
          </p:nvSpPr>
          <p:spPr>
            <a:xfrm>
              <a:off x="3506254" y="2832008"/>
              <a:ext cx="11818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accent1"/>
                  </a:solidFill>
                </a:rPr>
                <a:t>direct </a:t>
              </a:r>
              <a:r>
                <a:rPr lang="en-US" sz="2200" b="1" dirty="0" err="1">
                  <a:solidFill>
                    <a:schemeClr val="accent1"/>
                  </a:solidFill>
                </a:rPr>
                <a:t>tx</a:t>
              </a:r>
              <a:endParaRPr lang="en-US" sz="2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69C1A51-7162-4606-BEA6-F2ABAAB14534}"/>
              </a:ext>
            </a:extLst>
          </p:cNvPr>
          <p:cNvSpPr txBox="1"/>
          <p:nvPr/>
        </p:nvSpPr>
        <p:spPr>
          <a:xfrm>
            <a:off x="4462140" y="2256859"/>
            <a:ext cx="1458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target refl.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72C268-AAAC-4BF6-833D-5C5C57FC4848}"/>
              </a:ext>
            </a:extLst>
          </p:cNvPr>
          <p:cNvGrpSpPr/>
          <p:nvPr/>
        </p:nvGrpSpPr>
        <p:grpSpPr>
          <a:xfrm>
            <a:off x="5200445" y="2626803"/>
            <a:ext cx="5645084" cy="2439825"/>
            <a:chOff x="5361812" y="2745138"/>
            <a:chExt cx="5645084" cy="24398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3BB45B9-7F0D-4FF5-AF34-B619B260BE2F}"/>
                </a:ext>
              </a:extLst>
            </p:cNvPr>
            <p:cNvGrpSpPr/>
            <p:nvPr/>
          </p:nvGrpSpPr>
          <p:grpSpPr>
            <a:xfrm>
              <a:off x="7467926" y="2745138"/>
              <a:ext cx="3538970" cy="2439825"/>
              <a:chOff x="8042905" y="2622767"/>
              <a:chExt cx="3538970" cy="243982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0B17CC2-5B41-4E64-92D2-A58DA82BB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2905" y="3461133"/>
                <a:ext cx="2135278" cy="160145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013A740-464A-4883-B0AF-27D08ED5F9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611" b="85278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975"/>
              <a:stretch/>
            </p:blipFill>
            <p:spPr>
              <a:xfrm>
                <a:off x="9339165" y="2622767"/>
                <a:ext cx="2242710" cy="2107853"/>
              </a:xfrm>
              <a:prstGeom prst="rect">
                <a:avLst/>
              </a:prstGeom>
            </p:spPr>
          </p:pic>
        </p:grpSp>
        <p:sp>
          <p:nvSpPr>
            <p:cNvPr id="32" name="Arrow: U-Turn 31">
              <a:extLst>
                <a:ext uri="{FF2B5EF4-FFF2-40B4-BE49-F238E27FC236}">
                  <a16:creationId xmlns:a16="http://schemas.microsoft.com/office/drawing/2014/main" id="{EB783D93-5A59-425C-A64B-F9E0DC8674B6}"/>
                </a:ext>
              </a:extLst>
            </p:cNvPr>
            <p:cNvSpPr/>
            <p:nvPr/>
          </p:nvSpPr>
          <p:spPr>
            <a:xfrm rot="6243294">
              <a:off x="6109832" y="3182099"/>
              <a:ext cx="258087" cy="1754128"/>
            </a:xfrm>
            <a:prstGeom prst="uturnArrow">
              <a:avLst>
                <a:gd name="adj1" fmla="val 25000"/>
                <a:gd name="adj2" fmla="val 25000"/>
                <a:gd name="adj3" fmla="val 78103"/>
                <a:gd name="adj4" fmla="val 43750"/>
                <a:gd name="adj5" fmla="val 10000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6373918-C207-4C4A-A560-92AECF2F2725}"/>
                </a:ext>
              </a:extLst>
            </p:cNvPr>
            <p:cNvSpPr txBox="1"/>
            <p:nvPr/>
          </p:nvSpPr>
          <p:spPr>
            <a:xfrm>
              <a:off x="6238875" y="3505542"/>
              <a:ext cx="22427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accent6"/>
                  </a:solidFill>
                </a:rPr>
                <a:t>background refl.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FF4882-7F96-4276-9507-5D8AEF061611}"/>
                  </a:ext>
                </a:extLst>
              </p:cNvPr>
              <p:cNvSpPr txBox="1"/>
              <p:nvPr/>
            </p:nvSpPr>
            <p:spPr>
              <a:xfrm>
                <a:off x="1837282" y="5498335"/>
                <a:ext cx="11914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)=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FF4882-7F96-4276-9507-5D8AEF061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282" y="5498335"/>
                <a:ext cx="119141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AD1270-130F-4E80-9842-CEB84469EE65}"/>
                  </a:ext>
                </a:extLst>
              </p:cNvPr>
              <p:cNvSpPr txBox="1"/>
              <p:nvPr/>
            </p:nvSpPr>
            <p:spPr>
              <a:xfrm>
                <a:off x="3028698" y="5191138"/>
                <a:ext cx="2817117" cy="1045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bSup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AD1270-130F-4E80-9842-CEB84469E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698" y="5191138"/>
                <a:ext cx="2817117" cy="10452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068627E-51E9-4E1E-8997-0D16D52870FE}"/>
                  </a:ext>
                </a:extLst>
              </p:cNvPr>
              <p:cNvSpPr txBox="1"/>
              <p:nvPr/>
            </p:nvSpPr>
            <p:spPr>
              <a:xfrm>
                <a:off x="5795859" y="5191138"/>
                <a:ext cx="2303964" cy="1045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068627E-51E9-4E1E-8997-0D16D5287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59" y="5191138"/>
                <a:ext cx="2303964" cy="10452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8CCD21-BA62-436A-B1C8-C5C320EA036A}"/>
                  </a:ext>
                </a:extLst>
              </p:cNvPr>
              <p:cNvSpPr txBox="1"/>
              <p:nvPr/>
            </p:nvSpPr>
            <p:spPr>
              <a:xfrm>
                <a:off x="8086276" y="5191136"/>
                <a:ext cx="2777940" cy="1045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</m:sSubSup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8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8CCD21-BA62-436A-B1C8-C5C320EA0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276" y="5191136"/>
                <a:ext cx="2777940" cy="10452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200746-EE2A-4A97-A1CD-9CB77AE10F36}"/>
                  </a:ext>
                </a:extLst>
              </p:cNvPr>
              <p:cNvSpPr txBox="1"/>
              <p:nvPr/>
            </p:nvSpPr>
            <p:spPr>
              <a:xfrm>
                <a:off x="6241304" y="5498335"/>
                <a:ext cx="825419" cy="373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1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200746-EE2A-4A97-A1CD-9CB77AE10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304" y="5498335"/>
                <a:ext cx="825419" cy="373307"/>
              </a:xfrm>
              <a:prstGeom prst="rect">
                <a:avLst/>
              </a:prstGeom>
              <a:blipFill>
                <a:blip r:embed="rId12"/>
                <a:stretch>
                  <a:fillRect l="-57778" t="-152459" r="-38519" b="-20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BA6E12F-F9B5-4ADD-903C-B4ECF0C7CCAB}"/>
                  </a:ext>
                </a:extLst>
              </p:cNvPr>
              <p:cNvSpPr txBox="1"/>
              <p:nvPr/>
            </p:nvSpPr>
            <p:spPr>
              <a:xfrm>
                <a:off x="7058641" y="5498335"/>
                <a:ext cx="993349" cy="373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1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</m:sSubSup>
                          <m:r>
                            <a:rPr lang="en-US" sz="1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1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0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0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10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10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10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BA6E12F-F9B5-4ADD-903C-B4ECF0C7C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641" y="5498335"/>
                <a:ext cx="993349" cy="373307"/>
              </a:xfrm>
              <a:prstGeom prst="rect">
                <a:avLst/>
              </a:prstGeom>
              <a:blipFill>
                <a:blip r:embed="rId13"/>
                <a:stretch>
                  <a:fillRect l="-36196" t="-152459" r="-26380" b="-20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9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1" grpId="1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589C-5C53-4656-AF58-7694DE1A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Two-Stage Cancellation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1DCD1-B046-4F23-8D0E-EDCC167C1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0A452-E6EB-4297-AFED-4988BF41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5980D-8ABC-4949-AA46-E73B8D7D019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69" y="2261520"/>
            <a:ext cx="1107375" cy="1107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21F62D-A228-48E0-B144-866B64BD069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44417" y="3288265"/>
            <a:ext cx="1112018" cy="1572798"/>
          </a:xfrm>
          <a:prstGeom prst="rect">
            <a:avLst/>
          </a:prstGeom>
        </p:spPr>
      </p:pic>
      <p:sp>
        <p:nvSpPr>
          <p:cNvPr id="7" name="Arrow: U-Turn 6">
            <a:extLst>
              <a:ext uri="{FF2B5EF4-FFF2-40B4-BE49-F238E27FC236}">
                <a16:creationId xmlns:a16="http://schemas.microsoft.com/office/drawing/2014/main" id="{130C8252-1A55-41E3-A732-DCE6BF4A098E}"/>
              </a:ext>
            </a:extLst>
          </p:cNvPr>
          <p:cNvSpPr/>
          <p:nvPr/>
        </p:nvSpPr>
        <p:spPr>
          <a:xfrm rot="3667120">
            <a:off x="5588150" y="2858186"/>
            <a:ext cx="270330" cy="1212991"/>
          </a:xfrm>
          <a:prstGeom prst="uturnArrow">
            <a:avLst>
              <a:gd name="adj1" fmla="val 25000"/>
              <a:gd name="adj2" fmla="val 25000"/>
              <a:gd name="adj3" fmla="val 66056"/>
              <a:gd name="adj4" fmla="val 43750"/>
              <a:gd name="adj5" fmla="val 10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61A40D0-66D4-48FF-9DFA-3CB2F6283483}"/>
              </a:ext>
            </a:extLst>
          </p:cNvPr>
          <p:cNvSpPr/>
          <p:nvPr/>
        </p:nvSpPr>
        <p:spPr>
          <a:xfrm>
            <a:off x="4432385" y="3785953"/>
            <a:ext cx="704915" cy="54726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0B4D3-411B-42BF-BA34-63CD15FF8474}"/>
              </a:ext>
            </a:extLst>
          </p:cNvPr>
          <p:cNvSpPr txBox="1"/>
          <p:nvPr/>
        </p:nvSpPr>
        <p:spPr>
          <a:xfrm>
            <a:off x="3377938" y="3303210"/>
            <a:ext cx="1181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direct </a:t>
            </a:r>
            <a:r>
              <a:rPr lang="en-US" sz="2200" b="1" dirty="0" err="1">
                <a:solidFill>
                  <a:schemeClr val="accent1"/>
                </a:solidFill>
              </a:rPr>
              <a:t>tx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B9F153-0AF5-4B6C-B963-28694B8FBF6F}"/>
              </a:ext>
            </a:extLst>
          </p:cNvPr>
          <p:cNvSpPr txBox="1"/>
          <p:nvPr/>
        </p:nvSpPr>
        <p:spPr>
          <a:xfrm>
            <a:off x="4495191" y="2846396"/>
            <a:ext cx="1458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target refl.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1A7829-F4EE-446B-A4B7-AD7654FD8A83}"/>
              </a:ext>
            </a:extLst>
          </p:cNvPr>
          <p:cNvGrpSpPr/>
          <p:nvPr/>
        </p:nvGrpSpPr>
        <p:grpSpPr>
          <a:xfrm>
            <a:off x="5233496" y="3216340"/>
            <a:ext cx="5645084" cy="2439825"/>
            <a:chOff x="5361812" y="2745138"/>
            <a:chExt cx="5645084" cy="24398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8E722BA-4523-4275-BD82-59AE35823DD1}"/>
                </a:ext>
              </a:extLst>
            </p:cNvPr>
            <p:cNvGrpSpPr/>
            <p:nvPr/>
          </p:nvGrpSpPr>
          <p:grpSpPr>
            <a:xfrm>
              <a:off x="7467926" y="2745138"/>
              <a:ext cx="3538970" cy="2439825"/>
              <a:chOff x="8042905" y="2622767"/>
              <a:chExt cx="3538970" cy="243982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CE5C4ED-7B37-4E85-BE71-846A54C8DD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2905" y="3461133"/>
                <a:ext cx="2135278" cy="160145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D5DA174-B4F4-4A8E-B41A-EEED5AA161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611" b="85278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975"/>
              <a:stretch/>
            </p:blipFill>
            <p:spPr>
              <a:xfrm>
                <a:off x="9339165" y="2622767"/>
                <a:ext cx="2242710" cy="2107853"/>
              </a:xfrm>
              <a:prstGeom prst="rect">
                <a:avLst/>
              </a:prstGeom>
            </p:spPr>
          </p:pic>
        </p:grpSp>
        <p:sp>
          <p:nvSpPr>
            <p:cNvPr id="14" name="Arrow: U-Turn 13">
              <a:extLst>
                <a:ext uri="{FF2B5EF4-FFF2-40B4-BE49-F238E27FC236}">
                  <a16:creationId xmlns:a16="http://schemas.microsoft.com/office/drawing/2014/main" id="{76CECC9F-F5C9-47C1-9553-55966529CF99}"/>
                </a:ext>
              </a:extLst>
            </p:cNvPr>
            <p:cNvSpPr/>
            <p:nvPr/>
          </p:nvSpPr>
          <p:spPr>
            <a:xfrm rot="6243294">
              <a:off x="6109832" y="3182099"/>
              <a:ext cx="258087" cy="1754128"/>
            </a:xfrm>
            <a:prstGeom prst="uturnArrow">
              <a:avLst>
                <a:gd name="adj1" fmla="val 25000"/>
                <a:gd name="adj2" fmla="val 25000"/>
                <a:gd name="adj3" fmla="val 78103"/>
                <a:gd name="adj4" fmla="val 43750"/>
                <a:gd name="adj5" fmla="val 10000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52B1D7-7800-4ECA-A498-664549DEF9D4}"/>
                </a:ext>
              </a:extLst>
            </p:cNvPr>
            <p:cNvSpPr txBox="1"/>
            <p:nvPr/>
          </p:nvSpPr>
          <p:spPr>
            <a:xfrm>
              <a:off x="6238875" y="3505542"/>
              <a:ext cx="22427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accent6"/>
                  </a:solidFill>
                </a:rPr>
                <a:t>background refl.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DCD193A-986C-4230-97C4-4086B43219DE}"/>
              </a:ext>
            </a:extLst>
          </p:cNvPr>
          <p:cNvSpPr txBox="1"/>
          <p:nvPr/>
        </p:nvSpPr>
        <p:spPr>
          <a:xfrm>
            <a:off x="3060785" y="494039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Record in advance</a:t>
            </a:r>
            <a:endParaRPr lang="en-US" sz="28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B92180-189A-49D9-8D97-6362E7609D32}"/>
              </a:ext>
            </a:extLst>
          </p:cNvPr>
          <p:cNvCxnSpPr>
            <a:cxnSpLocks/>
          </p:cNvCxnSpPr>
          <p:nvPr/>
        </p:nvCxnSpPr>
        <p:spPr>
          <a:xfrm flipV="1">
            <a:off x="4424304" y="4479901"/>
            <a:ext cx="135488" cy="48274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78832C7-1238-4F22-8C5B-E88B6338AE82}"/>
              </a:ext>
            </a:extLst>
          </p:cNvPr>
          <p:cNvSpPr txBox="1"/>
          <p:nvPr/>
        </p:nvSpPr>
        <p:spPr>
          <a:xfrm>
            <a:off x="2602633" y="5400357"/>
            <a:ext cx="365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Subtract from </a:t>
            </a:r>
            <a:r>
              <a:rPr lang="en-US" sz="2400" b="1" dirty="0" err="1"/>
              <a:t>rcv</a:t>
            </a:r>
            <a:r>
              <a:rPr lang="en-US" sz="2400" b="1" dirty="0"/>
              <a:t>. samples</a:t>
            </a:r>
            <a:endParaRPr lang="en-US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FD9856-18A7-4613-8D99-3B179CBC07E7}"/>
              </a:ext>
            </a:extLst>
          </p:cNvPr>
          <p:cNvSpPr txBox="1"/>
          <p:nvPr/>
        </p:nvSpPr>
        <p:spPr>
          <a:xfrm>
            <a:off x="2425274" y="5817472"/>
            <a:ext cx="4139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Consider AGC </a:t>
            </a:r>
          </a:p>
          <a:p>
            <a:pPr algn="ctr"/>
            <a:r>
              <a:rPr lang="en-US" sz="2400" b="1" dirty="0"/>
              <a:t>(unique to commercial devices)</a:t>
            </a:r>
            <a:endParaRPr lang="en-US" sz="2800" b="1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B596264F-E528-445E-8295-AB0A53A73268}"/>
              </a:ext>
            </a:extLst>
          </p:cNvPr>
          <p:cNvSpPr/>
          <p:nvPr/>
        </p:nvSpPr>
        <p:spPr>
          <a:xfrm>
            <a:off x="4612265" y="3785953"/>
            <a:ext cx="350151" cy="547260"/>
          </a:xfrm>
          <a:prstGeom prst="downArrow">
            <a:avLst>
              <a:gd name="adj1" fmla="val 50000"/>
              <a:gd name="adj2" fmla="val 5141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D61021C3-104E-42AA-931B-5E3C01878A79}"/>
              </a:ext>
            </a:extLst>
          </p:cNvPr>
          <p:cNvSpPr/>
          <p:nvPr/>
        </p:nvSpPr>
        <p:spPr>
          <a:xfrm>
            <a:off x="4731369" y="3809514"/>
            <a:ext cx="120764" cy="512946"/>
          </a:xfrm>
          <a:prstGeom prst="downArrow">
            <a:avLst>
              <a:gd name="adj1" fmla="val 50000"/>
              <a:gd name="adj2" fmla="val 102593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22" grpId="0"/>
      <p:bldP spid="23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08682-AC02-4088-8686-861A31BD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Two-Stage Cancellation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7F069-D941-4254-B782-F13EB65CF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07010-99F3-49F2-9E4E-A71B12F1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E80BF5-679C-44FE-A89D-1E6037DB902C}"/>
                  </a:ext>
                </a:extLst>
              </p:cNvPr>
              <p:cNvSpPr txBox="1"/>
              <p:nvPr/>
            </p:nvSpPr>
            <p:spPr>
              <a:xfrm>
                <a:off x="1837282" y="2690913"/>
                <a:ext cx="11914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)=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E80BF5-679C-44FE-A89D-1E6037DB9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282" y="2690913"/>
                <a:ext cx="11914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5AE1F8-88BD-4875-883D-23A825C63A15}"/>
                  </a:ext>
                </a:extLst>
              </p:cNvPr>
              <p:cNvSpPr txBox="1"/>
              <p:nvPr/>
            </p:nvSpPr>
            <p:spPr>
              <a:xfrm>
                <a:off x="3028698" y="2383716"/>
                <a:ext cx="2817118" cy="1045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m:rPr>
                                  <m:brk m:alnAt="7"/>
                                </m:rP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b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5AE1F8-88BD-4875-883D-23A825C63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698" y="2383716"/>
                <a:ext cx="2817118" cy="1045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268EDF-FB71-44B6-92E5-A3E48D2AC530}"/>
                  </a:ext>
                </a:extLst>
              </p:cNvPr>
              <p:cNvSpPr txBox="1"/>
              <p:nvPr/>
            </p:nvSpPr>
            <p:spPr>
              <a:xfrm>
                <a:off x="5795859" y="2383716"/>
                <a:ext cx="2303964" cy="1045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268EDF-FB71-44B6-92E5-A3E48D2AC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59" y="2383716"/>
                <a:ext cx="2303964" cy="10452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1943B1-970A-4A31-8E93-1881786632E2}"/>
                  </a:ext>
                </a:extLst>
              </p:cNvPr>
              <p:cNvSpPr txBox="1"/>
              <p:nvPr/>
            </p:nvSpPr>
            <p:spPr>
              <a:xfrm>
                <a:off x="8086276" y="2383714"/>
                <a:ext cx="2777940" cy="1045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</m:sSub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1943B1-970A-4A31-8E93-188178663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276" y="2383714"/>
                <a:ext cx="2777940" cy="10452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5B93F3-3FFE-46AC-A601-FBE049F20FF6}"/>
                  </a:ext>
                </a:extLst>
              </p:cNvPr>
              <p:cNvSpPr txBox="1"/>
              <p:nvPr/>
            </p:nvSpPr>
            <p:spPr>
              <a:xfrm>
                <a:off x="2883678" y="4073743"/>
                <a:ext cx="6424644" cy="54624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Find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acc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b="1" dirty="0"/>
                  <a:t> to fit above equation best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5B93F3-3FFE-46AC-A601-FBE049F20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678" y="4073743"/>
                <a:ext cx="6424644" cy="546240"/>
              </a:xfrm>
              <a:prstGeom prst="rect">
                <a:avLst/>
              </a:prstGeom>
              <a:blipFill>
                <a:blip r:embed="rId7"/>
                <a:stretch>
                  <a:fillRect l="-1799" t="-4348" r="-852" b="-2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96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2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2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  <p:bldP spid="8" grpId="0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902B-80F1-4CF3-95BD-38FB681A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Cancellation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D896-8C50-4C95-8F3F-2EB85575B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037"/>
            <a:ext cx="10515600" cy="4445129"/>
          </a:xfrm>
        </p:spPr>
        <p:txBody>
          <a:bodyPr/>
          <a:lstStyle/>
          <a:p>
            <a:r>
              <a:rPr lang="en-US" dirty="0"/>
              <a:t>SUB: subtracting direct path signals w/o considering AGC</a:t>
            </a:r>
          </a:p>
          <a:p>
            <a:r>
              <a:rPr lang="en-US" dirty="0"/>
              <a:t>CE: directly using channel estimation for cancellation</a:t>
            </a:r>
          </a:p>
          <a:p>
            <a:r>
              <a:rPr lang="en-US" dirty="0"/>
              <a:t>S1: Stage 1</a:t>
            </a:r>
          </a:p>
          <a:p>
            <a:r>
              <a:rPr lang="en-US" dirty="0"/>
              <a:t>S2: Stage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1C48A-7103-409F-BE09-BF2154CD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DF8E605-3301-4F9B-B228-999813C7E4F6}" type="slidenum">
              <a:rPr lang="en-US" smtClean="0"/>
              <a:t>14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B9E68F-5B42-432B-8B5B-FF7BDB93F652}"/>
              </a:ext>
            </a:extLst>
          </p:cNvPr>
          <p:cNvGrpSpPr/>
          <p:nvPr/>
        </p:nvGrpSpPr>
        <p:grpSpPr>
          <a:xfrm>
            <a:off x="4095003" y="3275788"/>
            <a:ext cx="4588436" cy="2825757"/>
            <a:chOff x="4022164" y="2811211"/>
            <a:chExt cx="4588436" cy="28257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737995-2069-421A-B5E4-A3B6DE1C1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2164" y="3085456"/>
              <a:ext cx="4588436" cy="255151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8D5A04-446A-45F5-8D86-625C78A03BE3}"/>
                </a:ext>
              </a:extLst>
            </p:cNvPr>
            <p:cNvSpPr txBox="1"/>
            <p:nvPr/>
          </p:nvSpPr>
          <p:spPr>
            <a:xfrm>
              <a:off x="4321629" y="3911381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30dB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3418BC-4187-4EBC-8490-22E29CE9BC10}"/>
                </a:ext>
              </a:extLst>
            </p:cNvPr>
            <p:cNvSpPr txBox="1"/>
            <p:nvPr/>
          </p:nvSpPr>
          <p:spPr>
            <a:xfrm>
              <a:off x="5454977" y="4107555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29dB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035177-0B92-4F8D-A64F-4E7A998D03D3}"/>
                </a:ext>
              </a:extLst>
            </p:cNvPr>
            <p:cNvSpPr txBox="1"/>
            <p:nvPr/>
          </p:nvSpPr>
          <p:spPr>
            <a:xfrm>
              <a:off x="6578255" y="3291359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36dB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642115-69C4-482B-9878-FE7B969C23B1}"/>
                </a:ext>
              </a:extLst>
            </p:cNvPr>
            <p:cNvSpPr txBox="1"/>
            <p:nvPr/>
          </p:nvSpPr>
          <p:spPr>
            <a:xfrm>
              <a:off x="7329370" y="2811211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41dB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AA18573-D9E1-4947-92FB-2D3F1C5091D2}"/>
              </a:ext>
            </a:extLst>
          </p:cNvPr>
          <p:cNvSpPr txBox="1"/>
          <p:nvPr/>
        </p:nvSpPr>
        <p:spPr>
          <a:xfrm>
            <a:off x="2514410" y="5033797"/>
            <a:ext cx="77496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Our two-stage approach achieves best cancellation</a:t>
            </a:r>
          </a:p>
        </p:txBody>
      </p:sp>
    </p:spTree>
    <p:extLst>
      <p:ext uri="{BB962C8B-B14F-4D97-AF65-F5344CB8AC3E}">
        <p14:creationId xmlns:p14="http://schemas.microsoft.com/office/powerpoint/2010/main" val="18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F70D-4EA9-434A-803B-E2CF7994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44D9-CC57-477B-89D9-8705F4F2E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037"/>
            <a:ext cx="10515600" cy="4445129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coustic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dirty="0"/>
              <a:t>maging on a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obile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F29AF-CD01-4508-8AC1-D19DDDA2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15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78E380-30FB-4162-9C33-43316E464D78}"/>
              </a:ext>
            </a:extLst>
          </p:cNvPr>
          <p:cNvGrpSpPr/>
          <p:nvPr/>
        </p:nvGrpSpPr>
        <p:grpSpPr>
          <a:xfrm>
            <a:off x="3553905" y="2827863"/>
            <a:ext cx="2220686" cy="1202274"/>
            <a:chOff x="3553905" y="2827863"/>
            <a:chExt cx="2220686" cy="12022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BDB54B-E33E-4994-B517-AB1EAD0678F6}"/>
                </a:ext>
              </a:extLst>
            </p:cNvPr>
            <p:cNvSpPr/>
            <p:nvPr/>
          </p:nvSpPr>
          <p:spPr>
            <a:xfrm>
              <a:off x="4169228" y="2827863"/>
              <a:ext cx="1605363" cy="120227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i="1" dirty="0">
                  <a:solidFill>
                    <a:schemeClr val="accent1"/>
                  </a:solidFill>
                </a:rPr>
                <a:t>MPGA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78379B2-5F3A-453A-AB76-537A7EB65B54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>
              <a:off x="3553905" y="3429000"/>
              <a:ext cx="615323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F3D3FE-021A-4853-BA7F-452B382B60E7}"/>
              </a:ext>
            </a:extLst>
          </p:cNvPr>
          <p:cNvGrpSpPr/>
          <p:nvPr/>
        </p:nvGrpSpPr>
        <p:grpSpPr>
          <a:xfrm>
            <a:off x="1333219" y="2827863"/>
            <a:ext cx="2220686" cy="1202274"/>
            <a:chOff x="1333219" y="2827863"/>
            <a:chExt cx="2220686" cy="12022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B811C7-1ED7-4117-92D0-ECD1EC1A37D9}"/>
                </a:ext>
              </a:extLst>
            </p:cNvPr>
            <p:cNvSpPr/>
            <p:nvPr/>
          </p:nvSpPr>
          <p:spPr>
            <a:xfrm>
              <a:off x="1948542" y="2827863"/>
              <a:ext cx="1605363" cy="1202274"/>
            </a:xfrm>
            <a:prstGeom prst="rect">
              <a:avLst/>
            </a:prstGeom>
            <a:noFill/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i="1" dirty="0" err="1">
                  <a:solidFill>
                    <a:schemeClr val="bg1">
                      <a:lumMod val="75000"/>
                    </a:schemeClr>
                  </a:solidFill>
                </a:rPr>
                <a:t>Interf</a:t>
              </a:r>
              <a:r>
                <a:rPr lang="en-US" sz="3200" b="1" i="1" dirty="0">
                  <a:solidFill>
                    <a:schemeClr val="bg1">
                      <a:lumMod val="75000"/>
                    </a:schemeClr>
                  </a:solidFill>
                </a:rPr>
                <a:t>. cancel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A52798-36D0-4C78-8F9C-7CCF74538530}"/>
                </a:ext>
              </a:extLst>
            </p:cNvPr>
            <p:cNvCxnSpPr/>
            <p:nvPr/>
          </p:nvCxnSpPr>
          <p:spPr>
            <a:xfrm>
              <a:off x="1333219" y="3427516"/>
              <a:ext cx="615323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5B9CAC-F2B8-4C96-A014-70ED73A4C07A}"/>
              </a:ext>
            </a:extLst>
          </p:cNvPr>
          <p:cNvGrpSpPr/>
          <p:nvPr/>
        </p:nvGrpSpPr>
        <p:grpSpPr>
          <a:xfrm>
            <a:off x="5788338" y="2827863"/>
            <a:ext cx="2822262" cy="1202274"/>
            <a:chOff x="5788338" y="2827863"/>
            <a:chExt cx="2822262" cy="12022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AD473E-F75E-4E03-8530-904790F10F72}"/>
                </a:ext>
              </a:extLst>
            </p:cNvPr>
            <p:cNvSpPr/>
            <p:nvPr/>
          </p:nvSpPr>
          <p:spPr>
            <a:xfrm>
              <a:off x="6389914" y="2827863"/>
              <a:ext cx="1605363" cy="1202274"/>
            </a:xfrm>
            <a:prstGeom prst="rect">
              <a:avLst/>
            </a:prstGeom>
            <a:noFill/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i="1" dirty="0">
                  <a:solidFill>
                    <a:schemeClr val="bg1">
                      <a:lumMod val="75000"/>
                    </a:schemeClr>
                  </a:solidFill>
                </a:rPr>
                <a:t>SAR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412CF56-88EB-4AB3-BA5C-2A237480F71E}"/>
                </a:ext>
              </a:extLst>
            </p:cNvPr>
            <p:cNvCxnSpPr/>
            <p:nvPr/>
          </p:nvCxnSpPr>
          <p:spPr>
            <a:xfrm>
              <a:off x="7995277" y="3427516"/>
              <a:ext cx="615323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137264E-C219-47DC-A747-DBA159D4EF1F}"/>
                </a:ext>
              </a:extLst>
            </p:cNvPr>
            <p:cNvCxnSpPr/>
            <p:nvPr/>
          </p:nvCxnSpPr>
          <p:spPr>
            <a:xfrm>
              <a:off x="5788338" y="3429000"/>
              <a:ext cx="615323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CCAE24-BFCA-4B1B-8A62-3CDEA941EC5C}"/>
              </a:ext>
            </a:extLst>
          </p:cNvPr>
          <p:cNvGrpSpPr/>
          <p:nvPr/>
        </p:nvGrpSpPr>
        <p:grpSpPr>
          <a:xfrm>
            <a:off x="8610600" y="2827863"/>
            <a:ext cx="2220686" cy="1202274"/>
            <a:chOff x="8610600" y="2827863"/>
            <a:chExt cx="2220686" cy="12022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10D86D-A733-425E-A1E3-19598D6F464C}"/>
                </a:ext>
              </a:extLst>
            </p:cNvPr>
            <p:cNvSpPr/>
            <p:nvPr/>
          </p:nvSpPr>
          <p:spPr>
            <a:xfrm>
              <a:off x="8610600" y="2827863"/>
              <a:ext cx="1605363" cy="1202274"/>
            </a:xfrm>
            <a:prstGeom prst="rect">
              <a:avLst/>
            </a:prstGeom>
            <a:noFill/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i="1" dirty="0">
                  <a:solidFill>
                    <a:schemeClr val="bg1">
                      <a:lumMod val="75000"/>
                    </a:schemeClr>
                  </a:solidFill>
                </a:rPr>
                <a:t>Focus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70796A0-5C5B-4342-92A8-7D8ED8FA3E4E}"/>
                </a:ext>
              </a:extLst>
            </p:cNvPr>
            <p:cNvCxnSpPr/>
            <p:nvPr/>
          </p:nvCxnSpPr>
          <p:spPr>
            <a:xfrm>
              <a:off x="10215963" y="3446320"/>
              <a:ext cx="615323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42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BB18F-5DC6-4712-B0B2-CCCBC51A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Motion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FE644-B631-44D2-8186-AFFF7455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B1D82E-4B62-4456-991A-1390D947D8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50" y="1860363"/>
            <a:ext cx="1325563" cy="1325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F5E08D-BBE6-4B01-A8D7-323D383535E7}"/>
              </a:ext>
            </a:extLst>
          </p:cNvPr>
          <p:cNvSpPr txBox="1"/>
          <p:nvPr/>
        </p:nvSpPr>
        <p:spPr>
          <a:xfrm>
            <a:off x="2765261" y="2472790"/>
            <a:ext cx="264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Target object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9777BC-7AB1-4FF4-BB0D-99677E6AEF0F}"/>
              </a:ext>
            </a:extLst>
          </p:cNvPr>
          <p:cNvGrpSpPr/>
          <p:nvPr/>
        </p:nvGrpSpPr>
        <p:grpSpPr>
          <a:xfrm>
            <a:off x="2137144" y="4524205"/>
            <a:ext cx="7793665" cy="958836"/>
            <a:chOff x="2137144" y="4524205"/>
            <a:chExt cx="7793665" cy="95883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08F19C-B5BB-496F-8874-73C156CED437}"/>
                </a:ext>
              </a:extLst>
            </p:cNvPr>
            <p:cNvCxnSpPr>
              <a:cxnSpLocks/>
            </p:cNvCxnSpPr>
            <p:nvPr/>
          </p:nvCxnSpPr>
          <p:spPr>
            <a:xfrm>
              <a:off x="2137144" y="5018569"/>
              <a:ext cx="7793665" cy="0"/>
            </a:xfrm>
            <a:prstGeom prst="line">
              <a:avLst/>
            </a:prstGeom>
            <a:ln w="63500">
              <a:solidFill>
                <a:schemeClr val="accent4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137849-28A4-4673-8350-75A1C1C75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562" y="4524206"/>
              <a:ext cx="812801" cy="95883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79B1E95-C7CD-4D74-8F2C-5DC5EE6C5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399" y="4524206"/>
              <a:ext cx="812801" cy="9588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6AB3D3D-A743-443E-8027-A56C4DF0F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236" y="4524205"/>
              <a:ext cx="812801" cy="95883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5A3810B-BAB0-4606-8F02-2B6E70848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073" y="4524205"/>
              <a:ext cx="812801" cy="95883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6B98A5D-F375-4C65-978F-DD4ED81EA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1910" y="4524205"/>
              <a:ext cx="812801" cy="958835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B02C60D-9B0D-44E5-9899-3D8F73FB727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011" y="3955357"/>
            <a:ext cx="812801" cy="95883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04271F4-C936-428A-A3DA-58406DF7926C}"/>
              </a:ext>
            </a:extLst>
          </p:cNvPr>
          <p:cNvGrpSpPr/>
          <p:nvPr/>
        </p:nvGrpSpPr>
        <p:grpSpPr>
          <a:xfrm>
            <a:off x="7974419" y="4434774"/>
            <a:ext cx="702115" cy="568848"/>
            <a:chOff x="7974419" y="4434774"/>
            <a:chExt cx="702115" cy="5688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80FD2E8-BB91-4767-905A-FF0D1486CC56}"/>
                    </a:ext>
                  </a:extLst>
                </p:cNvPr>
                <p:cNvSpPr txBox="1"/>
                <p:nvPr/>
              </p:nvSpPr>
              <p:spPr>
                <a:xfrm>
                  <a:off x="7974419" y="4512211"/>
                  <a:ext cx="70211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𝜹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80FD2E8-BB91-4767-905A-FF0D1486C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4419" y="4512211"/>
                  <a:ext cx="70211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435" r="-15652" b="-34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2EFA19E-F3C0-4CCE-A2AA-2D734951DF13}"/>
                </a:ext>
              </a:extLst>
            </p:cNvPr>
            <p:cNvCxnSpPr/>
            <p:nvPr/>
          </p:nvCxnSpPr>
          <p:spPr>
            <a:xfrm>
              <a:off x="7974419" y="4434774"/>
              <a:ext cx="0" cy="56884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Arrow: U-Turn 27">
            <a:extLst>
              <a:ext uri="{FF2B5EF4-FFF2-40B4-BE49-F238E27FC236}">
                <a16:creationId xmlns:a16="http://schemas.microsoft.com/office/drawing/2014/main" id="{200AB50C-0C1F-4C25-9499-77E3C62B63EF}"/>
              </a:ext>
            </a:extLst>
          </p:cNvPr>
          <p:cNvSpPr/>
          <p:nvPr/>
        </p:nvSpPr>
        <p:spPr>
          <a:xfrm rot="18364076">
            <a:off x="6882257" y="2932562"/>
            <a:ext cx="270330" cy="1063765"/>
          </a:xfrm>
          <a:prstGeom prst="uturnArrow">
            <a:avLst>
              <a:gd name="adj1" fmla="val 25000"/>
              <a:gd name="adj2" fmla="val 25000"/>
              <a:gd name="adj3" fmla="val 66056"/>
              <a:gd name="adj4" fmla="val 43750"/>
              <a:gd name="adj5" fmla="val 10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D3B2953-3252-498A-9B23-E44C661BF038}"/>
                  </a:ext>
                </a:extLst>
              </p:cNvPr>
              <p:cNvSpPr txBox="1"/>
              <p:nvPr/>
            </p:nvSpPr>
            <p:spPr>
              <a:xfrm>
                <a:off x="7464625" y="3117724"/>
                <a:ext cx="490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D3B2953-3252-498A-9B23-E44C661BF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625" y="3117724"/>
                <a:ext cx="490454" cy="369332"/>
              </a:xfrm>
              <a:prstGeom prst="rect">
                <a:avLst/>
              </a:prstGeom>
              <a:blipFill>
                <a:blip r:embed="rId6"/>
                <a:stretch>
                  <a:fillRect l="-8750" r="-125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5EB5DDD1-B6F1-451B-892D-659EDFEC988E}"/>
              </a:ext>
            </a:extLst>
          </p:cNvPr>
          <p:cNvGrpSpPr/>
          <p:nvPr/>
        </p:nvGrpSpPr>
        <p:grpSpPr>
          <a:xfrm>
            <a:off x="7885812" y="1666044"/>
            <a:ext cx="3481567" cy="3027336"/>
            <a:chOff x="7885812" y="1666044"/>
            <a:chExt cx="3481567" cy="3027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609BF82-10FA-48E3-8AD4-F933F2CFC4B5}"/>
                    </a:ext>
                  </a:extLst>
                </p:cNvPr>
                <p:cNvSpPr txBox="1"/>
                <p:nvPr/>
              </p:nvSpPr>
              <p:spPr>
                <a:xfrm>
                  <a:off x="7885812" y="2915949"/>
                  <a:ext cx="2404056" cy="7035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)~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609BF82-10FA-48E3-8AD4-F933F2CFC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5812" y="2915949"/>
                  <a:ext cx="2404056" cy="70352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7B3474F-6D0C-4754-9082-21982987EA83}"/>
                </a:ext>
              </a:extLst>
            </p:cNvPr>
            <p:cNvGrpSpPr/>
            <p:nvPr/>
          </p:nvGrpSpPr>
          <p:grpSpPr>
            <a:xfrm>
              <a:off x="7896251" y="1666044"/>
              <a:ext cx="1606860" cy="1325969"/>
              <a:chOff x="7372490" y="1145126"/>
              <a:chExt cx="1606860" cy="132596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53573F2-4E58-4995-ABA2-D620EDC4A9FA}"/>
                  </a:ext>
                </a:extLst>
              </p:cNvPr>
              <p:cNvSpPr txBox="1"/>
              <p:nvPr/>
            </p:nvSpPr>
            <p:spPr>
              <a:xfrm>
                <a:off x="7372490" y="1145126"/>
                <a:ext cx="16068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Count for round trip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75BD22D-D048-4CBC-A33D-1D33EBA716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5920" y="1976123"/>
                <a:ext cx="1" cy="49497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4C10C52-26E1-4D67-8B28-82F6F5E65360}"/>
                </a:ext>
              </a:extLst>
            </p:cNvPr>
            <p:cNvGrpSpPr/>
            <p:nvPr/>
          </p:nvGrpSpPr>
          <p:grpSpPr>
            <a:xfrm>
              <a:off x="9573438" y="3809409"/>
              <a:ext cx="1793941" cy="883971"/>
              <a:chOff x="6876602" y="969045"/>
              <a:chExt cx="1793941" cy="883971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8F2F4A-05B2-4A8E-97A7-D2C045119F71}"/>
                  </a:ext>
                </a:extLst>
              </p:cNvPr>
              <p:cNvSpPr txBox="1"/>
              <p:nvPr/>
            </p:nvSpPr>
            <p:spPr>
              <a:xfrm>
                <a:off x="6876602" y="1391351"/>
                <a:ext cx="17939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wavelength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5B3D576-895B-4519-8BA5-EC63BFEF68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1945" y="969045"/>
                <a:ext cx="125814" cy="46098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425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D6E1-402E-4F21-8B59-9CA2849E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Motion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D739-B902-4D0C-B86D-C24A3EA2B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of a point with phase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8FFE0-B992-4ACD-8181-16058B27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17</a:t>
            </a:fld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C4F6BD08-5171-445F-9AB6-0C590F3D0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69" y="2713168"/>
            <a:ext cx="1686710" cy="1686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FD3A53-C920-4EF3-AD69-3E17B2168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04" y="2713168"/>
            <a:ext cx="1686710" cy="1686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32F51-E9EA-4533-965B-F0C215A52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39" y="2713168"/>
            <a:ext cx="1686710" cy="1686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74BD9C-61AC-4106-9FEB-488802CBA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74" y="2713168"/>
            <a:ext cx="1686710" cy="1686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42AABE-521A-43B5-8221-41A5756C09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009" y="2713168"/>
            <a:ext cx="1686710" cy="1686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02FE31-0A8C-457D-9EDA-16C340381A14}"/>
              </a:ext>
            </a:extLst>
          </p:cNvPr>
          <p:cNvSpPr txBox="1"/>
          <p:nvPr/>
        </p:nvSpPr>
        <p:spPr>
          <a:xfrm>
            <a:off x="1964901" y="4597184"/>
            <a:ext cx="105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(a) 0 rad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9F4E5-F7AA-4405-93ED-C32ECF5321E4}"/>
              </a:ext>
            </a:extLst>
          </p:cNvPr>
          <p:cNvSpPr txBox="1"/>
          <p:nvPr/>
        </p:nvSpPr>
        <p:spPr>
          <a:xfrm>
            <a:off x="3678155" y="4597184"/>
            <a:ext cx="1247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(b) 0.2 rad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E57FA6-E37C-4CA9-823C-A6B555442A7C}"/>
              </a:ext>
            </a:extLst>
          </p:cNvPr>
          <p:cNvSpPr txBox="1"/>
          <p:nvPr/>
        </p:nvSpPr>
        <p:spPr>
          <a:xfrm>
            <a:off x="5472496" y="4597184"/>
            <a:ext cx="1247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(b) 0.4 rad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C7403-5497-4080-8628-D16F6546A329}"/>
              </a:ext>
            </a:extLst>
          </p:cNvPr>
          <p:cNvSpPr txBox="1"/>
          <p:nvPr/>
        </p:nvSpPr>
        <p:spPr>
          <a:xfrm>
            <a:off x="7298625" y="4597184"/>
            <a:ext cx="1247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(b) 0.8 rad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76DF21-C297-4EFA-9A2B-3DACE426FE3F}"/>
              </a:ext>
            </a:extLst>
          </p:cNvPr>
          <p:cNvSpPr txBox="1"/>
          <p:nvPr/>
        </p:nvSpPr>
        <p:spPr>
          <a:xfrm>
            <a:off x="9108860" y="4597184"/>
            <a:ext cx="1258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(b) 1.6 rad</a:t>
            </a:r>
          </a:p>
        </p:txBody>
      </p:sp>
    </p:spTree>
    <p:extLst>
      <p:ext uri="{BB962C8B-B14F-4D97-AF65-F5344CB8AC3E}">
        <p14:creationId xmlns:p14="http://schemas.microsoft.com/office/powerpoint/2010/main" val="40277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FB0D-8A69-4423-B7BD-C323D3C4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PGA does not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43CF6-FDD9-4533-9932-01D5C88C5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Acoustic signals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Low carrier frequency vs bandwidth ratio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Slow propagation speed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Slow sampling rate</a:t>
            </a:r>
          </a:p>
          <a:p>
            <a:pPr>
              <a:spcBef>
                <a:spcPts val="1800"/>
              </a:spcBef>
            </a:pPr>
            <a:r>
              <a:rPr lang="en-US" dirty="0"/>
              <a:t>Mobile setup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Short distance between the target and mobile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14122-8638-414B-B0A6-34EBBFC7A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88F13B-6C57-4C0B-8746-A8B3256F34ED}"/>
                  </a:ext>
                </a:extLst>
              </p:cNvPr>
              <p:cNvSpPr txBox="1"/>
              <p:nvPr/>
            </p:nvSpPr>
            <p:spPr>
              <a:xfrm>
                <a:off x="3464185" y="3449409"/>
                <a:ext cx="7411131" cy="721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88F13B-6C57-4C0B-8746-A8B3256F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185" y="3449409"/>
                <a:ext cx="7411131" cy="7216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472C6B2-3DC3-4CA4-9C2D-095CD596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2"/>
            <a:ext cx="10515600" cy="1325563"/>
          </a:xfrm>
        </p:spPr>
        <p:txBody>
          <a:bodyPr/>
          <a:lstStyle/>
          <a:p>
            <a:r>
              <a:rPr lang="en-US" dirty="0"/>
              <a:t>Estimate Phase Errors Due to Hand Jitters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000E1-E6AB-43E8-9C00-5DDECFE5D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point reflector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A7540-E0A5-4CD8-BA42-CDBFDD25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7772D7-4A47-47CD-9E2C-A55685350D39}"/>
                  </a:ext>
                </a:extLst>
              </p:cNvPr>
              <p:cNvSpPr txBox="1"/>
              <p:nvPr/>
            </p:nvSpPr>
            <p:spPr>
              <a:xfrm>
                <a:off x="3469439" y="3450769"/>
                <a:ext cx="6054030" cy="721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7772D7-4A47-47CD-9E2C-A55685350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439" y="3450769"/>
                <a:ext cx="6054030" cy="721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A9EE4A2-4B78-4C8A-A33A-7F3E06AAFD90}"/>
              </a:ext>
            </a:extLst>
          </p:cNvPr>
          <p:cNvGrpSpPr/>
          <p:nvPr/>
        </p:nvGrpSpPr>
        <p:grpSpPr>
          <a:xfrm>
            <a:off x="4565572" y="2316419"/>
            <a:ext cx="6997439" cy="1154819"/>
            <a:chOff x="3750505" y="2283764"/>
            <a:chExt cx="6997439" cy="115481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8A16188-190F-4078-A026-E4655F93D098}"/>
                </a:ext>
              </a:extLst>
            </p:cNvPr>
            <p:cNvGrpSpPr/>
            <p:nvPr/>
          </p:nvGrpSpPr>
          <p:grpSpPr>
            <a:xfrm>
              <a:off x="7753675" y="2429386"/>
              <a:ext cx="2994269" cy="969860"/>
              <a:chOff x="7753675" y="2429386"/>
              <a:chExt cx="2994269" cy="96986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325541-8FED-4DFE-A382-F1F37CEB6F79}"/>
                  </a:ext>
                </a:extLst>
              </p:cNvPr>
              <p:cNvSpPr txBox="1"/>
              <p:nvPr/>
            </p:nvSpPr>
            <p:spPr>
              <a:xfrm>
                <a:off x="7753675" y="2429386"/>
                <a:ext cx="29942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quadratic term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CE814C9-4ECC-4037-84BD-30E9555FB1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59458" y="3021725"/>
                <a:ext cx="154989" cy="37752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7291448-5B6F-414B-A57D-D2BA85466E6B}"/>
                </a:ext>
              </a:extLst>
            </p:cNvPr>
            <p:cNvGrpSpPr/>
            <p:nvPr/>
          </p:nvGrpSpPr>
          <p:grpSpPr>
            <a:xfrm>
              <a:off x="3750505" y="2530837"/>
              <a:ext cx="2451277" cy="907746"/>
              <a:chOff x="3750505" y="2530837"/>
              <a:chExt cx="2451277" cy="907746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067BBC-8D06-41DA-B28A-86D57E9C4FEA}"/>
                  </a:ext>
                </a:extLst>
              </p:cNvPr>
              <p:cNvSpPr txBox="1"/>
              <p:nvPr/>
            </p:nvSpPr>
            <p:spPr>
              <a:xfrm>
                <a:off x="3750505" y="2530837"/>
                <a:ext cx="23392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linear term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92847857-E843-424F-BE50-F2F2D5103F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0216" y="3021725"/>
                <a:ext cx="211566" cy="41685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3FB8DD7-1265-483B-AC2A-744957AE2F60}"/>
                </a:ext>
              </a:extLst>
            </p:cNvPr>
            <p:cNvGrpSpPr/>
            <p:nvPr/>
          </p:nvGrpSpPr>
          <p:grpSpPr>
            <a:xfrm>
              <a:off x="5977663" y="2283764"/>
              <a:ext cx="1851463" cy="1115481"/>
              <a:chOff x="5977663" y="2283764"/>
              <a:chExt cx="1851463" cy="111548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20CFE8-8D6D-48CC-951A-7ABCA2B19E0F}"/>
                  </a:ext>
                </a:extLst>
              </p:cNvPr>
              <p:cNvSpPr txBox="1"/>
              <p:nvPr/>
            </p:nvSpPr>
            <p:spPr>
              <a:xfrm>
                <a:off x="5977663" y="2283764"/>
                <a:ext cx="1851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constant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D93FD3B7-40E7-429E-BE9E-4759CE4A7B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7728" y="2939168"/>
                <a:ext cx="0" cy="46007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CDD048-8EC4-4EF5-8126-9B0E411DB58D}"/>
                  </a:ext>
                </a:extLst>
              </p:cNvPr>
              <p:cNvSpPr txBox="1"/>
              <p:nvPr/>
            </p:nvSpPr>
            <p:spPr>
              <a:xfrm>
                <a:off x="1623501" y="3542234"/>
                <a:ext cx="19071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CDD048-8EC4-4EF5-8126-9B0E411DB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01" y="3542234"/>
                <a:ext cx="190718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6BF7FE1-F54D-4796-AE94-2723A8D692FE}"/>
              </a:ext>
            </a:extLst>
          </p:cNvPr>
          <p:cNvGrpSpPr/>
          <p:nvPr/>
        </p:nvGrpSpPr>
        <p:grpSpPr>
          <a:xfrm>
            <a:off x="8332634" y="3421366"/>
            <a:ext cx="2306447" cy="1270201"/>
            <a:chOff x="6851225" y="1473923"/>
            <a:chExt cx="2306447" cy="12702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2FBA37-BE73-4AC7-BD65-11CF8D702DBB}"/>
                </a:ext>
              </a:extLst>
            </p:cNvPr>
            <p:cNvSpPr/>
            <p:nvPr/>
          </p:nvSpPr>
          <p:spPr>
            <a:xfrm>
              <a:off x="6851225" y="1473923"/>
              <a:ext cx="2306447" cy="6155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37C05D4-A09C-4EC9-86F1-AF5E3BFE6292}"/>
                    </a:ext>
                  </a:extLst>
                </p:cNvPr>
                <p:cNvSpPr txBox="1"/>
                <p:nvPr/>
              </p:nvSpPr>
              <p:spPr>
                <a:xfrm>
                  <a:off x="7513757" y="2251681"/>
                  <a:ext cx="1389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oMath>
                    </m:oMathPara>
                  </a14:m>
                  <a:endParaRPr lang="en-US" sz="3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37C05D4-A09C-4EC9-86F1-AF5E3BFE62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3757" y="2251681"/>
                  <a:ext cx="1389163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8268A1-D586-4CF8-9579-16D7D00DC4FA}"/>
                  </a:ext>
                </a:extLst>
              </p:cNvPr>
              <p:cNvSpPr txBox="1"/>
              <p:nvPr/>
            </p:nvSpPr>
            <p:spPr>
              <a:xfrm>
                <a:off x="7657283" y="4897722"/>
                <a:ext cx="4071435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d>
                        <m:d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8268A1-D586-4CF8-9579-16D7D00DC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283" y="4897722"/>
                <a:ext cx="4071435" cy="503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1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2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0569-1155-406E-831F-3E7101B7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 Based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51A72-ED08-4CF3-AE39-79330F79F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037"/>
            <a:ext cx="10515600" cy="4445129"/>
          </a:xfrm>
        </p:spPr>
        <p:txBody>
          <a:bodyPr/>
          <a:lstStyle/>
          <a:p>
            <a:r>
              <a:rPr lang="en-US" sz="3600" dirty="0"/>
              <a:t>Camera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3600" dirty="0"/>
          </a:p>
          <a:p>
            <a:r>
              <a:rPr lang="en-US" sz="3600" dirty="0"/>
              <a:t>RF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EF1EF-F230-4B8D-8990-843FEFA8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7C6DEF-D0ED-461B-8E0C-C82F528ECD86}"/>
              </a:ext>
            </a:extLst>
          </p:cNvPr>
          <p:cNvGrpSpPr/>
          <p:nvPr/>
        </p:nvGrpSpPr>
        <p:grpSpPr>
          <a:xfrm>
            <a:off x="2660351" y="2446665"/>
            <a:ext cx="2623801" cy="588348"/>
            <a:chOff x="6441240" y="2844800"/>
            <a:chExt cx="2623801" cy="5883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1D9087-BDBF-4FEB-8274-ADD756074112}"/>
                </a:ext>
              </a:extLst>
            </p:cNvPr>
            <p:cNvSpPr txBox="1"/>
            <p:nvPr/>
          </p:nvSpPr>
          <p:spPr>
            <a:xfrm>
              <a:off x="7179588" y="2844800"/>
              <a:ext cx="18854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In darkness</a:t>
              </a:r>
            </a:p>
          </p:txBody>
        </p:sp>
        <p:pic>
          <p:nvPicPr>
            <p:cNvPr id="7" name="Graphic 6" descr="Warning">
              <a:extLst>
                <a:ext uri="{FF2B5EF4-FFF2-40B4-BE49-F238E27FC236}">
                  <a16:creationId xmlns:a16="http://schemas.microsoft.com/office/drawing/2014/main" id="{01AF589B-4CC6-43B6-B465-1BAF61FC5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441240" y="2844800"/>
              <a:ext cx="588348" cy="5883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92E3541-82E5-4307-A680-8903579B9BCE}"/>
              </a:ext>
            </a:extLst>
          </p:cNvPr>
          <p:cNvGrpSpPr/>
          <p:nvPr/>
        </p:nvGrpSpPr>
        <p:grpSpPr>
          <a:xfrm>
            <a:off x="2660351" y="3225907"/>
            <a:ext cx="3730514" cy="588348"/>
            <a:chOff x="6441240" y="2844800"/>
            <a:chExt cx="3730514" cy="58834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53A487-AF5A-48A2-A0DD-4C52D2383007}"/>
                </a:ext>
              </a:extLst>
            </p:cNvPr>
            <p:cNvSpPr txBox="1"/>
            <p:nvPr/>
          </p:nvSpPr>
          <p:spPr>
            <a:xfrm>
              <a:off x="7179588" y="2844800"/>
              <a:ext cx="2992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Under obstruction</a:t>
              </a:r>
            </a:p>
          </p:txBody>
        </p:sp>
        <p:pic>
          <p:nvPicPr>
            <p:cNvPr id="10" name="Graphic 9" descr="Warning">
              <a:extLst>
                <a:ext uri="{FF2B5EF4-FFF2-40B4-BE49-F238E27FC236}">
                  <a16:creationId xmlns:a16="http://schemas.microsoft.com/office/drawing/2014/main" id="{3D7BD8CA-A216-49F4-B314-B632AF87A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441240" y="2844800"/>
              <a:ext cx="588348" cy="58834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0C5B21-4D75-4927-917B-80CBA95791A0}"/>
              </a:ext>
            </a:extLst>
          </p:cNvPr>
          <p:cNvGrpSpPr/>
          <p:nvPr/>
        </p:nvGrpSpPr>
        <p:grpSpPr>
          <a:xfrm>
            <a:off x="2660351" y="4742575"/>
            <a:ext cx="3486793" cy="588348"/>
            <a:chOff x="6441240" y="2844800"/>
            <a:chExt cx="3486793" cy="5883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E1F234-F66A-4C97-8254-4E51921DCFFD}"/>
                </a:ext>
              </a:extLst>
            </p:cNvPr>
            <p:cNvSpPr txBox="1"/>
            <p:nvPr/>
          </p:nvSpPr>
          <p:spPr>
            <a:xfrm>
              <a:off x="7179588" y="2844800"/>
              <a:ext cx="2748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Special hardware</a:t>
              </a:r>
            </a:p>
          </p:txBody>
        </p:sp>
        <p:pic>
          <p:nvPicPr>
            <p:cNvPr id="13" name="Graphic 12" descr="Warning">
              <a:extLst>
                <a:ext uri="{FF2B5EF4-FFF2-40B4-BE49-F238E27FC236}">
                  <a16:creationId xmlns:a16="http://schemas.microsoft.com/office/drawing/2014/main" id="{7CEE28CB-F39A-4B89-8318-6EDBF7287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441240" y="2844800"/>
              <a:ext cx="588348" cy="58834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1E2BC4-06F3-4AFB-B052-D5EF20447830}"/>
              </a:ext>
            </a:extLst>
          </p:cNvPr>
          <p:cNvGrpSpPr/>
          <p:nvPr/>
        </p:nvGrpSpPr>
        <p:grpSpPr>
          <a:xfrm>
            <a:off x="2660351" y="5555121"/>
            <a:ext cx="2514347" cy="588348"/>
            <a:chOff x="6441240" y="2844800"/>
            <a:chExt cx="2514347" cy="58834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017811-5E97-4070-BDBF-BD1161D624BD}"/>
                </a:ext>
              </a:extLst>
            </p:cNvPr>
            <p:cNvSpPr txBox="1"/>
            <p:nvPr/>
          </p:nvSpPr>
          <p:spPr>
            <a:xfrm>
              <a:off x="7179588" y="2844800"/>
              <a:ext cx="17759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Resolution</a:t>
              </a:r>
            </a:p>
          </p:txBody>
        </p:sp>
        <p:pic>
          <p:nvPicPr>
            <p:cNvPr id="16" name="Graphic 15" descr="Warning">
              <a:extLst>
                <a:ext uri="{FF2B5EF4-FFF2-40B4-BE49-F238E27FC236}">
                  <a16:creationId xmlns:a16="http://schemas.microsoft.com/office/drawing/2014/main" id="{1D7D7D0D-683F-4E97-932B-3C234988A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441240" y="2844800"/>
              <a:ext cx="588348" cy="588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32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55F-83A5-4E2B-A850-FE7D0D95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E(n)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A41F7-34B1-4329-9A22-A74AC0CC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DCCD69-4FB4-4A5A-9205-BC06FACEC17C}"/>
                  </a:ext>
                </a:extLst>
              </p:cNvPr>
              <p:cNvSpPr txBox="1"/>
              <p:nvPr/>
            </p:nvSpPr>
            <p:spPr>
              <a:xfrm>
                <a:off x="292605" y="2704032"/>
                <a:ext cx="3479029" cy="459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𝑨𝒆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DCCD69-4FB4-4A5A-9205-BC06FACEC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5" y="2704032"/>
                <a:ext cx="3479029" cy="459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ABC6083-572B-4835-A4C9-320376E4EFF5}"/>
              </a:ext>
            </a:extLst>
          </p:cNvPr>
          <p:cNvGrpSpPr/>
          <p:nvPr/>
        </p:nvGrpSpPr>
        <p:grpSpPr>
          <a:xfrm>
            <a:off x="5662181" y="1591661"/>
            <a:ext cx="1758090" cy="877310"/>
            <a:chOff x="4873557" y="1700521"/>
            <a:chExt cx="1758090" cy="87731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FED070B-05EB-4B60-831D-CB3AE1BEC667}"/>
                </a:ext>
              </a:extLst>
            </p:cNvPr>
            <p:cNvSpPr/>
            <p:nvPr/>
          </p:nvSpPr>
          <p:spPr>
            <a:xfrm>
              <a:off x="4873557" y="2203781"/>
              <a:ext cx="603115" cy="37405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39978F8-F60E-403C-9D42-778F9E5F7AB8}"/>
                    </a:ext>
                  </a:extLst>
                </p:cNvPr>
                <p:cNvSpPr txBox="1"/>
                <p:nvPr/>
              </p:nvSpPr>
              <p:spPr>
                <a:xfrm>
                  <a:off x="5336805" y="1700521"/>
                  <a:ext cx="129484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39978F8-F60E-403C-9D42-778F9E5F7A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6805" y="1700521"/>
                  <a:ext cx="1294842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575C6F3-EDF8-4C8D-91BD-77C813DC1401}"/>
              </a:ext>
            </a:extLst>
          </p:cNvPr>
          <p:cNvGrpSpPr/>
          <p:nvPr/>
        </p:nvGrpSpPr>
        <p:grpSpPr>
          <a:xfrm>
            <a:off x="3780209" y="1921976"/>
            <a:ext cx="3444745" cy="1783878"/>
            <a:chOff x="3889068" y="2030836"/>
            <a:chExt cx="3444745" cy="178387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0E55853-F7D3-4499-9599-776EA3DE80ED}"/>
                </a:ext>
              </a:extLst>
            </p:cNvPr>
            <p:cNvGrpSpPr/>
            <p:nvPr/>
          </p:nvGrpSpPr>
          <p:grpSpPr>
            <a:xfrm>
              <a:off x="4698592" y="2030836"/>
              <a:ext cx="2635221" cy="1783878"/>
              <a:chOff x="3801109" y="2030836"/>
              <a:chExt cx="2635221" cy="178387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6D566CB-0609-41E0-8ACD-E5DB6EE828C5}"/>
                  </a:ext>
                </a:extLst>
              </p:cNvPr>
              <p:cNvGrpSpPr/>
              <p:nvPr/>
            </p:nvGrpSpPr>
            <p:grpSpPr>
              <a:xfrm>
                <a:off x="3801109" y="2203780"/>
                <a:ext cx="2635221" cy="1608582"/>
                <a:chOff x="4248581" y="2206419"/>
                <a:chExt cx="2635221" cy="1608582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6B60942F-7BA2-4EF9-8780-9B13134F52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48581" y="2206419"/>
                  <a:ext cx="2635221" cy="1608582"/>
                </a:xfrm>
                <a:prstGeom prst="rect">
                  <a:avLst/>
                </a:prstGeom>
              </p:spPr>
            </p:pic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7480AE09-917D-4AC0-A82F-ED28C0D871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2000" y="3642057"/>
                  <a:ext cx="2178996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3E8E871-1F32-4B8D-8CA3-3BA0F80E3E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25792" y="2030836"/>
                <a:ext cx="0" cy="178387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75CA72F-40CC-4772-BF9B-A3A0BD6D293A}"/>
                </a:ext>
              </a:extLst>
            </p:cNvPr>
            <p:cNvGrpSpPr/>
            <p:nvPr/>
          </p:nvGrpSpPr>
          <p:grpSpPr>
            <a:xfrm>
              <a:off x="3889068" y="2515378"/>
              <a:ext cx="998577" cy="666455"/>
              <a:chOff x="3889068" y="2515378"/>
              <a:chExt cx="998577" cy="666455"/>
            </a:xfrm>
          </p:grpSpPr>
          <p:sp>
            <p:nvSpPr>
              <p:cNvPr id="39" name="Arrow: Right 38">
                <a:extLst>
                  <a:ext uri="{FF2B5EF4-FFF2-40B4-BE49-F238E27FC236}">
                    <a16:creationId xmlns:a16="http://schemas.microsoft.com/office/drawing/2014/main" id="{025AB91D-0CAC-42EA-AE8B-37B93407729D}"/>
                  </a:ext>
                </a:extLst>
              </p:cNvPr>
              <p:cNvSpPr/>
              <p:nvPr/>
            </p:nvSpPr>
            <p:spPr>
              <a:xfrm>
                <a:off x="3889068" y="2903885"/>
                <a:ext cx="998577" cy="27794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CC453F-9CD4-4488-8D53-4158D0945651}"/>
                  </a:ext>
                </a:extLst>
              </p:cNvPr>
              <p:cNvSpPr txBox="1"/>
              <p:nvPr/>
            </p:nvSpPr>
            <p:spPr>
              <a:xfrm>
                <a:off x="4001536" y="2515378"/>
                <a:ext cx="713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FFT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AE8B465-675B-4DEC-BBDD-D70CA8F24688}"/>
              </a:ext>
            </a:extLst>
          </p:cNvPr>
          <p:cNvGrpSpPr/>
          <p:nvPr/>
        </p:nvGrpSpPr>
        <p:grpSpPr>
          <a:xfrm>
            <a:off x="7472603" y="1921976"/>
            <a:ext cx="3565660" cy="1783878"/>
            <a:chOff x="7581462" y="2030836"/>
            <a:chExt cx="3565660" cy="178387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23129C3-9A77-4A25-A7C0-A2E9879D22E0}"/>
                </a:ext>
              </a:extLst>
            </p:cNvPr>
            <p:cNvGrpSpPr/>
            <p:nvPr/>
          </p:nvGrpSpPr>
          <p:grpSpPr>
            <a:xfrm>
              <a:off x="8511901" y="2030836"/>
              <a:ext cx="2635221" cy="1783878"/>
              <a:chOff x="7385890" y="2090691"/>
              <a:chExt cx="2635221" cy="1783878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BF8CF99-2E05-4D2F-BF53-8D559CCB40FA}"/>
                  </a:ext>
                </a:extLst>
              </p:cNvPr>
              <p:cNvGrpSpPr/>
              <p:nvPr/>
            </p:nvGrpSpPr>
            <p:grpSpPr>
              <a:xfrm>
                <a:off x="7385890" y="2259448"/>
                <a:ext cx="2635221" cy="1608582"/>
                <a:chOff x="4248581" y="2206419"/>
                <a:chExt cx="2635221" cy="1608582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9E2C25EE-BE85-434E-B685-0DCB216C7E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48581" y="2206419"/>
                  <a:ext cx="2635221" cy="1608582"/>
                </a:xfrm>
                <a:prstGeom prst="rect">
                  <a:avLst/>
                </a:prstGeom>
              </p:spPr>
            </p:pic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CD7DA27C-FB2D-4874-BDB3-50AEB783BE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2000" y="3642057"/>
                  <a:ext cx="2178996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7E4702E7-30FC-443E-BB0F-AEBAC9809D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44323" y="2090691"/>
                <a:ext cx="0" cy="178387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EDAE0DF-C159-447C-81A9-1EE040FC5F17}"/>
                </a:ext>
              </a:extLst>
            </p:cNvPr>
            <p:cNvGrpSpPr/>
            <p:nvPr/>
          </p:nvGrpSpPr>
          <p:grpSpPr>
            <a:xfrm>
              <a:off x="7581462" y="2460808"/>
              <a:ext cx="1012085" cy="682050"/>
              <a:chOff x="7581462" y="2460808"/>
              <a:chExt cx="1012085" cy="682050"/>
            </a:xfrm>
          </p:grpSpPr>
          <p:sp>
            <p:nvSpPr>
              <p:cNvPr id="41" name="Arrow: Right 40">
                <a:extLst>
                  <a:ext uri="{FF2B5EF4-FFF2-40B4-BE49-F238E27FC236}">
                    <a16:creationId xmlns:a16="http://schemas.microsoft.com/office/drawing/2014/main" id="{AF5C07F7-C081-4228-9A83-46CBF864A854}"/>
                  </a:ext>
                </a:extLst>
              </p:cNvPr>
              <p:cNvSpPr/>
              <p:nvPr/>
            </p:nvSpPr>
            <p:spPr>
              <a:xfrm>
                <a:off x="7594970" y="2864910"/>
                <a:ext cx="998577" cy="27794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BE00CEA-A0E8-4689-8A9E-4210D505FB23}"/>
                  </a:ext>
                </a:extLst>
              </p:cNvPr>
              <p:cNvSpPr txBox="1"/>
              <p:nvPr/>
            </p:nvSpPr>
            <p:spPr>
              <a:xfrm>
                <a:off x="7581462" y="2460808"/>
                <a:ext cx="817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Shift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145ECD-D1D5-4069-8CD8-D6253A6E477D}"/>
                  </a:ext>
                </a:extLst>
              </p:cNvPr>
              <p:cNvSpPr txBox="1"/>
              <p:nvPr/>
            </p:nvSpPr>
            <p:spPr>
              <a:xfrm>
                <a:off x="9285426" y="4979140"/>
                <a:ext cx="2766078" cy="459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𝑨𝒆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145ECD-D1D5-4069-8CD8-D6253A6E4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426" y="4979140"/>
                <a:ext cx="2766078" cy="459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3670C08-F00C-456C-9F9C-4673961B5070}"/>
              </a:ext>
            </a:extLst>
          </p:cNvPr>
          <p:cNvGrpSpPr/>
          <p:nvPr/>
        </p:nvGrpSpPr>
        <p:grpSpPr>
          <a:xfrm>
            <a:off x="9815959" y="3996277"/>
            <a:ext cx="1095620" cy="742298"/>
            <a:chOff x="9924818" y="4105137"/>
            <a:chExt cx="1095620" cy="742298"/>
          </a:xfrm>
        </p:grpSpPr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F92A212A-3D65-49DF-A253-D17C88383CAB}"/>
                </a:ext>
              </a:extLst>
            </p:cNvPr>
            <p:cNvSpPr/>
            <p:nvPr/>
          </p:nvSpPr>
          <p:spPr>
            <a:xfrm rot="5400000">
              <a:off x="9692643" y="4337312"/>
              <a:ext cx="742298" cy="2779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DCBF7DD-151F-43C9-BAF0-1B0885F2D638}"/>
                </a:ext>
              </a:extLst>
            </p:cNvPr>
            <p:cNvSpPr txBox="1"/>
            <p:nvPr/>
          </p:nvSpPr>
          <p:spPr>
            <a:xfrm>
              <a:off x="10202766" y="4182162"/>
              <a:ext cx="817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IFFT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D51D5A0-A70E-4C37-9647-9F980DE4891A}"/>
              </a:ext>
            </a:extLst>
          </p:cNvPr>
          <p:cNvGrpSpPr/>
          <p:nvPr/>
        </p:nvGrpSpPr>
        <p:grpSpPr>
          <a:xfrm>
            <a:off x="4729108" y="4531241"/>
            <a:ext cx="4969015" cy="913379"/>
            <a:chOff x="4837967" y="4640101"/>
            <a:chExt cx="4969015" cy="913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505449-B4DC-45CD-A126-02B0BAEF1332}"/>
                    </a:ext>
                  </a:extLst>
                </p:cNvPr>
                <p:cNvSpPr txBox="1"/>
                <p:nvPr/>
              </p:nvSpPr>
              <p:spPr>
                <a:xfrm>
                  <a:off x="4837967" y="5082454"/>
                  <a:ext cx="3764749" cy="4710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𝒋𝑨𝑬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′(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𝝓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505449-B4DC-45CD-A126-02B0BAEF13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7967" y="5082454"/>
                  <a:ext cx="3764749" cy="47102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798AC5A0-4EAC-4124-9D24-390CB450F73A}"/>
                </a:ext>
              </a:extLst>
            </p:cNvPr>
            <p:cNvSpPr/>
            <p:nvPr/>
          </p:nvSpPr>
          <p:spPr>
            <a:xfrm rot="10800000">
              <a:off x="8744349" y="5199196"/>
              <a:ext cx="508303" cy="2779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ABFB6ED-D1AF-4CF5-8D3A-26846F6F979A}"/>
                </a:ext>
              </a:extLst>
            </p:cNvPr>
            <p:cNvSpPr txBox="1"/>
            <p:nvPr/>
          </p:nvSpPr>
          <p:spPr>
            <a:xfrm>
              <a:off x="8233152" y="4640101"/>
              <a:ext cx="1573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Derivative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D896AEF-1021-46B3-A8CF-6AECAA674232}"/>
              </a:ext>
            </a:extLst>
          </p:cNvPr>
          <p:cNvGrpSpPr/>
          <p:nvPr/>
        </p:nvGrpSpPr>
        <p:grpSpPr>
          <a:xfrm>
            <a:off x="1939804" y="4519389"/>
            <a:ext cx="2918675" cy="1150998"/>
            <a:chOff x="2669149" y="4628249"/>
            <a:chExt cx="2918675" cy="1150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377766C-1040-418B-ACE1-DCBD59CC6F74}"/>
                    </a:ext>
                  </a:extLst>
                </p:cNvPr>
                <p:cNvSpPr txBox="1"/>
                <p:nvPr/>
              </p:nvSpPr>
              <p:spPr>
                <a:xfrm>
                  <a:off x="2669149" y="4856687"/>
                  <a:ext cx="1917128" cy="9225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  <m: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377766C-1040-418B-ACE1-DCBD59CC6F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9149" y="4856687"/>
                  <a:ext cx="1917128" cy="92256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161F9EB5-72FE-479B-BE15-F01B7A6E0A97}"/>
                </a:ext>
              </a:extLst>
            </p:cNvPr>
            <p:cNvSpPr/>
            <p:nvPr/>
          </p:nvSpPr>
          <p:spPr>
            <a:xfrm rot="10800000">
              <a:off x="4760918" y="5241394"/>
              <a:ext cx="517357" cy="2779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DBBC196-A680-4597-B400-D5A54B6A8D0C}"/>
                </a:ext>
              </a:extLst>
            </p:cNvPr>
            <p:cNvSpPr txBox="1"/>
            <p:nvPr/>
          </p:nvSpPr>
          <p:spPr>
            <a:xfrm>
              <a:off x="4537514" y="4628249"/>
              <a:ext cx="1050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Divide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E95B7A1-F44D-4031-AC8C-8CDE321A0B1F}"/>
                  </a:ext>
                </a:extLst>
              </p:cNvPr>
              <p:cNvSpPr txBox="1"/>
              <p:nvPr/>
            </p:nvSpPr>
            <p:spPr>
              <a:xfrm>
                <a:off x="367113" y="5056064"/>
                <a:ext cx="8478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E95B7A1-F44D-4031-AC8C-8CDE321A0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13" y="5056064"/>
                <a:ext cx="84786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B62A203C-7150-4943-8185-37C2938AE78D}"/>
              </a:ext>
            </a:extLst>
          </p:cNvPr>
          <p:cNvGrpSpPr/>
          <p:nvPr/>
        </p:nvGrpSpPr>
        <p:grpSpPr>
          <a:xfrm>
            <a:off x="920997" y="4531240"/>
            <a:ext cx="1312784" cy="879243"/>
            <a:chOff x="1650342" y="4640100"/>
            <a:chExt cx="1312784" cy="879243"/>
          </a:xfrm>
        </p:grpSpPr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C7D32114-A674-4945-A6A4-F4B27CF4578D}"/>
                </a:ext>
              </a:extLst>
            </p:cNvPr>
            <p:cNvSpPr/>
            <p:nvPr/>
          </p:nvSpPr>
          <p:spPr>
            <a:xfrm rot="10800000">
              <a:off x="2034408" y="5241395"/>
              <a:ext cx="493108" cy="2779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CA73847-68BE-4F40-9221-902FA121E30B}"/>
                </a:ext>
              </a:extLst>
            </p:cNvPr>
            <p:cNvSpPr txBox="1"/>
            <p:nvPr/>
          </p:nvSpPr>
          <p:spPr>
            <a:xfrm>
              <a:off x="1650342" y="4640100"/>
              <a:ext cx="1312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Integral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313997D-46AD-400A-BDAB-C980FE254BB3}"/>
              </a:ext>
            </a:extLst>
          </p:cNvPr>
          <p:cNvGrpSpPr/>
          <p:nvPr/>
        </p:nvGrpSpPr>
        <p:grpSpPr>
          <a:xfrm>
            <a:off x="4242479" y="3035186"/>
            <a:ext cx="4928854" cy="870755"/>
            <a:chOff x="4351338" y="3144046"/>
            <a:chExt cx="4928854" cy="870755"/>
          </a:xfrm>
        </p:grpSpPr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6E3A669F-83B6-4EC2-886E-7A47DF8ACFA4}"/>
                </a:ext>
              </a:extLst>
            </p:cNvPr>
            <p:cNvSpPr/>
            <p:nvPr/>
          </p:nvSpPr>
          <p:spPr>
            <a:xfrm rot="710748">
              <a:off x="4351338" y="3736853"/>
              <a:ext cx="4928854" cy="2779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00547A-BC4D-485E-909F-FFCEF6225023}"/>
                </a:ext>
              </a:extLst>
            </p:cNvPr>
            <p:cNvSpPr txBox="1"/>
            <p:nvPr/>
          </p:nvSpPr>
          <p:spPr>
            <a:xfrm>
              <a:off x="7072294" y="3144046"/>
              <a:ext cx="204392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/>
                <a:t>Remove linear phase term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26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085B799-6F9D-4B09-A4E1-D683D8C3A5A5}"/>
              </a:ext>
            </a:extLst>
          </p:cNvPr>
          <p:cNvGrpSpPr/>
          <p:nvPr/>
        </p:nvGrpSpPr>
        <p:grpSpPr>
          <a:xfrm>
            <a:off x="7089399" y="2555073"/>
            <a:ext cx="3565990" cy="3126842"/>
            <a:chOff x="7089399" y="2555073"/>
            <a:chExt cx="3565990" cy="31268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DF3979-5AFB-4296-B59E-2205D2C07AB6}"/>
                </a:ext>
              </a:extLst>
            </p:cNvPr>
            <p:cNvGrpSpPr/>
            <p:nvPr/>
          </p:nvGrpSpPr>
          <p:grpSpPr>
            <a:xfrm>
              <a:off x="7089399" y="2555073"/>
              <a:ext cx="3565990" cy="2418548"/>
              <a:chOff x="7089399" y="2555073"/>
              <a:chExt cx="3565990" cy="241854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AE5D32E-948A-49F9-B1AD-ADB10D06D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7789" y="2555073"/>
                <a:ext cx="3027600" cy="2418548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BF1600-3DBE-4F5B-8C28-6A938FE95C93}"/>
                  </a:ext>
                </a:extLst>
              </p:cNvPr>
              <p:cNvSpPr txBox="1"/>
              <p:nvPr/>
            </p:nvSpPr>
            <p:spPr>
              <a:xfrm>
                <a:off x="7089399" y="3110302"/>
                <a:ext cx="56778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/>
                  <a:t>=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71269D-B5D1-4A35-987E-67098F8E326C}"/>
                    </a:ext>
                  </a:extLst>
                </p:cNvPr>
                <p:cNvSpPr txBox="1"/>
                <p:nvPr/>
              </p:nvSpPr>
              <p:spPr>
                <a:xfrm>
                  <a:off x="8657482" y="5189472"/>
                  <a:ext cx="96821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71269D-B5D1-4A35-987E-67098F8E32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7482" y="5189472"/>
                  <a:ext cx="968214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52055F-83A5-4E2B-A850-FE7D0D95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Quadratic Terms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A41F7-34B1-4329-9A22-A74AC0CC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21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F1225A-024A-4B2C-96F1-8ABAF22E0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486" y="2425011"/>
            <a:ext cx="3027600" cy="24185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DFA7F4C-1E2D-418C-9BB8-783F009692FF}"/>
              </a:ext>
            </a:extLst>
          </p:cNvPr>
          <p:cNvGrpSpPr/>
          <p:nvPr/>
        </p:nvGrpSpPr>
        <p:grpSpPr>
          <a:xfrm>
            <a:off x="1100586" y="2778286"/>
            <a:ext cx="2143125" cy="2903629"/>
            <a:chOff x="1100586" y="2778286"/>
            <a:chExt cx="2143125" cy="290362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4CC6F49-8262-437F-AA52-4CEBE6B64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0586" y="2778286"/>
              <a:ext cx="2143125" cy="1712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B591FE3-2F12-48AB-A726-DF80EE71F4AB}"/>
                    </a:ext>
                  </a:extLst>
                </p:cNvPr>
                <p:cNvSpPr txBox="1"/>
                <p:nvPr/>
              </p:nvSpPr>
              <p:spPr>
                <a:xfrm>
                  <a:off x="1541655" y="5189472"/>
                  <a:ext cx="126098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B591FE3-2F12-48AB-A726-DF80EE71F4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655" y="5189472"/>
                  <a:ext cx="1260986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FCAD10-0931-4028-AE03-3C9B5385151E}"/>
              </a:ext>
            </a:extLst>
          </p:cNvPr>
          <p:cNvGrpSpPr/>
          <p:nvPr/>
        </p:nvGrpSpPr>
        <p:grpSpPr>
          <a:xfrm>
            <a:off x="3646843" y="2519658"/>
            <a:ext cx="3442556" cy="3162257"/>
            <a:chOff x="3646843" y="2519658"/>
            <a:chExt cx="3442556" cy="31622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DE3CBD-FA1A-4FE7-9B53-105C60A29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61799" y="2519658"/>
              <a:ext cx="3027600" cy="241854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83EE1-633E-46EF-9E92-3F58171C09A8}"/>
                </a:ext>
              </a:extLst>
            </p:cNvPr>
            <p:cNvSpPr txBox="1"/>
            <p:nvPr/>
          </p:nvSpPr>
          <p:spPr>
            <a:xfrm>
              <a:off x="3646843" y="3126454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D2B67F9-0571-4F2F-BF9B-2D1B3A4AD6EC}"/>
                    </a:ext>
                  </a:extLst>
                </p:cNvPr>
                <p:cNvSpPr txBox="1"/>
                <p:nvPr/>
              </p:nvSpPr>
              <p:spPr>
                <a:xfrm>
                  <a:off x="5073635" y="5178316"/>
                  <a:ext cx="1003928" cy="5035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D2B67F9-0571-4F2F-BF9B-2D1B3A4AD6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3635" y="5178316"/>
                  <a:ext cx="1003928" cy="5035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142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2EC2-C6FA-4BC5-8703-62C5C766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MPGA 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1E6F8-7BFC-42A9-9FE6-430050707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11490-EAAA-464A-815B-75256832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8CF1A-A37C-42E2-9C94-057C4D8E2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787" y="2263960"/>
            <a:ext cx="2673169" cy="2048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2FFB3C-57C8-4536-831D-A23FE64D0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282" y="2263960"/>
            <a:ext cx="2702311" cy="2092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B5BFD5-F1FB-40D0-AA39-BA562C12A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18" y="2263960"/>
            <a:ext cx="2789362" cy="20920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D5FAED-624E-498E-8671-FF975FBC0C66}"/>
              </a:ext>
            </a:extLst>
          </p:cNvPr>
          <p:cNvSpPr txBox="1"/>
          <p:nvPr/>
        </p:nvSpPr>
        <p:spPr>
          <a:xfrm>
            <a:off x="2309789" y="4654500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(a) Object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4A65B6-954C-4E27-BA16-F544CE489C50}"/>
              </a:ext>
            </a:extLst>
          </p:cNvPr>
          <p:cNvSpPr txBox="1"/>
          <p:nvPr/>
        </p:nvSpPr>
        <p:spPr>
          <a:xfrm>
            <a:off x="5293603" y="4654499"/>
            <a:ext cx="196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(b) No MPGA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7D4AE-518B-423A-94FF-39397B939626}"/>
              </a:ext>
            </a:extLst>
          </p:cNvPr>
          <p:cNvSpPr txBox="1"/>
          <p:nvPr/>
        </p:nvSpPr>
        <p:spPr>
          <a:xfrm>
            <a:off x="8334278" y="4644487"/>
            <a:ext cx="1940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(c) MPGA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50C4BC-6942-40F8-8338-4FE5C1A54794}"/>
              </a:ext>
            </a:extLst>
          </p:cNvPr>
          <p:cNvSpPr txBox="1"/>
          <p:nvPr/>
        </p:nvSpPr>
        <p:spPr>
          <a:xfrm>
            <a:off x="838200" y="5362533"/>
            <a:ext cx="105451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MPGA is effective to remove phase errors and get high quality images</a:t>
            </a:r>
          </a:p>
        </p:txBody>
      </p:sp>
    </p:spTree>
    <p:extLst>
      <p:ext uri="{BB962C8B-B14F-4D97-AF65-F5344CB8AC3E}">
        <p14:creationId xmlns:p14="http://schemas.microsoft.com/office/powerpoint/2010/main" val="56139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F70D-4EA9-434A-803B-E2CF7994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44D9-CC57-477B-89D9-8705F4F2E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037"/>
            <a:ext cx="10515600" cy="4445129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coustic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dirty="0"/>
              <a:t>maging on a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obile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F29AF-CD01-4508-8AC1-D19DDDA2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23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78E380-30FB-4162-9C33-43316E464D78}"/>
              </a:ext>
            </a:extLst>
          </p:cNvPr>
          <p:cNvGrpSpPr/>
          <p:nvPr/>
        </p:nvGrpSpPr>
        <p:grpSpPr>
          <a:xfrm>
            <a:off x="3553905" y="2827863"/>
            <a:ext cx="2220686" cy="1202274"/>
            <a:chOff x="3553905" y="2827863"/>
            <a:chExt cx="2220686" cy="12022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BDB54B-E33E-4994-B517-AB1EAD0678F6}"/>
                </a:ext>
              </a:extLst>
            </p:cNvPr>
            <p:cNvSpPr/>
            <p:nvPr/>
          </p:nvSpPr>
          <p:spPr>
            <a:xfrm>
              <a:off x="4169228" y="2827863"/>
              <a:ext cx="1605363" cy="1202274"/>
            </a:xfrm>
            <a:prstGeom prst="rect">
              <a:avLst/>
            </a:prstGeom>
            <a:noFill/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i="1" dirty="0">
                  <a:solidFill>
                    <a:schemeClr val="bg1">
                      <a:lumMod val="75000"/>
                    </a:schemeClr>
                  </a:solidFill>
                </a:rPr>
                <a:t>MPGA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78379B2-5F3A-453A-AB76-537A7EB65B54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>
              <a:off x="3553905" y="3429000"/>
              <a:ext cx="615323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F3D3FE-021A-4853-BA7F-452B382B60E7}"/>
              </a:ext>
            </a:extLst>
          </p:cNvPr>
          <p:cNvGrpSpPr/>
          <p:nvPr/>
        </p:nvGrpSpPr>
        <p:grpSpPr>
          <a:xfrm>
            <a:off x="1333219" y="2827863"/>
            <a:ext cx="2220686" cy="1202274"/>
            <a:chOff x="1333219" y="2827863"/>
            <a:chExt cx="2220686" cy="12022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B811C7-1ED7-4117-92D0-ECD1EC1A37D9}"/>
                </a:ext>
              </a:extLst>
            </p:cNvPr>
            <p:cNvSpPr/>
            <p:nvPr/>
          </p:nvSpPr>
          <p:spPr>
            <a:xfrm>
              <a:off x="1948542" y="2827863"/>
              <a:ext cx="1605363" cy="1202274"/>
            </a:xfrm>
            <a:prstGeom prst="rect">
              <a:avLst/>
            </a:prstGeom>
            <a:noFill/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i="1" dirty="0" err="1">
                  <a:solidFill>
                    <a:schemeClr val="bg1">
                      <a:lumMod val="75000"/>
                    </a:schemeClr>
                  </a:solidFill>
                </a:rPr>
                <a:t>Interf</a:t>
              </a:r>
              <a:r>
                <a:rPr lang="en-US" sz="3200" b="1" i="1" dirty="0">
                  <a:solidFill>
                    <a:schemeClr val="bg1">
                      <a:lumMod val="75000"/>
                    </a:schemeClr>
                  </a:solidFill>
                </a:rPr>
                <a:t>. cancel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A52798-36D0-4C78-8F9C-7CCF74538530}"/>
                </a:ext>
              </a:extLst>
            </p:cNvPr>
            <p:cNvCxnSpPr/>
            <p:nvPr/>
          </p:nvCxnSpPr>
          <p:spPr>
            <a:xfrm>
              <a:off x="1333219" y="3427516"/>
              <a:ext cx="615323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5B9CAC-F2B8-4C96-A014-70ED73A4C07A}"/>
              </a:ext>
            </a:extLst>
          </p:cNvPr>
          <p:cNvGrpSpPr/>
          <p:nvPr/>
        </p:nvGrpSpPr>
        <p:grpSpPr>
          <a:xfrm>
            <a:off x="5788338" y="2827863"/>
            <a:ext cx="2822262" cy="1202274"/>
            <a:chOff x="5788338" y="2827863"/>
            <a:chExt cx="2822262" cy="12022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AD473E-F75E-4E03-8530-904790F10F72}"/>
                </a:ext>
              </a:extLst>
            </p:cNvPr>
            <p:cNvSpPr/>
            <p:nvPr/>
          </p:nvSpPr>
          <p:spPr>
            <a:xfrm>
              <a:off x="6389914" y="2827863"/>
              <a:ext cx="1605363" cy="1202274"/>
            </a:xfrm>
            <a:prstGeom prst="rect">
              <a:avLst/>
            </a:prstGeom>
            <a:noFill/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i="1" dirty="0">
                  <a:solidFill>
                    <a:schemeClr val="bg1">
                      <a:lumMod val="75000"/>
                    </a:schemeClr>
                  </a:solidFill>
                </a:rPr>
                <a:t>SAR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412CF56-88EB-4AB3-BA5C-2A237480F71E}"/>
                </a:ext>
              </a:extLst>
            </p:cNvPr>
            <p:cNvCxnSpPr/>
            <p:nvPr/>
          </p:nvCxnSpPr>
          <p:spPr>
            <a:xfrm>
              <a:off x="7995277" y="3427516"/>
              <a:ext cx="615323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137264E-C219-47DC-A747-DBA159D4EF1F}"/>
                </a:ext>
              </a:extLst>
            </p:cNvPr>
            <p:cNvCxnSpPr/>
            <p:nvPr/>
          </p:nvCxnSpPr>
          <p:spPr>
            <a:xfrm>
              <a:off x="5788338" y="3429000"/>
              <a:ext cx="615323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CCAE24-BFCA-4B1B-8A62-3CDEA941EC5C}"/>
              </a:ext>
            </a:extLst>
          </p:cNvPr>
          <p:cNvGrpSpPr/>
          <p:nvPr/>
        </p:nvGrpSpPr>
        <p:grpSpPr>
          <a:xfrm>
            <a:off x="8610600" y="2827863"/>
            <a:ext cx="2220686" cy="1202274"/>
            <a:chOff x="8610600" y="2827863"/>
            <a:chExt cx="2220686" cy="12022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10D86D-A733-425E-A1E3-19598D6F464C}"/>
                </a:ext>
              </a:extLst>
            </p:cNvPr>
            <p:cNvSpPr/>
            <p:nvPr/>
          </p:nvSpPr>
          <p:spPr>
            <a:xfrm>
              <a:off x="8610600" y="2827863"/>
              <a:ext cx="1605363" cy="120227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i="1" dirty="0">
                  <a:solidFill>
                    <a:schemeClr val="accent1"/>
                  </a:solidFill>
                </a:rPr>
                <a:t>Focus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70796A0-5C5B-4342-92A8-7D8ED8FA3E4E}"/>
                </a:ext>
              </a:extLst>
            </p:cNvPr>
            <p:cNvCxnSpPr/>
            <p:nvPr/>
          </p:nvCxnSpPr>
          <p:spPr>
            <a:xfrm>
              <a:off x="10215963" y="3446320"/>
              <a:ext cx="615323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8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E92C6-A69A-4C2F-89BA-5C85790F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2"/>
            <a:ext cx="10515600" cy="1325563"/>
          </a:xfrm>
        </p:spPr>
        <p:txBody>
          <a:bodyPr/>
          <a:lstStyle/>
          <a:p>
            <a:r>
              <a:rPr lang="en-US" dirty="0"/>
              <a:t>Blur Effect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ED88D-A0A8-4031-A9EC-A7B4E268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24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C7DED4-B9EC-4707-9DC3-3C67D8A5B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1804" y="2821235"/>
            <a:ext cx="4155881" cy="24898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4F8358-8050-4FB0-9A85-B5ABF394FC3E}"/>
              </a:ext>
            </a:extLst>
          </p:cNvPr>
          <p:cNvSpPr txBox="1"/>
          <p:nvPr/>
        </p:nvSpPr>
        <p:spPr>
          <a:xfrm>
            <a:off x="1861250" y="1771380"/>
            <a:ext cx="3551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frequency response of speaker &amp; mic is not flat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6DBBCD6-A04F-45C6-BA29-85756DAE358B}"/>
              </a:ext>
            </a:extLst>
          </p:cNvPr>
          <p:cNvGrpSpPr/>
          <p:nvPr/>
        </p:nvGrpSpPr>
        <p:grpSpPr>
          <a:xfrm>
            <a:off x="5636227" y="1676854"/>
            <a:ext cx="6034526" cy="4569565"/>
            <a:chOff x="5636227" y="1676854"/>
            <a:chExt cx="6034526" cy="4569565"/>
          </a:xfrm>
        </p:grpSpPr>
        <p:sp>
          <p:nvSpPr>
            <p:cNvPr id="15" name="Arrow: Circular 14">
              <a:extLst>
                <a:ext uri="{FF2B5EF4-FFF2-40B4-BE49-F238E27FC236}">
                  <a16:creationId xmlns:a16="http://schemas.microsoft.com/office/drawing/2014/main" id="{7262466D-3E59-41F5-935D-A3A28DBDC5A6}"/>
                </a:ext>
              </a:extLst>
            </p:cNvPr>
            <p:cNvSpPr/>
            <p:nvPr/>
          </p:nvSpPr>
          <p:spPr>
            <a:xfrm rot="16200000" flipH="1">
              <a:off x="5639928" y="3097171"/>
              <a:ext cx="1778367" cy="178576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31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0D13407-6894-433C-BC28-FDB3A5FEB047}"/>
                </a:ext>
              </a:extLst>
            </p:cNvPr>
            <p:cNvGrpSpPr/>
            <p:nvPr/>
          </p:nvGrpSpPr>
          <p:grpSpPr>
            <a:xfrm>
              <a:off x="6941143" y="1676854"/>
              <a:ext cx="4700892" cy="2219890"/>
              <a:chOff x="6941143" y="1676854"/>
              <a:chExt cx="4700892" cy="2219890"/>
            </a:xfrm>
          </p:grpSpPr>
          <p:pic>
            <p:nvPicPr>
              <p:cNvPr id="9" name="Content Placeholder 7">
                <a:extLst>
                  <a:ext uri="{FF2B5EF4-FFF2-40B4-BE49-F238E27FC236}">
                    <a16:creationId xmlns:a16="http://schemas.microsoft.com/office/drawing/2014/main" id="{A072A9AF-F660-40A7-B1F4-3E809770E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1143" y="1676854"/>
                <a:ext cx="2219890" cy="221989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DCEB7A-277F-4F7E-B992-DA9AE7B062F4}"/>
                  </a:ext>
                </a:extLst>
              </p:cNvPr>
              <p:cNvSpPr txBox="1"/>
              <p:nvPr/>
            </p:nvSpPr>
            <p:spPr>
              <a:xfrm>
                <a:off x="9132315" y="2369320"/>
                <a:ext cx="25097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Ground truth image of a point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86E6BAF-AD01-44F6-8329-DE1C207F83D3}"/>
                </a:ext>
              </a:extLst>
            </p:cNvPr>
            <p:cNvGrpSpPr/>
            <p:nvPr/>
          </p:nvGrpSpPr>
          <p:grpSpPr>
            <a:xfrm>
              <a:off x="6941143" y="4029765"/>
              <a:ext cx="4729610" cy="2216654"/>
              <a:chOff x="6941143" y="4029765"/>
              <a:chExt cx="4729610" cy="221665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19AB144-D067-486E-B0FD-59671008B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1143" y="4029765"/>
                <a:ext cx="2219890" cy="2216654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737820-0875-4B93-ADAA-89890AFA2401}"/>
                  </a:ext>
                </a:extLst>
              </p:cNvPr>
              <p:cNvSpPr txBox="1"/>
              <p:nvPr/>
            </p:nvSpPr>
            <p:spPr>
              <a:xfrm>
                <a:off x="9161033" y="4813046"/>
                <a:ext cx="2509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Blurred image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3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A40BB-0052-4946-8B75-04FD3930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Distortion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40F33-AD42-4ABC-B570-61FD25FAF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blur pattern is </a:t>
            </a:r>
            <a:r>
              <a:rPr lang="en-US" b="1" i="1" dirty="0">
                <a:solidFill>
                  <a:srgbClr val="FF0000"/>
                </a:solidFill>
              </a:rPr>
              <a:t>deterministic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262E9-D34F-4238-A9C4-ED9A4869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28E3F5-7A21-44A7-9B54-90CB05413A46}"/>
              </a:ext>
            </a:extLst>
          </p:cNvPr>
          <p:cNvGrpSpPr/>
          <p:nvPr/>
        </p:nvGrpSpPr>
        <p:grpSpPr>
          <a:xfrm>
            <a:off x="7870436" y="2924139"/>
            <a:ext cx="2398955" cy="1942921"/>
            <a:chOff x="1690296" y="2924140"/>
            <a:chExt cx="2398955" cy="194292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128E65-562E-4DFE-8EF3-979ECCD7A0D8}"/>
                </a:ext>
              </a:extLst>
            </p:cNvPr>
            <p:cNvSpPr/>
            <p:nvPr/>
          </p:nvSpPr>
          <p:spPr>
            <a:xfrm>
              <a:off x="1690296" y="2924140"/>
              <a:ext cx="2398955" cy="19429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E906DC-CF6E-4690-8764-32043155F51D}"/>
                </a:ext>
              </a:extLst>
            </p:cNvPr>
            <p:cNvSpPr>
              <a:spLocks/>
            </p:cNvSpPr>
            <p:nvPr/>
          </p:nvSpPr>
          <p:spPr>
            <a:xfrm>
              <a:off x="2775473" y="3781301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FCFCEF-D832-4C01-B53D-EA246BF55BC9}"/>
              </a:ext>
            </a:extLst>
          </p:cNvPr>
          <p:cNvGrpSpPr/>
          <p:nvPr/>
        </p:nvGrpSpPr>
        <p:grpSpPr>
          <a:xfrm>
            <a:off x="1922609" y="2924140"/>
            <a:ext cx="2398955" cy="1942921"/>
            <a:chOff x="8142642" y="2907925"/>
            <a:chExt cx="2398955" cy="19429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3844EC-7663-4F13-B504-E030B4535088}"/>
                </a:ext>
              </a:extLst>
            </p:cNvPr>
            <p:cNvSpPr/>
            <p:nvPr/>
          </p:nvSpPr>
          <p:spPr>
            <a:xfrm>
              <a:off x="8142642" y="2907925"/>
              <a:ext cx="2398955" cy="19429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B98F32-B597-4662-A1CE-1B0F6EF011F5}"/>
                </a:ext>
              </a:extLst>
            </p:cNvPr>
            <p:cNvSpPr>
              <a:spLocks/>
            </p:cNvSpPr>
            <p:nvPr/>
          </p:nvSpPr>
          <p:spPr>
            <a:xfrm>
              <a:off x="9227820" y="3765086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11C964-0C8E-4F7A-AB73-8FA579A6F6A5}"/>
                </a:ext>
              </a:extLst>
            </p:cNvPr>
            <p:cNvSpPr>
              <a:spLocks/>
            </p:cNvSpPr>
            <p:nvPr/>
          </p:nvSpPr>
          <p:spPr>
            <a:xfrm>
              <a:off x="9227820" y="4423657"/>
              <a:ext cx="228600" cy="228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8D68CB-1033-473B-BAED-D90E91C08A69}"/>
                </a:ext>
              </a:extLst>
            </p:cNvPr>
            <p:cNvSpPr>
              <a:spLocks/>
            </p:cNvSpPr>
            <p:nvPr/>
          </p:nvSpPr>
          <p:spPr>
            <a:xfrm>
              <a:off x="9227820" y="4213309"/>
              <a:ext cx="2286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526040-DBCD-46C3-BBA5-6C93FE9F4172}"/>
                </a:ext>
              </a:extLst>
            </p:cNvPr>
            <p:cNvSpPr>
              <a:spLocks/>
            </p:cNvSpPr>
            <p:nvPr/>
          </p:nvSpPr>
          <p:spPr>
            <a:xfrm>
              <a:off x="9227820" y="3984709"/>
              <a:ext cx="228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38D946-BE93-473C-968C-8BCE542C4594}"/>
                </a:ext>
              </a:extLst>
            </p:cNvPr>
            <p:cNvSpPr>
              <a:spLocks/>
            </p:cNvSpPr>
            <p:nvPr/>
          </p:nvSpPr>
          <p:spPr>
            <a:xfrm>
              <a:off x="9227820" y="3079286"/>
              <a:ext cx="228600" cy="228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32934C-5A8A-45A6-9714-2DF469CC86B0}"/>
                </a:ext>
              </a:extLst>
            </p:cNvPr>
            <p:cNvSpPr>
              <a:spLocks/>
            </p:cNvSpPr>
            <p:nvPr/>
          </p:nvSpPr>
          <p:spPr>
            <a:xfrm>
              <a:off x="9227820" y="3307886"/>
              <a:ext cx="2286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BADBAD-B1BD-423F-AE6A-352AAC9B61FE}"/>
                </a:ext>
              </a:extLst>
            </p:cNvPr>
            <p:cNvSpPr>
              <a:spLocks/>
            </p:cNvSpPr>
            <p:nvPr/>
          </p:nvSpPr>
          <p:spPr>
            <a:xfrm>
              <a:off x="9227820" y="3536486"/>
              <a:ext cx="228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883D70-861D-406D-B01C-74FFFB4A946E}"/>
              </a:ext>
            </a:extLst>
          </p:cNvPr>
          <p:cNvGrpSpPr/>
          <p:nvPr/>
        </p:nvGrpSpPr>
        <p:grpSpPr>
          <a:xfrm>
            <a:off x="4913492" y="3489498"/>
            <a:ext cx="2521415" cy="923330"/>
            <a:chOff x="4859703" y="3420494"/>
            <a:chExt cx="2521415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B23CC0D-AE0F-419C-8D09-5DBEBCB4C142}"/>
                    </a:ext>
                  </a:extLst>
                </p:cNvPr>
                <p:cNvSpPr txBox="1"/>
                <p:nvPr/>
              </p:nvSpPr>
              <p:spPr>
                <a:xfrm>
                  <a:off x="5944881" y="3420494"/>
                  <a:ext cx="71013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B23CC0D-AE0F-419C-8D09-5DBEBCB4C1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4881" y="3420494"/>
                  <a:ext cx="710131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7C504A7-86E4-4996-987B-3F8A0514FB8A}"/>
                    </a:ext>
                  </a:extLst>
                </p:cNvPr>
                <p:cNvSpPr txBox="1"/>
                <p:nvPr/>
              </p:nvSpPr>
              <p:spPr>
                <a:xfrm>
                  <a:off x="6989985" y="3420494"/>
                  <a:ext cx="391133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6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7C504A7-86E4-4996-987B-3F8A0514FB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9985" y="3420494"/>
                  <a:ext cx="391133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87D41EB-BEF3-4510-993C-8E8692A1C768}"/>
                    </a:ext>
                  </a:extLst>
                </p:cNvPr>
                <p:cNvSpPr txBox="1"/>
                <p:nvPr/>
              </p:nvSpPr>
              <p:spPr>
                <a:xfrm>
                  <a:off x="4859703" y="3420494"/>
                  <a:ext cx="750205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6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87D41EB-BEF3-4510-993C-8E8692A1C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703" y="3420494"/>
                  <a:ext cx="750205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179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69721B-A75D-4F6F-810F-B9BFDAD53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18" y="1363885"/>
            <a:ext cx="2143125" cy="2143125"/>
          </a:xfr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4C1EB3D-A221-4430-AEB8-FC7A1B6D0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065796"/>
              </p:ext>
            </p:extLst>
          </p:nvPr>
        </p:nvGraphicFramePr>
        <p:xfrm>
          <a:off x="7361546" y="1363885"/>
          <a:ext cx="286273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122">
                  <a:extLst>
                    <a:ext uri="{9D8B030D-6E8A-4147-A177-3AD203B41FA5}">
                      <a16:colId xmlns:a16="http://schemas.microsoft.com/office/drawing/2014/main" val="638239443"/>
                    </a:ext>
                  </a:extLst>
                </a:gridCol>
                <a:gridCol w="477122">
                  <a:extLst>
                    <a:ext uri="{9D8B030D-6E8A-4147-A177-3AD203B41FA5}">
                      <a16:colId xmlns:a16="http://schemas.microsoft.com/office/drawing/2014/main" val="2682614827"/>
                    </a:ext>
                  </a:extLst>
                </a:gridCol>
                <a:gridCol w="477122">
                  <a:extLst>
                    <a:ext uri="{9D8B030D-6E8A-4147-A177-3AD203B41FA5}">
                      <a16:colId xmlns:a16="http://schemas.microsoft.com/office/drawing/2014/main" val="2330405155"/>
                    </a:ext>
                  </a:extLst>
                </a:gridCol>
                <a:gridCol w="477122">
                  <a:extLst>
                    <a:ext uri="{9D8B030D-6E8A-4147-A177-3AD203B41FA5}">
                      <a16:colId xmlns:a16="http://schemas.microsoft.com/office/drawing/2014/main" val="3007832318"/>
                    </a:ext>
                  </a:extLst>
                </a:gridCol>
                <a:gridCol w="477122">
                  <a:extLst>
                    <a:ext uri="{9D8B030D-6E8A-4147-A177-3AD203B41FA5}">
                      <a16:colId xmlns:a16="http://schemas.microsoft.com/office/drawing/2014/main" val="3866663737"/>
                    </a:ext>
                  </a:extLst>
                </a:gridCol>
                <a:gridCol w="477122">
                  <a:extLst>
                    <a:ext uri="{9D8B030D-6E8A-4147-A177-3AD203B41FA5}">
                      <a16:colId xmlns:a16="http://schemas.microsoft.com/office/drawing/2014/main" val="3953504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8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95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389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75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3013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E1584F7-82F4-4F8E-B0D0-121D0811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2"/>
            <a:ext cx="10515600" cy="1325563"/>
          </a:xfrm>
        </p:spPr>
        <p:txBody>
          <a:bodyPr/>
          <a:lstStyle/>
          <a:p>
            <a:r>
              <a:rPr lang="en-US" dirty="0"/>
              <a:t>Focus and Denoise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AEB53-516C-4271-B9CA-78B137E1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26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B51B5D-7501-42AC-B9B7-F7EBF8B7C8AA}"/>
              </a:ext>
            </a:extLst>
          </p:cNvPr>
          <p:cNvSpPr txBox="1"/>
          <p:nvPr/>
        </p:nvSpPr>
        <p:spPr>
          <a:xfrm>
            <a:off x="7264928" y="3759945"/>
            <a:ext cx="3222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Undistorted image of the object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843B22-E668-4C29-B9E2-A9A05A8D24A7}"/>
              </a:ext>
            </a:extLst>
          </p:cNvPr>
          <p:cNvGrpSpPr/>
          <p:nvPr/>
        </p:nvGrpSpPr>
        <p:grpSpPr>
          <a:xfrm>
            <a:off x="529890" y="2015740"/>
            <a:ext cx="3904017" cy="2669815"/>
            <a:chOff x="221539" y="2589901"/>
            <a:chExt cx="3904017" cy="26698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283348A-1230-40E0-90A1-5150FAE30DCE}"/>
                    </a:ext>
                  </a:extLst>
                </p:cNvPr>
                <p:cNvSpPr txBox="1"/>
                <p:nvPr/>
              </p:nvSpPr>
              <p:spPr>
                <a:xfrm>
                  <a:off x="3049636" y="2589901"/>
                  <a:ext cx="509755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en-US" sz="6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283348A-1230-40E0-90A1-5150FAE30D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636" y="2589901"/>
                  <a:ext cx="509755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7547CE9-3A2F-4F68-B033-7A35412B6BB9}"/>
                </a:ext>
              </a:extLst>
            </p:cNvPr>
            <p:cNvSpPr txBox="1"/>
            <p:nvPr/>
          </p:nvSpPr>
          <p:spPr>
            <a:xfrm>
              <a:off x="221539" y="4305609"/>
              <a:ext cx="39040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Blurred image generated with distorted signals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49BB853-C551-4CF5-8766-2782A0F6D6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7552" y="3562690"/>
              <a:ext cx="375103" cy="6934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2739266-4934-46DF-9BCA-2577112D9620}"/>
              </a:ext>
            </a:extLst>
          </p:cNvPr>
          <p:cNvGrpSpPr/>
          <p:nvPr/>
        </p:nvGrpSpPr>
        <p:grpSpPr>
          <a:xfrm>
            <a:off x="4433907" y="2015740"/>
            <a:ext cx="2521415" cy="2433776"/>
            <a:chOff x="4125556" y="2589901"/>
            <a:chExt cx="2521415" cy="243377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66788DC-74DB-4E92-A832-FC7D82804680}"/>
                </a:ext>
              </a:extLst>
            </p:cNvPr>
            <p:cNvGrpSpPr/>
            <p:nvPr/>
          </p:nvGrpSpPr>
          <p:grpSpPr>
            <a:xfrm>
              <a:off x="4125556" y="2589901"/>
              <a:ext cx="2521415" cy="923330"/>
              <a:chOff x="4859703" y="3420494"/>
              <a:chExt cx="2521415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16ED8806-13A5-48A5-A692-F1FFE25EEFF8}"/>
                      </a:ext>
                    </a:extLst>
                  </p:cNvPr>
                  <p:cNvSpPr txBox="1"/>
                  <p:nvPr/>
                </p:nvSpPr>
                <p:spPr>
                  <a:xfrm>
                    <a:off x="5944881" y="3420494"/>
                    <a:ext cx="710131" cy="9233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6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16ED8806-13A5-48A5-A692-F1FFE25EEF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4881" y="3420494"/>
                    <a:ext cx="710131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A21BF1AF-4259-4197-BA08-50B7448761A9}"/>
                      </a:ext>
                    </a:extLst>
                  </p:cNvPr>
                  <p:cNvSpPr txBox="1"/>
                  <p:nvPr/>
                </p:nvSpPr>
                <p:spPr>
                  <a:xfrm>
                    <a:off x="6989985" y="3420494"/>
                    <a:ext cx="39113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A21BF1AF-4259-4197-BA08-50B7448761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85" y="3420494"/>
                    <a:ext cx="391133" cy="9233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C2B0161-BE6D-4C1D-B34F-4A22776A1234}"/>
                      </a:ext>
                    </a:extLst>
                  </p:cNvPr>
                  <p:cNvSpPr txBox="1"/>
                  <p:nvPr/>
                </p:nvSpPr>
                <p:spPr>
                  <a:xfrm>
                    <a:off x="4859703" y="3420494"/>
                    <a:ext cx="750205" cy="9233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6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C2B0161-BE6D-4C1D-B34F-4A22776A12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9703" y="3420494"/>
                    <a:ext cx="750205" cy="92333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744638-884C-44DE-97E1-B309AD2B0136}"/>
                </a:ext>
              </a:extLst>
            </p:cNvPr>
            <p:cNvSpPr txBox="1"/>
            <p:nvPr/>
          </p:nvSpPr>
          <p:spPr>
            <a:xfrm>
              <a:off x="4502610" y="4500457"/>
              <a:ext cx="2126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Blur pattern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EAF38BA-BA62-4AAD-9DDD-10FAB735B8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5799" y="3562690"/>
              <a:ext cx="41498" cy="8652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B4B3B6-3C25-4879-8372-A86E2E2B1623}"/>
                  </a:ext>
                </a:extLst>
              </p:cNvPr>
              <p:cNvSpPr txBox="1"/>
              <p:nvPr/>
            </p:nvSpPr>
            <p:spPr>
              <a:xfrm>
                <a:off x="3150963" y="5034587"/>
                <a:ext cx="5890074" cy="944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6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6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6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𝑹𝑿</m:t>
                              </m:r>
                            </m:e>
                          </m:d>
                        </m:e>
                        <m:sup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B4B3B6-3C25-4879-8372-A86E2E2B1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63" y="5034587"/>
                <a:ext cx="5890074" cy="9442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846790-88C4-443D-A398-B1E3E7171803}"/>
                  </a:ext>
                </a:extLst>
              </p:cNvPr>
              <p:cNvSpPr txBox="1"/>
              <p:nvPr/>
            </p:nvSpPr>
            <p:spPr>
              <a:xfrm>
                <a:off x="8330906" y="2014740"/>
                <a:ext cx="71013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6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846790-88C4-443D-A398-B1E3E717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906" y="2014740"/>
                <a:ext cx="710131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84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2EC2-C6FA-4BC5-8703-62C5C766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1E6F8-7BFC-42A9-9FE6-430050707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11490-EAAA-464A-815B-75256832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8CF1A-A37C-42E2-9C94-057C4D8E2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658" y="2048204"/>
            <a:ext cx="2769591" cy="2122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F16EDB-CBAF-41D4-9608-95415E852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755" y="2037934"/>
            <a:ext cx="2769591" cy="21224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B5BFD5-F1FB-40D0-AA39-BA562C12A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67" y="2015417"/>
            <a:ext cx="2889976" cy="21674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D5FAED-624E-498E-8671-FF975FBC0C66}"/>
              </a:ext>
            </a:extLst>
          </p:cNvPr>
          <p:cNvSpPr txBox="1"/>
          <p:nvPr/>
        </p:nvSpPr>
        <p:spPr>
          <a:xfrm>
            <a:off x="1849610" y="4492463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(a) Object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9DC52A-B800-4E52-8FA1-BF6E2AAD2BC7}"/>
              </a:ext>
            </a:extLst>
          </p:cNvPr>
          <p:cNvSpPr txBox="1"/>
          <p:nvPr/>
        </p:nvSpPr>
        <p:spPr>
          <a:xfrm>
            <a:off x="5270425" y="4492463"/>
            <a:ext cx="1766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(b) No Focus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7D4AE-518B-423A-94FF-39397B939626}"/>
              </a:ext>
            </a:extLst>
          </p:cNvPr>
          <p:cNvSpPr txBox="1"/>
          <p:nvPr/>
        </p:nvSpPr>
        <p:spPr>
          <a:xfrm>
            <a:off x="8233658" y="4485256"/>
            <a:ext cx="276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(c) Focus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50C4BC-6942-40F8-8338-4FE5C1A54794}"/>
              </a:ext>
            </a:extLst>
          </p:cNvPr>
          <p:cNvSpPr txBox="1"/>
          <p:nvPr/>
        </p:nvSpPr>
        <p:spPr>
          <a:xfrm>
            <a:off x="3035482" y="5274537"/>
            <a:ext cx="612103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Focus is necessary to remove blur effect</a:t>
            </a:r>
          </a:p>
        </p:txBody>
      </p:sp>
    </p:spTree>
    <p:extLst>
      <p:ext uri="{BB962C8B-B14F-4D97-AF65-F5344CB8AC3E}">
        <p14:creationId xmlns:p14="http://schemas.microsoft.com/office/powerpoint/2010/main" val="34313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359C-6980-4387-AFAC-8112A8D4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525D-FD72-4108-A836-5FDFE2F8A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Interference cancellation</a:t>
            </a:r>
          </a:p>
          <a:p>
            <a:pPr lvl="1"/>
            <a:r>
              <a:rPr lang="en-US" dirty="0"/>
              <a:t>How to compensate the scaling difference</a:t>
            </a:r>
          </a:p>
          <a:p>
            <a:r>
              <a:rPr lang="en-US" dirty="0"/>
              <a:t>MPGA</a:t>
            </a:r>
          </a:p>
          <a:p>
            <a:pPr lvl="1"/>
            <a:r>
              <a:rPr lang="en-US" dirty="0"/>
              <a:t>How to support wide-beam signals</a:t>
            </a:r>
          </a:p>
          <a:p>
            <a:pPr lvl="1"/>
            <a:r>
              <a:rPr lang="en-US" dirty="0"/>
              <a:t>How to support multiple reflectors</a:t>
            </a:r>
          </a:p>
          <a:p>
            <a:pPr lvl="1"/>
            <a:r>
              <a:rPr lang="en-US" dirty="0"/>
              <a:t>How to remove quantization errors</a:t>
            </a:r>
          </a:p>
          <a:p>
            <a:r>
              <a:rPr lang="en-US" dirty="0"/>
              <a:t>Focus</a:t>
            </a:r>
          </a:p>
          <a:p>
            <a:pPr lvl="1"/>
            <a:r>
              <a:rPr lang="en-US" dirty="0"/>
              <a:t>How to measure the frequency response</a:t>
            </a:r>
          </a:p>
          <a:p>
            <a:pPr lvl="1"/>
            <a:r>
              <a:rPr lang="en-US" dirty="0"/>
              <a:t>How to determine the matrix 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34516-B24B-4B59-87CA-FE9188D3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15A6-1ED7-4920-8473-F14FED27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5E994-D015-4606-B772-9B12F4BEC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Implement AIM on Samsung S7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Use signals over 10KHz - 22KHz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Swipe the phone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At 40cm in front of the target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Over a 25cm straight line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In 5s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632D9-A695-4738-B7D3-79C20F92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690E5-3FBE-4669-8484-887C121BFD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8" y="2029167"/>
            <a:ext cx="4388004" cy="3291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2803EF-42FB-4187-BF80-6CF275BFA83D}"/>
              </a:ext>
            </a:extLst>
          </p:cNvPr>
          <p:cNvSpPr txBox="1"/>
          <p:nvPr/>
        </p:nvSpPr>
        <p:spPr>
          <a:xfrm>
            <a:off x="8232386" y="4010635"/>
            <a:ext cx="1112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Target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171DC9-AA6C-470D-870D-7AB7BE863377}"/>
              </a:ext>
            </a:extLst>
          </p:cNvPr>
          <p:cNvCxnSpPr>
            <a:cxnSpLocks/>
          </p:cNvCxnSpPr>
          <p:nvPr/>
        </p:nvCxnSpPr>
        <p:spPr>
          <a:xfrm flipH="1" flipV="1">
            <a:off x="8444259" y="3674668"/>
            <a:ext cx="166341" cy="328616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D78E3B7B-899C-4784-B104-72201D6819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5484" y="3926891"/>
            <a:ext cx="410229" cy="580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98BB7-59E6-4074-902B-74179893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Acoustic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C645-88DD-4833-BABC-840023B2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881"/>
            <a:ext cx="10515600" cy="4445129"/>
          </a:xfrm>
        </p:spPr>
        <p:txBody>
          <a:bodyPr/>
          <a:lstStyle/>
          <a:p>
            <a:r>
              <a:rPr lang="en-US" dirty="0"/>
              <a:t>Work under darkness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519B7-D5C1-4F81-ABA2-2EEA5577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3</a:t>
            </a:fld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E30CBF5-6699-4A84-A3FB-58F1EB3B1233}"/>
              </a:ext>
            </a:extLst>
          </p:cNvPr>
          <p:cNvGrpSpPr/>
          <p:nvPr/>
        </p:nvGrpSpPr>
        <p:grpSpPr>
          <a:xfrm>
            <a:off x="4025128" y="4279628"/>
            <a:ext cx="6179218" cy="2233140"/>
            <a:chOff x="4025128" y="4279628"/>
            <a:chExt cx="6179218" cy="22331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06187CF-DCFF-490D-99E5-8BEC28D91844}"/>
                </a:ext>
              </a:extLst>
            </p:cNvPr>
            <p:cNvSpPr/>
            <p:nvPr/>
          </p:nvSpPr>
          <p:spPr>
            <a:xfrm>
              <a:off x="5983020" y="4846752"/>
              <a:ext cx="4221326" cy="1666016"/>
            </a:xfrm>
            <a:prstGeom prst="ellipse">
              <a:avLst/>
            </a:prstGeom>
            <a:solidFill>
              <a:srgbClr val="FFFF00">
                <a:alpha val="22000"/>
              </a:srgb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58076B-525B-4364-8CB1-785BCA693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6896" y="5692868"/>
              <a:ext cx="640580" cy="48792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529B85-0691-4091-AE52-31F5DA249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3018" y="5167304"/>
              <a:ext cx="528128" cy="402274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D05601-BEB3-44D6-9A9B-30C151FD4DD7}"/>
                </a:ext>
              </a:extLst>
            </p:cNvPr>
            <p:cNvCxnSpPr>
              <a:cxnSpLocks/>
            </p:cNvCxnSpPr>
            <p:nvPr/>
          </p:nvCxnSpPr>
          <p:spPr>
            <a:xfrm>
              <a:off x="4025128" y="4279628"/>
              <a:ext cx="2226833" cy="1807284"/>
            </a:xfrm>
            <a:prstGeom prst="line">
              <a:avLst/>
            </a:prstGeom>
            <a:ln w="38100" cap="rnd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22C8A0D-A670-402E-B1CF-D5E743DF1162}"/>
                </a:ext>
              </a:extLst>
            </p:cNvPr>
            <p:cNvCxnSpPr>
              <a:cxnSpLocks/>
            </p:cNvCxnSpPr>
            <p:nvPr/>
          </p:nvCxnSpPr>
          <p:spPr>
            <a:xfrm>
              <a:off x="4025128" y="4279628"/>
              <a:ext cx="4597998" cy="594699"/>
            </a:xfrm>
            <a:prstGeom prst="line">
              <a:avLst/>
            </a:prstGeom>
            <a:ln w="38100" cap="rnd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895149-1068-4380-B760-AF7F2BF47D32}"/>
              </a:ext>
            </a:extLst>
          </p:cNvPr>
          <p:cNvGrpSpPr/>
          <p:nvPr/>
        </p:nvGrpSpPr>
        <p:grpSpPr>
          <a:xfrm>
            <a:off x="1612355" y="1861202"/>
            <a:ext cx="8834352" cy="4365537"/>
            <a:chOff x="1612355" y="1861202"/>
            <a:chExt cx="8834352" cy="43655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8711CD-0639-42D8-AFFE-7CA27CEE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489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355" y="2346797"/>
              <a:ext cx="2822515" cy="387994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F1B30B-86A1-4DDD-B075-68788E4C4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275" y="1861202"/>
              <a:ext cx="1765432" cy="1854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169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221F-6935-4631-964C-66C37F23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12FA-797A-4CE4-A8A5-5E1FA38A4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Imaging different shapes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FBEB0-5CBD-430A-9812-0047B035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DF8E605-3301-4F9B-B228-999813C7E4F6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582E3-7AAF-4014-8C63-A4B5C57AF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572" y="4074884"/>
            <a:ext cx="1895301" cy="1517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7CB273-C90B-4C49-981A-DC4348B87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722" y="4076743"/>
            <a:ext cx="1895301" cy="1517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26F75D-E433-4681-8653-F01EF290D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797" y="4074884"/>
            <a:ext cx="1895302" cy="1517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A48D9B-08FE-442D-B397-A376CB35F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1747" y="4076234"/>
            <a:ext cx="1833247" cy="1467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9F491-CCE7-419A-A104-0B7B51C25C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972" y="4076234"/>
            <a:ext cx="1833247" cy="1467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060816-928B-46FE-8BBE-E50CE5F30FB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17" y="2404087"/>
            <a:ext cx="1895303" cy="142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E7FAC5-1AF9-41F0-9156-7A8E20FAA3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37" y="2407987"/>
            <a:ext cx="1895303" cy="1421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4B4951-97EB-4B18-AC58-3EE0EA3572C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07" y="2404087"/>
            <a:ext cx="1895303" cy="14214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E5A20C-902A-4F49-96B4-C586429C27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" y="2407987"/>
            <a:ext cx="1895303" cy="14214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4AADFF-4548-46C3-B230-1B6346802F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27" y="2404087"/>
            <a:ext cx="1895303" cy="14214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F27A53-9F81-4C23-8452-C5355FD30458}"/>
              </a:ext>
            </a:extLst>
          </p:cNvPr>
          <p:cNvSpPr txBox="1"/>
          <p:nvPr/>
        </p:nvSpPr>
        <p:spPr>
          <a:xfrm>
            <a:off x="732047" y="5656713"/>
            <a:ext cx="18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(a) Rectangle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E9E0EE-9DDC-4D5C-9218-C40932C7B638}"/>
              </a:ext>
            </a:extLst>
          </p:cNvPr>
          <p:cNvSpPr txBox="1"/>
          <p:nvPr/>
        </p:nvSpPr>
        <p:spPr>
          <a:xfrm>
            <a:off x="2969344" y="5656713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(b) Diamond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458CE2-5FDA-4CB3-9BF8-1F862388F1DD}"/>
              </a:ext>
            </a:extLst>
          </p:cNvPr>
          <p:cNvSpPr txBox="1"/>
          <p:nvPr/>
        </p:nvSpPr>
        <p:spPr>
          <a:xfrm>
            <a:off x="5312056" y="5656713"/>
            <a:ext cx="1589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(c) Triangle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D6B2FA-8DB2-47C5-8DB1-7AB09C427D11}"/>
              </a:ext>
            </a:extLst>
          </p:cNvPr>
          <p:cNvSpPr txBox="1"/>
          <p:nvPr/>
        </p:nvSpPr>
        <p:spPr>
          <a:xfrm>
            <a:off x="7639407" y="5656713"/>
            <a:ext cx="131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(d) Circle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52173B-19CF-4C17-ADCD-68C54CC5D01F}"/>
              </a:ext>
            </a:extLst>
          </p:cNvPr>
          <p:cNvSpPr txBox="1"/>
          <p:nvPr/>
        </p:nvSpPr>
        <p:spPr>
          <a:xfrm>
            <a:off x="9448088" y="5662508"/>
            <a:ext cx="207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(e) Hollow </a:t>
            </a:r>
            <a:r>
              <a:rPr lang="en-US" sz="2400" b="1" dirty="0" err="1"/>
              <a:t>rect</a:t>
            </a:r>
            <a:endParaRPr lang="en-US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DAB109-CC41-4118-8003-2A7355577221}"/>
              </a:ext>
            </a:extLst>
          </p:cNvPr>
          <p:cNvSpPr txBox="1"/>
          <p:nvPr/>
        </p:nvSpPr>
        <p:spPr>
          <a:xfrm>
            <a:off x="1313251" y="6131314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0.89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855A42-AFC1-4DC2-86BB-23F691E3BEA3}"/>
              </a:ext>
            </a:extLst>
          </p:cNvPr>
          <p:cNvSpPr txBox="1"/>
          <p:nvPr/>
        </p:nvSpPr>
        <p:spPr>
          <a:xfrm>
            <a:off x="5782545" y="6129009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0.85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FC3EB4-69DD-469C-831C-699DF22175C8}"/>
              </a:ext>
            </a:extLst>
          </p:cNvPr>
          <p:cNvSpPr txBox="1"/>
          <p:nvPr/>
        </p:nvSpPr>
        <p:spPr>
          <a:xfrm>
            <a:off x="3577140" y="6110893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0.86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896FCB-DD9E-4219-9D06-2B45254CFBAE}"/>
              </a:ext>
            </a:extLst>
          </p:cNvPr>
          <p:cNvSpPr txBox="1"/>
          <p:nvPr/>
        </p:nvSpPr>
        <p:spPr>
          <a:xfrm>
            <a:off x="10241356" y="6118378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0.72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3F03C6-C15C-4DDA-A7E1-AA4A54CCAF7C}"/>
              </a:ext>
            </a:extLst>
          </p:cNvPr>
          <p:cNvSpPr txBox="1"/>
          <p:nvPr/>
        </p:nvSpPr>
        <p:spPr>
          <a:xfrm>
            <a:off x="7995695" y="6112402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0.79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A195FE-20FF-4619-A3F6-748CC54521A7}"/>
              </a:ext>
            </a:extLst>
          </p:cNvPr>
          <p:cNvSpPr txBox="1"/>
          <p:nvPr/>
        </p:nvSpPr>
        <p:spPr>
          <a:xfrm>
            <a:off x="-46137" y="6118377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Similarity: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BD9F48-9364-40AF-A7FE-1601E83F3728}"/>
              </a:ext>
            </a:extLst>
          </p:cNvPr>
          <p:cNvSpPr txBox="1"/>
          <p:nvPr/>
        </p:nvSpPr>
        <p:spPr>
          <a:xfrm>
            <a:off x="2396746" y="5309152"/>
            <a:ext cx="75044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AIM can effectively capture the shapes of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6A0C9F-8DC3-4598-837A-5BB9BFE83D53}"/>
                  </a:ext>
                </a:extLst>
              </p:cNvPr>
              <p:cNvSpPr txBox="1"/>
              <p:nvPr/>
            </p:nvSpPr>
            <p:spPr>
              <a:xfrm>
                <a:off x="1554067" y="5993611"/>
                <a:ext cx="908134" cy="848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6A0C9F-8DC3-4598-837A-5BB9BFE83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067" y="5993611"/>
                <a:ext cx="908134" cy="848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38F6D2-E4BD-4A19-8387-5D6759ABFEFD}"/>
                  </a:ext>
                </a:extLst>
              </p:cNvPr>
              <p:cNvSpPr txBox="1"/>
              <p:nvPr/>
            </p:nvSpPr>
            <p:spPr>
              <a:xfrm>
                <a:off x="1229299" y="3503736"/>
                <a:ext cx="14334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25 cm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dirty="0"/>
                  <a:t> 18 cm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38F6D2-E4BD-4A19-8387-5D6759ABF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299" y="3503736"/>
                <a:ext cx="1433406" cy="338554"/>
              </a:xfrm>
              <a:prstGeom prst="rect">
                <a:avLst/>
              </a:prstGeom>
              <a:blipFill>
                <a:blip r:embed="rId14"/>
                <a:stretch>
                  <a:fillRect l="-2553" t="-5455" r="-1277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5C17CA5-A0C3-4305-9538-73BD5DFD862E}"/>
                  </a:ext>
                </a:extLst>
              </p:cNvPr>
              <p:cNvSpPr txBox="1"/>
              <p:nvPr/>
            </p:nvSpPr>
            <p:spPr>
              <a:xfrm>
                <a:off x="3458502" y="3520177"/>
                <a:ext cx="14334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23 cm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dirty="0"/>
                  <a:t> 17 cm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5C17CA5-A0C3-4305-9538-73BD5DFD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502" y="3520177"/>
                <a:ext cx="1433406" cy="338554"/>
              </a:xfrm>
              <a:prstGeom prst="rect">
                <a:avLst/>
              </a:prstGeom>
              <a:blipFill>
                <a:blip r:embed="rId15"/>
                <a:stretch>
                  <a:fillRect l="-2128" t="-5357" r="-170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9FE0BD9-46E2-46CE-BBE1-8A5D5521AA8A}"/>
                  </a:ext>
                </a:extLst>
              </p:cNvPr>
              <p:cNvSpPr txBox="1"/>
              <p:nvPr/>
            </p:nvSpPr>
            <p:spPr>
              <a:xfrm>
                <a:off x="5637680" y="3527775"/>
                <a:ext cx="14334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24 cm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dirty="0"/>
                  <a:t> 17 cm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9FE0BD9-46E2-46CE-BBE1-8A5D5521A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680" y="3527775"/>
                <a:ext cx="1433406" cy="338554"/>
              </a:xfrm>
              <a:prstGeom prst="rect">
                <a:avLst/>
              </a:prstGeom>
              <a:blipFill>
                <a:blip r:embed="rId16"/>
                <a:stretch>
                  <a:fillRect l="-2553" t="-5455" r="-1277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443B9C-2C2A-4E83-96F1-F492B063B426}"/>
                  </a:ext>
                </a:extLst>
              </p:cNvPr>
              <p:cNvSpPr txBox="1"/>
              <p:nvPr/>
            </p:nvSpPr>
            <p:spPr>
              <a:xfrm>
                <a:off x="7838142" y="3496513"/>
                <a:ext cx="14334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19 cm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dirty="0"/>
                  <a:t> 19 cm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443B9C-2C2A-4E83-96F1-F492B063B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142" y="3496513"/>
                <a:ext cx="1433406" cy="338554"/>
              </a:xfrm>
              <a:prstGeom prst="rect">
                <a:avLst/>
              </a:prstGeom>
              <a:blipFill>
                <a:blip r:embed="rId17"/>
                <a:stretch>
                  <a:fillRect l="-2553" t="-5455" r="-1277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D3E409E-3900-4DC4-88EC-978C0BF0AE1D}"/>
                  </a:ext>
                </a:extLst>
              </p:cNvPr>
              <p:cNvSpPr txBox="1"/>
              <p:nvPr/>
            </p:nvSpPr>
            <p:spPr>
              <a:xfrm>
                <a:off x="10050492" y="3505871"/>
                <a:ext cx="14334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28 cm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dirty="0"/>
                  <a:t> 18 cm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D3E409E-3900-4DC4-88EC-978C0BF0A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492" y="3505871"/>
                <a:ext cx="1433406" cy="338554"/>
              </a:xfrm>
              <a:prstGeom prst="rect">
                <a:avLst/>
              </a:prstGeom>
              <a:blipFill>
                <a:blip r:embed="rId18"/>
                <a:stretch>
                  <a:fillRect l="-2553" t="-5357" r="-127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00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10" grpId="0"/>
      <p:bldP spid="1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221F-6935-4631-964C-66C37F23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12FA-797A-4CE4-A8A5-5E1FA38A4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Imaging weapons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FBEB0-5CBD-430A-9812-0047B035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04155-6E5A-4309-9194-06C0CBB87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342" y="4155279"/>
            <a:ext cx="2164900" cy="1733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11CE7-4ADE-492B-B16D-CB17C1FB7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032" y="4155279"/>
            <a:ext cx="2164900" cy="1733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4E5EC5-10FF-40BC-9C30-282236B0FA8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42" y="2345800"/>
            <a:ext cx="2164901" cy="1623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B8628B-2F4B-463C-80F2-4C48E2B7B07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87" y="2345800"/>
            <a:ext cx="2164901" cy="1623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8AA93C-E7D2-4296-8811-C84ED01EA063}"/>
              </a:ext>
            </a:extLst>
          </p:cNvPr>
          <p:cNvSpPr txBox="1"/>
          <p:nvPr/>
        </p:nvSpPr>
        <p:spPr>
          <a:xfrm>
            <a:off x="3982227" y="6002008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(a) Gun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64587C-F235-40AF-9113-2F1505CD7C85}"/>
              </a:ext>
            </a:extLst>
          </p:cNvPr>
          <p:cNvSpPr txBox="1"/>
          <p:nvPr/>
        </p:nvSpPr>
        <p:spPr>
          <a:xfrm>
            <a:off x="6698386" y="6002008"/>
            <a:ext cx="1560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(b) Cleaver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EDA224-EBBB-4850-A0A2-7818DD695B68}"/>
              </a:ext>
            </a:extLst>
          </p:cNvPr>
          <p:cNvSpPr txBox="1"/>
          <p:nvPr/>
        </p:nvSpPr>
        <p:spPr>
          <a:xfrm>
            <a:off x="3640032" y="421993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0.81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529420-7F22-4070-B714-D215A082D76D}"/>
              </a:ext>
            </a:extLst>
          </p:cNvPr>
          <p:cNvSpPr txBox="1"/>
          <p:nvPr/>
        </p:nvSpPr>
        <p:spPr>
          <a:xfrm>
            <a:off x="6417898" y="4219929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0.87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D9A6A9-276F-4064-9E10-DEE973970AB0}"/>
              </a:ext>
            </a:extLst>
          </p:cNvPr>
          <p:cNvSpPr txBox="1"/>
          <p:nvPr/>
        </p:nvSpPr>
        <p:spPr>
          <a:xfrm>
            <a:off x="2075233" y="4219930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Similarity: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C7873D-650C-477C-BC62-676F8BDA4802}"/>
                  </a:ext>
                </a:extLst>
              </p:cNvPr>
              <p:cNvSpPr txBox="1"/>
              <p:nvPr/>
            </p:nvSpPr>
            <p:spPr>
              <a:xfrm>
                <a:off x="4374284" y="3621207"/>
                <a:ext cx="14334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18 cm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dirty="0"/>
                  <a:t> 14 cm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C7873D-650C-477C-BC62-676F8BDA4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284" y="3621207"/>
                <a:ext cx="1433406" cy="338554"/>
              </a:xfrm>
              <a:prstGeom prst="rect">
                <a:avLst/>
              </a:prstGeom>
              <a:blipFill>
                <a:blip r:embed="rId7"/>
                <a:stretch>
                  <a:fillRect l="-2553" t="-5357" r="-127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DACB99-8D2D-4160-9AE3-4FB37F0F9E03}"/>
                  </a:ext>
                </a:extLst>
              </p:cNvPr>
              <p:cNvSpPr txBox="1"/>
              <p:nvPr/>
            </p:nvSpPr>
            <p:spPr>
              <a:xfrm>
                <a:off x="7166043" y="3610056"/>
                <a:ext cx="14334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27 cm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dirty="0"/>
                  <a:t> 10 cm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DACB99-8D2D-4160-9AE3-4FB37F0F9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043" y="3610056"/>
                <a:ext cx="1433406" cy="338554"/>
              </a:xfrm>
              <a:prstGeom prst="rect">
                <a:avLst/>
              </a:prstGeom>
              <a:blipFill>
                <a:blip r:embed="rId8"/>
                <a:stretch>
                  <a:fillRect l="-2553" t="-5357" r="-127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5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221F-6935-4631-964C-66C37F23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12FA-797A-4CE4-A8A5-5E1FA38A4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037"/>
            <a:ext cx="10515600" cy="4445129"/>
          </a:xfrm>
        </p:spPr>
        <p:txBody>
          <a:bodyPr/>
          <a:lstStyle/>
          <a:p>
            <a:r>
              <a:rPr lang="en-US" dirty="0"/>
              <a:t>Imaging weapons under clothes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FBEB0-5CBD-430A-9812-0047B035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A05BD-072C-4DFA-8D31-45D7581D0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76" y="2788816"/>
            <a:ext cx="2146153" cy="1718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9950EB-6C16-4427-8295-834550990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549" y="2795218"/>
            <a:ext cx="2146153" cy="1718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042877-DD8D-4DDA-BF45-F9B440F48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22" y="2864848"/>
            <a:ext cx="2146153" cy="1616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8D633E-1068-4A08-ABD3-623E9A655C24}"/>
              </a:ext>
            </a:extLst>
          </p:cNvPr>
          <p:cNvSpPr txBox="1"/>
          <p:nvPr/>
        </p:nvSpPr>
        <p:spPr>
          <a:xfrm>
            <a:off x="2284820" y="4734184"/>
            <a:ext cx="2064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(a) No weapon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A2BA0-D01D-4464-9036-247E342BB668}"/>
              </a:ext>
            </a:extLst>
          </p:cNvPr>
          <p:cNvSpPr txBox="1"/>
          <p:nvPr/>
        </p:nvSpPr>
        <p:spPr>
          <a:xfrm>
            <a:off x="5347101" y="4734183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(b) Gun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1A2EF-24A3-4B92-AE83-83F7DCA0FB1E}"/>
              </a:ext>
            </a:extLst>
          </p:cNvPr>
          <p:cNvSpPr txBox="1"/>
          <p:nvPr/>
        </p:nvSpPr>
        <p:spPr>
          <a:xfrm>
            <a:off x="7744380" y="4734182"/>
            <a:ext cx="1523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(c) Cleaver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4EF76A-727A-4FB2-9841-2DC3B63BD43C}"/>
              </a:ext>
            </a:extLst>
          </p:cNvPr>
          <p:cNvSpPr txBox="1"/>
          <p:nvPr/>
        </p:nvSpPr>
        <p:spPr>
          <a:xfrm>
            <a:off x="5757564" y="524389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0.76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5C0B8C-6D80-4C06-8087-9EE2B7028E04}"/>
              </a:ext>
            </a:extLst>
          </p:cNvPr>
          <p:cNvSpPr txBox="1"/>
          <p:nvPr/>
        </p:nvSpPr>
        <p:spPr>
          <a:xfrm>
            <a:off x="8295933" y="524389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0.77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1775FA-3E82-4591-B29F-BB7F0DF69974}"/>
              </a:ext>
            </a:extLst>
          </p:cNvPr>
          <p:cNvSpPr txBox="1"/>
          <p:nvPr/>
        </p:nvSpPr>
        <p:spPr>
          <a:xfrm>
            <a:off x="4192765" y="5243890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Similarity: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F33F9B-A9D2-4B57-A78A-7E2065E815CA}"/>
              </a:ext>
            </a:extLst>
          </p:cNvPr>
          <p:cNvSpPr txBox="1"/>
          <p:nvPr/>
        </p:nvSpPr>
        <p:spPr>
          <a:xfrm>
            <a:off x="2833461" y="5527819"/>
            <a:ext cx="658109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AIM can be used for under-clothes imaging</a:t>
            </a:r>
          </a:p>
        </p:txBody>
      </p:sp>
    </p:spTree>
    <p:extLst>
      <p:ext uri="{BB962C8B-B14F-4D97-AF65-F5344CB8AC3E}">
        <p14:creationId xmlns:p14="http://schemas.microsoft.com/office/powerpoint/2010/main" val="93079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7BE0-2DDF-44C2-AD2B-161F5DED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22BFD-8226-4AAF-9D9E-29DD00039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037"/>
            <a:ext cx="10515600" cy="4757218"/>
          </a:xfrm>
        </p:spPr>
        <p:txBody>
          <a:bodyPr/>
          <a:lstStyle/>
          <a:p>
            <a:r>
              <a:rPr lang="en-US" dirty="0"/>
              <a:t>RF based imaging</a:t>
            </a:r>
          </a:p>
          <a:p>
            <a:pPr lvl="1"/>
            <a:r>
              <a:rPr lang="en-US" dirty="0"/>
              <a:t>Y. Zhu et al., MOBICOM’ 15</a:t>
            </a:r>
          </a:p>
          <a:p>
            <a:pPr lvl="1"/>
            <a:r>
              <a:rPr lang="en-US" dirty="0"/>
              <a:t>F. </a:t>
            </a:r>
            <a:r>
              <a:rPr lang="en-US" dirty="0" err="1"/>
              <a:t>Adbi</a:t>
            </a:r>
            <a:r>
              <a:rPr lang="en-US" dirty="0"/>
              <a:t> et al., SIGGRAPH’ 15</a:t>
            </a:r>
          </a:p>
          <a:p>
            <a:pPr lvl="1"/>
            <a:r>
              <a:rPr lang="en-US" dirty="0"/>
              <a:t>C. </a:t>
            </a:r>
            <a:r>
              <a:rPr lang="en-US" dirty="0" err="1"/>
              <a:t>Karanma</a:t>
            </a:r>
            <a:r>
              <a:rPr lang="en-US" dirty="0"/>
              <a:t> et al., IPSN’ 17</a:t>
            </a:r>
          </a:p>
          <a:p>
            <a:pPr lvl="1"/>
            <a:r>
              <a:rPr lang="en-US" dirty="0"/>
              <a:t>J. Wang et al., MOBICOM’ 17</a:t>
            </a:r>
          </a:p>
          <a:p>
            <a:pPr lvl="1"/>
            <a:endParaRPr lang="en-US" dirty="0"/>
          </a:p>
          <a:p>
            <a:r>
              <a:rPr lang="en-US" dirty="0"/>
              <a:t>Acoustic based imaging</a:t>
            </a:r>
          </a:p>
          <a:p>
            <a:pPr lvl="1"/>
            <a:r>
              <a:rPr lang="en-US" dirty="0"/>
              <a:t>H. </a:t>
            </a:r>
            <a:r>
              <a:rPr lang="en-US" dirty="0" err="1"/>
              <a:t>Bedri</a:t>
            </a:r>
            <a:r>
              <a:rPr lang="en-US" dirty="0"/>
              <a:t> et al., SIGGRAPH’ 14</a:t>
            </a:r>
          </a:p>
          <a:p>
            <a:pPr lvl="1"/>
            <a:r>
              <a:rPr lang="en-US" dirty="0"/>
              <a:t>S. </a:t>
            </a:r>
            <a:r>
              <a:rPr lang="en-US" dirty="0" err="1"/>
              <a:t>Ahn</a:t>
            </a:r>
            <a:r>
              <a:rPr lang="en-US" dirty="0"/>
              <a:t> et al., IEEE IUS’ 15</a:t>
            </a:r>
          </a:p>
          <a:p>
            <a:pPr lvl="1"/>
            <a:r>
              <a:rPr lang="en-US" dirty="0"/>
              <a:t>A. </a:t>
            </a:r>
            <a:r>
              <a:rPr lang="en-US" dirty="0" err="1"/>
              <a:t>Izquierdo</a:t>
            </a:r>
            <a:r>
              <a:rPr lang="en-US" dirty="0"/>
              <a:t> et al., Sensors’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0870C-723F-4456-89B0-3341724F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0C45DF-A548-40AC-9B0F-3C38AED2D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54" y="1583732"/>
            <a:ext cx="2123373" cy="19974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4F0C22-618C-423F-91A5-1616F1AFEA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33" y="4188221"/>
            <a:ext cx="1775999" cy="1808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87D2E4-1407-46FD-AF95-CFA6924E1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21" y="3403341"/>
            <a:ext cx="2872586" cy="2872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D085A1-849A-4863-AD72-CD1F5C0BFAD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14" y="2561595"/>
            <a:ext cx="2443799" cy="10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E7FC-9C3E-414A-A276-579D3441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4EC97-B12E-41CE-A0B4-E501CEDCF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Develop smartphone based acoustic imaging system</a:t>
            </a:r>
          </a:p>
          <a:p>
            <a:pPr>
              <a:spcBef>
                <a:spcPts val="2400"/>
              </a:spcBef>
            </a:pPr>
            <a:r>
              <a:rPr lang="en-US" dirty="0"/>
              <a:t>Propose a new phase error correction algorithm</a:t>
            </a:r>
          </a:p>
          <a:p>
            <a:pPr>
              <a:spcBef>
                <a:spcPts val="2400"/>
              </a:spcBef>
            </a:pPr>
            <a:r>
              <a:rPr lang="en-US" dirty="0"/>
              <a:t>Design an approach to remove blur and noise from images</a:t>
            </a:r>
          </a:p>
          <a:p>
            <a:pPr>
              <a:spcBef>
                <a:spcPts val="2400"/>
              </a:spcBef>
            </a:pPr>
            <a:r>
              <a:rPr lang="en-US" dirty="0"/>
              <a:t>Implement the system on commercial phones</a:t>
            </a:r>
          </a:p>
          <a:p>
            <a:pPr>
              <a:spcBef>
                <a:spcPts val="2400"/>
              </a:spcBef>
            </a:pPr>
            <a:r>
              <a:rPr lang="en-US" dirty="0"/>
              <a:t>Future work: improve the range and support 3-D imaging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AB91F-F142-4A91-9453-87721ACF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E7FC-9C3E-414A-A276-579D3441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altLang="zh-CN" dirty="0" smtClean="0"/>
              <a:t>y Opinion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4EC97-B12E-41CE-A0B4-E501CEDCF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zh-CN" altLang="en-US" dirty="0" smtClean="0"/>
              <a:t>“迁移”的思想。</a:t>
            </a:r>
            <a:endParaRPr lang="en-US" altLang="zh-CN" dirty="0" smtClean="0"/>
          </a:p>
          <a:p>
            <a:pPr>
              <a:spcBef>
                <a:spcPts val="2400"/>
              </a:spcBef>
            </a:pPr>
            <a:r>
              <a:rPr lang="zh-CN" altLang="en-US" dirty="0" smtClean="0"/>
              <a:t>“迁移”的同时有足够的创新点（</a:t>
            </a:r>
            <a:r>
              <a:rPr lang="en-US" altLang="zh-CN" dirty="0" smtClean="0"/>
              <a:t>MPGA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>
              <a:spcBef>
                <a:spcPts val="2400"/>
              </a:spcBef>
            </a:pPr>
            <a:r>
              <a:rPr lang="zh-CN" altLang="en-US" dirty="0" smtClean="0"/>
              <a:t>有数学推导，理论证明。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AB91F-F142-4A91-9453-87721ACF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8BB7-59E6-4074-902B-74179893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Acoustic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C645-88DD-4833-BABC-840023B26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Penetrate many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519B7-D5C1-4F81-ABA2-2EEA5577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C1E9B-42B3-438E-9000-46DA5630B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68" y="2202770"/>
            <a:ext cx="4247368" cy="424736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5908B95-37A3-456A-A0A2-124F421B8457}"/>
              </a:ext>
            </a:extLst>
          </p:cNvPr>
          <p:cNvGrpSpPr/>
          <p:nvPr/>
        </p:nvGrpSpPr>
        <p:grpSpPr>
          <a:xfrm>
            <a:off x="3212963" y="3895601"/>
            <a:ext cx="5118630" cy="1538862"/>
            <a:chOff x="3212963" y="3895601"/>
            <a:chExt cx="5118630" cy="153886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F603C64-6065-4B55-B0C1-8C4EDFE13908}"/>
                </a:ext>
              </a:extLst>
            </p:cNvPr>
            <p:cNvGrpSpPr/>
            <p:nvPr/>
          </p:nvGrpSpPr>
          <p:grpSpPr>
            <a:xfrm>
              <a:off x="5127663" y="4344050"/>
              <a:ext cx="3203930" cy="1090413"/>
              <a:chOff x="5127663" y="4344050"/>
              <a:chExt cx="3203930" cy="10904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F9C2B95-E682-485F-8140-748FBC54B2E2}"/>
                  </a:ext>
                </a:extLst>
              </p:cNvPr>
              <p:cNvSpPr/>
              <p:nvPr/>
            </p:nvSpPr>
            <p:spPr>
              <a:xfrm>
                <a:off x="6679106" y="4344050"/>
                <a:ext cx="1652487" cy="1090413"/>
              </a:xfrm>
              <a:prstGeom prst="ellipse">
                <a:avLst/>
              </a:prstGeom>
              <a:solidFill>
                <a:srgbClr val="FFFF00">
                  <a:alpha val="22000"/>
                </a:srgb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E893309-4FEE-46E2-BA00-7ED8F981DF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7663" y="4344050"/>
                <a:ext cx="1923238" cy="1004501"/>
              </a:xfrm>
              <a:prstGeom prst="line">
                <a:avLst/>
              </a:prstGeom>
              <a:ln w="38100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CE6C839-B08B-4CF5-9572-495F9B8A2C6B}"/>
                  </a:ext>
                </a:extLst>
              </p:cNvPr>
              <p:cNvCxnSpPr>
                <a:cxnSpLocks/>
                <a:endCxn id="11" idx="0"/>
              </p:cNvCxnSpPr>
              <p:nvPr/>
            </p:nvCxnSpPr>
            <p:spPr>
              <a:xfrm>
                <a:off x="5127663" y="4344050"/>
                <a:ext cx="2377687" cy="0"/>
              </a:xfrm>
              <a:prstGeom prst="line">
                <a:avLst/>
              </a:prstGeom>
              <a:ln w="38100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2D601AF-5B9D-4893-8A6F-91C87DA06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73129" y="3635435"/>
              <a:ext cx="1255734" cy="177606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FA9D5F-4DFF-4F64-92CD-EA8BDE675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778" b="96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56255">
              <a:off x="7234696" y="4618603"/>
              <a:ext cx="541308" cy="541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90DC7393-747F-45D4-8F75-1FBD2B2F3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606">
            <a:off x="6759401" y="3214419"/>
            <a:ext cx="3359194" cy="2972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98BB7-59E6-4074-902B-74179893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Acoustic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C645-88DD-4833-BABC-840023B26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Propagate around obstruction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519B7-D5C1-4F81-ABA2-2EEA5577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C46E58-8001-46FB-A7EB-36CA736738A6}"/>
              </a:ext>
            </a:extLst>
          </p:cNvPr>
          <p:cNvGrpSpPr/>
          <p:nvPr/>
        </p:nvGrpSpPr>
        <p:grpSpPr>
          <a:xfrm>
            <a:off x="4553268" y="2480435"/>
            <a:ext cx="3064197" cy="3732519"/>
            <a:chOff x="4193227" y="2460339"/>
            <a:chExt cx="3064197" cy="37325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0B7CB3-FC30-4414-A94D-9A84D1AD05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4193227" y="2460339"/>
              <a:ext cx="3064197" cy="63167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6F8ECD9-B466-44D8-8006-1A0870C9C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 flipV="1">
              <a:off x="4549121" y="4561971"/>
              <a:ext cx="2630103" cy="631671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F2F31F6-F477-4969-80A8-0ACA50039C9C}"/>
              </a:ext>
            </a:extLst>
          </p:cNvPr>
          <p:cNvGrpSpPr/>
          <p:nvPr/>
        </p:nvGrpSpPr>
        <p:grpSpPr>
          <a:xfrm>
            <a:off x="3423905" y="3145429"/>
            <a:ext cx="4360845" cy="1907284"/>
            <a:chOff x="3423905" y="3145429"/>
            <a:chExt cx="4360845" cy="190728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57BC070-958A-46AE-A0EB-035EE0994449}"/>
                </a:ext>
              </a:extLst>
            </p:cNvPr>
            <p:cNvGrpSpPr/>
            <p:nvPr/>
          </p:nvGrpSpPr>
          <p:grpSpPr>
            <a:xfrm>
              <a:off x="3423905" y="3145429"/>
              <a:ext cx="4360845" cy="1907284"/>
              <a:chOff x="3423905" y="3145429"/>
              <a:chExt cx="4360845" cy="190728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720CAB5-B2F7-4495-978D-B20419087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799126">
                <a:off x="7306038" y="3937106"/>
                <a:ext cx="396553" cy="560871"/>
              </a:xfrm>
              <a:prstGeom prst="rect">
                <a:avLst/>
              </a:prstGeom>
            </p:spPr>
          </p:pic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C7694C1-BD59-420E-89D5-DB4EB8DA0DE4}"/>
                  </a:ext>
                </a:extLst>
              </p:cNvPr>
              <p:cNvSpPr/>
              <p:nvPr/>
            </p:nvSpPr>
            <p:spPr>
              <a:xfrm>
                <a:off x="3423905" y="3823656"/>
                <a:ext cx="1520207" cy="1229057"/>
              </a:xfrm>
              <a:prstGeom prst="ellipse">
                <a:avLst/>
              </a:prstGeom>
              <a:solidFill>
                <a:srgbClr val="FFFF00">
                  <a:alpha val="22000"/>
                </a:srgb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6A8E0CA-58AB-4E8D-9327-8E1392A382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23749" y="3145429"/>
                <a:ext cx="2000621" cy="750172"/>
              </a:xfrm>
              <a:prstGeom prst="line">
                <a:avLst/>
              </a:prstGeom>
              <a:ln w="38100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971EB35-EF7B-410C-8896-4D60F9679D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24059" y="3157760"/>
                <a:ext cx="1416597" cy="1606598"/>
              </a:xfrm>
              <a:prstGeom prst="line">
                <a:avLst/>
              </a:prstGeom>
              <a:ln w="38100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D6FF68E-A6C2-4145-9D71-10A78CDA82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24371" y="3148421"/>
                <a:ext cx="1240426" cy="696166"/>
              </a:xfrm>
              <a:prstGeom prst="line">
                <a:avLst/>
              </a:prstGeom>
              <a:ln w="38100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1A41B54-AED9-4A83-BF7F-9A5696AABA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49828" y="3152274"/>
                <a:ext cx="814969" cy="692313"/>
              </a:xfrm>
              <a:prstGeom prst="line">
                <a:avLst/>
              </a:prstGeom>
              <a:ln w="38100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C8B5E89-7F69-4293-B403-8BE5D5CDA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573" y="3961059"/>
              <a:ext cx="884869" cy="88486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38AAFA-207B-49DE-94A7-93231BE14026}"/>
              </a:ext>
            </a:extLst>
          </p:cNvPr>
          <p:cNvGrpSpPr/>
          <p:nvPr/>
        </p:nvGrpSpPr>
        <p:grpSpPr>
          <a:xfrm>
            <a:off x="3892964" y="3823656"/>
            <a:ext cx="4088158" cy="1200329"/>
            <a:chOff x="3892964" y="3823656"/>
            <a:chExt cx="4088158" cy="120032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A3CAD17-6065-4238-B7F6-372E59930998}"/>
                </a:ext>
              </a:extLst>
            </p:cNvPr>
            <p:cNvSpPr/>
            <p:nvPr/>
          </p:nvSpPr>
          <p:spPr>
            <a:xfrm>
              <a:off x="3892964" y="3823656"/>
              <a:ext cx="612668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?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592E9DE-F44A-4CF5-8D8D-2E00E8DE0B46}"/>
                </a:ext>
              </a:extLst>
            </p:cNvPr>
            <p:cNvCxnSpPr/>
            <p:nvPr/>
          </p:nvCxnSpPr>
          <p:spPr>
            <a:xfrm flipH="1">
              <a:off x="4626442" y="3844587"/>
              <a:ext cx="3354680" cy="538570"/>
            </a:xfrm>
            <a:prstGeom prst="straightConnector1">
              <a:avLst/>
            </a:prstGeom>
            <a:ln w="38100">
              <a:prstDash val="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755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6FF917-BA1B-4F6F-A0FE-EFE00AC2CE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45" y="4486985"/>
            <a:ext cx="812801" cy="9588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935DC93-810E-4F93-84F1-1FAD7B4F05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45" y="4482779"/>
            <a:ext cx="812801" cy="958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B66E5-19B8-4886-B375-1E857EDC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Aperture Radar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45C59-95AE-4B2D-B3FC-0B0D385EF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Transducer Array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Commonly used for acoustic imaging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Sizable for good resolution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Synthetic Aperture Radar (SAR)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 one pair of speaker and microphone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Move them by hand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Emulate a virtual array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26227-2A23-4369-ADF6-17964797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6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03B235-F9C3-4D13-BEA6-B129474991D2}"/>
              </a:ext>
            </a:extLst>
          </p:cNvPr>
          <p:cNvGrpSpPr/>
          <p:nvPr/>
        </p:nvGrpSpPr>
        <p:grpSpPr>
          <a:xfrm>
            <a:off x="6707103" y="3523406"/>
            <a:ext cx="2378967" cy="963579"/>
            <a:chOff x="6621039" y="3480374"/>
            <a:chExt cx="2378967" cy="9635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63E26C-74DC-40FB-9710-5D11E59009C8}"/>
                </a:ext>
              </a:extLst>
            </p:cNvPr>
            <p:cNvSpPr txBox="1"/>
            <p:nvPr/>
          </p:nvSpPr>
          <p:spPr>
            <a:xfrm>
              <a:off x="6621039" y="3480374"/>
              <a:ext cx="14399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Speaker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72BB30-3F06-40B0-9354-F80FA4FC999B}"/>
                </a:ext>
              </a:extLst>
            </p:cNvPr>
            <p:cNvSpPr txBox="1"/>
            <p:nvPr/>
          </p:nvSpPr>
          <p:spPr>
            <a:xfrm>
              <a:off x="8248270" y="3490120"/>
              <a:ext cx="751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Mic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6EF6561-B8A4-4457-AC99-5A51B81A5C77}"/>
                </a:ext>
              </a:extLst>
            </p:cNvPr>
            <p:cNvCxnSpPr>
              <a:cxnSpLocks/>
            </p:cNvCxnSpPr>
            <p:nvPr/>
          </p:nvCxnSpPr>
          <p:spPr>
            <a:xfrm>
              <a:off x="7746669" y="3973090"/>
              <a:ext cx="195973" cy="470863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9B13A25-4BA1-4B8C-9C81-7141DD29B1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7796" y="3962959"/>
              <a:ext cx="372742" cy="476788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477B8D04-F724-456F-8E3B-C7C4F57E6C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567" y="4482777"/>
            <a:ext cx="812801" cy="95883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075BA39-3406-4F6C-8A69-5F42E29E461A}"/>
              </a:ext>
            </a:extLst>
          </p:cNvPr>
          <p:cNvSpPr/>
          <p:nvPr/>
        </p:nvSpPr>
        <p:spPr>
          <a:xfrm>
            <a:off x="7252997" y="4262283"/>
            <a:ext cx="4197625" cy="14177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574BD85-FFA8-4655-B6A5-1D80DEF58BC6}"/>
              </a:ext>
            </a:extLst>
          </p:cNvPr>
          <p:cNvGrpSpPr/>
          <p:nvPr/>
        </p:nvGrpSpPr>
        <p:grpSpPr>
          <a:xfrm>
            <a:off x="8689027" y="1875617"/>
            <a:ext cx="2819164" cy="1325563"/>
            <a:chOff x="8689027" y="1875617"/>
            <a:chExt cx="2819164" cy="1325563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D74E592-738C-4643-B62B-3B904E9FC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9027" y="1875617"/>
              <a:ext cx="1325563" cy="1325563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7CF90A-3383-499A-B03A-A67928DA766B}"/>
                </a:ext>
              </a:extLst>
            </p:cNvPr>
            <p:cNvSpPr txBox="1"/>
            <p:nvPr/>
          </p:nvSpPr>
          <p:spPr>
            <a:xfrm>
              <a:off x="10068264" y="2061344"/>
              <a:ext cx="14399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Target object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94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11654 0.0013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4 0.00139 L 0.23321 0.00139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608A-F104-4146-8753-54FA6248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Aperture Radar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14EB8-88F3-4960-AF42-2A5B6CB7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3140BD-FFC3-4B70-9F9C-E24E8DA9E69E}"/>
              </a:ext>
            </a:extLst>
          </p:cNvPr>
          <p:cNvGrpSpPr/>
          <p:nvPr/>
        </p:nvGrpSpPr>
        <p:grpSpPr>
          <a:xfrm>
            <a:off x="2372005" y="1597640"/>
            <a:ext cx="2020703" cy="2173021"/>
            <a:chOff x="876688" y="1662185"/>
            <a:chExt cx="2020703" cy="217302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234052C-8E08-4F87-A2E6-235615F69E38}"/>
                </a:ext>
              </a:extLst>
            </p:cNvPr>
            <p:cNvGrpSpPr/>
            <p:nvPr/>
          </p:nvGrpSpPr>
          <p:grpSpPr>
            <a:xfrm>
              <a:off x="876688" y="1662185"/>
              <a:ext cx="2020703" cy="2173021"/>
              <a:chOff x="876688" y="1725414"/>
              <a:chExt cx="2020703" cy="217302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5AC2092-72C8-4592-8A13-BF27A583CF6A}"/>
                  </a:ext>
                </a:extLst>
              </p:cNvPr>
              <p:cNvGrpSpPr/>
              <p:nvPr/>
            </p:nvGrpSpPr>
            <p:grpSpPr>
              <a:xfrm>
                <a:off x="1034526" y="1807285"/>
                <a:ext cx="1828800" cy="1828800"/>
                <a:chOff x="926950" y="1699709"/>
                <a:chExt cx="1828800" cy="1828800"/>
              </a:xfrm>
            </p:grpSpPr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77782B0F-8C05-4F08-8595-AC828619FA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94099" y="1699709"/>
                  <a:ext cx="0" cy="18288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83E23E97-B365-4E0A-ADA2-40E4BDB467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6950" y="3282876"/>
                  <a:ext cx="18288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6926E06-D3C9-424A-9F29-5CB84E375326}"/>
                      </a:ext>
                    </a:extLst>
                  </p:cNvPr>
                  <p:cNvSpPr txBox="1"/>
                  <p:nvPr/>
                </p:nvSpPr>
                <p:spPr>
                  <a:xfrm>
                    <a:off x="2576021" y="3467548"/>
                    <a:ext cx="32137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6926E06-D3C9-424A-9F29-5CB84E3753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6021" y="3467548"/>
                    <a:ext cx="321370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39F8386-8789-4EC0-86ED-49E43BF1CEF2}"/>
                      </a:ext>
                    </a:extLst>
                  </p:cNvPr>
                  <p:cNvSpPr txBox="1"/>
                  <p:nvPr/>
                </p:nvSpPr>
                <p:spPr>
                  <a:xfrm>
                    <a:off x="876688" y="1725414"/>
                    <a:ext cx="306944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39F8386-8789-4EC0-86ED-49E43BF1CE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6688" y="1725414"/>
                    <a:ext cx="306944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C473D6-C929-4459-A951-C091025D2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762" y="1872858"/>
              <a:ext cx="1325564" cy="1325564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5AD7EE6-9C82-4412-9AB0-8E1BE81505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6761" y="2225169"/>
              <a:ext cx="109728" cy="109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147132C-399D-475E-847D-4F67352FC7D7}"/>
                    </a:ext>
                  </a:extLst>
                </p:cNvPr>
                <p:cNvSpPr txBox="1"/>
                <p:nvPr/>
              </p:nvSpPr>
              <p:spPr>
                <a:xfrm>
                  <a:off x="1967443" y="1798287"/>
                  <a:ext cx="92166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147132C-399D-475E-847D-4F67352FC7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443" y="1798287"/>
                  <a:ext cx="921663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73BE7C-D976-480A-A7C6-155CFC0C9E54}"/>
              </a:ext>
            </a:extLst>
          </p:cNvPr>
          <p:cNvGrpSpPr/>
          <p:nvPr/>
        </p:nvGrpSpPr>
        <p:grpSpPr>
          <a:xfrm>
            <a:off x="2303782" y="4431256"/>
            <a:ext cx="2429905" cy="2173022"/>
            <a:chOff x="808465" y="4495801"/>
            <a:chExt cx="2429905" cy="217302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240F1CC-BB68-44EF-BDAF-8AC8D5BA94D5}"/>
                </a:ext>
              </a:extLst>
            </p:cNvPr>
            <p:cNvGrpSpPr/>
            <p:nvPr/>
          </p:nvGrpSpPr>
          <p:grpSpPr>
            <a:xfrm>
              <a:off x="808465" y="4495801"/>
              <a:ext cx="2188056" cy="2173022"/>
              <a:chOff x="808465" y="1725413"/>
              <a:chExt cx="2188056" cy="217302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6C66864-A009-4300-BFBD-5F54CC238A4E}"/>
                  </a:ext>
                </a:extLst>
              </p:cNvPr>
              <p:cNvGrpSpPr/>
              <p:nvPr/>
            </p:nvGrpSpPr>
            <p:grpSpPr>
              <a:xfrm>
                <a:off x="1034526" y="1807285"/>
                <a:ext cx="1828800" cy="1828800"/>
                <a:chOff x="926950" y="1699709"/>
                <a:chExt cx="1828800" cy="1828800"/>
              </a:xfrm>
            </p:grpSpPr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E716050A-13BC-4D49-AF75-376BA1DB2E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94099" y="1699709"/>
                  <a:ext cx="0" cy="18288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2E2F529C-7533-42C8-A8EB-202170EFAC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6950" y="3282876"/>
                  <a:ext cx="18288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A6F0A65B-5D3D-45BF-BA2C-150831CF7B8F}"/>
                      </a:ext>
                    </a:extLst>
                  </p:cNvPr>
                  <p:cNvSpPr txBox="1"/>
                  <p:nvPr/>
                </p:nvSpPr>
                <p:spPr>
                  <a:xfrm>
                    <a:off x="2576021" y="3467548"/>
                    <a:ext cx="42050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A6F0A65B-5D3D-45BF-BA2C-150831CF7B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6021" y="3467548"/>
                    <a:ext cx="420500" cy="4308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5DD05402-802A-4588-B8C7-91A3D947785E}"/>
                      </a:ext>
                    </a:extLst>
                  </p:cNvPr>
                  <p:cNvSpPr txBox="1"/>
                  <p:nvPr/>
                </p:nvSpPr>
                <p:spPr>
                  <a:xfrm>
                    <a:off x="808465" y="1725413"/>
                    <a:ext cx="44339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5DD05402-802A-4588-B8C7-91A3D94778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465" y="1725413"/>
                    <a:ext cx="443390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F2296E3-6B0D-4EEB-9403-875ADDCD9E1E}"/>
                    </a:ext>
                  </a:extLst>
                </p:cNvPr>
                <p:cNvSpPr txBox="1"/>
                <p:nvPr/>
              </p:nvSpPr>
              <p:spPr>
                <a:xfrm>
                  <a:off x="1986489" y="4522183"/>
                  <a:ext cx="125188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F2296E3-6B0D-4EEB-9403-875ADDCD9E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6489" y="4522183"/>
                  <a:ext cx="1251881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C744DBA-DF95-4D47-9513-44FA83FD4C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9829" y="5033008"/>
              <a:ext cx="109728" cy="109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48FDE1-C18B-4000-B9E1-6CBBE150DB6D}"/>
                  </a:ext>
                </a:extLst>
              </p:cNvPr>
              <p:cNvSpPr txBox="1"/>
              <p:nvPr/>
            </p:nvSpPr>
            <p:spPr>
              <a:xfrm>
                <a:off x="7551869" y="2471095"/>
                <a:ext cx="14239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48FDE1-C18B-4000-B9E1-6CBBE150D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869" y="2471095"/>
                <a:ext cx="1423916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0914F9-6C64-4E70-B4AC-A19BCF8055BA}"/>
                  </a:ext>
                </a:extLst>
              </p:cNvPr>
              <p:cNvSpPr txBox="1"/>
              <p:nvPr/>
            </p:nvSpPr>
            <p:spPr>
              <a:xfrm>
                <a:off x="7551869" y="5023327"/>
                <a:ext cx="3944926" cy="577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𝑗𝑐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𝑦𝑘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0914F9-6C64-4E70-B4AC-A19BCF805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869" y="5023327"/>
                <a:ext cx="3944926" cy="5770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D049263-B3FE-424E-A92F-12D7F263DFF1}"/>
              </a:ext>
            </a:extLst>
          </p:cNvPr>
          <p:cNvGrpSpPr/>
          <p:nvPr/>
        </p:nvGrpSpPr>
        <p:grpSpPr>
          <a:xfrm>
            <a:off x="8055918" y="3333930"/>
            <a:ext cx="2293975" cy="1471958"/>
            <a:chOff x="8055918" y="3333930"/>
            <a:chExt cx="2293975" cy="1471958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D620E41E-9DCF-4AE1-B942-3E308826FA38}"/>
                </a:ext>
              </a:extLst>
            </p:cNvPr>
            <p:cNvSpPr/>
            <p:nvPr/>
          </p:nvSpPr>
          <p:spPr>
            <a:xfrm rot="5400000">
              <a:off x="7496781" y="3893067"/>
              <a:ext cx="1471958" cy="3536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13091C-30E4-4B21-B041-70C48C7B3AFB}"/>
                </a:ext>
              </a:extLst>
            </p:cNvPr>
            <p:cNvSpPr txBox="1"/>
            <p:nvPr/>
          </p:nvSpPr>
          <p:spPr>
            <a:xfrm>
              <a:off x="8440123" y="3467661"/>
              <a:ext cx="19097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Data formatting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34B8F95-6251-4EB9-ADE8-8A17EAC0758A}"/>
              </a:ext>
            </a:extLst>
          </p:cNvPr>
          <p:cNvGrpSpPr/>
          <p:nvPr/>
        </p:nvGrpSpPr>
        <p:grpSpPr>
          <a:xfrm>
            <a:off x="5269428" y="4534149"/>
            <a:ext cx="1909770" cy="943019"/>
            <a:chOff x="5269428" y="4534149"/>
            <a:chExt cx="1909770" cy="943019"/>
          </a:xfrm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21BEA1D0-1164-4781-B87E-B739DF986C26}"/>
                </a:ext>
              </a:extLst>
            </p:cNvPr>
            <p:cNvSpPr/>
            <p:nvPr/>
          </p:nvSpPr>
          <p:spPr>
            <a:xfrm rot="10800000">
              <a:off x="5335793" y="5123484"/>
              <a:ext cx="1753496" cy="3536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95632A-A6E5-4BA1-81A1-1C0C232641F1}"/>
                </a:ext>
              </a:extLst>
            </p:cNvPr>
            <p:cNvSpPr txBox="1"/>
            <p:nvPr/>
          </p:nvSpPr>
          <p:spPr>
            <a:xfrm>
              <a:off x="5269428" y="4534149"/>
              <a:ext cx="1909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2-D FFT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540BFA-C874-4E4E-93D4-7520E565D326}"/>
              </a:ext>
            </a:extLst>
          </p:cNvPr>
          <p:cNvGrpSpPr/>
          <p:nvPr/>
        </p:nvGrpSpPr>
        <p:grpSpPr>
          <a:xfrm>
            <a:off x="4788324" y="2076495"/>
            <a:ext cx="2786489" cy="928859"/>
            <a:chOff x="4788324" y="2076495"/>
            <a:chExt cx="2786489" cy="928859"/>
          </a:xfrm>
        </p:grpSpPr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73B43935-86B3-40E8-81EE-AA20135F1632}"/>
                </a:ext>
              </a:extLst>
            </p:cNvPr>
            <p:cNvSpPr/>
            <p:nvPr/>
          </p:nvSpPr>
          <p:spPr>
            <a:xfrm>
              <a:off x="5335793" y="2651670"/>
              <a:ext cx="1753496" cy="3536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226827-5A03-4699-B733-CD534FAA971A}"/>
                </a:ext>
              </a:extLst>
            </p:cNvPr>
            <p:cNvSpPr txBox="1"/>
            <p:nvPr/>
          </p:nvSpPr>
          <p:spPr>
            <a:xfrm>
              <a:off x="4788324" y="2076495"/>
              <a:ext cx="2786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Move and record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04732F-DAB1-4700-B9CB-56B9EC0F6F75}"/>
              </a:ext>
            </a:extLst>
          </p:cNvPr>
          <p:cNvGrpSpPr/>
          <p:nvPr/>
        </p:nvGrpSpPr>
        <p:grpSpPr>
          <a:xfrm>
            <a:off x="7463967" y="1145126"/>
            <a:ext cx="1423905" cy="1325969"/>
            <a:chOff x="7463967" y="1145126"/>
            <a:chExt cx="1423905" cy="132596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A906E8C-0387-4711-B7EB-9999072DE124}"/>
                </a:ext>
              </a:extLst>
            </p:cNvPr>
            <p:cNvSpPr txBox="1"/>
            <p:nvPr/>
          </p:nvSpPr>
          <p:spPr>
            <a:xfrm>
              <a:off x="7463967" y="1145126"/>
              <a:ext cx="14239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Position index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3925C2D-8B74-48E1-ADBC-9DD62A176722}"/>
                </a:ext>
              </a:extLst>
            </p:cNvPr>
            <p:cNvCxnSpPr>
              <a:cxnSpLocks/>
              <a:stCxn id="39" idx="2"/>
            </p:cNvCxnSpPr>
            <p:nvPr/>
          </p:nvCxnSpPr>
          <p:spPr>
            <a:xfrm>
              <a:off x="8175920" y="1976123"/>
              <a:ext cx="0" cy="49497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1B70AD-548E-43B8-B4C9-60693DE3896B}"/>
              </a:ext>
            </a:extLst>
          </p:cNvPr>
          <p:cNvGrpSpPr/>
          <p:nvPr/>
        </p:nvGrpSpPr>
        <p:grpSpPr>
          <a:xfrm>
            <a:off x="8610600" y="1471629"/>
            <a:ext cx="1683925" cy="999060"/>
            <a:chOff x="8610600" y="1471629"/>
            <a:chExt cx="1683925" cy="99906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534F7C-5C09-4000-93E5-68A2598E0EF9}"/>
                </a:ext>
              </a:extLst>
            </p:cNvPr>
            <p:cNvSpPr txBox="1"/>
            <p:nvPr/>
          </p:nvSpPr>
          <p:spPr>
            <a:xfrm>
              <a:off x="8870620" y="1471629"/>
              <a:ext cx="14239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Sample index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13680FB-D349-435F-8ED2-C9F1AD6D31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10600" y="1976123"/>
              <a:ext cx="468854" cy="4945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104BF7D-FF2D-4C54-A6CA-7CCA79AE01B0}"/>
              </a:ext>
            </a:extLst>
          </p:cNvPr>
          <p:cNvGrpSpPr/>
          <p:nvPr/>
        </p:nvGrpSpPr>
        <p:grpSpPr>
          <a:xfrm>
            <a:off x="2836821" y="3730252"/>
            <a:ext cx="2216985" cy="538809"/>
            <a:chOff x="2836821" y="3730252"/>
            <a:chExt cx="2216985" cy="538809"/>
          </a:xfrm>
        </p:grpSpPr>
        <p:sp>
          <p:nvSpPr>
            <p:cNvPr id="49" name="Arrow: Right 48">
              <a:extLst>
                <a:ext uri="{FF2B5EF4-FFF2-40B4-BE49-F238E27FC236}">
                  <a16:creationId xmlns:a16="http://schemas.microsoft.com/office/drawing/2014/main" id="{BA23A0D6-3651-4926-9011-C44DF3A66009}"/>
                </a:ext>
              </a:extLst>
            </p:cNvPr>
            <p:cNvSpPr/>
            <p:nvPr/>
          </p:nvSpPr>
          <p:spPr>
            <a:xfrm rot="5400000">
              <a:off x="3205241" y="3385604"/>
              <a:ext cx="515037" cy="12518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BE5A709-012D-4B28-8CEF-DB10BAE6F57F}"/>
                </a:ext>
              </a:extLst>
            </p:cNvPr>
            <p:cNvSpPr txBox="1"/>
            <p:nvPr/>
          </p:nvSpPr>
          <p:spPr>
            <a:xfrm>
              <a:off x="4232023" y="3730252"/>
              <a:ext cx="8217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SAR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72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89BED-F0B6-4236-9B29-1FC5A46B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403A5-66B8-45CA-BD29-7F1E39746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self and background interference</a:t>
            </a:r>
          </a:p>
          <a:p>
            <a:endParaRPr lang="en-US" dirty="0"/>
          </a:p>
          <a:p>
            <a:r>
              <a:rPr lang="en-US" dirty="0"/>
              <a:t>Deviation from the desired trajectory due to hand jitters</a:t>
            </a:r>
          </a:p>
          <a:p>
            <a:endParaRPr lang="en-US" dirty="0"/>
          </a:p>
          <a:p>
            <a:r>
              <a:rPr lang="en-US" dirty="0"/>
              <a:t>Speaker and microphone distortion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E3BC8-02F9-4400-AE72-CF393F2D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CAE61-92E6-4C92-9555-3011F2FFF8E0}"/>
              </a:ext>
            </a:extLst>
          </p:cNvPr>
          <p:cNvSpPr txBox="1"/>
          <p:nvPr/>
        </p:nvSpPr>
        <p:spPr>
          <a:xfrm>
            <a:off x="1173851" y="4999679"/>
            <a:ext cx="9844298" cy="731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b="1" dirty="0"/>
              <a:t>All these factors significantly degrades the image quality </a:t>
            </a:r>
          </a:p>
        </p:txBody>
      </p:sp>
    </p:spTree>
    <p:extLst>
      <p:ext uri="{BB962C8B-B14F-4D97-AF65-F5344CB8AC3E}">
        <p14:creationId xmlns:p14="http://schemas.microsoft.com/office/powerpoint/2010/main" val="354605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F70D-4EA9-434A-803B-E2CF7994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44D9-CC57-477B-89D9-8705F4F2E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037"/>
            <a:ext cx="10515600" cy="4445129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coustic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dirty="0"/>
              <a:t>maging on a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obile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F29AF-CD01-4508-8AC1-D19DDDA2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9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78E380-30FB-4162-9C33-43316E464D78}"/>
              </a:ext>
            </a:extLst>
          </p:cNvPr>
          <p:cNvGrpSpPr/>
          <p:nvPr/>
        </p:nvGrpSpPr>
        <p:grpSpPr>
          <a:xfrm>
            <a:off x="3553905" y="2827863"/>
            <a:ext cx="2220686" cy="1202274"/>
            <a:chOff x="3553905" y="2827863"/>
            <a:chExt cx="2220686" cy="12022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BDB54B-E33E-4994-B517-AB1EAD0678F6}"/>
                </a:ext>
              </a:extLst>
            </p:cNvPr>
            <p:cNvSpPr/>
            <p:nvPr/>
          </p:nvSpPr>
          <p:spPr>
            <a:xfrm>
              <a:off x="4169228" y="2827863"/>
              <a:ext cx="1605363" cy="120227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i="1" dirty="0">
                  <a:solidFill>
                    <a:schemeClr val="accent1"/>
                  </a:solidFill>
                </a:rPr>
                <a:t>MPGA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78379B2-5F3A-453A-AB76-537A7EB65B54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>
              <a:off x="3553905" y="3429000"/>
              <a:ext cx="6153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F3D3FE-021A-4853-BA7F-452B382B60E7}"/>
              </a:ext>
            </a:extLst>
          </p:cNvPr>
          <p:cNvGrpSpPr/>
          <p:nvPr/>
        </p:nvGrpSpPr>
        <p:grpSpPr>
          <a:xfrm>
            <a:off x="1333219" y="2827863"/>
            <a:ext cx="2220686" cy="1202274"/>
            <a:chOff x="1333219" y="2827863"/>
            <a:chExt cx="2220686" cy="12022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B811C7-1ED7-4117-92D0-ECD1EC1A37D9}"/>
                </a:ext>
              </a:extLst>
            </p:cNvPr>
            <p:cNvSpPr/>
            <p:nvPr/>
          </p:nvSpPr>
          <p:spPr>
            <a:xfrm>
              <a:off x="1948542" y="2827863"/>
              <a:ext cx="1605363" cy="120227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i="1" dirty="0" err="1">
                  <a:solidFill>
                    <a:schemeClr val="accent1"/>
                  </a:solidFill>
                </a:rPr>
                <a:t>Interf</a:t>
              </a:r>
              <a:r>
                <a:rPr lang="en-US" sz="3200" b="1" i="1" dirty="0">
                  <a:solidFill>
                    <a:schemeClr val="accent1"/>
                  </a:solidFill>
                </a:rPr>
                <a:t>. cancel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A52798-36D0-4C78-8F9C-7CCF74538530}"/>
                </a:ext>
              </a:extLst>
            </p:cNvPr>
            <p:cNvCxnSpPr/>
            <p:nvPr/>
          </p:nvCxnSpPr>
          <p:spPr>
            <a:xfrm>
              <a:off x="1333219" y="3427516"/>
              <a:ext cx="6153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5B9CAC-F2B8-4C96-A014-70ED73A4C07A}"/>
              </a:ext>
            </a:extLst>
          </p:cNvPr>
          <p:cNvGrpSpPr/>
          <p:nvPr/>
        </p:nvGrpSpPr>
        <p:grpSpPr>
          <a:xfrm>
            <a:off x="5788338" y="2827863"/>
            <a:ext cx="2822262" cy="1202274"/>
            <a:chOff x="5788338" y="2827863"/>
            <a:chExt cx="2822262" cy="12022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AD473E-F75E-4E03-8530-904790F10F72}"/>
                </a:ext>
              </a:extLst>
            </p:cNvPr>
            <p:cNvSpPr/>
            <p:nvPr/>
          </p:nvSpPr>
          <p:spPr>
            <a:xfrm>
              <a:off x="6389914" y="2827863"/>
              <a:ext cx="1605363" cy="120227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i="1" dirty="0">
                  <a:solidFill>
                    <a:schemeClr val="tx1"/>
                  </a:solidFill>
                </a:rPr>
                <a:t>SAR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412CF56-88EB-4AB3-BA5C-2A237480F71E}"/>
                </a:ext>
              </a:extLst>
            </p:cNvPr>
            <p:cNvCxnSpPr/>
            <p:nvPr/>
          </p:nvCxnSpPr>
          <p:spPr>
            <a:xfrm>
              <a:off x="7995277" y="3427516"/>
              <a:ext cx="6153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137264E-C219-47DC-A747-DBA159D4EF1F}"/>
                </a:ext>
              </a:extLst>
            </p:cNvPr>
            <p:cNvCxnSpPr/>
            <p:nvPr/>
          </p:nvCxnSpPr>
          <p:spPr>
            <a:xfrm>
              <a:off x="5788338" y="3429000"/>
              <a:ext cx="6153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CCAE24-BFCA-4B1B-8A62-3CDEA941EC5C}"/>
              </a:ext>
            </a:extLst>
          </p:cNvPr>
          <p:cNvGrpSpPr/>
          <p:nvPr/>
        </p:nvGrpSpPr>
        <p:grpSpPr>
          <a:xfrm>
            <a:off x="8610600" y="2827863"/>
            <a:ext cx="2220686" cy="1202274"/>
            <a:chOff x="8610600" y="2827863"/>
            <a:chExt cx="2220686" cy="12022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10D86D-A733-425E-A1E3-19598D6F464C}"/>
                </a:ext>
              </a:extLst>
            </p:cNvPr>
            <p:cNvSpPr/>
            <p:nvPr/>
          </p:nvSpPr>
          <p:spPr>
            <a:xfrm>
              <a:off x="8610600" y="2827863"/>
              <a:ext cx="1605363" cy="120227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i="1" dirty="0">
                  <a:solidFill>
                    <a:schemeClr val="accent1"/>
                  </a:solidFill>
                </a:rPr>
                <a:t>Focus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70796A0-5C5B-4342-92A8-7D8ED8FA3E4E}"/>
                </a:ext>
              </a:extLst>
            </p:cNvPr>
            <p:cNvCxnSpPr/>
            <p:nvPr/>
          </p:nvCxnSpPr>
          <p:spPr>
            <a:xfrm>
              <a:off x="10215963" y="3446320"/>
              <a:ext cx="6153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59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Office PowerPoint</Application>
  <PresentationFormat>宽屏</PresentationFormat>
  <Paragraphs>342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等线</vt:lpstr>
      <vt:lpstr>等线 Light</vt:lpstr>
      <vt:lpstr>Arial</vt:lpstr>
      <vt:lpstr>Calibri</vt:lpstr>
      <vt:lpstr>Calibri Light</vt:lpstr>
      <vt:lpstr>Cambria Math</vt:lpstr>
      <vt:lpstr>Comic Sans MS</vt:lpstr>
      <vt:lpstr>1_Office Theme</vt:lpstr>
      <vt:lpstr>AIM: Acoustic Imaging  on a Mobile</vt:lpstr>
      <vt:lpstr>Smartphone Based Imaging</vt:lpstr>
      <vt:lpstr>Acoustic Imaging</vt:lpstr>
      <vt:lpstr>Acoustic Imaging</vt:lpstr>
      <vt:lpstr>Acoustic Imaging</vt:lpstr>
      <vt:lpstr>Synthetic Aperture Radar</vt:lpstr>
      <vt:lpstr>Synthetic Aperture Radar</vt:lpstr>
      <vt:lpstr>New Challenges</vt:lpstr>
      <vt:lpstr>AIM</vt:lpstr>
      <vt:lpstr>Interference Cancellation</vt:lpstr>
      <vt:lpstr>Two Types of Interference</vt:lpstr>
      <vt:lpstr>Two-Stage Cancellation</vt:lpstr>
      <vt:lpstr>Two-Stage Cancellation</vt:lpstr>
      <vt:lpstr>Cancellation performance</vt:lpstr>
      <vt:lpstr>MPGA</vt:lpstr>
      <vt:lpstr>Impact of Motion Errors</vt:lpstr>
      <vt:lpstr>Impact of Motion Errors</vt:lpstr>
      <vt:lpstr>Why PGA does not work?</vt:lpstr>
      <vt:lpstr>Estimate Phase Errors Due to Hand Jitters</vt:lpstr>
      <vt:lpstr>Estimate E(n)</vt:lpstr>
      <vt:lpstr>Remove Quadratic Terms</vt:lpstr>
      <vt:lpstr>MPGA Effectiveness</vt:lpstr>
      <vt:lpstr>Focus Algorithm</vt:lpstr>
      <vt:lpstr>Blur Effect</vt:lpstr>
      <vt:lpstr>Evaluate Distortion Pattern</vt:lpstr>
      <vt:lpstr>Focus and Denoise</vt:lpstr>
      <vt:lpstr>Focus Effectiveness</vt:lpstr>
      <vt:lpstr>More details</vt:lpstr>
      <vt:lpstr>Evaluation</vt:lpstr>
      <vt:lpstr>Results</vt:lpstr>
      <vt:lpstr>Results</vt:lpstr>
      <vt:lpstr>Results</vt:lpstr>
      <vt:lpstr>Related Work</vt:lpstr>
      <vt:lpstr>Conclusion</vt:lpstr>
      <vt:lpstr>My Opinion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2018-06-18T14:25:41Z</dcterms:created>
  <dcterms:modified xsi:type="dcterms:W3CDTF">2018-06-19T07:39:55Z</dcterms:modified>
</cp:coreProperties>
</file>