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300" r:id="rId4"/>
    <p:sldId id="301" r:id="rId5"/>
    <p:sldId id="305" r:id="rId6"/>
    <p:sldId id="302" r:id="rId7"/>
    <p:sldId id="303" r:id="rId8"/>
    <p:sldId id="304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1" autoAdjust="0"/>
    <p:restoredTop sz="95322" autoAdjust="0"/>
  </p:normalViewPr>
  <p:slideViewPr>
    <p:cSldViewPr snapToGrid="0">
      <p:cViewPr varScale="1">
        <p:scale>
          <a:sx n="46" d="100"/>
          <a:sy n="46" d="100"/>
        </p:scale>
        <p:origin x="67" y="10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6BA72-9E81-4225-BF43-06BF15E94B13}" type="datetimeFigureOut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70E15-F91F-4487-89CC-624D5E8BE2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8816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70E15-F91F-4487-89CC-624D5E8BE2A9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4074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23017-ED00-4CAB-8A4F-91F4A8D6A82B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405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D3807-8DAB-42F7-AC00-6B173B62B2A7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2374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D632-4467-4743-A425-D2C4988C404F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8974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EF71-72C6-4A79-93CD-8ED202F4B9AB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312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F534-D01D-4383-B887-FB4B0904D95D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9393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FE1B3-73BA-44E5-9D85-FADAED2C8FDF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415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08357-168D-4134-ACDC-50C1E4541085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7512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E347F-B061-411E-8ED7-6ACAAEA8EAF9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004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7595-3F48-4076-ADD4-FC23857374E2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99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54787-5360-4206-9D59-7BC746888F28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974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44740-1658-4BE8-9D48-F4AD0C4F0FEA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326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0C6A1-8D57-40FD-AEB2-4107618E2FEA}" type="datetime1">
              <a:rPr lang="zh-CN" altLang="en-US" smtClean="0"/>
              <a:t>2018-05-22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35D01-94A2-4ADD-9E17-2194B6D49D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64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81146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Indoor Localization Using Commercial Off-The-Shelf    60 GHz Access Points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419158"/>
            <a:ext cx="9144000" cy="1969706"/>
          </a:xfrm>
        </p:spPr>
        <p:txBody>
          <a:bodyPr>
            <a:normAutofit fontScale="85000" lnSpcReduction="10000"/>
          </a:bodyPr>
          <a:lstStyle/>
          <a:p>
            <a:r>
              <a:rPr lang="en-US" altLang="zh-CN" dirty="0"/>
              <a:t>Guillermo </a:t>
            </a:r>
            <a:r>
              <a:rPr lang="en-US" altLang="zh-CN" dirty="0" err="1"/>
              <a:t>Bielsa</a:t>
            </a:r>
            <a:r>
              <a:rPr lang="en-US" altLang="zh-CN" dirty="0"/>
              <a:t>†‡, Joan Palacios†‡, Adrian Loch†, </a:t>
            </a:r>
          </a:p>
          <a:p>
            <a:r>
              <a:rPr lang="en-US" altLang="zh-CN" dirty="0"/>
              <a:t>Daniel </a:t>
            </a:r>
            <a:r>
              <a:rPr lang="en-US" altLang="zh-CN" dirty="0" err="1"/>
              <a:t>Steinmetzer</a:t>
            </a:r>
            <a:r>
              <a:rPr lang="en-US" altLang="zh-CN" dirty="0"/>
              <a:t>, Paolo </a:t>
            </a:r>
            <a:r>
              <a:rPr lang="en-US" altLang="zh-CN" dirty="0" err="1"/>
              <a:t>Casari</a:t>
            </a:r>
            <a:r>
              <a:rPr lang="en-US" altLang="zh-CN" dirty="0"/>
              <a:t>†, Joerg Widmer†</a:t>
            </a:r>
          </a:p>
          <a:p>
            <a:r>
              <a:rPr lang="en-US" altLang="zh-CN" dirty="0"/>
              <a:t>†IMDEA Networks Institute, Madrid, Spain</a:t>
            </a:r>
          </a:p>
          <a:p>
            <a:r>
              <a:rPr lang="en-US" altLang="zh-CN" dirty="0"/>
              <a:t>‡Universidad Carlos III de Madrid, Spain</a:t>
            </a:r>
          </a:p>
          <a:p>
            <a:r>
              <a:rPr lang="en-US" altLang="zh-CN" dirty="0"/>
              <a:t>Secure Mobile Networking Lab, </a:t>
            </a:r>
            <a:r>
              <a:rPr lang="en-US" altLang="zh-CN" dirty="0" err="1"/>
              <a:t>Technische</a:t>
            </a:r>
            <a:r>
              <a:rPr lang="en-US" altLang="zh-CN" dirty="0"/>
              <a:t> </a:t>
            </a:r>
            <a:r>
              <a:rPr lang="en-US" altLang="zh-CN" dirty="0" err="1"/>
              <a:t>Universit¨at</a:t>
            </a:r>
            <a:r>
              <a:rPr lang="en-US" altLang="zh-CN" dirty="0"/>
              <a:t> Darmstadt, Germany</a:t>
            </a:r>
            <a:endParaRPr lang="zh-CN" altLang="en-US" dirty="0"/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1524000" y="5663819"/>
            <a:ext cx="9144000" cy="811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Presented by </a:t>
            </a:r>
            <a:r>
              <a:rPr lang="en-US" altLang="zh-CN" dirty="0" err="1"/>
              <a:t>Yinuo</a:t>
            </a:r>
            <a:r>
              <a:rPr lang="en-US" altLang="zh-CN" dirty="0"/>
              <a:t> Yang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0077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6491" cy="1325563"/>
          </a:xfrm>
        </p:spPr>
        <p:txBody>
          <a:bodyPr/>
          <a:lstStyle/>
          <a:p>
            <a:r>
              <a:rPr lang="en-US" altLang="zh-CN" dirty="0"/>
              <a:t>IMPLEMENTATION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Firmware Modification</a:t>
            </a:r>
          </a:p>
          <a:p>
            <a:r>
              <a:rPr lang="en-US" altLang="zh-CN" dirty="0"/>
              <a:t>Beam pattern Measurement</a:t>
            </a:r>
          </a:p>
          <a:p>
            <a:endParaRPr lang="en-US" altLang="zh-CN" dirty="0"/>
          </a:p>
          <a:p>
            <a:endParaRPr lang="en-US" altLang="zh-CN" dirty="0"/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10</a:t>
            </a:fld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71554B3-0BFD-4CCC-A1F6-230C3BD0D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894" y="3429000"/>
            <a:ext cx="5173436" cy="208563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7234D509-F128-441B-A69B-556E73B34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324" y="3379680"/>
            <a:ext cx="5398366" cy="208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170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6491" cy="1325563"/>
          </a:xfrm>
        </p:spPr>
        <p:txBody>
          <a:bodyPr/>
          <a:lstStyle/>
          <a:p>
            <a:r>
              <a:rPr lang="en-US" altLang="zh-CN" dirty="0"/>
              <a:t>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Testbed</a:t>
            </a:r>
          </a:p>
          <a:p>
            <a:r>
              <a:rPr lang="en-US" altLang="zh-CN" dirty="0"/>
              <a:t>Metrics and Device Configurations</a:t>
            </a:r>
          </a:p>
          <a:p>
            <a:r>
              <a:rPr lang="en-US" altLang="zh-CN" dirty="0"/>
              <a:t>Results</a:t>
            </a:r>
          </a:p>
          <a:p>
            <a:endParaRPr lang="en-US" altLang="zh-CN" dirty="0"/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5615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6491" cy="1325563"/>
          </a:xfrm>
        </p:spPr>
        <p:txBody>
          <a:bodyPr/>
          <a:lstStyle/>
          <a:p>
            <a:r>
              <a:rPr lang="en-US" altLang="zh-CN" dirty="0"/>
              <a:t>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Testbed</a:t>
            </a:r>
          </a:p>
          <a:p>
            <a:pPr lvl="1"/>
            <a:r>
              <a:rPr lang="en-US" altLang="zh-CN" dirty="0"/>
              <a:t>an empty auditorium</a:t>
            </a:r>
          </a:p>
          <a:p>
            <a:pPr lvl="1"/>
            <a:r>
              <a:rPr lang="en-US" altLang="zh-CN" dirty="0"/>
              <a:t>a real-world office environment</a:t>
            </a:r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12</a:t>
            </a:fld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36A57CB-8F5F-40F6-AE80-EE411B96FB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5318" y="1027906"/>
            <a:ext cx="5899372" cy="483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841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6491" cy="1325563"/>
          </a:xfrm>
        </p:spPr>
        <p:txBody>
          <a:bodyPr/>
          <a:lstStyle/>
          <a:p>
            <a:r>
              <a:rPr lang="en-US" altLang="zh-CN" dirty="0"/>
              <a:t>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Metrics and Device Configurations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Single antenna</a:t>
            </a:r>
            <a:r>
              <a:rPr lang="en-US" altLang="zh-CN" dirty="0"/>
              <a:t>: for all four possible orientations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Four antennas</a:t>
            </a:r>
            <a:r>
              <a:rPr lang="en-US" altLang="zh-CN" dirty="0"/>
              <a:t>: chooses the estimate with the highest score</a:t>
            </a:r>
          </a:p>
          <a:p>
            <a:pPr lvl="1"/>
            <a:r>
              <a:rPr lang="en-US" altLang="zh-CN" dirty="0">
                <a:solidFill>
                  <a:srgbClr val="FF0000"/>
                </a:solidFill>
              </a:rPr>
              <a:t>Upper bound</a:t>
            </a:r>
            <a:r>
              <a:rPr lang="en-US" altLang="zh-CN" dirty="0"/>
              <a:t>: can only theoretically achieve</a:t>
            </a:r>
          </a:p>
          <a:p>
            <a:endParaRPr lang="en-US" altLang="zh-CN" dirty="0"/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442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6491" cy="1325563"/>
          </a:xfrm>
        </p:spPr>
        <p:txBody>
          <a:bodyPr/>
          <a:lstStyle/>
          <a:p>
            <a:r>
              <a:rPr lang="en-US" altLang="zh-CN" dirty="0"/>
              <a:t>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Results</a:t>
            </a:r>
          </a:p>
          <a:p>
            <a:endParaRPr lang="en-US" altLang="zh-CN" dirty="0"/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14</a:t>
            </a:fld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4B39683-1D92-463D-9561-E2AF71DC9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775" y="1353608"/>
            <a:ext cx="3516138" cy="5310208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5B2BF0B1-2159-4FB3-9DC3-54F5594E1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463578"/>
            <a:ext cx="3363884" cy="508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7344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6491" cy="1325563"/>
          </a:xfrm>
        </p:spPr>
        <p:txBody>
          <a:bodyPr/>
          <a:lstStyle/>
          <a:p>
            <a:r>
              <a:rPr lang="en-US" altLang="zh-CN" dirty="0"/>
              <a:t>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Results</a:t>
            </a:r>
          </a:p>
          <a:p>
            <a:endParaRPr lang="en-US" altLang="zh-CN" dirty="0"/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15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2A9080A3-232A-485A-9209-EA8C7DF207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151" y="2157223"/>
            <a:ext cx="4034878" cy="3578171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AF48363E-221A-4519-B07A-7BE319B4B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256963"/>
            <a:ext cx="4034878" cy="347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284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6491" cy="1325563"/>
          </a:xfrm>
        </p:spPr>
        <p:txBody>
          <a:bodyPr/>
          <a:lstStyle/>
          <a:p>
            <a:r>
              <a:rPr lang="en-US" altLang="zh-CN" dirty="0"/>
              <a:t>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Results</a:t>
            </a:r>
          </a:p>
          <a:p>
            <a:endParaRPr lang="en-US" altLang="zh-CN" dirty="0"/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16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F4D37630-8E22-4F22-ABDE-5453AC2C7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315124"/>
            <a:ext cx="10632111" cy="368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632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6491" cy="1325563"/>
          </a:xfrm>
        </p:spPr>
        <p:txBody>
          <a:bodyPr/>
          <a:lstStyle/>
          <a:p>
            <a:r>
              <a:rPr lang="en-US" altLang="zh-CN" dirty="0"/>
              <a:t>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Results</a:t>
            </a:r>
          </a:p>
          <a:p>
            <a:endParaRPr lang="en-US" altLang="zh-CN" dirty="0"/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17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728AFF4E-3DAF-43AC-AB9D-D05BBB28D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844" y="2345499"/>
            <a:ext cx="10455858" cy="3656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837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This paper’s contributions:</a:t>
            </a:r>
          </a:p>
          <a:p>
            <a:pPr marL="360363" indent="-360363">
              <a:buFont typeface="+mj-lt"/>
              <a:buAutoNum type="arabicPeriod"/>
            </a:pPr>
            <a:r>
              <a:rPr lang="en-US" altLang="zh-CN" dirty="0">
                <a:solidFill>
                  <a:srgbClr val="FF0000"/>
                </a:solidFill>
              </a:rPr>
              <a:t>Analyze the limitations </a:t>
            </a:r>
            <a:r>
              <a:rPr lang="en-US" altLang="zh-CN" dirty="0"/>
              <a:t>of consumer-grade </a:t>
            </a:r>
            <a:r>
              <a:rPr lang="en-US" altLang="zh-CN" dirty="0" err="1"/>
              <a:t>mmWave</a:t>
            </a:r>
            <a:r>
              <a:rPr lang="en-US" altLang="zh-CN" dirty="0"/>
              <a:t> hardware for user positioning</a:t>
            </a:r>
          </a:p>
          <a:p>
            <a:pPr marL="360363" indent="-360363">
              <a:buFont typeface="+mj-lt"/>
              <a:buAutoNum type="arabicPeriod"/>
            </a:pPr>
            <a:r>
              <a:rPr lang="en-US" altLang="zh-CN" dirty="0"/>
              <a:t>Implement </a:t>
            </a:r>
            <a:r>
              <a:rPr lang="en-US" altLang="zh-CN" dirty="0">
                <a:solidFill>
                  <a:srgbClr val="FF0000"/>
                </a:solidFill>
              </a:rPr>
              <a:t>a </a:t>
            </a:r>
            <a:r>
              <a:rPr lang="en-US" altLang="zh-CN" dirty="0" err="1">
                <a:solidFill>
                  <a:srgbClr val="FF0000"/>
                </a:solidFill>
              </a:rPr>
              <a:t>mmWave</a:t>
            </a:r>
            <a:r>
              <a:rPr lang="en-US" altLang="zh-CN" dirty="0">
                <a:solidFill>
                  <a:srgbClr val="FF0000"/>
                </a:solidFill>
              </a:rPr>
              <a:t> location system </a:t>
            </a:r>
            <a:r>
              <a:rPr lang="en-US" altLang="zh-CN" dirty="0"/>
              <a:t>with zero overhead and no modification to the protocol</a:t>
            </a:r>
          </a:p>
          <a:p>
            <a:pPr marL="360363" indent="-360363">
              <a:buFont typeface="+mj-lt"/>
              <a:buAutoNum type="arabicPeriod"/>
            </a:pPr>
            <a:r>
              <a:rPr lang="en-US" altLang="zh-CN" dirty="0"/>
              <a:t>The system operates in </a:t>
            </a:r>
            <a:r>
              <a:rPr lang="en-US" altLang="zh-CN" dirty="0">
                <a:solidFill>
                  <a:srgbClr val="FF0000"/>
                </a:solidFill>
              </a:rPr>
              <a:t>real-time</a:t>
            </a:r>
            <a:r>
              <a:rPr lang="en-US" altLang="zh-CN" dirty="0"/>
              <a:t> on </a:t>
            </a:r>
            <a:r>
              <a:rPr lang="en-US" altLang="zh-CN" dirty="0">
                <a:solidFill>
                  <a:srgbClr val="FF0000"/>
                </a:solidFill>
              </a:rPr>
              <a:t>off-the-shelf</a:t>
            </a:r>
            <a:r>
              <a:rPr lang="en-US" altLang="zh-CN" dirty="0"/>
              <a:t> 60 GHz APs in real-world scenarios</a:t>
            </a:r>
          </a:p>
          <a:p>
            <a:pPr marL="360363" indent="-360363">
              <a:buFont typeface="+mj-lt"/>
              <a:buAutoNum type="arabicPeriod"/>
            </a:pPr>
            <a:r>
              <a:rPr lang="en-US" altLang="zh-CN" dirty="0"/>
              <a:t>Achieve sub-meter location accuracy in 70% of the cases despite highly irregular beam shapes</a:t>
            </a:r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8034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ALGORITHM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Two main parts:</a:t>
            </a:r>
          </a:p>
          <a:p>
            <a:pPr marL="360363" indent="-360363">
              <a:buFont typeface="+mj-lt"/>
              <a:buAutoNum type="arabicPeriod"/>
            </a:pPr>
            <a:r>
              <a:rPr lang="en-US" altLang="zh-CN" dirty="0">
                <a:solidFill>
                  <a:srgbClr val="FF0000"/>
                </a:solidFill>
              </a:rPr>
              <a:t>A simple linear programming formulation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altLang="zh-CN" dirty="0"/>
              <a:t>allows the network to estimate the angle of departures (</a:t>
            </a:r>
            <a:r>
              <a:rPr lang="en-US" altLang="zh-CN" dirty="0" err="1"/>
              <a:t>AoDs</a:t>
            </a:r>
            <a:r>
              <a:rPr lang="en-US" altLang="zh-CN" dirty="0"/>
              <a:t>) of the </a:t>
            </a:r>
            <a:r>
              <a:rPr lang="en-US" altLang="zh-CN" dirty="0" err="1"/>
              <a:t>mmWave</a:t>
            </a:r>
            <a:r>
              <a:rPr lang="en-US" altLang="zh-CN" dirty="0"/>
              <a:t> signal from the client</a:t>
            </a:r>
          </a:p>
          <a:p>
            <a:pPr marL="360363" indent="-360363">
              <a:buFont typeface="+mj-lt"/>
              <a:buAutoNum type="arabicPeriod"/>
            </a:pPr>
            <a:r>
              <a:rPr lang="en-US" altLang="zh-CN" dirty="0">
                <a:solidFill>
                  <a:srgbClr val="FF0000"/>
                </a:solidFill>
              </a:rPr>
              <a:t>A modified particle filter (PF)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altLang="zh-CN" dirty="0"/>
              <a:t>obtains feasible estimates of the client’s location while the client moves</a:t>
            </a:r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9441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66120" cy="1325563"/>
          </a:xfrm>
        </p:spPr>
        <p:txBody>
          <a:bodyPr/>
          <a:lstStyle/>
          <a:p>
            <a:r>
              <a:rPr lang="en-US" altLang="zh-CN" dirty="0"/>
              <a:t>ALGORITHM: Angle-of-Departure estimation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6244244" cy="4351338"/>
          </a:xfrm>
        </p:spPr>
        <p:txBody>
          <a:bodyPr>
            <a:normAutofit/>
          </a:bodyPr>
          <a:lstStyle/>
          <a:p>
            <a:r>
              <a:rPr lang="en-US" altLang="zh-CN" dirty="0"/>
              <a:t>Problems:</a:t>
            </a:r>
          </a:p>
          <a:p>
            <a:pPr marL="360363" indent="-360363">
              <a:buFont typeface="+mj-lt"/>
              <a:buAutoNum type="arabicPeriod"/>
            </a:pPr>
            <a:r>
              <a:rPr lang="en-US" altLang="zh-CN" dirty="0"/>
              <a:t>the assumption that the </a:t>
            </a:r>
            <a:r>
              <a:rPr lang="en-US" altLang="zh-CN" dirty="0" err="1"/>
              <a:t>LoS</a:t>
            </a:r>
            <a:r>
              <a:rPr lang="en-US" altLang="zh-CN" dirty="0"/>
              <a:t> path predominates the RSSI and SNR measurements is not </a:t>
            </a:r>
            <a:r>
              <a:rPr lang="en-US" altLang="zh-CN" dirty="0" err="1"/>
              <a:t>ture</a:t>
            </a:r>
            <a:endParaRPr lang="en-US" altLang="zh-CN" dirty="0"/>
          </a:p>
          <a:p>
            <a:pPr marL="360363" indent="-360363">
              <a:buFont typeface="+mj-lt"/>
              <a:buAutoNum type="arabicPeriod"/>
            </a:pPr>
            <a:r>
              <a:rPr lang="en-US" altLang="zh-CN" dirty="0"/>
              <a:t>Cannot use minimum mean-square error (MMSE)</a:t>
            </a:r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4</a:t>
            </a:fld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5EEF9F3-DB94-4A71-89EC-4FE99886E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6066" y="1986701"/>
            <a:ext cx="4738254" cy="322272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BDBB874C-0CDC-447B-8D9B-566CC7D998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302" y="4589037"/>
            <a:ext cx="5694040" cy="980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260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66120" cy="1325563"/>
          </a:xfrm>
        </p:spPr>
        <p:txBody>
          <a:bodyPr/>
          <a:lstStyle/>
          <a:p>
            <a:r>
              <a:rPr lang="en-US" altLang="zh-CN" dirty="0"/>
              <a:t>ALGORITHM: Angle-of-Departure estimation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4631575" cy="4351338"/>
          </a:xfrm>
        </p:spPr>
        <p:txBody>
          <a:bodyPr>
            <a:normAutofit/>
          </a:bodyPr>
          <a:lstStyle/>
          <a:p>
            <a:r>
              <a:rPr lang="en-US" altLang="zh-CN" dirty="0"/>
              <a:t>Solution:</a:t>
            </a:r>
          </a:p>
          <a:p>
            <a:pPr marL="360363" indent="-360363">
              <a:buFont typeface="+mj-lt"/>
              <a:buAutoNum type="arabicPeriod"/>
            </a:pPr>
            <a:r>
              <a:rPr lang="en-US" altLang="zh-CN" dirty="0"/>
              <a:t>Linear program</a:t>
            </a:r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5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3AB8B53C-83A3-4F5B-B19E-AEC599ED7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622" y="3009680"/>
            <a:ext cx="5741956" cy="2548646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B1EC90BE-84D6-4330-9518-81D2DB802C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0522" y="1452648"/>
            <a:ext cx="6681478" cy="2548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714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8876" cy="1325563"/>
          </a:xfrm>
        </p:spPr>
        <p:txBody>
          <a:bodyPr/>
          <a:lstStyle/>
          <a:p>
            <a:r>
              <a:rPr lang="en-US" altLang="zh-CN" dirty="0"/>
              <a:t>ALGORITHM: </a:t>
            </a:r>
            <a:r>
              <a:rPr lang="en-US" altLang="zh-CN" sz="3600" dirty="0"/>
              <a:t>Goodness function for the user location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4481945" cy="751320"/>
          </a:xfrm>
        </p:spPr>
        <p:txBody>
          <a:bodyPr>
            <a:normAutofit/>
          </a:bodyPr>
          <a:lstStyle/>
          <a:p>
            <a:r>
              <a:rPr lang="en-US" altLang="zh-CN" dirty="0"/>
              <a:t>To find the exact location:</a:t>
            </a:r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6</a:t>
            </a:fld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D0E214D8-5944-43D3-B89A-E0E0345AEB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421" y="2458606"/>
            <a:ext cx="5575727" cy="970393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3A5A37D6-CE35-45E0-8767-A78588437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5780" y="3179780"/>
            <a:ext cx="3522351" cy="805403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CCB76E3F-B924-477D-8829-595BF652B1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5780" y="3853314"/>
            <a:ext cx="3788358" cy="92799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290000D8-9312-485A-9BC5-B18F1A2F55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8421" y="4602119"/>
            <a:ext cx="6521206" cy="1325563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E5B69A26-F4A5-4BBA-802A-699EE62332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44106" y="2438970"/>
            <a:ext cx="4573817" cy="707433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8FE6B415-5558-4F29-829C-479BB37EA2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84523" y="2987632"/>
            <a:ext cx="3576499" cy="587437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830F8040-D501-41E4-8385-C499B96EC6E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44106" y="3695065"/>
            <a:ext cx="2720422" cy="765989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15A46A5F-AC5A-4AA7-84FF-382FE1E26F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44106" y="4368382"/>
            <a:ext cx="2919218" cy="76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974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ALGORITHM: </a:t>
            </a:r>
            <a:r>
              <a:rPr lang="en-US" altLang="zh-CN" sz="4000" dirty="0"/>
              <a:t>Distance-based SNR likelihood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Pathloss linear regression:</a:t>
            </a:r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7</a:t>
            </a:fld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94C9501-889D-4678-B026-4E01E4E287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770" y="4893923"/>
            <a:ext cx="7253768" cy="1082741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EC178392-DDDF-47E0-AE63-B735F4F1FDD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393"/>
          <a:stretch/>
        </p:blipFill>
        <p:spPr>
          <a:xfrm>
            <a:off x="1843911" y="2226224"/>
            <a:ext cx="8504177" cy="24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297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6491" cy="1325563"/>
          </a:xfrm>
        </p:spPr>
        <p:txBody>
          <a:bodyPr/>
          <a:lstStyle/>
          <a:p>
            <a:r>
              <a:rPr lang="en-US" altLang="zh-CN" dirty="0"/>
              <a:t>ALGORITHM: </a:t>
            </a:r>
            <a:r>
              <a:rPr lang="en-US" altLang="zh-CN" sz="2800" dirty="0"/>
              <a:t>Modified particle filter for client localization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Flow chart:</a:t>
            </a:r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8</a:t>
            </a:fld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C84F00D6-3E55-4AD1-9548-08B8FEDC38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3232" y="1405914"/>
            <a:ext cx="7828950" cy="4950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298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16491" cy="1325563"/>
          </a:xfrm>
        </p:spPr>
        <p:txBody>
          <a:bodyPr/>
          <a:lstStyle/>
          <a:p>
            <a:r>
              <a:rPr lang="en-US" altLang="zh-CN" dirty="0"/>
              <a:t>ALGORITHM: </a:t>
            </a:r>
            <a:r>
              <a:rPr lang="en-US" altLang="zh-CN" sz="2800" dirty="0"/>
              <a:t>Modified particle filter for client localization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Particle initialization and evolution: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Normalization:</a:t>
            </a:r>
          </a:p>
          <a:p>
            <a:endParaRPr lang="en-US" altLang="zh-CN" dirty="0"/>
          </a:p>
          <a:p>
            <a:pPr marL="360363" indent="-360363">
              <a:buFont typeface="+mj-lt"/>
              <a:buAutoNum type="arabicPeriod" startAt="2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5D01-94A2-4ADD-9E17-2194B6D49D6E}" type="slidenum">
              <a:rPr lang="zh-CN" altLang="en-US" smtClean="0"/>
              <a:t>9</a:t>
            </a:fld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5C0BB71C-DAC4-4712-AECA-1150FC2F4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9110" y="4538669"/>
            <a:ext cx="5201087" cy="1151992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D0A9ACE7-6291-40D5-BD51-1446EB72C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592" y="2394477"/>
            <a:ext cx="9571592" cy="115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335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327</Words>
  <Application>Microsoft Office PowerPoint</Application>
  <PresentationFormat>宽屏</PresentationFormat>
  <Paragraphs>81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1" baseType="lpstr">
      <vt:lpstr>等线</vt:lpstr>
      <vt:lpstr>等线 Light</vt:lpstr>
      <vt:lpstr>Arial</vt:lpstr>
      <vt:lpstr>Office 主题​​</vt:lpstr>
      <vt:lpstr>Indoor Localization Using Commercial Off-The-Shelf    60 GHz Access Points</vt:lpstr>
      <vt:lpstr>INTRODUCTION</vt:lpstr>
      <vt:lpstr>ALGORITHM</vt:lpstr>
      <vt:lpstr>ALGORITHM: Angle-of-Departure estimation</vt:lpstr>
      <vt:lpstr>ALGORITHM: Angle-of-Departure estimation</vt:lpstr>
      <vt:lpstr>ALGORITHM: Goodness function for the user location</vt:lpstr>
      <vt:lpstr>ALGORITHM: Distance-based SNR likelihood</vt:lpstr>
      <vt:lpstr>ALGORITHM: Modified particle filter for client localization</vt:lpstr>
      <vt:lpstr>ALGORITHM: Modified particle filter for client localization</vt:lpstr>
      <vt:lpstr>IMPLEMENTATION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Ethereum via Graph Analysis</dc:title>
  <dc:creator>张 凯</dc:creator>
  <cp:lastModifiedBy>Miracle Azure</cp:lastModifiedBy>
  <cp:revision>393</cp:revision>
  <dcterms:created xsi:type="dcterms:W3CDTF">2018-05-06T08:05:17Z</dcterms:created>
  <dcterms:modified xsi:type="dcterms:W3CDTF">2018-05-23T05:30:07Z</dcterms:modified>
</cp:coreProperties>
</file>