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74" r:id="rId12"/>
    <p:sldId id="264" r:id="rId13"/>
    <p:sldId id="267" r:id="rId14"/>
    <p:sldId id="270" r:id="rId15"/>
    <p:sldId id="271" r:id="rId16"/>
    <p:sldId id="272" r:id="rId17"/>
    <p:sldId id="269" r:id="rId18"/>
    <p:sldId id="273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3AF11802-E714-4475-8045-955FE9F54E52}">
          <p14:sldIdLst>
            <p14:sldId id="256"/>
            <p14:sldId id="257"/>
            <p14:sldId id="258"/>
            <p14:sldId id="259"/>
            <p14:sldId id="260"/>
            <p14:sldId id="265"/>
            <p14:sldId id="266"/>
            <p14:sldId id="261"/>
            <p14:sldId id="262"/>
            <p14:sldId id="263"/>
            <p14:sldId id="274"/>
            <p14:sldId id="264"/>
            <p14:sldId id="267"/>
            <p14:sldId id="270"/>
            <p14:sldId id="271"/>
            <p14:sldId id="272"/>
            <p14:sldId id="269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4444" autoAdjust="0"/>
  </p:normalViewPr>
  <p:slideViewPr>
    <p:cSldViewPr snapToGrid="0">
      <p:cViewPr varScale="1">
        <p:scale>
          <a:sx n="56" d="100"/>
          <a:sy n="56" d="100"/>
        </p:scale>
        <p:origin x="16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DD1EA-A142-41B7-A30B-D605FD7B7BC2}" type="datetimeFigureOut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55598-8ED7-4EAE-8A22-DA1E9F5D5A1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083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387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35367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3688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1366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51138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60481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76001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58659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0228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138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3016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8721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9721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566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6854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85488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55598-8ED7-4EAE-8A22-DA1E9F5D5A1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6089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F600-6775-4DB9-8E5E-E6AF07A34D05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086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FC18-E9F7-44BE-BD7A-7CE1718EB490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0535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F0603-90E4-46E4-9E18-C3F7B0EDE718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98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59A6-FD80-4C3A-ABA6-BE80AB2D433E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98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A23A-69B0-4196-A31A-B5FB4B9FE08A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7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19393-A560-4E85-B11A-09F11952A5AE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154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8EE4-1EBF-4A3B-8A0C-9DA60ED41A59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2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2F9A4-0913-45F3-9D34-4CD62F5DA342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513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BC47-5A83-443A-A107-FCE82323E82D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9828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4BDD8-B131-4D9B-AFDD-F680D0E74999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8050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D5AC-D00A-4D7E-A336-CBB43C616D2D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833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AC5EF-AAB0-4910-A376-A73CE64DD89C}" type="datetime1">
              <a:rPr lang="zh-CN" altLang="en-US" smtClean="0"/>
              <a:t>2018/5/23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5DB3D-BD8D-463B-AC56-E90B5C5EB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485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3"/>
          <p:cNvSpPr>
            <a:spLocks noGrp="1"/>
          </p:cNvSpPr>
          <p:nvPr>
            <p:ph type="subTitle" idx="1"/>
          </p:nvPr>
        </p:nvSpPr>
        <p:spPr>
          <a:xfrm>
            <a:off x="1524000" y="5197911"/>
            <a:ext cx="9144000" cy="1655762"/>
          </a:xfrm>
        </p:spPr>
        <p:txBody>
          <a:bodyPr>
            <a:normAutofit/>
          </a:bodyPr>
          <a:lstStyle/>
          <a:p>
            <a:endParaRPr lang="en-US" altLang="zh-CN" sz="2000" dirty="0" smtClean="0"/>
          </a:p>
          <a:p>
            <a:endParaRPr lang="en-US" altLang="zh-CN" sz="2000" dirty="0"/>
          </a:p>
          <a:p>
            <a:endParaRPr lang="en-US" altLang="zh-CN" sz="2000" dirty="0" smtClean="0"/>
          </a:p>
          <a:p>
            <a:r>
              <a:rPr lang="en-US" altLang="zh-CN" sz="2000" dirty="0" smtClean="0"/>
              <a:t>Presented by Kehong Huang</a:t>
            </a:r>
            <a:endParaRPr lang="zh-CN" altLang="en-US" sz="2000" dirty="0"/>
          </a:p>
        </p:txBody>
      </p:sp>
      <p:sp>
        <p:nvSpPr>
          <p:cNvPr id="5" name="标题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/>
          <a:srcRect l="5169" r="5441"/>
          <a:stretch/>
        </p:blipFill>
        <p:spPr>
          <a:xfrm>
            <a:off x="406399" y="147780"/>
            <a:ext cx="11379201" cy="4191410"/>
          </a:xfrm>
          <a:prstGeom prst="rect">
            <a:avLst/>
          </a:prstGeom>
        </p:spPr>
      </p:pic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46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-Extension layer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10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381" y="3305633"/>
            <a:ext cx="4887660" cy="323327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8240" y="649984"/>
            <a:ext cx="2995108" cy="2185407"/>
          </a:xfrm>
          <a:prstGeom prst="rect">
            <a:avLst/>
          </a:prstGeom>
        </p:spPr>
      </p:pic>
      <p:sp>
        <p:nvSpPr>
          <p:cNvPr id="9" name="圆角矩形 8"/>
          <p:cNvSpPr/>
          <p:nvPr/>
        </p:nvSpPr>
        <p:spPr>
          <a:xfrm>
            <a:off x="8835390" y="1459230"/>
            <a:ext cx="2808867" cy="358141"/>
          </a:xfrm>
          <a:prstGeom prst="roundRect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The block and </a:t>
            </a:r>
            <a:r>
              <a:rPr lang="en-US" altLang="zh-CN" dirty="0" err="1" smtClean="0"/>
              <a:t>blockchain</a:t>
            </a:r>
            <a:endParaRPr lang="en-US" altLang="zh-CN" dirty="0" smtClean="0"/>
          </a:p>
          <a:p>
            <a:r>
              <a:rPr lang="en-US" altLang="zh-CN" dirty="0" smtClean="0"/>
              <a:t>The dependability-rank based consensus protocol</a:t>
            </a:r>
          </a:p>
          <a:p>
            <a:r>
              <a:rPr lang="en-US" altLang="zh-CN" dirty="0" smtClean="0"/>
              <a:t>Incentive mechanism</a:t>
            </a:r>
          </a:p>
        </p:txBody>
      </p:sp>
      <p:cxnSp>
        <p:nvCxnSpPr>
          <p:cNvPr id="10" name="直接连接符 9"/>
          <p:cNvCxnSpPr/>
          <p:nvPr/>
        </p:nvCxnSpPr>
        <p:spPr>
          <a:xfrm>
            <a:off x="398033" y="548644"/>
            <a:ext cx="11327802" cy="33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225400" y="103788"/>
            <a:ext cx="1965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err="1" smtClean="0"/>
              <a:t>Certchain</a:t>
            </a:r>
            <a:r>
              <a:rPr lang="en-US" altLang="zh-CN" b="1" dirty="0" smtClean="0"/>
              <a:t> Design</a:t>
            </a:r>
            <a:endParaRPr lang="zh-CN" altLang="en-US" b="1" dirty="0"/>
          </a:p>
        </p:txBody>
      </p:sp>
      <p:sp>
        <p:nvSpPr>
          <p:cNvPr id="14" name="文本框 13"/>
          <p:cNvSpPr txBox="1"/>
          <p:nvPr/>
        </p:nvSpPr>
        <p:spPr>
          <a:xfrm>
            <a:off x="6317743" y="120663"/>
            <a:ext cx="238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6" name="椭圆 15"/>
          <p:cNvSpPr/>
          <p:nvPr/>
        </p:nvSpPr>
        <p:spPr>
          <a:xfrm>
            <a:off x="4311134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4846147" y="491785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5389048" y="493577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5921199" y="495370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4430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-Extension layer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11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240" y="649984"/>
            <a:ext cx="2995108" cy="2185407"/>
          </a:xfrm>
          <a:prstGeom prst="rect">
            <a:avLst/>
          </a:prstGeom>
        </p:spPr>
      </p:pic>
      <p:sp>
        <p:nvSpPr>
          <p:cNvPr id="9" name="圆角矩形 8"/>
          <p:cNvSpPr/>
          <p:nvPr/>
        </p:nvSpPr>
        <p:spPr>
          <a:xfrm>
            <a:off x="8835390" y="1459230"/>
            <a:ext cx="2808867" cy="358141"/>
          </a:xfrm>
          <a:prstGeom prst="roundRect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The block and </a:t>
            </a:r>
            <a:r>
              <a:rPr lang="en-US" altLang="zh-CN" dirty="0" err="1" smtClean="0"/>
              <a:t>blockchain</a:t>
            </a:r>
            <a:endParaRPr lang="en-US" altLang="zh-CN" dirty="0" smtClean="0"/>
          </a:p>
          <a:p>
            <a:r>
              <a:rPr lang="en-US" altLang="zh-CN" dirty="0" smtClean="0"/>
              <a:t>The dependability-rank based consensus protocol</a:t>
            </a:r>
          </a:p>
          <a:p>
            <a:pPr lvl="1"/>
            <a:r>
              <a:rPr lang="en-US" altLang="zh-CN" dirty="0" smtClean="0"/>
              <a:t>Initialization</a:t>
            </a:r>
            <a:r>
              <a:rPr lang="zh-CN" altLang="en-US" dirty="0" smtClean="0"/>
              <a:t>：</a:t>
            </a:r>
            <a:r>
              <a:rPr lang="en-US" altLang="zh-CN" dirty="0" smtClean="0"/>
              <a:t>broadcast public key and dependability-rank</a:t>
            </a:r>
          </a:p>
          <a:p>
            <a:pPr lvl="1"/>
            <a:r>
              <a:rPr lang="en-US" altLang="zh-CN" dirty="0" smtClean="0"/>
              <a:t>Chain extension</a:t>
            </a:r>
          </a:p>
          <a:p>
            <a:r>
              <a:rPr lang="en-US" altLang="zh-CN" dirty="0" smtClean="0"/>
              <a:t>Incentive mechanism</a:t>
            </a:r>
          </a:p>
          <a:p>
            <a:pPr lvl="1"/>
            <a:r>
              <a:rPr lang="en-US" altLang="zh-CN" dirty="0" smtClean="0"/>
              <a:t>Every CA shares the dependability-rank with the corresponding bookkeeper</a:t>
            </a:r>
          </a:p>
          <a:p>
            <a:pPr lvl="1"/>
            <a:endParaRPr lang="en-US" altLang="zh-CN" dirty="0" smtClean="0"/>
          </a:p>
        </p:txBody>
      </p:sp>
      <p:cxnSp>
        <p:nvCxnSpPr>
          <p:cNvPr id="10" name="直接连接符 9"/>
          <p:cNvCxnSpPr/>
          <p:nvPr/>
        </p:nvCxnSpPr>
        <p:spPr>
          <a:xfrm>
            <a:off x="398033" y="548644"/>
            <a:ext cx="11327802" cy="33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225400" y="103788"/>
            <a:ext cx="1965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err="1" smtClean="0"/>
              <a:t>Certchain</a:t>
            </a:r>
            <a:r>
              <a:rPr lang="en-US" altLang="zh-CN" b="1" dirty="0" smtClean="0"/>
              <a:t> Design</a:t>
            </a:r>
            <a:endParaRPr lang="zh-CN" altLang="en-US" b="1" dirty="0"/>
          </a:p>
        </p:txBody>
      </p:sp>
      <p:sp>
        <p:nvSpPr>
          <p:cNvPr id="14" name="文本框 13"/>
          <p:cNvSpPr txBox="1"/>
          <p:nvPr/>
        </p:nvSpPr>
        <p:spPr>
          <a:xfrm>
            <a:off x="6317743" y="120663"/>
            <a:ext cx="238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6" name="椭圆 15"/>
          <p:cNvSpPr/>
          <p:nvPr/>
        </p:nvSpPr>
        <p:spPr>
          <a:xfrm>
            <a:off x="4311134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4846147" y="491785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5389048" y="493577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5921199" y="495370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5530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-Application layer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Certificate Operations</a:t>
            </a:r>
          </a:p>
          <a:p>
            <a:pPr lvl="1"/>
            <a:r>
              <a:rPr lang="en-US" altLang="zh-CN" dirty="0" smtClean="0"/>
              <a:t>Certificate registration</a:t>
            </a:r>
          </a:p>
          <a:p>
            <a:pPr lvl="1"/>
            <a:r>
              <a:rPr lang="en-US" altLang="zh-CN" dirty="0" smtClean="0"/>
              <a:t>Certificate update</a:t>
            </a:r>
          </a:p>
          <a:p>
            <a:pPr lvl="1"/>
            <a:r>
              <a:rPr lang="en-US" altLang="zh-CN" dirty="0" smtClean="0"/>
              <a:t>Certificate revocation</a:t>
            </a:r>
          </a:p>
          <a:p>
            <a:pPr lvl="2"/>
            <a:r>
              <a:rPr lang="en-US" altLang="zh-CN" dirty="0" smtClean="0"/>
              <a:t>From Domain to CA, generate </a:t>
            </a:r>
            <a:r>
              <a:rPr lang="en-US" altLang="zh-CN" dirty="0" err="1" smtClean="0"/>
              <a:t>CertOper</a:t>
            </a:r>
            <a:r>
              <a:rPr lang="en-US" altLang="zh-CN" dirty="0" smtClean="0"/>
              <a:t> and update DCBF</a:t>
            </a:r>
          </a:p>
          <a:p>
            <a:pPr lvl="1"/>
            <a:r>
              <a:rPr lang="en-US" altLang="zh-CN" dirty="0" smtClean="0"/>
              <a:t>Certificate validation</a:t>
            </a:r>
          </a:p>
          <a:p>
            <a:pPr lvl="2"/>
            <a:r>
              <a:rPr lang="en-US" altLang="zh-CN" dirty="0" smtClean="0"/>
              <a:t>From client</a:t>
            </a:r>
          </a:p>
          <a:p>
            <a:pPr lvl="3"/>
            <a:r>
              <a:rPr lang="en-US" altLang="zh-CN" dirty="0" smtClean="0"/>
              <a:t>Verify the signature</a:t>
            </a:r>
          </a:p>
          <a:p>
            <a:pPr lvl="3"/>
            <a:r>
              <a:rPr lang="en-US" altLang="zh-CN" dirty="0" smtClean="0"/>
              <a:t>Check the expiration date</a:t>
            </a:r>
          </a:p>
          <a:p>
            <a:pPr lvl="3"/>
            <a:r>
              <a:rPr lang="en-US" altLang="zh-CN" dirty="0" smtClean="0"/>
              <a:t>Check certificate operation in </a:t>
            </a:r>
            <a:r>
              <a:rPr lang="en-US" altLang="zh-CN" dirty="0" err="1" smtClean="0"/>
              <a:t>blockchain</a:t>
            </a:r>
            <a:endParaRPr lang="en-US" altLang="zh-CN" dirty="0" smtClean="0"/>
          </a:p>
          <a:p>
            <a:pPr lvl="3"/>
            <a:r>
              <a:rPr lang="en-US" altLang="zh-CN" dirty="0" smtClean="0"/>
              <a:t>Check the certificate status</a:t>
            </a:r>
          </a:p>
          <a:p>
            <a:pPr lvl="3"/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12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240" y="649984"/>
            <a:ext cx="2995108" cy="2185407"/>
          </a:xfrm>
          <a:prstGeom prst="rect">
            <a:avLst/>
          </a:prstGeom>
        </p:spPr>
      </p:pic>
      <p:sp>
        <p:nvSpPr>
          <p:cNvPr id="6" name="圆角矩形 5"/>
          <p:cNvSpPr/>
          <p:nvPr/>
        </p:nvSpPr>
        <p:spPr>
          <a:xfrm>
            <a:off x="8835390" y="1096603"/>
            <a:ext cx="2808867" cy="358141"/>
          </a:xfrm>
          <a:prstGeom prst="roundRect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" name="直接连接符 7"/>
          <p:cNvCxnSpPr/>
          <p:nvPr/>
        </p:nvCxnSpPr>
        <p:spPr>
          <a:xfrm>
            <a:off x="398033" y="548644"/>
            <a:ext cx="11327802" cy="33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4225400" y="103788"/>
            <a:ext cx="1965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err="1" smtClean="0"/>
              <a:t>Certchain</a:t>
            </a:r>
            <a:r>
              <a:rPr lang="en-US" altLang="zh-CN" b="1" dirty="0" smtClean="0"/>
              <a:t> Design</a:t>
            </a:r>
            <a:endParaRPr lang="zh-CN" altLang="en-US" b="1" dirty="0"/>
          </a:p>
        </p:txBody>
      </p:sp>
      <p:sp>
        <p:nvSpPr>
          <p:cNvPr id="12" name="文本框 11"/>
          <p:cNvSpPr txBox="1"/>
          <p:nvPr/>
        </p:nvSpPr>
        <p:spPr>
          <a:xfrm>
            <a:off x="6317743" y="120663"/>
            <a:ext cx="238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4" name="椭圆 13"/>
          <p:cNvSpPr/>
          <p:nvPr/>
        </p:nvSpPr>
        <p:spPr>
          <a:xfrm>
            <a:off x="4311134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4846147" y="491785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5389048" y="493577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5921199" y="495370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 rotWithShape="1">
          <a:blip r:embed="rId4"/>
          <a:srcRect t="4689"/>
          <a:stretch/>
        </p:blipFill>
        <p:spPr>
          <a:xfrm>
            <a:off x="8488907" y="3770816"/>
            <a:ext cx="3703092" cy="309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13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13</a:t>
            </a:fld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398033" y="548644"/>
            <a:ext cx="11317717" cy="114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4225400" y="103788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6317743" y="120663"/>
            <a:ext cx="2541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Analysis &amp; Experiment</a:t>
            </a:r>
            <a:endParaRPr lang="zh-CN" altLang="en-US" b="1" dirty="0"/>
          </a:p>
        </p:txBody>
      </p:sp>
      <p:sp>
        <p:nvSpPr>
          <p:cNvPr id="10" name="文本框 9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zh-CN" dirty="0" smtClean="0"/>
              <a:t>Analysis</a:t>
            </a:r>
          </a:p>
          <a:p>
            <a:pPr lvl="1"/>
            <a:r>
              <a:rPr lang="en-US" altLang="zh-CN" dirty="0"/>
              <a:t>In </a:t>
            </a:r>
            <a:r>
              <a:rPr lang="en-US" altLang="zh-CN" dirty="0" err="1"/>
              <a:t>CertChain</a:t>
            </a:r>
            <a:r>
              <a:rPr lang="en-US" altLang="zh-CN" dirty="0"/>
              <a:t>, the certificate operation can </a:t>
            </a:r>
            <a:r>
              <a:rPr lang="en-US" altLang="zh-CN" dirty="0" smtClean="0"/>
              <a:t>be traced </a:t>
            </a:r>
            <a:r>
              <a:rPr lang="en-US" altLang="zh-CN" dirty="0"/>
              <a:t>efficiently and certificate revocation checking can </a:t>
            </a:r>
            <a:r>
              <a:rPr lang="en-US" altLang="zh-CN" dirty="0" smtClean="0"/>
              <a:t>be fed </a:t>
            </a:r>
            <a:r>
              <a:rPr lang="en-US" altLang="zh-CN" dirty="0"/>
              <a:t>back efficiently without false positives under </a:t>
            </a:r>
            <a:r>
              <a:rPr lang="en-US" altLang="zh-CN" dirty="0" smtClean="0"/>
              <a:t>DCBF.</a:t>
            </a:r>
          </a:p>
          <a:p>
            <a:pPr lvl="1"/>
            <a:r>
              <a:rPr lang="en-US" altLang="zh-CN" dirty="0"/>
              <a:t>By self and public audit, </a:t>
            </a:r>
            <a:r>
              <a:rPr lang="en-US" altLang="zh-CN" dirty="0" err="1"/>
              <a:t>CertChain</a:t>
            </a:r>
            <a:r>
              <a:rPr lang="en-US" altLang="zh-CN" dirty="0"/>
              <a:t> can </a:t>
            </a:r>
            <a:r>
              <a:rPr lang="en-US" altLang="zh-CN" dirty="0" smtClean="0"/>
              <a:t>tolerate the </a:t>
            </a:r>
            <a:r>
              <a:rPr lang="en-US" altLang="zh-CN" dirty="0"/>
              <a:t>failure of defense mechanisms implemented in CAs </a:t>
            </a:r>
            <a:r>
              <a:rPr lang="en-US" altLang="zh-CN" dirty="0" smtClean="0"/>
              <a:t>or bookkeepers </a:t>
            </a:r>
            <a:r>
              <a:rPr lang="en-US" altLang="zh-CN" dirty="0"/>
              <a:t>under the threat </a:t>
            </a:r>
            <a:r>
              <a:rPr lang="en-US" altLang="zh-CN" dirty="0" smtClean="0"/>
              <a:t>model.</a:t>
            </a:r>
          </a:p>
          <a:p>
            <a:pPr lvl="1"/>
            <a:r>
              <a:rPr lang="en-US" altLang="zh-CN" dirty="0" err="1"/>
              <a:t>CertChain’s</a:t>
            </a:r>
            <a:r>
              <a:rPr lang="en-US" altLang="zh-CN" dirty="0"/>
              <a:t> security </a:t>
            </a:r>
            <a:r>
              <a:rPr lang="en-US" altLang="zh-CN" dirty="0" smtClean="0"/>
              <a:t>against: </a:t>
            </a:r>
          </a:p>
          <a:p>
            <a:pPr lvl="2"/>
            <a:r>
              <a:rPr lang="en-US" altLang="zh-CN" dirty="0" err="1" smtClean="0"/>
              <a:t>DoS</a:t>
            </a:r>
            <a:r>
              <a:rPr lang="en-US" altLang="zh-CN" dirty="0" smtClean="0"/>
              <a:t> attacks</a:t>
            </a:r>
          </a:p>
          <a:p>
            <a:pPr lvl="2"/>
            <a:r>
              <a:rPr lang="en-US" altLang="zh-CN" dirty="0" smtClean="0"/>
              <a:t>Rogue certificates or operations</a:t>
            </a:r>
          </a:p>
          <a:p>
            <a:pPr lvl="2"/>
            <a:r>
              <a:rPr lang="en-US" altLang="zh-CN" dirty="0" smtClean="0"/>
              <a:t>CA’s private key leakage</a:t>
            </a:r>
          </a:p>
          <a:p>
            <a:r>
              <a:rPr lang="en-US" altLang="zh-CN" dirty="0" smtClean="0"/>
              <a:t>Experiment</a:t>
            </a:r>
            <a:endParaRPr lang="zh-CN" altLang="en-US" dirty="0"/>
          </a:p>
        </p:txBody>
      </p:sp>
      <p:sp>
        <p:nvSpPr>
          <p:cNvPr id="12" name="椭圆 11"/>
          <p:cNvSpPr/>
          <p:nvPr/>
        </p:nvSpPr>
        <p:spPr>
          <a:xfrm>
            <a:off x="6710093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7245106" y="491785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7788007" y="493577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8320158" y="495370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6999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99" y="3417723"/>
            <a:ext cx="6384701" cy="249159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4"/>
          <a:srcRect l="5898" r="6174"/>
          <a:stretch/>
        </p:blipFill>
        <p:spPr>
          <a:xfrm>
            <a:off x="398033" y="3417723"/>
            <a:ext cx="5430166" cy="26858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14</a:t>
            </a:fld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398033" y="548644"/>
            <a:ext cx="11313907" cy="19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4225400" y="103788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6317743" y="120663"/>
            <a:ext cx="2541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Analysis &amp; Experiment</a:t>
            </a:r>
            <a:endParaRPr lang="zh-CN" altLang="en-US" b="1" dirty="0"/>
          </a:p>
        </p:txBody>
      </p:sp>
      <p:sp>
        <p:nvSpPr>
          <p:cNvPr id="10" name="文本框 9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zh-CN" dirty="0" smtClean="0"/>
              <a:t>Analysis</a:t>
            </a:r>
          </a:p>
          <a:p>
            <a:r>
              <a:rPr lang="en-US" altLang="zh-CN" dirty="0" smtClean="0"/>
              <a:t>Experiment</a:t>
            </a:r>
          </a:p>
          <a:p>
            <a:pPr marL="0" indent="0">
              <a:buNone/>
            </a:pPr>
            <a:r>
              <a:rPr lang="en-US" altLang="zh-CN" dirty="0" smtClean="0"/>
              <a:t>(10CAs, Block size = 2MB, generate every block for 6.7s on </a:t>
            </a:r>
            <a:r>
              <a:rPr lang="en-US" altLang="zh-CN" dirty="0" err="1" smtClean="0"/>
              <a:t>avg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14" name="椭圆 13"/>
          <p:cNvSpPr/>
          <p:nvPr/>
        </p:nvSpPr>
        <p:spPr>
          <a:xfrm>
            <a:off x="6710093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7245106" y="491785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7788007" y="493577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8320158" y="495370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355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012" y="3196787"/>
            <a:ext cx="4998793" cy="3307566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5114" y="3250021"/>
            <a:ext cx="4706471" cy="3199656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4225400" y="103788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6317743" y="120663"/>
            <a:ext cx="2541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Analysis &amp; Experiment</a:t>
            </a:r>
            <a:endParaRPr lang="zh-CN" altLang="en-US" b="1" dirty="0"/>
          </a:p>
        </p:txBody>
      </p:sp>
      <p:sp>
        <p:nvSpPr>
          <p:cNvPr id="10" name="文本框 9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zh-CN" dirty="0" smtClean="0"/>
              <a:t>Analysis</a:t>
            </a:r>
          </a:p>
          <a:p>
            <a:r>
              <a:rPr lang="en-US" altLang="zh-CN" dirty="0" smtClean="0"/>
              <a:t>Experiment</a:t>
            </a:r>
            <a:endParaRPr lang="en-US" altLang="zh-CN" dirty="0"/>
          </a:p>
          <a:p>
            <a:r>
              <a:rPr lang="en-US" altLang="zh-CN" dirty="0" smtClean="0"/>
              <a:t>(</a:t>
            </a:r>
            <a:r>
              <a:rPr lang="en-US" altLang="zh-CN" dirty="0"/>
              <a:t>10CAs, </a:t>
            </a:r>
            <a:r>
              <a:rPr lang="en-US" altLang="zh-CN" dirty="0" smtClean="0"/>
              <a:t>Block </a:t>
            </a:r>
            <a:r>
              <a:rPr lang="en-US" altLang="zh-CN" dirty="0"/>
              <a:t>size = 2MB, generate every block for 6.7s on </a:t>
            </a:r>
            <a:r>
              <a:rPr lang="en-US" altLang="zh-CN" dirty="0" err="1"/>
              <a:t>avg</a:t>
            </a:r>
            <a:r>
              <a:rPr lang="en-US" altLang="zh-CN" dirty="0"/>
              <a:t>)</a:t>
            </a:r>
            <a:endParaRPr lang="zh-CN" altLang="en-US" dirty="0"/>
          </a:p>
          <a:p>
            <a:endParaRPr lang="zh-CN" altLang="en-US" dirty="0"/>
          </a:p>
        </p:txBody>
      </p:sp>
      <p:cxnSp>
        <p:nvCxnSpPr>
          <p:cNvPr id="15" name="直接连接符 14"/>
          <p:cNvCxnSpPr/>
          <p:nvPr/>
        </p:nvCxnSpPr>
        <p:spPr>
          <a:xfrm>
            <a:off x="398033" y="548644"/>
            <a:ext cx="112948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椭圆 15"/>
          <p:cNvSpPr/>
          <p:nvPr/>
        </p:nvSpPr>
        <p:spPr>
          <a:xfrm>
            <a:off x="6710093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7245106" y="491785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7788007" y="493577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8320158" y="495370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4116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252" y="3103394"/>
            <a:ext cx="7524750" cy="33623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4225400" y="103788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6317743" y="120663"/>
            <a:ext cx="2541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Analysis &amp; Experiment</a:t>
            </a:r>
            <a:endParaRPr lang="zh-CN" altLang="en-US" b="1" dirty="0"/>
          </a:p>
        </p:txBody>
      </p:sp>
      <p:sp>
        <p:nvSpPr>
          <p:cNvPr id="10" name="文本框 9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zh-CN" dirty="0" smtClean="0"/>
              <a:t>Analysis</a:t>
            </a:r>
          </a:p>
          <a:p>
            <a:r>
              <a:rPr lang="en-US" altLang="zh-CN" dirty="0" smtClean="0"/>
              <a:t>Experiment</a:t>
            </a:r>
          </a:p>
          <a:p>
            <a:pPr marL="0" indent="0">
              <a:buNone/>
            </a:pPr>
            <a:r>
              <a:rPr lang="en-US" altLang="zh-CN" dirty="0" smtClean="0"/>
              <a:t>(</a:t>
            </a:r>
            <a:r>
              <a:rPr lang="en-US" altLang="zh-CN" dirty="0"/>
              <a:t>10CAs, </a:t>
            </a:r>
            <a:r>
              <a:rPr lang="en-US" altLang="zh-CN" dirty="0" smtClean="0"/>
              <a:t>Block </a:t>
            </a:r>
            <a:r>
              <a:rPr lang="en-US" altLang="zh-CN" dirty="0"/>
              <a:t>size = 2MB, generate every block for 6.7s on </a:t>
            </a:r>
            <a:r>
              <a:rPr lang="en-US" altLang="zh-CN" dirty="0" err="1"/>
              <a:t>avg</a:t>
            </a:r>
            <a:r>
              <a:rPr lang="en-US" altLang="zh-CN" dirty="0"/>
              <a:t>)</a:t>
            </a:r>
            <a:endParaRPr lang="zh-CN" altLang="en-US" dirty="0"/>
          </a:p>
          <a:p>
            <a:endParaRPr lang="zh-CN" altLang="en-US" dirty="0"/>
          </a:p>
        </p:txBody>
      </p:sp>
      <p:cxnSp>
        <p:nvCxnSpPr>
          <p:cNvPr id="13" name="直接连接符 12"/>
          <p:cNvCxnSpPr/>
          <p:nvPr/>
        </p:nvCxnSpPr>
        <p:spPr>
          <a:xfrm>
            <a:off x="398033" y="548644"/>
            <a:ext cx="113278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椭圆 13"/>
          <p:cNvSpPr/>
          <p:nvPr/>
        </p:nvSpPr>
        <p:spPr>
          <a:xfrm>
            <a:off x="6710093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7245106" y="491785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7788007" y="493577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8320158" y="495370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4941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17</a:t>
            </a:fld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398033" y="548644"/>
            <a:ext cx="11327802" cy="33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4225400" y="103788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6317743" y="120663"/>
            <a:ext cx="238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8924650" y="120663"/>
            <a:ext cx="2855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Conclusion &amp; My opinion</a:t>
            </a:r>
            <a:endParaRPr lang="zh-CN" altLang="en-US" b="1" dirty="0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zh-CN" dirty="0" smtClean="0"/>
              <a:t>Conclusion</a:t>
            </a:r>
          </a:p>
          <a:p>
            <a:pPr lvl="1"/>
            <a:r>
              <a:rPr lang="en-US" altLang="zh-CN" dirty="0" smtClean="0"/>
              <a:t>A public and efficient certificate audit scheme based on </a:t>
            </a:r>
            <a:r>
              <a:rPr lang="en-US" altLang="zh-CN" dirty="0" err="1" smtClean="0"/>
              <a:t>blockchain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A distributed dependability-rank based consensus protocol</a:t>
            </a:r>
          </a:p>
          <a:p>
            <a:pPr lvl="1"/>
            <a:r>
              <a:rPr lang="en-US" altLang="zh-CN" dirty="0" smtClean="0"/>
              <a:t>A new data structure called </a:t>
            </a:r>
            <a:r>
              <a:rPr lang="en-US" altLang="zh-CN" dirty="0" err="1" smtClean="0"/>
              <a:t>CertOper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A method that utilizes Dual Counting Bloom Filter(DCBF)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My opinion</a:t>
            </a:r>
          </a:p>
          <a:p>
            <a:pPr lvl="1"/>
            <a:r>
              <a:rPr lang="en-US" altLang="zh-CN" dirty="0" smtClean="0"/>
              <a:t>Combine the </a:t>
            </a:r>
            <a:r>
              <a:rPr lang="en-US" altLang="zh-CN" dirty="0" err="1" smtClean="0"/>
              <a:t>blockchain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Not complex but comprehensive</a:t>
            </a:r>
            <a:endParaRPr lang="zh-CN" altLang="en-US" dirty="0"/>
          </a:p>
        </p:txBody>
      </p:sp>
      <p:sp>
        <p:nvSpPr>
          <p:cNvPr id="13" name="椭圆 12"/>
          <p:cNvSpPr/>
          <p:nvPr/>
        </p:nvSpPr>
        <p:spPr>
          <a:xfrm>
            <a:off x="10267291" y="516886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3579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Thank you!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406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Index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Introduction</a:t>
            </a:r>
          </a:p>
          <a:p>
            <a:r>
              <a:rPr lang="en-US" altLang="zh-CN" dirty="0" smtClean="0"/>
              <a:t>Problem Statement</a:t>
            </a:r>
          </a:p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</a:t>
            </a:r>
          </a:p>
          <a:p>
            <a:r>
              <a:rPr lang="en-US" altLang="zh-CN" dirty="0" smtClean="0"/>
              <a:t>Analysis &amp; Experiment</a:t>
            </a:r>
          </a:p>
          <a:p>
            <a:r>
              <a:rPr lang="en-US" altLang="zh-CN" dirty="0" smtClean="0"/>
              <a:t>Conclusion &amp; My opinion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098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HTTPS and TLS(Transport Layer Security): based on Public Key Infrastructure(PKI), whose core component is certificate authorities(CAs).</a:t>
            </a:r>
          </a:p>
          <a:p>
            <a:r>
              <a:rPr lang="en-US" altLang="zh-CN" dirty="0" smtClean="0"/>
              <a:t>However, recent real-world attacks have demonstrated existing CAs’ vulnerability.</a:t>
            </a:r>
          </a:p>
          <a:p>
            <a:pPr lvl="1"/>
            <a:r>
              <a:rPr lang="en-US" altLang="zh-CN" dirty="0" smtClean="0"/>
              <a:t>CA-based trust disperse schemes</a:t>
            </a:r>
          </a:p>
          <a:p>
            <a:pPr lvl="1"/>
            <a:r>
              <a:rPr lang="en-US" altLang="zh-CN" dirty="0" smtClean="0"/>
              <a:t>log-based misbehavior monitor schemes</a:t>
            </a:r>
          </a:p>
          <a:p>
            <a:endParaRPr lang="en-US" altLang="zh-CN" dirty="0"/>
          </a:p>
          <a:p>
            <a:r>
              <a:rPr lang="en-US" altLang="zh-CN" dirty="0" smtClean="0"/>
              <a:t>In log-based misbehavior monitor schemes…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3</a:t>
            </a:fld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398033" y="548644"/>
            <a:ext cx="11327802" cy="33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520012" y="10378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Introduction</a:t>
            </a:r>
            <a:endParaRPr lang="zh-CN" altLang="en-US" b="1" dirty="0"/>
          </a:p>
        </p:txBody>
      </p:sp>
      <p:sp>
        <p:nvSpPr>
          <p:cNvPr id="9" name="文本框 8"/>
          <p:cNvSpPr txBox="1"/>
          <p:nvPr/>
        </p:nvSpPr>
        <p:spPr>
          <a:xfrm>
            <a:off x="4225400" y="103788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6317743" y="120663"/>
            <a:ext cx="238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38200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1388633" y="491785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6181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Introduction-challenges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Centralization in practice: consensus protocols in </a:t>
            </a:r>
            <a:r>
              <a:rPr lang="en-US" altLang="zh-CN" dirty="0" err="1" smtClean="0"/>
              <a:t>blockchain</a:t>
            </a:r>
            <a:endParaRPr lang="en-US" altLang="zh-CN" dirty="0" smtClean="0"/>
          </a:p>
          <a:p>
            <a:r>
              <a:rPr lang="en-US" altLang="zh-CN" dirty="0" smtClean="0"/>
              <a:t>Mandatory traversal: history searching</a:t>
            </a:r>
          </a:p>
          <a:p>
            <a:r>
              <a:rPr lang="en-US" altLang="zh-CN" dirty="0" smtClean="0"/>
              <a:t>Block size limitation: needed size of certificate revocation list is larger than the normal size of a block in </a:t>
            </a:r>
            <a:r>
              <a:rPr lang="en-US" altLang="zh-CN" dirty="0" err="1" smtClean="0"/>
              <a:t>blockchain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Design a distributed dependability-rank based consensus protocol</a:t>
            </a:r>
          </a:p>
          <a:p>
            <a:r>
              <a:rPr lang="en-US" altLang="zh-CN" dirty="0" smtClean="0"/>
              <a:t>Propose a new data structure called </a:t>
            </a:r>
            <a:r>
              <a:rPr lang="en-US" altLang="zh-CN" dirty="0" err="1" smtClean="0"/>
              <a:t>CertOper</a:t>
            </a:r>
            <a:endParaRPr lang="en-US" altLang="zh-CN" dirty="0" smtClean="0"/>
          </a:p>
          <a:p>
            <a:r>
              <a:rPr lang="en-US" altLang="zh-CN" dirty="0" smtClean="0"/>
              <a:t>Exploit a revocation checking method based on DCBF(dual counting bloom filter)</a:t>
            </a:r>
          </a:p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4</a:t>
            </a:fld>
            <a:endParaRPr lang="zh-CN" alt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398033" y="548644"/>
            <a:ext cx="11327802" cy="33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520012" y="10378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Introduction</a:t>
            </a:r>
            <a:endParaRPr lang="zh-CN" altLang="en-US" b="1" dirty="0"/>
          </a:p>
        </p:txBody>
      </p:sp>
      <p:sp>
        <p:nvSpPr>
          <p:cNvPr id="14" name="文本框 13"/>
          <p:cNvSpPr txBox="1"/>
          <p:nvPr/>
        </p:nvSpPr>
        <p:spPr>
          <a:xfrm>
            <a:off x="4225400" y="103788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</a:t>
            </a:r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6317743" y="120663"/>
            <a:ext cx="238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16" name="文本框 15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7" name="椭圆 16"/>
          <p:cNvSpPr/>
          <p:nvPr/>
        </p:nvSpPr>
        <p:spPr>
          <a:xfrm>
            <a:off x="838200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1388633" y="491785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7798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3"/>
          <a:srcRect t="4689"/>
          <a:stretch/>
        </p:blipFill>
        <p:spPr>
          <a:xfrm>
            <a:off x="5293894" y="1096224"/>
            <a:ext cx="6898105" cy="577450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System Model</a:t>
            </a:r>
          </a:p>
          <a:p>
            <a:r>
              <a:rPr lang="en-US" altLang="zh-CN" dirty="0" smtClean="0"/>
              <a:t>Threat Model</a:t>
            </a:r>
          </a:p>
          <a:p>
            <a:r>
              <a:rPr lang="en-US" altLang="zh-CN" dirty="0" smtClean="0"/>
              <a:t>Design Goals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5</a:t>
            </a:fld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398033" y="548644"/>
            <a:ext cx="11327802" cy="33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1985532" y="103788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Problem Statement</a:t>
            </a:r>
            <a:endParaRPr lang="zh-CN" altLang="en-US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4225400" y="103788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6317743" y="120663"/>
            <a:ext cx="238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2" name="椭圆 11"/>
          <p:cNvSpPr/>
          <p:nvPr/>
        </p:nvSpPr>
        <p:spPr>
          <a:xfrm>
            <a:off x="2484121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3034554" y="491785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3617259" y="493577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53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System Model</a:t>
            </a:r>
          </a:p>
          <a:p>
            <a:r>
              <a:rPr lang="en-US" altLang="zh-CN" dirty="0" smtClean="0"/>
              <a:t>Threat Model</a:t>
            </a:r>
          </a:p>
          <a:p>
            <a:pPr lvl="1"/>
            <a:r>
              <a:rPr lang="en-US" altLang="zh-CN" dirty="0" smtClean="0"/>
              <a:t>Issue a certificate for a malicious domain without being detected</a:t>
            </a:r>
          </a:p>
          <a:p>
            <a:pPr lvl="1"/>
            <a:r>
              <a:rPr lang="en-US" altLang="zh-CN" dirty="0" smtClean="0"/>
              <a:t>Insert, delete, or tamper the certificate operations for making clients’ certificate validation failure</a:t>
            </a:r>
          </a:p>
          <a:p>
            <a:pPr lvl="1"/>
            <a:r>
              <a:rPr lang="en-US" altLang="zh-CN" dirty="0" smtClean="0"/>
              <a:t>Control the </a:t>
            </a:r>
            <a:r>
              <a:rPr lang="en-US" altLang="zh-CN" dirty="0" err="1" smtClean="0"/>
              <a:t>blockchain</a:t>
            </a:r>
            <a:r>
              <a:rPr lang="en-US" altLang="zh-CN" dirty="0" smtClean="0"/>
              <a:t> by attacking some bookkeepers (assume that an adversary cannot control more than 51% bookkeepers in </a:t>
            </a:r>
            <a:r>
              <a:rPr lang="en-US" altLang="zh-CN" dirty="0" err="1" smtClean="0"/>
              <a:t>blockchain</a:t>
            </a:r>
            <a:r>
              <a:rPr lang="en-US" altLang="zh-CN" dirty="0"/>
              <a:t>)</a:t>
            </a:r>
            <a:endParaRPr lang="en-US" altLang="zh-CN" dirty="0" smtClean="0"/>
          </a:p>
          <a:p>
            <a:r>
              <a:rPr lang="en-US" altLang="zh-CN" dirty="0" smtClean="0"/>
              <a:t>Design Goals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6</a:t>
            </a:fld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398033" y="548644"/>
            <a:ext cx="11327802" cy="33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4225400" y="103788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6317743" y="120663"/>
            <a:ext cx="238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1" name="椭圆 10"/>
          <p:cNvSpPr/>
          <p:nvPr/>
        </p:nvSpPr>
        <p:spPr>
          <a:xfrm>
            <a:off x="2484121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3034554" y="491785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3617259" y="493577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1985532" y="103788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Problem Statement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93498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System Model</a:t>
            </a:r>
          </a:p>
          <a:p>
            <a:r>
              <a:rPr lang="en-US" altLang="zh-CN" dirty="0" smtClean="0"/>
              <a:t>Threat Model</a:t>
            </a:r>
          </a:p>
          <a:p>
            <a:r>
              <a:rPr lang="en-US" altLang="zh-CN" dirty="0" smtClean="0"/>
              <a:t>Design Goals</a:t>
            </a:r>
          </a:p>
          <a:p>
            <a:pPr lvl="1"/>
            <a:r>
              <a:rPr lang="en-US" altLang="zh-CN" dirty="0" smtClean="0"/>
              <a:t>Consensus fairness</a:t>
            </a:r>
          </a:p>
          <a:p>
            <a:pPr lvl="1"/>
            <a:r>
              <a:rPr lang="en-US" altLang="zh-CN" dirty="0" smtClean="0"/>
              <a:t>High query efficiency</a:t>
            </a:r>
          </a:p>
          <a:p>
            <a:pPr lvl="1"/>
            <a:r>
              <a:rPr lang="en-US" altLang="zh-CN" dirty="0" smtClean="0"/>
              <a:t>Intrusion tolerance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7</a:t>
            </a:fld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398033" y="548644"/>
            <a:ext cx="11327802" cy="33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4225400" y="103788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6317743" y="120663"/>
            <a:ext cx="238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1" name="椭圆 10"/>
          <p:cNvSpPr/>
          <p:nvPr/>
        </p:nvSpPr>
        <p:spPr>
          <a:xfrm>
            <a:off x="2484121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3034554" y="491785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3617259" y="493577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1985532" y="103788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Problem Statement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786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 Design-Overview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8</a:t>
            </a:fld>
            <a:endParaRPr lang="zh-CN" altLang="en-US"/>
          </a:p>
        </p:txBody>
      </p:sp>
      <p:cxnSp>
        <p:nvCxnSpPr>
          <p:cNvPr id="5" name="直接连接符 4"/>
          <p:cNvCxnSpPr/>
          <p:nvPr/>
        </p:nvCxnSpPr>
        <p:spPr>
          <a:xfrm>
            <a:off x="398033" y="548644"/>
            <a:ext cx="11327802" cy="33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4225400" y="103788"/>
            <a:ext cx="1965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err="1" smtClean="0"/>
              <a:t>Certchain</a:t>
            </a:r>
            <a:r>
              <a:rPr lang="en-US" altLang="zh-CN" b="1" dirty="0" smtClean="0"/>
              <a:t> Design</a:t>
            </a:r>
            <a:endParaRPr lang="zh-CN" altLang="en-US" b="1" dirty="0"/>
          </a:p>
        </p:txBody>
      </p:sp>
      <p:sp>
        <p:nvSpPr>
          <p:cNvPr id="9" name="文本框 8"/>
          <p:cNvSpPr txBox="1"/>
          <p:nvPr/>
        </p:nvSpPr>
        <p:spPr>
          <a:xfrm>
            <a:off x="6317743" y="120663"/>
            <a:ext cx="238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6975" y="1375569"/>
            <a:ext cx="7258050" cy="5295900"/>
          </a:xfrm>
          <a:prstGeom prst="rect">
            <a:avLst/>
          </a:prstGeom>
        </p:spPr>
      </p:pic>
      <p:sp>
        <p:nvSpPr>
          <p:cNvPr id="11" name="椭圆 10"/>
          <p:cNvSpPr/>
          <p:nvPr/>
        </p:nvSpPr>
        <p:spPr>
          <a:xfrm>
            <a:off x="4311134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4846147" y="491785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5389048" y="493577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5921199" y="495370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0784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CertChain</a:t>
            </a:r>
            <a:r>
              <a:rPr lang="en-US" altLang="zh-CN" dirty="0" smtClean="0"/>
              <a:t>-Data layer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CertOper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Subject Name</a:t>
            </a:r>
          </a:p>
          <a:p>
            <a:pPr lvl="1"/>
            <a:r>
              <a:rPr lang="en-US" altLang="zh-CN" dirty="0" smtClean="0"/>
              <a:t>Operator Name</a:t>
            </a:r>
          </a:p>
          <a:p>
            <a:pPr lvl="1"/>
            <a:r>
              <a:rPr lang="en-US" altLang="zh-CN" dirty="0" smtClean="0"/>
              <a:t>Operation Type</a:t>
            </a:r>
          </a:p>
          <a:p>
            <a:pPr lvl="1"/>
            <a:r>
              <a:rPr lang="en-US" altLang="zh-CN" dirty="0" smtClean="0"/>
              <a:t>Timestamp &amp; </a:t>
            </a:r>
            <a:r>
              <a:rPr lang="en-US" altLang="zh-CN" dirty="0" err="1" smtClean="0"/>
              <a:t>NoteAfter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Current Certificate Hash</a:t>
            </a:r>
          </a:p>
          <a:p>
            <a:pPr lvl="1"/>
            <a:r>
              <a:rPr lang="en-US" altLang="zh-CN" dirty="0" smtClean="0"/>
              <a:t>Last Operation Height</a:t>
            </a:r>
          </a:p>
          <a:p>
            <a:r>
              <a:rPr lang="en-US" altLang="zh-CN" dirty="0" smtClean="0"/>
              <a:t>DCBF-Dual Counting Bloom Filter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5DB3D-BD8D-463B-AC56-E90B5C5EB4E4}" type="slidenum">
              <a:rPr lang="zh-CN" altLang="en-US" smtClean="0"/>
              <a:t>9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240" y="649984"/>
            <a:ext cx="2995108" cy="2185407"/>
          </a:xfrm>
          <a:prstGeom prst="rect">
            <a:avLst/>
          </a:prstGeom>
        </p:spPr>
      </p:pic>
      <p:sp>
        <p:nvSpPr>
          <p:cNvPr id="7" name="圆角矩形 6"/>
          <p:cNvSpPr/>
          <p:nvPr/>
        </p:nvSpPr>
        <p:spPr>
          <a:xfrm>
            <a:off x="8835390" y="2179991"/>
            <a:ext cx="2808867" cy="358141"/>
          </a:xfrm>
          <a:prstGeom prst="roundRect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" name="直接连接符 7"/>
          <p:cNvCxnSpPr/>
          <p:nvPr/>
        </p:nvCxnSpPr>
        <p:spPr>
          <a:xfrm>
            <a:off x="398033" y="548644"/>
            <a:ext cx="11327802" cy="333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520012" y="103788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4225400" y="103788"/>
            <a:ext cx="1965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err="1" smtClean="0"/>
              <a:t>Certchain</a:t>
            </a:r>
            <a:r>
              <a:rPr lang="en-US" altLang="zh-CN" b="1" dirty="0" smtClean="0"/>
              <a:t> Design</a:t>
            </a:r>
            <a:endParaRPr lang="zh-CN" altLang="en-US" b="1" dirty="0"/>
          </a:p>
        </p:txBody>
      </p:sp>
      <p:sp>
        <p:nvSpPr>
          <p:cNvPr id="12" name="文本框 11"/>
          <p:cNvSpPr txBox="1"/>
          <p:nvPr/>
        </p:nvSpPr>
        <p:spPr>
          <a:xfrm>
            <a:off x="6317743" y="120663"/>
            <a:ext cx="238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Analysis &amp; Experiment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8924650" y="120663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Conclusion &amp; My opinion</a:t>
            </a:r>
            <a:endParaRPr lang="zh-CN" altLang="en-US" dirty="0"/>
          </a:p>
        </p:txBody>
      </p:sp>
      <p:sp>
        <p:nvSpPr>
          <p:cNvPr id="14" name="椭圆 13"/>
          <p:cNvSpPr/>
          <p:nvPr/>
        </p:nvSpPr>
        <p:spPr>
          <a:xfrm>
            <a:off x="4311134" y="489995"/>
            <a:ext cx="119231" cy="1192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4846147" y="491785"/>
            <a:ext cx="119231" cy="119231"/>
          </a:xfrm>
          <a:prstGeom prst="ellipse">
            <a:avLst/>
          </a:prstGeom>
          <a:solidFill>
            <a:srgbClr val="5B9B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5389048" y="493577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5921199" y="495370"/>
            <a:ext cx="119231" cy="1192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1985532" y="103788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Problem Statement</a:t>
            </a:r>
            <a:endParaRPr lang="zh-CN" altLang="en-US" dirty="0"/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935" y="4035846"/>
            <a:ext cx="5295900" cy="962025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0430" y="5281823"/>
            <a:ext cx="5895975" cy="7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5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705</Words>
  <Application>Microsoft Office PowerPoint</Application>
  <PresentationFormat>宽屏</PresentationFormat>
  <Paragraphs>218</Paragraphs>
  <Slides>18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2" baseType="lpstr">
      <vt:lpstr>等线</vt:lpstr>
      <vt:lpstr>等线 Light</vt:lpstr>
      <vt:lpstr>Arial</vt:lpstr>
      <vt:lpstr>Office 主题​​</vt:lpstr>
      <vt:lpstr>PowerPoint 演示文稿</vt:lpstr>
      <vt:lpstr>Index</vt:lpstr>
      <vt:lpstr>Introduction</vt:lpstr>
      <vt:lpstr>Introduction-challenges</vt:lpstr>
      <vt:lpstr>Problem Statement</vt:lpstr>
      <vt:lpstr>Problem Statement</vt:lpstr>
      <vt:lpstr>Problem Statement</vt:lpstr>
      <vt:lpstr>CertChain Design-Overview</vt:lpstr>
      <vt:lpstr>CertChain-Data layer</vt:lpstr>
      <vt:lpstr>CertChain-Extension layer</vt:lpstr>
      <vt:lpstr>CertChain-Extension layer</vt:lpstr>
      <vt:lpstr>CertChain-Application layer</vt:lpstr>
      <vt:lpstr>Analysis &amp; Experiment</vt:lpstr>
      <vt:lpstr>Analysis &amp; Experiment</vt:lpstr>
      <vt:lpstr>Analysis &amp; Experiment</vt:lpstr>
      <vt:lpstr>Analysis &amp; Experiment</vt:lpstr>
      <vt:lpstr>Conclusion &amp; My opinion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Kehong Huang</dc:creator>
  <cp:lastModifiedBy>Kehong Huang</cp:lastModifiedBy>
  <cp:revision>51</cp:revision>
  <dcterms:created xsi:type="dcterms:W3CDTF">2018-05-22T05:37:02Z</dcterms:created>
  <dcterms:modified xsi:type="dcterms:W3CDTF">2018-05-23T05:03:03Z</dcterms:modified>
</cp:coreProperties>
</file>