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308" r:id="rId4"/>
    <p:sldId id="309" r:id="rId5"/>
    <p:sldId id="310" r:id="rId6"/>
    <p:sldId id="311" r:id="rId7"/>
    <p:sldId id="313" r:id="rId8"/>
    <p:sldId id="316" r:id="rId9"/>
    <p:sldId id="312" r:id="rId10"/>
    <p:sldId id="314" r:id="rId11"/>
    <p:sldId id="315" r:id="rId12"/>
    <p:sldId id="319" r:id="rId13"/>
    <p:sldId id="317" r:id="rId14"/>
    <p:sldId id="318" r:id="rId15"/>
    <p:sldId id="320" r:id="rId16"/>
    <p:sldId id="321" r:id="rId17"/>
    <p:sldId id="322" r:id="rId18"/>
    <p:sldId id="323" r:id="rId19"/>
    <p:sldId id="343" r:id="rId20"/>
    <p:sldId id="324" r:id="rId21"/>
    <p:sldId id="325" r:id="rId22"/>
    <p:sldId id="326" r:id="rId23"/>
    <p:sldId id="327" r:id="rId24"/>
    <p:sldId id="328" r:id="rId25"/>
    <p:sldId id="329" r:id="rId26"/>
    <p:sldId id="344" r:id="rId27"/>
    <p:sldId id="330" r:id="rId28"/>
    <p:sldId id="34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544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outlineViewPr>
    <p:cViewPr>
      <p:scale>
        <a:sx n="33" d="100"/>
        <a:sy n="33" d="100"/>
      </p:scale>
      <p:origin x="0" y="-275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73F0-A231-4B84-9AB5-406F5E9FE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F682-A897-4839-950B-5B9F9A1C4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9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IEEE TRANSACTIONS ON MOBILE COMPUTING 18</a:t>
            </a:r>
          </a:p>
          <a:p>
            <a:r>
              <a:rPr lang="zh-CN" altLang="en-US" sz="1200" i="0" kern="1200" dirty="0">
                <a:solidFill>
                  <a:srgbClr val="000000"/>
                </a:solidFill>
                <a:latin typeface="+mn-lt"/>
                <a:ea typeface="+mn-ea"/>
              </a:rPr>
              <a:t>利用</a:t>
            </a:r>
            <a:r>
              <a:rPr lang="en-US" altLang="zh-CN" sz="1200" i="0" kern="1200" dirty="0">
                <a:solidFill>
                  <a:srgbClr val="000000"/>
                </a:solidFill>
                <a:latin typeface="+mn-lt"/>
                <a:ea typeface="+mn-ea"/>
              </a:rPr>
              <a:t>dead-reckoning</a:t>
            </a:r>
            <a:r>
              <a:rPr lang="zh-CN" altLang="en-US" sz="1200" i="0" kern="1200" dirty="0">
                <a:solidFill>
                  <a:srgbClr val="000000"/>
                </a:solidFill>
                <a:latin typeface="+mn-lt"/>
                <a:ea typeface="+mn-ea"/>
              </a:rPr>
              <a:t>的方法构建</a:t>
            </a:r>
            <a:r>
              <a:rPr lang="en-US" altLang="zh-CN" sz="1200" i="0" kern="1200" dirty="0" err="1">
                <a:solidFill>
                  <a:srgbClr val="000000"/>
                </a:solidFill>
                <a:latin typeface="+mn-lt"/>
                <a:ea typeface="+mn-ea"/>
              </a:rPr>
              <a:t>wifi</a:t>
            </a:r>
            <a:r>
              <a:rPr lang="en-US" altLang="zh-CN" sz="1200" i="0" kern="1200" dirty="0">
                <a:solidFill>
                  <a:srgbClr val="000000"/>
                </a:solidFill>
                <a:latin typeface="+mn-lt"/>
                <a:ea typeface="+mn-ea"/>
              </a:rPr>
              <a:t> fingerprint map</a:t>
            </a:r>
            <a:r>
              <a:rPr lang="zh-CN" altLang="en-US" sz="1200" i="0" kern="1200" dirty="0">
                <a:solidFill>
                  <a:srgbClr val="000000"/>
                </a:solidFill>
                <a:latin typeface="+mn-lt"/>
                <a:ea typeface="+mn-ea"/>
              </a:rPr>
              <a:t>进行定位的方法</a:t>
            </a:r>
            <a:endParaRPr lang="en-US" sz="1200" i="0" kern="1200" dirty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en-US" sz="1200" i="0" kern="1200" dirty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检测哪些轨迹是属于同一层楼的，两条轨迹上有越多相似的</a:t>
            </a:r>
            <a:r>
              <a:rPr lang="en-US" altLang="zh-CN" dirty="0" err="1"/>
              <a:t>wifi</a:t>
            </a:r>
            <a:r>
              <a:rPr lang="en-US" altLang="zh-CN" dirty="0"/>
              <a:t> fingerprint</a:t>
            </a:r>
            <a:r>
              <a:rPr lang="zh-CN" altLang="en-US" dirty="0"/>
              <a:t>，相似度越高。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04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Floor transition detection</a:t>
            </a:r>
            <a:r>
              <a:rPr lang="zh-CN" altLang="en-US" dirty="0"/>
              <a:t>把长的轨迹划分成不同的短的轨迹，并且轨迹之间有楼层上下的约束关系</a:t>
            </a:r>
            <a:endParaRPr lang="en-US" altLang="zh-CN" dirty="0"/>
          </a:p>
          <a:p>
            <a:r>
              <a:rPr lang="zh-CN" altLang="en-US" dirty="0"/>
              <a:t>计算任意两段轨迹的相似度，取均值作为判断是否为同一层的阈值</a:t>
            </a:r>
            <a:endParaRPr lang="en-US" altLang="zh-CN" dirty="0"/>
          </a:p>
          <a:p>
            <a:r>
              <a:rPr lang="zh-CN" altLang="en-US" dirty="0"/>
              <a:t>把超过阈值并且不违反楼层约束关系的合并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把一条轨迹划分成</a:t>
            </a:r>
            <a:r>
              <a:rPr lang="en-US" altLang="zh-CN" dirty="0"/>
              <a:t>straight line</a:t>
            </a:r>
            <a:r>
              <a:rPr lang="zh-CN" altLang="en-US" dirty="0"/>
              <a:t>和</a:t>
            </a:r>
            <a:r>
              <a:rPr lang="en-US" altLang="zh-CN" dirty="0"/>
              <a:t>turn</a:t>
            </a:r>
            <a:r>
              <a:rPr lang="zh-CN" altLang="en-US" dirty="0"/>
              <a:t>两种</a:t>
            </a:r>
            <a:r>
              <a:rPr lang="en-US" altLang="zh-CN" dirty="0"/>
              <a:t>segment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15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把划分好的</a:t>
            </a:r>
            <a:r>
              <a:rPr lang="en-US" altLang="zh-CN" dirty="0"/>
              <a:t>segments</a:t>
            </a:r>
            <a:r>
              <a:rPr lang="zh-CN" altLang="en-US" dirty="0"/>
              <a:t>进行匹配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4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 err="1"/>
              <a:t>pearson</a:t>
            </a:r>
            <a:r>
              <a:rPr lang="zh-CN" altLang="en-US" dirty="0"/>
              <a:t>相关系数计算</a:t>
            </a:r>
            <a:r>
              <a:rPr lang="en-US" altLang="zh-CN" dirty="0"/>
              <a:t>path correlation</a:t>
            </a:r>
          </a:p>
          <a:p>
            <a:r>
              <a:rPr lang="en-US" altLang="zh-CN" dirty="0"/>
              <a:t>X</a:t>
            </a:r>
            <a:r>
              <a:rPr lang="zh-CN" altLang="en-US" dirty="0"/>
              <a:t>的相关系数</a:t>
            </a:r>
            <a:r>
              <a:rPr lang="en-US" altLang="zh-CN" dirty="0"/>
              <a:t>+y</a:t>
            </a:r>
            <a:r>
              <a:rPr lang="zh-CN" altLang="en-US" dirty="0"/>
              <a:t>的相关系数</a:t>
            </a:r>
            <a:endParaRPr lang="en-US" altLang="zh-CN" dirty="0"/>
          </a:p>
          <a:p>
            <a:r>
              <a:rPr lang="en-US" altLang="zh-CN" dirty="0"/>
              <a:t>90%</a:t>
            </a:r>
            <a:r>
              <a:rPr lang="zh-CN" altLang="en-US" dirty="0"/>
              <a:t>的正确匹配超过</a:t>
            </a:r>
            <a:r>
              <a:rPr lang="en-US" altLang="zh-CN" dirty="0"/>
              <a:t>1.9</a:t>
            </a:r>
            <a:r>
              <a:rPr lang="zh-CN" altLang="en-US" dirty="0"/>
              <a:t>的相似度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83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Ri1</a:t>
            </a:r>
            <a:r>
              <a:rPr lang="zh-CN" altLang="en-US" dirty="0"/>
              <a:t>表示轨迹</a:t>
            </a:r>
            <a:r>
              <a:rPr lang="en-US" altLang="zh-CN" dirty="0"/>
              <a:t>1</a:t>
            </a:r>
            <a:r>
              <a:rPr lang="zh-CN" altLang="en-US" dirty="0"/>
              <a:t>的得到的第</a:t>
            </a:r>
            <a:r>
              <a:rPr lang="en-US" altLang="zh-CN" dirty="0" err="1"/>
              <a:t>i</a:t>
            </a:r>
            <a:r>
              <a:rPr lang="zh-CN" altLang="en-US" dirty="0"/>
              <a:t>个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/>
              <a:t>RSS sequence</a:t>
            </a:r>
            <a:r>
              <a:rPr lang="zh-CN" altLang="en-US" dirty="0"/>
              <a:t>，</a:t>
            </a:r>
            <a:r>
              <a:rPr lang="en-US" altLang="zh-CN" dirty="0"/>
              <a:t>Ri2</a:t>
            </a:r>
            <a:r>
              <a:rPr lang="zh-CN" altLang="en-US" dirty="0"/>
              <a:t>表示轨迹</a:t>
            </a:r>
            <a:r>
              <a:rPr lang="en-US" altLang="zh-CN" dirty="0"/>
              <a:t>2</a:t>
            </a:r>
            <a:r>
              <a:rPr lang="zh-CN" altLang="en-US" dirty="0"/>
              <a:t>得到的第</a:t>
            </a:r>
            <a:r>
              <a:rPr lang="en-US" altLang="zh-CN" dirty="0" err="1"/>
              <a:t>i</a:t>
            </a:r>
            <a:r>
              <a:rPr lang="zh-CN" altLang="en-US" dirty="0"/>
              <a:t>个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/>
              <a:t>RSS sequence</a:t>
            </a:r>
          </a:p>
          <a:p>
            <a:endParaRPr lang="en-US" altLang="zh-CN" dirty="0"/>
          </a:p>
          <a:p>
            <a:r>
              <a:rPr lang="zh-CN" altLang="en-US" dirty="0"/>
              <a:t>匹配考虑三个条件</a:t>
            </a:r>
            <a:endParaRPr lang="en-US" altLang="zh-CN" dirty="0"/>
          </a:p>
          <a:p>
            <a:r>
              <a:rPr lang="zh-CN" altLang="en-US" dirty="0"/>
              <a:t>对同一个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/>
              <a:t>RSS</a:t>
            </a:r>
            <a:r>
              <a:rPr lang="zh-CN" altLang="en-US" dirty="0"/>
              <a:t>的均值相近</a:t>
            </a:r>
            <a:endParaRPr lang="en-US" altLang="zh-CN" dirty="0"/>
          </a:p>
          <a:p>
            <a:r>
              <a:rPr lang="zh-CN" altLang="en-US" dirty="0"/>
              <a:t>对同一个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/>
              <a:t>RSS sequence</a:t>
            </a:r>
            <a:r>
              <a:rPr lang="zh-CN" altLang="en-US" dirty="0"/>
              <a:t>的</a:t>
            </a:r>
            <a:r>
              <a:rPr lang="en-US" altLang="zh-CN" dirty="0" err="1"/>
              <a:t>pearson</a:t>
            </a:r>
            <a:r>
              <a:rPr lang="zh-CN" altLang="en-US" dirty="0"/>
              <a:t>相关系数高</a:t>
            </a:r>
            <a:endParaRPr lang="en-US" altLang="zh-CN" dirty="0"/>
          </a:p>
          <a:p>
            <a:r>
              <a:rPr lang="zh-CN" altLang="en-US" dirty="0"/>
              <a:t>对于不同的</a:t>
            </a:r>
            <a:r>
              <a:rPr lang="en-US" altLang="zh-CN" dirty="0"/>
              <a:t>AP</a:t>
            </a:r>
            <a:r>
              <a:rPr lang="zh-CN" altLang="en-US" dirty="0"/>
              <a:t>进行加权平均，</a:t>
            </a:r>
            <a:r>
              <a:rPr lang="en-US" altLang="zh-CN" dirty="0"/>
              <a:t>RSS</a:t>
            </a:r>
            <a:r>
              <a:rPr lang="zh-CN" altLang="en-US" dirty="0"/>
              <a:t>均值越大的</a:t>
            </a:r>
            <a:r>
              <a:rPr lang="en-US" altLang="zh-CN" dirty="0"/>
              <a:t>AP</a:t>
            </a:r>
            <a:r>
              <a:rPr lang="zh-CN" altLang="en-US" dirty="0"/>
              <a:t>权重越高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42%</a:t>
            </a:r>
            <a:r>
              <a:rPr lang="zh-CN" altLang="en-US" dirty="0"/>
              <a:t>的正确匹配超过</a:t>
            </a:r>
            <a:r>
              <a:rPr lang="en-US" altLang="zh-CN" dirty="0"/>
              <a:t>0.15</a:t>
            </a:r>
            <a:r>
              <a:rPr lang="zh-CN" altLang="en-US" dirty="0"/>
              <a:t>，</a:t>
            </a:r>
            <a:r>
              <a:rPr lang="en-US" altLang="zh-CN" dirty="0"/>
              <a:t>98%</a:t>
            </a:r>
            <a:r>
              <a:rPr lang="zh-CN" altLang="en-US" dirty="0"/>
              <a:t>的错误匹配低于</a:t>
            </a:r>
            <a:r>
              <a:rPr lang="en-US" altLang="zh-CN" dirty="0"/>
              <a:t>0.15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260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构建带有</a:t>
            </a:r>
            <a:r>
              <a:rPr lang="en-US" altLang="zh-CN" dirty="0" err="1"/>
              <a:t>wifi</a:t>
            </a:r>
            <a:r>
              <a:rPr lang="zh-CN" altLang="en-US" dirty="0"/>
              <a:t>指纹信息的平面图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110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对于合并的</a:t>
            </a:r>
            <a:r>
              <a:rPr lang="en-US" altLang="zh-CN" dirty="0"/>
              <a:t>segment</a:t>
            </a:r>
            <a:r>
              <a:rPr lang="zh-CN" altLang="en-US" dirty="0"/>
              <a:t>，先把这两个点合并，再计算合并的点到</a:t>
            </a:r>
            <a:r>
              <a:rPr lang="en-US" altLang="zh-CN" dirty="0"/>
              <a:t>merged</a:t>
            </a:r>
            <a:r>
              <a:rPr lang="zh-CN" altLang="en-US" dirty="0"/>
              <a:t>，即已经</a:t>
            </a:r>
            <a:r>
              <a:rPr lang="en-US" altLang="zh-CN" dirty="0"/>
              <a:t>merged</a:t>
            </a:r>
            <a:r>
              <a:rPr lang="zh-CN" altLang="en-US" dirty="0"/>
              <a:t>的点的距离，取均值，然后把这些点加入到</a:t>
            </a:r>
            <a:r>
              <a:rPr lang="en-US" altLang="zh-CN" dirty="0"/>
              <a:t>merged</a:t>
            </a:r>
            <a:r>
              <a:rPr lang="zh-CN" altLang="en-US" dirty="0"/>
              <a:t>集合中</a:t>
            </a:r>
            <a:endParaRPr lang="en-US" altLang="zh-CN" dirty="0"/>
          </a:p>
          <a:p>
            <a:r>
              <a:rPr lang="zh-CN" altLang="en-US" dirty="0"/>
              <a:t>对于不是合并的</a:t>
            </a:r>
            <a:r>
              <a:rPr lang="en-US" altLang="zh-CN" dirty="0"/>
              <a:t>segment</a:t>
            </a:r>
            <a:r>
              <a:rPr lang="zh-CN" altLang="en-US" dirty="0"/>
              <a:t>的点，计算到所有</a:t>
            </a:r>
            <a:r>
              <a:rPr lang="en-US" altLang="zh-CN" dirty="0"/>
              <a:t>merged</a:t>
            </a:r>
            <a:r>
              <a:rPr lang="zh-CN" altLang="en-US" dirty="0"/>
              <a:t>的点的距离，取均值</a:t>
            </a:r>
            <a:endParaRPr lang="en-US" altLang="zh-CN" dirty="0"/>
          </a:p>
          <a:p>
            <a:r>
              <a:rPr lang="en-US" altLang="zh-CN" dirty="0"/>
              <a:t>Online</a:t>
            </a:r>
            <a:r>
              <a:rPr lang="zh-CN" altLang="en-US" dirty="0"/>
              <a:t>的方法，对于采集到的新的数据，可以直接更新到旧的数据上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7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最开始</a:t>
            </a:r>
            <a:r>
              <a:rPr lang="en-US" altLang="zh-CN" dirty="0" err="1"/>
              <a:t>Smerge</a:t>
            </a:r>
            <a:r>
              <a:rPr lang="zh-CN" altLang="en-US" dirty="0"/>
              <a:t>为空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合并，加入到</a:t>
            </a:r>
            <a:r>
              <a:rPr lang="en-US" altLang="zh-CN" dirty="0" err="1"/>
              <a:t>Smerge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合并，更新</a:t>
            </a:r>
            <a:r>
              <a:rPr lang="en-US" altLang="zh-CN" dirty="0"/>
              <a:t>2,4</a:t>
            </a:r>
            <a:r>
              <a:rPr lang="zh-CN" altLang="en-US" dirty="0"/>
              <a:t>到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的距离</a:t>
            </a:r>
            <a:endParaRPr lang="en-US" altLang="zh-CN" dirty="0"/>
          </a:p>
          <a:p>
            <a:r>
              <a:rPr lang="zh-CN" altLang="en-US" dirty="0"/>
              <a:t>更新</a:t>
            </a:r>
            <a:r>
              <a:rPr lang="en-US" altLang="zh-CN" dirty="0"/>
              <a:t>3</a:t>
            </a:r>
            <a:r>
              <a:rPr lang="zh-CN" altLang="en-US" dirty="0"/>
              <a:t>到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的距离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019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matched segment</a:t>
            </a:r>
            <a:r>
              <a:rPr lang="zh-CN" altLang="en-US" dirty="0"/>
              <a:t>内可以</a:t>
            </a:r>
            <a:r>
              <a:rPr lang="en-US" altLang="zh-CN" dirty="0"/>
              <a:t>merge</a:t>
            </a:r>
            <a:r>
              <a:rPr lang="zh-CN" altLang="en-US" dirty="0"/>
              <a:t>，在不同的</a:t>
            </a:r>
            <a:r>
              <a:rPr lang="en-US" altLang="zh-CN" dirty="0"/>
              <a:t>segment</a:t>
            </a:r>
            <a:r>
              <a:rPr lang="zh-CN" altLang="en-US" dirty="0"/>
              <a:t>之间也可以</a:t>
            </a:r>
            <a:r>
              <a:rPr lang="en-US" altLang="zh-CN" dirty="0"/>
              <a:t>merge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69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/>
              <a:t>构建和更新</a:t>
            </a:r>
            <a:r>
              <a:rPr lang="en-US" altLang="zh-CN" baseline="0" dirty="0"/>
              <a:t>fingerprint map</a:t>
            </a:r>
          </a:p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575A2-7FBC-4243-A85B-16F2878695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89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ri</a:t>
            </a:r>
            <a:r>
              <a:rPr lang="zh-CN" altLang="en-US" dirty="0"/>
              <a:t>，是接收到</a:t>
            </a:r>
            <a:r>
              <a:rPr lang="en-US" altLang="zh-CN" dirty="0"/>
              <a:t>RSS</a:t>
            </a:r>
            <a:r>
              <a:rPr lang="zh-CN" altLang="en-US" dirty="0"/>
              <a:t>相对于第</a:t>
            </a:r>
            <a:r>
              <a:rPr lang="en-US" altLang="zh-CN" dirty="0" err="1"/>
              <a:t>i</a:t>
            </a:r>
            <a:r>
              <a:rPr lang="zh-CN" altLang="en-US" dirty="0"/>
              <a:t>个</a:t>
            </a:r>
            <a:r>
              <a:rPr lang="en-US" altLang="zh-CN" dirty="0"/>
              <a:t>AP</a:t>
            </a:r>
            <a:r>
              <a:rPr lang="zh-CN" altLang="en-US" dirty="0"/>
              <a:t>的分量，</a:t>
            </a:r>
            <a:endParaRPr lang="en-US" altLang="zh-CN" dirty="0"/>
          </a:p>
          <a:p>
            <a:r>
              <a:rPr lang="en-US" altLang="zh-CN" dirty="0" err="1"/>
              <a:t>ri</a:t>
            </a:r>
            <a:r>
              <a:rPr lang="en-US" altLang="zh-CN" dirty="0"/>
              <a:t>’</a:t>
            </a:r>
            <a:r>
              <a:rPr lang="zh-CN" altLang="en-US" dirty="0"/>
              <a:t>是</a:t>
            </a:r>
            <a:r>
              <a:rPr lang="en-US" altLang="zh-CN" dirty="0"/>
              <a:t>map</a:t>
            </a:r>
            <a:r>
              <a:rPr lang="zh-CN" altLang="en-US" dirty="0"/>
              <a:t>上对应的分量</a:t>
            </a:r>
            <a:endParaRPr lang="en-US" altLang="zh-CN" dirty="0"/>
          </a:p>
          <a:p>
            <a:r>
              <a:rPr lang="zh-CN" altLang="en-US" dirty="0"/>
              <a:t>不同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/>
              <a:t>RSS</a:t>
            </a:r>
            <a:r>
              <a:rPr lang="zh-CN" altLang="en-US" dirty="0"/>
              <a:t>分量的权重不同，均值大的</a:t>
            </a:r>
            <a:r>
              <a:rPr lang="en-US" altLang="zh-CN" dirty="0"/>
              <a:t>AP</a:t>
            </a:r>
            <a:r>
              <a:rPr lang="zh-CN" altLang="en-US" dirty="0"/>
              <a:t>，即一般来说离得越近</a:t>
            </a:r>
            <a:r>
              <a:rPr lang="en-US" altLang="zh-CN" dirty="0"/>
              <a:t>AP</a:t>
            </a:r>
            <a:r>
              <a:rPr lang="zh-CN" altLang="en-US" dirty="0"/>
              <a:t>权重越高。</a:t>
            </a:r>
            <a:endParaRPr lang="en-US" altLang="zh-CN" dirty="0"/>
          </a:p>
          <a:p>
            <a:r>
              <a:rPr lang="zh-CN" altLang="en-US" dirty="0"/>
              <a:t>取使得</a:t>
            </a:r>
            <a:r>
              <a:rPr lang="en-US" altLang="zh-CN" dirty="0"/>
              <a:t>weighted maximum similarity</a:t>
            </a:r>
            <a:r>
              <a:rPr lang="zh-CN" altLang="en-US" dirty="0"/>
              <a:t>最大的</a:t>
            </a:r>
            <a:r>
              <a:rPr lang="en-US" altLang="zh-CN" dirty="0" err="1"/>
              <a:t>ri</a:t>
            </a:r>
            <a:r>
              <a:rPr lang="en-US" altLang="zh-CN" dirty="0"/>
              <a:t>’</a:t>
            </a:r>
            <a:r>
              <a:rPr lang="zh-CN" altLang="en-US" dirty="0"/>
              <a:t>为定位结果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6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Ground truth</a:t>
            </a:r>
          </a:p>
          <a:p>
            <a:r>
              <a:rPr lang="en-US" altLang="zh-CN" dirty="0"/>
              <a:t>App</a:t>
            </a:r>
            <a:r>
              <a:rPr lang="zh-CN" altLang="en-US" dirty="0"/>
              <a:t>上带有建筑地平面图，在走的时候每走一步点击平面图上对应地位置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Floor plan</a:t>
            </a:r>
            <a:r>
              <a:rPr lang="zh-CN" altLang="en-US" dirty="0"/>
              <a:t>过程的结果</a:t>
            </a:r>
            <a:endParaRPr lang="en-US" altLang="zh-CN" dirty="0"/>
          </a:p>
          <a:p>
            <a:r>
              <a:rPr lang="zh-CN" altLang="en-US" dirty="0"/>
              <a:t>平均</a:t>
            </a:r>
            <a:r>
              <a:rPr lang="en-US" altLang="zh-CN" dirty="0"/>
              <a:t>0.76m</a:t>
            </a:r>
            <a:r>
              <a:rPr lang="zh-CN" altLang="en-US" dirty="0"/>
              <a:t>的误差</a:t>
            </a:r>
            <a:endParaRPr lang="en-US" altLang="zh-CN" dirty="0"/>
          </a:p>
          <a:p>
            <a:r>
              <a:rPr lang="zh-CN" altLang="en-US" dirty="0"/>
              <a:t>结果要优于</a:t>
            </a:r>
            <a:r>
              <a:rPr lang="en-US" altLang="zh-CN" dirty="0"/>
              <a:t>Walkie-Markie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90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定位的结果，均值</a:t>
            </a:r>
            <a:r>
              <a:rPr lang="en-US" altLang="zh-CN" dirty="0"/>
              <a:t>1.82m</a:t>
            </a:r>
            <a:r>
              <a:rPr lang="zh-CN" altLang="en-US" dirty="0"/>
              <a:t>，</a:t>
            </a:r>
            <a:r>
              <a:rPr lang="en-US" altLang="zh-CN" dirty="0"/>
              <a:t>80%</a:t>
            </a:r>
            <a:r>
              <a:rPr lang="zh-CN" altLang="en-US" dirty="0"/>
              <a:t>的定位误差小于</a:t>
            </a:r>
            <a:r>
              <a:rPr lang="en-US" altLang="zh-CN" dirty="0"/>
              <a:t>3m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54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积累误差的处理</a:t>
            </a:r>
            <a:endParaRPr lang="en-US" altLang="zh-CN" dirty="0"/>
          </a:p>
          <a:p>
            <a:r>
              <a:rPr lang="en-US" altLang="zh-CN" dirty="0" err="1"/>
              <a:t>MPiLoc</a:t>
            </a:r>
            <a:r>
              <a:rPr lang="zh-CN" altLang="en-US" dirty="0"/>
              <a:t>利用众包获取的多个重复的</a:t>
            </a:r>
            <a:r>
              <a:rPr lang="en-US" altLang="zh-CN" dirty="0"/>
              <a:t>segment</a:t>
            </a:r>
            <a:r>
              <a:rPr lang="zh-CN" altLang="en-US" dirty="0"/>
              <a:t>进行</a:t>
            </a:r>
            <a:r>
              <a:rPr lang="en-US" altLang="zh-CN" dirty="0"/>
              <a:t>match</a:t>
            </a:r>
            <a:r>
              <a:rPr lang="zh-CN" altLang="en-US" dirty="0"/>
              <a:t>，</a:t>
            </a:r>
            <a:r>
              <a:rPr lang="en-US" altLang="zh-CN" dirty="0"/>
              <a:t>merge</a:t>
            </a:r>
            <a:r>
              <a:rPr lang="zh-CN" altLang="en-US" dirty="0"/>
              <a:t>，取均值的方式减小误差</a:t>
            </a:r>
            <a:endParaRPr lang="en-US" altLang="zh-CN" dirty="0"/>
          </a:p>
          <a:p>
            <a:r>
              <a:rPr lang="en-US" altLang="zh-CN" dirty="0"/>
              <a:t>Zee</a:t>
            </a:r>
            <a:r>
              <a:rPr lang="zh-CN" altLang="en-US" dirty="0"/>
              <a:t>利用事先得到的建筑平面图修正轨迹</a:t>
            </a:r>
            <a:endParaRPr lang="en-US" altLang="zh-CN" dirty="0"/>
          </a:p>
          <a:p>
            <a:r>
              <a:rPr lang="en-US" altLang="zh-CN" dirty="0" err="1"/>
              <a:t>UnLoc</a:t>
            </a:r>
            <a:r>
              <a:rPr lang="zh-CN" altLang="en-US" dirty="0"/>
              <a:t>利用实现得到的平面图的一些</a:t>
            </a:r>
            <a:r>
              <a:rPr lang="en-US" altLang="zh-CN" dirty="0"/>
              <a:t>landmark</a:t>
            </a:r>
            <a:r>
              <a:rPr lang="zh-CN" altLang="en-US" dirty="0"/>
              <a:t>进行修正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Segment</a:t>
            </a:r>
            <a:r>
              <a:rPr lang="zh-CN" altLang="en-US" dirty="0"/>
              <a:t>利用</a:t>
            </a:r>
            <a:r>
              <a:rPr lang="en-US" altLang="zh-CN" dirty="0"/>
              <a:t>RSS</a:t>
            </a:r>
            <a:r>
              <a:rPr lang="zh-CN" altLang="en-US" dirty="0"/>
              <a:t>序列的相似度进行匹配的方式</a:t>
            </a:r>
            <a:endParaRPr lang="en-US" altLang="zh-CN" dirty="0"/>
          </a:p>
          <a:p>
            <a:r>
              <a:rPr lang="en-US" altLang="zh-CN" dirty="0"/>
              <a:t>Walkie-</a:t>
            </a:r>
            <a:r>
              <a:rPr lang="en-US" altLang="zh-CN" dirty="0" err="1"/>
              <a:t>markie</a:t>
            </a:r>
            <a:r>
              <a:rPr lang="zh-CN" altLang="en-US" dirty="0"/>
              <a:t>利用峰值的特征进行匹配</a:t>
            </a:r>
            <a:endParaRPr lang="en-US" altLang="zh-CN" dirty="0"/>
          </a:p>
          <a:p>
            <a:r>
              <a:rPr lang="en-US" altLang="zh-CN" dirty="0" err="1"/>
              <a:t>MPiLoc</a:t>
            </a:r>
            <a:r>
              <a:rPr lang="zh-CN" altLang="en-US" dirty="0"/>
              <a:t>利用</a:t>
            </a:r>
            <a:r>
              <a:rPr lang="en-US" altLang="zh-CN" dirty="0"/>
              <a:t>RSS</a:t>
            </a:r>
            <a:r>
              <a:rPr lang="zh-CN" altLang="en-US" dirty="0"/>
              <a:t>序列整体的</a:t>
            </a:r>
            <a:r>
              <a:rPr lang="en-US" altLang="zh-CN" dirty="0"/>
              <a:t>Pearson</a:t>
            </a:r>
            <a:r>
              <a:rPr lang="zh-CN" altLang="en-US" dirty="0"/>
              <a:t>相关系数进行匹配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43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实验的环境有差异，</a:t>
            </a:r>
            <a:endParaRPr lang="en-US" altLang="zh-CN" dirty="0"/>
          </a:p>
          <a:p>
            <a:r>
              <a:rPr lang="zh-CN" altLang="en-US" dirty="0"/>
              <a:t>但是可以看到</a:t>
            </a:r>
            <a:r>
              <a:rPr lang="en-US" altLang="zh-CN" dirty="0" err="1"/>
              <a:t>MPiLoc</a:t>
            </a:r>
            <a:r>
              <a:rPr lang="zh-CN" altLang="en-US" dirty="0"/>
              <a:t>在利用的建筑信息最小的情况下可以得到和其他方法相当的精度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268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不只是直线和</a:t>
            </a:r>
            <a:r>
              <a:rPr lang="en-US" altLang="zh-CN" dirty="0"/>
              <a:t>turn</a:t>
            </a:r>
            <a:r>
              <a:rPr lang="zh-CN" altLang="en-US" dirty="0"/>
              <a:t>这两种</a:t>
            </a:r>
            <a:r>
              <a:rPr lang="en-US" altLang="zh-CN" dirty="0"/>
              <a:t>segment</a:t>
            </a:r>
          </a:p>
          <a:p>
            <a:r>
              <a:rPr lang="zh-CN" altLang="en-US" dirty="0"/>
              <a:t>大的开放的几层楼的空间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675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3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575A2-7FBC-4243-A85B-16F2878695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9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/>
              <a:t>积累的误差越来越大</a:t>
            </a:r>
            <a:endParaRPr lang="en-US" altLang="zh-CN" baseline="0" dirty="0"/>
          </a:p>
          <a:p>
            <a:r>
              <a:rPr lang="zh-CN" altLang="en-US" baseline="0" dirty="0"/>
              <a:t>把众包的到的轨迹数据进行</a:t>
            </a:r>
            <a:r>
              <a:rPr lang="en-US" altLang="zh-CN" baseline="0" dirty="0"/>
              <a:t>match</a:t>
            </a:r>
            <a:r>
              <a:rPr lang="zh-CN" altLang="en-US" baseline="0" dirty="0"/>
              <a:t>和</a:t>
            </a:r>
            <a:r>
              <a:rPr lang="en-US" altLang="zh-CN" baseline="0" dirty="0"/>
              <a:t>merge</a:t>
            </a:r>
          </a:p>
          <a:p>
            <a:r>
              <a:rPr lang="zh-CN" altLang="en-US" baseline="0" dirty="0"/>
              <a:t>利用均值减小误差</a:t>
            </a:r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575A2-7FBC-4243-A85B-16F2878695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android</a:t>
            </a:r>
            <a:r>
              <a:rPr lang="zh-CN" altLang="en-US" dirty="0"/>
              <a:t>手机上获取加速度信息，</a:t>
            </a:r>
            <a:r>
              <a:rPr lang="en-US" altLang="zh-CN" dirty="0"/>
              <a:t>RSS</a:t>
            </a:r>
            <a:r>
              <a:rPr lang="zh-CN" altLang="en-US" dirty="0"/>
              <a:t>信息，气压计读数，把加速度信息转换成轨迹</a:t>
            </a:r>
            <a:endParaRPr lang="en-US" altLang="zh-CN" dirty="0"/>
          </a:p>
          <a:p>
            <a:r>
              <a:rPr lang="en-US" altLang="zh-CN" dirty="0"/>
              <a:t>Clustering</a:t>
            </a:r>
            <a:r>
              <a:rPr lang="zh-CN" altLang="en-US" dirty="0"/>
              <a:t>，把得到的轨迹按照楼层聚类，然后划分成</a:t>
            </a:r>
            <a:r>
              <a:rPr lang="en-US" altLang="zh-CN" dirty="0"/>
              <a:t>straight line</a:t>
            </a:r>
            <a:r>
              <a:rPr lang="zh-CN" altLang="en-US" dirty="0"/>
              <a:t>和</a:t>
            </a:r>
            <a:r>
              <a:rPr lang="en-US" altLang="zh-CN" dirty="0"/>
              <a:t>turn</a:t>
            </a:r>
            <a:r>
              <a:rPr lang="zh-CN" altLang="en-US" dirty="0"/>
              <a:t>两种</a:t>
            </a:r>
            <a:r>
              <a:rPr lang="en-US" altLang="zh-CN" dirty="0"/>
              <a:t>segment</a:t>
            </a:r>
          </a:p>
          <a:p>
            <a:r>
              <a:rPr lang="en-US" altLang="zh-CN" dirty="0"/>
              <a:t>Segment</a:t>
            </a:r>
            <a:r>
              <a:rPr lang="zh-CN" altLang="en-US" dirty="0"/>
              <a:t>匹配和合并，构建带有</a:t>
            </a:r>
            <a:r>
              <a:rPr lang="en-US" altLang="zh-CN" dirty="0" err="1"/>
              <a:t>wifi</a:t>
            </a:r>
            <a:r>
              <a:rPr lang="zh-CN" altLang="en-US" dirty="0"/>
              <a:t>信息的平面图</a:t>
            </a:r>
            <a:endParaRPr lang="en-US" altLang="zh-CN" dirty="0"/>
          </a:p>
          <a:p>
            <a:r>
              <a:rPr lang="zh-CN" altLang="en-US" dirty="0"/>
              <a:t>利用平面图进行定位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每一步的信息包括</a:t>
            </a:r>
            <a:endParaRPr lang="en-US" altLang="zh-CN" dirty="0"/>
          </a:p>
          <a:p>
            <a:r>
              <a:rPr lang="zh-CN" altLang="en-US" dirty="0"/>
              <a:t>全局的</a:t>
            </a:r>
            <a:r>
              <a:rPr lang="en-US" altLang="zh-CN" dirty="0"/>
              <a:t>id</a:t>
            </a:r>
            <a:r>
              <a:rPr lang="zh-CN" altLang="en-US" dirty="0"/>
              <a:t>，</a:t>
            </a:r>
            <a:r>
              <a:rPr lang="en-US" altLang="zh-CN" dirty="0" err="1"/>
              <a:t>x,y</a:t>
            </a:r>
            <a:r>
              <a:rPr lang="zh-CN" altLang="en-US" dirty="0"/>
              <a:t>的空间坐标</a:t>
            </a:r>
            <a:endParaRPr lang="en-US" altLang="zh-CN" dirty="0"/>
          </a:p>
          <a:p>
            <a:r>
              <a:rPr lang="en-US" altLang="zh-CN" dirty="0"/>
              <a:t>RSS</a:t>
            </a:r>
            <a:r>
              <a:rPr lang="zh-CN" altLang="en-US" dirty="0"/>
              <a:t>向量</a:t>
            </a:r>
            <a:endParaRPr lang="en-US" altLang="zh-CN" dirty="0"/>
          </a:p>
          <a:p>
            <a:r>
              <a:rPr lang="zh-CN" altLang="en-US" dirty="0"/>
              <a:t>气压计的读数</a:t>
            </a:r>
            <a:endParaRPr lang="en-US" altLang="zh-CN" dirty="0"/>
          </a:p>
          <a:p>
            <a:r>
              <a:rPr lang="zh-CN" altLang="en-US" dirty="0"/>
              <a:t>得到的是相对坐标，每条轨迹只需要一个和真实位置重合的点即可得到实际坐标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78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 clustering</a:t>
            </a:r>
          </a:p>
          <a:p>
            <a:r>
              <a:rPr lang="en-US" altLang="zh-CN" dirty="0"/>
              <a:t>Floor-level clustering</a:t>
            </a:r>
          </a:p>
          <a:p>
            <a:r>
              <a:rPr lang="zh-CN" altLang="en-US" dirty="0"/>
              <a:t>把一条轨迹按照</a:t>
            </a:r>
            <a:r>
              <a:rPr lang="en-US" altLang="zh-CN" dirty="0"/>
              <a:t>straight line</a:t>
            </a:r>
            <a:r>
              <a:rPr lang="zh-CN" altLang="en-US" dirty="0"/>
              <a:t>和</a:t>
            </a:r>
            <a:r>
              <a:rPr lang="en-US" altLang="zh-CN" dirty="0"/>
              <a:t>turn</a:t>
            </a:r>
            <a:r>
              <a:rPr lang="zh-CN" altLang="en-US" dirty="0"/>
              <a:t>划分成不同的</a:t>
            </a:r>
            <a:r>
              <a:rPr lang="en-US" altLang="zh-CN" dirty="0"/>
              <a:t>segment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60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划分之后不同的</a:t>
            </a:r>
            <a:r>
              <a:rPr lang="en-US" altLang="zh-CN" dirty="0"/>
              <a:t>cluster</a:t>
            </a:r>
            <a:r>
              <a:rPr lang="zh-CN" altLang="en-US" dirty="0"/>
              <a:t>内的轨迹信息上没有重合的</a:t>
            </a:r>
            <a:r>
              <a:rPr lang="en-US" altLang="zh-CN" dirty="0"/>
              <a:t>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20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设置一个滑动窗口，滑动窗口两端的读数差超过阈值即认为发生了</a:t>
            </a:r>
            <a:r>
              <a:rPr lang="en-US" altLang="zh-CN" dirty="0"/>
              <a:t>floor transition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把一条长的轨迹划分成不同楼层的轨迹</a:t>
            </a:r>
            <a:endParaRPr lang="en-US" altLang="zh-CN" dirty="0"/>
          </a:p>
          <a:p>
            <a:r>
              <a:rPr lang="zh-CN" altLang="en-US" dirty="0"/>
              <a:t>并且得到了这些轨迹之间上下楼的约束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682-A897-4839-950B-5B9F9A1C4E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0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B49787-F7F3-4A53-A592-0FA18501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2F0A3D-691E-44E8-BD36-4A9E709F4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7FCF96-179D-4BA7-9B9F-62C4FC68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3C3DBA-84C6-4A13-8A5A-652B040E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A32FA5-938A-463E-8B98-920BC11C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15251-3402-4F78-9F6D-874C5C4E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402780-7209-4EA6-8ABD-46ECB37F2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C7F34C-A548-4D51-AA59-4B05D72A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EA842-F65C-4680-96DA-4FEA7296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2245B4-19D3-4DDF-A79D-7C8776A4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2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C12484-8C05-43D9-9512-BF5AACC09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1AF12A-7625-453C-85C7-BF3BE6D6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546A9C-FE5D-483A-B24C-5FCD9AA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534353-0099-4F82-B389-06B522C9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11B0F-1A25-4970-8B92-7BEEC2B3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3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8D6D-2EE1-5342-8157-C648F29D2BE6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3CA-4F4D-0449-97F9-5EB7CF7D828E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B181-5EDF-F945-818D-935F7CFEBE9C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F64B-38E9-D148-B6E4-C0C1A30AB2ED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42E9-E772-8441-B938-23EBA02BCCA9}" type="datetime1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FD61-97E0-0640-9421-E59C59B5796C}" type="datetime1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DC47-2618-0243-A208-124BAE763F67}" type="datetime1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8626-59A1-A646-A3DA-A7615C8A747D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84C3C9-6796-4A37-BCFC-A5D355E7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7FCDF2-93B5-4D55-AF17-93850F6E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8732A3-01B9-4856-BAF2-7FC01875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C4A1C-46BD-4D9B-90FE-D4E2A773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962EBD-C778-4C05-8E6D-6BBCCC8D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343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4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23D1-C96A-164E-8DA7-52EBF6236692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E323-CF24-7947-8941-A13A497077E8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0FF2-0817-F743-9281-A53F3F1B8507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D6827-DE4E-419E-BBB8-70387B82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45B942-0CD6-4544-BFA4-2633904A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688533-D011-47A3-B0AB-6460AAA4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82ED8E-5010-4192-B23D-78CA256A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B34FA-D1BD-47F3-8F6B-6241BCED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7A930-897D-4C04-841A-E6DAC5E4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EA0C1-E41F-467C-87D1-9D5836502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1B9027-BAFC-4053-AFFE-FFF468D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5B0233-6E70-409B-8FF8-F53F01E3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DB39D6-59C5-48EB-A5E1-5EF51996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08949-DE1C-48DA-93C9-8FDE2E57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75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BF837-2F83-4845-826F-25F0A882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4B2234-0865-49F4-A5A4-0281676A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A11E32-F3E9-4698-81A8-518A8A451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CE5F1E-F9B5-412E-A78F-B0B65BD2C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92C65C-9A59-46FA-A4A5-487F23BDC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252A33-8311-4BC7-9CE6-22AB05C3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0D4DB-A816-4643-88E7-AD8120EF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CC10E58-BC56-4192-870F-3A0B0607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00ED5-1F58-43CE-A1EB-B3B2F133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979DB5-782D-43B4-A5E0-ABD16E51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506311-13F4-4930-9922-5C01E72F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7ED259-1DF2-4693-B10A-50DC29B9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7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51A115-DCCC-42C3-A22E-D7840AF0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8A1C2D-5A3D-49DE-A31F-FFA944A7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1226F-10E0-43E0-8340-05DAD91E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8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A3A9C-7402-46F6-B3AB-AA2F28D2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3670BB-661B-48BE-A077-7303D873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BA28EB-ECCA-42FC-A732-2C61AFD31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84BD5E-D96B-4E2B-BB08-1951EAA6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5B15EF-DB38-474D-866F-E13AF11D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76D83E-C1EF-4386-90B5-E04A7C90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C0842-50B6-4826-982C-508012E5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2004D6-6EBF-4E55-887F-99049437F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206C56-C2FE-41B5-87A1-63FE914C6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AF4288-BAE5-4916-B9EB-0EC4D664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506E95-2495-4791-ACDC-3787D384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6B95D9-CEEA-43F6-9389-F9AE2A40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F6BBF1-F60A-4511-9E92-5BB41AB0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3998A5-0D73-47F2-9045-8C5E5D68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378CE-D686-4D3E-8505-156431541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6531-E431-4349-A3E2-B5CE21E9652E}" type="datetimeFigureOut">
              <a:rPr lang="zh-CN" altLang="en-US" smtClean="0"/>
              <a:t>2018/5/14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C72B8-78E4-4BD2-B944-0061785A7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089244-EEFC-4FC2-8303-AC5404E6D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3DFF-FC33-4078-A101-E347537F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64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FA09-15AE-164F-8AC0-1D6474F13CD9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78" y="1042675"/>
            <a:ext cx="11885588" cy="2213431"/>
          </a:xfrm>
        </p:spPr>
        <p:txBody>
          <a:bodyPr>
            <a:normAutofit/>
          </a:bodyPr>
          <a:lstStyle/>
          <a:p>
            <a:pPr defTabSz="457200"/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MPiLoc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Self-Calibrating Multi-Floor Indoor</a:t>
            </a:r>
            <a:b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Localization Exploiting Participatory Sensing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73163" y="5645694"/>
            <a:ext cx="2844800" cy="365125"/>
          </a:xfrm>
        </p:spPr>
        <p:txBody>
          <a:bodyPr/>
          <a:lstStyle/>
          <a:p>
            <a:fld id="{7A467E5E-F77E-E14A-AA8E-91DE25D3F7A2}" type="slidenum">
              <a:rPr lang="en-US" smtClean="0">
                <a:latin typeface="+mj-lt"/>
              </a:rPr>
              <a:t>1</a:t>
            </a:fld>
            <a:endParaRPr lang="en-US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50127" y="5048155"/>
            <a:ext cx="8891746" cy="9626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1" dirty="0">
                <a:solidFill>
                  <a:srgbClr val="000000"/>
                </a:solidFill>
                <a:latin typeface="+mj-lt"/>
                <a:cs typeface="Century Gothic"/>
              </a:rPr>
              <a:t>IEEE TRANSACTIONS ON MOBILE COMPUTING, VOL. 17, NO. 1, JANUARY 2018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534753" y="3611115"/>
            <a:ext cx="5629232" cy="17526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667" dirty="0" err="1">
                <a:solidFill>
                  <a:srgbClr val="000000"/>
                </a:solidFill>
                <a:latin typeface="+mj-lt"/>
              </a:rPr>
              <a:t>Chengwen</a:t>
            </a:r>
            <a:r>
              <a:rPr lang="en-US" sz="2667" dirty="0">
                <a:solidFill>
                  <a:srgbClr val="000000"/>
                </a:solidFill>
                <a:latin typeface="+mj-lt"/>
              </a:rPr>
              <a:t> Luo, </a:t>
            </a:r>
            <a:r>
              <a:rPr lang="en-US" sz="2667" dirty="0" err="1">
                <a:solidFill>
                  <a:srgbClr val="000000"/>
                </a:solidFill>
                <a:latin typeface="+mj-lt"/>
              </a:rPr>
              <a:t>Hande</a:t>
            </a:r>
            <a:r>
              <a:rPr lang="en-US" sz="2667" dirty="0">
                <a:solidFill>
                  <a:srgbClr val="000000"/>
                </a:solidFill>
                <a:latin typeface="+mj-lt"/>
              </a:rPr>
              <a:t> Hong, </a:t>
            </a:r>
          </a:p>
          <a:p>
            <a:pPr>
              <a:lnSpc>
                <a:spcPct val="80000"/>
              </a:lnSpc>
            </a:pPr>
            <a:r>
              <a:rPr lang="en-US" sz="2667" dirty="0">
                <a:solidFill>
                  <a:srgbClr val="000000"/>
                </a:solidFill>
                <a:latin typeface="+mj-lt"/>
              </a:rPr>
              <a:t>Mun </a:t>
            </a:r>
            <a:r>
              <a:rPr lang="en-US" sz="2667" dirty="0" err="1">
                <a:solidFill>
                  <a:srgbClr val="000000"/>
                </a:solidFill>
                <a:latin typeface="+mj-lt"/>
              </a:rPr>
              <a:t>Choon</a:t>
            </a:r>
            <a:r>
              <a:rPr lang="en-US" sz="2667" dirty="0">
                <a:solidFill>
                  <a:srgbClr val="000000"/>
                </a:solidFill>
                <a:latin typeface="+mj-lt"/>
              </a:rPr>
              <a:t> Chan, </a:t>
            </a:r>
            <a:r>
              <a:rPr lang="en-US" sz="2667" dirty="0" err="1">
                <a:solidFill>
                  <a:srgbClr val="000000"/>
                </a:solidFill>
                <a:latin typeface="+mj-lt"/>
              </a:rPr>
              <a:t>Jianqiang</a:t>
            </a:r>
            <a:r>
              <a:rPr lang="en-US" sz="2667" dirty="0">
                <a:solidFill>
                  <a:srgbClr val="000000"/>
                </a:solidFill>
                <a:latin typeface="+mj-lt"/>
              </a:rPr>
              <a:t> Li, </a:t>
            </a:r>
          </a:p>
          <a:p>
            <a:pPr>
              <a:lnSpc>
                <a:spcPct val="80000"/>
              </a:lnSpc>
            </a:pPr>
            <a:r>
              <a:rPr lang="en-US" sz="2667" dirty="0" err="1">
                <a:solidFill>
                  <a:srgbClr val="000000"/>
                </a:solidFill>
                <a:latin typeface="+mj-lt"/>
              </a:rPr>
              <a:t>Xinglin</a:t>
            </a:r>
            <a:r>
              <a:rPr lang="en-US" sz="2667" dirty="0">
                <a:solidFill>
                  <a:srgbClr val="000000"/>
                </a:solidFill>
                <a:latin typeface="+mj-lt"/>
              </a:rPr>
              <a:t> Zhang, Zhong Ming</a:t>
            </a:r>
          </a:p>
        </p:txBody>
      </p:sp>
    </p:spTree>
    <p:extLst>
      <p:ext uri="{BB962C8B-B14F-4D97-AF65-F5344CB8AC3E}">
        <p14:creationId xmlns:p14="http://schemas.microsoft.com/office/powerpoint/2010/main" val="207776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88D50-F182-4FD7-8DE8-DED14B46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atin typeface="+mj-lt"/>
              </a:rPr>
              <a:t>(2).Floor clustering</a:t>
            </a:r>
            <a:endParaRPr lang="zh-CN" altLang="en-US" sz="4400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B0F6D5-9797-40BA-A254-3666AE2D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>
                <a:latin typeface="+mj-lt"/>
              </a:rPr>
              <a:t>2.Floor Level Clustering by </a:t>
            </a:r>
            <a:r>
              <a:rPr lang="en-US" altLang="zh-CN" sz="3600" dirty="0" err="1">
                <a:latin typeface="+mj-lt"/>
              </a:rPr>
              <a:t>Tanimoto</a:t>
            </a:r>
            <a:r>
              <a:rPr lang="en-US" altLang="zh-CN" sz="3600" dirty="0">
                <a:latin typeface="+mj-lt"/>
              </a:rPr>
              <a:t> Coefficient[35]</a:t>
            </a:r>
            <a:endParaRPr lang="en-US" altLang="zh-CN" sz="3600" b="0" dirty="0">
              <a:latin typeface="+mj-lt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0E49CE-5CAD-4CDF-B76B-9F487147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10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4EE386-133D-448D-90FA-1E8CEB64C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45000"/>
            <a:ext cx="9817768" cy="13181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58E227-FDCB-4903-89DE-6B054A4E8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3182"/>
            <a:ext cx="9288379" cy="132283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7037E75-E4DA-4DEE-9A27-D9ECCDAB3FD1}"/>
              </a:ext>
            </a:extLst>
          </p:cNvPr>
          <p:cNvSpPr txBox="1"/>
          <p:nvPr/>
        </p:nvSpPr>
        <p:spPr>
          <a:xfrm>
            <a:off x="620486" y="5551714"/>
            <a:ext cx="1010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[35] Y. Chon, N. D. Lane, F. Li, H. Cha, and F. Zhao, “Automatically characterizing places with opportunistic crowdsensing using smartphones,” in Proc. ACM Conf. Pervasive Ubiquitous </a:t>
            </a:r>
            <a:r>
              <a:rPr lang="en-US" altLang="zh-CN" sz="900" dirty="0" err="1"/>
              <a:t>Comput</a:t>
            </a:r>
            <a:r>
              <a:rPr lang="en-US" altLang="zh-CN" sz="900" dirty="0"/>
              <a:t>., 2012, pp. 481–490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4276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FF147-5796-4FDA-A430-7E5C55E6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Floor-level clustering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72A5CA9-09D4-4551-8C15-97B623D53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32" y="524754"/>
            <a:ext cx="4130398" cy="5349704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511609-4E7B-4CD5-8D50-BC27057D2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860748" cy="46910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Floor transition detection generating Floor Constraints and trajectory separation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Calculate the average similarity as threshold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Cluster trajectories with high similarity under FC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Update FC and iterate</a:t>
            </a:r>
            <a:endParaRPr lang="zh-CN" altLang="en-US" dirty="0">
              <a:latin typeface="+mj-lt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2678DE-B5C9-44D1-ADC7-0B5FA021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4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88D50-F182-4FD7-8DE8-DED14B46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atin typeface="+mj-lt"/>
              </a:rPr>
              <a:t>(3).Path Segment Separation</a:t>
            </a:r>
            <a:endParaRPr lang="zh-CN" altLang="en-US" sz="4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FB0F6D5-9797-40BA-A254-3666AE2D8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4400" i="1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4400" dirty="0"/>
              </a:p>
              <a:p>
                <a:pPr lvl="0"/>
                <a:r>
                  <a:rPr lang="en-US" altLang="zh-CN" sz="3600" dirty="0">
                    <a:solidFill>
                      <a:prstClr val="black"/>
                    </a:solidFill>
                    <a:latin typeface="Calibri"/>
                  </a:rPr>
                  <a:t>Break trajectory to segments for matching and merging</a:t>
                </a:r>
              </a:p>
              <a:p>
                <a:pPr lvl="1"/>
                <a:r>
                  <a:rPr lang="en-US" altLang="zh-CN" sz="2700" dirty="0">
                    <a:solidFill>
                      <a:prstClr val="black"/>
                    </a:solidFill>
                    <a:latin typeface="Calibri"/>
                  </a:rPr>
                  <a:t>Long straight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𝑗𝑚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2800" dirty="0"/>
              </a:p>
              <a:p>
                <a:pPr lvl="1"/>
                <a:endParaRPr lang="en-US" altLang="zh-CN" sz="2700" dirty="0">
                  <a:solidFill>
                    <a:prstClr val="black"/>
                  </a:solidFill>
                  <a:latin typeface="Calibri"/>
                </a:endParaRPr>
              </a:p>
              <a:p>
                <a:pPr lvl="1"/>
                <a:r>
                  <a:rPr lang="en-US" altLang="zh-CN" sz="2700" dirty="0">
                    <a:solidFill>
                      <a:prstClr val="black"/>
                    </a:solidFill>
                    <a:latin typeface="Calibri"/>
                  </a:rPr>
                  <a:t>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𝑘𝑝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2800" dirty="0"/>
              </a:p>
              <a:p>
                <a:pPr lvl="1"/>
                <a:endParaRPr lang="en-US" altLang="zh-CN" sz="27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FB0F6D5-9797-40BA-A254-3666AE2D8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0" r="-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0E49CE-5CAD-4CDF-B76B-9F487147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FB39B-57E7-43DC-864E-A37381FEC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2.Trajectory Matching</a:t>
            </a:r>
            <a:endParaRPr lang="zh-CN" altLang="en-US" dirty="0">
              <a:latin typeface="+mn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6C4587-86C0-4606-B1B7-3CCCC888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05989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zh-CN" dirty="0">
                <a:latin typeface="+mn-lt"/>
              </a:rPr>
              <a:t>(1).Path Correlation</a:t>
            </a:r>
          </a:p>
          <a:p>
            <a:pPr algn="l"/>
            <a:r>
              <a:rPr lang="en-US" altLang="zh-CN" dirty="0">
                <a:latin typeface="+mn-lt"/>
              </a:rPr>
              <a:t>(2).Signal Correlation</a:t>
            </a:r>
          </a:p>
          <a:p>
            <a:pPr algn="l"/>
            <a:r>
              <a:rPr lang="en-US" altLang="zh-CN" dirty="0">
                <a:latin typeface="+mn-lt"/>
              </a:rPr>
              <a:t>(3).final matching</a:t>
            </a:r>
            <a:endParaRPr lang="zh-CN" altLang="en-US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95B4BC-A63E-4B4D-B6C6-EBC52113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CAB25-5507-4480-8880-E21656A4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(1).Path Correlation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FE00890-813C-4FFF-A035-4C6FFC9C8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25" y="1521910"/>
            <a:ext cx="6815137" cy="3187510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83E366-5717-4EBE-B1B8-0AD821F70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Calculate path similarity by Pearson correlation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Pick 1.9 as threshold for matching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A4AE99-CD44-48A0-B860-C90F4603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14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8BBC12-E4AC-4237-BFE3-881E2C2659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3" b="1695"/>
          <a:stretch/>
        </p:blipFill>
        <p:spPr>
          <a:xfrm>
            <a:off x="825895" y="2111758"/>
            <a:ext cx="4217593" cy="4506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68B862-736C-488F-8C21-60383CB2C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2" b="4679"/>
          <a:stretch/>
        </p:blipFill>
        <p:spPr>
          <a:xfrm>
            <a:off x="825895" y="2441150"/>
            <a:ext cx="4011084" cy="6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FE20B-7334-426E-ACAC-1309CE79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(2).</a:t>
            </a:r>
            <a:r>
              <a:rPr lang="en-US" altLang="zh-CN" dirty="0">
                <a:latin typeface="+mj-lt"/>
              </a:rPr>
              <a:t>Signal Correlation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E94E1DD-D416-4D6C-A13F-8233E8442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31" y="1435100"/>
            <a:ext cx="6815137" cy="3274199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1870AE-67A5-4A70-99E6-21B22EF12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altLang="zh-CN" dirty="0">
                <a:latin typeface="+mj-lt"/>
              </a:rPr>
              <a:t>Similar average RSS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dirty="0">
                <a:latin typeface="+mj-lt"/>
              </a:rPr>
              <a:t>High Pearson correlation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dirty="0">
                <a:latin typeface="+mj-lt"/>
              </a:rPr>
              <a:t>Larger average RSS with larger weight</a:t>
            </a: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dirty="0">
              <a:latin typeface="+mj-lt"/>
            </a:endParaRPr>
          </a:p>
          <a:p>
            <a:r>
              <a:rPr lang="en-US" altLang="zh-CN" dirty="0">
                <a:latin typeface="+mj-lt"/>
              </a:rPr>
              <a:t>Pick 0.15 as threshold</a:t>
            </a:r>
            <a:endParaRPr lang="zh-CN" altLang="en-US" dirty="0">
              <a:latin typeface="+mj-lt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F1293A-A3A7-4BC1-B7B5-4C09FA7E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15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917B4C-FBCE-429D-943E-765D9E07A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609" b="-21297"/>
          <a:stretch/>
        </p:blipFill>
        <p:spPr>
          <a:xfrm>
            <a:off x="609610" y="2772705"/>
            <a:ext cx="4720421" cy="6562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7E27B2-A07C-4048-B02A-CADB44A0D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4" b="10291"/>
          <a:stretch/>
        </p:blipFill>
        <p:spPr>
          <a:xfrm>
            <a:off x="609610" y="3429001"/>
            <a:ext cx="4720421" cy="6562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E25802B-E67E-4638-BAA0-17FD08CC6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" y="4277804"/>
            <a:ext cx="2839443" cy="8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8D2A1-6734-4E51-A3AE-EDF15DB2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(3)Final Matching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9368FF7-6C2D-4537-8431-AAAB0FB4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93" y="1996119"/>
            <a:ext cx="5464013" cy="373412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71C759-1A04-408A-B9FA-7CBA7FAA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96FB6-A064-4BA9-944F-DD3D55260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3.Floor plan construction</a:t>
            </a:r>
            <a:endParaRPr lang="zh-CN" altLang="en-US" dirty="0">
              <a:latin typeface="+mj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903A6F-6638-423B-8C3E-B698CB4BF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3A4C47-DF61-411C-BB1E-F1D55FD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9EE98-D4FA-46B2-9641-59411CFC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Floor plan Construction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D34BD04-AC07-4448-B3E6-FB4D5A77F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44" y="1600200"/>
            <a:ext cx="4989712" cy="452596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FBC36B-0F76-45C2-AE54-53E2375B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D531E-FD38-461B-AAEB-0F51F31F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Floor plan construction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93C0872-C057-452C-B9C3-26450219D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094056"/>
            <a:ext cx="6815137" cy="4211100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B2AF99-E97F-434A-A45A-B0243D8D0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Update displacements for merged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Update displacements between merged steps and other steps</a:t>
            </a:r>
            <a:endParaRPr lang="zh-CN" altLang="en-US" dirty="0">
              <a:latin typeface="+mj-lt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C8412-D564-4AAE-8EE1-C84C0449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14444" cy="4525963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atin typeface="+mn-lt"/>
              </a:rPr>
              <a:t>Fingerprint-based indoor localization</a:t>
            </a:r>
          </a:p>
          <a:p>
            <a:pPr lvl="1"/>
            <a:r>
              <a:rPr lang="en-US" altLang="zh-CN" sz="3200" dirty="0">
                <a:latin typeface="+mn-lt"/>
              </a:rPr>
              <a:t>Offline</a:t>
            </a:r>
            <a:r>
              <a:rPr lang="zh-CN" altLang="en-US" sz="3200" dirty="0">
                <a:latin typeface="+mn-lt"/>
              </a:rPr>
              <a:t>：</a:t>
            </a:r>
            <a:r>
              <a:rPr lang="en-US" altLang="zh-CN" sz="3200" dirty="0">
                <a:latin typeface="+mn-lt"/>
              </a:rPr>
              <a:t>calibration stage to build a radio map for the target location</a:t>
            </a:r>
          </a:p>
          <a:p>
            <a:pPr lvl="1"/>
            <a:r>
              <a:rPr lang="en-US" altLang="zh-CN" sz="3200" dirty="0">
                <a:latin typeface="+mn-lt"/>
              </a:rPr>
              <a:t>Online</a:t>
            </a:r>
            <a:r>
              <a:rPr lang="zh-CN" altLang="en-US" sz="3200" dirty="0">
                <a:latin typeface="+mn-lt"/>
              </a:rPr>
              <a:t>：</a:t>
            </a:r>
            <a:r>
              <a:rPr lang="en-US" altLang="zh-CN" sz="3200" dirty="0">
                <a:latin typeface="+mn-lt"/>
              </a:rPr>
              <a:t>localization with WIFI fingerprint floor plan</a:t>
            </a:r>
          </a:p>
          <a:p>
            <a:pPr lvl="1"/>
            <a:endParaRPr lang="zh-CN" altLang="zh-CN" sz="3200" dirty="0">
              <a:latin typeface="+mn-lt"/>
            </a:endParaRPr>
          </a:p>
          <a:p>
            <a:r>
              <a:rPr lang="en-US" sz="3700" dirty="0">
                <a:latin typeface="+mn-lt"/>
              </a:rPr>
              <a:t>Labor-intensive site surveys and system maintenance</a:t>
            </a:r>
          </a:p>
          <a:p>
            <a:pPr lvl="1"/>
            <a:r>
              <a:rPr lang="en-US" altLang="zh-CN" sz="3200" dirty="0">
                <a:solidFill>
                  <a:prstClr val="black"/>
                </a:solidFill>
                <a:latin typeface="Calibri"/>
              </a:rPr>
              <a:t>Massive cost of deployment and update of WIFI map</a:t>
            </a:r>
          </a:p>
          <a:p>
            <a:endParaRPr lang="en-US" dirty="0">
              <a:latin typeface="+mn-lt"/>
            </a:endParaRPr>
          </a:p>
          <a:p>
            <a:pPr marL="609585" lvl="1" indent="0">
              <a:buNone/>
            </a:pPr>
            <a:endParaRPr lang="en-US" altLang="zh-CN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A467E5E-F77E-E14A-AA8E-91DE25D3F7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C:\Users\pdcc\Desktop\indoor.png">
            <a:extLst>
              <a:ext uri="{FF2B5EF4-FFF2-40B4-BE49-F238E27FC236}">
                <a16:creationId xmlns:a16="http://schemas.microsoft.com/office/drawing/2014/main" id="{D0A155A9-4FEF-4D4B-9049-1F6A4CC1F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65" y="497211"/>
            <a:ext cx="2605078" cy="17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6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394D4-D0E6-4A43-B5FF-5F20D96B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Floor plan construction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7F694C2-942D-47F9-AB4B-0B817780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47" y="1551254"/>
            <a:ext cx="6751905" cy="230906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E1248-DD61-4DE2-8881-9EA91DA9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20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48A106-48B6-4B36-9242-7033F15E25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8"/>
          <a:stretch/>
        </p:blipFill>
        <p:spPr>
          <a:xfrm>
            <a:off x="2117558" y="4395502"/>
            <a:ext cx="7491109" cy="2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E509F-4DB5-49D8-9809-2944E588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4.Locolization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21CDA8B-BEC4-4665-BCB7-F31FB2C8A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73" y="1158289"/>
            <a:ext cx="5288738" cy="126503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C92149-2089-45A7-85AD-206AC43E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21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22AE08-EE92-43EA-A1EB-48A41992D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73" y="2360112"/>
            <a:ext cx="1455546" cy="3734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455E31-450C-4FF9-A8A1-4B514E8B4803}"/>
              </a:ext>
            </a:extLst>
          </p:cNvPr>
          <p:cNvSpPr txBox="1"/>
          <p:nvPr/>
        </p:nvSpPr>
        <p:spPr>
          <a:xfrm>
            <a:off x="1029273" y="3306969"/>
            <a:ext cx="694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APs with larger average RSS have larger weight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5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1C860-9816-485F-89ED-BCF0882C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Floor Plan Construction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94F8335-23E6-4F5C-9466-5FFFF5CE6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1" y="1580990"/>
            <a:ext cx="5646909" cy="369602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412539-79B6-4868-A06D-87B29F7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22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103FE3-B95D-4AED-9B95-A3CD2F9B9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21" y="1580989"/>
            <a:ext cx="6436414" cy="36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015D2-10C4-41E5-98C3-4112455B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Final Localization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44C9A94-80B5-4217-B214-FDE00D150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63" y="1813224"/>
            <a:ext cx="6149873" cy="409991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642B03-5FC1-4E5D-B560-7EF6F821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AD27A-E705-43C4-AA9E-E1DAA101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Comparison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2059A-221D-4468-9EFA-2CFC6FED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altLang="zh-CN" sz="3700" dirty="0" err="1">
                <a:solidFill>
                  <a:prstClr val="black"/>
                </a:solidFill>
                <a:latin typeface="+mj-lt"/>
              </a:rPr>
              <a:t>MPiLoc</a:t>
            </a:r>
            <a:r>
              <a:rPr lang="en-US" altLang="zh-CN" sz="3700" dirty="0">
                <a:solidFill>
                  <a:prstClr val="black"/>
                </a:solidFill>
                <a:latin typeface="+mj-lt"/>
              </a:rPr>
              <a:t> VS Zee/</a:t>
            </a:r>
            <a:r>
              <a:rPr lang="en-US" altLang="zh-CN" sz="3700" dirty="0" err="1">
                <a:solidFill>
                  <a:prstClr val="black"/>
                </a:solidFill>
                <a:latin typeface="+mj-lt"/>
              </a:rPr>
              <a:t>UnLoc</a:t>
            </a:r>
            <a:endParaRPr lang="en-US" altLang="zh-CN" sz="3700" dirty="0">
              <a:solidFill>
                <a:prstClr val="black"/>
              </a:solidFill>
              <a:latin typeface="+mj-lt"/>
            </a:endParaRPr>
          </a:p>
          <a:p>
            <a:pPr lvl="1"/>
            <a:r>
              <a:rPr lang="en-US" altLang="zh-CN" sz="2700" dirty="0" err="1">
                <a:solidFill>
                  <a:prstClr val="black"/>
                </a:solidFill>
                <a:latin typeface="+mj-lt"/>
              </a:rPr>
              <a:t>MPiLoc</a:t>
            </a:r>
            <a:r>
              <a:rPr lang="en-US" altLang="zh-CN" sz="2700" dirty="0">
                <a:solidFill>
                  <a:prstClr val="black"/>
                </a:solidFill>
                <a:latin typeface="+mj-lt"/>
              </a:rPr>
              <a:t>: Correct by crowdsourced trajectory matching and merging</a:t>
            </a:r>
          </a:p>
          <a:p>
            <a:pPr lvl="1"/>
            <a:r>
              <a:rPr lang="en-US" altLang="zh-CN" sz="2700" dirty="0">
                <a:solidFill>
                  <a:prstClr val="black"/>
                </a:solidFill>
                <a:latin typeface="+mj-lt"/>
              </a:rPr>
              <a:t>Zee</a:t>
            </a:r>
            <a:r>
              <a:rPr lang="zh-CN" altLang="en-US" sz="2700" dirty="0">
                <a:solidFill>
                  <a:prstClr val="black"/>
                </a:solidFill>
                <a:latin typeface="+mj-lt"/>
              </a:rPr>
              <a:t>：</a:t>
            </a:r>
            <a:r>
              <a:rPr lang="en-US" altLang="zh-CN" sz="2700" dirty="0">
                <a:solidFill>
                  <a:prstClr val="black"/>
                </a:solidFill>
                <a:latin typeface="+mj-lt"/>
              </a:rPr>
              <a:t>Correct by priori knowledge of floor plan</a:t>
            </a:r>
          </a:p>
          <a:p>
            <a:pPr lvl="1"/>
            <a:r>
              <a:rPr lang="en-US" altLang="zh-CN" sz="2700" dirty="0" err="1">
                <a:solidFill>
                  <a:prstClr val="black"/>
                </a:solidFill>
                <a:latin typeface="+mj-lt"/>
              </a:rPr>
              <a:t>UnLoc</a:t>
            </a:r>
            <a:r>
              <a:rPr lang="en-US" altLang="zh-CN" sz="2700" dirty="0">
                <a:solidFill>
                  <a:prstClr val="black"/>
                </a:solidFill>
                <a:latin typeface="+mj-lt"/>
              </a:rPr>
              <a:t>: Correct by priori knowledge of landmark(e.g. door) location</a:t>
            </a:r>
          </a:p>
          <a:p>
            <a:pPr lvl="0"/>
            <a:r>
              <a:rPr lang="en-US" altLang="zh-CN" sz="3700" dirty="0" err="1">
                <a:solidFill>
                  <a:prstClr val="black"/>
                </a:solidFill>
                <a:latin typeface="+mj-lt"/>
              </a:rPr>
              <a:t>MPiLoc</a:t>
            </a:r>
            <a:r>
              <a:rPr lang="en-US" altLang="zh-CN" sz="3700" dirty="0">
                <a:solidFill>
                  <a:prstClr val="black"/>
                </a:solidFill>
                <a:latin typeface="+mj-lt"/>
              </a:rPr>
              <a:t> VS Walkie-Markie</a:t>
            </a:r>
          </a:p>
          <a:p>
            <a:pPr lvl="1"/>
            <a:r>
              <a:rPr lang="en-US" altLang="zh-CN" sz="2700" dirty="0" err="1">
                <a:solidFill>
                  <a:prstClr val="black"/>
                </a:solidFill>
                <a:latin typeface="+mj-lt"/>
              </a:rPr>
              <a:t>MPiLoc</a:t>
            </a:r>
            <a:r>
              <a:rPr lang="en-US" altLang="zh-CN" sz="2700" dirty="0">
                <a:solidFill>
                  <a:prstClr val="black"/>
                </a:solidFill>
                <a:latin typeface="+mj-lt"/>
              </a:rPr>
              <a:t>: Utilize sequence of RSS for matching</a:t>
            </a:r>
          </a:p>
          <a:p>
            <a:pPr lvl="1"/>
            <a:r>
              <a:rPr lang="en-US" altLang="zh-CN" sz="2700" dirty="0">
                <a:solidFill>
                  <a:prstClr val="black"/>
                </a:solidFill>
                <a:latin typeface="+mj-lt"/>
              </a:rPr>
              <a:t>Walkie-Markie: Match by tipping points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BC3BF7-DF03-4093-82BD-D0CB728F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0F08F-787C-40D8-A18D-92FC5094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Comparison</a:t>
            </a:r>
            <a:endParaRPr lang="zh-CN" altLang="en-US" dirty="0">
              <a:latin typeface="+mj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E3E8CAD-5CBD-4867-A598-A02FC22D6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98" y="1731981"/>
            <a:ext cx="8023204" cy="362731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97C35D-E2DB-49BB-A3B8-D64ECF42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C267-3FEA-4208-ADE8-652DBE34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j-lt"/>
              </a:rPr>
              <a:t>Shortcomings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844B0-E4C6-4793-B350-D83F9A88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+mj-lt"/>
              </a:rPr>
              <a:t>Open area with complicated trajectory</a:t>
            </a:r>
          </a:p>
          <a:p>
            <a:endParaRPr lang="en-US" altLang="zh-CN" sz="4000" dirty="0">
              <a:latin typeface="+mj-lt"/>
            </a:endParaRPr>
          </a:p>
          <a:p>
            <a:r>
              <a:rPr lang="en-US" altLang="zh-CN" sz="4000" dirty="0">
                <a:latin typeface="+mj-lt"/>
              </a:rPr>
              <a:t>Large open area (e.g. Hall)hinder barometer readings accuracy</a:t>
            </a:r>
            <a:endParaRPr lang="zh-CN" altLang="en-US" sz="4000" dirty="0"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F5F367-F83A-458E-AB75-70F7C2BB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495324"/>
            <a:ext cx="10972800" cy="1143000"/>
          </a:xfrm>
        </p:spPr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</a:rPr>
              <a:t>Thanks!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14444" cy="4525963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solidFill>
                  <a:srgbClr val="0070C0"/>
                </a:solidFill>
                <a:latin typeface="+mn-lt"/>
              </a:rPr>
              <a:t>Build and update WIFI fingerprint map</a:t>
            </a:r>
          </a:p>
          <a:p>
            <a:pPr lvl="1"/>
            <a:r>
              <a:rPr lang="en-US" altLang="zh-CN" sz="3200" dirty="0">
                <a:latin typeface="+mn-lt"/>
              </a:rPr>
              <a:t>Without priori knowledge of floor plan or AP locations</a:t>
            </a:r>
          </a:p>
          <a:p>
            <a:pPr lvl="1"/>
            <a:r>
              <a:rPr lang="en-US" altLang="zh-CN" sz="3200" dirty="0">
                <a:latin typeface="+mn-lt"/>
              </a:rPr>
              <a:t>Automatically update the map</a:t>
            </a:r>
          </a:p>
          <a:p>
            <a:pPr lvl="1"/>
            <a:endParaRPr lang="zh-CN" altLang="zh-CN" sz="3200" dirty="0">
              <a:latin typeface="+mn-lt"/>
            </a:endParaRPr>
          </a:p>
          <a:p>
            <a:r>
              <a:rPr lang="en-US" sz="3700" dirty="0">
                <a:solidFill>
                  <a:srgbClr val="0070C0"/>
                </a:solidFill>
                <a:latin typeface="+mn-lt"/>
              </a:rPr>
              <a:t>Dead-reckoning</a:t>
            </a:r>
            <a:r>
              <a:rPr lang="en-US" sz="3700" dirty="0">
                <a:latin typeface="+mn-lt"/>
              </a:rPr>
              <a:t> with crowdsourcing to build and update </a:t>
            </a:r>
            <a:r>
              <a:rPr lang="en-US" sz="3700" dirty="0">
                <a:solidFill>
                  <a:srgbClr val="0070C0"/>
                </a:solidFill>
                <a:latin typeface="+mn-lt"/>
              </a:rPr>
              <a:t>WIFI fingerprint map</a:t>
            </a:r>
          </a:p>
          <a:p>
            <a:endParaRPr lang="en-US" dirty="0">
              <a:latin typeface="+mn-lt"/>
            </a:endParaRPr>
          </a:p>
          <a:p>
            <a:pPr marL="609585" lvl="1" indent="0">
              <a:buNone/>
            </a:pPr>
            <a:endParaRPr lang="en-US" altLang="zh-CN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A467E5E-F77E-E14A-AA8E-91DE25D3F7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70019D-4025-4FB4-A98C-108E9AE5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48" y="274639"/>
            <a:ext cx="1371752" cy="14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Challenge vs 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14444" cy="4525963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solidFill>
                  <a:srgbClr val="0070C0"/>
                </a:solidFill>
                <a:latin typeface="+mn-lt"/>
              </a:rPr>
              <a:t>Challenge</a:t>
            </a:r>
            <a:r>
              <a:rPr lang="en-US" altLang="zh-CN" sz="3700" dirty="0">
                <a:latin typeface="+mn-lt"/>
              </a:rPr>
              <a:t>: cumulated error over time</a:t>
            </a:r>
          </a:p>
          <a:p>
            <a:pPr lvl="1"/>
            <a:r>
              <a:rPr lang="en-US" altLang="zh-CN" sz="3200" dirty="0">
                <a:latin typeface="+mn-lt"/>
              </a:rPr>
              <a:t>Without priori knowledge for correction</a:t>
            </a:r>
          </a:p>
          <a:p>
            <a:pPr lvl="1"/>
            <a:endParaRPr lang="zh-CN" altLang="zh-CN" sz="3200" dirty="0">
              <a:latin typeface="+mn-lt"/>
            </a:endParaRPr>
          </a:p>
          <a:p>
            <a:r>
              <a:rPr lang="en-US" sz="3700" dirty="0">
                <a:solidFill>
                  <a:srgbClr val="0070C0"/>
                </a:solidFill>
                <a:latin typeface="+mn-lt"/>
              </a:rPr>
              <a:t>Solution</a:t>
            </a:r>
            <a:r>
              <a:rPr lang="en-US" sz="3700" dirty="0">
                <a:latin typeface="+mn-lt"/>
              </a:rPr>
              <a:t>: Trajectory match and merging</a:t>
            </a:r>
          </a:p>
          <a:p>
            <a:pPr lvl="1"/>
            <a:r>
              <a:rPr lang="en-US" altLang="zh-CN" sz="3200" dirty="0">
                <a:solidFill>
                  <a:prstClr val="black"/>
                </a:solidFill>
                <a:latin typeface="Calibri"/>
              </a:rPr>
              <a:t>Collect trajectories by crowdsourcing</a:t>
            </a:r>
          </a:p>
          <a:p>
            <a:pPr lvl="1"/>
            <a:r>
              <a:rPr lang="en-US" altLang="zh-CN" sz="3200" dirty="0">
                <a:solidFill>
                  <a:prstClr val="black"/>
                </a:solidFill>
                <a:latin typeface="Calibri"/>
              </a:rPr>
              <a:t>Match and merge trajectory segment in the same location to reduce error</a:t>
            </a:r>
          </a:p>
          <a:p>
            <a:pPr marL="609585" lvl="1" indent="0">
              <a:buNone/>
            </a:pPr>
            <a:endParaRPr lang="en-US" altLang="zh-CN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A467E5E-F77E-E14A-AA8E-91DE25D3F7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34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BF97E-D3FE-4632-BC4B-E4FD0DC0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Overview</a:t>
            </a:r>
            <a:endParaRPr lang="zh-CN" altLang="en-US" dirty="0">
              <a:latin typeface="+mn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99C8164-2393-4E51-8A70-E1A60DFA0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73" y="1748448"/>
            <a:ext cx="5921253" cy="422946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ADC304-565D-4996-A284-794C81DD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C31EA-5418-4CC4-B7BD-AB5EF4E6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0.Data Collection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E7EAC1-683D-4E86-AD53-78DF82F4B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2"/>
                <a:ext cx="10972800" cy="383177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detected by accelerometer</a:t>
                </a:r>
              </a:p>
              <a:p>
                <a:r>
                  <a:rPr lang="en-US" altLang="zh-C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counting by NASC(used in Zee[4])</a:t>
                </a:r>
              </a:p>
              <a:p>
                <a:r>
                  <a:rPr lang="en-US" altLang="zh-C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Direction obtained by Android API([31])</a:t>
                </a:r>
              </a:p>
              <a:p>
                <a:r>
                  <a:rPr lang="en-US" altLang="zh-C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Displacement transformed to earth coordinate system([32])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4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40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4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4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4000" dirty="0"/>
              </a:p>
              <a:p>
                <a:endParaRPr lang="zh-CN" altLang="en-US" sz="4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E7EAC1-683D-4E86-AD53-78DF82F4B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2"/>
                <a:ext cx="10972800" cy="3831770"/>
              </a:xfrm>
              <a:blipFill>
                <a:blip r:embed="rId3"/>
                <a:stretch>
                  <a:fillRect l="-1278" t="-2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4300FF-9AA2-4322-8865-B59481D7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6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8EA812-C11D-4785-B1F0-A32D92D397A6}"/>
              </a:ext>
            </a:extLst>
          </p:cNvPr>
          <p:cNvSpPr txBox="1"/>
          <p:nvPr/>
        </p:nvSpPr>
        <p:spPr>
          <a:xfrm>
            <a:off x="609600" y="5551714"/>
            <a:ext cx="101019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[4] A. Rai, K. K. </a:t>
            </a:r>
            <a:r>
              <a:rPr lang="en-US" altLang="zh-CN" sz="900" dirty="0" err="1"/>
              <a:t>Chintalapudi</a:t>
            </a:r>
            <a:r>
              <a:rPr lang="en-US" altLang="zh-CN" sz="900" dirty="0"/>
              <a:t>, V. N. Padmanabhan, and R. Sen, “Zee: Zero-effort crowdsourcing for indoor localization,” in Proc. 18th </a:t>
            </a:r>
            <a:r>
              <a:rPr lang="en-US" altLang="zh-CN" sz="900" dirty="0" err="1"/>
              <a:t>Annu</a:t>
            </a:r>
            <a:r>
              <a:rPr lang="en-US" altLang="zh-CN" sz="900" dirty="0"/>
              <a:t>. Int. Conf. Mobile </a:t>
            </a:r>
            <a:r>
              <a:rPr lang="en-US" altLang="zh-CN" sz="900" dirty="0" err="1"/>
              <a:t>Comput</a:t>
            </a:r>
            <a:r>
              <a:rPr lang="en-US" altLang="zh-CN" sz="900" dirty="0"/>
              <a:t>. </a:t>
            </a:r>
            <a:r>
              <a:rPr lang="en-US" altLang="zh-CN" sz="900" dirty="0" err="1"/>
              <a:t>Netw</a:t>
            </a:r>
            <a:r>
              <a:rPr lang="en-US" altLang="zh-CN" sz="900" dirty="0"/>
              <a:t>., 2012, pp. 293–304.</a:t>
            </a:r>
          </a:p>
          <a:p>
            <a:r>
              <a:rPr lang="fr-FR" altLang="zh-CN" sz="900" dirty="0"/>
              <a:t>[31] Android motion sensors. [Online]. Available: https://developer. android.com/guide/topics/sensors/sensors_motion.html</a:t>
            </a:r>
          </a:p>
          <a:p>
            <a:r>
              <a:rPr lang="en-US" altLang="zh-CN" sz="900" dirty="0"/>
              <a:t>[32] Y. </a:t>
            </a:r>
            <a:r>
              <a:rPr lang="en-US" altLang="zh-CN" sz="900" dirty="0" err="1"/>
              <a:t>Jin</a:t>
            </a:r>
            <a:r>
              <a:rPr lang="en-US" altLang="zh-CN" sz="900" dirty="0"/>
              <a:t>, H.-S. </a:t>
            </a:r>
            <a:r>
              <a:rPr lang="en-US" altLang="zh-CN" sz="900" dirty="0" err="1"/>
              <a:t>Toh</a:t>
            </a:r>
            <a:r>
              <a:rPr lang="en-US" altLang="zh-CN" sz="900" dirty="0"/>
              <a:t>, W.-S. Soh, and W.-C. Wong, “A robust </a:t>
            </a:r>
            <a:r>
              <a:rPr lang="en-US" altLang="zh-CN" sz="900" dirty="0" err="1"/>
              <a:t>deadreckoning</a:t>
            </a:r>
            <a:r>
              <a:rPr lang="en-US" altLang="zh-CN" sz="900" dirty="0"/>
              <a:t> pedestrian tracking system with low cost sensors,” in Proc. IEEE Int. Conf. Pervasive </a:t>
            </a:r>
            <a:r>
              <a:rPr lang="en-US" altLang="zh-CN" sz="900" dirty="0" err="1"/>
              <a:t>Comput</a:t>
            </a:r>
            <a:r>
              <a:rPr lang="en-US" altLang="zh-CN" sz="900" dirty="0"/>
              <a:t>. </a:t>
            </a:r>
            <a:r>
              <a:rPr lang="en-US" altLang="zh-CN" sz="900" dirty="0" err="1"/>
              <a:t>Commun</a:t>
            </a:r>
            <a:r>
              <a:rPr lang="en-US" altLang="zh-CN" sz="900" dirty="0"/>
              <a:t>., 2011, pp. 222–230.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325837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8C142-D5AC-4283-959C-490DD94A8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1.Trajectory Clustering</a:t>
            </a:r>
            <a:endParaRPr lang="zh-CN" altLang="en-US" dirty="0">
              <a:latin typeface="+mj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7CAAD2-A9A9-4A89-8489-6B65AF900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838074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zh-CN" dirty="0">
                <a:latin typeface="+mn-lt"/>
              </a:rPr>
              <a:t>(1).AP clustering</a:t>
            </a:r>
          </a:p>
          <a:p>
            <a:pPr algn="l"/>
            <a:r>
              <a:rPr lang="en-US" altLang="zh-CN" dirty="0">
                <a:latin typeface="+mn-lt"/>
              </a:rPr>
              <a:t>(2).Floor-level clustering</a:t>
            </a:r>
          </a:p>
          <a:p>
            <a:pPr algn="l"/>
            <a:r>
              <a:rPr lang="en-US" altLang="zh-CN" dirty="0">
                <a:latin typeface="+mn-lt"/>
              </a:rPr>
              <a:t>(3).Path Segment separation</a:t>
            </a:r>
            <a:endParaRPr lang="zh-CN" altLang="en-US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D392A5-E15D-4001-BB89-61552B5A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88D50-F182-4FD7-8DE8-DED14B46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atin typeface="+mn-lt"/>
              </a:rPr>
              <a:t>(1).AP clustering</a:t>
            </a:r>
            <a:endParaRPr lang="zh-CN" altLang="en-US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FB0F6D5-9797-40BA-A254-3666AE2D8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4400" i="1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4400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FB0F6D5-9797-40BA-A254-3666AE2D8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0E49CE-5CAD-4CDF-B76B-9F487147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8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3BEE4B-8C8F-4873-9BCA-0E016E212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68" y="2676203"/>
            <a:ext cx="10174157" cy="7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88D50-F182-4FD7-8DE8-DED14B46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atin typeface="+mn-lt"/>
              </a:rPr>
              <a:t>(2).Floor clustering</a:t>
            </a:r>
            <a:endParaRPr lang="zh-CN" altLang="en-US" sz="4400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B0F6D5-9797-40BA-A254-3666AE2D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400" dirty="0">
                <a:latin typeface="+mn-lt"/>
              </a:rPr>
              <a:t>1.Floor Transition Detection</a:t>
            </a:r>
            <a:endParaRPr lang="en-US" altLang="zh-CN" sz="4400" b="0" dirty="0">
              <a:latin typeface="+mn-lt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0E49CE-5CAD-4CDF-B76B-9F487147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9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153CDA-1D9F-49B5-A2E0-E257C9E3C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8" y="2548455"/>
            <a:ext cx="5608137" cy="27352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F3DD6D-AC83-4678-8104-E28A8E5C2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2587"/>
            <a:ext cx="5886372" cy="27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1562</Words>
  <Application>Microsoft Office PowerPoint</Application>
  <PresentationFormat>宽屏</PresentationFormat>
  <Paragraphs>231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宋体</vt:lpstr>
      <vt:lpstr>Arial</vt:lpstr>
      <vt:lpstr>Calibri</vt:lpstr>
      <vt:lpstr>Cambria Math</vt:lpstr>
      <vt:lpstr>Century Gothic</vt:lpstr>
      <vt:lpstr>Office 主题​​</vt:lpstr>
      <vt:lpstr>Office Theme</vt:lpstr>
      <vt:lpstr>MPiLoc: Self-Calibrating Multi-Floor Indoor Localization Exploiting Participatory Sensing</vt:lpstr>
      <vt:lpstr>Background</vt:lpstr>
      <vt:lpstr>Goal</vt:lpstr>
      <vt:lpstr>Challenge vs Key ideas</vt:lpstr>
      <vt:lpstr>Overview</vt:lpstr>
      <vt:lpstr>0.Data Collection</vt:lpstr>
      <vt:lpstr>1.Trajectory Clustering</vt:lpstr>
      <vt:lpstr>(1).AP clustering</vt:lpstr>
      <vt:lpstr>(2).Floor clustering</vt:lpstr>
      <vt:lpstr>(2).Floor clustering</vt:lpstr>
      <vt:lpstr>Floor-level clustering</vt:lpstr>
      <vt:lpstr>(3).Path Segment Separation</vt:lpstr>
      <vt:lpstr>2.Trajectory Matching</vt:lpstr>
      <vt:lpstr>(1).Path Correlation</vt:lpstr>
      <vt:lpstr>(2).Signal Correlation</vt:lpstr>
      <vt:lpstr>(3)Final Matching</vt:lpstr>
      <vt:lpstr>3.Floor plan construction</vt:lpstr>
      <vt:lpstr>Floor plan Construction</vt:lpstr>
      <vt:lpstr>Floor plan construction</vt:lpstr>
      <vt:lpstr>Floor plan construction</vt:lpstr>
      <vt:lpstr>4.Locolization</vt:lpstr>
      <vt:lpstr>Floor Plan Construction</vt:lpstr>
      <vt:lpstr>Final Localization</vt:lpstr>
      <vt:lpstr>Comparison</vt:lpstr>
      <vt:lpstr>Comparison</vt:lpstr>
      <vt:lpstr>Shortcomings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MPiLoc: Self-Calibrating Multi-Floor Indoor Localization Exploiting Participatory Sensing</dc:title>
  <dc:creator>chen baihua</dc:creator>
  <cp:lastModifiedBy>chen baihua</cp:lastModifiedBy>
  <cp:revision>136</cp:revision>
  <dcterms:created xsi:type="dcterms:W3CDTF">2018-05-14T08:26:28Z</dcterms:created>
  <dcterms:modified xsi:type="dcterms:W3CDTF">2018-05-14T13:31:56Z</dcterms:modified>
</cp:coreProperties>
</file>