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0" r:id="rId28"/>
    <p:sldId id="283" r:id="rId29"/>
    <p:sldId id="282" r:id="rId30"/>
    <p:sldId id="284" r:id="rId31"/>
    <p:sldId id="285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5322" autoAdjust="0"/>
  </p:normalViewPr>
  <p:slideViewPr>
    <p:cSldViewPr snapToGrid="0">
      <p:cViewPr varScale="1">
        <p:scale>
          <a:sx n="157" d="100"/>
          <a:sy n="157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6BA72-9E81-4225-BF43-06BF15E94B13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0E15-F91F-4487-89CC-624D5E8BE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81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INFOCOM 2018 Best Paper</a:t>
            </a:r>
            <a:r>
              <a:rPr lang="en-US" altLang="zh-CN" baseline="0" dirty="0" smtClean="0"/>
              <a:t> Award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70E15-F91F-4487-89CC-624D5E8BE2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07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3017-ED00-4CAB-8A4F-91F4A8D6A82B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0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3807-8DAB-42F7-AC00-6B173B62B2A7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37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D632-4467-4743-A425-D2C4988C404F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7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EF71-72C6-4A79-93CD-8ED202F4B9AB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1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F534-D01D-4383-B887-FB4B0904D95D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9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E1B3-73BA-44E5-9D85-FADAED2C8FDF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8357-168D-4134-ACDC-50C1E4541085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51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47F-B061-411E-8ED7-6ACAAEA8EAF9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4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7595-3F48-4076-ADD4-FC23857374E2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99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4787-5360-4206-9D59-7BC746888F28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4740-1658-4BE8-9D48-F4AD0C4F0FEA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26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C6A1-8D57-40FD-AEB2-4107618E2FEA}" type="datetime1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5D01-94A2-4ADD-9E17-2194B6D49D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11467"/>
            <a:ext cx="9144000" cy="2387600"/>
          </a:xfrm>
        </p:spPr>
        <p:txBody>
          <a:bodyPr/>
          <a:lstStyle/>
          <a:p>
            <a:r>
              <a:rPr lang="en-US" altLang="zh-CN" dirty="0" smtClean="0"/>
              <a:t>Understanding Ethereum via Graph Analysis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419158"/>
            <a:ext cx="9144000" cy="196970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Ting Chen, </a:t>
            </a:r>
            <a:r>
              <a:rPr lang="en-US" altLang="zh-CN" dirty="0" err="1" smtClean="0"/>
              <a:t>Yuxiao</a:t>
            </a:r>
            <a:r>
              <a:rPr lang="en-US" altLang="zh-CN" dirty="0" smtClean="0"/>
              <a:t> Zhu, </a:t>
            </a:r>
            <a:r>
              <a:rPr lang="en-US" altLang="zh-CN" dirty="0" err="1" smtClean="0"/>
              <a:t>Zihao</a:t>
            </a:r>
            <a:r>
              <a:rPr lang="en-US" altLang="zh-CN" dirty="0" smtClean="0"/>
              <a:t> Li, </a:t>
            </a:r>
            <a:r>
              <a:rPr lang="en-US" altLang="zh-CN" dirty="0" err="1" smtClean="0"/>
              <a:t>Jiachi</a:t>
            </a:r>
            <a:r>
              <a:rPr lang="en-US" altLang="zh-CN" dirty="0" smtClean="0"/>
              <a:t> Chen, </a:t>
            </a:r>
            <a:r>
              <a:rPr lang="en-US" altLang="zh-CN" dirty="0" err="1" smtClean="0"/>
              <a:t>Xiaoqi</a:t>
            </a:r>
            <a:r>
              <a:rPr lang="en-US" altLang="zh-CN" dirty="0" smtClean="0"/>
              <a:t> Li, </a:t>
            </a:r>
            <a:r>
              <a:rPr lang="en-US" altLang="zh-CN" dirty="0" err="1" smtClean="0"/>
              <a:t>Xiapu</a:t>
            </a:r>
            <a:r>
              <a:rPr lang="en-US" altLang="zh-CN" dirty="0" smtClean="0"/>
              <a:t> Luo, </a:t>
            </a:r>
            <a:r>
              <a:rPr lang="en-US" altLang="zh-CN" dirty="0" err="1" smtClean="0"/>
              <a:t>Xiaodong</a:t>
            </a:r>
            <a:r>
              <a:rPr lang="en-US" altLang="zh-CN" dirty="0" smtClean="0"/>
              <a:t> Lin, </a:t>
            </a:r>
            <a:r>
              <a:rPr lang="en-US" altLang="zh-CN" dirty="0" err="1" smtClean="0"/>
              <a:t>Xiaosong</a:t>
            </a:r>
            <a:r>
              <a:rPr lang="en-US" altLang="zh-CN" dirty="0" smtClean="0"/>
              <a:t> Zhang</a:t>
            </a:r>
          </a:p>
          <a:p>
            <a:r>
              <a:rPr lang="en-US" altLang="zh-CN" dirty="0" smtClean="0"/>
              <a:t>Center for Cybersecurity, University of Electronic Science and Technology of China</a:t>
            </a:r>
          </a:p>
          <a:p>
            <a:r>
              <a:rPr lang="en-US" altLang="zh-CN" dirty="0" smtClean="0"/>
              <a:t>Department of Computing, The Hong Kong Polytechnic University</a:t>
            </a:r>
          </a:p>
          <a:p>
            <a:r>
              <a:rPr lang="en-US" altLang="zh-CN" dirty="0" smtClean="0"/>
              <a:t>School of Management, Guangdong University of Technology</a:t>
            </a:r>
          </a:p>
          <a:p>
            <a:r>
              <a:rPr lang="en-US" altLang="zh-CN" dirty="0" smtClean="0"/>
              <a:t>School of Big Data and Strategy, Guangdong University of Technology</a:t>
            </a:r>
          </a:p>
          <a:p>
            <a:r>
              <a:rPr lang="en-US" altLang="zh-CN" dirty="0" smtClean="0"/>
              <a:t>Department of Physics &amp; Computer Science, Wilfrid Laurier University</a:t>
            </a:r>
          </a:p>
          <a:p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5663819"/>
            <a:ext cx="9144000" cy="811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Presented by Kai Zhang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0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BG</a:t>
            </a:r>
            <a:r>
              <a:rPr lang="en-US" altLang="zh-CN" baseline="-25000" dirty="0" smtClean="0"/>
              <a:t>CC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99% of EOAs do not create contracts. </a:t>
            </a:r>
            <a:r>
              <a:rPr lang="en-US" altLang="zh-CN" dirty="0" smtClean="0">
                <a:solidFill>
                  <a:srgbClr val="FF0000"/>
                </a:solidFill>
              </a:rPr>
              <a:t>The proportion of developers is just 1% of total users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99.5% of smart contracts are involved in only 1 transaction. Hence, </a:t>
            </a:r>
            <a:r>
              <a:rPr lang="en-US" altLang="zh-CN" dirty="0" smtClean="0">
                <a:solidFill>
                  <a:srgbClr val="FF0000"/>
                </a:solidFill>
              </a:rPr>
              <a:t>almost all contracts do not create contracts</a:t>
            </a:r>
            <a:r>
              <a:rPr lang="en-US" altLang="zh-CN" dirty="0" smtClean="0"/>
              <a:t>. Maybe Ethereum is a </a:t>
            </a:r>
            <a:r>
              <a:rPr lang="en-US" altLang="zh-CN" dirty="0" smtClean="0">
                <a:solidFill>
                  <a:srgbClr val="FF0000"/>
                </a:solidFill>
              </a:rPr>
              <a:t>too young</a:t>
            </a:r>
            <a:r>
              <a:rPr lang="en-US" altLang="zh-CN" dirty="0" smtClean="0"/>
              <a:t> platform that developers rarely exploit this advanced functionality.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944" y="4551912"/>
            <a:ext cx="2360866" cy="220855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BG</a:t>
            </a:r>
            <a:r>
              <a:rPr lang="en-US" altLang="zh-CN" baseline="-25000" dirty="0" smtClean="0"/>
              <a:t>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73% of EOAs do not invoke smart contracts and 81% of smart contracts are not invoked.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96% of EOAs call smart contracts no more than 5 times. </a:t>
            </a:r>
            <a:r>
              <a:rPr lang="en-US" altLang="zh-CN" dirty="0" smtClean="0">
                <a:solidFill>
                  <a:srgbClr val="FF0000"/>
                </a:solidFill>
              </a:rPr>
              <a:t>Not all users use smart contracts frequently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60% of smart contracts neither transfer money nor be invoked, thus </a:t>
            </a:r>
            <a:r>
              <a:rPr lang="en-US" altLang="zh-CN" dirty="0" smtClean="0">
                <a:solidFill>
                  <a:srgbClr val="FF0000"/>
                </a:solidFill>
              </a:rPr>
              <a:t>considerable resources (e.g., network, disk) are wasted to synchronize and store them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614" y="5047488"/>
            <a:ext cx="1873833" cy="174543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0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MFG Construction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2456687"/>
            <a:ext cx="8977492" cy="358273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4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CCG Construction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29475"/>
            <a:ext cx="8869680" cy="165614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CIG Construction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88" y="2311165"/>
            <a:ext cx="8917701" cy="318742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Statistics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MFG: Only 16845 EOAs (compared to 2121146 in total) do not transfer money since they are isolated.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CCG: Vast majority of EOAs are isolated, i.e., they do not create contracts.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CIG: 73% of EOAs do not call smart contracts, and 81% of smart contracts are not invoked.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49" y="4973394"/>
            <a:ext cx="5758301" cy="1829741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Three insights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Insight 1.</a:t>
            </a:r>
            <a:r>
              <a:rPr lang="en-US" altLang="zh-CN" dirty="0" smtClean="0"/>
              <a:t> Users </a:t>
            </a:r>
            <a:r>
              <a:rPr lang="en-US" altLang="zh-CN" dirty="0" smtClean="0">
                <a:solidFill>
                  <a:srgbClr val="FF0000"/>
                </a:solidFill>
              </a:rPr>
              <a:t>prefer transferring money</a:t>
            </a:r>
            <a:r>
              <a:rPr lang="en-US" altLang="zh-CN" dirty="0" smtClean="0"/>
              <a:t> on Ethereum instead of using smart contracts. One possible reason is that many users of Ethereum may have experiences in using Bitcoin or other cryptocurrency </a:t>
            </a:r>
            <a:r>
              <a:rPr lang="en-US" altLang="zh-CN" dirty="0" err="1" smtClean="0"/>
              <a:t>blockchains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Insight 2.</a:t>
            </a:r>
            <a:r>
              <a:rPr lang="en-US" altLang="zh-CN" dirty="0" smtClean="0"/>
              <a:t> The </a:t>
            </a:r>
            <a:r>
              <a:rPr lang="en-US" altLang="zh-CN" dirty="0" smtClean="0">
                <a:solidFill>
                  <a:srgbClr val="FF0000"/>
                </a:solidFill>
              </a:rPr>
              <a:t>smart contracts are not widely used</a:t>
            </a:r>
            <a:r>
              <a:rPr lang="en-US" altLang="zh-CN" dirty="0" smtClean="0"/>
              <a:t>. One possible reason is that as shown later there are </a:t>
            </a:r>
            <a:r>
              <a:rPr lang="en-US" altLang="zh-CN" dirty="0" smtClean="0">
                <a:solidFill>
                  <a:srgbClr val="FF0000"/>
                </a:solidFill>
              </a:rPr>
              <a:t>only a few applications supported by smart contracts</a:t>
            </a:r>
            <a:r>
              <a:rPr lang="en-US" altLang="zh-CN" dirty="0" smtClean="0"/>
              <a:t> and most of them are for financial applications.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Insight 3.</a:t>
            </a:r>
            <a:r>
              <a:rPr lang="en-US" altLang="zh-CN" dirty="0" smtClean="0">
                <a:solidFill>
                  <a:srgbClr val="FF0000"/>
                </a:solidFill>
              </a:rPr>
              <a:t> Not all users frequently use Ethereum</a:t>
            </a:r>
            <a:r>
              <a:rPr lang="en-US" altLang="zh-CN" dirty="0" smtClean="0"/>
              <a:t>. One possible reason is that most users just </a:t>
            </a:r>
            <a:r>
              <a:rPr lang="en-US" altLang="zh-CN" dirty="0" smtClean="0">
                <a:solidFill>
                  <a:srgbClr val="FF0000"/>
                </a:solidFill>
              </a:rPr>
              <a:t>try Ethereum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deploy toy contracts</a:t>
            </a:r>
            <a:r>
              <a:rPr lang="en-US" altLang="zh-CN" dirty="0" smtClean="0"/>
              <a:t> on 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0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VISUALIZATION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few large degree nodes and many small degree nodes. In other words </a:t>
            </a:r>
            <a:r>
              <a:rPr lang="en-US" altLang="zh-CN" dirty="0" smtClean="0">
                <a:solidFill>
                  <a:srgbClr val="FF0000"/>
                </a:solidFill>
              </a:rPr>
              <a:t>a few accounts play a vital role in Ethereum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621" y="2798064"/>
            <a:ext cx="8356757" cy="360959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graph theory basics: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Degree, </a:t>
            </a:r>
            <a:r>
              <a:rPr lang="en-US" altLang="zh-CN" dirty="0" err="1" smtClean="0"/>
              <a:t>indegree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outdegree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Strong/weak connected component (SCC/WCC)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dirty="0" smtClean="0"/>
              <a:t>SCC: The maximal set of nodes such that for any nodes </a:t>
            </a:r>
            <a:r>
              <a:rPr lang="en-US" altLang="zh-CN" i="1" dirty="0" smtClean="0"/>
              <a:t>u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v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directed</a:t>
            </a:r>
            <a:r>
              <a:rPr lang="en-US" altLang="zh-CN" dirty="0" smtClean="0"/>
              <a:t> paths from </a:t>
            </a:r>
            <a:r>
              <a:rPr lang="en-US" altLang="zh-CN" i="1" dirty="0" smtClean="0"/>
              <a:t>u</a:t>
            </a:r>
            <a:r>
              <a:rPr lang="en-US" altLang="zh-CN" dirty="0" smtClean="0"/>
              <a:t> to </a:t>
            </a:r>
            <a:r>
              <a:rPr lang="en-US" altLang="zh-CN" i="1" dirty="0" smtClean="0"/>
              <a:t>v</a:t>
            </a:r>
            <a:r>
              <a:rPr lang="en-US" altLang="zh-CN" dirty="0" smtClean="0"/>
              <a:t> and from </a:t>
            </a:r>
            <a:r>
              <a:rPr lang="en-US" altLang="zh-CN" i="1" dirty="0" smtClean="0"/>
              <a:t>v</a:t>
            </a:r>
            <a:r>
              <a:rPr lang="en-US" altLang="zh-CN" dirty="0" smtClean="0"/>
              <a:t> to </a:t>
            </a:r>
            <a:r>
              <a:rPr lang="en-US" altLang="zh-CN" i="1" dirty="0" smtClean="0"/>
              <a:t>u</a:t>
            </a:r>
            <a:r>
              <a:rPr lang="en-US" altLang="zh-CN" dirty="0" smtClean="0"/>
              <a:t> exist.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dirty="0" smtClean="0"/>
              <a:t>WCC: </a:t>
            </a:r>
            <a:r>
              <a:rPr lang="en-US" altLang="zh-CN" dirty="0"/>
              <a:t>The maximal set of nodes such that for any nodes </a:t>
            </a:r>
            <a:r>
              <a:rPr lang="en-US" altLang="zh-CN" i="1" dirty="0"/>
              <a:t>u</a:t>
            </a:r>
            <a:r>
              <a:rPr lang="en-US" altLang="zh-CN" dirty="0"/>
              <a:t> and </a:t>
            </a:r>
            <a:r>
              <a:rPr lang="en-US" altLang="zh-CN" i="1" dirty="0"/>
              <a:t>v</a:t>
            </a:r>
            <a:r>
              <a:rPr lang="en-US" altLang="zh-CN" dirty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undirected</a:t>
            </a:r>
            <a:r>
              <a:rPr lang="en-US" altLang="zh-CN" dirty="0" smtClean="0"/>
              <a:t> </a:t>
            </a:r>
            <a:r>
              <a:rPr lang="en-US" altLang="zh-CN" dirty="0"/>
              <a:t>paths from </a:t>
            </a:r>
            <a:r>
              <a:rPr lang="en-US" altLang="zh-CN" i="1" dirty="0"/>
              <a:t>u</a:t>
            </a:r>
            <a:r>
              <a:rPr lang="en-US" altLang="zh-CN" dirty="0"/>
              <a:t> to </a:t>
            </a:r>
            <a:r>
              <a:rPr lang="en-US" altLang="zh-CN" i="1" dirty="0"/>
              <a:t>v</a:t>
            </a:r>
            <a:r>
              <a:rPr lang="en-US" altLang="zh-CN" dirty="0"/>
              <a:t> and from </a:t>
            </a:r>
            <a:r>
              <a:rPr lang="en-US" altLang="zh-CN" i="1" dirty="0"/>
              <a:t>v</a:t>
            </a:r>
            <a:r>
              <a:rPr lang="en-US" altLang="zh-CN" dirty="0"/>
              <a:t> to </a:t>
            </a:r>
            <a:r>
              <a:rPr lang="en-US" altLang="zh-CN" i="1" dirty="0"/>
              <a:t>u</a:t>
            </a:r>
            <a:r>
              <a:rPr lang="en-US" altLang="zh-CN" dirty="0"/>
              <a:t> exist.</a:t>
            </a:r>
            <a:endParaRPr lang="zh-CN" altLang="en-US" dirty="0"/>
          </a:p>
        </p:txBody>
      </p:sp>
      <p:pic>
        <p:nvPicPr>
          <p:cNvPr id="1026" name="Picture 2" descr="http://dl2.iteye.com/upload/attachment/0101/1217/834218ff-ccef-38ee-a095-e4e9b5caec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5125"/>
            <a:ext cx="37242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other techniques: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Compute the global </a:t>
            </a:r>
            <a:r>
              <a:rPr lang="en-US" altLang="zh-CN" dirty="0" smtClean="0">
                <a:solidFill>
                  <a:srgbClr val="FF0000"/>
                </a:solidFill>
              </a:rPr>
              <a:t>clustering coefficient</a:t>
            </a:r>
            <a:r>
              <a:rPr lang="en-US" altLang="zh-CN" dirty="0" smtClean="0"/>
              <a:t> to evaluate the extent to which nodes in a graph tend to cluster together.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Use </a:t>
            </a:r>
            <a:r>
              <a:rPr lang="en-US" altLang="zh-CN" dirty="0" smtClean="0">
                <a:solidFill>
                  <a:srgbClr val="FF0000"/>
                </a:solidFill>
              </a:rPr>
              <a:t>Pearson coefficient</a:t>
            </a:r>
            <a:r>
              <a:rPr lang="en-US" altLang="zh-CN" dirty="0" smtClean="0"/>
              <a:t> to evaluate the correlation between the </a:t>
            </a:r>
            <a:r>
              <a:rPr lang="en-US" altLang="zh-CN" dirty="0" err="1" smtClean="0"/>
              <a:t>indegree</a:t>
            </a:r>
            <a:r>
              <a:rPr lang="en-US" altLang="zh-CN" dirty="0" smtClean="0"/>
              <a:t> and the </a:t>
            </a:r>
            <a:r>
              <a:rPr lang="en-US" altLang="zh-CN" dirty="0" err="1" smtClean="0"/>
              <a:t>outdegree</a:t>
            </a:r>
            <a:r>
              <a:rPr lang="en-US" altLang="zh-CN" dirty="0" smtClean="0"/>
              <a:t> of nodes.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Compute the </a:t>
            </a:r>
            <a:r>
              <a:rPr lang="en-US" altLang="zh-CN" dirty="0" err="1" smtClean="0">
                <a:solidFill>
                  <a:srgbClr val="FF0000"/>
                </a:solidFill>
              </a:rPr>
              <a:t>assortativity</a:t>
            </a:r>
            <a:r>
              <a:rPr lang="en-US" altLang="zh-CN" dirty="0" smtClean="0">
                <a:solidFill>
                  <a:srgbClr val="FF0000"/>
                </a:solidFill>
              </a:rPr>
              <a:t> coefficient</a:t>
            </a:r>
            <a:r>
              <a:rPr lang="en-US" altLang="zh-CN" dirty="0" smtClean="0"/>
              <a:t> to study the preference for nodes to attach to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Evaluate node’s importance using the </a:t>
            </a:r>
            <a:r>
              <a:rPr lang="en-US" altLang="zh-CN" dirty="0" smtClean="0">
                <a:solidFill>
                  <a:srgbClr val="FF0000"/>
                </a:solidFill>
              </a:rPr>
              <a:t>PageRank algorithm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4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Ethereum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largest </a:t>
            </a:r>
            <a:r>
              <a:rPr lang="en-US" altLang="zh-CN" dirty="0" smtClean="0">
                <a:solidFill>
                  <a:srgbClr val="FF0000"/>
                </a:solidFill>
              </a:rPr>
              <a:t>blockchain</a:t>
            </a:r>
            <a:r>
              <a:rPr lang="en-US" altLang="zh-CN" dirty="0" smtClean="0"/>
              <a:t> that supports running </a:t>
            </a:r>
            <a:r>
              <a:rPr lang="en-US" altLang="zh-CN" dirty="0" smtClean="0">
                <a:solidFill>
                  <a:srgbClr val="FF0000"/>
                </a:solidFill>
              </a:rPr>
              <a:t>smart contracts</a:t>
            </a:r>
            <a:r>
              <a:rPr lang="en-US" altLang="zh-CN" dirty="0" smtClean="0"/>
              <a:t>, with around 20 billion USD market capitalization.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Not only supports its cryptocurrency named </a:t>
            </a:r>
            <a:r>
              <a:rPr lang="en-US" altLang="zh-CN" dirty="0" smtClean="0">
                <a:solidFill>
                  <a:srgbClr val="FF0000"/>
                </a:solidFill>
              </a:rPr>
              <a:t>Ether</a:t>
            </a:r>
            <a:r>
              <a:rPr lang="en-US" altLang="zh-CN" dirty="0" smtClean="0"/>
              <a:t> but also provides a </a:t>
            </a:r>
            <a:r>
              <a:rPr lang="en-US" altLang="zh-CN" dirty="0" smtClean="0">
                <a:solidFill>
                  <a:srgbClr val="FF0000"/>
                </a:solidFill>
              </a:rPr>
              <a:t>decentralized platform</a:t>
            </a:r>
            <a:r>
              <a:rPr lang="en-US" altLang="zh-CN" dirty="0" smtClean="0"/>
              <a:t> to execute </a:t>
            </a:r>
            <a:r>
              <a:rPr lang="en-US" altLang="zh-CN" dirty="0" smtClean="0">
                <a:solidFill>
                  <a:srgbClr val="FF0000"/>
                </a:solidFill>
              </a:rPr>
              <a:t>smart contracts</a:t>
            </a:r>
            <a:r>
              <a:rPr lang="en-US" altLang="zh-CN" dirty="0" smtClean="0"/>
              <a:t> in the </a:t>
            </a:r>
            <a:r>
              <a:rPr lang="en-US" altLang="zh-CN" dirty="0" smtClean="0">
                <a:solidFill>
                  <a:srgbClr val="FF0000"/>
                </a:solidFill>
              </a:rPr>
              <a:t>Ethereum virtual machine</a:t>
            </a:r>
            <a:r>
              <a:rPr lang="en-US" altLang="zh-CN" dirty="0" smtClean="0"/>
              <a:t> (EVM).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However, little is known about the characteristics of its </a:t>
            </a:r>
            <a:r>
              <a:rPr lang="en-US" altLang="zh-CN" dirty="0" smtClean="0">
                <a:solidFill>
                  <a:srgbClr val="FF0000"/>
                </a:solidFill>
              </a:rPr>
              <a:t>users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smart contracts</a:t>
            </a:r>
            <a:r>
              <a:rPr lang="en-US" altLang="zh-CN" dirty="0" smtClean="0"/>
              <a:t> and the </a:t>
            </a:r>
            <a:r>
              <a:rPr lang="en-US" altLang="zh-CN" dirty="0" smtClean="0">
                <a:solidFill>
                  <a:srgbClr val="FF0000"/>
                </a:solidFill>
              </a:rPr>
              <a:t>relationships</a:t>
            </a:r>
            <a:r>
              <a:rPr lang="en-US" altLang="zh-CN" dirty="0" smtClean="0"/>
              <a:t> among them.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65125"/>
            <a:ext cx="1989220" cy="19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Inferring Node Identity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It’s difficult to discover an account’s identity because its address instead of the identity is enough for an account to use Ethereum.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We exploit account’s identity from </a:t>
            </a:r>
            <a:r>
              <a:rPr lang="en-US" altLang="zh-CN" dirty="0" smtClean="0">
                <a:solidFill>
                  <a:srgbClr val="FF0000"/>
                </a:solidFill>
              </a:rPr>
              <a:t>many sources</a:t>
            </a:r>
            <a:r>
              <a:rPr lang="en-US" altLang="zh-CN" dirty="0" smtClean="0"/>
              <a:t>, such as name tags, smart contract’s source code, discussion </a:t>
            </a:r>
            <a:r>
              <a:rPr lang="en-US" altLang="zh-CN" dirty="0" err="1" smtClean="0"/>
              <a:t>borads</a:t>
            </a:r>
            <a:r>
              <a:rPr lang="en-US" altLang="zh-CN" dirty="0" smtClean="0"/>
              <a:t>, forums, search engines.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We propose a new method that exploits the </a:t>
            </a:r>
            <a:r>
              <a:rPr lang="en-US" altLang="zh-CN" dirty="0" smtClean="0">
                <a:solidFill>
                  <a:srgbClr val="FF0000"/>
                </a:solidFill>
              </a:rPr>
              <a:t>WCC of CCG</a:t>
            </a:r>
            <a:r>
              <a:rPr lang="en-US" altLang="zh-CN" dirty="0" smtClean="0"/>
              <a:t> to infer the identity of </a:t>
            </a:r>
            <a:r>
              <a:rPr lang="en-US" altLang="zh-CN" dirty="0" smtClean="0">
                <a:solidFill>
                  <a:srgbClr val="FF0000"/>
                </a:solidFill>
              </a:rPr>
              <a:t>a group of accounts</a:t>
            </a:r>
            <a:r>
              <a:rPr lang="en-US" altLang="zh-CN" dirty="0" smtClean="0"/>
              <a:t>, as all nodes in a WCC have the same identity.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Degree distributions follow the </a:t>
            </a:r>
            <a:r>
              <a:rPr lang="en-US" altLang="zh-CN" dirty="0" smtClean="0">
                <a:solidFill>
                  <a:srgbClr val="FF0000"/>
                </a:solidFill>
              </a:rPr>
              <a:t>power law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 few </a:t>
            </a:r>
            <a:r>
              <a:rPr lang="en-US" altLang="zh-CN" dirty="0" smtClean="0">
                <a:solidFill>
                  <a:srgbClr val="FF0000"/>
                </a:solidFill>
              </a:rPr>
              <a:t>exchange markets have large degree</a:t>
            </a:r>
            <a:r>
              <a:rPr lang="en-US" altLang="zh-CN" dirty="0" smtClean="0"/>
              <a:t>. The </a:t>
            </a:r>
            <a:r>
              <a:rPr lang="en-US" altLang="zh-CN" dirty="0" smtClean="0">
                <a:solidFill>
                  <a:srgbClr val="FF0000"/>
                </a:solidFill>
              </a:rPr>
              <a:t>small degree nodes may be the individuals</a:t>
            </a:r>
            <a:r>
              <a:rPr lang="en-US" altLang="zh-CN" dirty="0" smtClean="0"/>
              <a:t> trading with exchange markets.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24" y="3738498"/>
            <a:ext cx="4178351" cy="16247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3" y="5363254"/>
            <a:ext cx="9850374" cy="1494746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6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Ether distribution follows the </a:t>
            </a:r>
            <a:r>
              <a:rPr lang="en-US" altLang="zh-CN" dirty="0" smtClean="0">
                <a:solidFill>
                  <a:srgbClr val="FF0000"/>
                </a:solidFill>
              </a:rPr>
              <a:t>power law</a:t>
            </a:r>
            <a:r>
              <a:rPr lang="en-US" altLang="zh-CN" dirty="0" smtClean="0"/>
              <a:t>, denoting that </a:t>
            </a:r>
            <a:r>
              <a:rPr lang="en-US" altLang="zh-CN" dirty="0" smtClean="0">
                <a:solidFill>
                  <a:srgbClr val="FF0000"/>
                </a:solidFill>
              </a:rPr>
              <a:t>a few accounts transfer a lot of money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outliers</a:t>
            </a:r>
            <a:r>
              <a:rPr lang="en-US" altLang="zh-CN" dirty="0" smtClean="0"/>
              <a:t> are </a:t>
            </a:r>
            <a:r>
              <a:rPr lang="en-US" altLang="zh-CN" dirty="0" smtClean="0">
                <a:solidFill>
                  <a:srgbClr val="FF0000"/>
                </a:solidFill>
              </a:rPr>
              <a:t>small-degree</a:t>
            </a:r>
            <a:r>
              <a:rPr lang="en-US" altLang="zh-CN" dirty="0" smtClean="0"/>
              <a:t> accounts transferring </a:t>
            </a:r>
            <a:r>
              <a:rPr lang="en-US" altLang="zh-CN" dirty="0" smtClean="0">
                <a:solidFill>
                  <a:srgbClr val="FF0000"/>
                </a:solidFill>
              </a:rPr>
              <a:t>a lot of money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degree of nearly 93% accounts in an outlier is no larger than 6.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" y="4616322"/>
            <a:ext cx="5325922" cy="2070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64" y="4612702"/>
            <a:ext cx="3956448" cy="207461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clustering coefficient is large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If A, B trade with C, A and B are likely to trade with each other.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assortativity</a:t>
            </a:r>
            <a:r>
              <a:rPr lang="en-US" altLang="zh-CN" dirty="0" smtClean="0"/>
              <a:t> coefficient is negative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00"/>
                </a:solidFill>
              </a:rPr>
              <a:t>Large degree</a:t>
            </a:r>
            <a:r>
              <a:rPr lang="en-US" altLang="zh-CN" sz="2400" dirty="0" smtClean="0"/>
              <a:t> accounts prefer to </a:t>
            </a:r>
            <a:r>
              <a:rPr lang="en-US" altLang="zh-CN" sz="2400" dirty="0" smtClean="0">
                <a:solidFill>
                  <a:srgbClr val="FF0000"/>
                </a:solidFill>
              </a:rPr>
              <a:t>trade with a small degree</a:t>
            </a:r>
            <a:r>
              <a:rPr lang="en-US" altLang="zh-CN" sz="2400" dirty="0" smtClean="0"/>
              <a:t> account. Possible reason is an exchange tends to serve many individuals rather than other exchange markets.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55" y="4888930"/>
            <a:ext cx="7172023" cy="186543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Pearson coefficient is moderately strong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A node with </a:t>
            </a:r>
            <a:r>
              <a:rPr lang="en-US" altLang="zh-CN" sz="2400" dirty="0" smtClean="0">
                <a:solidFill>
                  <a:srgbClr val="FF0000"/>
                </a:solidFill>
              </a:rPr>
              <a:t>large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indegree</a:t>
            </a:r>
            <a:r>
              <a:rPr lang="en-US" altLang="zh-CN" sz="2400" dirty="0" smtClean="0"/>
              <a:t> is likely to have </a:t>
            </a:r>
            <a:r>
              <a:rPr lang="en-US" altLang="zh-CN" sz="2400" dirty="0" smtClean="0">
                <a:solidFill>
                  <a:srgbClr val="FF0000"/>
                </a:solidFill>
              </a:rPr>
              <a:t>large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outdegree</a:t>
            </a:r>
            <a:r>
              <a:rPr lang="en-US" altLang="zh-CN" sz="2400" dirty="0" smtClean="0"/>
              <a:t> and vice versa.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size of the largest SCC is huge (86%)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There should be </a:t>
            </a:r>
            <a:r>
              <a:rPr lang="en-US" altLang="zh-CN" sz="2400" dirty="0" smtClean="0">
                <a:solidFill>
                  <a:srgbClr val="FF0000"/>
                </a:solidFill>
              </a:rPr>
              <a:t>hub nodes</a:t>
            </a:r>
            <a:r>
              <a:rPr lang="en-US" altLang="zh-CN" sz="2400" dirty="0" smtClean="0"/>
              <a:t>. They may be exchange markets.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50" y="4301999"/>
            <a:ext cx="8795784" cy="228777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9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The number of SCCs is far more than that of WCCs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/>
              <a:t>A WCC may contain many SCCs, and the money transfer among different SCCs should be unidirectional. Maybe it’s because of several </a:t>
            </a:r>
            <a:r>
              <a:rPr lang="en-US" altLang="zh-CN" sz="2400" dirty="0">
                <a:solidFill>
                  <a:srgbClr val="FF0000"/>
                </a:solidFill>
              </a:rPr>
              <a:t>steps</a:t>
            </a:r>
            <a:r>
              <a:rPr lang="en-US" altLang="zh-CN" sz="2400" dirty="0"/>
              <a:t> in some processes or </a:t>
            </a:r>
            <a:r>
              <a:rPr lang="en-US" altLang="zh-CN" sz="2400" dirty="0" smtClean="0"/>
              <a:t>businesses.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endParaRPr lang="en-US" altLang="zh-CN" sz="2400" dirty="0" smtClean="0"/>
          </a:p>
          <a:p>
            <a:pPr marL="360363" indent="-360363">
              <a:buFont typeface="Wingdings" panose="05000000000000000000" pitchFamily="2" charset="2"/>
              <a:buChar char="ü"/>
            </a:pP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08" y="4004933"/>
            <a:ext cx="8564880" cy="222771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4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Exchange markets</a:t>
            </a:r>
            <a:r>
              <a:rPr lang="en-US" altLang="zh-CN" dirty="0" smtClean="0"/>
              <a:t> play a key role in money transfer.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Results to </a:t>
            </a:r>
            <a:r>
              <a:rPr lang="en-US" altLang="zh-CN" dirty="0" smtClean="0">
                <a:solidFill>
                  <a:srgbClr val="FF0000"/>
                </a:solidFill>
              </a:rPr>
              <a:t>negative </a:t>
            </a:r>
            <a:r>
              <a:rPr lang="en-US" altLang="zh-CN" dirty="0" err="1" smtClean="0">
                <a:solidFill>
                  <a:srgbClr val="FF0000"/>
                </a:solidFill>
              </a:rPr>
              <a:t>assortativity</a:t>
            </a:r>
            <a:r>
              <a:rPr lang="en-US" altLang="zh-CN" dirty="0" smtClean="0">
                <a:solidFill>
                  <a:srgbClr val="FF0000"/>
                </a:solidFill>
              </a:rPr>
              <a:t> coefficient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huge SCC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smart contract, </a:t>
            </a:r>
            <a:r>
              <a:rPr lang="en-US" altLang="zh-CN" dirty="0" err="1" smtClean="0">
                <a:solidFill>
                  <a:srgbClr val="FF0000"/>
                </a:solidFill>
              </a:rPr>
              <a:t>ReplaySafeSplit</a:t>
            </a:r>
            <a:r>
              <a:rPr lang="en-US" altLang="zh-CN" dirty="0" smtClean="0"/>
              <a:t> is used frequently.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The risk of </a:t>
            </a:r>
            <a:r>
              <a:rPr lang="en-US" altLang="zh-CN" sz="2400" dirty="0" smtClean="0">
                <a:solidFill>
                  <a:srgbClr val="FF0000"/>
                </a:solidFill>
              </a:rPr>
              <a:t>replay attack</a:t>
            </a:r>
            <a:r>
              <a:rPr lang="en-US" altLang="zh-CN" sz="2400" dirty="0" smtClean="0"/>
              <a:t> has received significant attention.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13" y="4493241"/>
            <a:ext cx="9850374" cy="149474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Replay attack: caused by hard fork.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43" y="2438399"/>
            <a:ext cx="4245759" cy="40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CCG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Only take </a:t>
            </a:r>
            <a:r>
              <a:rPr lang="en-US" altLang="zh-CN" dirty="0" err="1" smtClean="0">
                <a:solidFill>
                  <a:srgbClr val="FF0000"/>
                </a:solidFill>
              </a:rPr>
              <a:t>outdegree</a:t>
            </a:r>
            <a:r>
              <a:rPr lang="en-US" altLang="zh-CN" dirty="0" smtClean="0"/>
              <a:t> into account as </a:t>
            </a:r>
            <a:r>
              <a:rPr lang="en-US" altLang="zh-CN" dirty="0" err="1" smtClean="0"/>
              <a:t>indegree</a:t>
            </a:r>
            <a:r>
              <a:rPr lang="en-US" altLang="zh-CN" dirty="0" smtClean="0"/>
              <a:t> is always 0 or 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Degree distributions follow the </a:t>
            </a:r>
            <a:r>
              <a:rPr lang="en-US" altLang="zh-CN" dirty="0" smtClean="0">
                <a:solidFill>
                  <a:srgbClr val="FF0000"/>
                </a:solidFill>
              </a:rPr>
              <a:t>power law</a:t>
            </a:r>
            <a:r>
              <a:rPr lang="en-US" altLang="zh-CN" dirty="0" smtClean="0"/>
              <a:t>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Smart contracts outnumber application developers.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" y="3919856"/>
            <a:ext cx="4910328" cy="254749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6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CCG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Clustering coefficient equals to zero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If two contracts are created by the third node, they can’t create each other.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size of largest SCC is 1: no cycles in CCG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assortativity</a:t>
            </a:r>
            <a:r>
              <a:rPr lang="en-US" altLang="zh-CN" dirty="0" smtClean="0"/>
              <a:t> coefficient is negative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If an account creates lots of contracts, the created smart contracts are unlikely to create many other smart contracts.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27" y="5051801"/>
            <a:ext cx="6616146" cy="172085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2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This paper’s contributions:</a:t>
            </a:r>
          </a:p>
          <a:p>
            <a:pPr marL="360363" indent="-360363">
              <a:buFont typeface="+mj-lt"/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i="1" dirty="0" smtClean="0"/>
              <a:t>first</a:t>
            </a:r>
            <a:r>
              <a:rPr lang="en-US" altLang="zh-CN" dirty="0" smtClean="0"/>
              <a:t> systematic investigation on Ethereum via </a:t>
            </a:r>
            <a:r>
              <a:rPr lang="en-US" altLang="zh-CN" dirty="0" smtClean="0">
                <a:solidFill>
                  <a:srgbClr val="FF0000"/>
                </a:solidFill>
              </a:rPr>
              <a:t>graph analysis</a:t>
            </a:r>
            <a:r>
              <a:rPr lang="en-US" altLang="zh-CN" dirty="0" smtClean="0"/>
              <a:t>:</a:t>
            </a:r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en-US" altLang="zh-CN" dirty="0" smtClean="0"/>
              <a:t>We propose a new approach to collect all </a:t>
            </a:r>
            <a:r>
              <a:rPr lang="en-US" altLang="zh-CN" dirty="0" smtClean="0">
                <a:solidFill>
                  <a:srgbClr val="FF0000"/>
                </a:solidFill>
              </a:rPr>
              <a:t>transactions data</a:t>
            </a:r>
            <a:r>
              <a:rPr lang="en-US" altLang="zh-CN" dirty="0" smtClean="0"/>
              <a:t>.</a:t>
            </a:r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Then construct </a:t>
            </a:r>
            <a:r>
              <a:rPr lang="en-US" altLang="zh-CN" dirty="0" smtClean="0">
                <a:solidFill>
                  <a:srgbClr val="FF0000"/>
                </a:solidFill>
              </a:rPr>
              <a:t>money flow graph</a:t>
            </a:r>
            <a:r>
              <a:rPr lang="en-US" altLang="zh-CN" dirty="0" smtClean="0"/>
              <a:t> (MFG), </a:t>
            </a:r>
            <a:r>
              <a:rPr lang="en-US" altLang="zh-CN" dirty="0" smtClean="0">
                <a:solidFill>
                  <a:srgbClr val="FF0000"/>
                </a:solidFill>
              </a:rPr>
              <a:t>smart contract creation graph</a:t>
            </a:r>
            <a:r>
              <a:rPr lang="en-US" altLang="zh-CN" dirty="0" smtClean="0"/>
              <a:t> (CCG), and </a:t>
            </a:r>
            <a:r>
              <a:rPr lang="en-US" altLang="zh-CN" dirty="0" smtClean="0">
                <a:solidFill>
                  <a:srgbClr val="FF0000"/>
                </a:solidFill>
              </a:rPr>
              <a:t>smart contract invocation graph</a:t>
            </a:r>
            <a:r>
              <a:rPr lang="en-US" altLang="zh-CN" dirty="0" smtClean="0"/>
              <a:t> (CIG).</a:t>
            </a:r>
          </a:p>
          <a:p>
            <a:pPr marL="360363" indent="-360363">
              <a:buFont typeface="+mj-lt"/>
              <a:buAutoNum type="arabicPeriod" startAt="2"/>
            </a:pPr>
            <a:r>
              <a:rPr lang="en-US" altLang="zh-CN" dirty="0" smtClean="0"/>
              <a:t>We obtain many new </a:t>
            </a:r>
            <a:r>
              <a:rPr lang="en-US" altLang="zh-CN" dirty="0" smtClean="0">
                <a:solidFill>
                  <a:srgbClr val="FF0000"/>
                </a:solidFill>
              </a:rPr>
              <a:t>observations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insights</a:t>
            </a:r>
            <a:r>
              <a:rPr lang="en-US" altLang="zh-CN" dirty="0" smtClean="0"/>
              <a:t> about Ethereum by conducting various </a:t>
            </a:r>
            <a:r>
              <a:rPr lang="en-US" altLang="zh-CN" dirty="0" smtClean="0">
                <a:solidFill>
                  <a:srgbClr val="FF0000"/>
                </a:solidFill>
              </a:rPr>
              <a:t>graph analysis </a:t>
            </a:r>
            <a:r>
              <a:rPr lang="en-US" altLang="zh-CN" dirty="0" smtClean="0"/>
              <a:t>on MFG, CCG, and CIG.</a:t>
            </a:r>
          </a:p>
          <a:p>
            <a:pPr marL="360363" indent="-360363">
              <a:buFont typeface="+mj-lt"/>
              <a:buAutoNum type="arabicPeriod" startAt="2"/>
            </a:pPr>
            <a:r>
              <a:rPr lang="en-US" altLang="zh-CN" dirty="0" smtClean="0"/>
              <a:t>We propose new approaches based on </a:t>
            </a:r>
            <a:r>
              <a:rPr lang="en-US" altLang="zh-CN" dirty="0" smtClean="0">
                <a:solidFill>
                  <a:srgbClr val="FF0000"/>
                </a:solidFill>
              </a:rPr>
              <a:t>cross-graph analysis</a:t>
            </a:r>
            <a:r>
              <a:rPr lang="en-US" altLang="zh-CN" dirty="0" smtClean="0"/>
              <a:t> to handle two </a:t>
            </a:r>
            <a:r>
              <a:rPr lang="en-US" altLang="zh-CN" dirty="0" smtClean="0">
                <a:solidFill>
                  <a:srgbClr val="FF0000"/>
                </a:solidFill>
              </a:rPr>
              <a:t>security issues</a:t>
            </a:r>
            <a:r>
              <a:rPr lang="en-US" altLang="zh-CN" dirty="0" smtClean="0"/>
              <a:t> in Ethereum, including </a:t>
            </a:r>
            <a:r>
              <a:rPr lang="en-US" altLang="zh-CN" dirty="0" smtClean="0">
                <a:solidFill>
                  <a:srgbClr val="FF0000"/>
                </a:solidFill>
              </a:rPr>
              <a:t>attack forensics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anomaly detection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0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CCG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Surprisingly, the size of the largest WCC accounts for 21% of total smart contracts.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An EOA (FDB3) directly or indirectly created 21% of the total smart contracts!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However, most WCCs are very small.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54393"/>
            <a:ext cx="6616146" cy="1720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836" y="4164076"/>
            <a:ext cx="3876563" cy="201117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0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CCG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6090 is a smart contract created by FDB3. It’s a </a:t>
            </a:r>
            <a:r>
              <a:rPr lang="en-US" altLang="zh-CN" dirty="0" smtClean="0">
                <a:solidFill>
                  <a:srgbClr val="FF0000"/>
                </a:solidFill>
              </a:rPr>
              <a:t>name service</a:t>
            </a:r>
            <a:r>
              <a:rPr lang="en-US" altLang="zh-CN" dirty="0" smtClean="0"/>
              <a:t> for users interacting by names rather than addresses.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6090 makes lots of </a:t>
            </a:r>
            <a:r>
              <a:rPr lang="en-US" altLang="zh-CN" dirty="0" smtClean="0">
                <a:solidFill>
                  <a:srgbClr val="FF0000"/>
                </a:solidFill>
              </a:rPr>
              <a:t>copies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Attacks</a:t>
            </a:r>
            <a:r>
              <a:rPr lang="en-US" altLang="zh-CN" dirty="0" smtClean="0"/>
              <a:t> on Ethereum can be </a:t>
            </a:r>
            <a:r>
              <a:rPr lang="en-US" altLang="zh-CN" dirty="0" smtClean="0">
                <a:solidFill>
                  <a:srgbClr val="FF0000"/>
                </a:solidFill>
              </a:rPr>
              <a:t>detected</a:t>
            </a:r>
            <a:r>
              <a:rPr lang="en-US" altLang="zh-CN" dirty="0" smtClean="0"/>
              <a:t> by inspecting the activities of </a:t>
            </a:r>
            <a:r>
              <a:rPr lang="en-US" altLang="zh-CN" dirty="0" smtClean="0">
                <a:solidFill>
                  <a:srgbClr val="FF0000"/>
                </a:solidFill>
              </a:rPr>
              <a:t>contract creation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74" y="4643171"/>
            <a:ext cx="9860851" cy="196489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2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CCG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Without counting the contracts created by attacks and abnormal accounts, 62% of smart contracts are created by six accounts, 5 of whom are for finance.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Insight 4.</a:t>
            </a:r>
            <a:r>
              <a:rPr lang="en-US" altLang="zh-CN" dirty="0" smtClean="0"/>
              <a:t> A </a:t>
            </a:r>
            <a:r>
              <a:rPr lang="en-US" altLang="zh-CN" dirty="0" smtClean="0">
                <a:solidFill>
                  <a:srgbClr val="FF0000"/>
                </a:solidFill>
              </a:rPr>
              <a:t>small number of developers</a:t>
            </a:r>
            <a:r>
              <a:rPr lang="en-US" altLang="zh-CN" dirty="0" smtClean="0"/>
              <a:t> created </a:t>
            </a:r>
            <a:r>
              <a:rPr lang="en-US" altLang="zh-CN" dirty="0" smtClean="0">
                <a:solidFill>
                  <a:srgbClr val="FF0000"/>
                </a:solidFill>
              </a:rPr>
              <a:t>lots of smart contracts</a:t>
            </a:r>
            <a:r>
              <a:rPr lang="en-US" altLang="zh-CN" dirty="0" smtClean="0"/>
              <a:t>. There are only </a:t>
            </a:r>
            <a:r>
              <a:rPr lang="en-US" altLang="zh-CN" dirty="0" smtClean="0">
                <a:solidFill>
                  <a:srgbClr val="FF0000"/>
                </a:solidFill>
              </a:rPr>
              <a:t>6% unique smart contracts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74" y="4515155"/>
            <a:ext cx="9860851" cy="196489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CIG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Degree distributions follow the </a:t>
            </a:r>
            <a:r>
              <a:rPr lang="en-US" altLang="zh-CN" dirty="0" smtClean="0">
                <a:solidFill>
                  <a:srgbClr val="FF0000"/>
                </a:solidFill>
              </a:rPr>
              <a:t>power law</a:t>
            </a:r>
            <a:r>
              <a:rPr lang="en-US" altLang="zh-CN" dirty="0" smtClean="0"/>
              <a:t>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The majority of contracts are invoked by a few accounts. Most accounts invoke a few contracts.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Not all contracts are widely used and not all users frequently use Ethereum.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3992"/>
            <a:ext cx="6614160" cy="254920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4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CIG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clustering coefficient approaches zero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If A calls B and C, B and C are very unlikely to call each other.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Possible reason is that most contracts are </a:t>
            </a:r>
            <a:r>
              <a:rPr lang="en-US" altLang="zh-CN" sz="2400" dirty="0" smtClean="0">
                <a:solidFill>
                  <a:srgbClr val="FF0000"/>
                </a:solidFill>
              </a:rPr>
              <a:t>too simple</a:t>
            </a:r>
            <a:r>
              <a:rPr lang="en-US" altLang="zh-CN" sz="2400" dirty="0" smtClean="0"/>
              <a:t> to invoke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Negative </a:t>
            </a:r>
            <a:r>
              <a:rPr lang="en-US" altLang="zh-CN" dirty="0" err="1" smtClean="0"/>
              <a:t>assortativity</a:t>
            </a:r>
            <a:r>
              <a:rPr lang="en-US" altLang="zh-CN" dirty="0" smtClean="0"/>
              <a:t> coefficient.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27" y="4401244"/>
            <a:ext cx="6616146" cy="172085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9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CIG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Contract AA1A prevents </a:t>
            </a:r>
            <a:r>
              <a:rPr lang="en-US" altLang="zh-CN" dirty="0" smtClean="0">
                <a:solidFill>
                  <a:srgbClr val="FF0000"/>
                </a:solidFill>
              </a:rPr>
              <a:t>replay attacks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All except two smart contracts are exchange markets.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Insight 5.</a:t>
            </a:r>
            <a:r>
              <a:rPr lang="en-US" altLang="zh-CN" dirty="0" smtClean="0"/>
              <a:t> Financial applications, such as exchange markets, dominate Ethereum.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4" y="4348850"/>
            <a:ext cx="9720072" cy="137224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Attack Forensics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Given a malicious smart contract, attack forensics intends to </a:t>
            </a:r>
            <a:r>
              <a:rPr lang="en-US" altLang="zh-CN" dirty="0" smtClean="0">
                <a:solidFill>
                  <a:srgbClr val="FF0000"/>
                </a:solidFill>
              </a:rPr>
              <a:t>find all accounts controlled by the attacker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We </a:t>
            </a:r>
            <a:r>
              <a:rPr lang="en-US" altLang="zh-CN" dirty="0" smtClean="0">
                <a:solidFill>
                  <a:srgbClr val="FF0000"/>
                </a:solidFill>
              </a:rPr>
              <a:t>correlate CCG and CIG</a:t>
            </a:r>
            <a:r>
              <a:rPr lang="en-US" altLang="zh-CN" dirty="0" smtClean="0"/>
              <a:t> to obtain all smart contracts created by the attacker and all accounts invoking such smart contracts.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First compute the WCC containing the malicious contract from CCG.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For each node in the WCC, locate all EOA callers from CIG.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9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Attack Forensics : A real 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Node BD37 is a malicious contract for a </a:t>
            </a:r>
            <a:r>
              <a:rPr lang="en-US" altLang="zh-CN" dirty="0" err="1" smtClean="0"/>
              <a:t>DoS</a:t>
            </a:r>
            <a:r>
              <a:rPr lang="en-US" altLang="zh-CN" dirty="0" smtClean="0"/>
              <a:t> attack.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WCC containing BD37 roots in the node FCD0.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Highlight nodes in red if they are invoked and the edges connecting to red nodes.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4" y="4300314"/>
            <a:ext cx="4215384" cy="2441861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Anomaly Detection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We design a new approach to </a:t>
            </a:r>
            <a:r>
              <a:rPr lang="en-US" altLang="zh-CN" dirty="0" smtClean="0">
                <a:solidFill>
                  <a:srgbClr val="FF0000"/>
                </a:solidFill>
              </a:rPr>
              <a:t>detect abnormal contract creation</a:t>
            </a:r>
            <a:r>
              <a:rPr lang="en-US" altLang="zh-CN" dirty="0" smtClean="0"/>
              <a:t>, which consumes lots of resources.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Regard an account as </a:t>
            </a:r>
            <a:r>
              <a:rPr lang="en-US" altLang="zh-CN" dirty="0" smtClean="0">
                <a:solidFill>
                  <a:srgbClr val="FF0000"/>
                </a:solidFill>
              </a:rPr>
              <a:t>abnormal</a:t>
            </a:r>
            <a:r>
              <a:rPr lang="en-US" altLang="zh-CN" dirty="0" smtClean="0"/>
              <a:t> if it </a:t>
            </a:r>
            <a:r>
              <a:rPr lang="en-US" altLang="zh-CN" dirty="0" smtClean="0">
                <a:solidFill>
                  <a:srgbClr val="FF0000"/>
                </a:solidFill>
              </a:rPr>
              <a:t>creates lots of contracts</a:t>
            </a:r>
            <a:r>
              <a:rPr lang="en-US" altLang="zh-CN" dirty="0" smtClean="0"/>
              <a:t> that are </a:t>
            </a:r>
            <a:r>
              <a:rPr lang="en-US" altLang="zh-CN" dirty="0" smtClean="0">
                <a:solidFill>
                  <a:srgbClr val="FF0000"/>
                </a:solidFill>
              </a:rPr>
              <a:t>rarely used</a:t>
            </a:r>
            <a:r>
              <a:rPr lang="en-US" altLang="zh-CN" dirty="0" smtClean="0"/>
              <a:t> to transfer money or invoked.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6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Anomaly Detection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By setting T1, T2, and T3 to be 10000, 0.5, 0.5, we detect 4 abnormal accounts, 7C20, 3898, 8B3B and 29DF.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4" y="3364992"/>
            <a:ext cx="4005691" cy="3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07" y="4363466"/>
            <a:ext cx="7202075" cy="14351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7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433440" cy="496614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6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Anomaly Detection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Contract creation events due to 3898: 91% of contracts are created in a very short period of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Contract creation time interval</a:t>
            </a:r>
            <a:r>
              <a:rPr lang="en-US" altLang="zh-CN" dirty="0" smtClean="0"/>
              <a:t> can serve as another indicator for </a:t>
            </a:r>
            <a:r>
              <a:rPr lang="en-US" altLang="zh-CN" dirty="0" smtClean="0">
                <a:solidFill>
                  <a:srgbClr val="FF0000"/>
                </a:solidFill>
              </a:rPr>
              <a:t>detecting abnormal activities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47" y="4115048"/>
            <a:ext cx="6547305" cy="2564071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Ethereum vs. Bitcoin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38" y="2721134"/>
            <a:ext cx="10141924" cy="256032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1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Graph Analysis of Bitcoin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There are already some graph analysis of Bitcoin, some mainly focusing on </a:t>
            </a:r>
            <a:r>
              <a:rPr lang="en-US" altLang="zh-CN" dirty="0" smtClean="0">
                <a:solidFill>
                  <a:srgbClr val="FF0000"/>
                </a:solidFill>
              </a:rPr>
              <a:t>communication network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Some others abstract Bitcoin into a </a:t>
            </a:r>
            <a:r>
              <a:rPr lang="en-US" altLang="zh-CN" dirty="0" smtClean="0">
                <a:solidFill>
                  <a:srgbClr val="FF0000"/>
                </a:solidFill>
              </a:rPr>
              <a:t>transaction graph</a:t>
            </a:r>
            <a:r>
              <a:rPr lang="en-US" altLang="zh-CN" dirty="0" smtClean="0"/>
              <a:t> or </a:t>
            </a:r>
            <a:r>
              <a:rPr lang="en-US" altLang="zh-CN" dirty="0" smtClean="0">
                <a:solidFill>
                  <a:srgbClr val="FF0000"/>
                </a:solidFill>
              </a:rPr>
              <a:t>user graph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These approaches cannot be directly applied to Ethereum due to differences between Ethereum with Bitcoin.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我的评价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能想到可以做这么一件事很重要</a:t>
            </a:r>
            <a:endParaRPr lang="en-US" altLang="zh-CN" dirty="0" smtClean="0"/>
          </a:p>
          <a:p>
            <a:r>
              <a:rPr lang="zh-CN" altLang="en-US" dirty="0" smtClean="0"/>
              <a:t>相比之下文章所用的理论和方法还是比较基础的，思路也比较自然</a:t>
            </a:r>
            <a:endParaRPr lang="en-US" altLang="zh-CN" dirty="0" smtClean="0"/>
          </a:p>
          <a:p>
            <a:r>
              <a:rPr lang="zh-CN" altLang="en-US" smtClean="0"/>
              <a:t>代码、数据全部公开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文章</a:t>
            </a:r>
            <a:r>
              <a:rPr lang="zh-CN" altLang="en-US" dirty="0" smtClean="0"/>
              <a:t>的主要思路是建模，统计，然后根据现象得到一些结论</a:t>
            </a:r>
            <a:endParaRPr lang="en-US" altLang="zh-CN" dirty="0" smtClean="0"/>
          </a:p>
          <a:p>
            <a:r>
              <a:rPr lang="zh-CN" altLang="en-US" dirty="0" smtClean="0"/>
              <a:t>然而对结论原因的分析主要靠猜测，不能实锤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0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Ethereum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Account type: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External owned account (</a:t>
            </a:r>
            <a:r>
              <a:rPr lang="en-US" altLang="zh-CN" dirty="0" smtClean="0">
                <a:solidFill>
                  <a:srgbClr val="FF0000"/>
                </a:solidFill>
              </a:rPr>
              <a:t>EOA</a:t>
            </a:r>
            <a:r>
              <a:rPr lang="en-US" altLang="zh-CN" dirty="0" smtClean="0"/>
              <a:t>), controlled by human.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Smart contract (</a:t>
            </a:r>
            <a:r>
              <a:rPr lang="en-US" altLang="zh-CN" dirty="0" smtClean="0">
                <a:solidFill>
                  <a:srgbClr val="FF0000"/>
                </a:solidFill>
              </a:rPr>
              <a:t>SC</a:t>
            </a:r>
            <a:r>
              <a:rPr lang="en-US" altLang="zh-CN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Transaction type: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External: sender is EOA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Internal: sender is SC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46" y="3428555"/>
            <a:ext cx="5780279" cy="336562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Collect all transactions (28502131 external and 19759821 internal transactions) from 2015/7/30 to 2017/6/10.</a:t>
            </a:r>
          </a:p>
          <a:p>
            <a:r>
              <a:rPr lang="en-US" altLang="zh-CN" dirty="0" smtClean="0"/>
              <a:t>Challenge: internal transactions result from the execution of smart contracts, and they are </a:t>
            </a:r>
            <a:r>
              <a:rPr lang="en-US" altLang="zh-CN" dirty="0" smtClean="0">
                <a:solidFill>
                  <a:srgbClr val="FF0000"/>
                </a:solidFill>
              </a:rPr>
              <a:t>not stored in the blockchain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We collect all internal transactions by </a:t>
            </a:r>
            <a:r>
              <a:rPr lang="en-US" altLang="zh-CN" dirty="0" smtClean="0">
                <a:solidFill>
                  <a:srgbClr val="FF0000"/>
                </a:solidFill>
              </a:rPr>
              <a:t>replaying</a:t>
            </a:r>
            <a:r>
              <a:rPr lang="en-US" altLang="zh-CN" dirty="0" smtClean="0"/>
              <a:t> external transactions in our customized EVM.</a:t>
            </a:r>
          </a:p>
          <a:p>
            <a:r>
              <a:rPr lang="en-US" altLang="zh-CN" dirty="0" smtClean="0"/>
              <a:t>We insert the instrumentation code for </a:t>
            </a:r>
            <a:r>
              <a:rPr lang="en-US" altLang="zh-CN" dirty="0" smtClean="0">
                <a:solidFill>
                  <a:srgbClr val="FF0000"/>
                </a:solidFill>
              </a:rPr>
              <a:t>operations related</a:t>
            </a:r>
            <a:r>
              <a:rPr lang="en-US" altLang="zh-CN" dirty="0" smtClean="0"/>
              <a:t> with internal transactions and </a:t>
            </a:r>
            <a:r>
              <a:rPr lang="en-US" altLang="zh-CN" dirty="0" smtClean="0">
                <a:solidFill>
                  <a:srgbClr val="FF0000"/>
                </a:solidFill>
              </a:rPr>
              <a:t>log</a:t>
            </a:r>
            <a:r>
              <a:rPr lang="en-US" altLang="zh-CN" dirty="0" smtClean="0"/>
              <a:t> them.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Preprocess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Exclude</a:t>
            </a:r>
            <a:r>
              <a:rPr lang="en-US" altLang="zh-CN" dirty="0" smtClean="0"/>
              <a:t> four types of transactions that are </a:t>
            </a:r>
            <a:r>
              <a:rPr lang="en-US" altLang="zh-CN" dirty="0" smtClean="0">
                <a:solidFill>
                  <a:srgbClr val="FF0000"/>
                </a:solidFill>
              </a:rPr>
              <a:t>not related</a:t>
            </a:r>
            <a:r>
              <a:rPr lang="en-US" altLang="zh-CN" dirty="0" smtClean="0"/>
              <a:t> to money transfer, contract creation and contract invocation activities.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Transactions for smart contract creation are not considered when building CIG, even if they will execute the construction function of the created smart contract.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After preprocessing, 2721080 accounts (2121146 EOAs and 599934 smart contracts) are obtained.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5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Construction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Divide transactions into three groups (i.e., </a:t>
            </a:r>
            <a:r>
              <a:rPr lang="en-US" altLang="zh-CN" dirty="0"/>
              <a:t>BG</a:t>
            </a:r>
            <a:r>
              <a:rPr lang="en-US" altLang="zh-CN" baseline="-25000" dirty="0"/>
              <a:t>MF</a:t>
            </a:r>
            <a:r>
              <a:rPr lang="en-US" altLang="zh-CN" dirty="0" smtClean="0"/>
              <a:t>, BG</a:t>
            </a:r>
            <a:r>
              <a:rPr lang="en-US" altLang="zh-CN" baseline="-25000" dirty="0" smtClean="0"/>
              <a:t>CC</a:t>
            </a:r>
            <a:r>
              <a:rPr lang="en-US" altLang="zh-CN" dirty="0" smtClean="0"/>
              <a:t>, and BG</a:t>
            </a:r>
            <a:r>
              <a:rPr lang="en-US" altLang="zh-CN" baseline="-25000" dirty="0" smtClean="0"/>
              <a:t>CI</a:t>
            </a:r>
            <a:r>
              <a:rPr lang="en-US" altLang="zh-CN" dirty="0" smtClean="0"/>
              <a:t>), corresponding to MFG, CCG, and CIG to be constructed.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distribution of the number of transactions related to the accounts in </a:t>
            </a:r>
            <a:r>
              <a:rPr lang="en-US" altLang="zh-CN" dirty="0"/>
              <a:t>BG</a:t>
            </a:r>
            <a:r>
              <a:rPr lang="en-US" altLang="zh-CN" baseline="-25000" dirty="0"/>
              <a:t>MF</a:t>
            </a:r>
            <a:r>
              <a:rPr lang="en-US" altLang="zh-CN" dirty="0"/>
              <a:t>, BG</a:t>
            </a:r>
            <a:r>
              <a:rPr lang="en-US" altLang="zh-CN" baseline="-25000" dirty="0"/>
              <a:t>CC</a:t>
            </a:r>
            <a:r>
              <a:rPr lang="en-US" altLang="zh-CN" dirty="0"/>
              <a:t>, and </a:t>
            </a:r>
            <a:r>
              <a:rPr lang="en-US" altLang="zh-CN" dirty="0" smtClean="0"/>
              <a:t>BG</a:t>
            </a:r>
            <a:r>
              <a:rPr lang="en-US" altLang="zh-CN" baseline="-25000" dirty="0" smtClean="0"/>
              <a:t>CI</a:t>
            </a:r>
            <a:r>
              <a:rPr lang="en-US" altLang="zh-CN" dirty="0"/>
              <a:t> 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4" y="4171366"/>
            <a:ext cx="7356538" cy="257404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BG</a:t>
            </a:r>
            <a:r>
              <a:rPr lang="en-US" altLang="zh-CN" baseline="-25000" dirty="0" smtClean="0"/>
              <a:t>MF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0.8% of EOAs do not transfer Ether. In other words, </a:t>
            </a:r>
            <a:r>
              <a:rPr lang="en-US" altLang="zh-CN" dirty="0" smtClean="0">
                <a:solidFill>
                  <a:srgbClr val="FF0000"/>
                </a:solidFill>
              </a:rPr>
              <a:t>almost all EOAs transfer Ether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About 81% of accounts (96% of smart contracts and 77% of EOAs) are involved in no more than 5 transactions. That is, </a:t>
            </a:r>
            <a:r>
              <a:rPr lang="en-US" altLang="zh-CN" dirty="0" smtClean="0">
                <a:solidFill>
                  <a:srgbClr val="FF0000"/>
                </a:solidFill>
              </a:rPr>
              <a:t>most accounts (especially smart contracts) are infrequent in transferring money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89" y="4505325"/>
            <a:ext cx="2440383" cy="227701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5D01-94A2-4ADD-9E17-2194B6D49D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4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2128</Words>
  <Application>Microsoft Office PowerPoint</Application>
  <PresentationFormat>宽屏</PresentationFormat>
  <Paragraphs>248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8" baseType="lpstr">
      <vt:lpstr>等线</vt:lpstr>
      <vt:lpstr>等线 Light</vt:lpstr>
      <vt:lpstr>Arial</vt:lpstr>
      <vt:lpstr>Wingdings</vt:lpstr>
      <vt:lpstr>Office 主题​​</vt:lpstr>
      <vt:lpstr>Understanding Ethereum via Graph Analysis</vt:lpstr>
      <vt:lpstr>INTRODUCTION</vt:lpstr>
      <vt:lpstr>INTRODUCTION</vt:lpstr>
      <vt:lpstr>OVERVIEW</vt:lpstr>
      <vt:lpstr>BACKGROUND</vt:lpstr>
      <vt:lpstr>DATA COLLECTION</vt:lpstr>
      <vt:lpstr>GRAPH CONSTRUCTION</vt:lpstr>
      <vt:lpstr>GRAPH CONSTRUCTION</vt:lpstr>
      <vt:lpstr>GRAPH CONSTRUCTION</vt:lpstr>
      <vt:lpstr>GRAPH CONSTRUCTION</vt:lpstr>
      <vt:lpstr>GRAPH CONSTRUCTION</vt:lpstr>
      <vt:lpstr>GRAPH CONSTRUCTION</vt:lpstr>
      <vt:lpstr>GRAPH CONSTRUCTION</vt:lpstr>
      <vt:lpstr>GRAPH CONSTRUCTION</vt:lpstr>
      <vt:lpstr>GRAPH CONSTRUCTION</vt:lpstr>
      <vt:lpstr>GRAPH  CONSTRUCTION</vt:lpstr>
      <vt:lpstr>GRAPH VISUALIZATION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GRAPH ANALYSIS</vt:lpstr>
      <vt:lpstr>APPLICATIONS</vt:lpstr>
      <vt:lpstr>APPLICATIONS</vt:lpstr>
      <vt:lpstr>APPLICATIONS</vt:lpstr>
      <vt:lpstr>APPLICATIONS</vt:lpstr>
      <vt:lpstr>APPLICATIONS</vt:lpstr>
      <vt:lpstr>RELATED WORK</vt:lpstr>
      <vt:lpstr>RELATED WORK</vt:lpstr>
      <vt:lpstr>我的评价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Ethereum via Graph Analysis</dc:title>
  <dc:creator>张 凯</dc:creator>
  <cp:lastModifiedBy>张 凯</cp:lastModifiedBy>
  <cp:revision>386</cp:revision>
  <dcterms:created xsi:type="dcterms:W3CDTF">2018-05-06T08:05:17Z</dcterms:created>
  <dcterms:modified xsi:type="dcterms:W3CDTF">2018-05-09T03:40:02Z</dcterms:modified>
</cp:coreProperties>
</file>