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5" r:id="rId15"/>
    <p:sldId id="272" r:id="rId16"/>
    <p:sldId id="268" r:id="rId17"/>
    <p:sldId id="277" r:id="rId18"/>
    <p:sldId id="273" r:id="rId19"/>
    <p:sldId id="276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5508"/>
  </p:normalViewPr>
  <p:slideViewPr>
    <p:cSldViewPr snapToGrid="0" snapToObjects="1" showGuides="1">
      <p:cViewPr>
        <p:scale>
          <a:sx n="86" d="100"/>
          <a:sy n="86" d="100"/>
        </p:scale>
        <p:origin x="296" y="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B72D2-DE7F-2546-B7DC-B7390DB0F20A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B28C6623-C723-A641-AB97-4BE65F478DA2}">
      <dgm:prSet phldrT="[Text]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</a:t>
          </a:r>
          <a:r>
            <a:rPr lang="en-US" altLang="zh-Hans" dirty="0">
              <a:solidFill>
                <a:schemeClr val="tx1"/>
              </a:solidFill>
            </a:rPr>
            <a:t>ggregated</a:t>
          </a:r>
          <a:r>
            <a:rPr lang="zh-Hans" altLang="en-US" dirty="0">
              <a:solidFill>
                <a:schemeClr val="tx1"/>
              </a:solidFill>
            </a:rPr>
            <a:t> </a:t>
          </a:r>
          <a:r>
            <a:rPr lang="en-US" altLang="zh-Hans" dirty="0">
              <a:solidFill>
                <a:schemeClr val="tx1"/>
              </a:solidFill>
            </a:rPr>
            <a:t>Dataset</a:t>
          </a:r>
          <a:endParaRPr lang="en-US" dirty="0">
            <a:solidFill>
              <a:schemeClr val="tx1"/>
            </a:solidFill>
          </a:endParaRPr>
        </a:p>
      </dgm:t>
    </dgm:pt>
    <dgm:pt modelId="{9376AE52-DD6A-4C4D-8673-46F8669300B5}" type="parTrans" cxnId="{CF5DC282-5613-7B45-97EF-CA0DBDEC5A24}">
      <dgm:prSet/>
      <dgm:spPr/>
      <dgm:t>
        <a:bodyPr/>
        <a:lstStyle/>
        <a:p>
          <a:endParaRPr lang="en-US"/>
        </a:p>
      </dgm:t>
    </dgm:pt>
    <dgm:pt modelId="{06A7CB40-DD3F-814B-ACF7-F4D238B38A61}" type="sibTrans" cxnId="{CF5DC282-5613-7B45-97EF-CA0DBDEC5A24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2F3526F-55E9-DC40-A8C8-7E6C1700A3DF}">
      <dgm:prSet phldrT="[Text]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altLang="zh-Hans" dirty="0">
              <a:solidFill>
                <a:schemeClr val="tx1"/>
              </a:solidFill>
            </a:rPr>
            <a:t>Individual's</a:t>
          </a:r>
          <a:r>
            <a:rPr lang="zh-Hans" altLang="en-US" dirty="0">
              <a:solidFill>
                <a:schemeClr val="tx1"/>
              </a:solidFill>
            </a:rPr>
            <a:t> </a:t>
          </a:r>
          <a:r>
            <a:rPr lang="en-US" altLang="zh-Hans" dirty="0">
              <a:solidFill>
                <a:schemeClr val="tx1"/>
              </a:solidFill>
            </a:rPr>
            <a:t>Trajectory</a:t>
          </a:r>
          <a:endParaRPr lang="en-US" dirty="0">
            <a:solidFill>
              <a:schemeClr val="tx1"/>
            </a:solidFill>
          </a:endParaRPr>
        </a:p>
      </dgm:t>
    </dgm:pt>
    <dgm:pt modelId="{D7D1917A-8729-124E-83DD-D8ABF34DD634}" type="parTrans" cxnId="{B90ADDE3-A100-B149-9537-7AB6F7D089FB}">
      <dgm:prSet/>
      <dgm:spPr/>
      <dgm:t>
        <a:bodyPr/>
        <a:lstStyle/>
        <a:p>
          <a:endParaRPr lang="en-US"/>
        </a:p>
      </dgm:t>
    </dgm:pt>
    <dgm:pt modelId="{6AD48BE8-ACBF-054B-AE91-3009393BBFA1}" type="sibTrans" cxnId="{B90ADDE3-A100-B149-9537-7AB6F7D089FB}">
      <dgm:prSet/>
      <dgm:spPr>
        <a:solidFill>
          <a:schemeClr val="bg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DB80B29-9FB8-6F47-97EF-108F83B5A7D3}">
      <dgm:prSet phldrT="[Text]"/>
      <dgm:spPr>
        <a:noFill/>
        <a:ln w="28575">
          <a:solidFill>
            <a:schemeClr val="tx1"/>
          </a:solidFill>
        </a:ln>
      </dgm:spPr>
      <dgm:t>
        <a:bodyPr/>
        <a:lstStyle/>
        <a:p>
          <a:r>
            <a:rPr lang="en-US" altLang="zh-Hans" dirty="0">
              <a:solidFill>
                <a:schemeClr val="tx1"/>
              </a:solidFill>
            </a:rPr>
            <a:t>Re-identification</a:t>
          </a:r>
          <a:r>
            <a:rPr lang="zh-Hans" altLang="en-US" dirty="0">
              <a:solidFill>
                <a:schemeClr val="tx1"/>
              </a:solidFill>
            </a:rPr>
            <a:t> </a:t>
          </a:r>
          <a:r>
            <a:rPr lang="en-US" altLang="zh-Hans" dirty="0">
              <a:solidFill>
                <a:schemeClr val="tx1"/>
              </a:solidFill>
            </a:rPr>
            <a:t>Attack</a:t>
          </a:r>
          <a:endParaRPr lang="en-US" dirty="0">
            <a:solidFill>
              <a:schemeClr val="tx1"/>
            </a:solidFill>
          </a:endParaRPr>
        </a:p>
      </dgm:t>
    </dgm:pt>
    <dgm:pt modelId="{3AA798AC-FFAB-0B47-BB41-141D8A1A9092}" type="parTrans" cxnId="{9FB0E2AF-9DEE-604F-AA14-76E98153C2EF}">
      <dgm:prSet/>
      <dgm:spPr/>
      <dgm:t>
        <a:bodyPr/>
        <a:lstStyle/>
        <a:p>
          <a:endParaRPr lang="en-US"/>
        </a:p>
      </dgm:t>
    </dgm:pt>
    <dgm:pt modelId="{32FBB8A9-5FCF-4C4C-B746-BBAEF1238F28}" type="sibTrans" cxnId="{9FB0E2AF-9DEE-604F-AA14-76E98153C2EF}">
      <dgm:prSet/>
      <dgm:spPr/>
      <dgm:t>
        <a:bodyPr/>
        <a:lstStyle/>
        <a:p>
          <a:endParaRPr lang="en-US"/>
        </a:p>
      </dgm:t>
    </dgm:pt>
    <dgm:pt modelId="{1E2A65A8-FBD6-304A-A0BC-B5FE49AC8ACF}" type="pres">
      <dgm:prSet presAssocID="{230B72D2-DE7F-2546-B7DC-B7390DB0F20A}" presName="linearFlow" presStyleCnt="0">
        <dgm:presLayoutVars>
          <dgm:resizeHandles val="exact"/>
        </dgm:presLayoutVars>
      </dgm:prSet>
      <dgm:spPr/>
    </dgm:pt>
    <dgm:pt modelId="{A0916C61-6A6D-7A4C-826A-FB749D2D1256}" type="pres">
      <dgm:prSet presAssocID="{B28C6623-C723-A641-AB97-4BE65F478DA2}" presName="node" presStyleLbl="node1" presStyleIdx="0" presStyleCnt="3" custScaleX="225535">
        <dgm:presLayoutVars>
          <dgm:bulletEnabled val="1"/>
        </dgm:presLayoutVars>
      </dgm:prSet>
      <dgm:spPr/>
    </dgm:pt>
    <dgm:pt modelId="{42D508EB-81FB-7544-925B-E935363CB805}" type="pres">
      <dgm:prSet presAssocID="{06A7CB40-DD3F-814B-ACF7-F4D238B38A61}" presName="sibTrans" presStyleLbl="sibTrans2D1" presStyleIdx="0" presStyleCnt="2"/>
      <dgm:spPr/>
    </dgm:pt>
    <dgm:pt modelId="{83DFE24F-921D-324A-A06E-F6A8387D221A}" type="pres">
      <dgm:prSet presAssocID="{06A7CB40-DD3F-814B-ACF7-F4D238B38A61}" presName="connectorText" presStyleLbl="sibTrans2D1" presStyleIdx="0" presStyleCnt="2"/>
      <dgm:spPr/>
    </dgm:pt>
    <dgm:pt modelId="{BF9BA248-B80D-A545-B5B2-1202A4A6F672}" type="pres">
      <dgm:prSet presAssocID="{A2F3526F-55E9-DC40-A8C8-7E6C1700A3DF}" presName="node" presStyleLbl="node1" presStyleIdx="1" presStyleCnt="3" custScaleX="224084">
        <dgm:presLayoutVars>
          <dgm:bulletEnabled val="1"/>
        </dgm:presLayoutVars>
      </dgm:prSet>
      <dgm:spPr/>
    </dgm:pt>
    <dgm:pt modelId="{02DAF93F-9A10-2342-B733-EC280A111104}" type="pres">
      <dgm:prSet presAssocID="{6AD48BE8-ACBF-054B-AE91-3009393BBFA1}" presName="sibTrans" presStyleLbl="sibTrans2D1" presStyleIdx="1" presStyleCnt="2"/>
      <dgm:spPr/>
    </dgm:pt>
    <dgm:pt modelId="{08036AEB-9045-024D-9AC6-C0CB7B867FFA}" type="pres">
      <dgm:prSet presAssocID="{6AD48BE8-ACBF-054B-AE91-3009393BBFA1}" presName="connectorText" presStyleLbl="sibTrans2D1" presStyleIdx="1" presStyleCnt="2"/>
      <dgm:spPr/>
    </dgm:pt>
    <dgm:pt modelId="{7406C684-AA1E-F04D-80AE-718853A1A626}" type="pres">
      <dgm:prSet presAssocID="{3DB80B29-9FB8-6F47-97EF-108F83B5A7D3}" presName="node" presStyleLbl="node1" presStyleIdx="2" presStyleCnt="3" custScaleX="226985">
        <dgm:presLayoutVars>
          <dgm:bulletEnabled val="1"/>
        </dgm:presLayoutVars>
      </dgm:prSet>
      <dgm:spPr/>
    </dgm:pt>
  </dgm:ptLst>
  <dgm:cxnLst>
    <dgm:cxn modelId="{4CC79E15-A38C-3C45-9E84-42CB5CBE4972}" type="presOf" srcId="{230B72D2-DE7F-2546-B7DC-B7390DB0F20A}" destId="{1E2A65A8-FBD6-304A-A0BC-B5FE49AC8ACF}" srcOrd="0" destOrd="0" presId="urn:microsoft.com/office/officeart/2005/8/layout/process2"/>
    <dgm:cxn modelId="{CFC8C73C-D7CB-5242-8F1D-5A5526BD3356}" type="presOf" srcId="{B28C6623-C723-A641-AB97-4BE65F478DA2}" destId="{A0916C61-6A6D-7A4C-826A-FB749D2D1256}" srcOrd="0" destOrd="0" presId="urn:microsoft.com/office/officeart/2005/8/layout/process2"/>
    <dgm:cxn modelId="{FC872842-ED2E-9E41-952D-F81A03805F98}" type="presOf" srcId="{06A7CB40-DD3F-814B-ACF7-F4D238B38A61}" destId="{83DFE24F-921D-324A-A06E-F6A8387D221A}" srcOrd="1" destOrd="0" presId="urn:microsoft.com/office/officeart/2005/8/layout/process2"/>
    <dgm:cxn modelId="{14F1637E-2F5F-AD43-8422-0189E01F880C}" type="presOf" srcId="{3DB80B29-9FB8-6F47-97EF-108F83B5A7D3}" destId="{7406C684-AA1E-F04D-80AE-718853A1A626}" srcOrd="0" destOrd="0" presId="urn:microsoft.com/office/officeart/2005/8/layout/process2"/>
    <dgm:cxn modelId="{CF5DC282-5613-7B45-97EF-CA0DBDEC5A24}" srcId="{230B72D2-DE7F-2546-B7DC-B7390DB0F20A}" destId="{B28C6623-C723-A641-AB97-4BE65F478DA2}" srcOrd="0" destOrd="0" parTransId="{9376AE52-DD6A-4C4D-8673-46F8669300B5}" sibTransId="{06A7CB40-DD3F-814B-ACF7-F4D238B38A61}"/>
    <dgm:cxn modelId="{CA2206A5-7889-BF4D-B5A6-0F48627BDB32}" type="presOf" srcId="{06A7CB40-DD3F-814B-ACF7-F4D238B38A61}" destId="{42D508EB-81FB-7544-925B-E935363CB805}" srcOrd="0" destOrd="0" presId="urn:microsoft.com/office/officeart/2005/8/layout/process2"/>
    <dgm:cxn modelId="{9FB0E2AF-9DEE-604F-AA14-76E98153C2EF}" srcId="{230B72D2-DE7F-2546-B7DC-B7390DB0F20A}" destId="{3DB80B29-9FB8-6F47-97EF-108F83B5A7D3}" srcOrd="2" destOrd="0" parTransId="{3AA798AC-FFAB-0B47-BB41-141D8A1A9092}" sibTransId="{32FBB8A9-5FCF-4C4C-B746-BBAEF1238F28}"/>
    <dgm:cxn modelId="{7E34DDBB-C382-1E4F-92A0-E7EC603455E7}" type="presOf" srcId="{A2F3526F-55E9-DC40-A8C8-7E6C1700A3DF}" destId="{BF9BA248-B80D-A545-B5B2-1202A4A6F672}" srcOrd="0" destOrd="0" presId="urn:microsoft.com/office/officeart/2005/8/layout/process2"/>
    <dgm:cxn modelId="{8289C3C1-ABB6-2A4B-A591-6E28483A8F45}" type="presOf" srcId="{6AD48BE8-ACBF-054B-AE91-3009393BBFA1}" destId="{08036AEB-9045-024D-9AC6-C0CB7B867FFA}" srcOrd="1" destOrd="0" presId="urn:microsoft.com/office/officeart/2005/8/layout/process2"/>
    <dgm:cxn modelId="{50B928DB-8CF1-3A41-9D12-667B7CC6F01C}" type="presOf" srcId="{6AD48BE8-ACBF-054B-AE91-3009393BBFA1}" destId="{02DAF93F-9A10-2342-B733-EC280A111104}" srcOrd="0" destOrd="0" presId="urn:microsoft.com/office/officeart/2005/8/layout/process2"/>
    <dgm:cxn modelId="{B90ADDE3-A100-B149-9537-7AB6F7D089FB}" srcId="{230B72D2-DE7F-2546-B7DC-B7390DB0F20A}" destId="{A2F3526F-55E9-DC40-A8C8-7E6C1700A3DF}" srcOrd="1" destOrd="0" parTransId="{D7D1917A-8729-124E-83DD-D8ABF34DD634}" sibTransId="{6AD48BE8-ACBF-054B-AE91-3009393BBFA1}"/>
    <dgm:cxn modelId="{599A28C4-AF11-0948-86BA-FF0B49A12B92}" type="presParOf" srcId="{1E2A65A8-FBD6-304A-A0BC-B5FE49AC8ACF}" destId="{A0916C61-6A6D-7A4C-826A-FB749D2D1256}" srcOrd="0" destOrd="0" presId="urn:microsoft.com/office/officeart/2005/8/layout/process2"/>
    <dgm:cxn modelId="{50F2D55A-C07A-994A-B50A-71D5E3FCEECE}" type="presParOf" srcId="{1E2A65A8-FBD6-304A-A0BC-B5FE49AC8ACF}" destId="{42D508EB-81FB-7544-925B-E935363CB805}" srcOrd="1" destOrd="0" presId="urn:microsoft.com/office/officeart/2005/8/layout/process2"/>
    <dgm:cxn modelId="{499720F6-239F-0646-BC90-53943E686A74}" type="presParOf" srcId="{42D508EB-81FB-7544-925B-E935363CB805}" destId="{83DFE24F-921D-324A-A06E-F6A8387D221A}" srcOrd="0" destOrd="0" presId="urn:microsoft.com/office/officeart/2005/8/layout/process2"/>
    <dgm:cxn modelId="{B1B1A59D-339B-374C-A974-86B83E1CD4D8}" type="presParOf" srcId="{1E2A65A8-FBD6-304A-A0BC-B5FE49AC8ACF}" destId="{BF9BA248-B80D-A545-B5B2-1202A4A6F672}" srcOrd="2" destOrd="0" presId="urn:microsoft.com/office/officeart/2005/8/layout/process2"/>
    <dgm:cxn modelId="{2C70A22D-F776-924C-8F60-0C75721D61C1}" type="presParOf" srcId="{1E2A65A8-FBD6-304A-A0BC-B5FE49AC8ACF}" destId="{02DAF93F-9A10-2342-B733-EC280A111104}" srcOrd="3" destOrd="0" presId="urn:microsoft.com/office/officeart/2005/8/layout/process2"/>
    <dgm:cxn modelId="{4ED10C3B-08CF-D54C-95AA-E3B046B078FF}" type="presParOf" srcId="{02DAF93F-9A10-2342-B733-EC280A111104}" destId="{08036AEB-9045-024D-9AC6-C0CB7B867FFA}" srcOrd="0" destOrd="0" presId="urn:microsoft.com/office/officeart/2005/8/layout/process2"/>
    <dgm:cxn modelId="{EB4FFE28-1D75-6844-AE48-220C5A0858EF}" type="presParOf" srcId="{1E2A65A8-FBD6-304A-A0BC-B5FE49AC8ACF}" destId="{7406C684-AA1E-F04D-80AE-718853A1A62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16C61-6A6D-7A4C-826A-FB749D2D1256}">
      <dsp:nvSpPr>
        <dsp:cNvPr id="0" name=""/>
        <dsp:cNvSpPr/>
      </dsp:nvSpPr>
      <dsp:spPr>
        <a:xfrm>
          <a:off x="812797" y="0"/>
          <a:ext cx="4513948" cy="1111911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A</a:t>
          </a:r>
          <a:r>
            <a:rPr lang="en-US" altLang="zh-Hans" sz="2900" kern="1200" dirty="0">
              <a:solidFill>
                <a:schemeClr val="tx1"/>
              </a:solidFill>
            </a:rPr>
            <a:t>ggregated</a:t>
          </a:r>
          <a:r>
            <a:rPr lang="zh-Hans" altLang="en-US" sz="2900" kern="1200" dirty="0">
              <a:solidFill>
                <a:schemeClr val="tx1"/>
              </a:solidFill>
            </a:rPr>
            <a:t> </a:t>
          </a:r>
          <a:r>
            <a:rPr lang="en-US" altLang="zh-Hans" sz="2900" kern="1200" dirty="0">
              <a:solidFill>
                <a:schemeClr val="tx1"/>
              </a:solidFill>
            </a:rPr>
            <a:t>Dataset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845364" y="32567"/>
        <a:ext cx="4448814" cy="1046777"/>
      </dsp:txXfrm>
    </dsp:sp>
    <dsp:sp modelId="{42D508EB-81FB-7544-925B-E935363CB805}">
      <dsp:nvSpPr>
        <dsp:cNvPr id="0" name=""/>
        <dsp:cNvSpPr/>
      </dsp:nvSpPr>
      <dsp:spPr>
        <a:xfrm rot="5400000">
          <a:off x="2861288" y="1139709"/>
          <a:ext cx="416966" cy="50036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919663" y="1181406"/>
        <a:ext cx="300216" cy="291876"/>
      </dsp:txXfrm>
    </dsp:sp>
    <dsp:sp modelId="{BF9BA248-B80D-A545-B5B2-1202A4A6F672}">
      <dsp:nvSpPr>
        <dsp:cNvPr id="0" name=""/>
        <dsp:cNvSpPr/>
      </dsp:nvSpPr>
      <dsp:spPr>
        <a:xfrm>
          <a:off x="827317" y="1667866"/>
          <a:ext cx="4484907" cy="1111911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ans" sz="2900" kern="1200" dirty="0">
              <a:solidFill>
                <a:schemeClr val="tx1"/>
              </a:solidFill>
            </a:rPr>
            <a:t>Individual's</a:t>
          </a:r>
          <a:r>
            <a:rPr lang="zh-Hans" altLang="en-US" sz="2900" kern="1200" dirty="0">
              <a:solidFill>
                <a:schemeClr val="tx1"/>
              </a:solidFill>
            </a:rPr>
            <a:t> </a:t>
          </a:r>
          <a:r>
            <a:rPr lang="en-US" altLang="zh-Hans" sz="2900" kern="1200" dirty="0">
              <a:solidFill>
                <a:schemeClr val="tx1"/>
              </a:solidFill>
            </a:rPr>
            <a:t>Trajectory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859884" y="1700433"/>
        <a:ext cx="4419773" cy="1046777"/>
      </dsp:txXfrm>
    </dsp:sp>
    <dsp:sp modelId="{02DAF93F-9A10-2342-B733-EC280A111104}">
      <dsp:nvSpPr>
        <dsp:cNvPr id="0" name=""/>
        <dsp:cNvSpPr/>
      </dsp:nvSpPr>
      <dsp:spPr>
        <a:xfrm rot="5400000">
          <a:off x="2861288" y="2807575"/>
          <a:ext cx="416966" cy="50036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2919663" y="2849272"/>
        <a:ext cx="300216" cy="291876"/>
      </dsp:txXfrm>
    </dsp:sp>
    <dsp:sp modelId="{7406C684-AA1E-F04D-80AE-718853A1A626}">
      <dsp:nvSpPr>
        <dsp:cNvPr id="0" name=""/>
        <dsp:cNvSpPr/>
      </dsp:nvSpPr>
      <dsp:spPr>
        <a:xfrm>
          <a:off x="798286" y="3335733"/>
          <a:ext cx="4542969" cy="1111911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ans" sz="2800" kern="1200" dirty="0">
              <a:solidFill>
                <a:schemeClr val="tx1"/>
              </a:solidFill>
            </a:rPr>
            <a:t>Re-identification</a:t>
          </a:r>
          <a:r>
            <a:rPr lang="zh-Hans" altLang="en-US" sz="2800" kern="1200" dirty="0">
              <a:solidFill>
                <a:schemeClr val="tx1"/>
              </a:solidFill>
            </a:rPr>
            <a:t> </a:t>
          </a:r>
          <a:r>
            <a:rPr lang="en-US" altLang="zh-Hans" sz="2800" kern="1200" dirty="0">
              <a:solidFill>
                <a:schemeClr val="tx1"/>
              </a:solidFill>
            </a:rPr>
            <a:t>Attack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30853" y="3368300"/>
        <a:ext cx="4477835" cy="1046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21F4-9495-5A46-AC0D-861B9260D5E2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C1D-2736-BF4E-85C8-F2B2B774C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用途：社交、出行、城市规划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第一步</a:t>
            </a:r>
            <a:r>
              <a:rPr lang="zh-Hans" altLang="en-US" dirty="0"/>
              <a:t> </a:t>
            </a:r>
            <a:r>
              <a:rPr lang="zh-CN" altLang="en-US" dirty="0"/>
              <a:t>估计代价矩阵。已知用户在</a:t>
            </a:r>
            <a:r>
              <a:rPr lang="en-US" altLang="zh-CN" dirty="0"/>
              <a:t>1</a:t>
            </a:r>
            <a:r>
              <a:rPr lang="en-US" altLang="zh-Hans" dirty="0"/>
              <a:t>-t</a:t>
            </a:r>
            <a:r>
              <a:rPr lang="zh-CN" altLang="en-US" dirty="0"/>
              <a:t>的轨迹</a:t>
            </a:r>
            <a:r>
              <a:rPr lang="en-US" altLang="zh-CN" dirty="0"/>
              <a:t>s</a:t>
            </a:r>
            <a:r>
              <a:rPr lang="zh-Hans" altLang="en-US" dirty="0"/>
              <a:t>，</a:t>
            </a:r>
            <a:r>
              <a:rPr lang="zh-CN" altLang="en-US" dirty="0"/>
              <a:t>对于</a:t>
            </a:r>
            <a:r>
              <a:rPr lang="en-US" altLang="zh-CN" dirty="0"/>
              <a:t>t+1</a:t>
            </a:r>
            <a:r>
              <a:rPr lang="zh-CN" altLang="en-US" dirty="0"/>
              <a:t>时刻任一记录</a:t>
            </a:r>
            <a:r>
              <a:rPr lang="en-US" altLang="zh-CN" dirty="0"/>
              <a:t>l</a:t>
            </a:r>
            <a:r>
              <a:rPr lang="zh-Hans" altLang="en-US" dirty="0"/>
              <a:t>，</a:t>
            </a:r>
            <a:r>
              <a:rPr lang="zh-CN" altLang="en-US" dirty="0"/>
              <a:t>求其代价。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如何估计代价？首先要有一个标准。在已知</a:t>
            </a:r>
            <a:r>
              <a:rPr lang="en-US" altLang="zh-CN" dirty="0"/>
              <a:t>1</a:t>
            </a:r>
            <a:r>
              <a:rPr lang="en-US" altLang="zh-Hans" dirty="0"/>
              <a:t>-t</a:t>
            </a:r>
            <a:r>
              <a:rPr lang="zh-CN" altLang="en-US" dirty="0"/>
              <a:t>的轨迹后，我们需要首先估计出</a:t>
            </a:r>
            <a:r>
              <a:rPr lang="en-US" altLang="zh-CN" dirty="0"/>
              <a:t>t+1</a:t>
            </a:r>
            <a:r>
              <a:rPr lang="zh-CN" altLang="en-US" dirty="0"/>
              <a:t>的位置。</a:t>
            </a:r>
            <a:endParaRPr lang="en-US" altLang="zh-CN" dirty="0"/>
          </a:p>
          <a:p>
            <a:r>
              <a:rPr lang="zh-CN" altLang="en-US" dirty="0"/>
              <a:t>然后，对于任意一个待匹配的位置，要有一个误差的衡量指标。位置</a:t>
            </a:r>
            <a:r>
              <a:rPr lang="zh-Hans" altLang="en-US" dirty="0"/>
              <a:t> </a:t>
            </a:r>
            <a:r>
              <a:rPr lang="zh-CN" altLang="en-US" dirty="0"/>
              <a:t>自然对应的误差就是距离。待匹配的位置与估计的位置相距多远。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接下来最关键的问题就是，如何做出估计。常识告诉我们，人在夜晚和白天的移动模式差别很大，并且夜晚的移动性很低，容易估计，所以作者以夜晚为切入点，然后按照迭代的思想，逐步解决白天的问题，最后将不同天的轨迹关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</a:t>
            </a:r>
            <a:r>
              <a:rPr lang="en-US" altLang="zh-CN" dirty="0"/>
              <a:t>1</a:t>
            </a:r>
            <a:r>
              <a:rPr lang="zh-Hans" altLang="en-US" dirty="0"/>
              <a:t>：</a:t>
            </a:r>
            <a:r>
              <a:rPr lang="en-US" altLang="zh-Hans" dirty="0"/>
              <a:t>0-6</a:t>
            </a:r>
            <a:r>
              <a:rPr lang="zh-CN" altLang="en-US" dirty="0"/>
              <a:t>点用户访问不同基站数的比例（</a:t>
            </a:r>
            <a:r>
              <a:rPr lang="en-US" altLang="zh-CN" dirty="0"/>
              <a:t>6</a:t>
            </a:r>
            <a:r>
              <a:rPr lang="en-US" altLang="zh-Hans" dirty="0"/>
              <a:t>2%/88%</a:t>
            </a:r>
            <a:r>
              <a:rPr lang="zh-CN" altLang="en-US" dirty="0"/>
              <a:t>只访问一个）</a:t>
            </a:r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2</a:t>
            </a:r>
            <a:r>
              <a:rPr lang="zh-Hans" altLang="en-US" dirty="0"/>
              <a:t>：</a:t>
            </a:r>
            <a:r>
              <a:rPr lang="zh-CN" altLang="en-US" dirty="0"/>
              <a:t>用户在最常访问基站的时间的所占比重（</a:t>
            </a:r>
            <a:r>
              <a:rPr lang="en-US" altLang="zh-CN" dirty="0"/>
              <a:t>8</a:t>
            </a:r>
            <a:r>
              <a:rPr lang="en-US" altLang="zh-Hans" dirty="0"/>
              <a:t>9%/95%</a:t>
            </a:r>
            <a:r>
              <a:rPr lang="zh-CN" altLang="en-US" dirty="0"/>
              <a:t>在</a:t>
            </a:r>
            <a:r>
              <a:rPr lang="en-US" altLang="zh-CN" dirty="0"/>
              <a:t>Top</a:t>
            </a:r>
            <a:r>
              <a:rPr lang="en-US" altLang="zh-Hans" dirty="0"/>
              <a:t>1</a:t>
            </a:r>
            <a:r>
              <a:rPr lang="zh-Hans" altLang="en-US" dirty="0"/>
              <a:t>）</a:t>
            </a:r>
            <a:endParaRPr lang="en-US" altLang="zh-Hans" dirty="0"/>
          </a:p>
          <a:p>
            <a:endParaRPr lang="en-US" dirty="0"/>
          </a:p>
          <a:p>
            <a:r>
              <a:rPr lang="zh-CN" altLang="en-US" dirty="0"/>
              <a:t>两图表明低移动性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en-US" altLang="zh-Hans" dirty="0"/>
              <a:t>t</a:t>
            </a:r>
            <a:r>
              <a:rPr lang="zh-CN" altLang="en-US" dirty="0"/>
              <a:t>时刻位置作为</a:t>
            </a:r>
            <a:r>
              <a:rPr lang="en-US" altLang="zh-CN" dirty="0"/>
              <a:t>t+1</a:t>
            </a:r>
            <a:r>
              <a:rPr lang="zh-CN" altLang="en-US" dirty="0"/>
              <a:t>时刻的估计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zh-CN" altLang="en-US" dirty="0"/>
              <a:t>距离作为代价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相比夜晚，白天的移动频繁，因此要用不同的方法处理。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移动具有连续性，因此可以利用当前位置和速度来估计下一个位置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图</a:t>
            </a:r>
            <a:r>
              <a:rPr lang="zh-Hans" altLang="en-US" dirty="0"/>
              <a:t>：</a:t>
            </a:r>
            <a:r>
              <a:rPr lang="zh-CN" altLang="en-US" dirty="0"/>
              <a:t>以这种方式估计时，估计位置与实际位置的误差的</a:t>
            </a:r>
            <a:r>
              <a:rPr lang="en-US" altLang="zh-CN" dirty="0"/>
              <a:t>CDF</a:t>
            </a:r>
            <a:r>
              <a:rPr lang="zh-Hans" altLang="en-US" dirty="0"/>
              <a:t>（</a:t>
            </a:r>
            <a:r>
              <a:rPr lang="en-US" altLang="zh-Hans" dirty="0"/>
              <a:t>Distance=0</a:t>
            </a:r>
            <a:r>
              <a:rPr lang="zh-CN" altLang="en-US" dirty="0"/>
              <a:t>很高，也许白天也有很多没动的时候）</a:t>
            </a:r>
            <a:endParaRPr lang="en-US" altLang="zh-Han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Insight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zh-CN" altLang="en-US" dirty="0"/>
              <a:t>因此如果相邻两天的轨迹差别大，将它们关联的代价也应该大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怎样定义这样的代价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zh-CN" altLang="en-US" dirty="0"/>
              <a:t>熵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zh-CN" altLang="en-US" dirty="0"/>
              <a:t>信息增益</a:t>
            </a:r>
            <a:r>
              <a:rPr lang="zh-Hans" altLang="en-US" dirty="0"/>
              <a:t>（</a:t>
            </a:r>
            <a:r>
              <a:rPr lang="zh-CN" altLang="en-US" dirty="0"/>
              <a:t>如果不同人，差别大，关联后增益大，代价高</a:t>
            </a:r>
            <a:r>
              <a:rPr lang="zh-Hans" altLang="en-US" dirty="0"/>
              <a:t>）</a:t>
            </a:r>
            <a:endParaRPr lang="en-US" altLang="zh-Hans" dirty="0"/>
          </a:p>
          <a:p>
            <a:endParaRPr lang="en-US" dirty="0"/>
          </a:p>
          <a:p>
            <a:r>
              <a:rPr lang="zh-CN" altLang="en-US" dirty="0"/>
              <a:t>图：将相同人、不同人的轨迹关联后，信息熵的分布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59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估计好代价矩阵后，第二步，就是每行找出一个</a:t>
            </a:r>
            <a:r>
              <a:rPr lang="en-US" altLang="zh-CN" dirty="0"/>
              <a:t>c</a:t>
            </a:r>
            <a:r>
              <a:rPr lang="zh-Hans" altLang="en-US" dirty="0"/>
              <a:t>，</a:t>
            </a:r>
            <a:r>
              <a:rPr lang="zh-CN" altLang="en-US" dirty="0"/>
              <a:t>并保证每列也有一个</a:t>
            </a:r>
            <a:r>
              <a:rPr lang="en-US" altLang="zh-CN" dirty="0"/>
              <a:t>c</a:t>
            </a:r>
            <a:r>
              <a:rPr lang="zh-Hans" altLang="en-US" dirty="0"/>
              <a:t>，</a:t>
            </a:r>
            <a:r>
              <a:rPr lang="zh-CN" altLang="en-US" dirty="0"/>
              <a:t>使得</a:t>
            </a:r>
            <a:r>
              <a:rPr lang="en-US" altLang="zh-CN" dirty="0"/>
              <a:t>c</a:t>
            </a:r>
            <a:r>
              <a:rPr lang="zh-CN" altLang="en-US" dirty="0"/>
              <a:t>的和最小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形式化地定义，给出决策矩阵</a:t>
            </a:r>
            <a:r>
              <a:rPr lang="en-US" altLang="zh-CN" dirty="0"/>
              <a:t>X</a:t>
            </a:r>
            <a:r>
              <a:rPr lang="zh-Hans" altLang="en-US" dirty="0"/>
              <a:t>，</a:t>
            </a:r>
            <a:r>
              <a:rPr lang="en-US" altLang="zh-Hans" dirty="0"/>
              <a:t>1</a:t>
            </a:r>
            <a:r>
              <a:rPr lang="zh-CN" altLang="en-US" dirty="0"/>
              <a:t>表示关联。于是问题就等价为解决这样一个优化问题。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任务分配问题，组合优化算法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zh-CN" altLang="en-US" dirty="0"/>
              <a:t>匈牙利算法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ans" dirty="0"/>
              <a:t>Accuracy:</a:t>
            </a:r>
            <a:r>
              <a:rPr lang="zh-Hans" altLang="en-US" dirty="0"/>
              <a:t> </a:t>
            </a:r>
            <a:r>
              <a:rPr lang="zh-CN" altLang="en-US" dirty="0"/>
              <a:t>匹配成功的点（时间段）所占比例，是针对轨迹而言（</a:t>
            </a:r>
            <a:r>
              <a:rPr lang="en-US" altLang="zh-CN" dirty="0"/>
              <a:t>9</a:t>
            </a:r>
            <a:r>
              <a:rPr lang="en-US" altLang="zh-Hans" dirty="0"/>
              <a:t>8%-&gt;91%</a:t>
            </a:r>
            <a:r>
              <a:rPr lang="zh-Hans" altLang="en-US" dirty="0"/>
              <a:t>，</a:t>
            </a:r>
            <a:r>
              <a:rPr lang="en-US" altLang="zh-Hans" dirty="0"/>
              <a:t>95%-&gt;73%</a:t>
            </a:r>
            <a:r>
              <a:rPr lang="zh-Hans" altLang="en-US" dirty="0"/>
              <a:t>）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Error</a:t>
            </a:r>
            <a:r>
              <a:rPr lang="en-US" altLang="zh-Hans" dirty="0"/>
              <a:t>:</a:t>
            </a:r>
            <a:r>
              <a:rPr lang="zh-Hans" altLang="en-US" dirty="0"/>
              <a:t> </a:t>
            </a:r>
            <a:r>
              <a:rPr lang="zh-CN" altLang="en-US" dirty="0"/>
              <a:t>每个点的匹配误差（欧氏距离）</a:t>
            </a:r>
            <a:r>
              <a:rPr lang="zh-Hans" altLang="en-US" dirty="0"/>
              <a:t>，</a:t>
            </a:r>
            <a:r>
              <a:rPr lang="zh-CN" altLang="en-US" dirty="0"/>
              <a:t>是针对点而言（</a:t>
            </a:r>
            <a:r>
              <a:rPr lang="en-US" altLang="zh-Hans" dirty="0"/>
              <a:t>&gt;1k</a:t>
            </a:r>
            <a:r>
              <a:rPr lang="zh-Hans" altLang="en-US" dirty="0"/>
              <a:t>，</a:t>
            </a:r>
            <a:r>
              <a:rPr lang="en-US" altLang="zh-Hans" dirty="0"/>
              <a:t>8%</a:t>
            </a:r>
            <a:r>
              <a:rPr lang="zh-Hans" altLang="en-US" dirty="0"/>
              <a:t> </a:t>
            </a:r>
            <a:r>
              <a:rPr lang="en-US" altLang="zh-Hans" dirty="0"/>
              <a:t>/</a:t>
            </a:r>
            <a:r>
              <a:rPr lang="zh-Hans" altLang="en-US" dirty="0"/>
              <a:t> </a:t>
            </a:r>
            <a:r>
              <a:rPr lang="en-US" altLang="zh-Hans" dirty="0"/>
              <a:t>21%</a:t>
            </a:r>
            <a:r>
              <a:rPr lang="zh-Hans" altLang="en-US" dirty="0"/>
              <a:t>，</a:t>
            </a:r>
            <a:r>
              <a:rPr lang="en-US" altLang="zh-Hans" dirty="0"/>
              <a:t>&lt;1k</a:t>
            </a:r>
            <a:r>
              <a:rPr lang="zh-Hans" altLang="en-US" dirty="0"/>
              <a:t>，</a:t>
            </a:r>
            <a:r>
              <a:rPr lang="en-US" altLang="zh-Hans" dirty="0"/>
              <a:t>1%</a:t>
            </a:r>
            <a:r>
              <a:rPr lang="zh-Hans" altLang="en-US" dirty="0"/>
              <a:t> </a:t>
            </a:r>
            <a:r>
              <a:rPr lang="en-US" altLang="zh-Hans" dirty="0"/>
              <a:t>/</a:t>
            </a:r>
            <a:r>
              <a:rPr lang="zh-Hans" altLang="en-US" dirty="0"/>
              <a:t> </a:t>
            </a:r>
            <a:r>
              <a:rPr lang="en-US" altLang="zh-Hans" dirty="0"/>
              <a:t>6%</a:t>
            </a:r>
            <a:r>
              <a:rPr lang="zh-Hans" altLang="en-US" dirty="0"/>
              <a:t>）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Uniqueness</a:t>
            </a:r>
            <a:r>
              <a:rPr lang="en-US" altLang="zh-Hans" dirty="0"/>
              <a:t>:</a:t>
            </a:r>
            <a:r>
              <a:rPr lang="zh-Hans" altLang="en-US" dirty="0"/>
              <a:t> （</a:t>
            </a:r>
            <a:r>
              <a:rPr lang="en-US" altLang="zh-CN" dirty="0"/>
              <a:t>re-identification</a:t>
            </a:r>
            <a:r>
              <a:rPr lang="zh-CN" altLang="en-US" dirty="0"/>
              <a:t>的概率）通过</a:t>
            </a:r>
            <a:r>
              <a:rPr lang="en-US" altLang="zh-CN" dirty="0"/>
              <a:t>k</a:t>
            </a:r>
            <a:r>
              <a:rPr lang="zh-CN" altLang="en-US" dirty="0"/>
              <a:t>个位置能够区分的轨迹的比例（</a:t>
            </a:r>
            <a:r>
              <a:rPr lang="en-US" altLang="zh-CN" dirty="0"/>
              <a:t>Top</a:t>
            </a:r>
            <a:r>
              <a:rPr lang="en-US" altLang="zh-Hans" dirty="0"/>
              <a:t>2</a:t>
            </a:r>
            <a:r>
              <a:rPr lang="zh-Hans" altLang="en-US" dirty="0"/>
              <a:t>，</a:t>
            </a:r>
            <a:r>
              <a:rPr lang="en-US" altLang="zh-Hans" dirty="0"/>
              <a:t>95%</a:t>
            </a:r>
            <a:r>
              <a:rPr lang="zh-Hans" altLang="en-US" dirty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7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空间精度：越粗，越准确（</a:t>
            </a:r>
            <a:r>
              <a:rPr lang="en-US" altLang="zh-CN" dirty="0"/>
              <a:t>7</a:t>
            </a:r>
            <a:r>
              <a:rPr lang="en-US" altLang="zh-Hans" dirty="0"/>
              <a:t>3%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89%</a:t>
            </a:r>
            <a:r>
              <a:rPr lang="zh-Hans" altLang="en-US" dirty="0"/>
              <a:t>），</a:t>
            </a:r>
            <a:r>
              <a:rPr lang="zh-CN" altLang="en-US" dirty="0"/>
              <a:t>独特性越低（</a:t>
            </a:r>
            <a:r>
              <a:rPr lang="en-US" altLang="zh-CN" dirty="0"/>
              <a:t>Top</a:t>
            </a:r>
            <a:r>
              <a:rPr lang="en-US" altLang="zh-Hans" dirty="0"/>
              <a:t>2</a:t>
            </a:r>
            <a:r>
              <a:rPr lang="zh-Hans" altLang="en-US" dirty="0"/>
              <a:t>：</a:t>
            </a:r>
            <a:r>
              <a:rPr lang="en-US" altLang="zh-Hans" dirty="0"/>
              <a:t>95%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62%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时间精度：越粗，稍微准确（</a:t>
            </a:r>
            <a:r>
              <a:rPr lang="en-US" altLang="zh-CN" dirty="0"/>
              <a:t>7</a:t>
            </a:r>
            <a:r>
              <a:rPr lang="en-US" altLang="zh-Hans" dirty="0"/>
              <a:t>3%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82%</a:t>
            </a:r>
            <a:r>
              <a:rPr lang="zh-Hans" altLang="en-US" dirty="0"/>
              <a:t>），</a:t>
            </a:r>
            <a:r>
              <a:rPr lang="zh-CN" altLang="en-US" dirty="0"/>
              <a:t>稍微独特（</a:t>
            </a:r>
            <a:r>
              <a:rPr lang="en-US" altLang="zh-CN" dirty="0"/>
              <a:t>Top</a:t>
            </a:r>
            <a:r>
              <a:rPr lang="en-US" altLang="zh-Hans" dirty="0"/>
              <a:t>2</a:t>
            </a:r>
            <a:r>
              <a:rPr lang="zh-Hans" altLang="en-US" dirty="0"/>
              <a:t>：</a:t>
            </a:r>
            <a:r>
              <a:rPr lang="en-US" altLang="zh-Hans" dirty="0"/>
              <a:t>95%</a:t>
            </a:r>
            <a:r>
              <a:rPr lang="zh-Hans" altLang="en-US" dirty="0"/>
              <a:t>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98%</a:t>
            </a:r>
            <a:r>
              <a:rPr lang="zh-Hans" altLang="en-US" dirty="0"/>
              <a:t>）</a:t>
            </a:r>
            <a:endParaRPr lang="en-US" altLang="zh-Hans" dirty="0"/>
          </a:p>
          <a:p>
            <a:r>
              <a:rPr lang="zh-CN" altLang="en-US" dirty="0"/>
              <a:t>用户数：越多，越不准确（降到</a:t>
            </a:r>
            <a:r>
              <a:rPr lang="en-US" altLang="zh-CN" dirty="0"/>
              <a:t>5</a:t>
            </a:r>
            <a:r>
              <a:rPr lang="en-US" altLang="zh-Hans" dirty="0"/>
              <a:t>0%</a:t>
            </a:r>
            <a:r>
              <a:rPr lang="zh-Hans" altLang="en-US" dirty="0"/>
              <a:t>），</a:t>
            </a:r>
            <a:r>
              <a:rPr lang="en-US" altLang="zh-Hans" dirty="0"/>
              <a:t>Top1</a:t>
            </a:r>
            <a:r>
              <a:rPr lang="zh-CN" altLang="en-US" dirty="0"/>
              <a:t>独特性下降，</a:t>
            </a:r>
            <a:r>
              <a:rPr lang="en-US" altLang="zh-CN" dirty="0"/>
              <a:t>Top</a:t>
            </a:r>
            <a:r>
              <a:rPr lang="en-US" altLang="zh-Hans" dirty="0"/>
              <a:t>2-3</a:t>
            </a:r>
            <a:r>
              <a:rPr lang="zh-CN" altLang="en-US" dirty="0"/>
              <a:t>稳定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9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准标识符</a:t>
            </a:r>
            <a:endParaRPr lang="en-US" altLang="zh-C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  <a:p>
            <a:r>
              <a:rPr lang="zh-CN" altLang="en-US" dirty="0"/>
              <a:t>外部信息：信用卡消费记录</a:t>
            </a:r>
            <a:r>
              <a:rPr lang="zh-Hans" altLang="en-US" dirty="0"/>
              <a:t> </a:t>
            </a:r>
            <a:r>
              <a:rPr lang="en-US" altLang="zh-Hans" dirty="0"/>
              <a:t>-&gt;</a:t>
            </a:r>
            <a:r>
              <a:rPr lang="zh-Hans" altLang="en-US" dirty="0"/>
              <a:t> </a:t>
            </a:r>
            <a:r>
              <a:rPr lang="zh-CN" altLang="en-US" dirty="0"/>
              <a:t>重新识别的攻击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为了避免，需要降低数据质量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可行性，也就是为什么隐私没有得到保护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最常访问的前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个基站的记录数所占比例（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83%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76%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个点能够区分的用户所占比例（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67%,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Top5:</a:t>
            </a:r>
            <a:r>
              <a:rPr lang="zh-Hans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Han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2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在提出方法之前，首先对问题进行形式化定义。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数据是按照时间段聚合的，每个时间段</a:t>
            </a:r>
            <a:r>
              <a:rPr lang="en-US" altLang="zh-CN" dirty="0"/>
              <a:t>t</a:t>
            </a:r>
            <a:r>
              <a:rPr lang="zh-CN" altLang="en-US" dirty="0"/>
              <a:t>的数据即为</a:t>
            </a:r>
            <a:r>
              <a:rPr lang="en-US" altLang="zh-CN" dirty="0" err="1"/>
              <a:t>P</a:t>
            </a:r>
            <a:r>
              <a:rPr lang="en-US" altLang="zh-Hans" dirty="0" err="1"/>
              <a:t>^t</a:t>
            </a:r>
            <a:r>
              <a:rPr lang="zh-Hans" altLang="en-US" dirty="0"/>
              <a:t>，</a:t>
            </a:r>
            <a:r>
              <a:rPr lang="zh-CN" altLang="en-US" dirty="0"/>
              <a:t>它包含</a:t>
            </a:r>
            <a:r>
              <a:rPr lang="en-US" altLang="zh-CN" dirty="0"/>
              <a:t>M</a:t>
            </a:r>
            <a:r>
              <a:rPr lang="zh-CN" altLang="en-US" dirty="0"/>
              <a:t>个分量（</a:t>
            </a:r>
            <a:r>
              <a:rPr lang="en-US" altLang="zh-CN" dirty="0"/>
              <a:t>M</a:t>
            </a:r>
            <a:r>
              <a:rPr lang="zh-CN" altLang="en-US" dirty="0"/>
              <a:t>为位置的个数），每个分量</a:t>
            </a:r>
            <a:r>
              <a:rPr lang="en-US" altLang="zh-CN" dirty="0" err="1"/>
              <a:t>p</a:t>
            </a:r>
            <a:r>
              <a:rPr lang="en-US" altLang="zh-Hans" dirty="0" err="1"/>
              <a:t>mt</a:t>
            </a:r>
            <a:r>
              <a:rPr lang="zh-CN" altLang="en-US" dirty="0"/>
              <a:t>表示在时间段</a:t>
            </a:r>
            <a:r>
              <a:rPr lang="en-US" altLang="zh-CN" dirty="0"/>
              <a:t>t</a:t>
            </a:r>
            <a:r>
              <a:rPr lang="zh-CN" altLang="en-US" dirty="0"/>
              <a:t>内位于位置</a:t>
            </a:r>
            <a:r>
              <a:rPr lang="en-US" altLang="zh-CN" dirty="0"/>
              <a:t>m</a:t>
            </a:r>
            <a:r>
              <a:rPr lang="zh-CN" altLang="en-US" dirty="0"/>
              <a:t>的人数。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所有分量的和等于总人数</a:t>
            </a:r>
            <a:r>
              <a:rPr lang="en-US" altLang="zh-CN" dirty="0"/>
              <a:t>N</a:t>
            </a:r>
            <a:r>
              <a:rPr lang="zh-Hans" altLang="en-US" dirty="0"/>
              <a:t>。</a:t>
            </a:r>
            <a:r>
              <a:rPr lang="zh-CN" altLang="en-US" dirty="0"/>
              <a:t>把个人的记录拆分后，得到记录数据</a:t>
            </a:r>
            <a:r>
              <a:rPr lang="en-US" altLang="zh-CN" dirty="0" err="1"/>
              <a:t>L</a:t>
            </a:r>
            <a:r>
              <a:rPr lang="en-US" altLang="zh-Hans" dirty="0" err="1"/>
              <a:t>^t</a:t>
            </a:r>
            <a:r>
              <a:rPr lang="zh-Hans" altLang="en-US" dirty="0"/>
              <a:t>，</a:t>
            </a:r>
            <a:r>
              <a:rPr lang="zh-CN" altLang="en-US" dirty="0"/>
              <a:t>它有</a:t>
            </a:r>
            <a:r>
              <a:rPr lang="en-US" altLang="zh-CN" dirty="0"/>
              <a:t>N</a:t>
            </a:r>
            <a:r>
              <a:rPr lang="zh-CN" altLang="en-US" dirty="0"/>
              <a:t>个分量，每个分量表示一个用户所在的位置。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任务是将同一用户不同时间的记录关联起来。</a:t>
            </a:r>
            <a:r>
              <a:rPr lang="en-US" altLang="zh-CN" dirty="0" err="1"/>
              <a:t>S</a:t>
            </a:r>
            <a:r>
              <a:rPr lang="en-US" altLang="zh-Hans" dirty="0" err="1"/>
              <a:t>^t</a:t>
            </a:r>
            <a:r>
              <a:rPr lang="zh-CN" altLang="en-US" dirty="0"/>
              <a:t>表示到时间</a:t>
            </a:r>
            <a:r>
              <a:rPr lang="en-US" altLang="zh-CN" dirty="0"/>
              <a:t>t</a:t>
            </a:r>
            <a:r>
              <a:rPr lang="zh-CN" altLang="en-US" dirty="0"/>
              <a:t>为止，所有用户的轨迹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将同一用户相邻时间段的记录关联，依此迭代下去，得到全部的轨迹。对于每一次迭代，已知的是</a:t>
            </a:r>
            <a:r>
              <a:rPr lang="en-US" altLang="zh-CN" dirty="0" err="1"/>
              <a:t>s</a:t>
            </a:r>
            <a:r>
              <a:rPr lang="en-US" altLang="zh-Hans" dirty="0" err="1"/>
              <a:t>^t</a:t>
            </a:r>
            <a:r>
              <a:rPr lang="zh-CN" altLang="en-US" dirty="0"/>
              <a:t>和</a:t>
            </a:r>
            <a:r>
              <a:rPr lang="en-US" altLang="zh-CN" dirty="0"/>
              <a:t>l</a:t>
            </a:r>
            <a:r>
              <a:rPr lang="en-US" altLang="zh-Hans" dirty="0"/>
              <a:t>^t+1</a:t>
            </a:r>
            <a:r>
              <a:rPr lang="zh-Hans" altLang="en-US" dirty="0"/>
              <a:t>，</a:t>
            </a:r>
            <a:r>
              <a:rPr lang="zh-CN" altLang="en-US" dirty="0"/>
              <a:t>求解可以分为两步。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第一步是估计出</a:t>
            </a:r>
            <a:r>
              <a:rPr lang="en-US" altLang="zh-CN" dirty="0"/>
              <a:t>t</a:t>
            </a:r>
            <a:r>
              <a:rPr lang="en-US" altLang="zh-Hans" dirty="0"/>
              <a:t>+1</a:t>
            </a:r>
            <a:r>
              <a:rPr lang="zh-CN" altLang="en-US" dirty="0"/>
              <a:t>的每一个记录</a:t>
            </a:r>
            <a:r>
              <a:rPr lang="en-US" altLang="zh-CN" dirty="0"/>
              <a:t>l</a:t>
            </a:r>
            <a:r>
              <a:rPr lang="zh-CN" altLang="en-US" dirty="0"/>
              <a:t>属于一条轨迹的可能性（代价），代价矩阵</a:t>
            </a:r>
            <a:r>
              <a:rPr lang="en-US" altLang="zh-CN" dirty="0"/>
              <a:t>C</a:t>
            </a:r>
          </a:p>
          <a:p>
            <a:r>
              <a:rPr lang="zh-CN" altLang="en-US" dirty="0"/>
              <a:t>第二部是通过最大化似然（最小化代价），推导出一个最优解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1DC1D-2736-BF4E-85C8-F2B2B774C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C044-EB90-F941-A3B5-B2A308EFA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DBEE0-BF44-A04F-BC0F-EFBE86531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9029-FAA1-C742-9DEC-24F73615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EA5A4-7E0A-B545-8386-EDC0320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5C70-9CA1-2E4F-A7C7-381BEF28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2558-2703-824A-8FA4-32F9C511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F284C-4BE6-E745-A444-3352F354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0231-0026-1B41-8C7B-560CF786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3BDD5-5680-6A41-B06E-C8AFED67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5D994-2E29-CB4A-9E77-7F0BD9CD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5EB77A-CD8E-444C-8FB8-BE2F88649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40D18-94A4-B045-8ABD-0C25F7195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62D05-4CCE-7D43-91DC-E6228B46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88137-5E8B-894B-B964-92AAC965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188B-F0A4-104B-A8D5-25BDF677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66CF-6021-A44E-8C61-EB03EE8A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A159D-FE36-734A-9C0D-A194B360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733F5-FB13-FF42-AE2B-23B60162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428A-5003-7649-AC28-73DFDBEB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B6C82-1C8A-D947-A738-18FDB272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EAF2-B9F3-FD4B-8686-3671927C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6573B-21D0-E24D-9DC6-2FAD92D7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083FA-B19D-4A4D-B364-BEEF2C8E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595C2-BCDC-9D4D-8A93-57583C50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C6BB-F245-E548-A741-DF434AC9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2E8B-1606-BE48-A2D9-DADF4301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BC770-9CEF-E741-8D51-D02C230FB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EE302-9E43-F248-BFC3-10A4F6100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AA3AA-2E4D-8740-8959-D76670B1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0823A-BDF8-B04B-B08D-FEC77061E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28390-65C2-2C46-A2F5-AB4DAED4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2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79A2-0887-7043-A370-0B2262BD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AD645-B3E0-EC49-83D4-CEE50F08E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DF67D-ECBD-7E40-93EF-A177E4C1E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B3FCE-E790-CE47-A964-1A06B147A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74540C-28BB-9B44-A8BD-59A1D0C6B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F513C-362B-1F47-B9AA-9CCC27D3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836C7-17ED-BD4C-AE28-B0E4B001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3DA43-E9CC-5240-BD23-9616A0AE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3025-46DA-DB4E-9070-5F7789A2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17F9A-134A-9A4B-BB33-72EEE7C5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7058F-159D-9E4C-A2A7-47D9C390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355AC-00C3-6C43-AC6C-972197AD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D9CFB-38F9-0E43-ACAC-8279715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DA60A-0A4F-124D-AC0A-C9C4DF29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16539-D958-7341-AE3B-A0EC341F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FC22-95FC-2043-9514-140C1799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FA1EF-7575-A54E-BED1-B52CB2313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71409-6B48-7F40-B5E1-8054A1A08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0A2F9-1DF5-6440-8597-7052E9A4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C19F5-0291-C04A-A9CA-E8885D9A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E61BB-58E4-5B4F-A7F9-B711413D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082E-E633-EA41-BA7B-65132C97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DA8B8-3655-604B-853A-3A018ECAD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4E01B-06D7-114F-AC18-EFA4F3679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74895-5143-C146-A518-CCA9C24F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BB9F-576A-9B44-9CF2-66D61EF4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2F27E-238F-1347-914C-CDABD739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8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4D65C-5171-E74A-BC26-400A3A46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84E20-5C2D-9849-B521-FC7BCB81C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FB8C3-8B98-0E4F-97A7-2D217A42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5E0F-27C7-B641-8971-7DFFF84EE266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C62AC-4271-1649-8D75-9ECFF82B8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D014D-4DAF-FB49-9E7C-2475E4464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CEF2-380F-F44B-BB6B-FC54C79FD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7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21DC-C632-104D-9401-3E6D6D4F14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Trajectory Recovery From Ash: </a:t>
            </a:r>
            <a:br>
              <a:rPr lang="en-US" b="1" dirty="0"/>
            </a:br>
            <a:r>
              <a:rPr lang="en-US" b="1" dirty="0"/>
              <a:t>User Privacy Is NOT Preserved </a:t>
            </a:r>
            <a:br>
              <a:rPr lang="en-US" b="1" dirty="0"/>
            </a:br>
            <a:r>
              <a:rPr lang="en-US" b="1" dirty="0"/>
              <a:t>in Aggregated Mobility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EB0A-3D4B-AB4D-B799-A2D740871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12DF4-E0AC-D648-A860-3934D01B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83" y="3509963"/>
            <a:ext cx="9765833" cy="20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894C-E70E-4A7A-92BD-6E06B05E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dirty="0"/>
              <a:t>Problem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100C-17F6-42AD-8F58-D999EB0CB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M: number of location</a:t>
            </a:r>
          </a:p>
          <a:p>
            <a:pPr lvl="2"/>
            <a:r>
              <a:rPr lang="en-US" dirty="0"/>
              <a:t>      </a:t>
            </a:r>
            <a:r>
              <a:rPr lang="zh-Hans" altLang="en-US" dirty="0"/>
              <a:t> </a:t>
            </a:r>
            <a:r>
              <a:rPr lang="en-US" altLang="zh-Hans" dirty="0"/>
              <a:t>:</a:t>
            </a:r>
            <a:r>
              <a:rPr lang="zh-Hans" altLang="en-US" dirty="0"/>
              <a:t> </a:t>
            </a:r>
            <a:r>
              <a:rPr lang="en-US" altLang="zh-CN" dirty="0"/>
              <a:t>number of users at location m in time slot t</a:t>
            </a:r>
            <a:endParaRPr lang="en-US" dirty="0"/>
          </a:p>
          <a:p>
            <a:pPr lvl="2"/>
            <a:r>
              <a:rPr lang="en-US" dirty="0"/>
              <a:t>N: number of user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/>
              <a:t> Associate the mobility records that are created by the same user across different time slots</a:t>
            </a:r>
          </a:p>
          <a:p>
            <a:pPr lvl="2"/>
            <a:r>
              <a:rPr lang="en-US" dirty="0"/>
              <a:t>                                      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8D65E-2051-4765-A991-CC99E912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714" y="2319457"/>
            <a:ext cx="2323809" cy="37142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DDD0922-E29D-45BF-8A31-2C92FA7EB675}"/>
              </a:ext>
            </a:extLst>
          </p:cNvPr>
          <p:cNvSpPr/>
          <p:nvPr/>
        </p:nvSpPr>
        <p:spPr>
          <a:xfrm>
            <a:off x="3989004" y="2425658"/>
            <a:ext cx="446790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73759-B93E-443F-AF84-760127FC1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044" y="2319457"/>
            <a:ext cx="2085714" cy="37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F1828-9B72-4327-8551-A703C4D7F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27" y="2999003"/>
            <a:ext cx="438095" cy="371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17F570-EF4C-4633-9450-FC8F0EA54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906" y="4911725"/>
            <a:ext cx="2238095" cy="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FC016-570A-432B-942A-F32FF6F67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5948" y="4911725"/>
            <a:ext cx="2123810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7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BAB4-FF44-4E46-8A67-2D8627BC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Attack</a:t>
            </a:r>
            <a:r>
              <a:rPr lang="zh-Hans" altLang="en-US" dirty="0"/>
              <a:t> </a:t>
            </a:r>
            <a:r>
              <a:rPr lang="en-US" dirty="0"/>
              <a:t>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2EA0C-1687-43F9-8E3E-61A9140F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Iterative</a:t>
            </a:r>
            <a:r>
              <a:rPr lang="zh-Hans" altLang="en-US" dirty="0"/>
              <a:t> </a:t>
            </a:r>
            <a:r>
              <a:rPr lang="en-US" altLang="zh-Hans" dirty="0"/>
              <a:t>Solution:</a:t>
            </a:r>
            <a:r>
              <a:rPr lang="zh-Hans" altLang="en-US" dirty="0"/>
              <a:t> </a:t>
            </a:r>
            <a:r>
              <a:rPr lang="en-US" dirty="0"/>
              <a:t>S</a:t>
            </a:r>
            <a:r>
              <a:rPr lang="en-US" baseline="30000" dirty="0"/>
              <a:t>t</a:t>
            </a:r>
            <a:r>
              <a:rPr lang="en-US" dirty="0"/>
              <a:t> -&gt; S</a:t>
            </a:r>
            <a:r>
              <a:rPr lang="en-US" baseline="30000" dirty="0"/>
              <a:t>t+1</a:t>
            </a:r>
          </a:p>
          <a:p>
            <a:pPr lvl="1"/>
            <a:r>
              <a:rPr lang="en-US" dirty="0"/>
              <a:t>Step 1: estimate the likelihood/cost of next location         belongs to a given trajectory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Step 2: derive an optimal solution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4ACDC-4874-4E56-AB7A-FAE24E5F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68" y="2309720"/>
            <a:ext cx="505121" cy="358177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FD033A31-041E-472C-BD8F-1DF8338B4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46EC96-3CEC-45CF-949A-18DEB6E36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903" y="2832872"/>
            <a:ext cx="3238095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8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0F1E-78BD-4406-86FA-CF359834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dirty="0"/>
              <a:t>Estimate the </a:t>
            </a:r>
            <a:r>
              <a:rPr lang="en-US" altLang="zh-Hans" dirty="0"/>
              <a:t>C</a:t>
            </a:r>
            <a:r>
              <a:rPr lang="en-US" dirty="0"/>
              <a:t>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E1C2-D8C5-44D0-BFC1-85B56BC9C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0825"/>
            <a:ext cx="10515600" cy="3096138"/>
          </a:xfrm>
        </p:spPr>
        <p:txBody>
          <a:bodyPr/>
          <a:lstStyle/>
          <a:p>
            <a:r>
              <a:rPr lang="en-US" dirty="0"/>
              <a:t>Recovering Nighttime Trajectories</a:t>
            </a:r>
          </a:p>
          <a:p>
            <a:r>
              <a:rPr lang="en-US" dirty="0"/>
              <a:t>Recovering Daytime Trajectories</a:t>
            </a:r>
          </a:p>
          <a:p>
            <a:r>
              <a:rPr lang="en-US" dirty="0"/>
              <a:t>Recovering Trajectories Across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A8315-E665-034D-89C0-6FE078F3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28" y="2200172"/>
            <a:ext cx="3175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EE5CD-6BF4-A74A-8288-4FCC51466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25" y="2174772"/>
            <a:ext cx="6985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B41F66-E0EA-0A49-AC05-D47ED3695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990" y="2155722"/>
            <a:ext cx="698500" cy="6096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CA51F42-2F93-F34E-A650-5F158881BE92}"/>
              </a:ext>
            </a:extLst>
          </p:cNvPr>
          <p:cNvSpPr/>
          <p:nvPr/>
        </p:nvSpPr>
        <p:spPr>
          <a:xfrm>
            <a:off x="1830841" y="2330347"/>
            <a:ext cx="682171" cy="260350"/>
          </a:xfrm>
          <a:prstGeom prst="rightArrow">
            <a:avLst>
              <a:gd name="adj1" fmla="val 50000"/>
              <a:gd name="adj2" fmla="val 114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06871EB8-C1B5-9F43-A0D2-BA2682B8B74B}"/>
              </a:ext>
            </a:extLst>
          </p:cNvPr>
          <p:cNvSpPr/>
          <p:nvPr/>
        </p:nvSpPr>
        <p:spPr>
          <a:xfrm>
            <a:off x="3927937" y="2330347"/>
            <a:ext cx="2580927" cy="260350"/>
          </a:xfrm>
          <a:prstGeom prst="leftRightArrow">
            <a:avLst>
              <a:gd name="adj1" fmla="val 50000"/>
              <a:gd name="adj2" fmla="val 11637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EAFD58-8BF4-894A-B49A-92AE871DA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322" y="1720441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4D14-0740-45C2-8C34-394310B5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Nighttime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DB8B-FC21-46E1-92AD-C1DD5F77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84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Insight</a:t>
            </a:r>
          </a:p>
          <a:p>
            <a:pPr lvl="1"/>
            <a:r>
              <a:rPr lang="en-US" dirty="0"/>
              <a:t>Users tend to stay in fixed locations during nighttime for natural sleeping cycle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Calculate C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FEB58-3752-43D8-8EB0-91803213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43" y="2631093"/>
            <a:ext cx="5087444" cy="2141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A991FD-00B0-4C2E-B4DE-F44C1F8E4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837" y="2729092"/>
            <a:ext cx="4829780" cy="1945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2F0D8E-D4FE-4CF4-B01E-59DD4A0B0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860" y="5265163"/>
            <a:ext cx="1133333" cy="4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E877C-23DC-43EC-A4D4-123B2ED63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722" y="5674687"/>
            <a:ext cx="2971429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4D14-0740-45C2-8C34-394310B5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Daytime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DB8B-FC21-46E1-92AD-C1DD5F77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8426"/>
          </a:xfrm>
        </p:spPr>
        <p:txBody>
          <a:bodyPr>
            <a:normAutofit/>
          </a:bodyPr>
          <a:lstStyle/>
          <a:p>
            <a:r>
              <a:rPr lang="en-US" dirty="0"/>
              <a:t>Insight</a:t>
            </a:r>
          </a:p>
          <a:p>
            <a:pPr lvl="1"/>
            <a:r>
              <a:rPr lang="en-US" dirty="0"/>
              <a:t>continuity of human mobility</a:t>
            </a:r>
          </a:p>
          <a:p>
            <a:r>
              <a:rPr lang="en-US" dirty="0"/>
              <a:t>Calculate C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CE877C-23DC-43EC-A4D4-123B2ED63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722" y="3628421"/>
            <a:ext cx="2971429" cy="4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FD5116-9A74-B94F-985A-6AF78AE5F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31" y="4129838"/>
            <a:ext cx="5227859" cy="2099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267907-5699-E44F-9E6B-7D56947C7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722" y="3199850"/>
            <a:ext cx="2685714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4D99-2113-4D79-A650-24272411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Trajectories Across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217D-9146-4E01-BDD9-C029AEEC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Insight</a:t>
            </a:r>
          </a:p>
          <a:p>
            <a:pPr lvl="1"/>
            <a:r>
              <a:rPr lang="en-US" dirty="0"/>
              <a:t>A user’s mobility pattern is regular</a:t>
            </a:r>
          </a:p>
          <a:p>
            <a:pPr lvl="1"/>
            <a:r>
              <a:rPr lang="en-US" altLang="zh-Hans" dirty="0"/>
              <a:t>D</a:t>
            </a:r>
            <a:r>
              <a:rPr lang="en-US" dirty="0"/>
              <a:t>ifferent users have significantly different patterns</a:t>
            </a:r>
          </a:p>
          <a:p>
            <a:r>
              <a:rPr lang="en-US" dirty="0"/>
              <a:t>Information gain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73A98-F11C-4FD6-A06B-8FCB62584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35591"/>
            <a:ext cx="3956527" cy="701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17A7F-9911-4156-9856-9B1557713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0" y="4439081"/>
            <a:ext cx="5257800" cy="606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47A94B-8C72-44AD-A48D-D2E7C9330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51" y="5254365"/>
            <a:ext cx="2548302" cy="366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C2A1AC-AAE2-4795-9779-EAD8590CD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527" y="3632936"/>
            <a:ext cx="6095246" cy="25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D19C-CEDF-4C70-9854-9C2D4F98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dirty="0"/>
              <a:t>Derive a optimal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B157-9CE7-4F94-9B3B-7B6175F6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0974"/>
            <a:ext cx="10515600" cy="2543175"/>
          </a:xfrm>
        </p:spPr>
        <p:txBody>
          <a:bodyPr/>
          <a:lstStyle/>
          <a:p>
            <a:r>
              <a:rPr lang="en-US" dirty="0"/>
              <a:t> Hungarian algorithm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D1C72-687A-483B-8EE3-C7FDE9CE4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02" y="1505078"/>
            <a:ext cx="3690446" cy="2344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13E2E-287F-42AB-A61D-D0A8DD0DC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25" y="1564798"/>
            <a:ext cx="2066667" cy="39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0CF4D-A035-4932-8AA9-7002760FD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325" y="2052893"/>
            <a:ext cx="6019048" cy="18476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130F4-924D-4BA9-8246-53E17B071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001" y="4467302"/>
            <a:ext cx="4862099" cy="909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18602B-0945-45FC-9135-92EDBE8DB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001" y="5492226"/>
            <a:ext cx="4876800" cy="4439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2E5C95-6343-4019-AA62-99D09B2E6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8475" y="4454719"/>
            <a:ext cx="4890950" cy="934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88A2C4-69E7-4374-A250-49772F69F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8475" y="5464031"/>
            <a:ext cx="4890950" cy="9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5317-8F90-D44F-9209-260EEEF8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CN" dirty="0"/>
              <a:t>Groun</a:t>
            </a:r>
            <a:r>
              <a:rPr lang="en-US" altLang="zh-Hans" dirty="0"/>
              <a:t>d</a:t>
            </a:r>
            <a:r>
              <a:rPr lang="zh-Hans" altLang="en-US" dirty="0"/>
              <a:t> </a:t>
            </a:r>
            <a:r>
              <a:rPr lang="en-US" altLang="zh-Hans" dirty="0"/>
              <a:t>Truth</a:t>
            </a:r>
            <a:r>
              <a:rPr lang="zh-Hans" altLang="en-US" dirty="0"/>
              <a:t> </a:t>
            </a:r>
            <a:r>
              <a:rPr lang="en-US" altLang="zh-Hans" dirty="0"/>
              <a:t>&amp;</a:t>
            </a:r>
            <a:r>
              <a:rPr lang="zh-Hans" altLang="en-US" dirty="0"/>
              <a:t> </a:t>
            </a:r>
            <a:r>
              <a:rPr lang="en-US" altLang="zh-Hans" dirty="0"/>
              <a:t>Pairing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2D11-2B11-E745-83F0-E2B9B290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Ground</a:t>
            </a:r>
            <a:r>
              <a:rPr lang="zh-Hans" altLang="en-US" dirty="0"/>
              <a:t> </a:t>
            </a:r>
            <a:r>
              <a:rPr lang="en-US" altLang="zh-Hans" dirty="0"/>
              <a:t>Truth</a:t>
            </a:r>
          </a:p>
          <a:p>
            <a:pPr lvl="1"/>
            <a:r>
              <a:rPr lang="en-US" altLang="zh-Hans" dirty="0"/>
              <a:t>Time</a:t>
            </a:r>
            <a:r>
              <a:rPr lang="zh-Hans" altLang="en-US" dirty="0"/>
              <a:t> </a:t>
            </a:r>
            <a:r>
              <a:rPr lang="en-US" altLang="zh-Hans" dirty="0"/>
              <a:t>Slot:</a:t>
            </a:r>
            <a:r>
              <a:rPr lang="zh-Hans" altLang="en-US" dirty="0"/>
              <a:t> </a:t>
            </a:r>
            <a:r>
              <a:rPr lang="en-US" altLang="zh-Hans" dirty="0"/>
              <a:t>30min</a:t>
            </a:r>
          </a:p>
          <a:p>
            <a:pPr lvl="1"/>
            <a:r>
              <a:rPr lang="en-US" altLang="zh-Hans" dirty="0"/>
              <a:t>Most</a:t>
            </a:r>
            <a:r>
              <a:rPr lang="zh-Hans" altLang="en-US" dirty="0"/>
              <a:t> </a:t>
            </a:r>
            <a:r>
              <a:rPr lang="en-US" altLang="zh-Hans" dirty="0"/>
              <a:t>frequently</a:t>
            </a:r>
            <a:r>
              <a:rPr lang="zh-Hans" altLang="en-US" dirty="0"/>
              <a:t> </a:t>
            </a:r>
            <a:r>
              <a:rPr lang="en-US" altLang="zh-Hans" dirty="0"/>
              <a:t>visited</a:t>
            </a:r>
            <a:r>
              <a:rPr lang="zh-Hans" altLang="en-US" dirty="0"/>
              <a:t> </a:t>
            </a:r>
            <a:r>
              <a:rPr lang="en-US" altLang="zh-Hans" dirty="0"/>
              <a:t>location</a:t>
            </a:r>
          </a:p>
          <a:p>
            <a:pPr lvl="1"/>
            <a:r>
              <a:rPr lang="en-US" altLang="zh-Hans" dirty="0"/>
              <a:t>Linear</a:t>
            </a:r>
            <a:r>
              <a:rPr lang="zh-Hans" altLang="en-US" dirty="0"/>
              <a:t> </a:t>
            </a:r>
            <a:r>
              <a:rPr lang="en-US" altLang="zh-Hans" dirty="0"/>
              <a:t>Interpolation</a:t>
            </a:r>
          </a:p>
          <a:p>
            <a:pPr lvl="1"/>
            <a:r>
              <a:rPr lang="en-US" altLang="zh-Hans" dirty="0"/>
              <a:t>Aggregation</a:t>
            </a:r>
          </a:p>
          <a:p>
            <a:r>
              <a:rPr lang="en-US" altLang="zh-Hans" dirty="0"/>
              <a:t>Pairing</a:t>
            </a:r>
          </a:p>
          <a:p>
            <a:pPr lvl="1"/>
            <a:r>
              <a:rPr lang="en-US" altLang="zh-Hans" dirty="0"/>
              <a:t>Pair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recovered</a:t>
            </a:r>
            <a:r>
              <a:rPr lang="zh-Hans" altLang="en-US" dirty="0"/>
              <a:t> </a:t>
            </a:r>
            <a:r>
              <a:rPr lang="en-US" altLang="zh-Hans" dirty="0"/>
              <a:t>trajectories</a:t>
            </a:r>
            <a:r>
              <a:rPr lang="zh-Hans" altLang="en-US" dirty="0"/>
              <a:t> </a:t>
            </a:r>
            <a:r>
              <a:rPr lang="en-US" altLang="zh-Hans" dirty="0"/>
              <a:t>with</a:t>
            </a:r>
            <a:r>
              <a:rPr lang="zh-Hans" altLang="en-US" dirty="0"/>
              <a:t> </a:t>
            </a:r>
            <a:r>
              <a:rPr lang="en-US" altLang="zh-Hans" dirty="0"/>
              <a:t>most</a:t>
            </a:r>
            <a:r>
              <a:rPr lang="zh-Hans" altLang="en-US" dirty="0"/>
              <a:t> </a:t>
            </a:r>
            <a:r>
              <a:rPr lang="en-US" altLang="zh-Hans" dirty="0"/>
              <a:t>similar</a:t>
            </a:r>
            <a:r>
              <a:rPr lang="zh-Hans" altLang="en-US" dirty="0"/>
              <a:t> </a:t>
            </a:r>
            <a:r>
              <a:rPr lang="en-US" altLang="zh-Hans" dirty="0"/>
              <a:t>trajectories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ground</a:t>
            </a:r>
            <a:r>
              <a:rPr lang="zh-Hans" altLang="en-US" dirty="0"/>
              <a:t> </a:t>
            </a:r>
            <a:r>
              <a:rPr lang="en-US" altLang="zh-Hans" dirty="0"/>
              <a:t>truth</a:t>
            </a:r>
            <a:r>
              <a:rPr lang="zh-Hans" altLang="en-US" dirty="0"/>
              <a:t> </a:t>
            </a:r>
            <a:r>
              <a:rPr lang="en-US" altLang="zh-Hans" dirty="0"/>
              <a:t>data</a:t>
            </a:r>
          </a:p>
          <a:p>
            <a:pPr lvl="1"/>
            <a:r>
              <a:rPr lang="en-US" altLang="zh-Hans" dirty="0"/>
              <a:t>Greedy</a:t>
            </a:r>
            <a:r>
              <a:rPr lang="zh-Hans" altLang="en-US" dirty="0"/>
              <a:t> </a:t>
            </a:r>
            <a:r>
              <a:rPr lang="en-US" altLang="zh-Hans" dirty="0"/>
              <a:t>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75F8-0DE1-491F-A165-DC3DCB540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CN" dirty="0"/>
              <a:t>Metrics</a:t>
            </a:r>
            <a:r>
              <a:rPr lang="zh-Hans" altLang="en-US" dirty="0"/>
              <a:t> </a:t>
            </a:r>
            <a:r>
              <a:rPr lang="en-US" altLang="zh-Hans" dirty="0"/>
              <a:t>&amp;</a:t>
            </a:r>
            <a:r>
              <a:rPr lang="zh-Hans" altLang="en-US" dirty="0"/>
              <a:t> </a:t>
            </a:r>
            <a:r>
              <a:rPr lang="en-US" altLang="zh-Hans" dirty="0"/>
              <a:t>Performance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1425-22F3-4902-A8E5-B454EE96B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026"/>
            <a:ext cx="10515600" cy="2513121"/>
          </a:xfrm>
        </p:spPr>
        <p:txBody>
          <a:bodyPr/>
          <a:lstStyle/>
          <a:p>
            <a:r>
              <a:rPr lang="en-US" altLang="zh-CN" dirty="0"/>
              <a:t>Accuracy</a:t>
            </a:r>
            <a:r>
              <a:rPr lang="en-US" altLang="zh-Hans" dirty="0"/>
              <a:t>:</a:t>
            </a:r>
            <a:r>
              <a:rPr lang="zh-Hans" altLang="en-US" dirty="0"/>
              <a:t> 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Error</a:t>
            </a:r>
            <a:r>
              <a:rPr lang="en-US" altLang="zh-Hans" dirty="0"/>
              <a:t>:</a:t>
            </a:r>
            <a:r>
              <a:rPr lang="zh-Hans" altLang="en-US" dirty="0"/>
              <a:t> </a:t>
            </a:r>
            <a:endParaRPr lang="en-US" altLang="zh-CN" dirty="0"/>
          </a:p>
          <a:p>
            <a:pPr lvl="1"/>
            <a:endParaRPr lang="en-US" dirty="0"/>
          </a:p>
          <a:p>
            <a:r>
              <a:rPr lang="en-US" dirty="0"/>
              <a:t>Uniqueness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E2447-004C-4BFE-82EA-201EDB4F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60" y="1269221"/>
            <a:ext cx="2781592" cy="100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B9EAC-9E3D-44C3-876B-6E16F2F05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2"/>
          <a:stretch/>
        </p:blipFill>
        <p:spPr>
          <a:xfrm>
            <a:off x="2063066" y="2381824"/>
            <a:ext cx="3173952" cy="633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F0F479-061B-4A0E-B485-C337C21A9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33" y="3976252"/>
            <a:ext cx="10219534" cy="25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96B5-3892-854F-9691-4199A6A3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Impact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Factors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74C6-B62E-114A-9F77-8BCC63130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Spatial</a:t>
            </a:r>
            <a:r>
              <a:rPr lang="zh-Hans" altLang="en-US" dirty="0"/>
              <a:t> </a:t>
            </a:r>
            <a:r>
              <a:rPr lang="en-US" altLang="zh-Hans" dirty="0"/>
              <a:t>Resolution</a:t>
            </a:r>
          </a:p>
          <a:p>
            <a:r>
              <a:rPr lang="en-US" altLang="zh-Hans" dirty="0"/>
              <a:t>Temporal</a:t>
            </a:r>
            <a:r>
              <a:rPr lang="zh-Hans" altLang="en-US" dirty="0"/>
              <a:t> </a:t>
            </a:r>
            <a:r>
              <a:rPr lang="en-US" altLang="zh-Hans" dirty="0"/>
              <a:t>Resolution</a:t>
            </a:r>
          </a:p>
          <a:p>
            <a:r>
              <a:rPr lang="en-US" altLang="zh-Hans" dirty="0"/>
              <a:t>Number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Users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D0C318-8E59-6C43-B13A-DFB71F42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97" y="1149123"/>
            <a:ext cx="5299710" cy="2842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2B927-602B-9045-9605-12CA66A1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76508"/>
            <a:ext cx="5327116" cy="2819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32D53-BBCC-E641-B4B5-452913BDB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134" y="3980363"/>
            <a:ext cx="5272173" cy="27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629F-E340-42BA-9A1F-650F5454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CDC1-CBE9-45D8-AB53-4AC03829A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Massive Mobile Data</a:t>
            </a:r>
          </a:p>
          <a:p>
            <a:pPr lvl="1"/>
            <a:r>
              <a:rPr lang="en-US" dirty="0"/>
              <a:t>Extensive use of mobile phones</a:t>
            </a:r>
          </a:p>
          <a:p>
            <a:pPr lvl="1"/>
            <a:r>
              <a:rPr lang="en-US" dirty="0"/>
              <a:t>Explosive mobile traffic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Great Potential Value</a:t>
            </a:r>
          </a:p>
          <a:p>
            <a:pPr lvl="1"/>
            <a:r>
              <a:rPr lang="en-US" dirty="0"/>
              <a:t>Academic Research</a:t>
            </a:r>
          </a:p>
          <a:p>
            <a:pPr lvl="1"/>
            <a:r>
              <a:rPr lang="en-US" dirty="0"/>
              <a:t>Commercial application</a:t>
            </a:r>
          </a:p>
          <a:p>
            <a:pPr lvl="1"/>
            <a:endParaRPr lang="en-US" dirty="0"/>
          </a:p>
          <a:p>
            <a:r>
              <a:rPr lang="en-US" dirty="0"/>
              <a:t>Calling for mobil</a:t>
            </a:r>
            <a:r>
              <a:rPr lang="en-US" altLang="zh-Hans" dirty="0"/>
              <a:t>ity</a:t>
            </a:r>
            <a:r>
              <a:rPr lang="en-US" dirty="0"/>
              <a:t> data</a:t>
            </a:r>
            <a:r>
              <a:rPr lang="en-US" altLang="zh-Hans" dirty="0"/>
              <a:t>sets</a:t>
            </a:r>
            <a:r>
              <a:rPr lang="zh-Hans" altLang="en-US" dirty="0"/>
              <a:t> </a:t>
            </a:r>
            <a:r>
              <a:rPr lang="en-US" altLang="zh-Hans" dirty="0">
                <a:solidFill>
                  <a:srgbClr val="FF0000"/>
                </a:solidFill>
              </a:rPr>
              <a:t>releasing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63398-60F3-4472-BB31-17B4EF0D5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77" y="1758157"/>
            <a:ext cx="3012836" cy="172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47673-7072-4B83-9891-A9A88CE0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307" y="3547245"/>
            <a:ext cx="4295238" cy="1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8798-E988-C846-82F5-636C64EE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Conclusion</a:t>
            </a:r>
            <a:r>
              <a:rPr lang="zh-Hans" altLang="en-US" dirty="0"/>
              <a:t> </a:t>
            </a:r>
            <a:r>
              <a:rPr lang="en-US" altLang="zh-Hans" dirty="0"/>
              <a:t>&amp;</a:t>
            </a:r>
            <a:r>
              <a:rPr lang="zh-Hans" altLang="en-US" dirty="0"/>
              <a:t> </a:t>
            </a:r>
            <a:r>
              <a:rPr lang="en-US" altLang="zh-Hans" dirty="0"/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1E74-AF2F-C24B-83BA-18A355443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Mobile</a:t>
            </a:r>
            <a:r>
              <a:rPr lang="zh-Hans" altLang="en-US" dirty="0"/>
              <a:t> </a:t>
            </a:r>
            <a:r>
              <a:rPr lang="en-US" altLang="zh-Hans" dirty="0"/>
              <a:t>users’</a:t>
            </a:r>
            <a:r>
              <a:rPr lang="zh-Hans" altLang="en-US" dirty="0"/>
              <a:t> </a:t>
            </a:r>
            <a:r>
              <a:rPr lang="en-US" altLang="zh-Hans" dirty="0"/>
              <a:t>privacy</a:t>
            </a:r>
            <a:r>
              <a:rPr lang="zh-Hans" altLang="en-US" dirty="0"/>
              <a:t> </a:t>
            </a:r>
            <a:r>
              <a:rPr lang="en-US" altLang="zh-Hans" dirty="0"/>
              <a:t>is</a:t>
            </a:r>
            <a:r>
              <a:rPr lang="zh-Hans" altLang="en-US" dirty="0"/>
              <a:t> </a:t>
            </a:r>
            <a:r>
              <a:rPr lang="en-US" altLang="zh-Hans" dirty="0"/>
              <a:t>not</a:t>
            </a:r>
            <a:r>
              <a:rPr lang="zh-Hans" altLang="en-US" dirty="0"/>
              <a:t> </a:t>
            </a:r>
            <a:r>
              <a:rPr lang="en-US" altLang="zh-Hans" dirty="0"/>
              <a:t>preserved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aggregated</a:t>
            </a:r>
            <a:r>
              <a:rPr lang="zh-Hans" altLang="en-US" dirty="0"/>
              <a:t> </a:t>
            </a:r>
            <a:r>
              <a:rPr lang="en-US" altLang="zh-Hans" dirty="0"/>
              <a:t>mobility</a:t>
            </a:r>
            <a:r>
              <a:rPr lang="zh-Hans" altLang="en-US" dirty="0"/>
              <a:t> </a:t>
            </a:r>
            <a:r>
              <a:rPr lang="en-US" altLang="zh-Hans" dirty="0"/>
              <a:t>data.</a:t>
            </a:r>
          </a:p>
          <a:p>
            <a:r>
              <a:rPr lang="en-US" altLang="zh-Hans" dirty="0"/>
              <a:t>Spatiotemporal</a:t>
            </a:r>
            <a:r>
              <a:rPr lang="zh-Hans" altLang="en-US" dirty="0"/>
              <a:t> </a:t>
            </a:r>
            <a:r>
              <a:rPr lang="en-US" altLang="zh-Hans" dirty="0"/>
              <a:t>resolution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scale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datasets</a:t>
            </a:r>
            <a:r>
              <a:rPr lang="zh-Hans" altLang="en-US" dirty="0"/>
              <a:t> </a:t>
            </a:r>
            <a:r>
              <a:rPr lang="en-US" altLang="zh-Hans" dirty="0"/>
              <a:t>have</a:t>
            </a:r>
            <a:r>
              <a:rPr lang="zh-Hans" altLang="en-US" dirty="0"/>
              <a:t> </a:t>
            </a:r>
            <a:r>
              <a:rPr lang="en-US" altLang="zh-Hans" dirty="0"/>
              <a:t>little</a:t>
            </a:r>
            <a:r>
              <a:rPr lang="zh-Hans" altLang="en-US" dirty="0"/>
              <a:t> </a:t>
            </a:r>
            <a:r>
              <a:rPr lang="en-US" altLang="zh-Hans" dirty="0"/>
              <a:t>impact.</a:t>
            </a:r>
          </a:p>
          <a:p>
            <a:endParaRPr lang="en-US" dirty="0"/>
          </a:p>
          <a:p>
            <a:r>
              <a:rPr lang="en-US" altLang="zh-Hans" dirty="0"/>
              <a:t>Potential</a:t>
            </a:r>
            <a:r>
              <a:rPr lang="zh-Hans" altLang="en-US" dirty="0"/>
              <a:t> </a:t>
            </a:r>
            <a:r>
              <a:rPr lang="en-US" altLang="zh-Hans" dirty="0"/>
              <a:t>solutions</a:t>
            </a:r>
          </a:p>
          <a:p>
            <a:pPr lvl="1"/>
            <a:r>
              <a:rPr lang="en-US" altLang="zh-Hans" dirty="0"/>
              <a:t>Generalization</a:t>
            </a:r>
          </a:p>
          <a:p>
            <a:pPr lvl="1"/>
            <a:r>
              <a:rPr lang="en-US" altLang="zh-Hans" dirty="0"/>
              <a:t>Perturbation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2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985C-FC7B-FE43-8045-DEA51824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Comments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AA6B-8B59-EB4D-966E-A77530E74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Advantages</a:t>
            </a:r>
          </a:p>
          <a:p>
            <a:pPr lvl="1"/>
            <a:r>
              <a:rPr lang="en-US" altLang="zh-Hans" dirty="0"/>
              <a:t>Interesting</a:t>
            </a:r>
            <a:r>
              <a:rPr lang="zh-Hans" altLang="en-US" dirty="0"/>
              <a:t> </a:t>
            </a:r>
            <a:r>
              <a:rPr lang="en-US" altLang="zh-Hans" dirty="0"/>
              <a:t>Problem</a:t>
            </a:r>
          </a:p>
          <a:p>
            <a:pPr lvl="1"/>
            <a:r>
              <a:rPr lang="en-US" altLang="zh-Hans" dirty="0"/>
              <a:t>Meaningful</a:t>
            </a:r>
            <a:r>
              <a:rPr lang="zh-Hans" altLang="en-US" dirty="0"/>
              <a:t> </a:t>
            </a:r>
            <a:r>
              <a:rPr lang="en-US" altLang="zh-Hans" dirty="0"/>
              <a:t>Problem</a:t>
            </a:r>
            <a:endParaRPr lang="en-US" dirty="0"/>
          </a:p>
          <a:p>
            <a:pPr lvl="1"/>
            <a:r>
              <a:rPr lang="en-US" dirty="0"/>
              <a:t>Feasibility </a:t>
            </a:r>
            <a:r>
              <a:rPr lang="en-US" altLang="zh-Hans" dirty="0"/>
              <a:t>P</a:t>
            </a:r>
            <a:r>
              <a:rPr lang="en-US" dirty="0"/>
              <a:t>roblem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altLang="zh-Hans" dirty="0"/>
              <a:t>Disadvantages</a:t>
            </a:r>
          </a:p>
          <a:p>
            <a:pPr lvl="1"/>
            <a:r>
              <a:rPr lang="en-US" dirty="0"/>
              <a:t>Da</a:t>
            </a:r>
            <a:r>
              <a:rPr lang="en-US" altLang="zh-Hans" dirty="0"/>
              <a:t>ytime</a:t>
            </a:r>
            <a:r>
              <a:rPr lang="zh-Hans" altLang="en-US" dirty="0"/>
              <a:t> </a:t>
            </a:r>
            <a:r>
              <a:rPr lang="en-US" altLang="zh-Hans" dirty="0"/>
              <a:t>Trajectories</a:t>
            </a:r>
          </a:p>
          <a:p>
            <a:pPr lvl="1"/>
            <a:r>
              <a:rPr lang="en-US" altLang="zh-Hans" dirty="0"/>
              <a:t>Number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827E-468C-D047-A132-4D8280A5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Motivation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How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release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6C7F5F-C1BF-F14D-B74A-2E39CA66F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2905"/>
            <a:ext cx="10515600" cy="2444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preserve</a:t>
            </a:r>
            <a:r>
              <a:rPr lang="zh-Hans" altLang="en-US" dirty="0"/>
              <a:t> </a:t>
            </a:r>
            <a:r>
              <a:rPr lang="en-US" altLang="zh-Hans" dirty="0"/>
              <a:t>users’</a:t>
            </a:r>
            <a:r>
              <a:rPr lang="zh-Hans" altLang="en-US" dirty="0"/>
              <a:t> </a:t>
            </a:r>
            <a:r>
              <a:rPr lang="en-US" altLang="zh-Hans" dirty="0"/>
              <a:t>privacy: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Hans" dirty="0"/>
              <a:t>Anonymized</a:t>
            </a:r>
            <a:r>
              <a:rPr lang="zh-Hans" altLang="en-US" dirty="0"/>
              <a:t> </a:t>
            </a:r>
            <a:r>
              <a:rPr lang="en-US" altLang="zh-Hans" dirty="0"/>
              <a:t>mobility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</a:p>
          <a:p>
            <a:pPr lvl="1"/>
            <a:r>
              <a:rPr lang="en-US" altLang="zh-Hans" dirty="0"/>
              <a:t>Trajectories</a:t>
            </a:r>
            <a:r>
              <a:rPr lang="zh-Hans" altLang="en-US" dirty="0"/>
              <a:t> </a:t>
            </a:r>
            <a:r>
              <a:rPr lang="en-US" altLang="zh-Hans" dirty="0"/>
              <a:t>are</a:t>
            </a:r>
            <a:r>
              <a:rPr lang="zh-Hans" altLang="en-US" dirty="0"/>
              <a:t> </a:t>
            </a:r>
            <a:r>
              <a:rPr lang="en-US" altLang="zh-Hans" dirty="0"/>
              <a:t>significantly</a:t>
            </a:r>
            <a:r>
              <a:rPr lang="zh-Hans" altLang="en-US" dirty="0"/>
              <a:t> </a:t>
            </a:r>
            <a:r>
              <a:rPr lang="en-US" altLang="zh-Hans" dirty="0"/>
              <a:t>different</a:t>
            </a:r>
            <a:r>
              <a:rPr lang="zh-Hans" altLang="en-US" dirty="0"/>
              <a:t> </a:t>
            </a:r>
            <a:r>
              <a:rPr lang="en-US" altLang="zh-Hans" dirty="0"/>
              <a:t>		</a:t>
            </a:r>
            <a:r>
              <a:rPr lang="en-US" altLang="zh-Hans" dirty="0">
                <a:sym typeface="Wingdings" pitchFamily="2" charset="2"/>
              </a:rPr>
              <a:t></a:t>
            </a:r>
            <a:r>
              <a:rPr lang="zh-Hans" altLang="en-US" dirty="0"/>
              <a:t>  </a:t>
            </a:r>
            <a:r>
              <a:rPr lang="en-US" altLang="zh-Hans" dirty="0"/>
              <a:t>quasi-identifiers</a:t>
            </a:r>
          </a:p>
          <a:p>
            <a:pPr lvl="1"/>
            <a:r>
              <a:rPr lang="en-US" altLang="zh-Hans" dirty="0"/>
              <a:t>Utilize</a:t>
            </a:r>
            <a:r>
              <a:rPr lang="zh-Hans" altLang="en-US" dirty="0"/>
              <a:t> </a:t>
            </a:r>
            <a:r>
              <a:rPr lang="en-US" altLang="zh-Hans" dirty="0"/>
              <a:t>some</a:t>
            </a:r>
            <a:r>
              <a:rPr lang="zh-Hans" altLang="en-US" dirty="0"/>
              <a:t> </a:t>
            </a:r>
            <a:r>
              <a:rPr lang="en-US" altLang="zh-Hans" dirty="0"/>
              <a:t>external</a:t>
            </a:r>
            <a:r>
              <a:rPr lang="zh-Hans" altLang="en-US" dirty="0"/>
              <a:t> </a:t>
            </a:r>
            <a:r>
              <a:rPr lang="en-US" altLang="zh-Hans" dirty="0"/>
              <a:t>information		</a:t>
            </a:r>
            <a:r>
              <a:rPr lang="en-US" altLang="zh-Hans" dirty="0">
                <a:sym typeface="Wingdings" pitchFamily="2" charset="2"/>
              </a:rPr>
              <a:t></a:t>
            </a:r>
            <a:r>
              <a:rPr lang="zh-Hans" altLang="en-US" dirty="0">
                <a:sym typeface="Wingdings" pitchFamily="2" charset="2"/>
              </a:rPr>
              <a:t>  </a:t>
            </a:r>
            <a:r>
              <a:rPr lang="en-US" altLang="zh-Hans" dirty="0">
                <a:sym typeface="Wingdings" pitchFamily="2" charset="2"/>
              </a:rPr>
              <a:t>re-identification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attack</a:t>
            </a:r>
          </a:p>
          <a:p>
            <a:pPr lvl="1"/>
            <a:r>
              <a:rPr lang="en-US" altLang="zh-Hans" dirty="0">
                <a:sym typeface="Wingdings" pitchFamily="2" charset="2"/>
              </a:rPr>
              <a:t>Generalize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or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permute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before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anonymized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	</a:t>
            </a:r>
            <a:r>
              <a:rPr lang="zh-Hans" altLang="en-US" dirty="0">
                <a:sym typeface="Wingdings" pitchFamily="2" charset="2"/>
              </a:rPr>
              <a:t>  </a:t>
            </a:r>
            <a:r>
              <a:rPr lang="en-US" altLang="zh-Hans" dirty="0">
                <a:sym typeface="Wingdings" pitchFamily="2" charset="2"/>
              </a:rPr>
              <a:t>poor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data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quality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D2900-621E-364D-BBE6-67053C26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1427"/>
            <a:ext cx="10477948" cy="19989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19F5EF-2657-184B-951A-78249C29FA22}"/>
              </a:ext>
            </a:extLst>
          </p:cNvPr>
          <p:cNvSpPr/>
          <p:nvPr/>
        </p:nvSpPr>
        <p:spPr>
          <a:xfrm>
            <a:off x="767443" y="1909667"/>
            <a:ext cx="10657114" cy="528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827E-468C-D047-A132-4D8280A5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Motivation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How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release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6C7F5F-C1BF-F14D-B74A-2E39CA66F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2905"/>
            <a:ext cx="10515600" cy="2444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preserve</a:t>
            </a:r>
            <a:r>
              <a:rPr lang="zh-Hans" altLang="en-US" dirty="0"/>
              <a:t> </a:t>
            </a:r>
            <a:r>
              <a:rPr lang="en-US" altLang="zh-Hans" dirty="0"/>
              <a:t>users’</a:t>
            </a:r>
            <a:r>
              <a:rPr lang="zh-Hans" altLang="en-US" dirty="0"/>
              <a:t> </a:t>
            </a:r>
            <a:r>
              <a:rPr lang="en-US" altLang="zh-Hans" dirty="0"/>
              <a:t>privacy: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Hans" dirty="0"/>
              <a:t>Aggregated</a:t>
            </a:r>
            <a:r>
              <a:rPr lang="zh-Hans" altLang="en-US" dirty="0"/>
              <a:t> </a:t>
            </a:r>
            <a:r>
              <a:rPr lang="en-US" altLang="zh-Hans" dirty="0"/>
              <a:t>mobility</a:t>
            </a:r>
            <a:r>
              <a:rPr lang="zh-Hans" altLang="en-US" dirty="0"/>
              <a:t> </a:t>
            </a:r>
            <a:r>
              <a:rPr lang="en-US" altLang="zh-Hans" dirty="0"/>
              <a:t>dataset</a:t>
            </a:r>
          </a:p>
          <a:p>
            <a:pPr lvl="1"/>
            <a:r>
              <a:rPr lang="en-US" altLang="zh-Hans" dirty="0">
                <a:sym typeface="Wingdings" pitchFamily="2" charset="2"/>
              </a:rPr>
              <a:t>E.g.,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the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number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of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users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covered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by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a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base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station</a:t>
            </a:r>
          </a:p>
          <a:p>
            <a:pPr lvl="1"/>
            <a:r>
              <a:rPr lang="en-US" altLang="zh-Hans" dirty="0">
                <a:sym typeface="Wingdings" pitchFamily="2" charset="2"/>
              </a:rPr>
              <a:t>preserve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individual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information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&amp;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provide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accurate</a:t>
            </a:r>
            <a:r>
              <a:rPr lang="zh-Hans" altLang="en-US" dirty="0">
                <a:sym typeface="Wingdings" pitchFamily="2" charset="2"/>
              </a:rPr>
              <a:t> </a:t>
            </a:r>
            <a:r>
              <a:rPr lang="en-US" altLang="zh-Hans" dirty="0">
                <a:sym typeface="Wingdings" pitchFamily="2" charset="2"/>
              </a:rPr>
              <a:t>statistics</a:t>
            </a:r>
          </a:p>
          <a:p>
            <a:pPr marL="0" indent="0">
              <a:buNone/>
            </a:pPr>
            <a:r>
              <a:rPr lang="en-US" altLang="zh-Hans" dirty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zh-Hans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Hans" dirty="0">
                <a:solidFill>
                  <a:srgbClr val="FF0000"/>
                </a:solidFill>
                <a:sym typeface="Wingdings" pitchFamily="2" charset="2"/>
              </a:rPr>
              <a:t>aggregated</a:t>
            </a:r>
            <a:r>
              <a:rPr lang="zh-Hans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Hans" dirty="0">
                <a:solidFill>
                  <a:srgbClr val="FF0000"/>
                </a:solidFill>
                <a:sym typeface="Wingdings" pitchFamily="2" charset="2"/>
              </a:rPr>
              <a:t>dataset</a:t>
            </a:r>
            <a:r>
              <a:rPr lang="zh-Hans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Hans" dirty="0">
                <a:solidFill>
                  <a:srgbClr val="FF0000"/>
                </a:solidFill>
                <a:sym typeface="Wingdings" pitchFamily="2" charset="2"/>
              </a:rPr>
              <a:t>SAFE?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6D2900-621E-364D-BBE6-67053C26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1427"/>
            <a:ext cx="10477948" cy="19989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19F5EF-2657-184B-951A-78249C29FA22}"/>
              </a:ext>
            </a:extLst>
          </p:cNvPr>
          <p:cNvSpPr/>
          <p:nvPr/>
        </p:nvSpPr>
        <p:spPr>
          <a:xfrm>
            <a:off x="777645" y="2341519"/>
            <a:ext cx="10657114" cy="7940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DC29-20CF-E440-BCAD-8EA85792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r>
              <a:rPr lang="zh-Hans" altLang="en-US" dirty="0"/>
              <a:t> </a:t>
            </a:r>
            <a:r>
              <a:rPr lang="en-US" altLang="zh-Hans" dirty="0"/>
              <a:t>–</a:t>
            </a:r>
            <a:r>
              <a:rPr lang="zh-Hans" altLang="en-US" dirty="0"/>
              <a:t> </a:t>
            </a:r>
            <a:r>
              <a:rPr lang="en-US" altLang="zh-Hans" dirty="0"/>
              <a:t>How</a:t>
            </a:r>
            <a:r>
              <a:rPr lang="zh-Hans" altLang="en-US" dirty="0"/>
              <a:t> </a:t>
            </a:r>
            <a:r>
              <a:rPr lang="en-US" altLang="zh-Hans" dirty="0"/>
              <a:t>to</a:t>
            </a:r>
            <a:r>
              <a:rPr lang="zh-Hans" altLang="en-US" dirty="0"/>
              <a:t> </a:t>
            </a:r>
            <a:r>
              <a:rPr lang="en-US" altLang="zh-Hans" dirty="0"/>
              <a:t>attack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37807A-5347-AE4D-97E4-788C44A7B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81155"/>
              </p:ext>
            </p:extLst>
          </p:nvPr>
        </p:nvGraphicFramePr>
        <p:xfrm>
          <a:off x="1596572" y="1690688"/>
          <a:ext cx="6139543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170E54E7-47AE-824F-ACC3-3E440D8FA7D8}"/>
              </a:ext>
            </a:extLst>
          </p:cNvPr>
          <p:cNvSpPr/>
          <p:nvPr/>
        </p:nvSpPr>
        <p:spPr>
          <a:xfrm>
            <a:off x="7315201" y="1597366"/>
            <a:ext cx="420914" cy="2974634"/>
          </a:xfrm>
          <a:prstGeom prst="rightBrace">
            <a:avLst>
              <a:gd name="adj1" fmla="val 7040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C1A59-29AB-854D-B3F0-19E368BD8C3B}"/>
              </a:ext>
            </a:extLst>
          </p:cNvPr>
          <p:cNvSpPr txBox="1"/>
          <p:nvPr/>
        </p:nvSpPr>
        <p:spPr>
          <a:xfrm>
            <a:off x="7968343" y="2792295"/>
            <a:ext cx="247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3200" b="1" dirty="0">
                <a:solidFill>
                  <a:srgbClr val="FF0000"/>
                </a:solidFill>
              </a:rPr>
              <a:t>Is</a:t>
            </a:r>
            <a:r>
              <a:rPr lang="zh-Han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Hans" sz="3200" b="1" dirty="0">
                <a:solidFill>
                  <a:srgbClr val="FF0000"/>
                </a:solidFill>
              </a:rPr>
              <a:t>it</a:t>
            </a:r>
            <a:r>
              <a:rPr lang="zh-Han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Hans" sz="3200" b="1" dirty="0">
                <a:solidFill>
                  <a:srgbClr val="FF0000"/>
                </a:solidFill>
              </a:rPr>
              <a:t>feasible?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D46E-6CC6-3F42-8529-88072467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</a:t>
            </a:r>
            <a:r>
              <a:rPr lang="en-US" altLang="zh-Hans" dirty="0"/>
              <a:t>asets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3A6C16-FF77-144F-9002-E31C07736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7232" y="1825625"/>
            <a:ext cx="9377536" cy="4351338"/>
          </a:xfrm>
        </p:spPr>
      </p:pic>
    </p:spTree>
    <p:extLst>
      <p:ext uri="{BB962C8B-B14F-4D97-AF65-F5344CB8AC3E}">
        <p14:creationId xmlns:p14="http://schemas.microsoft.com/office/powerpoint/2010/main" val="381010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4D3B-2DC8-2041-B29D-12CABDCF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Feasibility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8B1C-B0DE-E749-B070-4FA1D1C5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b="1" dirty="0"/>
              <a:t>Key</a:t>
            </a:r>
            <a:r>
              <a:rPr lang="zh-Hans" altLang="en-US" b="1" dirty="0"/>
              <a:t> </a:t>
            </a:r>
            <a:r>
              <a:rPr lang="en-US" altLang="zh-Hans" b="1" dirty="0"/>
              <a:t>Insights:</a:t>
            </a:r>
            <a:r>
              <a:rPr lang="zh-Hans" alt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Regulari</a:t>
            </a:r>
            <a:r>
              <a:rPr lang="en-US" altLang="zh-Hans" b="1" dirty="0">
                <a:solidFill>
                  <a:srgbClr val="FF0000"/>
                </a:solidFill>
              </a:rPr>
              <a:t>ty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Uniqueness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83DF41-DE06-E64B-B875-CDADB318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88" y="2533078"/>
            <a:ext cx="9710964" cy="38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AE7-D5C7-B448-89AC-AA047C16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Feasibility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5045-D4F5-EB45-8F2C-CC3457B8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b="1" dirty="0"/>
              <a:t>Verify:</a:t>
            </a:r>
            <a:r>
              <a:rPr lang="zh-Hans" altLang="en-US" dirty="0"/>
              <a:t> </a:t>
            </a:r>
            <a:r>
              <a:rPr lang="en-US" altLang="zh-Hans" dirty="0"/>
              <a:t>Does</a:t>
            </a:r>
            <a:r>
              <a:rPr lang="zh-Hans" altLang="en-US" dirty="0"/>
              <a:t> </a:t>
            </a:r>
            <a:r>
              <a:rPr lang="en-US" altLang="zh-Hans" dirty="0"/>
              <a:t>every</a:t>
            </a:r>
            <a:r>
              <a:rPr lang="zh-Hans" altLang="en-US" dirty="0"/>
              <a:t> </a:t>
            </a:r>
            <a:r>
              <a:rPr lang="en-US" altLang="zh-Hans" dirty="0"/>
              <a:t>user</a:t>
            </a:r>
            <a:r>
              <a:rPr lang="zh-Hans" altLang="en-US" dirty="0"/>
              <a:t> </a:t>
            </a:r>
            <a:r>
              <a:rPr lang="en-US" altLang="zh-Hans" dirty="0"/>
              <a:t>have</a:t>
            </a:r>
            <a:r>
              <a:rPr lang="zh-Hans" altLang="en-US" dirty="0"/>
              <a:t> </a:t>
            </a:r>
            <a:r>
              <a:rPr lang="en-US" altLang="zh-Hans" dirty="0"/>
              <a:t>such</a:t>
            </a:r>
            <a:r>
              <a:rPr lang="zh-Hans" altLang="en-US" dirty="0"/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regular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unique</a:t>
            </a:r>
            <a:r>
              <a:rPr lang="zh-Hans" altLang="en-US" dirty="0"/>
              <a:t> </a:t>
            </a:r>
            <a:r>
              <a:rPr lang="en-US" altLang="zh-Hans" dirty="0"/>
              <a:t>trace?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C8BAA-95E9-1D4D-9073-42D8784B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960" y="2599919"/>
            <a:ext cx="8115921" cy="33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AE7-D5C7-B448-89AC-AA047C16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Feasibility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5045-D4F5-EB45-8F2C-CC3457B8F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b="1" dirty="0"/>
              <a:t>Verify:</a:t>
            </a:r>
            <a:r>
              <a:rPr lang="zh-Hans" altLang="en-US" dirty="0"/>
              <a:t> </a:t>
            </a:r>
            <a:r>
              <a:rPr lang="en-US" altLang="zh-Hans" dirty="0"/>
              <a:t>Does</a:t>
            </a:r>
            <a:r>
              <a:rPr lang="zh-Hans" altLang="en-US" dirty="0"/>
              <a:t> </a:t>
            </a:r>
            <a:r>
              <a:rPr lang="en-US" altLang="zh-Hans" dirty="0"/>
              <a:t>every</a:t>
            </a:r>
            <a:r>
              <a:rPr lang="zh-Hans" altLang="en-US" dirty="0"/>
              <a:t> </a:t>
            </a:r>
            <a:r>
              <a:rPr lang="en-US" altLang="zh-Hans" dirty="0"/>
              <a:t>user</a:t>
            </a:r>
            <a:r>
              <a:rPr lang="zh-Hans" altLang="en-US" dirty="0"/>
              <a:t> </a:t>
            </a:r>
            <a:r>
              <a:rPr lang="en-US" altLang="zh-Hans" dirty="0"/>
              <a:t>have</a:t>
            </a:r>
            <a:r>
              <a:rPr lang="zh-Hans" altLang="en-US" dirty="0"/>
              <a:t> </a:t>
            </a:r>
            <a:r>
              <a:rPr lang="en-US" altLang="zh-Hans" dirty="0"/>
              <a:t>such</a:t>
            </a:r>
            <a:r>
              <a:rPr lang="zh-Hans" altLang="en-US" dirty="0"/>
              <a:t> </a:t>
            </a:r>
            <a:r>
              <a:rPr lang="en-US" altLang="zh-Hans" dirty="0"/>
              <a:t>regular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b="1" dirty="0">
                <a:solidFill>
                  <a:srgbClr val="FF0000"/>
                </a:solidFill>
              </a:rPr>
              <a:t>unique</a:t>
            </a:r>
            <a:r>
              <a:rPr lang="zh-Hans" altLang="en-US" dirty="0"/>
              <a:t> </a:t>
            </a:r>
            <a:r>
              <a:rPr lang="en-US" altLang="zh-Hans" dirty="0"/>
              <a:t>trace?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CC6DA-7641-E744-9659-B27A2001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960" y="2599919"/>
            <a:ext cx="8120743" cy="33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9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1303</Words>
  <Application>Microsoft Macintosh PowerPoint</Application>
  <PresentationFormat>Widescreen</PresentationFormat>
  <Paragraphs>185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Calibri Light</vt:lpstr>
      <vt:lpstr>Wingdings</vt:lpstr>
      <vt:lpstr>Office Theme</vt:lpstr>
      <vt:lpstr>Trajectory Recovery From Ash:  User Privacy Is NOT Preserved  in Aggregated Mobility Data</vt:lpstr>
      <vt:lpstr>Motivation</vt:lpstr>
      <vt:lpstr>Motivation – How to release</vt:lpstr>
      <vt:lpstr>Motivation – How to release</vt:lpstr>
      <vt:lpstr>Motivation – How to attack</vt:lpstr>
      <vt:lpstr>Datasets</vt:lpstr>
      <vt:lpstr>Feasibility</vt:lpstr>
      <vt:lpstr>Feasibility</vt:lpstr>
      <vt:lpstr>Feasibility</vt:lpstr>
      <vt:lpstr>Methodology – Problem definition</vt:lpstr>
      <vt:lpstr>Methodology – Attack Framework</vt:lpstr>
      <vt:lpstr>Methodology – Estimate the Cost</vt:lpstr>
      <vt:lpstr>Recovering Nighttime Trajectories</vt:lpstr>
      <vt:lpstr>Recovering Daytime Trajectories</vt:lpstr>
      <vt:lpstr>Recovering Trajectories Across Days</vt:lpstr>
      <vt:lpstr>Methodology – Derive a optimal solution</vt:lpstr>
      <vt:lpstr>Evaluation – Ground Truth &amp; Pairing</vt:lpstr>
      <vt:lpstr>Evaluation – Metrics &amp; Performance</vt:lpstr>
      <vt:lpstr>Evaluation – Impact of Factors</vt:lpstr>
      <vt:lpstr>Conclusion &amp; Discussion</vt:lpstr>
      <vt:lpstr>Comments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Trajectory Recovery From Ash:  User Privacy Is NOT Preserved  in Aggregated Mobility Data</dc:title>
  <dc:creator>刘桐彤</dc:creator>
  <cp:lastModifiedBy>刘桐彤</cp:lastModifiedBy>
  <cp:revision>157</cp:revision>
  <dcterms:created xsi:type="dcterms:W3CDTF">2018-04-24T13:51:27Z</dcterms:created>
  <dcterms:modified xsi:type="dcterms:W3CDTF">2018-04-25T04:12:20Z</dcterms:modified>
</cp:coreProperties>
</file>