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55" r:id="rId4"/>
    <p:sldId id="356" r:id="rId5"/>
    <p:sldId id="357" r:id="rId6"/>
    <p:sldId id="383" r:id="rId7"/>
    <p:sldId id="382" r:id="rId8"/>
    <p:sldId id="387" r:id="rId9"/>
    <p:sldId id="358" r:id="rId10"/>
    <p:sldId id="385" r:id="rId11"/>
    <p:sldId id="388" r:id="rId12"/>
    <p:sldId id="361" r:id="rId13"/>
    <p:sldId id="362" r:id="rId14"/>
    <p:sldId id="389" r:id="rId15"/>
    <p:sldId id="390" r:id="rId16"/>
    <p:sldId id="392" r:id="rId17"/>
    <p:sldId id="393" r:id="rId18"/>
    <p:sldId id="373" r:id="rId19"/>
    <p:sldId id="375" r:id="rId20"/>
    <p:sldId id="376" r:id="rId21"/>
    <p:sldId id="394" r:id="rId22"/>
    <p:sldId id="395" r:id="rId23"/>
    <p:sldId id="377" r:id="rId24"/>
    <p:sldId id="396" r:id="rId25"/>
    <p:sldId id="397" r:id="rId26"/>
    <p:sldId id="398" r:id="rId27"/>
    <p:sldId id="380" r:id="rId28"/>
    <p:sldId id="27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055" autoAdjust="0"/>
  </p:normalViewPr>
  <p:slideViewPr>
    <p:cSldViewPr snapToGrid="0">
      <p:cViewPr varScale="1">
        <p:scale>
          <a:sx n="68" d="100"/>
          <a:sy n="68" d="100"/>
        </p:scale>
        <p:origin x="12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1FAC1-ED69-4825-B24F-3EFD6A60E6B6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BC3B-339C-4B68-8DC2-0A4971AAB7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0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3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63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4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4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5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636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918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36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6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81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7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5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286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73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761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808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24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9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54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9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39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53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75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2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24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BC3B-339C-4B68-8DC2-0A4971AAB7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3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5361-4AB5-40D5-A6FE-59770B946C52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AD7B-07CA-43BD-9329-E0DC7358C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345023"/>
            <a:ext cx="9834273" cy="2387600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CD-CNN: A Partially Supervised Cross-Domain </a:t>
            </a:r>
            <a:r>
              <a:rPr lang="en-US" altLang="zh-CN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Deep </a:t>
            </a: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Learning Model</a:t>
            </a:r>
            <a:b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for Urban Resident Recognition</a:t>
            </a:r>
            <a:endParaRPr lang="en-US" altLang="zh-CN" sz="4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68550" y="6154191"/>
            <a:ext cx="329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Presenter: Jing Chu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charset="0"/>
              <a:buChar char="l"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2" y="3384907"/>
            <a:ext cx="11410950" cy="16668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68550" y="5067470"/>
            <a:ext cx="3299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AAAI 2018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 typeface="Wingdings" panose="05000000000000000000" charset="0"/>
              <a:buChar char="l"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Location </a:t>
            </a:r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5340687"/>
            <a:ext cx="116150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Natives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downtown area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Migrants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n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ear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universities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4384" y="4966142"/>
            <a:ext cx="436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orking place of natives</a:t>
            </a:r>
            <a:endParaRPr lang="en-US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96742" y="4971438"/>
            <a:ext cx="436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orking place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of migrants</a:t>
            </a:r>
            <a:endParaRPr lang="en-US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708525F-41CC-4CAE-A245-DF901F171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83" y="1690688"/>
            <a:ext cx="4362305" cy="31855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26030F-ACB5-478D-9DB9-EBE694CE6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44" y="1690688"/>
            <a:ext cx="4635477" cy="31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Framework Overview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949268" y="635635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z="200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11</a:t>
            </a:fld>
            <a:endParaRPr lang="zh-CN" alt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683229" y="1782435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41826" y="1821502"/>
            <a:ext cx="290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176399" y="1844824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2055469" y="3666575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295" y="5792693"/>
            <a:ext cx="142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Collection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3910" y="5886656"/>
            <a:ext cx="188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Preprocessing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11345" y="5759109"/>
            <a:ext cx="252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Convolutional Neural Network (CD-CNN)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12910" y="5759109"/>
            <a:ext cx="230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en-US" altLang="zh-CN" sz="20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pplication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3">
            <a:extLst>
              <a:ext uri="{FF2B5EF4-FFF2-40B4-BE49-F238E27FC236}">
                <a16:creationId xmlns:a16="http://schemas.microsoft.com/office/drawing/2014/main" id="{0C647D04-881D-4BE1-9664-737B9D54B697}"/>
              </a:ext>
            </a:extLst>
          </p:cNvPr>
          <p:cNvSpPr/>
          <p:nvPr/>
        </p:nvSpPr>
        <p:spPr>
          <a:xfrm>
            <a:off x="2372476" y="1876253"/>
            <a:ext cx="4154990" cy="3825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圆角矩形 7">
            <a:extLst>
              <a:ext uri="{FF2B5EF4-FFF2-40B4-BE49-F238E27FC236}">
                <a16:creationId xmlns:a16="http://schemas.microsoft.com/office/drawing/2014/main" id="{35F681EE-564F-46C2-9355-89B7DD597905}"/>
              </a:ext>
            </a:extLst>
          </p:cNvPr>
          <p:cNvSpPr/>
          <p:nvPr/>
        </p:nvSpPr>
        <p:spPr>
          <a:xfrm>
            <a:off x="2657704" y="2034927"/>
            <a:ext cx="1872630" cy="87490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ample </a:t>
            </a:r>
          </a:p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Selection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圆角矩形 7">
            <a:extLst>
              <a:ext uri="{FF2B5EF4-FFF2-40B4-BE49-F238E27FC236}">
                <a16:creationId xmlns:a16="http://schemas.microsoft.com/office/drawing/2014/main" id="{A2DFF5EC-8194-48ED-B773-28BE822DCFAD}"/>
              </a:ext>
            </a:extLst>
          </p:cNvPr>
          <p:cNvSpPr/>
          <p:nvPr/>
        </p:nvSpPr>
        <p:spPr>
          <a:xfrm>
            <a:off x="2657703" y="3325937"/>
            <a:ext cx="1872631" cy="966110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Extraction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圆角矩形 7">
            <a:extLst>
              <a:ext uri="{FF2B5EF4-FFF2-40B4-BE49-F238E27FC236}">
                <a16:creationId xmlns:a16="http://schemas.microsoft.com/office/drawing/2014/main" id="{1EACD619-943B-40F1-BF5E-FBC757EC1E99}"/>
              </a:ext>
            </a:extLst>
          </p:cNvPr>
          <p:cNvSpPr/>
          <p:nvPr/>
        </p:nvSpPr>
        <p:spPr>
          <a:xfrm>
            <a:off x="4834996" y="4292047"/>
            <a:ext cx="1577439" cy="71442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圆角矩形 7">
            <a:extLst>
              <a:ext uri="{FF2B5EF4-FFF2-40B4-BE49-F238E27FC236}">
                <a16:creationId xmlns:a16="http://schemas.microsoft.com/office/drawing/2014/main" id="{3A5A5B3B-69EC-43EF-BFAF-1B76EB1F6BE4}"/>
              </a:ext>
            </a:extLst>
          </p:cNvPr>
          <p:cNvSpPr/>
          <p:nvPr/>
        </p:nvSpPr>
        <p:spPr>
          <a:xfrm>
            <a:off x="4779706" y="2570044"/>
            <a:ext cx="1632729" cy="72937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Communication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A964750-49D7-44D3-8E57-F23DD8C4A097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594019" y="2909834"/>
            <a:ext cx="0" cy="416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37D11CE-BB6F-4EBB-A6BE-950FB5E0318E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4530334" y="2934734"/>
            <a:ext cx="249372" cy="874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1D1877A-8376-4A4F-BDAF-367ECCF1412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4530334" y="3808992"/>
            <a:ext cx="304662" cy="84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7">
            <a:extLst>
              <a:ext uri="{FF2B5EF4-FFF2-40B4-BE49-F238E27FC236}">
                <a16:creationId xmlns:a16="http://schemas.microsoft.com/office/drawing/2014/main" id="{6A9DF5B3-8178-4BA8-A604-8E4814D9AA22}"/>
              </a:ext>
            </a:extLst>
          </p:cNvPr>
          <p:cNvSpPr/>
          <p:nvPr/>
        </p:nvSpPr>
        <p:spPr>
          <a:xfrm>
            <a:off x="2657703" y="4752622"/>
            <a:ext cx="1872632" cy="778933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Matrix Generation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E28E879-0AB8-4947-9B4B-94253F5331D1}"/>
              </a:ext>
            </a:extLst>
          </p:cNvPr>
          <p:cNvCxnSpPr>
            <a:stCxn id="25" idx="2"/>
            <a:endCxn id="32" idx="0"/>
          </p:cNvCxnSpPr>
          <p:nvPr/>
        </p:nvCxnSpPr>
        <p:spPr>
          <a:xfrm>
            <a:off x="3594019" y="4292047"/>
            <a:ext cx="0" cy="46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134">
            <a:extLst>
              <a:ext uri="{FF2B5EF4-FFF2-40B4-BE49-F238E27FC236}">
                <a16:creationId xmlns:a16="http://schemas.microsoft.com/office/drawing/2014/main" id="{95FED1D1-F3DF-4F6B-8C12-1C5EE42B2906}"/>
              </a:ext>
            </a:extLst>
          </p:cNvPr>
          <p:cNvSpPr/>
          <p:nvPr/>
        </p:nvSpPr>
        <p:spPr>
          <a:xfrm>
            <a:off x="6829225" y="1821502"/>
            <a:ext cx="2266888" cy="3880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圆角矩形 32">
            <a:extLst>
              <a:ext uri="{FF2B5EF4-FFF2-40B4-BE49-F238E27FC236}">
                <a16:creationId xmlns:a16="http://schemas.microsoft.com/office/drawing/2014/main" id="{7C589BB8-FFB0-417A-A0E1-0575B672AD8D}"/>
              </a:ext>
            </a:extLst>
          </p:cNvPr>
          <p:cNvSpPr/>
          <p:nvPr/>
        </p:nvSpPr>
        <p:spPr>
          <a:xfrm>
            <a:off x="7032742" y="4633496"/>
            <a:ext cx="1902080" cy="898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圆角矩形 30">
            <a:extLst>
              <a:ext uri="{FF2B5EF4-FFF2-40B4-BE49-F238E27FC236}">
                <a16:creationId xmlns:a16="http://schemas.microsoft.com/office/drawing/2014/main" id="{2526F5CF-8EC2-4C42-AF79-30CEE26C95D7}"/>
              </a:ext>
            </a:extLst>
          </p:cNvPr>
          <p:cNvSpPr/>
          <p:nvPr/>
        </p:nvSpPr>
        <p:spPr>
          <a:xfrm>
            <a:off x="7032742" y="2192638"/>
            <a:ext cx="1916525" cy="726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Dimensionality Balancing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圆角矩形 30">
            <a:extLst>
              <a:ext uri="{FF2B5EF4-FFF2-40B4-BE49-F238E27FC236}">
                <a16:creationId xmlns:a16="http://schemas.microsoft.com/office/drawing/2014/main" id="{1F99B0F4-D5C9-481A-9290-6D4A48CB0CD8}"/>
              </a:ext>
            </a:extLst>
          </p:cNvPr>
          <p:cNvSpPr/>
          <p:nvPr/>
        </p:nvSpPr>
        <p:spPr>
          <a:xfrm>
            <a:off x="7032742" y="3368025"/>
            <a:ext cx="1902080" cy="933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Features Fusion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6B00443-8083-4B27-ABE0-3EFD452D66C3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7983782" y="2919252"/>
            <a:ext cx="7223" cy="448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863F676-DC14-4263-BDA9-5BF13EFE8CA6}"/>
              </a:ext>
            </a:extLst>
          </p:cNvPr>
          <p:cNvCxnSpPr>
            <a:stCxn id="37" idx="2"/>
            <a:endCxn id="35" idx="0"/>
          </p:cNvCxnSpPr>
          <p:nvPr/>
        </p:nvCxnSpPr>
        <p:spPr>
          <a:xfrm>
            <a:off x="7983782" y="4301067"/>
            <a:ext cx="0" cy="332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圆角 135">
            <a:extLst>
              <a:ext uri="{FF2B5EF4-FFF2-40B4-BE49-F238E27FC236}">
                <a16:creationId xmlns:a16="http://schemas.microsoft.com/office/drawing/2014/main" id="{DECB6C23-1D0D-4E5A-995F-6745E8939F0F}"/>
              </a:ext>
            </a:extLst>
          </p:cNvPr>
          <p:cNvSpPr/>
          <p:nvPr/>
        </p:nvSpPr>
        <p:spPr>
          <a:xfrm>
            <a:off x="9541210" y="1838328"/>
            <a:ext cx="2379857" cy="3832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138">
            <a:extLst>
              <a:ext uri="{FF2B5EF4-FFF2-40B4-BE49-F238E27FC236}">
                <a16:creationId xmlns:a16="http://schemas.microsoft.com/office/drawing/2014/main" id="{1C1C001C-7F46-414E-87BD-A8BB88CC895F}"/>
              </a:ext>
            </a:extLst>
          </p:cNvPr>
          <p:cNvSpPr/>
          <p:nvPr/>
        </p:nvSpPr>
        <p:spPr>
          <a:xfrm>
            <a:off x="9737088" y="2192638"/>
            <a:ext cx="1955379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Population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Census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9" y="3299423"/>
            <a:ext cx="1963922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8" y="4431382"/>
            <a:ext cx="1963922" cy="7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Home Returning </a:t>
            </a:r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rediction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3" name="右箭头 132"/>
          <p:cNvSpPr/>
          <p:nvPr/>
        </p:nvSpPr>
        <p:spPr>
          <a:xfrm>
            <a:off x="6543627" y="3695403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4" name="右箭头 133"/>
          <p:cNvSpPr/>
          <p:nvPr/>
        </p:nvSpPr>
        <p:spPr>
          <a:xfrm>
            <a:off x="9206441" y="3662604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422740" y="1844824"/>
            <a:ext cx="1609840" cy="3825535"/>
            <a:chOff x="-3641177" y="1988840"/>
            <a:chExt cx="1224136" cy="3825535"/>
          </a:xfrm>
        </p:grpSpPr>
        <p:sp>
          <p:nvSpPr>
            <p:cNvPr id="140" name="圆角矩形 139"/>
            <p:cNvSpPr/>
            <p:nvPr/>
          </p:nvSpPr>
          <p:spPr>
            <a:xfrm>
              <a:off x="-3641177" y="1988840"/>
              <a:ext cx="1224136" cy="38255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-3549220" y="2196168"/>
              <a:ext cx="1038719" cy="1461096"/>
              <a:chOff x="-3549220" y="2196168"/>
              <a:chExt cx="1038719" cy="1461096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-3549220" y="2196168"/>
                <a:ext cx="1038719" cy="1461096"/>
              </a:xfrm>
              <a:prstGeom prst="round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-3507175" y="2325806"/>
                <a:ext cx="9188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Mobile P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hone </a:t>
                </a:r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ignaling Data</a:t>
                </a:r>
                <a:endParaRPr lang="en-US" sz="20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4" name="圆角矩形 143"/>
          <p:cNvSpPr/>
          <p:nvPr/>
        </p:nvSpPr>
        <p:spPr>
          <a:xfrm>
            <a:off x="533982" y="3926545"/>
            <a:ext cx="1366001" cy="139076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598963" y="4125664"/>
            <a:ext cx="1208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Volunteer Survey </a:t>
            </a:r>
            <a:r>
              <a:rPr 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738992" y="1738577"/>
            <a:ext cx="2511311" cy="40315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2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Convolutional Neural 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Network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99" y="1479851"/>
            <a:ext cx="9864250" cy="419687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728078"/>
            <a:ext cx="12561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CNN for Location Domain: locality characteristics; the dimensionality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very high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CNN for Communication Domain:  locality characteristics; adjacent time slices have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correlations</a:t>
            </a:r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Dimensionality Balancing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23490" y="635635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6DDD9F8-996A-40E2-94B5-293C07CC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38" y="4192793"/>
            <a:ext cx="2452744" cy="1982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F55FF3-96EE-41A0-85FA-EABF559142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73"/>
          <a:stretch/>
        </p:blipFill>
        <p:spPr>
          <a:xfrm>
            <a:off x="4910977" y="1498274"/>
            <a:ext cx="2614988" cy="198801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14524DC-7BB4-4B50-931A-3B553C882992}"/>
              </a:ext>
            </a:extLst>
          </p:cNvPr>
          <p:cNvSpPr txBox="1"/>
          <p:nvPr/>
        </p:nvSpPr>
        <p:spPr>
          <a:xfrm>
            <a:off x="1388540" y="2175674"/>
            <a:ext cx="2409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Low-dimensional</a:t>
            </a:r>
            <a:endParaRPr lang="fr-FR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fr-F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Communication Features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DC6E270-8624-475D-A1E4-75D9D6F3A686}"/>
              </a:ext>
            </a:extLst>
          </p:cNvPr>
          <p:cNvCxnSpPr>
            <a:cxnSpLocks/>
          </p:cNvCxnSpPr>
          <p:nvPr/>
        </p:nvCxnSpPr>
        <p:spPr>
          <a:xfrm>
            <a:off x="3508374" y="2793091"/>
            <a:ext cx="1281287" cy="3582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486A551-7D0E-4748-A1BE-C26E5AD4C9B4}"/>
              </a:ext>
            </a:extLst>
          </p:cNvPr>
          <p:cNvSpPr txBox="1"/>
          <p:nvPr/>
        </p:nvSpPr>
        <p:spPr>
          <a:xfrm>
            <a:off x="1388540" y="5748261"/>
            <a:ext cx="241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High-dimensional Location Features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8B7C4E3-FE25-4375-9F38-99A0ABE64255}"/>
              </a:ext>
            </a:extLst>
          </p:cNvPr>
          <p:cNvCxnSpPr>
            <a:cxnSpLocks/>
          </p:cNvCxnSpPr>
          <p:nvPr/>
        </p:nvCxnSpPr>
        <p:spPr>
          <a:xfrm flipV="1">
            <a:off x="3491341" y="5313371"/>
            <a:ext cx="1298320" cy="467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E4EC980-5B12-409F-B301-ED30C1351643}"/>
              </a:ext>
            </a:extLst>
          </p:cNvPr>
          <p:cNvCxnSpPr>
            <a:cxnSpLocks/>
          </p:cNvCxnSpPr>
          <p:nvPr/>
        </p:nvCxnSpPr>
        <p:spPr>
          <a:xfrm flipH="1">
            <a:off x="7229697" y="2041077"/>
            <a:ext cx="886489" cy="103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092C7BF6-6B71-4F29-91DB-497C508694BB}"/>
              </a:ext>
            </a:extLst>
          </p:cNvPr>
          <p:cNvSpPr txBox="1"/>
          <p:nvPr/>
        </p:nvSpPr>
        <p:spPr>
          <a:xfrm>
            <a:off x="8116186" y="1752175"/>
            <a:ext cx="252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Doubles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its neurons layer by layer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653C8975-0CF3-4E9E-BEC3-3586F406B9CC}"/>
              </a:ext>
            </a:extLst>
          </p:cNvPr>
          <p:cNvCxnSpPr>
            <a:cxnSpLocks/>
          </p:cNvCxnSpPr>
          <p:nvPr/>
        </p:nvCxnSpPr>
        <p:spPr>
          <a:xfrm flipH="1" flipV="1">
            <a:off x="7229697" y="5457387"/>
            <a:ext cx="915161" cy="2895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C9FAF356-0756-46D0-ABD3-6D74F39E561D}"/>
              </a:ext>
            </a:extLst>
          </p:cNvPr>
          <p:cNvSpPr txBox="1"/>
          <p:nvPr/>
        </p:nvSpPr>
        <p:spPr>
          <a:xfrm>
            <a:off x="8144858" y="5458051"/>
            <a:ext cx="276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Halves </a:t>
            </a:r>
            <a:r>
              <a:rPr lang="fr-F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its neuron </a:t>
            </a:r>
          </a:p>
          <a:p>
            <a:r>
              <a:rPr lang="fr-F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layer </a:t>
            </a:r>
            <a:r>
              <a:rPr lang="fr-FR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by layer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40B2A7C-7D23-493D-99D6-781E7577A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956" y="2034865"/>
            <a:ext cx="2414569" cy="3527334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352A5F5-3CFC-4CBA-A401-4A5D7E757DF1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H="1" flipV="1">
            <a:off x="2593247" y="3099004"/>
            <a:ext cx="2002" cy="2649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DF6329BB-E7CD-494A-9FE1-320E0BA9695C}"/>
              </a:ext>
            </a:extLst>
          </p:cNvPr>
          <p:cNvSpPr txBox="1"/>
          <p:nvPr/>
        </p:nvSpPr>
        <p:spPr>
          <a:xfrm>
            <a:off x="2792895" y="4034206"/>
            <a:ext cx="14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Submerged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78317" y="4192793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3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14400" y="1815645"/>
            <a:ext cx="125617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943" y="1951518"/>
            <a:ext cx="11615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Lack of labels: only 30 thousands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native/migrant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labels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Partially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supervised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network algorithm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based on the co-training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scheme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Three training steps: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1)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separated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pre-training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2)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co-training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3)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Supervised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fine tuning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14400" y="1815645"/>
            <a:ext cx="125617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943" y="1420952"/>
            <a:ext cx="116150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separated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pre-training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60AE42-D26E-4BA4-9440-5BF7B63B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64" y="2185125"/>
            <a:ext cx="6772214" cy="236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880CBE-5CC4-472D-8FFD-A3F63D6A6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937" y="4561389"/>
            <a:ext cx="6927641" cy="2097333"/>
          </a:xfrm>
          <a:prstGeom prst="rect">
            <a:avLst/>
          </a:prstGeom>
        </p:spPr>
      </p:pic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28E36184-8563-4F8F-B26B-8823BD17CF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504837"/>
              </p:ext>
            </p:extLst>
          </p:nvPr>
        </p:nvGraphicFramePr>
        <p:xfrm>
          <a:off x="8951999" y="3196678"/>
          <a:ext cx="2045311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6" imgW="1091880" imgH="279360" progId="Equation.DSMT4">
                  <p:embed/>
                </p:oleObj>
              </mc:Choice>
              <mc:Fallback>
                <p:oleObj name="Equation" r:id="rId6" imgW="1091880" imgH="279360" progId="Equation.DSMT4">
                  <p:embed/>
                  <p:pic>
                    <p:nvPicPr>
                      <p:cNvPr id="19" name="对象 18">
                        <a:extLst>
                          <a:ext uri="{FF2B5EF4-FFF2-40B4-BE49-F238E27FC236}">
                            <a16:creationId xmlns:a16="http://schemas.microsoft.com/office/drawing/2014/main" id="{28E36184-8563-4F8F-B26B-8823BD17C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51999" y="3196678"/>
                        <a:ext cx="2045311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77E4BA26-3E7C-4D66-AE47-93F90C4483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68174"/>
              </p:ext>
            </p:extLst>
          </p:nvPr>
        </p:nvGraphicFramePr>
        <p:xfrm>
          <a:off x="8951999" y="5348445"/>
          <a:ext cx="2140441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8" imgW="1143000" imgH="279360" progId="Equation.DSMT4">
                  <p:embed/>
                </p:oleObj>
              </mc:Choice>
              <mc:Fallback>
                <p:oleObj name="Equation" r:id="rId8" imgW="1143000" imgH="279360" progId="Equation.DSMT4">
                  <p:embed/>
                  <p:pic>
                    <p:nvPicPr>
                      <p:cNvPr id="21" name="对象 20">
                        <a:extLst>
                          <a:ext uri="{FF2B5EF4-FFF2-40B4-BE49-F238E27FC236}">
                            <a16:creationId xmlns:a16="http://schemas.microsoft.com/office/drawing/2014/main" id="{77E4BA26-3E7C-4D66-AE47-93F90C4483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51999" y="5348445"/>
                        <a:ext cx="2140441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1222938" y="2558261"/>
            <a:ext cx="1940890" cy="3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Bahavior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2937" y="4755497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88184" y="2207133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56305" y="2231512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990492" y="4456782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199158" y="4620157"/>
            <a:ext cx="1696265" cy="175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95423" y="4592122"/>
            <a:ext cx="1957147" cy="203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727877" y="2185125"/>
            <a:ext cx="2324597" cy="361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Convolutional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05596" y="2199659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Pooling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33134" y="2110122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FC-Layer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13983" y="4707843"/>
            <a:ext cx="1940890" cy="3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Tensor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08945" y="2788048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 regression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45510" y="647627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14400" y="1815645"/>
            <a:ext cx="125617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943" y="1388317"/>
            <a:ext cx="116150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 crossed co-training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60AE42-D26E-4BA4-9440-5BF7B63B8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49" y="2709778"/>
            <a:ext cx="5867655" cy="20484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880CBE-5CC4-472D-8FFD-A3F63D6A6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494" y="4998518"/>
            <a:ext cx="6002322" cy="18171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17832" y="3095513"/>
            <a:ext cx="1865043" cy="338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Bahavior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02222" y="5280150"/>
            <a:ext cx="1696265" cy="152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32559" y="2611865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100680" y="2636244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998487" y="4861029"/>
            <a:ext cx="1878705" cy="33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99714" y="5029088"/>
            <a:ext cx="1696265" cy="175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 flipV="1">
            <a:off x="7000533" y="5071055"/>
            <a:ext cx="193132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552595" y="2692509"/>
            <a:ext cx="2324597" cy="361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Convolutional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60233" y="2648775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Pooling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00533" y="2648775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FC-Layer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79909" y="5162630"/>
            <a:ext cx="1818578" cy="269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Tensor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721599" y="3088473"/>
            <a:ext cx="1400763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 regression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4821" y="2092929"/>
            <a:ext cx="6517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selects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batch of unlabeled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samples for training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2299" y="3826934"/>
            <a:ext cx="1865043" cy="9369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Unlabeled samples U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DC6E270-8624-475D-A1E4-75D9D6F3A686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953456" y="3734015"/>
            <a:ext cx="504193" cy="5251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DC6E270-8624-475D-A1E4-75D9D6F3A686}"/>
              </a:ext>
            </a:extLst>
          </p:cNvPr>
          <p:cNvCxnSpPr>
            <a:cxnSpLocks/>
            <a:stCxn id="26" idx="3"/>
            <a:endCxn id="9" idx="1"/>
          </p:cNvCxnSpPr>
          <p:nvPr/>
        </p:nvCxnSpPr>
        <p:spPr>
          <a:xfrm>
            <a:off x="1967342" y="4295417"/>
            <a:ext cx="382152" cy="16116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746593" y="4730524"/>
            <a:ext cx="6100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fr-FR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Choose top-k higher prediction confidences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下箭头 40"/>
          <p:cNvSpPr/>
          <p:nvPr/>
        </p:nvSpPr>
        <p:spPr>
          <a:xfrm>
            <a:off x="5038531" y="4646042"/>
            <a:ext cx="574460" cy="76113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22362" y="3613270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 model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122362" y="5758829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model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58374" y="4714781"/>
            <a:ext cx="6100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Choose top-k higher prediction confidences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下箭头 45"/>
          <p:cNvSpPr/>
          <p:nvPr/>
        </p:nvSpPr>
        <p:spPr>
          <a:xfrm rot="10800000">
            <a:off x="5032030" y="4559524"/>
            <a:ext cx="574460" cy="761134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8" grpId="1"/>
      <p:bldP spid="41" grpId="0" animBg="1"/>
      <p:bldP spid="41" grpId="1" animBg="1"/>
      <p:bldP spid="45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14400" y="1815645"/>
            <a:ext cx="125617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943" y="1420952"/>
            <a:ext cx="116150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Supervised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fine tuning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160AE42-D26E-4BA4-9440-5BF7B63B8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68"/>
          <a:stretch/>
        </p:blipFill>
        <p:spPr>
          <a:xfrm>
            <a:off x="1378364" y="2185125"/>
            <a:ext cx="6049725" cy="236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880CBE-5CC4-472D-8FFD-A3F63D6A66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614"/>
          <a:stretch/>
        </p:blipFill>
        <p:spPr>
          <a:xfrm>
            <a:off x="1222938" y="4561389"/>
            <a:ext cx="6261596" cy="20973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22938" y="2558261"/>
            <a:ext cx="1940890" cy="3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Bahavior</a:t>
            </a:r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22937" y="4755497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88184" y="2207133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56305" y="2231512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990492" y="4456782"/>
            <a:ext cx="1696265" cy="326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199158" y="4620157"/>
            <a:ext cx="1696265" cy="175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95423" y="4592122"/>
            <a:ext cx="1957147" cy="203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727877" y="2185125"/>
            <a:ext cx="2324597" cy="361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Convolutional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05596" y="2199659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Pooling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33134" y="2110122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FC-Layer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213983" y="4707843"/>
            <a:ext cx="1940890" cy="33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Tensor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51776" y="3599902"/>
            <a:ext cx="1594118" cy="427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 regression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40B2A7C-7D23-493D-99D6-781E7577A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6800" y="3054366"/>
            <a:ext cx="2132035" cy="31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Experimental Data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1690688"/>
            <a:ext cx="113538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Training dataset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25 thousands labeled samples and the remaining data as the validation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set</a:t>
            </a:r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10% unlabeled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samples (0.5 million)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co-training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step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Zone partition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Divide Wuxi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into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88 * 115 = 10120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square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zones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ach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with a size of 1km *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1km</a:t>
            </a:r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198870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Evaluation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1041023"/>
            <a:ext cx="113538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Metrics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Precision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Recall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F1 Score</a:t>
            </a:r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Baselines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LN model: Only the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information in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location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CN model: Only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information in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communication domain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 Balancing Network (</a:t>
            </a:r>
            <a:r>
              <a:rPr lang="en-US" altLang="zh-CN" sz="2400" dirty="0" err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NoBal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): removes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dimensionality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balancing subnetwork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 Co-training (</a:t>
            </a:r>
            <a:r>
              <a:rPr lang="en-US" altLang="zh-CN" sz="2400" dirty="0" err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NoCo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):  only uses the labeled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samples to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train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CD-CNN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CD-SAE: replaces the CNN structure of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CDCNN by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Stacked Auto-Encoders</a:t>
            </a:r>
          </a:p>
        </p:txBody>
      </p:sp>
    </p:spTree>
    <p:extLst>
      <p:ext uri="{BB962C8B-B14F-4D97-AF65-F5344CB8AC3E}">
        <p14:creationId xmlns:p14="http://schemas.microsoft.com/office/powerpoint/2010/main" val="3908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z="4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Background</a:t>
            </a:r>
            <a:endParaRPr lang="zh-CN" altLang="en-US" sz="4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z="110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</a:t>
            </a:fld>
            <a:endParaRPr lang="zh-CN" altLang="en-US" sz="11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Mobility modeling aims at understanding human movement regularity.…"/>
          <p:cNvSpPr txBox="1">
            <a:spLocks/>
          </p:cNvSpPr>
          <p:nvPr/>
        </p:nvSpPr>
        <p:spPr>
          <a:xfrm>
            <a:off x="5857947" y="4077859"/>
            <a:ext cx="6389077" cy="2091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6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893" y="1589775"/>
            <a:ext cx="1155313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The immigration proportion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increased</a:t>
            </a:r>
          </a:p>
          <a:p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Residents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who grew up out of the city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they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work and live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5.4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hundred million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people migrate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from rural to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Deal with social issues that caused by migration</a:t>
            </a:r>
          </a:p>
          <a:p>
            <a:pPr lvl="1"/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Analysis of migration behavior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8D32A77-5AE9-41E7-B906-D97B4A9FF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32" y="4596197"/>
            <a:ext cx="3596333" cy="212527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C265B8-D98E-495A-8890-2791B666A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90" y="230301"/>
            <a:ext cx="3516554" cy="222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Results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1576388"/>
            <a:ext cx="1135380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Classification with varying data collecting days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81" y="2581992"/>
            <a:ext cx="11488449" cy="28942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22813" y="5523249"/>
            <a:ext cx="11353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CD-CNN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model achieves the best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performance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When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collecting time is longer than 15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days, the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marginal benefit becomes very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low </a:t>
            </a:r>
          </a:p>
        </p:txBody>
      </p:sp>
    </p:spTree>
    <p:extLst>
      <p:ext uri="{BB962C8B-B14F-4D97-AF65-F5344CB8AC3E}">
        <p14:creationId xmlns:p14="http://schemas.microsoft.com/office/powerpoint/2010/main" val="19525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Results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1576388"/>
            <a:ext cx="1135380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Classification with varying sizes of labeled samples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2813" y="5523249"/>
            <a:ext cx="1135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CD-CNN model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performs relatively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robustly over the small label-size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data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51" y="2450247"/>
            <a:ext cx="11342868" cy="28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Framework Overview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949268" y="635635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z="200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22</a:t>
            </a:fld>
            <a:endParaRPr lang="zh-CN" alt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683229" y="1782435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41826" y="1821502"/>
            <a:ext cx="290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22740" y="1844824"/>
            <a:ext cx="1609840" cy="3825535"/>
            <a:chOff x="-3641177" y="1988840"/>
            <a:chExt cx="1224136" cy="3825535"/>
          </a:xfrm>
        </p:grpSpPr>
        <p:sp>
          <p:nvSpPr>
            <p:cNvPr id="11" name="圆角矩形 10"/>
            <p:cNvSpPr/>
            <p:nvPr/>
          </p:nvSpPr>
          <p:spPr>
            <a:xfrm>
              <a:off x="-3641177" y="1988840"/>
              <a:ext cx="1224136" cy="38255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3549220" y="2196168"/>
              <a:ext cx="1038719" cy="1461096"/>
              <a:chOff x="-3549220" y="2196168"/>
              <a:chExt cx="1038719" cy="1461096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-3549220" y="2196168"/>
                <a:ext cx="1038719" cy="1461096"/>
              </a:xfrm>
              <a:prstGeom prst="round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-3507175" y="2325806"/>
                <a:ext cx="9188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Mobile P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hone </a:t>
                </a:r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ignaling Data</a:t>
                </a:r>
                <a:endParaRPr lang="en-US" sz="20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H="1">
            <a:off x="2176399" y="1844824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2055469" y="3666575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295" y="5792693"/>
            <a:ext cx="142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Collection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3910" y="5886656"/>
            <a:ext cx="188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Preprocessing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11345" y="5759109"/>
            <a:ext cx="252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Convolutional Neural Network (CD-CNN)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12910" y="5791267"/>
            <a:ext cx="230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en-US" altLang="zh-CN" sz="2000" dirty="0" err="1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pplication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3">
            <a:extLst>
              <a:ext uri="{FF2B5EF4-FFF2-40B4-BE49-F238E27FC236}">
                <a16:creationId xmlns:a16="http://schemas.microsoft.com/office/drawing/2014/main" id="{0C647D04-881D-4BE1-9664-737B9D54B697}"/>
              </a:ext>
            </a:extLst>
          </p:cNvPr>
          <p:cNvSpPr/>
          <p:nvPr/>
        </p:nvSpPr>
        <p:spPr>
          <a:xfrm>
            <a:off x="2372476" y="1876253"/>
            <a:ext cx="4154990" cy="3825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圆角矩形 7">
            <a:extLst>
              <a:ext uri="{FF2B5EF4-FFF2-40B4-BE49-F238E27FC236}">
                <a16:creationId xmlns:a16="http://schemas.microsoft.com/office/drawing/2014/main" id="{35F681EE-564F-46C2-9355-89B7DD597905}"/>
              </a:ext>
            </a:extLst>
          </p:cNvPr>
          <p:cNvSpPr/>
          <p:nvPr/>
        </p:nvSpPr>
        <p:spPr>
          <a:xfrm>
            <a:off x="2657704" y="2034927"/>
            <a:ext cx="1872630" cy="87490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ample </a:t>
            </a:r>
          </a:p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Selection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圆角矩形 7">
            <a:extLst>
              <a:ext uri="{FF2B5EF4-FFF2-40B4-BE49-F238E27FC236}">
                <a16:creationId xmlns:a16="http://schemas.microsoft.com/office/drawing/2014/main" id="{A2DFF5EC-8194-48ED-B773-28BE822DCFAD}"/>
              </a:ext>
            </a:extLst>
          </p:cNvPr>
          <p:cNvSpPr/>
          <p:nvPr/>
        </p:nvSpPr>
        <p:spPr>
          <a:xfrm>
            <a:off x="2657703" y="3325937"/>
            <a:ext cx="1872631" cy="966110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Extraction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圆角矩形 7">
            <a:extLst>
              <a:ext uri="{FF2B5EF4-FFF2-40B4-BE49-F238E27FC236}">
                <a16:creationId xmlns:a16="http://schemas.microsoft.com/office/drawing/2014/main" id="{1EACD619-943B-40F1-BF5E-FBC757EC1E99}"/>
              </a:ext>
            </a:extLst>
          </p:cNvPr>
          <p:cNvSpPr/>
          <p:nvPr/>
        </p:nvSpPr>
        <p:spPr>
          <a:xfrm>
            <a:off x="4834996" y="4292047"/>
            <a:ext cx="1577439" cy="71442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圆角矩形 7">
            <a:extLst>
              <a:ext uri="{FF2B5EF4-FFF2-40B4-BE49-F238E27FC236}">
                <a16:creationId xmlns:a16="http://schemas.microsoft.com/office/drawing/2014/main" id="{3A5A5B3B-69EC-43EF-BFAF-1B76EB1F6BE4}"/>
              </a:ext>
            </a:extLst>
          </p:cNvPr>
          <p:cNvSpPr/>
          <p:nvPr/>
        </p:nvSpPr>
        <p:spPr>
          <a:xfrm>
            <a:off x="4779706" y="2570044"/>
            <a:ext cx="1632729" cy="72937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Communication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A964750-49D7-44D3-8E57-F23DD8C4A097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594019" y="2909834"/>
            <a:ext cx="0" cy="416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37D11CE-BB6F-4EBB-A6BE-950FB5E0318E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4530334" y="2934734"/>
            <a:ext cx="249372" cy="874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1D1877A-8376-4A4F-BDAF-367ECCF1412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4530334" y="3808992"/>
            <a:ext cx="304662" cy="84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7">
            <a:extLst>
              <a:ext uri="{FF2B5EF4-FFF2-40B4-BE49-F238E27FC236}">
                <a16:creationId xmlns:a16="http://schemas.microsoft.com/office/drawing/2014/main" id="{6A9DF5B3-8178-4BA8-A604-8E4814D9AA22}"/>
              </a:ext>
            </a:extLst>
          </p:cNvPr>
          <p:cNvSpPr/>
          <p:nvPr/>
        </p:nvSpPr>
        <p:spPr>
          <a:xfrm>
            <a:off x="2657703" y="4752622"/>
            <a:ext cx="1872632" cy="778933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Matrix Generation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E28E879-0AB8-4947-9B4B-94253F5331D1}"/>
              </a:ext>
            </a:extLst>
          </p:cNvPr>
          <p:cNvCxnSpPr>
            <a:stCxn id="25" idx="2"/>
            <a:endCxn id="32" idx="0"/>
          </p:cNvCxnSpPr>
          <p:nvPr/>
        </p:nvCxnSpPr>
        <p:spPr>
          <a:xfrm>
            <a:off x="3594019" y="4292047"/>
            <a:ext cx="0" cy="46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134">
            <a:extLst>
              <a:ext uri="{FF2B5EF4-FFF2-40B4-BE49-F238E27FC236}">
                <a16:creationId xmlns:a16="http://schemas.microsoft.com/office/drawing/2014/main" id="{95FED1D1-F3DF-4F6B-8C12-1C5EE42B2906}"/>
              </a:ext>
            </a:extLst>
          </p:cNvPr>
          <p:cNvSpPr/>
          <p:nvPr/>
        </p:nvSpPr>
        <p:spPr>
          <a:xfrm>
            <a:off x="6829225" y="1821502"/>
            <a:ext cx="2266888" cy="3880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圆角矩形 32">
            <a:extLst>
              <a:ext uri="{FF2B5EF4-FFF2-40B4-BE49-F238E27FC236}">
                <a16:creationId xmlns:a16="http://schemas.microsoft.com/office/drawing/2014/main" id="{7C589BB8-FFB0-417A-A0E1-0575B672AD8D}"/>
              </a:ext>
            </a:extLst>
          </p:cNvPr>
          <p:cNvSpPr/>
          <p:nvPr/>
        </p:nvSpPr>
        <p:spPr>
          <a:xfrm>
            <a:off x="7032742" y="4633496"/>
            <a:ext cx="1902080" cy="898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圆角矩形 30">
            <a:extLst>
              <a:ext uri="{FF2B5EF4-FFF2-40B4-BE49-F238E27FC236}">
                <a16:creationId xmlns:a16="http://schemas.microsoft.com/office/drawing/2014/main" id="{2526F5CF-8EC2-4C42-AF79-30CEE26C95D7}"/>
              </a:ext>
            </a:extLst>
          </p:cNvPr>
          <p:cNvSpPr/>
          <p:nvPr/>
        </p:nvSpPr>
        <p:spPr>
          <a:xfrm>
            <a:off x="7032742" y="2192638"/>
            <a:ext cx="1916525" cy="726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Dimensionality Balancing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圆角矩形 30">
            <a:extLst>
              <a:ext uri="{FF2B5EF4-FFF2-40B4-BE49-F238E27FC236}">
                <a16:creationId xmlns:a16="http://schemas.microsoft.com/office/drawing/2014/main" id="{1F99B0F4-D5C9-481A-9290-6D4A48CB0CD8}"/>
              </a:ext>
            </a:extLst>
          </p:cNvPr>
          <p:cNvSpPr/>
          <p:nvPr/>
        </p:nvSpPr>
        <p:spPr>
          <a:xfrm>
            <a:off x="7032742" y="3368025"/>
            <a:ext cx="1902080" cy="933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Features Fusion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6B00443-8083-4B27-ABE0-3EFD452D66C3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7983782" y="2919252"/>
            <a:ext cx="7223" cy="448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863F676-DC14-4263-BDA9-5BF13EFE8CA6}"/>
              </a:ext>
            </a:extLst>
          </p:cNvPr>
          <p:cNvCxnSpPr>
            <a:stCxn id="37" idx="2"/>
            <a:endCxn id="35" idx="0"/>
          </p:cNvCxnSpPr>
          <p:nvPr/>
        </p:nvCxnSpPr>
        <p:spPr>
          <a:xfrm>
            <a:off x="7983782" y="4301067"/>
            <a:ext cx="0" cy="332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圆角 135">
            <a:extLst>
              <a:ext uri="{FF2B5EF4-FFF2-40B4-BE49-F238E27FC236}">
                <a16:creationId xmlns:a16="http://schemas.microsoft.com/office/drawing/2014/main" id="{DECB6C23-1D0D-4E5A-995F-6745E8939F0F}"/>
              </a:ext>
            </a:extLst>
          </p:cNvPr>
          <p:cNvSpPr/>
          <p:nvPr/>
        </p:nvSpPr>
        <p:spPr>
          <a:xfrm>
            <a:off x="9541210" y="1838328"/>
            <a:ext cx="2379857" cy="3832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138">
            <a:extLst>
              <a:ext uri="{FF2B5EF4-FFF2-40B4-BE49-F238E27FC236}">
                <a16:creationId xmlns:a16="http://schemas.microsoft.com/office/drawing/2014/main" id="{1C1C001C-7F46-414E-87BD-A8BB88CC895F}"/>
              </a:ext>
            </a:extLst>
          </p:cNvPr>
          <p:cNvSpPr/>
          <p:nvPr/>
        </p:nvSpPr>
        <p:spPr>
          <a:xfrm>
            <a:off x="9737088" y="2192638"/>
            <a:ext cx="1955379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Population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Census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9" y="3299423"/>
            <a:ext cx="1963922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8" y="4431382"/>
            <a:ext cx="1963922" cy="7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Home Returning </a:t>
            </a:r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rediction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3" name="右箭头 132"/>
          <p:cNvSpPr/>
          <p:nvPr/>
        </p:nvSpPr>
        <p:spPr>
          <a:xfrm>
            <a:off x="6543627" y="3695403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4" name="右箭头 133"/>
          <p:cNvSpPr/>
          <p:nvPr/>
        </p:nvSpPr>
        <p:spPr>
          <a:xfrm>
            <a:off x="9206441" y="3662604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9471151" y="1690688"/>
            <a:ext cx="2529363" cy="41005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533982" y="3926545"/>
            <a:ext cx="1366001" cy="139076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98963" y="4125664"/>
            <a:ext cx="1208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Volunteer Survey </a:t>
            </a:r>
            <a:r>
              <a:rPr 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22211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Population Census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413436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23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1539956"/>
            <a:ext cx="113538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Prediction Result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35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% residents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Wuxi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are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migrants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65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% are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Compare with the Statistical Yearbook of Wuxi (census data)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 32% are migrants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Advantage: D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eliver predictions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 a timely and economical way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22211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413436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24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2813" y="5460380"/>
            <a:ext cx="11353801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Higher migrant places: the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areas surrounding the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downtown,  industrial parks and the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suburbs of the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city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10" y="1717799"/>
            <a:ext cx="9770526" cy="37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22211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413436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25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2813" y="5839472"/>
            <a:ext cx="113538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Extract the key positions of users at each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time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c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luster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F07C23-6ED2-4A81-BDD7-DB223E9F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6" y="0"/>
            <a:ext cx="3214254" cy="24106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C3A3609-6AA0-459E-8462-3AD3B650D7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43" y="1363209"/>
            <a:ext cx="2533695" cy="195473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7F3658E-729C-4529-B8A6-651349FBD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99" y="1345356"/>
            <a:ext cx="2470066" cy="19725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E68A04B-83D5-49C3-8113-B37F06C1F2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47" y="1345356"/>
            <a:ext cx="2470066" cy="198810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6B10298-1583-4C67-856F-5DA8333DC7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33" y="3526358"/>
            <a:ext cx="2533695" cy="18940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254F582-57B5-4149-8B81-ABEC426A79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89" y="3516039"/>
            <a:ext cx="2533695" cy="19216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5EF2A71-DEAF-4559-8643-6B74A7BBDC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5" y="3510204"/>
            <a:ext cx="2376264" cy="19126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BB3772D-8734-4DF1-A875-AFF0B22F5C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77" y="3510204"/>
            <a:ext cx="2485755" cy="19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422211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Hometown Returning Prediction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413436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2813" y="1747774"/>
            <a:ext cx="11353801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Leaving rate for different Sigmoid outputs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22620"/>
          <a:stretch/>
        </p:blipFill>
        <p:spPr>
          <a:xfrm>
            <a:off x="1210875" y="2881738"/>
            <a:ext cx="8771325" cy="13049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22813" y="4423404"/>
            <a:ext cx="1207487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Application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: recommend journey/hometown-returning related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services to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residents, such as ticket booking, express and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remittance services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8535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Conclusion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27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200" y="1398625"/>
            <a:ext cx="109230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Among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earliest studies on identifying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native/migrant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profile from both online (communications)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offline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(locations) human behaviors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proposed model uses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CNN to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extract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resident features and using dimensionality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balancing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co-training for training.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Comparative experiments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 the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city Wuxi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demonstrate the high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predictive power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of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CD-CNN.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My opinion: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   An application;  Lack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of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labels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/>
          <p:cNvSpPr>
            <a:spLocks noChangeArrowheads="1"/>
          </p:cNvSpPr>
          <p:nvPr/>
        </p:nvSpPr>
        <p:spPr bwMode="auto">
          <a:xfrm>
            <a:off x="4518660" y="2529840"/>
            <a:ext cx="315468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dirty="0" smtClean="0">
                <a:solidFill>
                  <a:schemeClr val="tx1"/>
                </a:solidFill>
              </a:rPr>
              <a:t>Thanks</a:t>
            </a:r>
          </a:p>
          <a:p>
            <a:r>
              <a:rPr lang="en-US" altLang="zh-CN" sz="4000" b="1" dirty="0" smtClean="0">
                <a:solidFill>
                  <a:schemeClr val="tx1"/>
                </a:solidFill>
              </a:rPr>
              <a:t>       Q&amp;A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Related</a:t>
            </a:r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Work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Mobility modeling aims at understanding human movement regularity.…"/>
          <p:cNvSpPr txBox="1">
            <a:spLocks/>
          </p:cNvSpPr>
          <p:nvPr/>
        </p:nvSpPr>
        <p:spPr>
          <a:xfrm>
            <a:off x="5857947" y="4077859"/>
            <a:ext cx="6389077" cy="2091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895" y="1665805"/>
            <a:ext cx="11107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imited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by the channels and costs of data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collection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Sparsely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sampled questionnaire surveys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on-individual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level statistical data</a:t>
            </a:r>
            <a:endParaRPr lang="en-US" altLang="zh-CN" sz="2800" b="1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下箭头 4"/>
          <p:cNvSpPr/>
          <p:nvPr/>
        </p:nvSpPr>
        <p:spPr>
          <a:xfrm>
            <a:off x="6411374" y="4245457"/>
            <a:ext cx="762000" cy="1213277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6724" y="5645304"/>
            <a:ext cx="1028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Recognize native or migrant attribute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of an urban resident </a:t>
            </a:r>
            <a:endParaRPr lang="en-US" altLang="zh-CN" sz="28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from mobile phone signaling data</a:t>
            </a:r>
            <a:endParaRPr lang="en-US" altLang="zh-CN" sz="4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CED61F-A829-42A7-AA0A-13B57059F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84" y="178057"/>
            <a:ext cx="3359722" cy="22562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746DAD-930D-4727-8360-7FBE280DC9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37" y="4054842"/>
            <a:ext cx="1721388" cy="14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Challenges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Mobility modeling aims at understanding human movement regularity.…"/>
          <p:cNvSpPr txBox="1">
            <a:spLocks/>
          </p:cNvSpPr>
          <p:nvPr/>
        </p:nvSpPr>
        <p:spPr>
          <a:xfrm>
            <a:off x="5857947" y="4077859"/>
            <a:ext cx="6389077" cy="20919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200" y="2060138"/>
            <a:ext cx="11107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How to extract users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’ behavioral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features from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mobile phone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How to fuse knowledge from multiple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domains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How to handle incomplete label information of data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sets</a:t>
            </a: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Framework Overview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949268" y="635635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z="200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fld>
            <a:endParaRPr lang="zh-CN" alt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683229" y="1782435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41826" y="1821502"/>
            <a:ext cx="290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176399" y="1844824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2055469" y="3666575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295" y="5792693"/>
            <a:ext cx="142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Collection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3910" y="5886656"/>
            <a:ext cx="188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Preprocessing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11345" y="5759109"/>
            <a:ext cx="252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Convolutional Neural Network (CD-CNN)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12910" y="5759109"/>
            <a:ext cx="230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en-US" altLang="zh-CN" sz="20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pplication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3">
            <a:extLst>
              <a:ext uri="{FF2B5EF4-FFF2-40B4-BE49-F238E27FC236}">
                <a16:creationId xmlns:a16="http://schemas.microsoft.com/office/drawing/2014/main" id="{0C647D04-881D-4BE1-9664-737B9D54B697}"/>
              </a:ext>
            </a:extLst>
          </p:cNvPr>
          <p:cNvSpPr/>
          <p:nvPr/>
        </p:nvSpPr>
        <p:spPr>
          <a:xfrm>
            <a:off x="2372476" y="1876253"/>
            <a:ext cx="4154990" cy="3825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圆角矩形 7">
            <a:extLst>
              <a:ext uri="{FF2B5EF4-FFF2-40B4-BE49-F238E27FC236}">
                <a16:creationId xmlns:a16="http://schemas.microsoft.com/office/drawing/2014/main" id="{35F681EE-564F-46C2-9355-89B7DD597905}"/>
              </a:ext>
            </a:extLst>
          </p:cNvPr>
          <p:cNvSpPr/>
          <p:nvPr/>
        </p:nvSpPr>
        <p:spPr>
          <a:xfrm>
            <a:off x="2657704" y="2034927"/>
            <a:ext cx="1872630" cy="87490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ample </a:t>
            </a:r>
          </a:p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Selection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圆角矩形 7">
            <a:extLst>
              <a:ext uri="{FF2B5EF4-FFF2-40B4-BE49-F238E27FC236}">
                <a16:creationId xmlns:a16="http://schemas.microsoft.com/office/drawing/2014/main" id="{A2DFF5EC-8194-48ED-B773-28BE822DCFAD}"/>
              </a:ext>
            </a:extLst>
          </p:cNvPr>
          <p:cNvSpPr/>
          <p:nvPr/>
        </p:nvSpPr>
        <p:spPr>
          <a:xfrm>
            <a:off x="2657703" y="3325937"/>
            <a:ext cx="1872631" cy="966110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Extraction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圆角矩形 7">
            <a:extLst>
              <a:ext uri="{FF2B5EF4-FFF2-40B4-BE49-F238E27FC236}">
                <a16:creationId xmlns:a16="http://schemas.microsoft.com/office/drawing/2014/main" id="{1EACD619-943B-40F1-BF5E-FBC757EC1E99}"/>
              </a:ext>
            </a:extLst>
          </p:cNvPr>
          <p:cNvSpPr/>
          <p:nvPr/>
        </p:nvSpPr>
        <p:spPr>
          <a:xfrm>
            <a:off x="4834996" y="4292047"/>
            <a:ext cx="1577439" cy="71442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圆角矩形 7">
            <a:extLst>
              <a:ext uri="{FF2B5EF4-FFF2-40B4-BE49-F238E27FC236}">
                <a16:creationId xmlns:a16="http://schemas.microsoft.com/office/drawing/2014/main" id="{3A5A5B3B-69EC-43EF-BFAF-1B76EB1F6BE4}"/>
              </a:ext>
            </a:extLst>
          </p:cNvPr>
          <p:cNvSpPr/>
          <p:nvPr/>
        </p:nvSpPr>
        <p:spPr>
          <a:xfrm>
            <a:off x="4779706" y="2570044"/>
            <a:ext cx="1632729" cy="72937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Communication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A964750-49D7-44D3-8E57-F23DD8C4A097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594019" y="2909834"/>
            <a:ext cx="0" cy="416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37D11CE-BB6F-4EBB-A6BE-950FB5E0318E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4530334" y="2934734"/>
            <a:ext cx="249372" cy="874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1D1877A-8376-4A4F-BDAF-367ECCF1412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4530334" y="3808992"/>
            <a:ext cx="304662" cy="84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7">
            <a:extLst>
              <a:ext uri="{FF2B5EF4-FFF2-40B4-BE49-F238E27FC236}">
                <a16:creationId xmlns:a16="http://schemas.microsoft.com/office/drawing/2014/main" id="{6A9DF5B3-8178-4BA8-A604-8E4814D9AA22}"/>
              </a:ext>
            </a:extLst>
          </p:cNvPr>
          <p:cNvSpPr/>
          <p:nvPr/>
        </p:nvSpPr>
        <p:spPr>
          <a:xfrm>
            <a:off x="2657703" y="4752622"/>
            <a:ext cx="1872632" cy="778933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Matrix Generation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E28E879-0AB8-4947-9B4B-94253F5331D1}"/>
              </a:ext>
            </a:extLst>
          </p:cNvPr>
          <p:cNvCxnSpPr>
            <a:stCxn id="25" idx="2"/>
            <a:endCxn id="32" idx="0"/>
          </p:cNvCxnSpPr>
          <p:nvPr/>
        </p:nvCxnSpPr>
        <p:spPr>
          <a:xfrm>
            <a:off x="3594019" y="4292047"/>
            <a:ext cx="0" cy="46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134">
            <a:extLst>
              <a:ext uri="{FF2B5EF4-FFF2-40B4-BE49-F238E27FC236}">
                <a16:creationId xmlns:a16="http://schemas.microsoft.com/office/drawing/2014/main" id="{95FED1D1-F3DF-4F6B-8C12-1C5EE42B2906}"/>
              </a:ext>
            </a:extLst>
          </p:cNvPr>
          <p:cNvSpPr/>
          <p:nvPr/>
        </p:nvSpPr>
        <p:spPr>
          <a:xfrm>
            <a:off x="6829225" y="1821502"/>
            <a:ext cx="2266888" cy="3880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圆角矩形 32">
            <a:extLst>
              <a:ext uri="{FF2B5EF4-FFF2-40B4-BE49-F238E27FC236}">
                <a16:creationId xmlns:a16="http://schemas.microsoft.com/office/drawing/2014/main" id="{7C589BB8-FFB0-417A-A0E1-0575B672AD8D}"/>
              </a:ext>
            </a:extLst>
          </p:cNvPr>
          <p:cNvSpPr/>
          <p:nvPr/>
        </p:nvSpPr>
        <p:spPr>
          <a:xfrm>
            <a:off x="7032742" y="4633496"/>
            <a:ext cx="1902080" cy="898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圆角矩形 30">
            <a:extLst>
              <a:ext uri="{FF2B5EF4-FFF2-40B4-BE49-F238E27FC236}">
                <a16:creationId xmlns:a16="http://schemas.microsoft.com/office/drawing/2014/main" id="{2526F5CF-8EC2-4C42-AF79-30CEE26C95D7}"/>
              </a:ext>
            </a:extLst>
          </p:cNvPr>
          <p:cNvSpPr/>
          <p:nvPr/>
        </p:nvSpPr>
        <p:spPr>
          <a:xfrm>
            <a:off x="7032742" y="2192638"/>
            <a:ext cx="1916525" cy="726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Dimensionality Balancing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圆角矩形 30">
            <a:extLst>
              <a:ext uri="{FF2B5EF4-FFF2-40B4-BE49-F238E27FC236}">
                <a16:creationId xmlns:a16="http://schemas.microsoft.com/office/drawing/2014/main" id="{1F99B0F4-D5C9-481A-9290-6D4A48CB0CD8}"/>
              </a:ext>
            </a:extLst>
          </p:cNvPr>
          <p:cNvSpPr/>
          <p:nvPr/>
        </p:nvSpPr>
        <p:spPr>
          <a:xfrm>
            <a:off x="7032742" y="3368025"/>
            <a:ext cx="1902080" cy="933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Features Fusion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6B00443-8083-4B27-ABE0-3EFD452D66C3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7983782" y="2919252"/>
            <a:ext cx="7223" cy="448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863F676-DC14-4263-BDA9-5BF13EFE8CA6}"/>
              </a:ext>
            </a:extLst>
          </p:cNvPr>
          <p:cNvCxnSpPr>
            <a:stCxn id="37" idx="2"/>
            <a:endCxn id="35" idx="0"/>
          </p:cNvCxnSpPr>
          <p:nvPr/>
        </p:nvCxnSpPr>
        <p:spPr>
          <a:xfrm>
            <a:off x="7983782" y="4301067"/>
            <a:ext cx="0" cy="332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圆角 135">
            <a:extLst>
              <a:ext uri="{FF2B5EF4-FFF2-40B4-BE49-F238E27FC236}">
                <a16:creationId xmlns:a16="http://schemas.microsoft.com/office/drawing/2014/main" id="{DECB6C23-1D0D-4E5A-995F-6745E8939F0F}"/>
              </a:ext>
            </a:extLst>
          </p:cNvPr>
          <p:cNvSpPr/>
          <p:nvPr/>
        </p:nvSpPr>
        <p:spPr>
          <a:xfrm>
            <a:off x="9541210" y="1838328"/>
            <a:ext cx="2379857" cy="3832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138">
            <a:extLst>
              <a:ext uri="{FF2B5EF4-FFF2-40B4-BE49-F238E27FC236}">
                <a16:creationId xmlns:a16="http://schemas.microsoft.com/office/drawing/2014/main" id="{1C1C001C-7F46-414E-87BD-A8BB88CC895F}"/>
              </a:ext>
            </a:extLst>
          </p:cNvPr>
          <p:cNvSpPr/>
          <p:nvPr/>
        </p:nvSpPr>
        <p:spPr>
          <a:xfrm>
            <a:off x="9737088" y="2192638"/>
            <a:ext cx="1955379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Population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Census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9" y="3299423"/>
            <a:ext cx="1963922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8" y="4431382"/>
            <a:ext cx="1963922" cy="7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Home Returning </a:t>
            </a:r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rediction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3" name="右箭头 132"/>
          <p:cNvSpPr/>
          <p:nvPr/>
        </p:nvSpPr>
        <p:spPr>
          <a:xfrm>
            <a:off x="6543627" y="3695403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4" name="右箭头 133"/>
          <p:cNvSpPr/>
          <p:nvPr/>
        </p:nvSpPr>
        <p:spPr>
          <a:xfrm>
            <a:off x="9206441" y="3662604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422740" y="1844824"/>
            <a:ext cx="1609840" cy="3825535"/>
            <a:chOff x="-3641177" y="1988840"/>
            <a:chExt cx="1224136" cy="3825535"/>
          </a:xfrm>
        </p:grpSpPr>
        <p:sp>
          <p:nvSpPr>
            <p:cNvPr id="140" name="圆角矩形 139"/>
            <p:cNvSpPr/>
            <p:nvPr/>
          </p:nvSpPr>
          <p:spPr>
            <a:xfrm>
              <a:off x="-3641177" y="1988840"/>
              <a:ext cx="1224136" cy="38255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-3549220" y="2196168"/>
              <a:ext cx="1038719" cy="1461096"/>
              <a:chOff x="-3549220" y="2196168"/>
              <a:chExt cx="1038719" cy="1461096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-3549220" y="2196168"/>
                <a:ext cx="1038719" cy="1461096"/>
              </a:xfrm>
              <a:prstGeom prst="round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-3507175" y="2325806"/>
                <a:ext cx="9188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Mobile P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hone </a:t>
                </a:r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ignaling Data</a:t>
                </a:r>
                <a:endParaRPr lang="en-US" sz="20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4" name="圆角矩形 143"/>
          <p:cNvSpPr/>
          <p:nvPr/>
        </p:nvSpPr>
        <p:spPr>
          <a:xfrm>
            <a:off x="533982" y="3926545"/>
            <a:ext cx="1366001" cy="139076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598963" y="4125664"/>
            <a:ext cx="1208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Volunteer Survey </a:t>
            </a:r>
            <a:r>
              <a:rPr 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Framework Overview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949268" y="635635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z="200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6</a:t>
            </a:fld>
            <a:endParaRPr lang="zh-CN" alt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683229" y="1782435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41826" y="1821502"/>
            <a:ext cx="290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22740" y="1844824"/>
            <a:ext cx="1609840" cy="3825535"/>
            <a:chOff x="-3641177" y="1988840"/>
            <a:chExt cx="1224136" cy="3825535"/>
          </a:xfrm>
        </p:grpSpPr>
        <p:sp>
          <p:nvSpPr>
            <p:cNvPr id="11" name="圆角矩形 10"/>
            <p:cNvSpPr/>
            <p:nvPr/>
          </p:nvSpPr>
          <p:spPr>
            <a:xfrm>
              <a:off x="-3641177" y="1988840"/>
              <a:ext cx="1224136" cy="38255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3549220" y="2196168"/>
              <a:ext cx="1038719" cy="1461096"/>
              <a:chOff x="-3549220" y="2196168"/>
              <a:chExt cx="1038719" cy="1461096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-3549220" y="2196168"/>
                <a:ext cx="1038719" cy="1461096"/>
              </a:xfrm>
              <a:prstGeom prst="round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-3507175" y="2325806"/>
                <a:ext cx="9188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Mobile P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hone </a:t>
                </a:r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ignaling Data</a:t>
                </a:r>
                <a:endParaRPr lang="en-US" sz="20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 flipH="1">
            <a:off x="2176399" y="1844824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2055469" y="3666575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295" y="5792693"/>
            <a:ext cx="142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Collection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3910" y="5886656"/>
            <a:ext cx="188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Preprocessing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11345" y="5759109"/>
            <a:ext cx="252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Convolutional Neural Network (CD-CNN)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12910" y="5759109"/>
            <a:ext cx="230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en-US" altLang="zh-CN" sz="20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pplication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3">
            <a:extLst>
              <a:ext uri="{FF2B5EF4-FFF2-40B4-BE49-F238E27FC236}">
                <a16:creationId xmlns:a16="http://schemas.microsoft.com/office/drawing/2014/main" id="{0C647D04-881D-4BE1-9664-737B9D54B697}"/>
              </a:ext>
            </a:extLst>
          </p:cNvPr>
          <p:cNvSpPr/>
          <p:nvPr/>
        </p:nvSpPr>
        <p:spPr>
          <a:xfrm>
            <a:off x="2372476" y="1876253"/>
            <a:ext cx="4154990" cy="3825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圆角矩形 7">
            <a:extLst>
              <a:ext uri="{FF2B5EF4-FFF2-40B4-BE49-F238E27FC236}">
                <a16:creationId xmlns:a16="http://schemas.microsoft.com/office/drawing/2014/main" id="{35F681EE-564F-46C2-9355-89B7DD597905}"/>
              </a:ext>
            </a:extLst>
          </p:cNvPr>
          <p:cNvSpPr/>
          <p:nvPr/>
        </p:nvSpPr>
        <p:spPr>
          <a:xfrm>
            <a:off x="2657704" y="2034927"/>
            <a:ext cx="1872630" cy="87490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ample </a:t>
            </a:r>
          </a:p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Selection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圆角矩形 7">
            <a:extLst>
              <a:ext uri="{FF2B5EF4-FFF2-40B4-BE49-F238E27FC236}">
                <a16:creationId xmlns:a16="http://schemas.microsoft.com/office/drawing/2014/main" id="{A2DFF5EC-8194-48ED-B773-28BE822DCFAD}"/>
              </a:ext>
            </a:extLst>
          </p:cNvPr>
          <p:cNvSpPr/>
          <p:nvPr/>
        </p:nvSpPr>
        <p:spPr>
          <a:xfrm>
            <a:off x="2657703" y="3325937"/>
            <a:ext cx="1872631" cy="966110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Extraction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圆角矩形 7">
            <a:extLst>
              <a:ext uri="{FF2B5EF4-FFF2-40B4-BE49-F238E27FC236}">
                <a16:creationId xmlns:a16="http://schemas.microsoft.com/office/drawing/2014/main" id="{1EACD619-943B-40F1-BF5E-FBC757EC1E99}"/>
              </a:ext>
            </a:extLst>
          </p:cNvPr>
          <p:cNvSpPr/>
          <p:nvPr/>
        </p:nvSpPr>
        <p:spPr>
          <a:xfrm>
            <a:off x="4834996" y="4292047"/>
            <a:ext cx="1577439" cy="71442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圆角矩形 7">
            <a:extLst>
              <a:ext uri="{FF2B5EF4-FFF2-40B4-BE49-F238E27FC236}">
                <a16:creationId xmlns:a16="http://schemas.microsoft.com/office/drawing/2014/main" id="{3A5A5B3B-69EC-43EF-BFAF-1B76EB1F6BE4}"/>
              </a:ext>
            </a:extLst>
          </p:cNvPr>
          <p:cNvSpPr/>
          <p:nvPr/>
        </p:nvSpPr>
        <p:spPr>
          <a:xfrm>
            <a:off x="4779706" y="2570044"/>
            <a:ext cx="1632729" cy="72937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Communication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A964750-49D7-44D3-8E57-F23DD8C4A097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594019" y="2909834"/>
            <a:ext cx="0" cy="416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37D11CE-BB6F-4EBB-A6BE-950FB5E0318E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4530334" y="2934734"/>
            <a:ext cx="249372" cy="874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1D1877A-8376-4A4F-BDAF-367ECCF1412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4530334" y="3808992"/>
            <a:ext cx="304662" cy="84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7">
            <a:extLst>
              <a:ext uri="{FF2B5EF4-FFF2-40B4-BE49-F238E27FC236}">
                <a16:creationId xmlns:a16="http://schemas.microsoft.com/office/drawing/2014/main" id="{6A9DF5B3-8178-4BA8-A604-8E4814D9AA22}"/>
              </a:ext>
            </a:extLst>
          </p:cNvPr>
          <p:cNvSpPr/>
          <p:nvPr/>
        </p:nvSpPr>
        <p:spPr>
          <a:xfrm>
            <a:off x="2657703" y="4752622"/>
            <a:ext cx="1872632" cy="778933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Matrix Generation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E28E879-0AB8-4947-9B4B-94253F5331D1}"/>
              </a:ext>
            </a:extLst>
          </p:cNvPr>
          <p:cNvCxnSpPr>
            <a:stCxn id="25" idx="2"/>
            <a:endCxn id="32" idx="0"/>
          </p:cNvCxnSpPr>
          <p:nvPr/>
        </p:nvCxnSpPr>
        <p:spPr>
          <a:xfrm>
            <a:off x="3594019" y="4292047"/>
            <a:ext cx="0" cy="46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134">
            <a:extLst>
              <a:ext uri="{FF2B5EF4-FFF2-40B4-BE49-F238E27FC236}">
                <a16:creationId xmlns:a16="http://schemas.microsoft.com/office/drawing/2014/main" id="{95FED1D1-F3DF-4F6B-8C12-1C5EE42B2906}"/>
              </a:ext>
            </a:extLst>
          </p:cNvPr>
          <p:cNvSpPr/>
          <p:nvPr/>
        </p:nvSpPr>
        <p:spPr>
          <a:xfrm>
            <a:off x="6829225" y="1821502"/>
            <a:ext cx="2266888" cy="3880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圆角矩形 32">
            <a:extLst>
              <a:ext uri="{FF2B5EF4-FFF2-40B4-BE49-F238E27FC236}">
                <a16:creationId xmlns:a16="http://schemas.microsoft.com/office/drawing/2014/main" id="{7C589BB8-FFB0-417A-A0E1-0575B672AD8D}"/>
              </a:ext>
            </a:extLst>
          </p:cNvPr>
          <p:cNvSpPr/>
          <p:nvPr/>
        </p:nvSpPr>
        <p:spPr>
          <a:xfrm>
            <a:off x="7032742" y="4633496"/>
            <a:ext cx="1902080" cy="898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圆角矩形 30">
            <a:extLst>
              <a:ext uri="{FF2B5EF4-FFF2-40B4-BE49-F238E27FC236}">
                <a16:creationId xmlns:a16="http://schemas.microsoft.com/office/drawing/2014/main" id="{2526F5CF-8EC2-4C42-AF79-30CEE26C95D7}"/>
              </a:ext>
            </a:extLst>
          </p:cNvPr>
          <p:cNvSpPr/>
          <p:nvPr/>
        </p:nvSpPr>
        <p:spPr>
          <a:xfrm>
            <a:off x="7032742" y="2192638"/>
            <a:ext cx="1916525" cy="726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Dimensionality Balancing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圆角矩形 30">
            <a:extLst>
              <a:ext uri="{FF2B5EF4-FFF2-40B4-BE49-F238E27FC236}">
                <a16:creationId xmlns:a16="http://schemas.microsoft.com/office/drawing/2014/main" id="{1F99B0F4-D5C9-481A-9290-6D4A48CB0CD8}"/>
              </a:ext>
            </a:extLst>
          </p:cNvPr>
          <p:cNvSpPr/>
          <p:nvPr/>
        </p:nvSpPr>
        <p:spPr>
          <a:xfrm>
            <a:off x="7032742" y="3368025"/>
            <a:ext cx="1902080" cy="933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Features Fusion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6B00443-8083-4B27-ABE0-3EFD452D66C3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7983782" y="2919252"/>
            <a:ext cx="7223" cy="448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863F676-DC14-4263-BDA9-5BF13EFE8CA6}"/>
              </a:ext>
            </a:extLst>
          </p:cNvPr>
          <p:cNvCxnSpPr>
            <a:stCxn id="37" idx="2"/>
            <a:endCxn id="35" idx="0"/>
          </p:cNvCxnSpPr>
          <p:nvPr/>
        </p:nvCxnSpPr>
        <p:spPr>
          <a:xfrm>
            <a:off x="7983782" y="4301067"/>
            <a:ext cx="0" cy="332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圆角 135">
            <a:extLst>
              <a:ext uri="{FF2B5EF4-FFF2-40B4-BE49-F238E27FC236}">
                <a16:creationId xmlns:a16="http://schemas.microsoft.com/office/drawing/2014/main" id="{DECB6C23-1D0D-4E5A-995F-6745E8939F0F}"/>
              </a:ext>
            </a:extLst>
          </p:cNvPr>
          <p:cNvSpPr/>
          <p:nvPr/>
        </p:nvSpPr>
        <p:spPr>
          <a:xfrm>
            <a:off x="9541210" y="1838328"/>
            <a:ext cx="2379857" cy="3832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138">
            <a:extLst>
              <a:ext uri="{FF2B5EF4-FFF2-40B4-BE49-F238E27FC236}">
                <a16:creationId xmlns:a16="http://schemas.microsoft.com/office/drawing/2014/main" id="{1C1C001C-7F46-414E-87BD-A8BB88CC895F}"/>
              </a:ext>
            </a:extLst>
          </p:cNvPr>
          <p:cNvSpPr/>
          <p:nvPr/>
        </p:nvSpPr>
        <p:spPr>
          <a:xfrm>
            <a:off x="9737088" y="2192638"/>
            <a:ext cx="1955379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Population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Census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9" y="3299423"/>
            <a:ext cx="1963922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8" y="4431382"/>
            <a:ext cx="1963922" cy="7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Home Returning </a:t>
            </a:r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rediction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3" name="右箭头 132"/>
          <p:cNvSpPr/>
          <p:nvPr/>
        </p:nvSpPr>
        <p:spPr>
          <a:xfrm>
            <a:off x="6543627" y="3695403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4" name="右箭头 133"/>
          <p:cNvSpPr/>
          <p:nvPr/>
        </p:nvSpPr>
        <p:spPr>
          <a:xfrm>
            <a:off x="9206441" y="3662604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23473" y="1659956"/>
            <a:ext cx="2033972" cy="4132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533982" y="3926545"/>
            <a:ext cx="1366001" cy="139076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98963" y="4125664"/>
            <a:ext cx="1208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Volunteer Survey </a:t>
            </a:r>
            <a:r>
              <a:rPr 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set</a:t>
            </a:r>
            <a:endParaRPr lang="en-US" altLang="zh-CN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1392030"/>
            <a:ext cx="113538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Mobile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phone signaling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of Wuxi</a:t>
            </a:r>
            <a:endParaRPr lang="en-US" altLang="zh-CN" sz="2400" dirty="0" smtClean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&lt;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user ID, station ID, user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event, code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time stamp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&gt;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Including calls and SMS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October,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2013 - March,2014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 million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residents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volunteer survey data set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Selected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residents who voluntarily offer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their mobile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phone number, growth up place, and working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place information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30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thousands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volunteers: 50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%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natives </a:t>
            </a:r>
            <a:r>
              <a:rPr lang="en-US" altLang="zh-CN" sz="24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and </a:t>
            </a:r>
            <a:r>
              <a:rPr lang="en-US" altLang="zh-CN" sz="24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50% migrants</a:t>
            </a:r>
            <a:endParaRPr lang="en-US" altLang="zh-CN" sz="24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Framework Overview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949268" y="6356350"/>
            <a:ext cx="2743200" cy="365125"/>
          </a:xfrm>
        </p:spPr>
        <p:txBody>
          <a:bodyPr/>
          <a:lstStyle/>
          <a:p>
            <a:fld id="{7AF8AD7B-07CA-43BD-9329-E0DC7358C5AE}" type="slidenum">
              <a:rPr lang="zh-CN" altLang="en-US" sz="200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</a:t>
            </a:fld>
            <a:endParaRPr lang="zh-CN" alt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683229" y="1782435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9341826" y="1821502"/>
            <a:ext cx="290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176399" y="1844824"/>
            <a:ext cx="198" cy="4104221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2055469" y="3666575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8295" y="5792693"/>
            <a:ext cx="1426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Collection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03910" y="5886656"/>
            <a:ext cx="1882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 Preprocessing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11345" y="5759109"/>
            <a:ext cx="252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Convolutional Neural Network (CD-CNN)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12910" y="5759109"/>
            <a:ext cx="2308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en-US" altLang="zh-CN" sz="2000" dirty="0" err="1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pplication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矩形: 圆角 3">
            <a:extLst>
              <a:ext uri="{FF2B5EF4-FFF2-40B4-BE49-F238E27FC236}">
                <a16:creationId xmlns:a16="http://schemas.microsoft.com/office/drawing/2014/main" id="{0C647D04-881D-4BE1-9664-737B9D54B697}"/>
              </a:ext>
            </a:extLst>
          </p:cNvPr>
          <p:cNvSpPr/>
          <p:nvPr/>
        </p:nvSpPr>
        <p:spPr>
          <a:xfrm>
            <a:off x="2372476" y="1876253"/>
            <a:ext cx="4154990" cy="38255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圆角矩形 7">
            <a:extLst>
              <a:ext uri="{FF2B5EF4-FFF2-40B4-BE49-F238E27FC236}">
                <a16:creationId xmlns:a16="http://schemas.microsoft.com/office/drawing/2014/main" id="{35F681EE-564F-46C2-9355-89B7DD597905}"/>
              </a:ext>
            </a:extLst>
          </p:cNvPr>
          <p:cNvSpPr/>
          <p:nvPr/>
        </p:nvSpPr>
        <p:spPr>
          <a:xfrm>
            <a:off x="2657704" y="2034927"/>
            <a:ext cx="1872630" cy="874907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ample </a:t>
            </a:r>
          </a:p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Selection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圆角矩形 7">
            <a:extLst>
              <a:ext uri="{FF2B5EF4-FFF2-40B4-BE49-F238E27FC236}">
                <a16:creationId xmlns:a16="http://schemas.microsoft.com/office/drawing/2014/main" id="{A2DFF5EC-8194-48ED-B773-28BE822DCFAD}"/>
              </a:ext>
            </a:extLst>
          </p:cNvPr>
          <p:cNvSpPr/>
          <p:nvPr/>
        </p:nvSpPr>
        <p:spPr>
          <a:xfrm>
            <a:off x="2657703" y="3325937"/>
            <a:ext cx="1872631" cy="966110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Extraction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圆角矩形 7">
            <a:extLst>
              <a:ext uri="{FF2B5EF4-FFF2-40B4-BE49-F238E27FC236}">
                <a16:creationId xmlns:a16="http://schemas.microsoft.com/office/drawing/2014/main" id="{1EACD619-943B-40F1-BF5E-FBC757EC1E99}"/>
              </a:ext>
            </a:extLst>
          </p:cNvPr>
          <p:cNvSpPr/>
          <p:nvPr/>
        </p:nvSpPr>
        <p:spPr>
          <a:xfrm>
            <a:off x="4834996" y="4292047"/>
            <a:ext cx="1577439" cy="71442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圆角矩形 7">
            <a:extLst>
              <a:ext uri="{FF2B5EF4-FFF2-40B4-BE49-F238E27FC236}">
                <a16:creationId xmlns:a16="http://schemas.microsoft.com/office/drawing/2014/main" id="{3A5A5B3B-69EC-43EF-BFAF-1B76EB1F6BE4}"/>
              </a:ext>
            </a:extLst>
          </p:cNvPr>
          <p:cNvSpPr/>
          <p:nvPr/>
        </p:nvSpPr>
        <p:spPr>
          <a:xfrm>
            <a:off x="4779706" y="2570044"/>
            <a:ext cx="1632729" cy="72937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Communication Domain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A964750-49D7-44D3-8E57-F23DD8C4A097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3594019" y="2909834"/>
            <a:ext cx="0" cy="416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837D11CE-BB6F-4EBB-A6BE-950FB5E0318E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 flipV="1">
            <a:off x="4530334" y="2934734"/>
            <a:ext cx="249372" cy="874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D1D1877A-8376-4A4F-BDAF-367ECCF14128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4530334" y="3808992"/>
            <a:ext cx="304662" cy="84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7">
            <a:extLst>
              <a:ext uri="{FF2B5EF4-FFF2-40B4-BE49-F238E27FC236}">
                <a16:creationId xmlns:a16="http://schemas.microsoft.com/office/drawing/2014/main" id="{6A9DF5B3-8178-4BA8-A604-8E4814D9AA22}"/>
              </a:ext>
            </a:extLst>
          </p:cNvPr>
          <p:cNvSpPr/>
          <p:nvPr/>
        </p:nvSpPr>
        <p:spPr>
          <a:xfrm>
            <a:off x="2657703" y="4752622"/>
            <a:ext cx="1872632" cy="778933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Feature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Matrix Generation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1E28E879-0AB8-4947-9B4B-94253F5331D1}"/>
              </a:ext>
            </a:extLst>
          </p:cNvPr>
          <p:cNvCxnSpPr>
            <a:stCxn id="25" idx="2"/>
            <a:endCxn id="32" idx="0"/>
          </p:cNvCxnSpPr>
          <p:nvPr/>
        </p:nvCxnSpPr>
        <p:spPr>
          <a:xfrm>
            <a:off x="3594019" y="4292047"/>
            <a:ext cx="0" cy="46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: 圆角 134">
            <a:extLst>
              <a:ext uri="{FF2B5EF4-FFF2-40B4-BE49-F238E27FC236}">
                <a16:creationId xmlns:a16="http://schemas.microsoft.com/office/drawing/2014/main" id="{95FED1D1-F3DF-4F6B-8C12-1C5EE42B2906}"/>
              </a:ext>
            </a:extLst>
          </p:cNvPr>
          <p:cNvSpPr/>
          <p:nvPr/>
        </p:nvSpPr>
        <p:spPr>
          <a:xfrm>
            <a:off x="6829225" y="1821502"/>
            <a:ext cx="2266888" cy="38802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圆角矩形 32">
            <a:extLst>
              <a:ext uri="{FF2B5EF4-FFF2-40B4-BE49-F238E27FC236}">
                <a16:creationId xmlns:a16="http://schemas.microsoft.com/office/drawing/2014/main" id="{7C589BB8-FFB0-417A-A0E1-0575B672AD8D}"/>
              </a:ext>
            </a:extLst>
          </p:cNvPr>
          <p:cNvSpPr/>
          <p:nvPr/>
        </p:nvSpPr>
        <p:spPr>
          <a:xfrm>
            <a:off x="7032742" y="4633496"/>
            <a:ext cx="1902080" cy="8980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Co-training for CD-CNN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圆角矩形 30">
            <a:extLst>
              <a:ext uri="{FF2B5EF4-FFF2-40B4-BE49-F238E27FC236}">
                <a16:creationId xmlns:a16="http://schemas.microsoft.com/office/drawing/2014/main" id="{2526F5CF-8EC2-4C42-AF79-30CEE26C95D7}"/>
              </a:ext>
            </a:extLst>
          </p:cNvPr>
          <p:cNvSpPr/>
          <p:nvPr/>
        </p:nvSpPr>
        <p:spPr>
          <a:xfrm>
            <a:off x="7032742" y="2192638"/>
            <a:ext cx="1916525" cy="726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Dimensionality Balancing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圆角矩形 30">
            <a:extLst>
              <a:ext uri="{FF2B5EF4-FFF2-40B4-BE49-F238E27FC236}">
                <a16:creationId xmlns:a16="http://schemas.microsoft.com/office/drawing/2014/main" id="{1F99B0F4-D5C9-481A-9290-6D4A48CB0CD8}"/>
              </a:ext>
            </a:extLst>
          </p:cNvPr>
          <p:cNvSpPr/>
          <p:nvPr/>
        </p:nvSpPr>
        <p:spPr>
          <a:xfrm>
            <a:off x="7032742" y="3368025"/>
            <a:ext cx="1902080" cy="9330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Cross-domain Features Fusion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6B00443-8083-4B27-ABE0-3EFD452D66C3}"/>
              </a:ext>
            </a:extLst>
          </p:cNvPr>
          <p:cNvCxnSpPr>
            <a:stCxn id="36" idx="2"/>
            <a:endCxn id="37" idx="0"/>
          </p:cNvCxnSpPr>
          <p:nvPr/>
        </p:nvCxnSpPr>
        <p:spPr>
          <a:xfrm flipH="1">
            <a:off x="7983782" y="2919252"/>
            <a:ext cx="7223" cy="448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3863F676-DC14-4263-BDA9-5BF13EFE8CA6}"/>
              </a:ext>
            </a:extLst>
          </p:cNvPr>
          <p:cNvCxnSpPr>
            <a:stCxn id="37" idx="2"/>
            <a:endCxn id="35" idx="0"/>
          </p:cNvCxnSpPr>
          <p:nvPr/>
        </p:nvCxnSpPr>
        <p:spPr>
          <a:xfrm>
            <a:off x="7983782" y="4301067"/>
            <a:ext cx="0" cy="332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圆角 135">
            <a:extLst>
              <a:ext uri="{FF2B5EF4-FFF2-40B4-BE49-F238E27FC236}">
                <a16:creationId xmlns:a16="http://schemas.microsoft.com/office/drawing/2014/main" id="{DECB6C23-1D0D-4E5A-995F-6745E8939F0F}"/>
              </a:ext>
            </a:extLst>
          </p:cNvPr>
          <p:cNvSpPr/>
          <p:nvPr/>
        </p:nvSpPr>
        <p:spPr>
          <a:xfrm>
            <a:off x="9541210" y="1838328"/>
            <a:ext cx="2379857" cy="38320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矩形: 圆角 138">
            <a:extLst>
              <a:ext uri="{FF2B5EF4-FFF2-40B4-BE49-F238E27FC236}">
                <a16:creationId xmlns:a16="http://schemas.microsoft.com/office/drawing/2014/main" id="{1C1C001C-7F46-414E-87BD-A8BB88CC895F}"/>
              </a:ext>
            </a:extLst>
          </p:cNvPr>
          <p:cNvSpPr/>
          <p:nvPr/>
        </p:nvSpPr>
        <p:spPr>
          <a:xfrm>
            <a:off x="9737088" y="2192638"/>
            <a:ext cx="1955379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Population 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Census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9" y="3299423"/>
            <a:ext cx="1963922" cy="7776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Behavioral Analysis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矩形: 圆角 141">
            <a:extLst>
              <a:ext uri="{FF2B5EF4-FFF2-40B4-BE49-F238E27FC236}">
                <a16:creationId xmlns:a16="http://schemas.microsoft.com/office/drawing/2014/main" id="{84E77604-4F2D-4519-A4AA-C1FB63210DCB}"/>
              </a:ext>
            </a:extLst>
          </p:cNvPr>
          <p:cNvSpPr/>
          <p:nvPr/>
        </p:nvSpPr>
        <p:spPr>
          <a:xfrm>
            <a:off x="9737088" y="4431382"/>
            <a:ext cx="1963922" cy="75098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Home Returning </a:t>
            </a:r>
            <a:r>
              <a:rPr lang="fr-FR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</a:t>
            </a:r>
            <a:r>
              <a:rPr lang="fr-FR" altLang="zh-CN" sz="2000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rediction</a:t>
            </a:r>
            <a:endParaRPr lang="zh-CN" altLang="en-US" sz="20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3" name="右箭头 132"/>
          <p:cNvSpPr/>
          <p:nvPr/>
        </p:nvSpPr>
        <p:spPr>
          <a:xfrm>
            <a:off x="6543627" y="3695403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4" name="右箭头 133"/>
          <p:cNvSpPr/>
          <p:nvPr/>
        </p:nvSpPr>
        <p:spPr>
          <a:xfrm>
            <a:off x="9206441" y="3662604"/>
            <a:ext cx="279204" cy="2329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39" name="组合 138"/>
          <p:cNvGrpSpPr/>
          <p:nvPr/>
        </p:nvGrpSpPr>
        <p:grpSpPr>
          <a:xfrm>
            <a:off x="422740" y="1844824"/>
            <a:ext cx="1609840" cy="3825535"/>
            <a:chOff x="-3641177" y="1988840"/>
            <a:chExt cx="1224136" cy="3825535"/>
          </a:xfrm>
        </p:grpSpPr>
        <p:sp>
          <p:nvSpPr>
            <p:cNvPr id="140" name="圆角矩形 139"/>
            <p:cNvSpPr/>
            <p:nvPr/>
          </p:nvSpPr>
          <p:spPr>
            <a:xfrm>
              <a:off x="-3641177" y="1988840"/>
              <a:ext cx="1224136" cy="382553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-3549220" y="2196168"/>
              <a:ext cx="1038719" cy="1461096"/>
              <a:chOff x="-3549220" y="2196168"/>
              <a:chExt cx="1038719" cy="1461096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-3549220" y="2196168"/>
                <a:ext cx="1038719" cy="1461096"/>
              </a:xfrm>
              <a:prstGeom prst="round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文本框 142"/>
              <p:cNvSpPr txBox="1"/>
              <p:nvPr/>
            </p:nvSpPr>
            <p:spPr>
              <a:xfrm>
                <a:off x="-3507175" y="2325806"/>
                <a:ext cx="91881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Mobile P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hone </a:t>
                </a:r>
                <a:r>
                  <a:rPr lang="en-US" sz="2000" dirty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S</a:t>
                </a:r>
                <a:r>
                  <a:rPr lang="en-US" sz="2000" dirty="0" smtClean="0">
                    <a:latin typeface="Calibri" panose="020F0502020204030204" pitchFamily="34" charset="0"/>
                    <a:ea typeface="微软雅黑" panose="020B0503020204020204" pitchFamily="34" charset="-122"/>
                    <a:cs typeface="Calibri" panose="020F0502020204030204" pitchFamily="34" charset="0"/>
                  </a:rPr>
                  <a:t>ignaling Data</a:t>
                </a:r>
                <a:endParaRPr lang="en-US" sz="2000" dirty="0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4" name="圆角矩形 143"/>
          <p:cNvSpPr/>
          <p:nvPr/>
        </p:nvSpPr>
        <p:spPr>
          <a:xfrm>
            <a:off x="533982" y="3926545"/>
            <a:ext cx="1366001" cy="1390769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598963" y="4125664"/>
            <a:ext cx="1208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Volunteer Survey </a:t>
            </a:r>
            <a:r>
              <a:rPr lang="en-US" sz="20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Data</a:t>
            </a:r>
            <a:endParaRPr lang="en-US" sz="20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2276304" y="1782435"/>
            <a:ext cx="4331085" cy="40315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3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031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Communication Domain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AD7B-07CA-43BD-9329-E0DC7358C5AE}" type="slidenum">
              <a:rPr lang="zh-CN" altLang="en-US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8199" y="5340687"/>
            <a:ext cx="11615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Calls &amp; SMS of natives in the working period is larger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evening peak of calls and </a:t>
            </a:r>
            <a:r>
              <a:rPr lang="en-US" altLang="zh-CN" sz="2800" dirty="0" smtClean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SMS for </a:t>
            </a:r>
            <a:r>
              <a:rPr lang="en-US" altLang="zh-CN" sz="2800" dirty="0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migrants is later than the natives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378" y="1572209"/>
            <a:ext cx="8961614" cy="38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1043</Words>
  <Application>Microsoft Office PowerPoint</Application>
  <PresentationFormat>宽屏</PresentationFormat>
  <Paragraphs>291</Paragraphs>
  <Slides>28</Slides>
  <Notes>27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</vt:lpstr>
      <vt:lpstr>等线 Light</vt:lpstr>
      <vt:lpstr>微软雅黑</vt:lpstr>
      <vt:lpstr>Arial</vt:lpstr>
      <vt:lpstr>Calibri</vt:lpstr>
      <vt:lpstr>Times New Roman</vt:lpstr>
      <vt:lpstr>Wingdings</vt:lpstr>
      <vt:lpstr>Office 主题​​</vt:lpstr>
      <vt:lpstr>Equation</vt:lpstr>
      <vt:lpstr>CD-CNN: A Partially Supervised Cross-Domain Deep Learning Model for Urban Resident Recognition</vt:lpstr>
      <vt:lpstr>Background</vt:lpstr>
      <vt:lpstr>Related Work</vt:lpstr>
      <vt:lpstr>Challenges</vt:lpstr>
      <vt:lpstr>Framework Overview</vt:lpstr>
      <vt:lpstr>Framework Overview</vt:lpstr>
      <vt:lpstr>Data set</vt:lpstr>
      <vt:lpstr>Framework Overview</vt:lpstr>
      <vt:lpstr>Communication Domain</vt:lpstr>
      <vt:lpstr> Location Domain</vt:lpstr>
      <vt:lpstr>Framework Overview</vt:lpstr>
      <vt:lpstr>Cross-Domain Convolutional Neural Network</vt:lpstr>
      <vt:lpstr>Dimensionality Balancing</vt:lpstr>
      <vt:lpstr>Cross-domain Co-training for CD-CNN</vt:lpstr>
      <vt:lpstr>Cross-domain Co-training for CD-CNN</vt:lpstr>
      <vt:lpstr>Cross-domain Co-training for CD-CNN</vt:lpstr>
      <vt:lpstr>Cross-domain Co-training for CD-CNN</vt:lpstr>
      <vt:lpstr>Experimental Data</vt:lpstr>
      <vt:lpstr>Evaluation</vt:lpstr>
      <vt:lpstr>Results</vt:lpstr>
      <vt:lpstr>Results</vt:lpstr>
      <vt:lpstr>Framework Overview</vt:lpstr>
      <vt:lpstr>Population Census</vt:lpstr>
      <vt:lpstr>Behavioral Analysis</vt:lpstr>
      <vt:lpstr>Behavioral Analysis</vt:lpstr>
      <vt:lpstr>Hometown Returning Prediction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 Me If You Can: Detecting Pickpocket Suspects from Large-Scale Transit Records</dc:title>
  <dc:creator>王需</dc:creator>
  <cp:lastModifiedBy>褚菁</cp:lastModifiedBy>
  <cp:revision>606</cp:revision>
  <dcterms:created xsi:type="dcterms:W3CDTF">2016-09-25T08:45:00Z</dcterms:created>
  <dcterms:modified xsi:type="dcterms:W3CDTF">2018-04-25T03:50:45Z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