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64" r:id="rId4"/>
    <p:sldId id="257" r:id="rId5"/>
    <p:sldId id="258" r:id="rId6"/>
    <p:sldId id="260" r:id="rId7"/>
    <p:sldId id="262" r:id="rId8"/>
    <p:sldId id="263" r:id="rId9"/>
    <p:sldId id="265" r:id="rId10"/>
    <p:sldId id="266" r:id="rId11"/>
    <p:sldId id="267" r:id="rId12"/>
    <p:sldId id="261" r:id="rId13"/>
    <p:sldId id="268" r:id="rId14"/>
    <p:sldId id="269" r:id="rId15"/>
    <p:sldId id="270" r:id="rId16"/>
    <p:sldId id="273" r:id="rId17"/>
    <p:sldId id="271" r:id="rId18"/>
    <p:sldId id="27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83280"/>
  </p:normalViewPr>
  <p:slideViewPr>
    <p:cSldViewPr snapToGrid="0" snapToObjects="1">
      <p:cViewPr varScale="1">
        <p:scale>
          <a:sx n="89" d="100"/>
          <a:sy n="89" d="100"/>
        </p:scale>
        <p:origin x="8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468BC-849F-0242-B92B-C0BC51840F1A}" type="datetimeFigureOut">
              <a:rPr kumimoji="1" lang="zh-CN" altLang="en-US" smtClean="0"/>
              <a:t>18/4/10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CFF1E-B6B8-D044-ABBD-5CCAF7D5BD6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203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流行的时间模式</a:t>
            </a:r>
            <a:r>
              <a:rPr kumimoji="1" lang="en-US" altLang="zh-CN" dirty="0" smtClean="0"/>
              <a:t>:</a:t>
            </a:r>
            <a:r>
              <a:rPr kumimoji="1" lang="zh-CN" altLang="en-US" dirty="0" smtClean="0"/>
              <a:t>个体在不同含义的区域内分配时间的规律</a:t>
            </a:r>
          </a:p>
          <a:p>
            <a:r>
              <a:rPr kumimoji="1" lang="zh-CN" altLang="en-US" dirty="0" smtClean="0"/>
              <a:t>人类生活方式的语义信息</a:t>
            </a:r>
          </a:p>
          <a:p>
            <a:r>
              <a:rPr kumimoji="1" lang="zh-CN" altLang="en-US" dirty="0" smtClean="0"/>
              <a:t>揭示城市移动性与人类行为之间的相关性</a:t>
            </a:r>
          </a:p>
          <a:p>
            <a:r>
              <a:rPr kumimoji="1" lang="zh-CN" altLang="en-US" dirty="0" smtClean="0"/>
              <a:t>流行的时间模式与个人社会经济状况之间的关系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99195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学生和家庭主妇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2702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易于解释、符合普遍直觉</a:t>
            </a:r>
          </a:p>
          <a:p>
            <a:r>
              <a:rPr kumimoji="1" lang="zh-CN" altLang="en-US" dirty="0" smtClean="0"/>
              <a:t>不同时间模式的人的行为不同</a:t>
            </a:r>
          </a:p>
          <a:p>
            <a:r>
              <a:rPr kumimoji="1" lang="zh-CN" altLang="en-US" dirty="0" smtClean="0"/>
              <a:t>不同时间模式和经济状况之间的关系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82875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轨迹是记录的集合，把轨迹视为一个文档，把每次访问记录视为一个词，</a:t>
            </a:r>
          </a:p>
          <a:p>
            <a:r>
              <a:rPr kumimoji="1" lang="zh-CN" altLang="en-US" dirty="0" smtClean="0"/>
              <a:t>归一化互信息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H(⋆) is the entropy of mobility records(trajectories), and I(Y,Z) quantifies the mutual information between the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(occupations) categories and the identified mobility records(trajectories) clusters. </a:t>
            </a:r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6411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归一化互信息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H(⋆) is the entropy of mobility records(trajectories), and I(Y,Z) quantifies the mutual information between the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(occupations) categories and the identified mobility records(trajectories) clusters. </a:t>
            </a: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说“互信息”的时候，两个随机变量的地位是相同的；说“信息增益”的时候，是把一个变量看成减小另一个变量不确定度的手段。但其实二者的数值是相等的。</a:t>
            </a:r>
          </a:p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“互信息”或者“信息增益”经常作为决策树中选择特征的标准，两种称呼都很常见。</a:t>
            </a:r>
            <a:endParaRPr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6460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 smtClean="0"/>
              <a:t>一般的直觉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经验和最近的一些研究都指出个体的移动性是非常有规律可循的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dirty="0" smtClean="0"/>
              <a:t>一方面寻找时间规律 有利于 </a:t>
            </a:r>
            <a:r>
              <a:rPr kumimoji="1" lang="zh-CN" altLang="en-US" dirty="0" smtClean="0"/>
              <a:t>公共行政 商业智能 和疾病控制</a:t>
            </a:r>
          </a:p>
          <a:p>
            <a:r>
              <a:rPr kumimoji="1" lang="zh-CN" altLang="en-US" dirty="0" smtClean="0"/>
              <a:t>个体的时间模式和他的身份，经济状况有很大关系，</a:t>
            </a:r>
            <a:r>
              <a:rPr kumimoji="1" lang="en-US" altLang="zh-CN" dirty="0" smtClean="0"/>
              <a:t>user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profiling</a:t>
            </a:r>
            <a:endParaRPr kumimoji="1" lang="zh-CN" altLang="en-US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77979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148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representations should be suitable for measuring the similarities in temporal mode, which indicates that the trajectories with similar temporal modes should have similar representation; 2) preserving the contextual information of temporal modes, which implies that the representation should have clear physical meaning and easy to interpreted. </a:t>
            </a:r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90644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non-negativity, symmetry, identity of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indiscernibles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triangle inequality </a:t>
            </a:r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394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non-negativity, symmetry, identity of </a:t>
            </a:r>
            <a:r>
              <a:rPr lang="en-US" altLang="zh-CN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indiscernibles</a:t>
            </a:r>
            <a:r>
              <a:rPr lang="en-US" altLang="zh-CN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triangle inequality </a:t>
            </a:r>
            <a:endParaRPr lang="en-US" altLang="zh-CN" smtClean="0"/>
          </a:p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4408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Vendor</a:t>
            </a:r>
            <a:r>
              <a:rPr kumimoji="1" lang="zh-CN" altLang="en-US" dirty="0" smtClean="0"/>
              <a:t> 包含</a:t>
            </a:r>
            <a:r>
              <a:rPr kumimoji="1" lang="en-US" altLang="zh-CN" dirty="0" smtClean="0"/>
              <a:t>poi</a:t>
            </a:r>
            <a:endParaRPr kumimoji="1" lang="zh-CN" altLang="en-US" dirty="0" smtClean="0"/>
          </a:p>
          <a:p>
            <a:r>
              <a:rPr kumimoji="1" lang="zh-CN" altLang="en-US" dirty="0" smtClean="0"/>
              <a:t>基站数据基本上和我们一样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Household Travel Survey(NHTS) </a:t>
            </a:r>
            <a:endParaRPr lang="en-US" altLang="zh-CN" dirty="0" smtClean="0"/>
          </a:p>
          <a:p>
            <a:r>
              <a:rPr kumimoji="1" lang="zh-CN" altLang="en-US" dirty="0" smtClean="0"/>
              <a:t>第一个和第三个有职业信息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6407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#3</a:t>
            </a:r>
            <a:r>
              <a:rPr kumimoji="1" lang="zh-CN" altLang="en-US" dirty="0" smtClean="0"/>
              <a:t>是加班狗</a:t>
            </a:r>
            <a:r>
              <a:rPr kumimoji="1" lang="en-US" altLang="zh-CN" dirty="0" smtClean="0"/>
              <a:t>QAQ</a:t>
            </a:r>
            <a:endParaRPr kumimoji="1" lang="zh-CN" altLang="en-US" dirty="0" smtClean="0"/>
          </a:p>
          <a:p>
            <a:r>
              <a:rPr kumimoji="1" lang="en-US" altLang="zh-CN" dirty="0" smtClean="0"/>
              <a:t>#4</a:t>
            </a:r>
            <a:r>
              <a:rPr kumimoji="1" lang="zh-CN" altLang="en-US" dirty="0" smtClean="0"/>
              <a:t>是加班狗</a:t>
            </a:r>
            <a:r>
              <a:rPr kumimoji="1" lang="en-US" altLang="zh-CN" dirty="0" smtClean="0"/>
              <a:t>QAQ</a:t>
            </a:r>
            <a:endParaRPr kumimoji="1" lang="zh-CN" altLang="en-US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8808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早上来到市中心，晚上回到郊区住宅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CFF1E-B6B8-D044-ABBD-5CCAF7D5BD63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344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39454-8525-D842-AD90-38ECA26133DB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533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DDFAC-4F37-1246-875E-7F49846B0FA8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486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B902B-A0F3-E948-96FA-77E7BF9140F3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878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24AAD-B145-E042-B949-ABCF378D4773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2778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CE22F-2BE5-C340-8883-D37A70E9EC0F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825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56C9E-AD4A-4147-8CEB-8B41F2A60A7B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38311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5248B-6E5A-2042-9069-AA83F5129AFA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345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36332-ECA6-FF44-BD44-17151530F895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3262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217A7-A509-BF4D-9F92-03FFE2CDCADC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2547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81CF7-6050-6A41-9F59-96D0D4253357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2919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21E4E-57D7-A642-A934-8E169E5D5A9E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546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0FF76-9A66-8344-9568-2AD8A84E4BD1}" type="datetime1">
              <a:rPr kumimoji="1" lang="zh-CN" altLang="en-US" smtClean="0"/>
              <a:t>18/4/11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C608F-A9D7-434B-AF73-D1D9FF9A5C8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4904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Detecting Popular Temporal Modes in Population-scale </a:t>
            </a:r>
            <a:r>
              <a:rPr lang="en-US" altLang="zh-CN" dirty="0" err="1"/>
              <a:t>Unlabelled</a:t>
            </a:r>
            <a:r>
              <a:rPr lang="en-US" altLang="zh-CN" dirty="0"/>
              <a:t> Trajectory Data 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/>
              <a:t>FENGLI XU, TONG XIA, HANCHENG CAO, and YONG LI∗, Tsinghua University, China FUNING SUN and FANCHAO MENG, </a:t>
            </a:r>
            <a:r>
              <a:rPr lang="en-US" altLang="zh-CN" dirty="0" err="1"/>
              <a:t>Tencent</a:t>
            </a:r>
            <a:r>
              <a:rPr lang="en-US" altLang="zh-CN" dirty="0"/>
              <a:t> Inc., China </a:t>
            </a:r>
            <a:endParaRPr lang="en-US" altLang="zh-CN" dirty="0" smtClean="0"/>
          </a:p>
          <a:p>
            <a:r>
              <a:rPr kumimoji="1" lang="en-US" altLang="zh-CN" dirty="0" err="1" smtClean="0"/>
              <a:t>Ubicomp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18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2043113" y="6215063"/>
            <a:ext cx="96440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smtClean="0">
                <a:effectLst/>
                <a:latin typeface="LinLibertineT" charset="0"/>
              </a:rPr>
              <a:t>Temporal</a:t>
            </a:r>
            <a:r>
              <a:rPr lang="zh-CN" altLang="en-US" dirty="0" smtClean="0">
                <a:effectLst/>
                <a:latin typeface="LinLibertineT" charset="0"/>
              </a:rPr>
              <a:t> </a:t>
            </a:r>
            <a:r>
              <a:rPr lang="en-US" altLang="zh-CN" dirty="0" smtClean="0">
                <a:effectLst/>
                <a:latin typeface="LinLibertineT" charset="0"/>
              </a:rPr>
              <a:t>modes:</a:t>
            </a:r>
            <a:r>
              <a:rPr lang="zh-CN" altLang="en-US" dirty="0" smtClean="0">
                <a:effectLst/>
                <a:latin typeface="LinLibertineT" charset="0"/>
              </a:rPr>
              <a:t> </a:t>
            </a:r>
            <a:r>
              <a:rPr lang="en-US" altLang="zh-CN" dirty="0" smtClean="0">
                <a:effectLst/>
                <a:latin typeface="LinLibertineT" charset="0"/>
              </a:rPr>
              <a:t>regular patterns of individuals allocating their time on different contextual locations </a:t>
            </a:r>
            <a:endParaRPr lang="en-US" altLang="zh-CN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669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Spatial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insight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mode#1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225675"/>
            <a:ext cx="10325100" cy="3141801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2815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Spatial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insight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mode#2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1825625"/>
            <a:ext cx="11353800" cy="361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Spatial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insight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mode#3</a:t>
            </a:r>
            <a:r>
              <a:rPr kumimoji="1" lang="en-US" altLang="zh-CN" dirty="0" smtClean="0"/>
              <a:t>#</a:t>
            </a:r>
            <a:r>
              <a:rPr kumimoji="1" lang="en-US" altLang="zh-CN" dirty="0"/>
              <a:t>4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12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69" y="1999456"/>
            <a:ext cx="8434620" cy="40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</a:t>
            </a:r>
            <a:r>
              <a:rPr lang="en-US" altLang="zh-CN" dirty="0" smtClean="0"/>
              <a:t>orrelations </a:t>
            </a:r>
            <a:r>
              <a:rPr lang="en-US" altLang="zh-CN" dirty="0"/>
              <a:t>between </a:t>
            </a:r>
            <a:r>
              <a:rPr lang="en-US" altLang="zh-CN" dirty="0" smtClean="0"/>
              <a:t>temporal </a:t>
            </a:r>
            <a:r>
              <a:rPr lang="en-US" altLang="zh-CN" dirty="0"/>
              <a:t>modes and users’ attributes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13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1974"/>
            <a:ext cx="12192000" cy="465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77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Correlation </a:t>
            </a:r>
            <a:r>
              <a:rPr lang="en-US" altLang="zh-CN" dirty="0"/>
              <a:t>Between Temporal Modes and Social Economic Status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14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1870075"/>
            <a:ext cx="115443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12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15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93" y="365125"/>
            <a:ext cx="9334500" cy="2489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90" y="3041650"/>
            <a:ext cx="89789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7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Gain Comparing with </a:t>
            </a:r>
            <a:r>
              <a:rPr lang="en-US" altLang="zh-CN" dirty="0" smtClean="0"/>
              <a:t>Baseline </a:t>
            </a:r>
            <a:endParaRPr lang="en-US" alt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Comparing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LDA</a:t>
            </a:r>
            <a:r>
              <a:rPr kumimoji="1" lang="zh-CN" altLang="en-US" dirty="0" smtClean="0"/>
              <a:t>：</a:t>
            </a:r>
            <a:r>
              <a:rPr lang="en-US" altLang="zh-CN" i="1" dirty="0"/>
              <a:t>The LDA algorithm is originally designed to extract latent sematic feature for words and documents based on their co-occurrences frequency. </a:t>
            </a:r>
            <a:endParaRPr lang="en-US" altLang="zh-CN" i="1" dirty="0" smtClean="0"/>
          </a:p>
          <a:p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099" y="3275012"/>
            <a:ext cx="84709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08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</a:t>
            </a:r>
            <a:r>
              <a:rPr lang="en-US" altLang="zh-CN" dirty="0" smtClean="0"/>
              <a:t>ormalized </a:t>
            </a:r>
            <a:r>
              <a:rPr lang="en-US" altLang="zh-CN" dirty="0"/>
              <a:t>mutual information(NMI)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100" y="1870075"/>
            <a:ext cx="6032500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60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Conclusion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+</a:t>
            </a:r>
            <a:r>
              <a:rPr kumimoji="1" lang="en-US" altLang="zh-CN" dirty="0" smtClean="0"/>
              <a:t>design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pipeline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system</a:t>
            </a:r>
            <a:endParaRPr kumimoji="1" lang="zh-CN" altLang="en-US" dirty="0" smtClean="0"/>
          </a:p>
          <a:p>
            <a:r>
              <a:rPr kumimoji="1" lang="en-US" altLang="zh-CN" dirty="0" smtClean="0"/>
              <a:t>+focus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users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allocate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time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slides</a:t>
            </a:r>
            <a:endParaRPr kumimoji="1" lang="zh-CN" altLang="en-US" dirty="0" smtClean="0"/>
          </a:p>
          <a:p>
            <a:r>
              <a:rPr kumimoji="1" lang="en-US" altLang="zh-CN" dirty="0" smtClean="0"/>
              <a:t>+explain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temporal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evaluate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properly</a:t>
            </a:r>
            <a:endParaRPr kumimoji="1" lang="zh-CN" altLang="en-US" dirty="0" smtClean="0"/>
          </a:p>
          <a:p>
            <a:endParaRPr kumimoji="1" lang="zh-CN" altLang="en-US" dirty="0" smtClean="0"/>
          </a:p>
          <a:p>
            <a:endParaRPr kumimoji="1" lang="zh-CN" altLang="en-US" dirty="0"/>
          </a:p>
          <a:p>
            <a:r>
              <a:rPr kumimoji="1" lang="en-US" altLang="zh-CN" dirty="0" smtClean="0"/>
              <a:t>-problem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preprocess</a:t>
            </a:r>
            <a:endParaRPr kumimoji="1" lang="zh-CN" altLang="en-US" dirty="0" smtClean="0"/>
          </a:p>
          <a:p>
            <a:r>
              <a:rPr kumimoji="1" lang="en-US" altLang="zh-CN" dirty="0" smtClean="0"/>
              <a:t>-explanation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good</a:t>
            </a:r>
            <a:r>
              <a:rPr kumimoji="1" lang="zh-CN" altLang="en-US" dirty="0" smtClean="0"/>
              <a:t> </a:t>
            </a:r>
            <a:r>
              <a:rPr kumimoji="1" lang="en-US" altLang="zh-CN" smtClean="0"/>
              <a:t>enough</a:t>
            </a:r>
            <a:endParaRPr kumimoji="1" lang="zh-CN" altLang="en-US" dirty="0"/>
          </a:p>
          <a:p>
            <a:endParaRPr kumimoji="1" lang="zh-CN" altLang="en-US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5970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Motivation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Work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  <a:p>
            <a:endParaRPr lang="zh-CN" altLang="en-US" dirty="0" smtClean="0"/>
          </a:p>
          <a:p>
            <a:endParaRPr lang="zh-CN" altLang="en-US" dirty="0"/>
          </a:p>
          <a:p>
            <a:endParaRPr lang="zh-CN" altLang="en-US" dirty="0" smtClean="0"/>
          </a:p>
          <a:p>
            <a:endParaRPr lang="zh-CN" altLang="en-US" dirty="0" smtClean="0"/>
          </a:p>
          <a:p>
            <a:r>
              <a:rPr lang="en-US" altLang="zh-CN" dirty="0" smtClean="0"/>
              <a:t>Trajectory </a:t>
            </a:r>
            <a:r>
              <a:rPr lang="en-US" altLang="zh-CN" dirty="0"/>
              <a:t>clustering </a:t>
            </a:r>
            <a:endParaRPr lang="en-US" altLang="zh-CN" dirty="0" smtClean="0"/>
          </a:p>
          <a:p>
            <a:r>
              <a:rPr lang="en-US" altLang="zh-CN" dirty="0"/>
              <a:t>Mobility patterns modeling </a:t>
            </a:r>
            <a:endParaRPr lang="en-US" altLang="zh-CN" dirty="0" smtClean="0"/>
          </a:p>
          <a:p>
            <a:r>
              <a:rPr lang="en-US" altLang="zh-CN" dirty="0"/>
              <a:t>Urban activity recognition </a:t>
            </a:r>
            <a:endParaRPr lang="en-US" altLang="zh-CN" dirty="0" smtClean="0"/>
          </a:p>
          <a:p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2</a:t>
            </a:fld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7" y="1646238"/>
            <a:ext cx="3681413" cy="24428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983" y="1637674"/>
            <a:ext cx="3376613" cy="24370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l="15573" r="6339"/>
          <a:stretch/>
        </p:blipFill>
        <p:spPr>
          <a:xfrm>
            <a:off x="8410569" y="1623386"/>
            <a:ext cx="3319469" cy="245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Method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Handling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Noise</a:t>
            </a:r>
            <a:endParaRPr kumimoji="1" lang="zh-CN" altLang="en-US" dirty="0" smtClean="0"/>
          </a:p>
          <a:p>
            <a:r>
              <a:rPr lang="en-US" altLang="zh-CN" dirty="0" smtClean="0"/>
              <a:t>Representations for Temporal Modes </a:t>
            </a:r>
            <a:endParaRPr lang="zh-CN" altLang="en-US" dirty="0" smtClean="0"/>
          </a:p>
          <a:p>
            <a:r>
              <a:rPr lang="en-US" altLang="zh-CN" dirty="0" smtClean="0"/>
              <a:t>Detect Popular Temporal Modes 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0149"/>
            <a:ext cx="12192000" cy="2534361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383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Handling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Noise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1797049"/>
            <a:ext cx="11029950" cy="4307238"/>
          </a:xfrm>
          <a:prstGeom prst="rect">
            <a:avLst/>
          </a:prstGeom>
        </p:spPr>
      </p:pic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77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</a:t>
            </a:r>
            <a:r>
              <a:rPr lang="en-US" altLang="zh-CN" dirty="0" smtClean="0"/>
              <a:t>epresentations </a:t>
            </a:r>
            <a:r>
              <a:rPr lang="en-US" altLang="zh-CN" dirty="0"/>
              <a:t>for </a:t>
            </a:r>
            <a:r>
              <a:rPr lang="en-US" altLang="zh-CN" dirty="0" smtClean="0"/>
              <a:t>T</a:t>
            </a:r>
            <a:r>
              <a:rPr lang="en-US" altLang="zh-CN" dirty="0" smtClean="0"/>
              <a:t>emporal </a:t>
            </a:r>
            <a:r>
              <a:rPr lang="en-US" altLang="zh-CN" dirty="0" smtClean="0"/>
              <a:t>M</a:t>
            </a:r>
            <a:r>
              <a:rPr lang="en-US" altLang="zh-CN" dirty="0" smtClean="0"/>
              <a:t>odes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7669"/>
            <a:ext cx="12192000" cy="4013073"/>
          </a:xfrm>
          <a:prstGeom prst="rect">
            <a:avLst/>
          </a:prstGeom>
        </p:spPr>
      </p:pic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6278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</a:t>
            </a:r>
            <a:r>
              <a:rPr lang="en-US" altLang="zh-CN" dirty="0" smtClean="0"/>
              <a:t>etect Popular Temporal Modes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Define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partition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distance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2813" t="7372"/>
          <a:stretch/>
        </p:blipFill>
        <p:spPr>
          <a:xfrm>
            <a:off x="171450" y="2443163"/>
            <a:ext cx="11849100" cy="4100512"/>
          </a:xfrm>
          <a:prstGeom prst="rect">
            <a:avLst/>
          </a:prstGeom>
        </p:spPr>
      </p:pic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8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D</a:t>
            </a:r>
            <a:r>
              <a:rPr lang="en-US" altLang="zh-CN" dirty="0" smtClean="0"/>
              <a:t>etect Popular Temporal Modes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Identifying the popular temporal </a:t>
            </a:r>
            <a:r>
              <a:rPr lang="en-US" altLang="zh-CN" dirty="0" smtClean="0"/>
              <a:t>modes:</a:t>
            </a:r>
            <a:r>
              <a:rPr lang="zh-CN" altLang="en-US" dirty="0" smtClean="0"/>
              <a:t> </a:t>
            </a:r>
            <a:r>
              <a:rPr lang="en-US" altLang="zh-CN" dirty="0" smtClean="0"/>
              <a:t>k-</a:t>
            </a:r>
            <a:r>
              <a:rPr lang="en-US" altLang="zh-CN" dirty="0" err="1" smtClean="0"/>
              <a:t>medoids</a:t>
            </a:r>
            <a:r>
              <a:rPr lang="en-US" altLang="zh-CN" dirty="0" smtClean="0"/>
              <a:t>(k-</a:t>
            </a:r>
            <a:r>
              <a:rPr lang="zh-CN" altLang="en-US" dirty="0" smtClean="0"/>
              <a:t>中心点算法</a:t>
            </a:r>
            <a:r>
              <a:rPr lang="en-US" altLang="zh-CN" dirty="0" smtClean="0"/>
              <a:t>)</a:t>
            </a:r>
            <a:endParaRPr lang="zh-CN" altLang="en-US" dirty="0" smtClean="0"/>
          </a:p>
          <a:p>
            <a:r>
              <a:rPr lang="en-US" altLang="zh-CN" dirty="0" smtClean="0"/>
              <a:t>Initiate: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randomly</a:t>
            </a:r>
            <a:r>
              <a:rPr lang="zh-CN" altLang="en-US" dirty="0" smtClean="0"/>
              <a:t> </a:t>
            </a:r>
            <a:r>
              <a:rPr lang="en-US" altLang="zh-CN" dirty="0" smtClean="0"/>
              <a:t>choose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medoids</a:t>
            </a:r>
            <a:endParaRPr lang="zh-CN" altLang="en-US" dirty="0" smtClean="0"/>
          </a:p>
          <a:p>
            <a:r>
              <a:rPr lang="en-US" altLang="zh-CN" dirty="0" smtClean="0"/>
              <a:t>Iterati</a:t>
            </a:r>
            <a:r>
              <a:rPr lang="en-US" altLang="zh-CN" dirty="0" smtClean="0"/>
              <a:t>on:</a:t>
            </a:r>
            <a:r>
              <a:rPr lang="zh-CN" altLang="en-US" dirty="0" smtClean="0"/>
              <a:t> </a:t>
            </a:r>
            <a:r>
              <a:rPr lang="en-US" altLang="zh-CN" dirty="0"/>
              <a:t>update the </a:t>
            </a:r>
            <a:r>
              <a:rPr lang="en-US" altLang="zh-CN" dirty="0" err="1"/>
              <a:t>medoids</a:t>
            </a:r>
            <a:r>
              <a:rPr lang="en-US" altLang="zh-CN" dirty="0"/>
              <a:t> as the representations that have minimum sum of distance to other representations in the cluster, until the </a:t>
            </a:r>
            <a:r>
              <a:rPr lang="en-US" altLang="zh-CN" dirty="0" err="1"/>
              <a:t>medoids</a:t>
            </a:r>
            <a:r>
              <a:rPr lang="en-US" altLang="zh-CN" dirty="0"/>
              <a:t> are stable </a:t>
            </a:r>
            <a:endParaRPr lang="en-US" altLang="zh-CN" dirty="0" smtClean="0"/>
          </a:p>
          <a:p>
            <a:r>
              <a:rPr lang="en-US" altLang="zh-CN" dirty="0" smtClean="0"/>
              <a:t>Select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K: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 </a:t>
            </a:r>
            <a:r>
              <a:rPr lang="en-US" altLang="zh-CN" dirty="0"/>
              <a:t>largest value that produce stable and distinctive popular temporal modes. </a:t>
            </a:r>
            <a:endParaRPr lang="en-US" altLang="zh-CN" dirty="0" smtClean="0"/>
          </a:p>
          <a:p>
            <a:endParaRPr lang="en-US" altLang="zh-CN" dirty="0" smtClean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777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Analysis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E</a:t>
            </a:r>
            <a:r>
              <a:rPr kumimoji="1" lang="en-US" altLang="zh-CN" dirty="0" smtClean="0"/>
              <a:t>valuation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set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t="6472" b="-1"/>
          <a:stretch/>
        </p:blipFill>
        <p:spPr>
          <a:xfrm>
            <a:off x="630239" y="2243135"/>
            <a:ext cx="11017250" cy="18635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861" y="4215712"/>
            <a:ext cx="3215852" cy="258005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/>
          <a:srcRect l="1553"/>
          <a:stretch/>
        </p:blipFill>
        <p:spPr>
          <a:xfrm>
            <a:off x="3000371" y="4257378"/>
            <a:ext cx="3039016" cy="25383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l="1538"/>
          <a:stretch/>
        </p:blipFill>
        <p:spPr>
          <a:xfrm>
            <a:off x="5972166" y="4257091"/>
            <a:ext cx="3166388" cy="26009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4440" y="4179897"/>
            <a:ext cx="3181384" cy="2656203"/>
          </a:xfrm>
          <a:prstGeom prst="rect">
            <a:avLst/>
          </a:prstGeom>
        </p:spPr>
      </p:pic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644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6" y="0"/>
            <a:ext cx="82296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4977"/>
          <a:stretch/>
        </p:blipFill>
        <p:spPr>
          <a:xfrm>
            <a:off x="8161337" y="850900"/>
            <a:ext cx="4030663" cy="2578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126" y="4305300"/>
            <a:ext cx="3835400" cy="2552700"/>
          </a:xfrm>
          <a:prstGeom prst="rect">
            <a:avLst/>
          </a:prstGeom>
        </p:spPr>
      </p:pic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C608F-A9D7-434B-AF73-D1D9FF9A5C80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553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681</Words>
  <Application>Microsoft Macintosh PowerPoint</Application>
  <PresentationFormat>宽屏</PresentationFormat>
  <Paragraphs>103</Paragraphs>
  <Slides>18</Slides>
  <Notes>13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4" baseType="lpstr">
      <vt:lpstr>Calibri</vt:lpstr>
      <vt:lpstr>Calibri Light</vt:lpstr>
      <vt:lpstr>LinLibertineT</vt:lpstr>
      <vt:lpstr>宋体</vt:lpstr>
      <vt:lpstr>Arial</vt:lpstr>
      <vt:lpstr>Office 主题</vt:lpstr>
      <vt:lpstr>Detecting Popular Temporal Modes in Population-scale Unlabelled Trajectory Data </vt:lpstr>
      <vt:lpstr>Motivation and Related Work</vt:lpstr>
      <vt:lpstr>Method</vt:lpstr>
      <vt:lpstr>Handling Noise</vt:lpstr>
      <vt:lpstr>Representations for Temporal Modes </vt:lpstr>
      <vt:lpstr>Detect Popular Temporal Modes </vt:lpstr>
      <vt:lpstr>Detect Popular Temporal Modes </vt:lpstr>
      <vt:lpstr>Analysis and Evaluation</vt:lpstr>
      <vt:lpstr>PowerPoint 演示文稿</vt:lpstr>
      <vt:lpstr>Spatial insight for mode#1</vt:lpstr>
      <vt:lpstr>Spatial insight for mode#2</vt:lpstr>
      <vt:lpstr>Spatial insight for mode#3#4</vt:lpstr>
      <vt:lpstr>Correlations between temporal modes and users’ attributes </vt:lpstr>
      <vt:lpstr>Correlation Between Temporal Modes and Social Economic Status </vt:lpstr>
      <vt:lpstr>PowerPoint 演示文稿</vt:lpstr>
      <vt:lpstr>Performance Gain Comparing with Baseline </vt:lpstr>
      <vt:lpstr>Normalized mutual information(NMI) 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Detecting Popular Temporal Modes in Population-scale Unlabelled Trajectory Data </dc:title>
  <dc:creator>wangchangxu11@gmail.com</dc:creator>
  <cp:lastModifiedBy>wangchangxu11@gmail.com</cp:lastModifiedBy>
  <cp:revision>51</cp:revision>
  <dcterms:created xsi:type="dcterms:W3CDTF">2018-04-10T08:21:49Z</dcterms:created>
  <dcterms:modified xsi:type="dcterms:W3CDTF">2018-04-10T20:43:32Z</dcterms:modified>
</cp:coreProperties>
</file>