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1842" autoAdjust="0"/>
  </p:normalViewPr>
  <p:slideViewPr>
    <p:cSldViewPr snapToGrid="0" showGuides="1">
      <p:cViewPr varScale="1">
        <p:scale>
          <a:sx n="84" d="100"/>
          <a:sy n="84" d="100"/>
        </p:scale>
        <p:origin x="42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44E8D-D647-4D53-A519-4F8CEA4623E1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49098-B57D-421D-B417-452C34D61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07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时空数据就是有时空索引的数据</a:t>
            </a:r>
            <a:endParaRPr lang="en-US" altLang="zh-CN" dirty="0"/>
          </a:p>
          <a:p>
            <a:r>
              <a:rPr lang="zh-CN" altLang="en-US" dirty="0"/>
              <a:t>可以写成</a:t>
            </a:r>
            <a:r>
              <a:rPr lang="en-US" altLang="zh-CN" dirty="0" err="1"/>
              <a:t>Xst</a:t>
            </a:r>
            <a:r>
              <a:rPr lang="zh-CN" altLang="en-US" dirty="0"/>
              <a:t>的形式，表示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举两个例子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5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出租车不能覆盖全部的道路，因此需要想办法推测出缺失的数据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78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我们所拥有的数据不可能覆盖所有的路线组合，利用有的推测没有的数据。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05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想要做地事情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176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33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分成四个部分，分别从四个不同的角度考虑这个问题。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2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一部分道路上的车速，估计所有道路上的车速。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92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做什么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834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可以将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007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做什么：输入输出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41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分为三类，第一类是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首先将城市划分成不同的区域，每个区域对应一个值。</a:t>
            </a:r>
            <a:endParaRPr lang="en-US" altLang="zh-CN" dirty="0"/>
          </a:p>
          <a:p>
            <a:r>
              <a:rPr lang="zh-CN" altLang="en-US" dirty="0"/>
              <a:t>区域的划分方法有两种。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6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第二类是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39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第三类是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如果我们把城市路网中，两个相交叉点之间的部分乘坐一段道路的话，那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另外，如果空间索引不是一个路段，而是一整条路线，比如右图中所示的，那么不同时刻，这条路线也会有不同的同行时间，所以，这也是一种以线为单位的</a:t>
            </a:r>
            <a:r>
              <a:rPr lang="en-US" altLang="zh-CN" dirty="0"/>
              <a:t>……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43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第二部分介绍时空数据的特点</a:t>
            </a:r>
            <a:endParaRPr lang="en-US" altLang="zh-CN" dirty="0"/>
          </a:p>
          <a:p>
            <a:r>
              <a:rPr lang="zh-CN" altLang="en-US" dirty="0"/>
              <a:t>一个区域某个小时的人流大小，与刚刚过去的几个小时的人流大小有很大关系。</a:t>
            </a:r>
            <a:endParaRPr lang="en-US" altLang="zh-CN" dirty="0"/>
          </a:p>
          <a:p>
            <a:r>
              <a:rPr lang="zh-CN" altLang="en-US" dirty="0"/>
              <a:t>人的活动有周期性，所以产生的时空数据也有周期性。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5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最直观的规律就是离得越近，越相似。</a:t>
            </a:r>
            <a:endParaRPr lang="en-US" altLang="zh-CN" dirty="0"/>
          </a:p>
          <a:p>
            <a:r>
              <a:rPr lang="zh-CN" altLang="en-US" dirty="0"/>
              <a:t>城市环境中，不仅要考虑空间距离，还要考虑。</a:t>
            </a:r>
            <a:endParaRPr lang="en-US" altLang="zh-CN" dirty="0"/>
          </a:p>
          <a:p>
            <a:r>
              <a:rPr lang="zh-CN" altLang="en-US" dirty="0"/>
              <a:t>空气质量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3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0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出租车多，不一定总的车辆多</a:t>
            </a:r>
            <a:endParaRPr lang="en-US" altLang="zh-CN" dirty="0"/>
          </a:p>
          <a:p>
            <a:r>
              <a:rPr lang="zh-CN" altLang="en-US" dirty="0"/>
              <a:t>抱怨多，不一定噪声一定严重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56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9098-B57D-421D-B417-452C34D61E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FCE66-9E10-459B-8D88-5F695461A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4DC881-C7EA-4BDB-A8D1-D3113B087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84DB2-5E90-46CB-B3A7-8EA820B7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0F6869-E84C-4C92-AFE7-ECE3C878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170392-8187-4ADE-91D7-EE46C5C6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6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981C2-C076-4C47-998E-00E90286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987B1E-0BD8-4843-A86C-74A006B83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0F9424-DE34-4EB4-AA52-ECA0F405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1DB8D3-226C-40CA-B331-0F291BB3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FC7F4-0DB1-4151-8794-58F86601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66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ED919B-EBA4-4B60-ADF1-8C7EBD678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EACF54-2FE2-44F6-99E6-E22CC0A08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EC780A-8ED7-46F7-ADD4-F2D33C71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2820F-732D-4AEB-83B6-B3F9D4E6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424222-0E20-46EF-BDB1-B9E436EC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7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74E681-775A-4075-9F2F-AFEC063B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F1EA2E-E77B-4D1C-B55A-45FADC0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CB4EC-B5F5-4CBC-B10E-E934A926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0C5AFB-3716-445B-A231-E83019E8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6470A2-1922-43D9-AD47-9A606D0D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3CB54-E524-426C-9AEF-9EA101C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38A0CF-411C-4B57-80D5-8F9901D59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4B6B4C-1073-4D1B-81F6-A955911F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20555B-2F55-4450-B989-66237F9A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79B28-2974-41E3-93DE-850E1D76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3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B8EDD-BD2D-4910-B3AD-56524615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73983-396A-495B-B2FA-9BCC795E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AA903D-C38E-44BD-B8A1-6F84A54C5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923B31-C855-46E7-8818-7E0FB7EE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AB561E-D5F7-4479-9589-3CCAD64F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00FC54-9105-4C01-B170-61E1BF82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2A29E-D1A3-46C3-96D7-18C5F146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E1F7E4-1775-4FF8-924B-4A23FCE04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B58CAD-78DA-4E41-8F65-C06B53D1A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7E5A31-A844-4DA2-89D0-DFC5A63AA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6CF619-AB56-4C92-918B-45E0276B3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42BC929-BAAD-48FF-BCC0-85C824F3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BC2665A-6B5D-4501-BE12-0FAABD3F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2E9236-9B8E-4049-A5FA-F10806AC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8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6CD2E1-B5EA-49BA-B448-6AEB18AB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B5F2A7-E8E3-4D98-83A7-FEDE220E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ED727D-0C26-46C9-BB51-759C81E7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F916E9-80B7-43D1-9914-D9A1DB54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78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44214F5-5DD8-4DA3-8BC5-5B1D58D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156AFD-07E3-4147-A2F3-4332BB5E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C6243F-773A-4B2A-ABB9-BAC0FA2F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99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A7F71-60B7-4004-AAD3-70CE1EA6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080936-98D3-43BB-9228-57524143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E7599A-C75F-417F-A004-1CE18AEF5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AB1E52-6F7B-48C4-BB4C-8D2B85D1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8E5DE3-3234-493E-8B17-CC1F7C6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B28019-FE9B-4814-B3DD-B6ACED9F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2819E-4AB4-441F-9DEE-770875FA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DB126B-6A3C-4D8B-B775-15A3A3438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12AD7C-FBB5-4EA7-B4AA-52CE3634A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D83AD8-278B-4CE3-9297-60E5010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23E054-9526-4CF5-B931-4C0F0D9E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6CAF6D-9DAA-4C03-9F84-ABEF82D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3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EE6990-0686-4761-8234-3AD32044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C59CE-F5A3-44BD-A72E-81FC55CEE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8F00D3-0E6E-48A7-B879-1DAD7C0F5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FB86-51B7-4ECC-B94A-50A7CEFC262D}" type="datetimeFigureOut">
              <a:rPr lang="zh-CN" altLang="en-US" smtClean="0"/>
              <a:t>2018/4/4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28A40-2D36-4252-82A2-3839AD853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CFE8CA-682A-44A8-86B9-ADDD1C7FC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591B-95A5-4761-9619-F7D007FC81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EDE87-8F54-43C3-8A66-C7806D25F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城市计算中的时空数据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993C52-0B2B-4A09-8A4F-17FA11C9F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赵毅</a:t>
            </a:r>
          </a:p>
        </p:txBody>
      </p:sp>
    </p:spTree>
    <p:extLst>
      <p:ext uri="{BB962C8B-B14F-4D97-AF65-F5344CB8AC3E}">
        <p14:creationId xmlns:p14="http://schemas.microsoft.com/office/powerpoint/2010/main" val="156202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A3DB6-C0FC-495B-B9F9-1CC0A650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数据特点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D5CB7-D141-4C8F-81B4-17ED1DEB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890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四、稀疏性：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“传感器” 在城市中的分布是稀疏的。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6F546D-6006-40BF-8F5B-D5CE8EB91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21321"/>
          <a:stretch/>
        </p:blipFill>
        <p:spPr>
          <a:xfrm>
            <a:off x="6625282" y="1170072"/>
            <a:ext cx="4728518" cy="43761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47C6177-185D-46F5-8C01-72CDD84C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76" y="3932446"/>
            <a:ext cx="5214550" cy="16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A3DB6-C0FC-495B-B9F9-1CC0A650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数据特点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D5CB7-D141-4C8F-81B4-17ED1DEB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8903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五、分布不均匀：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使用群智感知的方法收集数据时，由于人在城市中的移动不是均匀的，所以数据的时空分布也不均匀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7C6177-185D-46F5-8C01-72CDD84C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4294"/>
            <a:ext cx="5214550" cy="16137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035CD1-047A-4865-AFB4-09B6D9FCD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52" y="2165396"/>
            <a:ext cx="5691575" cy="28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2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1474-1ADB-4B4B-A009-EAD194F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研究问题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08719-D806-4422-9B59-2EF4FA094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数据收集： （解决数据的不均匀性）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b="1" i="1" dirty="0">
                <a:latin typeface="+mj-ea"/>
                <a:ea typeface="+mj-ea"/>
              </a:rPr>
              <a:t>Urban Sensing Based on Human Mobility, </a:t>
            </a:r>
            <a:r>
              <a:rPr lang="en-US" altLang="zh-CN" i="1" dirty="0" err="1"/>
              <a:t>UbiComp</a:t>
            </a:r>
            <a:r>
              <a:rPr lang="en-US" altLang="zh-CN" i="1" dirty="0"/>
              <a:t> 2016</a:t>
            </a:r>
          </a:p>
          <a:p>
            <a:pPr marL="514350" indent="-514350">
              <a:buAutoNum type="arabicPeriod"/>
            </a:pPr>
            <a:r>
              <a:rPr lang="zh-CN" altLang="en-US" dirty="0"/>
              <a:t>用户上报自己的出行计划</a:t>
            </a:r>
            <a:endParaRPr lang="en-US" altLang="zh-CN" dirty="0">
              <a:latin typeface="+mj-ea"/>
              <a:ea typeface="+mj-ea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latin typeface="+mn-ea"/>
              </a:rPr>
              <a:t>系统根据每个用户上报的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</a:t>
            </a:r>
            <a:r>
              <a:rPr lang="zh-CN" altLang="en-US" dirty="0">
                <a:latin typeface="+mn-ea"/>
              </a:rPr>
              <a:t>出行计划，安排采集任务，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 </a:t>
            </a:r>
            <a:r>
              <a:rPr lang="zh-CN" altLang="en-US" dirty="0">
                <a:latin typeface="+mn-ea"/>
              </a:rPr>
              <a:t>使采集的数据的时空分布</a:t>
            </a:r>
            <a:endParaRPr lang="en-US" altLang="zh-CN" dirty="0">
              <a:latin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+mn-ea"/>
              </a:rPr>
              <a:t>     </a:t>
            </a:r>
            <a:r>
              <a:rPr lang="zh-CN" altLang="en-US" dirty="0">
                <a:latin typeface="+mn-ea"/>
              </a:rPr>
              <a:t>尽量均匀。</a:t>
            </a:r>
            <a:endParaRPr lang="en-US" altLang="zh-CN" dirty="0"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EC7AC8-B2FB-4A9A-8E06-630FC04E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101" y="3075708"/>
            <a:ext cx="6459591" cy="23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6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1474-1ADB-4B4B-A009-EAD194F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研究问题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08719-D806-4422-9B59-2EF4FA09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缺失数据补全： （解决数据的稀疏性）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Inferring Gas Consumption and Pollution Emissions of Vehicles throughout a City, KDD 2014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46E9A7D-6DED-417C-B758-8F3AB96EF796}"/>
              </a:ext>
            </a:extLst>
          </p:cNvPr>
          <p:cNvSpPr txBox="1">
            <a:spLocks/>
          </p:cNvSpPr>
          <p:nvPr/>
        </p:nvSpPr>
        <p:spPr>
          <a:xfrm>
            <a:off x="839585" y="3568758"/>
            <a:ext cx="5256415" cy="1452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利用出租车数据估计城市每条道路上的车速和车流量，进而估计汽油消耗和尾气排放情况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BC495D-328C-46C9-B7A3-C65616AD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865" y="3487932"/>
            <a:ext cx="5214550" cy="16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1474-1ADB-4B4B-A009-EAD194F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研究问题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08719-D806-4422-9B59-2EF4FA09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043160"/>
          </a:xfrm>
        </p:spPr>
        <p:txBody>
          <a:bodyPr>
            <a:normAutofit/>
          </a:bodyPr>
          <a:lstStyle/>
          <a:p>
            <a:r>
              <a:rPr lang="zh-CN" altLang="en-US" dirty="0"/>
              <a:t>缺失数据补全： （解决数据的稀疏性）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ST-MVL: Filling Missing Values in Geo-sensory Time Series Data,IJCAI-16</a:t>
            </a:r>
          </a:p>
          <a:p>
            <a:pPr marL="0" indent="0">
              <a:buNone/>
            </a:pPr>
            <a:r>
              <a:rPr lang="en-US" altLang="zh-CN" dirty="0"/>
              <a:t>U-Air: When Urban Air Quality Inference Meets Big Data, KDD13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CD87CD-A799-440C-A9E3-CA1D0B07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79" y="3516283"/>
            <a:ext cx="3350881" cy="32835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66E590-9AD9-4E77-9CE6-EAFCF699A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51" y="3429000"/>
            <a:ext cx="3525471" cy="328352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B0C910F-146E-48F4-8951-A05CCF70C574}"/>
              </a:ext>
            </a:extLst>
          </p:cNvPr>
          <p:cNvCxnSpPr>
            <a:stCxn id="7" idx="3"/>
          </p:cNvCxnSpPr>
          <p:nvPr/>
        </p:nvCxnSpPr>
        <p:spPr>
          <a:xfrm>
            <a:off x="5606722" y="5070764"/>
            <a:ext cx="978557" cy="83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1474-1ADB-4B4B-A009-EAD194F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研究问题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08719-D806-4422-9B59-2EF4FA09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353801" cy="4876367"/>
          </a:xfrm>
        </p:spPr>
        <p:txBody>
          <a:bodyPr>
            <a:normAutofit/>
          </a:bodyPr>
          <a:lstStyle/>
          <a:p>
            <a:r>
              <a:rPr lang="zh-CN" altLang="en-US" dirty="0"/>
              <a:t>未来数据预测：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Deep </a:t>
            </a:r>
            <a:r>
              <a:rPr lang="en-US" altLang="zh-CN" dirty="0" err="1"/>
              <a:t>Spatio</a:t>
            </a:r>
            <a:r>
              <a:rPr lang="en-US" altLang="zh-CN" dirty="0"/>
              <a:t>-Temporal Residual Networks for Citywide Crowd Flows Prediction,</a:t>
            </a:r>
            <a:r>
              <a:rPr lang="zh-CN" altLang="en-US" dirty="0"/>
              <a:t> </a:t>
            </a:r>
            <a:r>
              <a:rPr lang="en-US" altLang="zh-CN" dirty="0"/>
              <a:t>AAAI</a:t>
            </a:r>
            <a:r>
              <a:rPr lang="zh-CN" altLang="en-US" dirty="0"/>
              <a:t> </a:t>
            </a:r>
            <a:r>
              <a:rPr lang="en-US" altLang="zh-CN" dirty="0"/>
              <a:t>2017</a:t>
            </a:r>
          </a:p>
          <a:p>
            <a:pPr marL="0" indent="0">
              <a:buNone/>
            </a:pPr>
            <a:r>
              <a:rPr lang="en-US" altLang="zh-CN" dirty="0" err="1"/>
              <a:t>Spatio</a:t>
            </a:r>
            <a:r>
              <a:rPr lang="en-US" altLang="zh-CN" dirty="0"/>
              <a:t>-Temporal Analysis and Prediction of Cellular Traffic in Metropolis ICNP 2017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6B8CD2-6AAC-4070-8182-257120DA4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63"/>
          <a:stretch/>
        </p:blipFill>
        <p:spPr>
          <a:xfrm>
            <a:off x="6096000" y="3732693"/>
            <a:ext cx="5956698" cy="28925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8B6264-E1F6-468A-8EA8-9E8688F9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56" y="4018916"/>
            <a:ext cx="3372889" cy="25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6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1474-1ADB-4B4B-A009-EAD194F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研究问题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08719-D806-4422-9B59-2EF4FA09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4433" cy="2139546"/>
          </a:xfrm>
        </p:spPr>
        <p:txBody>
          <a:bodyPr>
            <a:normAutofit/>
          </a:bodyPr>
          <a:lstStyle/>
          <a:p>
            <a:r>
              <a:rPr lang="zh-CN" altLang="en-US" dirty="0"/>
              <a:t>未来数据预测： </a:t>
            </a:r>
            <a:r>
              <a:rPr lang="en-US" altLang="zh-CN" dirty="0"/>
              <a:t>ETA</a:t>
            </a:r>
          </a:p>
          <a:p>
            <a:pPr marL="0" indent="0">
              <a:buNone/>
            </a:pPr>
            <a:r>
              <a:rPr lang="en-US" altLang="zh-CN" dirty="0"/>
              <a:t>Travel Time Estimation of a Path using Sparse Trajectories, KDD 2014</a:t>
            </a:r>
          </a:p>
          <a:p>
            <a:pPr marL="0" indent="0">
              <a:buNone/>
            </a:pPr>
            <a:r>
              <a:rPr lang="en-US" altLang="zh-CN" dirty="0"/>
              <a:t>When Will You Arrive? Estimating Travel Time Based on Deep Neural Networks, AAAI 2018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46E9A7D-6DED-417C-B758-8F3AB96EF796}"/>
              </a:ext>
            </a:extLst>
          </p:cNvPr>
          <p:cNvSpPr txBox="1">
            <a:spLocks/>
          </p:cNvSpPr>
          <p:nvPr/>
        </p:nvSpPr>
        <p:spPr>
          <a:xfrm>
            <a:off x="838199" y="4028556"/>
            <a:ext cx="4056611" cy="303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利用出租车历史轨迹数据，估计城市之中任意一条路径的穿行时间。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AAC697-55D6-41D8-89CF-5987C916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451" y="4028556"/>
            <a:ext cx="7129549" cy="19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1474-1ADB-4B4B-A009-EAD194F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研究问题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08719-D806-4422-9B59-2EF4FA09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353801" cy="4876367"/>
          </a:xfrm>
        </p:spPr>
        <p:txBody>
          <a:bodyPr>
            <a:normAutofit/>
          </a:bodyPr>
          <a:lstStyle/>
          <a:p>
            <a:r>
              <a:rPr lang="zh-CN" altLang="en-US" dirty="0"/>
              <a:t>将时空数据作为其他问题的推断依据：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Inferring Gas Consumption and Pollution Emissions of Vehicles throughout a City, KDD 2014</a:t>
            </a:r>
          </a:p>
          <a:p>
            <a:pPr marL="0" indent="0">
              <a:buNone/>
            </a:pPr>
            <a:r>
              <a:rPr lang="en-US" altLang="zh-CN" dirty="0"/>
              <a:t>Diagnosing New York City’s Noises with Ubiquitous Data,</a:t>
            </a:r>
            <a:r>
              <a:rPr lang="zh-CN" altLang="en-US" dirty="0"/>
              <a:t> </a:t>
            </a:r>
            <a:r>
              <a:rPr lang="en-US" altLang="zh-CN" dirty="0"/>
              <a:t>Ubicomp</a:t>
            </a:r>
            <a:r>
              <a:rPr lang="zh-CN" altLang="en-US" dirty="0"/>
              <a:t> </a:t>
            </a:r>
            <a:r>
              <a:rPr lang="en-US" altLang="zh-CN" dirty="0"/>
              <a:t>2014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69E405-F654-42AA-B50C-8A185151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26" y="4028260"/>
            <a:ext cx="5214550" cy="16137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ACC643-21F7-4DDA-A050-8EFD60AB0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495" y="3757702"/>
            <a:ext cx="4766091" cy="23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1474-1ADB-4B4B-A009-EAD194FB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研究问题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C08719-D806-4422-9B59-2EF4FA09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353801" cy="4876367"/>
          </a:xfrm>
        </p:spPr>
        <p:txBody>
          <a:bodyPr>
            <a:normAutofit/>
          </a:bodyPr>
          <a:lstStyle/>
          <a:p>
            <a:r>
              <a:rPr lang="zh-CN" altLang="en-US" dirty="0"/>
              <a:t>将时空数据作为其他问题的推断依据：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Inferring Air Quality for Station Location Recommendation Based on Urban Big Data, KDD 2015</a:t>
            </a:r>
          </a:p>
          <a:p>
            <a:pPr marL="0" indent="0">
              <a:buNone/>
            </a:pPr>
            <a:r>
              <a:rPr lang="en-US" altLang="zh-CN" dirty="0"/>
              <a:t>Sparse Real Estate Ranking with Online User Reviews and Offline Moving Behaviors, ICDM 2014</a:t>
            </a:r>
          </a:p>
          <a:p>
            <a:pPr marL="0" indent="0">
              <a:buNone/>
            </a:pPr>
            <a:r>
              <a:rPr lang="en-US" altLang="zh-CN" dirty="0"/>
              <a:t>Predicting Commercial Activeness over Urban Big Data, IMWUT 2017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950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88072-A70D-4E4D-898A-CE8FD76D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主要方法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EE1184-F427-453C-861E-A4A72E2B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6826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MultiView</a:t>
            </a:r>
            <a:endParaRPr lang="en-US" altLang="zh-CN" dirty="0"/>
          </a:p>
          <a:p>
            <a:r>
              <a:rPr lang="zh-CN" altLang="en-US" dirty="0"/>
              <a:t>利用上下文信息的矩阵分解</a:t>
            </a:r>
            <a:endParaRPr lang="en-US" altLang="zh-CN" dirty="0"/>
          </a:p>
          <a:p>
            <a:r>
              <a:rPr lang="zh-CN" altLang="en-US" dirty="0"/>
              <a:t>深度学习</a:t>
            </a:r>
          </a:p>
        </p:txBody>
      </p:sp>
    </p:spTree>
    <p:extLst>
      <p:ext uri="{BB962C8B-B14F-4D97-AF65-F5344CB8AC3E}">
        <p14:creationId xmlns:p14="http://schemas.microsoft.com/office/powerpoint/2010/main" val="346592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C088D-A678-41BE-98FF-02C38985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E3BA8-A7AE-440D-BCA3-4A07D368D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0688"/>
            <a:ext cx="49530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CN" altLang="en-US" dirty="0"/>
              <a:t>数据定义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数据特点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研究问题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主要方法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未来方向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592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36AEB-2975-49A1-8295-CB00D468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MultiView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426B93-213E-4EFB-B909-6BDA639D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022"/>
            <a:ext cx="10515600" cy="43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ST-MVL: Filling Missing Values in Geo-sensory Time Series Data,IJCAI-16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AD945E7-1FC6-4D85-9FE1-EF4862CF372F}"/>
              </a:ext>
            </a:extLst>
          </p:cNvPr>
          <p:cNvSpPr txBox="1">
            <a:spLocks/>
          </p:cNvSpPr>
          <p:nvPr/>
        </p:nvSpPr>
        <p:spPr>
          <a:xfrm>
            <a:off x="838200" y="3215602"/>
            <a:ext cx="5113712" cy="3034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时间相关性和空间相关性由不同的部分分别考虑，然后再进行综合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DF31F7-383D-4656-B202-97EAE476B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37871"/>
            <a:ext cx="5918848" cy="27994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5A4F03-C17B-49AA-8FFE-B58E6012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344" y="5237326"/>
            <a:ext cx="8583492" cy="695960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9FAC967-D68A-41DB-90E0-79F29379CA7A}"/>
              </a:ext>
            </a:extLst>
          </p:cNvPr>
          <p:cNvSpPr txBox="1">
            <a:spLocks/>
          </p:cNvSpPr>
          <p:nvPr/>
        </p:nvSpPr>
        <p:spPr>
          <a:xfrm>
            <a:off x="838200" y="5984509"/>
            <a:ext cx="10515600" cy="43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U-Air: When Urban Air Quality Inference Meets Big Data, KDD13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377742-79BF-433F-86D4-694509D5E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519" y="99073"/>
            <a:ext cx="2049329" cy="19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D7CC7-0F1A-4451-802B-4DF281E6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利用上下文信息的矩阵分解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23724A-8023-4F05-AFCE-5BF4A468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3502"/>
          </a:xfrm>
        </p:spPr>
        <p:txBody>
          <a:bodyPr/>
          <a:lstStyle/>
          <a:p>
            <a:r>
              <a:rPr lang="en-US" altLang="zh-CN" sz="1800" dirty="0"/>
              <a:t>Inferring Gas Consumption and Pollution Emissions of Vehicles throughout a City, KDD 2014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2F7366-E1EF-42EF-ACFD-EF146C9DC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94"/>
          <a:stretch/>
        </p:blipFill>
        <p:spPr>
          <a:xfrm>
            <a:off x="989515" y="2504064"/>
            <a:ext cx="2393765" cy="16137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CA05C2-3FA8-4D7F-97F7-D1C1706BA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745" y="2492458"/>
            <a:ext cx="6423404" cy="1625387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60D0E70-344A-4793-A20F-4AB4D6F14E6D}"/>
              </a:ext>
            </a:extLst>
          </p:cNvPr>
          <p:cNvSpPr txBox="1">
            <a:spLocks/>
          </p:cNvSpPr>
          <p:nvPr/>
        </p:nvSpPr>
        <p:spPr>
          <a:xfrm>
            <a:off x="4469477" y="3755863"/>
            <a:ext cx="1457498" cy="54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/>
              <a:t>时间相关性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B93BFB6-0AA9-4469-A659-4003D8AC5860}"/>
              </a:ext>
            </a:extLst>
          </p:cNvPr>
          <p:cNvSpPr txBox="1">
            <a:spLocks/>
          </p:cNvSpPr>
          <p:nvPr/>
        </p:nvSpPr>
        <p:spPr>
          <a:xfrm>
            <a:off x="10266219" y="3755863"/>
            <a:ext cx="1457498" cy="54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/>
              <a:t>空间相关性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C3CED3-F250-4893-AE5C-E97D382B1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26" y="4571357"/>
            <a:ext cx="5163849" cy="3679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C92F7C-2DD1-44C9-81F0-1DAEBA25C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027" y="4468000"/>
            <a:ext cx="5634997" cy="74834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5DB56ED-F03B-4E04-8542-DCDA4331EE2A}"/>
              </a:ext>
            </a:extLst>
          </p:cNvPr>
          <p:cNvSpPr txBox="1">
            <a:spLocks/>
          </p:cNvSpPr>
          <p:nvPr/>
        </p:nvSpPr>
        <p:spPr>
          <a:xfrm>
            <a:off x="838200" y="5488332"/>
            <a:ext cx="10515600" cy="151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Diagnosing New York City’s Noises with Ubiquitous Data, Ubicomp 2014</a:t>
            </a:r>
          </a:p>
          <a:p>
            <a:endParaRPr lang="en-US" altLang="zh-CN" sz="1800" dirty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807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E5133B-99D4-453A-9AAC-9DEF3DCB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深度学习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4AA0C7-3FF1-4CEE-B9AB-9D4E37A4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200D685-2881-4279-9289-1E3AD0459622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1353801" cy="4876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 </a:t>
            </a:r>
            <a:r>
              <a:rPr lang="en-US" altLang="zh-CN" dirty="0"/>
              <a:t>Deep </a:t>
            </a:r>
            <a:r>
              <a:rPr lang="en-US" altLang="zh-CN" dirty="0" err="1"/>
              <a:t>Spatio</a:t>
            </a:r>
            <a:r>
              <a:rPr lang="en-US" altLang="zh-CN" dirty="0"/>
              <a:t>-Temporal Residual Networks for Citywide Crowd Flows Prediction,</a:t>
            </a:r>
            <a:r>
              <a:rPr lang="zh-CN" altLang="en-US" dirty="0"/>
              <a:t> </a:t>
            </a:r>
            <a:r>
              <a:rPr lang="en-US" altLang="zh-CN" dirty="0"/>
              <a:t>AAAI</a:t>
            </a:r>
            <a:r>
              <a:rPr lang="zh-CN" altLang="en-US" dirty="0"/>
              <a:t> </a:t>
            </a:r>
            <a:r>
              <a:rPr lang="en-US" altLang="zh-CN" dirty="0"/>
              <a:t>2017</a:t>
            </a:r>
          </a:p>
          <a:p>
            <a:r>
              <a:rPr lang="en-US" altLang="zh-CN" dirty="0" err="1"/>
              <a:t>Spatio</a:t>
            </a:r>
            <a:r>
              <a:rPr lang="en-US" altLang="zh-CN" dirty="0"/>
              <a:t>-Temporal Analysis and Prediction of Cellular Traffic in Metropolis ICNP 2017</a:t>
            </a:r>
          </a:p>
          <a:p>
            <a:r>
              <a:rPr lang="en-US" altLang="zh-CN" dirty="0"/>
              <a:t>When Will You Arrive? Estimating Travel Time Based on Deep Neural Networks, AAAI 2018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212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399BA-27E7-4E2E-9C63-0FBA6E5C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Deep </a:t>
            </a:r>
            <a:r>
              <a:rPr lang="en-US" altLang="zh-CN" sz="2000" dirty="0" err="1"/>
              <a:t>Spatio</a:t>
            </a:r>
            <a:r>
              <a:rPr lang="en-US" altLang="zh-CN" sz="2000" dirty="0"/>
              <a:t>-Temporal Residual Networks for Citywide Crowd Flows Prediction,</a:t>
            </a:r>
            <a:r>
              <a:rPr lang="zh-CN" altLang="en-US" sz="2000" dirty="0"/>
              <a:t> </a:t>
            </a:r>
            <a:r>
              <a:rPr lang="en-US" altLang="zh-CN" sz="2000" dirty="0"/>
              <a:t>AAAI</a:t>
            </a:r>
            <a:r>
              <a:rPr lang="zh-CN" altLang="en-US" sz="2000" dirty="0"/>
              <a:t> </a:t>
            </a:r>
            <a:r>
              <a:rPr lang="en-US" altLang="zh-CN" sz="2000" dirty="0"/>
              <a:t>2017</a:t>
            </a:r>
            <a:endParaRPr lang="zh-CN" altLang="en-US" sz="2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29C1FE-69CE-4919-B2B1-3F3B0392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66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卷积网络</a:t>
            </a:r>
            <a:endParaRPr lang="en-US" altLang="zh-CN" dirty="0"/>
          </a:p>
          <a:p>
            <a:r>
              <a:rPr lang="zh-CN" altLang="en-US" dirty="0"/>
              <a:t>将城市划分成网格，每个网格有自己的数据</a:t>
            </a:r>
            <a:endParaRPr lang="en-US" altLang="zh-CN" dirty="0"/>
          </a:p>
          <a:p>
            <a:r>
              <a:rPr lang="zh-CN" altLang="en-US" dirty="0"/>
              <a:t>不同网格对应于不同的像素（空间）</a:t>
            </a:r>
            <a:endParaRPr lang="en-US" altLang="zh-CN" dirty="0"/>
          </a:p>
          <a:p>
            <a:r>
              <a:rPr lang="zh-CN" altLang="en-US" dirty="0"/>
              <a:t>不同时间对应于不同的</a:t>
            </a:r>
            <a:r>
              <a:rPr lang="en-US" altLang="zh-CN" dirty="0"/>
              <a:t>channel</a:t>
            </a:r>
            <a:r>
              <a:rPr lang="zh-CN" altLang="en-US" dirty="0"/>
              <a:t>（时间）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CFE775-9DE2-4BDB-B2CE-2E456344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74" y="4043854"/>
            <a:ext cx="3372889" cy="25772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9F2D12-8130-46BD-997F-B8AE7554C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808" y="2724020"/>
            <a:ext cx="4556182" cy="37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29C1FE-69CE-4919-B2B1-3F3B0392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239"/>
            <a:ext cx="11057313" cy="1534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卷积网络的缺点：只能将城市按网格划分。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图（卷积）网络的优点：可以将数据组织成图的结构，即可以灵活的划分城市空间（以基站为单位或按职能将城市分区）。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026" name="Picture 2" descr="âgraphâçå¾çæç´¢ç»æ">
            <a:extLst>
              <a:ext uri="{FF2B5EF4-FFF2-40B4-BE49-F238E27FC236}">
                <a16:creationId xmlns:a16="http://schemas.microsoft.com/office/drawing/2014/main" id="{6FCFBF71-1BEA-4C32-99CC-1DEE5F84C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/>
          <a:stretch/>
        </p:blipFill>
        <p:spPr bwMode="auto">
          <a:xfrm>
            <a:off x="8130986" y="2867890"/>
            <a:ext cx="3429245" cy="34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DEF1DB-B717-4699-A87D-3C7E5C088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669" y="3051087"/>
            <a:ext cx="3289128" cy="3289128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1F17AFE-AAC9-428B-878F-ED0C4AC9BE1B}"/>
              </a:ext>
            </a:extLst>
          </p:cNvPr>
          <p:cNvCxnSpPr/>
          <p:nvPr/>
        </p:nvCxnSpPr>
        <p:spPr>
          <a:xfrm>
            <a:off x="6834201" y="4604052"/>
            <a:ext cx="12967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D936C02-4621-4785-95A4-8D79F7434C5C}"/>
              </a:ext>
            </a:extLst>
          </p:cNvPr>
          <p:cNvSpPr txBox="1">
            <a:spLocks/>
          </p:cNvSpPr>
          <p:nvPr/>
        </p:nvSpPr>
        <p:spPr>
          <a:xfrm>
            <a:off x="838200" y="3161000"/>
            <a:ext cx="2679469" cy="248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节点：区域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边：空间相关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Channel</a:t>
            </a:r>
            <a:r>
              <a:rPr lang="zh-CN" altLang="en-US" dirty="0"/>
              <a:t>：时间相关</a:t>
            </a:r>
            <a:endParaRPr lang="en-US" altLang="zh-CN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78FCB46-A0F8-42D0-BDB6-B653780E225A}"/>
              </a:ext>
            </a:extLst>
          </p:cNvPr>
          <p:cNvSpPr txBox="1">
            <a:spLocks/>
          </p:cNvSpPr>
          <p:nvPr/>
        </p:nvSpPr>
        <p:spPr>
          <a:xfrm>
            <a:off x="838200" y="2977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 err="1"/>
              <a:t>Spatio</a:t>
            </a:r>
            <a:r>
              <a:rPr lang="en-US" altLang="zh-CN" sz="2000" dirty="0"/>
              <a:t>-Temporal Analysis and Prediction of Cellular Traffic in Metropolis ICNP 2017</a:t>
            </a:r>
          </a:p>
        </p:txBody>
      </p:sp>
    </p:spTree>
    <p:extLst>
      <p:ext uri="{BB962C8B-B14F-4D97-AF65-F5344CB8AC3E}">
        <p14:creationId xmlns:p14="http://schemas.microsoft.com/office/powerpoint/2010/main" val="146844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F4E4B8E-DED4-4245-B0DF-93710054B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767436"/>
            <a:ext cx="6267998" cy="43513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EF6696-A75F-4BE1-B688-9E7607065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17" y="3471690"/>
            <a:ext cx="3728883" cy="2647084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F28DD38-BFE2-449D-B24E-AC34BEC581C1}"/>
              </a:ext>
            </a:extLst>
          </p:cNvPr>
          <p:cNvSpPr txBox="1">
            <a:spLocks/>
          </p:cNvSpPr>
          <p:nvPr/>
        </p:nvSpPr>
        <p:spPr>
          <a:xfrm>
            <a:off x="7594157" y="1843088"/>
            <a:ext cx="4095202" cy="2066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Geo-Conv: </a:t>
            </a:r>
            <a:r>
              <a:rPr lang="zh-CN" altLang="en-US" dirty="0"/>
              <a:t>空间相关性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LSTM</a:t>
            </a:r>
            <a:r>
              <a:rPr lang="zh-CN" altLang="en-US" dirty="0"/>
              <a:t>：时间相关性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F58780EC-7495-4C3B-AC84-BF9F6959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4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When Will You Arrive? Estimating Travel Time Based on Deep Neural Networks, AAAI 2018</a:t>
            </a:r>
          </a:p>
        </p:txBody>
      </p:sp>
    </p:spTree>
    <p:extLst>
      <p:ext uri="{BB962C8B-B14F-4D97-AF65-F5344CB8AC3E}">
        <p14:creationId xmlns:p14="http://schemas.microsoft.com/office/powerpoint/2010/main" val="2292342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379CA3-B2DA-4836-A470-F45725E9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未来的研究方向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F0AC6-8620-48D3-8D0D-A60CD4B4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121129"/>
          </a:xfrm>
        </p:spPr>
        <p:txBody>
          <a:bodyPr>
            <a:normAutofit/>
          </a:bodyPr>
          <a:lstStyle/>
          <a:p>
            <a:r>
              <a:rPr lang="zh-CN" altLang="en-US" dirty="0"/>
              <a:t>设计更合理的针对时空数据的神经网络。</a:t>
            </a:r>
            <a:endParaRPr lang="en-US" altLang="zh-CN" dirty="0"/>
          </a:p>
          <a:p>
            <a:r>
              <a:rPr lang="zh-CN" altLang="en-US" dirty="0"/>
              <a:t>利用深度学习补全缺失数据。</a:t>
            </a:r>
            <a:endParaRPr lang="en-US" altLang="zh-CN" dirty="0"/>
          </a:p>
          <a:p>
            <a:r>
              <a:rPr lang="zh-CN" altLang="en-US" dirty="0"/>
              <a:t>找到新的应用。</a:t>
            </a:r>
            <a:endParaRPr lang="en-US" altLang="zh-CN" dirty="0"/>
          </a:p>
          <a:p>
            <a:r>
              <a:rPr lang="zh-CN" altLang="en-US" dirty="0"/>
              <a:t>索引随时间变化。</a:t>
            </a:r>
          </a:p>
        </p:txBody>
      </p:sp>
    </p:spTree>
    <p:extLst>
      <p:ext uri="{BB962C8B-B14F-4D97-AF65-F5344CB8AC3E}">
        <p14:creationId xmlns:p14="http://schemas.microsoft.com/office/powerpoint/2010/main" val="234547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A523E3-3DA1-48C2-A51E-FEF9F0F0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数据定义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98E7F0-F3D8-4F7F-81A2-1861BC3EB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94964"/>
              </a:xfrm>
            </p:spPr>
            <p:txBody>
              <a:bodyPr/>
              <a:lstStyle/>
              <a:p>
                <a:r>
                  <a:rPr lang="zh-CN" altLang="en-US" dirty="0"/>
                  <a:t>时空索引的感知数据：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—</a:t>
                </a:r>
                <a:r>
                  <a:rPr lang="zh-CN" altLang="en-US" dirty="0"/>
                  <a:t>位置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处，在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时刻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的取值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98E7F0-F3D8-4F7F-81A2-1861BC3EB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94964"/>
              </a:xfrm>
              <a:blipFill>
                <a:blip r:embed="rId3"/>
                <a:stretch>
                  <a:fillRect l="-1043" t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D85EFF4-83AA-4BBF-B92A-7D1845174C55}"/>
              </a:ext>
            </a:extLst>
          </p:cNvPr>
          <p:cNvSpPr txBox="1">
            <a:spLocks/>
          </p:cNvSpPr>
          <p:nvPr/>
        </p:nvSpPr>
        <p:spPr>
          <a:xfrm>
            <a:off x="2310299" y="2517284"/>
            <a:ext cx="1537677" cy="53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人流量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6A6A837-A1C4-48BC-AE3D-686B009E447B}"/>
              </a:ext>
            </a:extLst>
          </p:cNvPr>
          <p:cNvSpPr txBox="1">
            <a:spLocks/>
          </p:cNvSpPr>
          <p:nvPr/>
        </p:nvSpPr>
        <p:spPr>
          <a:xfrm>
            <a:off x="8398904" y="2517285"/>
            <a:ext cx="1718408" cy="53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环境监测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39B92E-A51E-4D3C-A31C-462BB70A5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064" y="3055815"/>
            <a:ext cx="3704149" cy="3606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F5F3FC-7F38-4DF2-BFF0-A112DD9A1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826" y="3055814"/>
            <a:ext cx="3872565" cy="3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0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95680-8F9A-4D36-8358-390DE206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第一类：以区域为单位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87E69-4BC6-48D6-8A84-2BCF2438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7799"/>
          </a:xfrm>
        </p:spPr>
        <p:txBody>
          <a:bodyPr/>
          <a:lstStyle/>
          <a:p>
            <a:r>
              <a:rPr lang="zh-CN" altLang="en-US" dirty="0"/>
              <a:t>城市区域的人流量、数据流量、空气质量、噪声污染状况等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4AD072-FE2F-473F-B66D-67FE904C2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851" y="2570163"/>
            <a:ext cx="3704149" cy="3606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41576E-A495-46E0-B179-D244C1DB5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70163"/>
            <a:ext cx="3606800" cy="36068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99D0922-F85C-45F3-89A9-72584B7F94BB}"/>
              </a:ext>
            </a:extLst>
          </p:cNvPr>
          <p:cNvSpPr txBox="1">
            <a:spLocks/>
          </p:cNvSpPr>
          <p:nvPr/>
        </p:nvSpPr>
        <p:spPr>
          <a:xfrm>
            <a:off x="3042230" y="6271736"/>
            <a:ext cx="2403390" cy="57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网格区域划分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288F693-FCAF-4B3C-BDC5-CC698EFB4C41}"/>
              </a:ext>
            </a:extLst>
          </p:cNvPr>
          <p:cNvSpPr txBox="1">
            <a:spLocks/>
          </p:cNvSpPr>
          <p:nvPr/>
        </p:nvSpPr>
        <p:spPr>
          <a:xfrm>
            <a:off x="6505971" y="6293702"/>
            <a:ext cx="2786857" cy="57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/>
              <a:t>不规则区域划分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5ADB82F-9C2A-4036-8E93-DF0B67EA2B8B}"/>
              </a:ext>
            </a:extLst>
          </p:cNvPr>
          <p:cNvSpPr txBox="1">
            <a:spLocks/>
          </p:cNvSpPr>
          <p:nvPr/>
        </p:nvSpPr>
        <p:spPr>
          <a:xfrm>
            <a:off x="9702800" y="2570163"/>
            <a:ext cx="2398583" cy="360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/>
              <a:t>优点：</a:t>
            </a:r>
            <a:endParaRPr lang="en-US" altLang="zh-CN" sz="2400" dirty="0"/>
          </a:p>
          <a:p>
            <a:r>
              <a:rPr lang="zh-CN" altLang="en-US" sz="2400" dirty="0"/>
              <a:t>城市功能信息</a:t>
            </a:r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缺点：</a:t>
            </a:r>
            <a:endParaRPr lang="en-US" altLang="zh-CN" sz="2400" dirty="0"/>
          </a:p>
          <a:p>
            <a:r>
              <a:rPr lang="zh-CN" altLang="en-US" sz="2400" dirty="0"/>
              <a:t>处理难度高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563C5A49-CF6A-41DB-88AD-C7F81E0AB356}"/>
              </a:ext>
            </a:extLst>
          </p:cNvPr>
          <p:cNvSpPr txBox="1">
            <a:spLocks/>
          </p:cNvSpPr>
          <p:nvPr/>
        </p:nvSpPr>
        <p:spPr>
          <a:xfrm>
            <a:off x="216929" y="2570163"/>
            <a:ext cx="2398583" cy="360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/>
              <a:t>优点：</a:t>
            </a:r>
            <a:endParaRPr lang="en-US" altLang="zh-CN" sz="2400" dirty="0"/>
          </a:p>
          <a:p>
            <a:r>
              <a:rPr lang="zh-CN" altLang="en-US" sz="2400" dirty="0"/>
              <a:t>容易处理</a:t>
            </a:r>
            <a:endParaRPr lang="en-US" altLang="zh-CN" sz="2400" dirty="0"/>
          </a:p>
          <a:p>
            <a:r>
              <a:rPr lang="zh-CN" altLang="en-US" sz="2400" dirty="0"/>
              <a:t>划分简单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缺点：</a:t>
            </a:r>
            <a:endParaRPr lang="en-US" altLang="zh-CN" sz="2400" dirty="0"/>
          </a:p>
          <a:p>
            <a:r>
              <a:rPr lang="zh-CN" altLang="en-US" sz="2400" dirty="0"/>
              <a:t>缺少城市语义信息</a:t>
            </a:r>
          </a:p>
        </p:txBody>
      </p:sp>
    </p:spTree>
    <p:extLst>
      <p:ext uri="{BB962C8B-B14F-4D97-AF65-F5344CB8AC3E}">
        <p14:creationId xmlns:p14="http://schemas.microsoft.com/office/powerpoint/2010/main" val="357418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95680-8F9A-4D36-8358-390DE206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第二类：以点为单位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87E69-4BC6-48D6-8A84-2BCF2438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7799"/>
          </a:xfrm>
        </p:spPr>
        <p:txBody>
          <a:bodyPr/>
          <a:lstStyle/>
          <a:p>
            <a:r>
              <a:rPr lang="zh-CN" altLang="en-US" dirty="0"/>
              <a:t>城市中部署的传感器产生的数据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233631-EA56-4D44-B3B0-59927461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91" y="2453424"/>
            <a:ext cx="4621817" cy="43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95680-8F9A-4D36-8358-390DE206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第三类：以线为单位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87E69-4BC6-48D6-8A84-2BCF2438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627799"/>
          </a:xfrm>
        </p:spPr>
        <p:txBody>
          <a:bodyPr/>
          <a:lstStyle/>
          <a:p>
            <a:r>
              <a:rPr lang="zh-CN" altLang="en-US" dirty="0"/>
              <a:t>每段道路上的车速、车流量等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AA3B37-E239-42B8-A0CD-F00CC5A9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98" y="2588361"/>
            <a:ext cx="4659913" cy="4076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BBE1A2A-39E0-4728-8B42-71879737D1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5624"/>
                <a:ext cx="5257800" cy="627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一条路线的</a:t>
                </a:r>
                <a:r>
                  <a:rPr lang="en-US" altLang="zh-CN" dirty="0"/>
                  <a:t>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DBBE1A2A-39E0-4728-8B42-71879737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5624"/>
                <a:ext cx="5257800" cy="627799"/>
              </a:xfrm>
              <a:prstGeom prst="rect">
                <a:avLst/>
              </a:prstGeom>
              <a:blipFill>
                <a:blip r:embed="rId4"/>
                <a:stretch>
                  <a:fillRect l="-2086" t="-15534" b="-3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D946A7E-63F8-411C-8E2D-6D1BD779F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991" y="2588359"/>
            <a:ext cx="4485780" cy="41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4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A3DB6-C0FC-495B-B9F9-1CC0A650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数据特点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D5CB7-D141-4C8F-81B4-17ED1DEB9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一、自相关性（时间相关性）：</a:t>
            </a:r>
            <a:endParaRPr lang="en-US" altLang="zh-CN" dirty="0"/>
          </a:p>
          <a:p>
            <a:r>
              <a:rPr lang="zh-CN" altLang="en-US" dirty="0"/>
              <a:t>连续性</a:t>
            </a:r>
            <a:endParaRPr lang="en-US" altLang="zh-CN" dirty="0"/>
          </a:p>
          <a:p>
            <a:r>
              <a:rPr lang="zh-CN" altLang="en-US" dirty="0"/>
              <a:t>周期性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E00986-BAB3-4610-B7A1-3A4015BE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68" y="2476485"/>
            <a:ext cx="7369732" cy="40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A3DB6-C0FC-495B-B9F9-1CC0A650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数据特点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D5CB7-D141-4C8F-81B4-17ED1DEB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5335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二、互相关性（空间相关性）：</a:t>
            </a:r>
            <a:endParaRPr lang="en-US" altLang="zh-CN" dirty="0"/>
          </a:p>
          <a:p>
            <a:r>
              <a:rPr lang="zh-CN" altLang="en-US" dirty="0"/>
              <a:t>地理学第一定律：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“离得越近，相关性越强”</a:t>
            </a:r>
            <a:endParaRPr lang="en-US" altLang="zh-CN" dirty="0"/>
          </a:p>
          <a:p>
            <a:r>
              <a:rPr lang="zh-CN" altLang="en-US" dirty="0"/>
              <a:t>路网、</a:t>
            </a:r>
            <a:r>
              <a:rPr lang="en-US" altLang="zh-CN" dirty="0"/>
              <a:t>POI</a:t>
            </a:r>
            <a:r>
              <a:rPr lang="zh-CN" altLang="en-US" dirty="0"/>
              <a:t>等特征刻画的区域相似性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E16EE3-722F-4CF9-9612-E5F85C8D1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21321"/>
          <a:stretch/>
        </p:blipFill>
        <p:spPr>
          <a:xfrm>
            <a:off x="6918625" y="1883290"/>
            <a:ext cx="3857625" cy="3570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5A5ABC-8C81-4ABE-8BF9-BE2CAFAB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924" y="1139482"/>
            <a:ext cx="5153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A3DB6-C0FC-495B-B9F9-1CC0A650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数据特点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D5CB7-D141-4C8F-81B4-17ED1DEB9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三、外相关性：</a:t>
            </a:r>
            <a:endParaRPr lang="en-US" altLang="zh-CN" dirty="0"/>
          </a:p>
          <a:p>
            <a:r>
              <a:rPr lang="zh-CN" altLang="en-US" dirty="0"/>
              <a:t>节假日</a:t>
            </a:r>
            <a:endParaRPr lang="en-US" altLang="zh-CN" dirty="0"/>
          </a:p>
          <a:p>
            <a:r>
              <a:rPr lang="zh-CN" altLang="en-US" dirty="0"/>
              <a:t>天气</a:t>
            </a:r>
            <a:endParaRPr lang="en-US" altLang="zh-CN" dirty="0"/>
          </a:p>
          <a:p>
            <a:r>
              <a:rPr lang="zh-CN" altLang="en-US" dirty="0"/>
              <a:t>突发事件等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4B09E7-84D8-4058-B3C3-61C96D51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495" y="2721018"/>
            <a:ext cx="8020191" cy="25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1176</Words>
  <Application>Microsoft Office PowerPoint</Application>
  <PresentationFormat>宽屏</PresentationFormat>
  <Paragraphs>167</Paragraphs>
  <Slides>26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等线 Light</vt:lpstr>
      <vt:lpstr>Arial</vt:lpstr>
      <vt:lpstr>Cambria Math</vt:lpstr>
      <vt:lpstr>Office 主题​​</vt:lpstr>
      <vt:lpstr>城市计算中的时空数据</vt:lpstr>
      <vt:lpstr>目录</vt:lpstr>
      <vt:lpstr>1. 数据定义</vt:lpstr>
      <vt:lpstr>第一类：以区域为单位</vt:lpstr>
      <vt:lpstr>第二类：以点为单位</vt:lpstr>
      <vt:lpstr>第三类：以线为单位</vt:lpstr>
      <vt:lpstr>2. 数据特点</vt:lpstr>
      <vt:lpstr>2. 数据特点</vt:lpstr>
      <vt:lpstr>2. 数据特点</vt:lpstr>
      <vt:lpstr>2. 数据特点</vt:lpstr>
      <vt:lpstr>2. 数据特点</vt:lpstr>
      <vt:lpstr>3. 研究问题</vt:lpstr>
      <vt:lpstr>3. 研究问题</vt:lpstr>
      <vt:lpstr>3. 研究问题</vt:lpstr>
      <vt:lpstr>3. 研究问题</vt:lpstr>
      <vt:lpstr>3. 研究问题</vt:lpstr>
      <vt:lpstr>3. 研究问题</vt:lpstr>
      <vt:lpstr>3. 研究问题</vt:lpstr>
      <vt:lpstr>4. 主要方法</vt:lpstr>
      <vt:lpstr>MultiView</vt:lpstr>
      <vt:lpstr>利用上下文信息的矩阵分解</vt:lpstr>
      <vt:lpstr>深度学习</vt:lpstr>
      <vt:lpstr>Deep Spatio-Temporal Residual Networks for Citywide Crowd Flows Prediction, AAAI 2017</vt:lpstr>
      <vt:lpstr>PowerPoint 演示文稿</vt:lpstr>
      <vt:lpstr>When Will You Arrive? Estimating Travel Time Based on Deep Neural Networks, AAAI 2018</vt:lpstr>
      <vt:lpstr>5. 未来的研究方向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城市计算中的时空数据</dc:title>
  <dc:creator>赵毅</dc:creator>
  <cp:lastModifiedBy>赵毅</cp:lastModifiedBy>
  <cp:revision>40</cp:revision>
  <dcterms:created xsi:type="dcterms:W3CDTF">2018-03-30T13:23:41Z</dcterms:created>
  <dcterms:modified xsi:type="dcterms:W3CDTF">2018-04-04T01:34:20Z</dcterms:modified>
</cp:coreProperties>
</file>