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60" r:id="rId5"/>
    <p:sldId id="261" r:id="rId6"/>
    <p:sldId id="262" r:id="rId7"/>
    <p:sldId id="264" r:id="rId8"/>
    <p:sldId id="28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6" r:id="rId22"/>
    <p:sldId id="280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80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5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75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04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33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18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21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3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48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4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D70E3-946E-4865-A196-C4B457C9DE1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6B09-5C47-46C5-9B2C-0FAD6AF4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03866"/>
            <a:ext cx="9144000" cy="102076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Bell MT" panose="02020503060305020303" pitchFamily="18" charset="0"/>
              </a:rPr>
              <a:t>Calibrating Time-variant, Device-specific</a:t>
            </a:r>
            <a:br>
              <a:rPr lang="en-US" altLang="zh-CN" sz="3600" b="1" dirty="0">
                <a:latin typeface="Bell MT" panose="02020503060305020303" pitchFamily="18" charset="0"/>
              </a:rPr>
            </a:br>
            <a:r>
              <a:rPr lang="en-US" altLang="zh-CN" sz="3600" b="1" dirty="0">
                <a:latin typeface="Bell MT" panose="02020503060305020303" pitchFamily="18" charset="0"/>
              </a:rPr>
              <a:t>Phase Noise for COTS </a:t>
            </a:r>
            <a:r>
              <a:rPr lang="en-US" altLang="zh-CN" sz="3600" b="1" dirty="0" err="1">
                <a:latin typeface="Bell MT" panose="02020503060305020303" pitchFamily="18" charset="0"/>
              </a:rPr>
              <a:t>WiFi</a:t>
            </a:r>
            <a:r>
              <a:rPr lang="en-US" altLang="zh-CN" sz="3600" b="1" dirty="0">
                <a:latin typeface="Bell MT" panose="02020503060305020303" pitchFamily="18" charset="0"/>
              </a:rPr>
              <a:t> Devices</a:t>
            </a:r>
            <a:r>
              <a:rPr lang="en-US" altLang="zh-CN" sz="3600" b="1" dirty="0" smtClean="0">
                <a:latin typeface="Bell MT" panose="02020503060305020303" pitchFamily="18" charset="0"/>
              </a:rPr>
              <a:t> </a:t>
            </a:r>
            <a:endParaRPr lang="zh-CN" altLang="en-US" sz="3600" b="1" dirty="0">
              <a:latin typeface="Bell MT" panose="020205030603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52273"/>
          </a:xfrm>
        </p:spPr>
        <p:txBody>
          <a:bodyPr>
            <a:noAutofit/>
          </a:bodyPr>
          <a:lstStyle/>
          <a:p>
            <a:r>
              <a:rPr lang="en-US" altLang="zh-CN" sz="1600" dirty="0" err="1">
                <a:latin typeface="Bell MT" panose="02020503060305020303" pitchFamily="18" charset="0"/>
              </a:rPr>
              <a:t>Jincao</a:t>
            </a:r>
            <a:r>
              <a:rPr lang="en-US" altLang="zh-CN" sz="1600" dirty="0">
                <a:latin typeface="Bell MT" panose="02020503060305020303" pitchFamily="18" charset="0"/>
              </a:rPr>
              <a:t> Zhu, </a:t>
            </a:r>
            <a:r>
              <a:rPr lang="en-US" altLang="zh-CN" sz="1600" dirty="0" err="1">
                <a:latin typeface="Bell MT" panose="02020503060305020303" pitchFamily="18" charset="0"/>
              </a:rPr>
              <a:t>Youngbin</a:t>
            </a:r>
            <a:r>
              <a:rPr lang="en-US" altLang="zh-CN" sz="1600" dirty="0">
                <a:latin typeface="Bell MT" panose="02020503060305020303" pitchFamily="18" charset="0"/>
              </a:rPr>
              <a:t> </a:t>
            </a:r>
            <a:r>
              <a:rPr lang="en-US" altLang="zh-CN" sz="1600" dirty="0" err="1">
                <a:latin typeface="Bell MT" panose="02020503060305020303" pitchFamily="18" charset="0"/>
              </a:rPr>
              <a:t>Im</a:t>
            </a:r>
            <a:r>
              <a:rPr lang="en-US" altLang="zh-CN" sz="1600" dirty="0">
                <a:latin typeface="Bell MT" panose="02020503060305020303" pitchFamily="18" charset="0"/>
              </a:rPr>
              <a:t>, </a:t>
            </a:r>
            <a:r>
              <a:rPr lang="en-US" altLang="zh-CN" sz="1600" dirty="0" err="1">
                <a:latin typeface="Bell MT" panose="02020503060305020303" pitchFamily="18" charset="0"/>
              </a:rPr>
              <a:t>Shivakant</a:t>
            </a:r>
            <a:r>
              <a:rPr lang="en-US" altLang="zh-CN" sz="1600" dirty="0">
                <a:latin typeface="Bell MT" panose="02020503060305020303" pitchFamily="18" charset="0"/>
              </a:rPr>
              <a:t> Mishra and </a:t>
            </a:r>
            <a:r>
              <a:rPr lang="en-US" altLang="zh-CN" sz="1600" dirty="0" err="1">
                <a:latin typeface="Bell MT" panose="02020503060305020303" pitchFamily="18" charset="0"/>
              </a:rPr>
              <a:t>Sangtae</a:t>
            </a:r>
            <a:r>
              <a:rPr lang="en-US" altLang="zh-CN" sz="1600" dirty="0">
                <a:latin typeface="Bell MT" panose="02020503060305020303" pitchFamily="18" charset="0"/>
              </a:rPr>
              <a:t> Ha</a:t>
            </a:r>
            <a:br>
              <a:rPr lang="en-US" altLang="zh-CN" sz="1600" dirty="0">
                <a:latin typeface="Bell MT" panose="02020503060305020303" pitchFamily="18" charset="0"/>
              </a:rPr>
            </a:br>
            <a:r>
              <a:rPr lang="en-US" altLang="zh-CN" sz="1600" dirty="0">
                <a:latin typeface="Bell MT" panose="02020503060305020303" pitchFamily="18" charset="0"/>
              </a:rPr>
              <a:t>University of Colorado </a:t>
            </a:r>
            <a:r>
              <a:rPr lang="en-US" altLang="zh-CN" sz="1600" dirty="0" smtClean="0">
                <a:latin typeface="Bell MT" panose="02020503060305020303" pitchFamily="18" charset="0"/>
              </a:rPr>
              <a:t>Boulder</a:t>
            </a:r>
          </a:p>
          <a:p>
            <a:r>
              <a:rPr lang="en-US" altLang="zh-CN" sz="1600" dirty="0" err="1" smtClean="0">
                <a:latin typeface="Bell MT" panose="02020503060305020303" pitchFamily="18" charset="0"/>
              </a:rPr>
              <a:t>SenSys</a:t>
            </a:r>
            <a:r>
              <a:rPr lang="en-US" altLang="zh-CN" sz="1600" dirty="0" smtClean="0">
                <a:latin typeface="Bell MT" panose="02020503060305020303" pitchFamily="18" charset="0"/>
              </a:rPr>
              <a:t> 2017</a:t>
            </a:r>
            <a:endParaRPr lang="zh-CN" altLang="en-US" sz="16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Challenge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4" y="2325688"/>
            <a:ext cx="2636910" cy="2009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629592" y="2231400"/>
                <a:ext cx="4432367" cy="698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nary>
                        <m:naryPr>
                          <m:chr m:val="∑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592" y="2231400"/>
                <a:ext cx="4432367" cy="698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629591" y="3696133"/>
                <a:ext cx="5095626" cy="698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591" y="3696133"/>
                <a:ext cx="5095626" cy="698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9999132" y="2426581"/>
            <a:ext cx="931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Bell MT" panose="02020503060305020303" pitchFamily="18" charset="0"/>
              </a:rPr>
              <a:t>Dynamic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99132" y="3891314"/>
            <a:ext cx="95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Bell MT" panose="02020503060305020303" pitchFamily="18" charset="0"/>
              </a:rPr>
              <a:t>Observed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71731" y="986290"/>
            <a:ext cx="465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Bell MT" panose="02020503060305020303" pitchFamily="18" charset="0"/>
              </a:rPr>
              <a:t>How to separate dynamic response from static response?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Inspiration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98" y="1758021"/>
            <a:ext cx="3536738" cy="9816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0825" y="1758021"/>
            <a:ext cx="25896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i="0" dirty="0" smtClean="0">
                <a:solidFill>
                  <a:srgbClr val="000000"/>
                </a:solidFill>
                <a:effectLst/>
                <a:latin typeface="LinLibertineT"/>
              </a:rPr>
              <a:t>W.Wang, A.X.Liu, and K.Sun. </a:t>
            </a:r>
            <a:r>
              <a:rPr lang="en-US" altLang="zh-CN" sz="900" b="1" i="0" dirty="0" smtClean="0">
                <a:solidFill>
                  <a:srgbClr val="000000"/>
                </a:solidFill>
                <a:effectLst/>
                <a:latin typeface="LinLibertineT"/>
              </a:rPr>
              <a:t>Device-free gesture tracking using acoustic signals.</a:t>
            </a:r>
            <a:r>
              <a:rPr lang="en-US" altLang="zh-CN" sz="900" i="0" dirty="0" smtClean="0">
                <a:solidFill>
                  <a:srgbClr val="000000"/>
                </a:solidFill>
                <a:effectLst/>
                <a:latin typeface="LinLibertineT"/>
              </a:rPr>
              <a:t> In </a:t>
            </a:r>
            <a:r>
              <a:rPr lang="en-US" altLang="zh-CN" sz="900" i="1" dirty="0" smtClean="0">
                <a:solidFill>
                  <a:srgbClr val="000000"/>
                </a:solidFill>
                <a:effectLst/>
                <a:latin typeface="LinLibertineTI"/>
              </a:rPr>
              <a:t>Proceedings of the 22Nd Annual International Conference on Mobile Computing and Networking</a:t>
            </a:r>
            <a:r>
              <a:rPr lang="en-US" altLang="zh-CN" sz="900" i="0" dirty="0" smtClean="0">
                <a:solidFill>
                  <a:srgbClr val="000000"/>
                </a:solidFill>
                <a:effectLst/>
                <a:latin typeface="LinLibertineT"/>
              </a:rPr>
              <a:t>, MobiCom</a:t>
            </a:r>
            <a:r>
              <a:rPr lang="zh-CN" altLang="en-US" sz="900" i="0" dirty="0" smtClean="0">
                <a:solidFill>
                  <a:srgbClr val="000000"/>
                </a:solidFill>
                <a:effectLst/>
                <a:latin typeface="LinLibertineT"/>
              </a:rPr>
              <a:t>‘</a:t>
            </a:r>
            <a:r>
              <a:rPr lang="en-US" altLang="zh-CN" sz="900" i="0" dirty="0" smtClean="0">
                <a:solidFill>
                  <a:srgbClr val="000000"/>
                </a:solidFill>
                <a:effectLst/>
                <a:latin typeface="LinLibertineT"/>
              </a:rPr>
              <a:t>16</a:t>
            </a:r>
            <a:endParaRPr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469674" y="1913603"/>
            <a:ext cx="290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Bell MT" panose="02020503060305020303" pitchFamily="18" charset="0"/>
              </a:rPr>
              <a:t>NOT applicable in Wi-Fi due to CFO offset between oscillators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549205" y="3251200"/>
            <a:ext cx="4409461" cy="3132667"/>
            <a:chOff x="3803206" y="3014133"/>
            <a:chExt cx="3330294" cy="248428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784923" y="4533436"/>
              <a:ext cx="1124747" cy="805217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3803206" y="3014133"/>
              <a:ext cx="3330294" cy="2175063"/>
              <a:chOff x="4048359" y="3035472"/>
              <a:chExt cx="4977488" cy="2755728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048359" y="3035472"/>
                <a:ext cx="4977488" cy="1316395"/>
                <a:chOff x="1460668" y="3909511"/>
                <a:chExt cx="6865538" cy="1823508"/>
              </a:xfrm>
            </p:grpSpPr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60668" y="3909511"/>
                  <a:ext cx="2120732" cy="1823508"/>
                </a:xfrm>
                <a:prstGeom prst="rect">
                  <a:avLst/>
                </a:prstGeom>
              </p:spPr>
            </p:pic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84531" y="4021247"/>
                  <a:ext cx="3741675" cy="1651419"/>
                </a:xfrm>
                <a:prstGeom prst="rect">
                  <a:avLst/>
                </a:prstGeom>
              </p:spPr>
            </p:pic>
            <p:cxnSp>
              <p:nvCxnSpPr>
                <p:cNvPr id="6" name="直接连接符 5"/>
                <p:cNvCxnSpPr/>
                <p:nvPr/>
              </p:nvCxnSpPr>
              <p:spPr>
                <a:xfrm>
                  <a:off x="2582333" y="4258733"/>
                  <a:ext cx="3242734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2582333" y="5283200"/>
                  <a:ext cx="3242734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直接连接符 23"/>
              <p:cNvCxnSpPr/>
              <p:nvPr/>
            </p:nvCxnSpPr>
            <p:spPr>
              <a:xfrm>
                <a:off x="4426662" y="3693669"/>
                <a:ext cx="0" cy="2097531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368860" y="3693669"/>
                <a:ext cx="0" cy="1826598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415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Inspiration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459353"/>
            <a:ext cx="2965463" cy="190944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31465" y="934703"/>
            <a:ext cx="554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Bell MT" panose="02020503060305020303" pitchFamily="18" charset="0"/>
              </a:rPr>
              <a:t>How to extract dynamic phase according to observed CSI amplitude?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17517" y="5205531"/>
            <a:ext cx="436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Bell MT" panose="02020503060305020303" pitchFamily="18" charset="0"/>
              </a:rPr>
              <a:t>The peak and valley of observed CSI amplitude have the same phase value with static/dynamic path phase.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52618" y="1957231"/>
            <a:ext cx="3698875" cy="2913692"/>
            <a:chOff x="6752618" y="1957231"/>
            <a:chExt cx="3698875" cy="291369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2618" y="1957231"/>
              <a:ext cx="3698875" cy="2913692"/>
            </a:xfrm>
            <a:prstGeom prst="rect">
              <a:avLst/>
            </a:prstGeom>
          </p:spPr>
        </p:pic>
        <p:cxnSp>
          <p:nvCxnSpPr>
            <p:cNvPr id="3" name="直接箭头连接符 2"/>
            <p:cNvCxnSpPr/>
            <p:nvPr/>
          </p:nvCxnSpPr>
          <p:spPr>
            <a:xfrm flipV="1">
              <a:off x="6915150" y="2743200"/>
              <a:ext cx="1295400" cy="5334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0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Problem Setup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39" y="2191279"/>
            <a:ext cx="2847412" cy="2465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949516" y="2597798"/>
                <a:ext cx="5531283" cy="57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latin typeface="Bell MT" panose="02020503060305020303" pitchFamily="18" charset="0"/>
                  </a:rPr>
                  <a:t>We only know the observed CSI amplitude: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zh-CN" altLang="en-US" sz="1400" b="1" dirty="0" smtClean="0">
                    <a:latin typeface="Bell MT" panose="02020503060305020303" pitchFamily="18" charset="0"/>
                  </a:rPr>
                  <a:t> </a:t>
                </a:r>
                <a:r>
                  <a:rPr lang="en-US" altLang="zh-CN" sz="1400" b="1" dirty="0" smtClean="0"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altLang="zh-CN" sz="1400" b="1" dirty="0" smtClean="0">
                  <a:latin typeface="Bell MT" panose="02020503060305020303" pitchFamily="18" charset="0"/>
                </a:endParaRPr>
              </a:p>
              <a:p>
                <a:r>
                  <a:rPr lang="en-US" altLang="zh-CN" sz="1400" b="1" dirty="0" smtClean="0">
                    <a:latin typeface="Bell MT" panose="02020503060305020303" pitchFamily="18" charset="0"/>
                  </a:rPr>
                  <a:t>and phase difference between subcarriers: 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𝒂𝒓𝒈</m:t>
                    </m:r>
                    <m:d>
                      <m:d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𝒂𝒓𝒈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b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16" y="2597798"/>
                <a:ext cx="5531283" cy="578620"/>
              </a:xfrm>
              <a:prstGeom prst="rect">
                <a:avLst/>
              </a:prstGeom>
              <a:blipFill>
                <a:blip r:embed="rId3"/>
                <a:stretch>
                  <a:fillRect l="-331" b="-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949516" y="4094269"/>
                <a:ext cx="5531283" cy="562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latin typeface="Bell MT" panose="02020503060305020303" pitchFamily="18" charset="0"/>
                  </a:rPr>
                  <a:t>We want to know the phase difference between dynamic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𝒂𝒓𝒈</m:t>
                      </m:r>
                      <m:d>
                        <m:d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𝒂𝒓𝒈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b="1" dirty="0">
                  <a:latin typeface="Bell MT" panose="02020503060305020303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16" y="4094269"/>
                <a:ext cx="5531283" cy="562398"/>
              </a:xfrm>
              <a:prstGeom prst="rect">
                <a:avLst/>
              </a:prstGeom>
              <a:blipFill>
                <a:blip r:embed="rId4"/>
                <a:stretch>
                  <a:fillRect l="-331" t="-2174" b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2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Methodology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04" y="1888068"/>
            <a:ext cx="3462338" cy="1322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141" y="4123268"/>
            <a:ext cx="2684463" cy="136259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59582" y="2322563"/>
            <a:ext cx="5531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Bell MT" panose="02020503060305020303" pitchFamily="18" charset="0"/>
              </a:rPr>
              <a:t>Different from LLAP:</a:t>
            </a:r>
          </a:p>
          <a:p>
            <a:r>
              <a:rPr lang="en-US" altLang="zh-CN" sz="1400" b="1" dirty="0" smtClean="0">
                <a:latin typeface="Bell MT" panose="02020503060305020303" pitchFamily="18" charset="0"/>
              </a:rPr>
              <a:t>Extract static &amp; dynamic amplitude from observed CSI amplitude rather than I/Q component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59582" y="4577677"/>
            <a:ext cx="553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Bell MT" panose="02020503060305020303" pitchFamily="18" charset="0"/>
              </a:rPr>
              <a:t>Phase of dynamic/static vector is invisible, but amplitude of them can be extracted from amplitude of CSI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Methodology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58373" y="1742546"/>
            <a:ext cx="10198626" cy="2465388"/>
            <a:chOff x="1392239" y="2191279"/>
            <a:chExt cx="10198626" cy="24653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239" y="2191279"/>
              <a:ext cx="2847412" cy="246538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6059582" y="2307962"/>
                  <a:ext cx="5531283" cy="22320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b="1" dirty="0" smtClean="0">
                      <a:latin typeface="Bell MT" panose="02020503060305020303" pitchFamily="18" charset="0"/>
                    </a:rPr>
                    <a:t>By analyzing observed CSI: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400" b="1" dirty="0" smtClean="0">
                      <a:latin typeface="Bell MT" panose="02020503060305020303" pitchFamily="18" charset="0"/>
                    </a:rPr>
                    <a:t>Static vector amplitude: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r>
                    <a:rPr lang="zh-CN" altLang="en-US" sz="14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Bell MT" panose="02020503060305020303" pitchFamily="18" charset="0"/>
                    </a:rPr>
                    <a:t> </a:t>
                  </a:r>
                  <a:r>
                    <a:rPr lang="en-US" altLang="zh-CN" sz="14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Bell MT" panose="02020503060305020303" pitchFamily="18" charset="0"/>
                    </a:rPr>
                    <a:t>and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endParaRPr lang="en-US" altLang="zh-CN" sz="1400" b="1" dirty="0" smtClean="0">
                    <a:latin typeface="Bell MT" panose="02020503060305020303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400" b="1" dirty="0" smtClean="0">
                      <a:latin typeface="Bell MT" panose="02020503060305020303" pitchFamily="18" charset="0"/>
                    </a:rPr>
                    <a:t>Dynamic vector amplitude: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r>
                    <a:rPr lang="zh-CN" altLang="en-US" sz="1400" b="1" dirty="0" smtClean="0">
                      <a:solidFill>
                        <a:srgbClr val="FF0000"/>
                      </a:solidFill>
                      <a:latin typeface="Bell MT" panose="02020503060305020303" pitchFamily="18" charset="0"/>
                    </a:rPr>
                    <a:t> </a:t>
                  </a:r>
                  <a:r>
                    <a:rPr lang="en-US" altLang="zh-CN" sz="1400" b="1" dirty="0" smtClean="0">
                      <a:solidFill>
                        <a:srgbClr val="FF0000"/>
                      </a:solidFill>
                      <a:latin typeface="Bell MT" panose="02020503060305020303" pitchFamily="18" charset="0"/>
                    </a:rPr>
                    <a:t>and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endParaRPr lang="en-US" altLang="zh-CN" sz="1400" b="1" dirty="0" smtClean="0">
                    <a:latin typeface="Bell MT" panose="02020503060305020303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400" b="1" dirty="0" smtClean="0">
                      <a:latin typeface="Bell MT" panose="02020503060305020303" pitchFamily="18" charset="0"/>
                    </a:rPr>
                    <a:t>Combined vector amplitude: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r>
                    <a:rPr lang="zh-CN" altLang="en-US" sz="1400" b="1" dirty="0" smtClean="0">
                      <a:solidFill>
                        <a:schemeClr val="tx1"/>
                      </a:solidFill>
                      <a:latin typeface="Bell MT" panose="02020503060305020303" pitchFamily="18" charset="0"/>
                    </a:rPr>
                    <a:t> </a:t>
                  </a:r>
                  <a:r>
                    <a:rPr lang="en-US" altLang="zh-CN" sz="1400" b="1" dirty="0" smtClean="0">
                      <a:solidFill>
                        <a:schemeClr val="tx1"/>
                      </a:solidFill>
                      <a:latin typeface="Bell MT" panose="02020503060305020303" pitchFamily="18" charset="0"/>
                    </a:rPr>
                    <a:t>and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endParaRPr lang="en-US" altLang="zh-CN" sz="1400" b="1" dirty="0" smtClean="0">
                    <a:latin typeface="Bell MT" panose="02020503060305020303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400" b="1" dirty="0" smtClean="0">
                      <a:latin typeface="Bell MT" panose="02020503060305020303" pitchFamily="18" charset="0"/>
                    </a:rPr>
                    <a:t>Phase </a:t>
                  </a:r>
                  <a:r>
                    <a:rPr lang="en-US" altLang="zh-CN" sz="1400" b="1" dirty="0">
                      <a:latin typeface="Bell MT" panose="02020503060305020303" pitchFamily="18" charset="0"/>
                    </a:rPr>
                    <a:t>difference between subcarriers</a:t>
                  </a:r>
                  <a:r>
                    <a:rPr lang="en-US" altLang="zh-CN" sz="1400" b="1" dirty="0" smtClean="0">
                      <a:solidFill>
                        <a:schemeClr val="tx1"/>
                      </a:solidFill>
                      <a:latin typeface="Bell MT" panose="02020503060305020303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altLang="zh-CN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𝒂𝒓𝒈</m:t>
                      </m:r>
                      <m:d>
                        <m:dPr>
                          <m:ctrlP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altLang="zh-CN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𝒂𝒓𝒈</m:t>
                      </m:r>
                      <m:r>
                        <a:rPr lang="en-US" altLang="zh-CN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r>
                        <a:rPr lang="en-US" altLang="zh-CN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CN" sz="1400" b="1" dirty="0" smtClean="0">
                    <a:latin typeface="Bell MT" panose="02020503060305020303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400" b="1" dirty="0" smtClean="0">
                      <a:latin typeface="Bell MT" panose="02020503060305020303" pitchFamily="18" charset="0"/>
                    </a:rPr>
                    <a:t>can all be known</a:t>
                  </a:r>
                  <a:endParaRPr lang="zh-CN" altLang="en-US" sz="1400" b="1" dirty="0">
                    <a:latin typeface="Bell MT" panose="02020503060305020303" pitchFamily="18" charset="0"/>
                  </a:endParaRPr>
                </a:p>
              </p:txBody>
            </p:sp>
          </mc:Choice>
          <mc:Fallback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9582" y="2307962"/>
                  <a:ext cx="5531283" cy="2232021"/>
                </a:xfrm>
                <a:prstGeom prst="rect">
                  <a:avLst/>
                </a:prstGeom>
                <a:blipFill>
                  <a:blip r:embed="rId3"/>
                  <a:stretch>
                    <a:fillRect l="-330" b="-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/>
          <p:cNvGrpSpPr/>
          <p:nvPr/>
        </p:nvGrpSpPr>
        <p:grpSpPr>
          <a:xfrm>
            <a:off x="3089312" y="4742286"/>
            <a:ext cx="5872808" cy="604846"/>
            <a:chOff x="3331192" y="5092458"/>
            <a:chExt cx="5872808" cy="604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3331192" y="5092458"/>
                  <a:ext cx="2522485" cy="6048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𝒂𝒓𝒈</m:t>
                        </m:r>
                        <m:d>
                          <m:dPr>
                            <m:ctrlP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𝒂𝒓𝒈</m:t>
                        </m:r>
                        <m:d>
                          <m:dPr>
                            <m:ctrlP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oMath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d>
                          <m:d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zh-CN" altLang="en-US" sz="1400" b="1" dirty="0">
                    <a:latin typeface="Bell MT" panose="02020503060305020303" pitchFamily="18" charset="0"/>
                  </a:endParaRP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1192" y="5092458"/>
                  <a:ext cx="2522485" cy="604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/>
                <p:cNvSpPr txBox="1"/>
                <p:nvPr/>
              </p:nvSpPr>
              <p:spPr>
                <a:xfrm>
                  <a:off x="6392333" y="5274559"/>
                  <a:ext cx="2811667" cy="2406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   </m:t>
                        </m:r>
                        <m:sSup>
                          <m:sSup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𝒂𝒄𝒐𝒔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altLang="zh-CN" sz="14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2333" y="5274559"/>
                  <a:ext cx="2811667" cy="240643"/>
                </a:xfrm>
                <a:prstGeom prst="rect">
                  <a:avLst/>
                </a:prstGeom>
                <a:blipFill>
                  <a:blip r:embed="rId5"/>
                  <a:stretch>
                    <a:fillRect l="-434" t="-2564" r="-1518" b="-307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本框 11"/>
          <p:cNvSpPr txBox="1"/>
          <p:nvPr/>
        </p:nvSpPr>
        <p:spPr>
          <a:xfrm>
            <a:off x="3033444" y="5727595"/>
            <a:ext cx="623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Bell MT" panose="02020503060305020303" pitchFamily="18" charset="0"/>
              </a:rPr>
              <a:t>Dynamic phase difference between antennas has successfully been extracted !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System Design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8" y="1911879"/>
            <a:ext cx="4176712" cy="2364074"/>
          </a:xfrm>
          <a:prstGeom prst="rect">
            <a:avLst/>
          </a:prstGeom>
        </p:spPr>
      </p:pic>
      <p:sp>
        <p:nvSpPr>
          <p:cNvPr id="38" name="椭圆 37"/>
          <p:cNvSpPr/>
          <p:nvPr/>
        </p:nvSpPr>
        <p:spPr>
          <a:xfrm>
            <a:off x="2214034" y="2670175"/>
            <a:ext cx="846668" cy="558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5897033" y="2714429"/>
            <a:ext cx="4718649" cy="470291"/>
            <a:chOff x="5848709" y="5072332"/>
            <a:chExt cx="4718649" cy="470291"/>
          </a:xfrm>
        </p:grpSpPr>
        <p:grpSp>
          <p:nvGrpSpPr>
            <p:cNvPr id="40" name="组合 39"/>
            <p:cNvGrpSpPr/>
            <p:nvPr/>
          </p:nvGrpSpPr>
          <p:grpSpPr>
            <a:xfrm>
              <a:off x="5848709" y="5072332"/>
              <a:ext cx="4718649" cy="470291"/>
              <a:chOff x="5322498" y="5011947"/>
              <a:chExt cx="4718649" cy="470291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5322498" y="5011947"/>
                <a:ext cx="1475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Bell MT" panose="02020503060305020303" pitchFamily="18" charset="0"/>
                  </a:rPr>
                  <a:t>Phase difference between antenna</a:t>
                </a:r>
                <a:endParaRPr lang="zh-CN" altLang="en-US" sz="1200" b="1" dirty="0">
                  <a:latin typeface="Bell MT" panose="02020503060305020303" pitchFamily="18" charset="0"/>
                </a:endParaRPr>
              </a:p>
            </p:txBody>
          </p:sp>
          <p:sp>
            <p:nvSpPr>
              <p:cNvPr id="43" name="右箭头 42"/>
              <p:cNvSpPr/>
              <p:nvPr/>
            </p:nvSpPr>
            <p:spPr>
              <a:xfrm>
                <a:off x="6858000" y="5126322"/>
                <a:ext cx="1647645" cy="232913"/>
              </a:xfrm>
              <a:prstGeom prst="rightArrow">
                <a:avLst>
                  <a:gd name="adj1" fmla="val 27777"/>
                  <a:gd name="adj2" fmla="val 6481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8566030" y="5020573"/>
                <a:ext cx="1475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Bell MT" panose="02020503060305020303" pitchFamily="18" charset="0"/>
                  </a:rPr>
                  <a:t>AoA for all incident signal</a:t>
                </a:r>
                <a:endParaRPr lang="zh-CN" altLang="en-US" sz="1200" b="1" dirty="0">
                  <a:latin typeface="Bell MT" panose="02020503060305020303" pitchFamily="18" charset="0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7854349" y="5164663"/>
              <a:ext cx="707367" cy="276999"/>
            </a:xfrm>
            <a:prstGeom prst="rect">
              <a:avLst/>
            </a:prstGeom>
            <a:solidFill>
              <a:srgbClr val="FFFFFF">
                <a:alpha val="72941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latin typeface="Bell MT" panose="02020503060305020303" pitchFamily="18" charset="0"/>
                </a:rPr>
                <a:t>MUSIC</a:t>
              </a:r>
              <a:endParaRPr lang="zh-CN" altLang="en-US" sz="1200" b="1" dirty="0">
                <a:latin typeface="Bell MT" panose="02020503060305020303" pitchFamily="18" charset="0"/>
              </a:endParaRPr>
            </a:p>
          </p:txBody>
        </p:sp>
      </p:grpSp>
      <p:cxnSp>
        <p:nvCxnSpPr>
          <p:cNvPr id="46" name="直接箭头连接符 45"/>
          <p:cNvCxnSpPr>
            <a:stCxn id="38" idx="6"/>
          </p:cNvCxnSpPr>
          <p:nvPr/>
        </p:nvCxnSpPr>
        <p:spPr>
          <a:xfrm>
            <a:off x="3060702" y="2949575"/>
            <a:ext cx="283633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530" y="3761317"/>
            <a:ext cx="2083120" cy="2295993"/>
          </a:xfrm>
          <a:prstGeom prst="rect">
            <a:avLst/>
          </a:prstGeom>
        </p:spPr>
      </p:pic>
      <p:cxnSp>
        <p:nvCxnSpPr>
          <p:cNvPr id="52" name="直接箭头连接符 51"/>
          <p:cNvCxnSpPr/>
          <p:nvPr/>
        </p:nvCxnSpPr>
        <p:spPr>
          <a:xfrm>
            <a:off x="9880440" y="3176094"/>
            <a:ext cx="0" cy="546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2771775" y="3083759"/>
            <a:ext cx="902758" cy="677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Evaluation Setup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631720"/>
            <a:ext cx="1929929" cy="17335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95094" y="2374795"/>
            <a:ext cx="4700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Off-the-shelf Intel 5300 Wi-Fi NICs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One Tx with one antennas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Two Rx with two antennas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Three different locations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81475" y="3729417"/>
            <a:ext cx="6212766" cy="2471739"/>
            <a:chOff x="4181475" y="3729417"/>
            <a:chExt cx="6212766" cy="247173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1475" y="3943731"/>
              <a:ext cx="2298657" cy="225742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4199" y="3911284"/>
              <a:ext cx="1584089" cy="228987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2355" y="3729417"/>
              <a:ext cx="1421886" cy="2471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1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Evaluation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5" y="2405062"/>
            <a:ext cx="2790825" cy="21835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7969" y="3035156"/>
            <a:ext cx="4700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A 100% accuracy improved with phase difference</a:t>
            </a:r>
          </a:p>
        </p:txBody>
      </p:sp>
    </p:spTree>
    <p:extLst>
      <p:ext uri="{BB962C8B-B14F-4D97-AF65-F5344CB8AC3E}">
        <p14:creationId xmlns:p14="http://schemas.microsoft.com/office/powerpoint/2010/main" val="2845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Evaluation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820" y="2281102"/>
            <a:ext cx="7367848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06" y="2607238"/>
            <a:ext cx="2858983" cy="162700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8256" y="389467"/>
            <a:ext cx="359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Preliminary on AoA Localization</a:t>
            </a:r>
            <a:endParaRPr lang="zh-CN" altLang="en-US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892" y="1706593"/>
            <a:ext cx="3110442" cy="342829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60916" y="5327705"/>
            <a:ext cx="415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Bell MT" panose="02020503060305020303" pitchFamily="18" charset="0"/>
              </a:rPr>
              <a:t>moving human body cause phase and amplitude change in signal received by antenna array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3852" y="5327705"/>
            <a:ext cx="366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Bell MT" panose="02020503060305020303" pitchFamily="18" charset="0"/>
              </a:rPr>
              <a:t>phase difference of received signal contains Angle of Arrive information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Evaluation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2641594"/>
            <a:ext cx="2733675" cy="21478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969" y="3035156"/>
            <a:ext cx="5215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For line movement, achieves 80% tracking error up to 15cm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For triangle and rectangle movements, the average error is increased</a:t>
            </a:r>
          </a:p>
        </p:txBody>
      </p:sp>
    </p:spTree>
    <p:extLst>
      <p:ext uri="{BB962C8B-B14F-4D97-AF65-F5344CB8AC3E}">
        <p14:creationId xmlns:p14="http://schemas.microsoft.com/office/powerpoint/2010/main" val="15442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Evaluation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7969" y="3035156"/>
            <a:ext cx="521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Evaluate both in LOS and NLOS scenarios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Wall block will reduce accuracy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88" y="1263208"/>
            <a:ext cx="2646998" cy="22336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89" y="3652837"/>
            <a:ext cx="2646998" cy="22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Evaluation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001" y="2178816"/>
            <a:ext cx="3889206" cy="24616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37969" y="3035156"/>
            <a:ext cx="5215206" cy="46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ell MT" panose="02020503060305020303" pitchFamily="18" charset="0"/>
              </a:rPr>
              <a:t>Robust to environment</a:t>
            </a:r>
          </a:p>
        </p:txBody>
      </p:sp>
    </p:spTree>
    <p:extLst>
      <p:ext uri="{BB962C8B-B14F-4D97-AF65-F5344CB8AC3E}">
        <p14:creationId xmlns:p14="http://schemas.microsoft.com/office/powerpoint/2010/main" val="2641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Conclusion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37869" y="1634981"/>
            <a:ext cx="733478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calibrated </a:t>
            </a:r>
            <a:r>
              <a:rPr lang="en-US" altLang="zh-CN" b="1" dirty="0">
                <a:latin typeface="Bell MT" panose="02020503060305020303" pitchFamily="18" charset="0"/>
              </a:rPr>
              <a:t>the phase value of CSI of COTS </a:t>
            </a:r>
            <a:r>
              <a:rPr lang="en-US" altLang="zh-CN" b="1" dirty="0" smtClean="0">
                <a:latin typeface="Bell MT" panose="02020503060305020303" pitchFamily="18" charset="0"/>
              </a:rPr>
              <a:t>Wi-Fi</a:t>
            </a:r>
            <a:endParaRPr lang="en-US" altLang="zh-CN" b="1" dirty="0">
              <a:latin typeface="Bell MT" panose="02020503060305020303" pitchFamily="18" charset="0"/>
            </a:endParaRP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based </a:t>
            </a:r>
            <a:r>
              <a:rPr lang="en-US" altLang="zh-CN" b="1" dirty="0">
                <a:latin typeface="Bell MT" panose="02020503060305020303" pitchFamily="18" charset="0"/>
              </a:rPr>
              <a:t>on the </a:t>
            </a:r>
            <a:r>
              <a:rPr lang="en-US" altLang="zh-CN" b="1" dirty="0" smtClean="0">
                <a:latin typeface="Bell MT" panose="02020503060305020303" pitchFamily="18" charset="0"/>
              </a:rPr>
              <a:t>amplitude </a:t>
            </a:r>
            <a:r>
              <a:rPr lang="en-US" altLang="zh-CN" b="1" dirty="0">
                <a:latin typeface="Bell MT" panose="02020503060305020303" pitchFamily="18" charset="0"/>
              </a:rPr>
              <a:t>and phase difference changes over </a:t>
            </a:r>
            <a:r>
              <a:rPr lang="en-US" altLang="zh-CN" b="1" dirty="0" smtClean="0">
                <a:latin typeface="Bell MT" panose="02020503060305020303" pitchFamily="18" charset="0"/>
              </a:rPr>
              <a:t>time</a:t>
            </a:r>
            <a:endParaRPr lang="en-US" altLang="zh-CN" b="1" dirty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developed </a:t>
            </a:r>
            <a:r>
              <a:rPr lang="en-US" altLang="zh-CN" b="1" dirty="0">
                <a:latin typeface="Bell MT" panose="02020503060305020303" pitchFamily="18" charset="0"/>
              </a:rPr>
              <a:t>a prototype system for tracking </a:t>
            </a:r>
            <a:r>
              <a:rPr lang="en-US" altLang="zh-CN" b="1" dirty="0" smtClean="0">
                <a:latin typeface="Bell MT" panose="02020503060305020303" pitchFamily="18" charset="0"/>
              </a:rPr>
              <a:t>hand</a:t>
            </a:r>
            <a:endParaRPr lang="en-US" altLang="zh-CN" b="1" dirty="0">
              <a:latin typeface="Bell MT" panose="02020503060305020303" pitchFamily="18" charset="0"/>
            </a:endParaRP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ell MT" panose="02020503060305020303" pitchFamily="18" charset="0"/>
              </a:rPr>
              <a:t>80th percentile tracking error up to 15 </a:t>
            </a:r>
            <a:r>
              <a:rPr lang="en-US" altLang="zh-CN" b="1" dirty="0" smtClean="0">
                <a:latin typeface="Bell MT" panose="02020503060305020303" pitchFamily="18" charset="0"/>
              </a:rPr>
              <a:t>cm</a:t>
            </a:r>
            <a:endParaRPr lang="en-US" altLang="zh-CN" b="1" dirty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the </a:t>
            </a:r>
            <a:r>
              <a:rPr lang="en-US" altLang="zh-CN" b="1" dirty="0">
                <a:latin typeface="Bell MT" panose="02020503060305020303" pitchFamily="18" charset="0"/>
              </a:rPr>
              <a:t>approach is attractive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not </a:t>
            </a:r>
            <a:r>
              <a:rPr lang="en-US" altLang="zh-CN" b="1" dirty="0">
                <a:latin typeface="Bell MT" panose="02020503060305020303" pitchFamily="18" charset="0"/>
              </a:rPr>
              <a:t>training </a:t>
            </a:r>
            <a:r>
              <a:rPr lang="en-US" altLang="zh-CN" b="1" dirty="0" smtClean="0">
                <a:latin typeface="Bell MT" panose="02020503060305020303" pitchFamily="18" charset="0"/>
              </a:rPr>
              <a:t>based</a:t>
            </a:r>
            <a:endParaRPr lang="en-US" altLang="zh-CN" b="1" dirty="0">
              <a:latin typeface="Bell MT" panose="02020503060305020303" pitchFamily="18" charset="0"/>
            </a:endParaRP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Bell MT" panose="02020503060305020303" pitchFamily="18" charset="0"/>
              </a:rPr>
              <a:t>not </a:t>
            </a:r>
            <a:r>
              <a:rPr lang="en-US" altLang="zh-CN" b="1" dirty="0">
                <a:latin typeface="Bell MT" panose="02020503060305020303" pitchFamily="18" charset="0"/>
              </a:rPr>
              <a:t>environment dependent</a:t>
            </a:r>
          </a:p>
        </p:txBody>
      </p:sp>
    </p:spTree>
    <p:extLst>
      <p:ext uri="{BB962C8B-B14F-4D97-AF65-F5344CB8AC3E}">
        <p14:creationId xmlns:p14="http://schemas.microsoft.com/office/powerpoint/2010/main" val="24051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06" y="2607238"/>
            <a:ext cx="2858983" cy="162700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60651" y="5435426"/>
            <a:ext cx="371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Bell MT" panose="02020503060305020303" pitchFamily="18" charset="0"/>
              </a:rPr>
              <a:t>AoA is correlated to phase difference 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810405" y="2427392"/>
            <a:ext cx="3011385" cy="2252383"/>
            <a:chOff x="6810405" y="2427392"/>
            <a:chExt cx="3011385" cy="2252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/>
                <p:cNvSpPr txBox="1"/>
                <p:nvPr/>
              </p:nvSpPr>
              <p:spPr>
                <a:xfrm>
                  <a:off x="6861660" y="2427392"/>
                  <a:ext cx="2908873" cy="6946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r>
                    <a:rPr lang="en-US" altLang="zh-CN" b="0" dirty="0" smtClean="0"/>
                    <a:t/>
                  </a:r>
                  <a:br>
                    <a:rPr lang="en-US" altLang="zh-CN" b="0" dirty="0" smtClean="0"/>
                  </a:br>
                  <a:r>
                    <a:rPr lang="en-US" altLang="zh-CN" b="0" dirty="0" smtClean="0"/>
                    <a:t>              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⁡[2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660" y="2427392"/>
                  <a:ext cx="2908873" cy="694677"/>
                </a:xfrm>
                <a:prstGeom prst="rect">
                  <a:avLst/>
                </a:prstGeom>
                <a:blipFill>
                  <a:blip r:embed="rId3"/>
                  <a:stretch>
                    <a:fillRect t="-877" b="-35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矩形 2"/>
                <p:cNvSpPr/>
                <p:nvPr/>
              </p:nvSpPr>
              <p:spPr>
                <a:xfrm>
                  <a:off x="6810405" y="3262207"/>
                  <a:ext cx="3011385" cy="14175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r>
                    <a:rPr lang="en-US" altLang="zh-CN" dirty="0" smtClean="0"/>
                    <a:t/>
                  </a:r>
                  <a:br>
                    <a:rPr lang="en-US" altLang="zh-CN" dirty="0" smtClean="0"/>
                  </a:br>
                  <a:r>
                    <a:rPr lang="en-US" altLang="zh-CN" dirty="0" smtClean="0"/>
                    <a:t>  	   </a:t>
                  </a:r>
                  <a14:m>
                    <m:oMath xmlns:m="http://schemas.openxmlformats.org/officeDocument/2006/math"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0405" y="3262207"/>
                  <a:ext cx="3011385" cy="14175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/>
          <p:cNvSpPr txBox="1"/>
          <p:nvPr/>
        </p:nvSpPr>
        <p:spPr>
          <a:xfrm>
            <a:off x="458256" y="389467"/>
            <a:ext cx="359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Preliminary on AoA Localization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1583852" y="5327705"/>
            <a:ext cx="366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Bell MT" panose="02020503060305020303" pitchFamily="18" charset="0"/>
              </a:rPr>
              <a:t>phase difference of received signal contains Angle of Arrive information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83949" y="2603728"/>
            <a:ext cx="2858983" cy="1627009"/>
            <a:chOff x="6869215" y="1578816"/>
            <a:chExt cx="2858983" cy="1627009"/>
          </a:xfrm>
        </p:grpSpPr>
        <p:grpSp>
          <p:nvGrpSpPr>
            <p:cNvPr id="9" name="组合 8"/>
            <p:cNvGrpSpPr/>
            <p:nvPr/>
          </p:nvGrpSpPr>
          <p:grpSpPr>
            <a:xfrm>
              <a:off x="6869215" y="1578816"/>
              <a:ext cx="2858983" cy="1627009"/>
              <a:chOff x="6869215" y="1578816"/>
              <a:chExt cx="2858983" cy="1627009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69215" y="1578816"/>
                <a:ext cx="2858983" cy="1627009"/>
              </a:xfrm>
              <a:prstGeom prst="rect">
                <a:avLst/>
              </a:prstGeom>
            </p:spPr>
          </p:pic>
          <p:cxnSp>
            <p:nvCxnSpPr>
              <p:cNvPr id="15" name="直接箭头连接符 14"/>
              <p:cNvCxnSpPr/>
              <p:nvPr/>
            </p:nvCxnSpPr>
            <p:spPr>
              <a:xfrm flipH="1">
                <a:off x="7061201" y="1727200"/>
                <a:ext cx="626532" cy="787400"/>
              </a:xfrm>
              <a:prstGeom prst="straightConnector1">
                <a:avLst/>
              </a:prstGeom>
              <a:ln w="19050"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 flipH="1">
                <a:off x="7374467" y="1727200"/>
                <a:ext cx="626532" cy="787400"/>
              </a:xfrm>
              <a:prstGeom prst="straightConnector1">
                <a:avLst/>
              </a:prstGeom>
              <a:ln w="19050"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 flipH="1">
                <a:off x="8373531" y="1727200"/>
                <a:ext cx="626532" cy="787400"/>
              </a:xfrm>
              <a:prstGeom prst="straightConnector1">
                <a:avLst/>
              </a:prstGeom>
              <a:ln w="19050"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 flipH="1">
                <a:off x="8686797" y="1727200"/>
                <a:ext cx="626532" cy="787400"/>
              </a:xfrm>
              <a:prstGeom prst="straightConnector1">
                <a:avLst/>
              </a:prstGeom>
              <a:ln w="19050"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箭头连接符 9"/>
            <p:cNvCxnSpPr/>
            <p:nvPr/>
          </p:nvCxnSpPr>
          <p:spPr>
            <a:xfrm>
              <a:off x="6869215" y="1626903"/>
              <a:ext cx="217381" cy="887697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7217834" y="1626903"/>
              <a:ext cx="182028" cy="887697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8218380" y="1626903"/>
              <a:ext cx="211662" cy="935784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8531646" y="1626903"/>
              <a:ext cx="211662" cy="935784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868588" y="3182086"/>
            <a:ext cx="4718649" cy="470291"/>
            <a:chOff x="5848709" y="5072332"/>
            <a:chExt cx="4718649" cy="470291"/>
          </a:xfrm>
        </p:grpSpPr>
        <p:grpSp>
          <p:nvGrpSpPr>
            <p:cNvPr id="30" name="组合 29"/>
            <p:cNvGrpSpPr/>
            <p:nvPr/>
          </p:nvGrpSpPr>
          <p:grpSpPr>
            <a:xfrm>
              <a:off x="5848709" y="5072332"/>
              <a:ext cx="4718649" cy="470291"/>
              <a:chOff x="5322498" y="5011947"/>
              <a:chExt cx="4718649" cy="47029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5322498" y="5011947"/>
                <a:ext cx="1475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Bell MT" panose="02020503060305020303" pitchFamily="18" charset="0"/>
                  </a:rPr>
                  <a:t>Phase difference between </a:t>
                </a:r>
                <a:r>
                  <a:rPr lang="en-US" altLang="zh-CN" sz="1200" b="1" dirty="0" smtClean="0">
                    <a:latin typeface="Bell MT" panose="02020503060305020303" pitchFamily="18" charset="0"/>
                  </a:rPr>
                  <a:t>antennas</a:t>
                </a:r>
                <a:endParaRPr lang="zh-CN" altLang="en-US" sz="1200" b="1" dirty="0">
                  <a:latin typeface="Bell MT" panose="02020503060305020303" pitchFamily="18" charset="0"/>
                </a:endParaRPr>
              </a:p>
            </p:txBody>
          </p:sp>
          <p:sp>
            <p:nvSpPr>
              <p:cNvPr id="28" name="右箭头 27"/>
              <p:cNvSpPr/>
              <p:nvPr/>
            </p:nvSpPr>
            <p:spPr>
              <a:xfrm>
                <a:off x="6858000" y="5126322"/>
                <a:ext cx="1647645" cy="232913"/>
              </a:xfrm>
              <a:prstGeom prst="rightArrow">
                <a:avLst>
                  <a:gd name="adj1" fmla="val 27777"/>
                  <a:gd name="adj2" fmla="val 6481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66030" y="5020573"/>
                <a:ext cx="1475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Bell MT" panose="02020503060305020303" pitchFamily="18" charset="0"/>
                  </a:rPr>
                  <a:t>AoA for all incident signal</a:t>
                </a:r>
                <a:endParaRPr lang="zh-CN" altLang="en-US" sz="1200" b="1" dirty="0">
                  <a:latin typeface="Bell MT" panose="02020503060305020303" pitchFamily="18" charset="0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7854349" y="5164663"/>
              <a:ext cx="707367" cy="276999"/>
            </a:xfrm>
            <a:prstGeom prst="rect">
              <a:avLst/>
            </a:prstGeom>
            <a:solidFill>
              <a:srgbClr val="FFFFFF">
                <a:alpha val="72941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latin typeface="Bell MT" panose="02020503060305020303" pitchFamily="18" charset="0"/>
                </a:rPr>
                <a:t>MUSIC</a:t>
              </a:r>
              <a:endParaRPr lang="zh-CN" altLang="en-US" sz="1200" b="1" dirty="0">
                <a:latin typeface="Bell MT" panose="02020503060305020303" pitchFamily="18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58256" y="389467"/>
            <a:ext cx="359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Preliminary on AoA Localization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5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Phase noise in COTS Wi-Fi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312733" y="2629342"/>
                <a:ext cx="2603341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)∙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zh-CN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33" y="2629342"/>
                <a:ext cx="2603341" cy="288477"/>
              </a:xfrm>
              <a:prstGeom prst="rect">
                <a:avLst/>
              </a:prstGeom>
              <a:blipFill>
                <a:blip r:embed="rId2"/>
                <a:stretch>
                  <a:fillRect l="-1405" t="-8333" r="-1405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1312733" y="1640456"/>
                <a:ext cx="2094676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zh-CN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33" y="1640456"/>
                <a:ext cx="2094676" cy="285912"/>
              </a:xfrm>
              <a:prstGeom prst="rect">
                <a:avLst/>
              </a:prstGeom>
              <a:blipFill>
                <a:blip r:embed="rId3"/>
                <a:stretch>
                  <a:fillRect l="-1744" t="-8511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312733" y="3620793"/>
                <a:ext cx="3264868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33" y="3620793"/>
                <a:ext cx="3264868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1312733" y="5102635"/>
                <a:ext cx="5372817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33" y="5102635"/>
                <a:ext cx="5372817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1885037" y="2009954"/>
            <a:ext cx="1060130" cy="550376"/>
            <a:chOff x="1885037" y="2009954"/>
            <a:chExt cx="1060130" cy="550376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2360071" y="2009954"/>
              <a:ext cx="0" cy="5503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1885037" y="2132476"/>
              <a:ext cx="1060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object move</a:t>
              </a:r>
              <a:endParaRPr lang="zh-CN" altLang="en-US" sz="1100" b="1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85037" y="2986831"/>
            <a:ext cx="1060130" cy="550376"/>
            <a:chOff x="1885037" y="2009954"/>
            <a:chExt cx="1060130" cy="550376"/>
          </a:xfrm>
        </p:grpSpPr>
        <p:cxnSp>
          <p:nvCxnSpPr>
            <p:cNvPr id="36" name="直接箭头连接符 35"/>
            <p:cNvCxnSpPr/>
            <p:nvPr/>
          </p:nvCxnSpPr>
          <p:spPr>
            <a:xfrm>
              <a:off x="2360071" y="2009954"/>
              <a:ext cx="0" cy="5503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1885037" y="2146138"/>
              <a:ext cx="1060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multi-path</a:t>
              </a:r>
              <a:endParaRPr lang="zh-CN" altLang="en-US" sz="1100" b="1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85037" y="4475960"/>
            <a:ext cx="1060130" cy="550376"/>
            <a:chOff x="1885037" y="2009954"/>
            <a:chExt cx="1060130" cy="550376"/>
          </a:xfrm>
        </p:grpSpPr>
        <p:cxnSp>
          <p:nvCxnSpPr>
            <p:cNvPr id="39" name="直接箭头连接符 38"/>
            <p:cNvCxnSpPr/>
            <p:nvPr/>
          </p:nvCxnSpPr>
          <p:spPr>
            <a:xfrm>
              <a:off x="2360071" y="2009954"/>
              <a:ext cx="0" cy="5503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85037" y="2154337"/>
              <a:ext cx="1060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phase noise</a:t>
              </a:r>
              <a:endParaRPr lang="zh-CN" altLang="en-US" sz="11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6933830" y="2421830"/>
                <a:ext cx="41674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𝑃h𝑎𝑠𝑒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altLang="zh-CN" b="0" dirty="0" smtClean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30" y="2421830"/>
                <a:ext cx="4167487" cy="276999"/>
              </a:xfrm>
              <a:prstGeom prst="rect">
                <a:avLst/>
              </a:prstGeom>
              <a:blipFill>
                <a:blip r:embed="rId6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7901" y="3497021"/>
            <a:ext cx="3279347" cy="18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Phase noise </a:t>
            </a:r>
            <a:r>
              <a:rPr lang="en-US" altLang="zh-CN" b="1" dirty="0" smtClean="0"/>
              <a:t>impact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4177503" y="1369748"/>
                <a:ext cx="3625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𝑃h𝑎𝑠𝑒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zh-CN" alt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zh-CN" alt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zh-CN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03" y="1369748"/>
                <a:ext cx="3625608" cy="276999"/>
              </a:xfrm>
              <a:prstGeom prst="rect">
                <a:avLst/>
              </a:prstGeom>
              <a:blipFill>
                <a:blip r:embed="rId2"/>
                <a:stretch>
                  <a:fillRect l="-1008" t="-4444" r="-1681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840702" y="2682416"/>
                <a:ext cx="2640979" cy="1605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𝐷𝑜𝑝𝑝𝑙𝑒𝑟𝐹𝑟𝑒𝑞𝑢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𝑒𝑛𝑐𝑦</m:t>
                      </m:r>
                    </m:oMath>
                  </m:oMathPara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𝑃h𝑎𝑠𝑒</m:t>
                      </m:r>
                    </m:oMath>
                  </m:oMathPara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((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02" y="2682416"/>
                <a:ext cx="2640979" cy="1605952"/>
              </a:xfrm>
              <a:prstGeom prst="rect">
                <a:avLst/>
              </a:prstGeom>
              <a:blipFill>
                <a:blip r:embed="rId3"/>
                <a:stretch>
                  <a:fillRect l="-4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772" y="4506203"/>
            <a:ext cx="2890232" cy="1871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7471036" y="2682416"/>
                <a:ext cx="3452740" cy="1389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𝑃h𝑎𝑠𝑒𝐷𝑖𝑓𝑓𝑒𝑟𝑒𝑛𝑐𝑒</m:t>
                      </m:r>
                    </m:oMath>
                  </m:oMathPara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CN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CN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036" y="2682416"/>
                <a:ext cx="3452740" cy="1389163"/>
              </a:xfrm>
              <a:prstGeom prst="rect">
                <a:avLst/>
              </a:prstGeom>
              <a:blipFill>
                <a:blip r:embed="rId5"/>
                <a:stretch>
                  <a:fillRect l="-3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525" y="4506203"/>
            <a:ext cx="2858983" cy="1627009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3810000" y="1896533"/>
            <a:ext cx="1329267" cy="785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468535" y="1896532"/>
            <a:ext cx="1304990" cy="785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Phase noise mitigation</a:t>
            </a:r>
          </a:p>
          <a:p>
            <a:r>
              <a:rPr lang="en-US" altLang="zh-CN" b="1" dirty="0" smtClean="0"/>
              <a:t>--WiDance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25301" y="3231419"/>
            <a:ext cx="2665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Bell MT" panose="02020503060305020303" pitchFamily="18" charset="0"/>
              </a:rPr>
              <a:t>Discard </a:t>
            </a:r>
            <a:r>
              <a:rPr lang="en-US" altLang="zh-CN" sz="1400" b="1" dirty="0" smtClean="0">
                <a:latin typeface="Bell MT" panose="02020503060305020303" pitchFamily="18" charset="0"/>
              </a:rPr>
              <a:t>dynamic phase </a:t>
            </a:r>
            <a:r>
              <a:rPr lang="en-US" altLang="zh-CN" sz="1400" b="1" dirty="0">
                <a:latin typeface="Bell MT" panose="02020503060305020303" pitchFamily="18" charset="0"/>
              </a:rPr>
              <a:t>difference between antennas, </a:t>
            </a:r>
            <a:endParaRPr lang="en-US" altLang="zh-CN" sz="1400" b="1" dirty="0" smtClean="0">
              <a:latin typeface="Bell MT" panose="02020503060305020303" pitchFamily="18" charset="0"/>
            </a:endParaRPr>
          </a:p>
          <a:p>
            <a:r>
              <a:rPr lang="en-US" altLang="zh-CN" sz="1400" b="1" dirty="0" smtClean="0">
                <a:latin typeface="Bell MT" panose="02020503060305020303" pitchFamily="18" charset="0"/>
              </a:rPr>
              <a:t>only </a:t>
            </a:r>
            <a:r>
              <a:rPr lang="en-US" altLang="zh-CN" sz="1400" b="1" dirty="0">
                <a:latin typeface="Bell MT" panose="02020503060305020303" pitchFamily="18" charset="0"/>
              </a:rPr>
              <a:t>consider Doppler effect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422023" y="2658495"/>
                <a:ext cx="4732449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 smtClean="0"/>
                  <a:t>)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23" y="2658495"/>
                <a:ext cx="4732449" cy="295594"/>
              </a:xfrm>
              <a:prstGeom prst="rect">
                <a:avLst/>
              </a:prstGeom>
              <a:blipFill>
                <a:blip r:embed="rId2"/>
                <a:stretch>
                  <a:fillRect l="-1673" t="-20408" b="-469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36298" y="1769324"/>
                <a:ext cx="3768917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298" y="1769324"/>
                <a:ext cx="3768917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336298" y="3676458"/>
                <a:ext cx="5014258" cy="2741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298" y="3676458"/>
                <a:ext cx="5014258" cy="2741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Phase noise mitigation</a:t>
            </a:r>
          </a:p>
          <a:p>
            <a:r>
              <a:rPr lang="en-US" altLang="zh-CN" b="1" dirty="0" smtClean="0"/>
              <a:t>--CARM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25300" y="3231419"/>
            <a:ext cx="3323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Bell MT" panose="02020503060305020303" pitchFamily="18" charset="0"/>
              </a:rPr>
              <a:t>Eliminate phase </a:t>
            </a:r>
            <a:r>
              <a:rPr lang="en-US" altLang="zh-CN" sz="1400" b="1" dirty="0" smtClean="0">
                <a:latin typeface="Bell MT" panose="02020503060305020303" pitchFamily="18" charset="0"/>
              </a:rPr>
              <a:t>information; </a:t>
            </a:r>
            <a:endParaRPr lang="en-US" altLang="zh-CN" sz="1400" b="1" dirty="0" smtClean="0">
              <a:latin typeface="Bell MT" panose="02020503060305020303" pitchFamily="18" charset="0"/>
            </a:endParaRPr>
          </a:p>
          <a:p>
            <a:r>
              <a:rPr lang="en-US" altLang="zh-CN" sz="1400" b="1" dirty="0" smtClean="0">
                <a:latin typeface="Bell MT" panose="02020503060305020303" pitchFamily="18" charset="0"/>
              </a:rPr>
              <a:t>machine </a:t>
            </a:r>
            <a:r>
              <a:rPr lang="en-US" altLang="zh-CN" sz="1400" b="1" dirty="0">
                <a:latin typeface="Bell MT" panose="02020503060305020303" pitchFamily="18" charset="0"/>
              </a:rPr>
              <a:t>learning method is </a:t>
            </a:r>
            <a:r>
              <a:rPr lang="en-US" altLang="zh-CN" sz="1400" b="1" dirty="0" smtClean="0">
                <a:latin typeface="Bell MT" panose="02020503060305020303" pitchFamily="18" charset="0"/>
              </a:rPr>
              <a:t>necessary;</a:t>
            </a:r>
          </a:p>
          <a:p>
            <a:r>
              <a:rPr lang="en-US" altLang="zh-CN" sz="1400" b="1" dirty="0" smtClean="0">
                <a:latin typeface="Bell MT" panose="02020503060305020303" pitchFamily="18" charset="0"/>
              </a:rPr>
              <a:t>not applicable for AoA.</a:t>
            </a:r>
            <a:endParaRPr lang="zh-CN" altLang="en-US" sz="1400" b="1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22023" y="3827864"/>
                <a:ext cx="3192925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23" y="3827864"/>
                <a:ext cx="3192925" cy="284437"/>
              </a:xfrm>
              <a:prstGeom prst="rect">
                <a:avLst/>
              </a:prstGeom>
              <a:blipFill>
                <a:blip r:embed="rId2"/>
                <a:stretch>
                  <a:fillRect l="-3435" t="-19149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422023" y="2658495"/>
                <a:ext cx="4732449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 smtClean="0"/>
                  <a:t>)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23" y="2658495"/>
                <a:ext cx="4732449" cy="295594"/>
              </a:xfrm>
              <a:prstGeom prst="rect">
                <a:avLst/>
              </a:prstGeom>
              <a:blipFill>
                <a:blip r:embed="rId3"/>
                <a:stretch>
                  <a:fillRect l="-1673" t="-20408" b="-469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36298" y="1769324"/>
                <a:ext cx="3768917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298" y="1769324"/>
                <a:ext cx="3768917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5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58257" y="389467"/>
            <a:ext cx="32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Key Insight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81435" y="1708365"/>
            <a:ext cx="8517741" cy="3717238"/>
            <a:chOff x="1518968" y="1674498"/>
            <a:chExt cx="8517741" cy="3717238"/>
          </a:xfrm>
        </p:grpSpPr>
        <p:grpSp>
          <p:nvGrpSpPr>
            <p:cNvPr id="2" name="组合 1"/>
            <p:cNvGrpSpPr/>
            <p:nvPr/>
          </p:nvGrpSpPr>
          <p:grpSpPr>
            <a:xfrm>
              <a:off x="1518968" y="1674498"/>
              <a:ext cx="4167487" cy="3669599"/>
              <a:chOff x="960168" y="1615231"/>
              <a:chExt cx="4167487" cy="36695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文本框 3"/>
                  <p:cNvSpPr txBox="1"/>
                  <p:nvPr/>
                </p:nvSpPr>
                <p:spPr>
                  <a:xfrm>
                    <a:off x="960168" y="2872628"/>
                    <a:ext cx="2922851" cy="7159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zh-CN" alt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altLang="zh-CN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" name="文本框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168" y="2872628"/>
                    <a:ext cx="2922851" cy="71590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960168" y="1615231"/>
                    <a:ext cx="4167487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𝑃h𝑎𝑠𝑒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zh-CN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oMath>
                      </m:oMathPara>
                    </a14:m>
                    <a:endParaRPr lang="en-US" altLang="zh-CN" b="0" dirty="0" smtClean="0">
                      <a:solidFill>
                        <a:schemeClr val="accent1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文本框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168" y="1615231"/>
                    <a:ext cx="4167487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47" t="-2174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文本框 5"/>
                  <p:cNvSpPr txBox="1"/>
                  <p:nvPr/>
                </p:nvSpPr>
                <p:spPr>
                  <a:xfrm>
                    <a:off x="960168" y="4568928"/>
                    <a:ext cx="3012556" cy="7159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∆∆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zh-CN" alt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altLang="zh-CN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文本框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168" y="4568928"/>
                    <a:ext cx="3012556" cy="7159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组合 6"/>
              <p:cNvGrpSpPr/>
              <p:nvPr/>
            </p:nvGrpSpPr>
            <p:grpSpPr>
              <a:xfrm>
                <a:off x="1404884" y="1969382"/>
                <a:ext cx="2123121" cy="764108"/>
                <a:chOff x="1876717" y="2009954"/>
                <a:chExt cx="1060130" cy="550376"/>
              </a:xfrm>
            </p:grpSpPr>
            <p:cxnSp>
              <p:nvCxnSpPr>
                <p:cNvPr id="8" name="直接箭头连接符 7"/>
                <p:cNvCxnSpPr/>
                <p:nvPr/>
              </p:nvCxnSpPr>
              <p:spPr>
                <a:xfrm>
                  <a:off x="2360071" y="2009954"/>
                  <a:ext cx="0" cy="5503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文本框 8"/>
                <p:cNvSpPr txBox="1"/>
                <p:nvPr/>
              </p:nvSpPr>
              <p:spPr>
                <a:xfrm>
                  <a:off x="1876717" y="2172687"/>
                  <a:ext cx="1060130" cy="188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b="1" dirty="0" smtClean="0"/>
                    <a:t>difference between antenna</a:t>
                  </a:r>
                  <a:endParaRPr lang="zh-CN" altLang="en-US" sz="1100" b="1" dirty="0"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331619" y="3665683"/>
                <a:ext cx="2269649" cy="764108"/>
                <a:chOff x="1876717" y="2009954"/>
                <a:chExt cx="1060130" cy="550376"/>
              </a:xfrm>
            </p:grpSpPr>
            <p:cxnSp>
              <p:nvCxnSpPr>
                <p:cNvPr id="11" name="直接箭头连接符 10"/>
                <p:cNvCxnSpPr/>
                <p:nvPr/>
              </p:nvCxnSpPr>
              <p:spPr>
                <a:xfrm>
                  <a:off x="2360071" y="2009954"/>
                  <a:ext cx="0" cy="5503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文本框 11"/>
                <p:cNvSpPr txBox="1"/>
                <p:nvPr/>
              </p:nvSpPr>
              <p:spPr>
                <a:xfrm>
                  <a:off x="1876717" y="2172687"/>
                  <a:ext cx="1060130" cy="188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b="1" dirty="0" smtClean="0"/>
                    <a:t>difference between subcarrier</a:t>
                  </a:r>
                  <a:endParaRPr lang="zh-CN" altLang="en-US" sz="1100" b="1" dirty="0"/>
                </a:p>
              </p:txBody>
            </p:sp>
          </p:grpSp>
        </p:grpSp>
        <p:sp>
          <p:nvSpPr>
            <p:cNvPr id="13" name="右箭头 12"/>
            <p:cNvSpPr/>
            <p:nvPr/>
          </p:nvSpPr>
          <p:spPr>
            <a:xfrm>
              <a:off x="5173133" y="4871845"/>
              <a:ext cx="1473201" cy="228601"/>
            </a:xfrm>
            <a:prstGeom prst="rightArrow">
              <a:avLst>
                <a:gd name="adj1" fmla="val 27294"/>
                <a:gd name="adj2" fmla="val 10303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7287943" y="4676989"/>
                  <a:ext cx="2748766" cy="7147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zh-CN" alt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∆∆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7943" y="4676989"/>
                  <a:ext cx="2748766" cy="7147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5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468</Words>
  <Application>Microsoft Office PowerPoint</Application>
  <PresentationFormat>宽屏</PresentationFormat>
  <Paragraphs>113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LinLibertineT</vt:lpstr>
      <vt:lpstr>LinLibertineTI</vt:lpstr>
      <vt:lpstr>等线</vt:lpstr>
      <vt:lpstr>等线 Light</vt:lpstr>
      <vt:lpstr>Arial</vt:lpstr>
      <vt:lpstr>Bell MT</vt:lpstr>
      <vt:lpstr>Cambria Math</vt:lpstr>
      <vt:lpstr>Office 主题​​</vt:lpstr>
      <vt:lpstr>Calibrating Time-variant, Device-specific Phase Noise for COTS WiFi Devices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Calibrating Time-variant, Device-specific Phase Noise for COTS WiFi Devices</dc:title>
  <dc:creator>EsonJohn</dc:creator>
  <cp:lastModifiedBy>EsonJohn-BUPT</cp:lastModifiedBy>
  <cp:revision>590</cp:revision>
  <dcterms:created xsi:type="dcterms:W3CDTF">2018-03-19T13:27:43Z</dcterms:created>
  <dcterms:modified xsi:type="dcterms:W3CDTF">2018-03-21T04:43:27Z</dcterms:modified>
</cp:coreProperties>
</file>