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58" r:id="rId4"/>
    <p:sldId id="273" r:id="rId5"/>
    <p:sldId id="274" r:id="rId6"/>
    <p:sldId id="260" r:id="rId7"/>
    <p:sldId id="275" r:id="rId8"/>
    <p:sldId id="261" r:id="rId9"/>
    <p:sldId id="262" r:id="rId10"/>
    <p:sldId id="263" r:id="rId11"/>
    <p:sldId id="276" r:id="rId12"/>
    <p:sldId id="264" r:id="rId13"/>
    <p:sldId id="265" r:id="rId14"/>
    <p:sldId id="266" r:id="rId15"/>
    <p:sldId id="267" r:id="rId16"/>
    <p:sldId id="27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8E59-0D22-4437-BE10-077178B57515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6543-DC29-49A1-95B0-8DA6B0D26C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0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Good morning, I am Nirupam Roy and today I want to talk to you about our work … on how sounds can be designed such that … microphones hear what they are NOT supposed to hear.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joint work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Haitham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and we are all from the University of Illinois at Urbana Champaign.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Now</a:t>
            </a:r>
            <a:r>
              <a:rPr lang="en-US" baseline="0" dirty="0"/>
              <a:t> although we don’t need to change anything on the microphone devices., we need to build special speaker system for backdoor.</a:t>
            </a:r>
            <a:endParaRPr lang="en-US" dirty="0"/>
          </a:p>
          <a:p>
            <a:r>
              <a:rPr lang="en-US" dirty="0"/>
              <a:t>We implemented</a:t>
            </a:r>
            <a:r>
              <a:rPr lang="en-US" baseline="0" dirty="0"/>
              <a:t> the BackDoor  in two prototypes</a:t>
            </a:r>
            <a:r>
              <a:rPr lang="mr-IN" baseline="0" dirty="0"/>
              <a:t>…</a:t>
            </a:r>
            <a:r>
              <a:rPr lang="en-US" baseline="0" dirty="0"/>
              <a:t>the first one is the communication system that emulates acoustic beacon.</a:t>
            </a:r>
          </a:p>
          <a:p>
            <a:r>
              <a:rPr lang="en-US" baseline="0" dirty="0"/>
              <a:t>The other one is a jammer prototype with an array of speakers.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</a:t>
            </a:r>
            <a:r>
              <a:rPr lang="mr-IN" dirty="0"/>
              <a:t>…</a:t>
            </a:r>
            <a:r>
              <a:rPr lang="en-US" dirty="0"/>
              <a:t>evaluated</a:t>
            </a:r>
            <a:r>
              <a:rPr lang="en-US" baseline="0" dirty="0"/>
              <a:t> the performance of our communication prototype by sending </a:t>
            </a:r>
            <a:r>
              <a:rPr lang="en-US" baseline="0" dirty="0" err="1"/>
              <a:t>datapacket</a:t>
            </a:r>
            <a:r>
              <a:rPr lang="en-US" baseline="0" dirty="0"/>
              <a:t> to a smartphone</a:t>
            </a:r>
            <a:r>
              <a:rPr lang="mr-IN" baseline="0" dirty="0"/>
              <a:t>…</a:t>
            </a:r>
            <a:r>
              <a:rPr lang="en-US" baseline="0" dirty="0"/>
              <a:t>the result shows that it can achieve 4kbps of </a:t>
            </a:r>
            <a:r>
              <a:rPr lang="en-US" baseline="0" dirty="0" err="1"/>
              <a:t>datarate</a:t>
            </a:r>
            <a:r>
              <a:rPr lang="en-US" baseline="0" dirty="0"/>
              <a:t> </a:t>
            </a:r>
            <a:r>
              <a:rPr lang="en-US" baseline="0" dirty="0" err="1"/>
              <a:t>upto</a:t>
            </a:r>
            <a:r>
              <a:rPr lang="en-US" baseline="0" dirty="0"/>
              <a:t> a distance of 1 meter. Of course we can vary the signal power  to increase or decrease the distance of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</a:t>
            </a:r>
            <a:r>
              <a:rPr lang="mr-IN" dirty="0"/>
              <a:t>…</a:t>
            </a:r>
            <a:r>
              <a:rPr lang="en-US" dirty="0"/>
              <a:t>evaluated</a:t>
            </a:r>
            <a:r>
              <a:rPr lang="en-US" baseline="0" dirty="0"/>
              <a:t> the performance of our communication prototype by sending </a:t>
            </a:r>
            <a:r>
              <a:rPr lang="en-US" baseline="0" dirty="0" err="1"/>
              <a:t>datapacket</a:t>
            </a:r>
            <a:r>
              <a:rPr lang="en-US" baseline="0" dirty="0"/>
              <a:t> to a smartphone</a:t>
            </a:r>
            <a:r>
              <a:rPr lang="mr-IN" baseline="0" dirty="0"/>
              <a:t>…</a:t>
            </a:r>
            <a:r>
              <a:rPr lang="en-US" baseline="0" dirty="0"/>
              <a:t>the result shows that it can achieve 4kbps of </a:t>
            </a:r>
            <a:r>
              <a:rPr lang="en-US" baseline="0" dirty="0" err="1"/>
              <a:t>datarate</a:t>
            </a:r>
            <a:r>
              <a:rPr lang="en-US" baseline="0" dirty="0"/>
              <a:t> </a:t>
            </a:r>
            <a:r>
              <a:rPr lang="en-US" baseline="0" dirty="0" err="1"/>
              <a:t>upto</a:t>
            </a:r>
            <a:r>
              <a:rPr lang="en-US" baseline="0" dirty="0"/>
              <a:t> a distance of 1 meter. Of course we can vary the signal power  to increase or decrease the distance of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</a:t>
            </a:r>
            <a:r>
              <a:rPr lang="mr-IN" dirty="0"/>
              <a:t>…</a:t>
            </a:r>
            <a:r>
              <a:rPr lang="en-US" dirty="0"/>
              <a:t>evaluated</a:t>
            </a:r>
            <a:r>
              <a:rPr lang="en-US" baseline="0" dirty="0"/>
              <a:t> the performance of our communication prototype by sending </a:t>
            </a:r>
            <a:r>
              <a:rPr lang="en-US" baseline="0" dirty="0" err="1"/>
              <a:t>datapacket</a:t>
            </a:r>
            <a:r>
              <a:rPr lang="en-US" baseline="0" dirty="0"/>
              <a:t> to a smartphone</a:t>
            </a:r>
            <a:r>
              <a:rPr lang="mr-IN" baseline="0" dirty="0"/>
              <a:t>…</a:t>
            </a:r>
            <a:r>
              <a:rPr lang="en-US" baseline="0" dirty="0"/>
              <a:t>the result shows that it can achieve 4kbps of </a:t>
            </a:r>
            <a:r>
              <a:rPr lang="en-US" baseline="0" dirty="0" err="1"/>
              <a:t>datarate</a:t>
            </a:r>
            <a:r>
              <a:rPr lang="en-US" baseline="0" dirty="0"/>
              <a:t> </a:t>
            </a:r>
            <a:r>
              <a:rPr lang="en-US" baseline="0" dirty="0" err="1"/>
              <a:t>upto</a:t>
            </a:r>
            <a:r>
              <a:rPr lang="en-US" baseline="0" dirty="0"/>
              <a:t> a distance of 1 meter. Of course we can vary the signal power  to increase or decrease the distance of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We all know that hundreds of devices and applications are designed to record and process audible sounds …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generalization … a whole set of frequencies can be TRANSLATED into the lower frequency band by using an appropriate frequency F2 … at a slightly lower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7596-EF66-1F44-A8C8-6028B75146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78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80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8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0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80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5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2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9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8517-F6D1-4531-91E0-BE1B29644AD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8EEB-267D-4E03-9B52-3866497C8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64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" y="1665859"/>
            <a:ext cx="9144001" cy="203452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55251" y="4085107"/>
            <a:ext cx="1083556" cy="1083556"/>
            <a:chOff x="2801925" y="3316535"/>
            <a:chExt cx="1586434" cy="1586434"/>
          </a:xfrm>
        </p:grpSpPr>
        <p:sp>
          <p:nvSpPr>
            <p:cNvPr id="5" name="Oval 4"/>
            <p:cNvSpPr/>
            <p:nvPr/>
          </p:nvSpPr>
          <p:spPr>
            <a:xfrm>
              <a:off x="2801925" y="3316535"/>
              <a:ext cx="1586434" cy="1586434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romit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683" y="3395847"/>
              <a:ext cx="1453178" cy="1453178"/>
            </a:xfrm>
            <a:prstGeom prst="ellipse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721081" y="4085107"/>
            <a:ext cx="1083556" cy="1083556"/>
            <a:chOff x="174866" y="1118605"/>
            <a:chExt cx="1586434" cy="1586434"/>
          </a:xfrm>
        </p:grpSpPr>
        <p:sp>
          <p:nvSpPr>
            <p:cNvPr id="9" name="Oval 8"/>
            <p:cNvSpPr/>
            <p:nvPr/>
          </p:nvSpPr>
          <p:spPr>
            <a:xfrm>
              <a:off x="174866" y="1118605"/>
              <a:ext cx="1586434" cy="1586434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Roy, Nirupam_2157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" t="5955" r="6029" b="27912"/>
            <a:stretch/>
          </p:blipFill>
          <p:spPr>
            <a:xfrm>
              <a:off x="248718" y="1192718"/>
              <a:ext cx="1453178" cy="1457070"/>
            </a:xfrm>
            <a:prstGeom prst="ellipse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006237" y="4085107"/>
            <a:ext cx="1083556" cy="1083556"/>
            <a:chOff x="1465676" y="2264752"/>
            <a:chExt cx="1586434" cy="1586434"/>
          </a:xfrm>
        </p:grpSpPr>
        <p:sp>
          <p:nvSpPr>
            <p:cNvPr id="13" name="Oval 12"/>
            <p:cNvSpPr/>
            <p:nvPr/>
          </p:nvSpPr>
          <p:spPr>
            <a:xfrm>
              <a:off x="1465676" y="2264752"/>
              <a:ext cx="1586434" cy="1586434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Prof3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2" t="10075" r="24569" b="19030"/>
            <a:stretch/>
          </p:blipFill>
          <p:spPr>
            <a:xfrm>
              <a:off x="1531027" y="2345658"/>
              <a:ext cx="1457069" cy="1457070"/>
            </a:xfrm>
            <a:prstGeom prst="ellipse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64566" y="1999781"/>
            <a:ext cx="8664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venir Book"/>
                <a:cs typeface="Avenir Book"/>
              </a:rPr>
              <a:t>Inaudible Voice Commands: The Long-Range Attack and Defense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4427" y="6031444"/>
            <a:ext cx="531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/>
                <a:cs typeface="Avenir Book"/>
              </a:rPr>
              <a:t>University of Illinois at Urbana-Champaign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0828" y="5143352"/>
            <a:ext cx="229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/>
                <a:cs typeface="Avenir Book"/>
              </a:rPr>
              <a:t>Nirupam Roy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7534" y="5143352"/>
            <a:ext cx="261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/>
                <a:cs typeface="Avenir Book"/>
              </a:rPr>
              <a:t>Haitham Hassanieh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082" y="5143352"/>
            <a:ext cx="287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/>
                <a:cs typeface="Avenir Book"/>
              </a:rPr>
              <a:t>Romit Roy Choudhury</a:t>
            </a:r>
          </a:p>
        </p:txBody>
      </p:sp>
    </p:spTree>
    <p:extLst>
      <p:ext uri="{BB962C8B-B14F-4D97-AF65-F5344CB8AC3E}">
        <p14:creationId xmlns:p14="http://schemas.microsoft.com/office/powerpoint/2010/main" val="275776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L</a:t>
            </a:r>
            <a:r>
              <a:rPr lang="en-US" altLang="zh-CN" dirty="0"/>
              <a:t>ong</a:t>
            </a:r>
            <a:r>
              <a:rPr lang="en-US" dirty="0"/>
              <a:t> range attack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77770" y="984118"/>
                <a:ext cx="47004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/>
                  <a:t>Suppressing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leakage: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0" y="984118"/>
                <a:ext cx="4700454" cy="584775"/>
              </a:xfrm>
              <a:prstGeom prst="rect">
                <a:avLst/>
              </a:prstGeom>
              <a:blipFill>
                <a:blip r:embed="rId3"/>
                <a:stretch>
                  <a:fillRect l="-3372" t="-12500" r="-2205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70" y="1568893"/>
            <a:ext cx="3949753" cy="50951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6442" r="7543"/>
          <a:stretch/>
        </p:blipFill>
        <p:spPr>
          <a:xfrm>
            <a:off x="4430684" y="1565452"/>
            <a:ext cx="4547062" cy="1123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794" y="2946381"/>
            <a:ext cx="5010842" cy="31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42560"/>
            <a:ext cx="9155441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Outline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1314138" y="1530510"/>
            <a:ext cx="6210581" cy="599446"/>
            <a:chOff x="1246776" y="1882849"/>
            <a:chExt cx="6210581" cy="599446"/>
          </a:xfrm>
        </p:grpSpPr>
        <p:sp>
          <p:nvSpPr>
            <p:cNvPr id="8" name="TextBox 1"/>
            <p:cNvSpPr txBox="1"/>
            <p:nvPr/>
          </p:nvSpPr>
          <p:spPr>
            <a:xfrm>
              <a:off x="1835783" y="1882849"/>
              <a:ext cx="56215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Helvetica Neue"/>
                  <a:cs typeface="Helvetica Neue"/>
                </a:rPr>
                <a:t>Background </a:t>
              </a:r>
              <a:endParaRPr lang="en-US" sz="3200" dirty="0">
                <a:latin typeface="Helvetica Neue"/>
                <a:cs typeface="Helvetica Neue"/>
              </a:endParaRPr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0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1</a:t>
                </a:r>
              </a:p>
            </p:txBody>
          </p:sp>
        </p:grpSp>
      </p:grpSp>
      <p:grpSp>
        <p:nvGrpSpPr>
          <p:cNvPr id="12" name="Group 8"/>
          <p:cNvGrpSpPr/>
          <p:nvPr/>
        </p:nvGrpSpPr>
        <p:grpSpPr>
          <a:xfrm>
            <a:off x="1314138" y="2444237"/>
            <a:ext cx="6116668" cy="584776"/>
            <a:chOff x="1246776" y="1897519"/>
            <a:chExt cx="6250787" cy="584776"/>
          </a:xfrm>
        </p:grpSpPr>
        <p:sp>
          <p:nvSpPr>
            <p:cNvPr id="13" name="TextBox 1"/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Long range attack</a:t>
              </a: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5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2</a:t>
                </a:r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16E5503-900B-4758-9D9E-AFC8A64D1C20}"/>
              </a:ext>
            </a:extLst>
          </p:cNvPr>
          <p:cNvGrpSpPr/>
          <p:nvPr/>
        </p:nvGrpSpPr>
        <p:grpSpPr>
          <a:xfrm>
            <a:off x="1314138" y="4230696"/>
            <a:ext cx="6116668" cy="584776"/>
            <a:chOff x="1246776" y="1897519"/>
            <a:chExt cx="6250787" cy="584776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CC7B105E-7CF5-4F41-BF6B-7FEB060DE0E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Evaluation  </a:t>
              </a:r>
            </a:p>
          </p:txBody>
        </p: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853AAFF1-C352-4397-8AC0-9093245EF9FC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356DDD36-2957-4ABF-9354-9CC7833BEEAD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AB35AF56-C3D6-454B-9EB4-B81F401CB1A9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4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B849750-56BD-4B5C-AF79-2ECBCE1AC79A}"/>
              </a:ext>
            </a:extLst>
          </p:cNvPr>
          <p:cNvGrpSpPr/>
          <p:nvPr/>
        </p:nvGrpSpPr>
        <p:grpSpPr>
          <a:xfrm>
            <a:off x="0" y="3275911"/>
            <a:ext cx="9155441" cy="707886"/>
            <a:chOff x="0" y="3275911"/>
            <a:chExt cx="9155441" cy="707886"/>
          </a:xfrm>
        </p:grpSpPr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D2746D22-750D-44EF-8387-0F6B59DB5B5F}"/>
                </a:ext>
              </a:extLst>
            </p:cNvPr>
            <p:cNvGrpSpPr/>
            <p:nvPr/>
          </p:nvGrpSpPr>
          <p:grpSpPr>
            <a:xfrm>
              <a:off x="1314138" y="3337467"/>
              <a:ext cx="6116668" cy="584776"/>
              <a:chOff x="1246776" y="1897519"/>
              <a:chExt cx="6250787" cy="584776"/>
            </a:xfrm>
          </p:grpSpPr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A82530A3-BA34-4741-844B-EA90BE6056CF}"/>
                  </a:ext>
                </a:extLst>
              </p:cNvPr>
              <p:cNvSpPr txBox="1"/>
              <p:nvPr/>
            </p:nvSpPr>
            <p:spPr>
              <a:xfrm>
                <a:off x="1875989" y="1897519"/>
                <a:ext cx="56215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Defense </a:t>
                </a:r>
              </a:p>
            </p:txBody>
          </p:sp>
          <p:grpSp>
            <p:nvGrpSpPr>
              <p:cNvPr id="19" name="Group 5">
                <a:extLst>
                  <a:ext uri="{FF2B5EF4-FFF2-40B4-BE49-F238E27FC236}">
                    <a16:creationId xmlns:a16="http://schemas.microsoft.com/office/drawing/2014/main" id="{AA17BBA2-D2B4-44AB-AC9E-89DCED803086}"/>
                  </a:ext>
                </a:extLst>
              </p:cNvPr>
              <p:cNvGrpSpPr/>
              <p:nvPr/>
            </p:nvGrpSpPr>
            <p:grpSpPr>
              <a:xfrm>
                <a:off x="1246776" y="1897519"/>
                <a:ext cx="582605" cy="584776"/>
                <a:chOff x="1246776" y="1897519"/>
                <a:chExt cx="582605" cy="584776"/>
              </a:xfrm>
            </p:grpSpPr>
            <p:sp>
              <p:nvSpPr>
                <p:cNvPr id="20" name="Oval 3">
                  <a:extLst>
                    <a:ext uri="{FF2B5EF4-FFF2-40B4-BE49-F238E27FC236}">
                      <a16:creationId xmlns:a16="http://schemas.microsoft.com/office/drawing/2014/main" id="{97FD1206-4C81-437F-BD9C-991C12132825}"/>
                    </a:ext>
                  </a:extLst>
                </p:cNvPr>
                <p:cNvSpPr/>
                <p:nvPr/>
              </p:nvSpPr>
              <p:spPr>
                <a:xfrm>
                  <a:off x="1246776" y="1944910"/>
                  <a:ext cx="512693" cy="512639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4">
                  <a:extLst>
                    <a:ext uri="{FF2B5EF4-FFF2-40B4-BE49-F238E27FC236}">
                      <a16:creationId xmlns:a16="http://schemas.microsoft.com/office/drawing/2014/main" id="{8AB23DC9-19FF-439A-A01A-81597C50ECCE}"/>
                    </a:ext>
                  </a:extLst>
                </p:cNvPr>
                <p:cNvSpPr txBox="1"/>
                <p:nvPr/>
              </p:nvSpPr>
              <p:spPr>
                <a:xfrm>
                  <a:off x="1293384" y="1897519"/>
                  <a:ext cx="535997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Helvetica Neue"/>
                      <a:cs typeface="Helvetica Neue"/>
                    </a:rPr>
                    <a:t>3</a:t>
                  </a: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710BC47-EC58-4CE0-A083-C008364435E1}"/>
                </a:ext>
              </a:extLst>
            </p:cNvPr>
            <p:cNvGrpSpPr/>
            <p:nvPr/>
          </p:nvGrpSpPr>
          <p:grpSpPr>
            <a:xfrm>
              <a:off x="0" y="3275911"/>
              <a:ext cx="9155441" cy="707886"/>
              <a:chOff x="-11441" y="1475288"/>
              <a:chExt cx="9155441" cy="707886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D3F2152-D1F2-42D5-A5BD-5B5ADD2406A5}"/>
                  </a:ext>
                </a:extLst>
              </p:cNvPr>
              <p:cNvSpPr/>
              <p:nvPr/>
            </p:nvSpPr>
            <p:spPr>
              <a:xfrm>
                <a:off x="-11441" y="1475288"/>
                <a:ext cx="9155441" cy="70788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Group 8">
                <a:extLst>
                  <a:ext uri="{FF2B5EF4-FFF2-40B4-BE49-F238E27FC236}">
                    <a16:creationId xmlns:a16="http://schemas.microsoft.com/office/drawing/2014/main" id="{5FDB6E23-D634-40FB-87AF-42D4E9DDD076}"/>
                  </a:ext>
                </a:extLst>
              </p:cNvPr>
              <p:cNvGrpSpPr/>
              <p:nvPr/>
            </p:nvGrpSpPr>
            <p:grpSpPr>
              <a:xfrm>
                <a:off x="1314138" y="1530510"/>
                <a:ext cx="6210581" cy="610768"/>
                <a:chOff x="1246776" y="1882849"/>
                <a:chExt cx="6210581" cy="610768"/>
              </a:xfrm>
            </p:grpSpPr>
            <p:sp>
              <p:nvSpPr>
                <p:cNvPr id="30" name="TextBox 1">
                  <a:extLst>
                    <a:ext uri="{FF2B5EF4-FFF2-40B4-BE49-F238E27FC236}">
                      <a16:creationId xmlns:a16="http://schemas.microsoft.com/office/drawing/2014/main" id="{77BC84FD-3A3F-4FAA-8D67-FCCB357E6BD8}"/>
                    </a:ext>
                  </a:extLst>
                </p:cNvPr>
                <p:cNvSpPr txBox="1"/>
                <p:nvPr/>
              </p:nvSpPr>
              <p:spPr>
                <a:xfrm>
                  <a:off x="1835783" y="1882849"/>
                  <a:ext cx="562157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chemeClr val="bg1"/>
                      </a:solidFill>
                      <a:latin typeface="Helvetica Neue"/>
                      <a:cs typeface="Helvetica Neue"/>
                    </a:rPr>
                    <a:t>Defense </a:t>
                  </a:r>
                  <a:r>
                    <a:rPr lang="en-US" altLang="zh-CN" sz="3200" dirty="0">
                      <a:latin typeface="Helvetica Neue"/>
                      <a:cs typeface="Helvetica Neue"/>
                    </a:rPr>
                    <a:t> </a:t>
                  </a:r>
                  <a:endParaRPr lang="en-US" sz="3200" dirty="0">
                    <a:latin typeface="Helvetica Neue"/>
                    <a:cs typeface="Helvetica Neue"/>
                  </a:endParaRPr>
                </a:p>
              </p:txBody>
            </p:sp>
            <p:grpSp>
              <p:nvGrpSpPr>
                <p:cNvPr id="31" name="Group 5">
                  <a:extLst>
                    <a:ext uri="{FF2B5EF4-FFF2-40B4-BE49-F238E27FC236}">
                      <a16:creationId xmlns:a16="http://schemas.microsoft.com/office/drawing/2014/main" id="{6E9966A8-39D1-49D1-8C4B-0AA2DE1553C7}"/>
                    </a:ext>
                  </a:extLst>
                </p:cNvPr>
                <p:cNvGrpSpPr/>
                <p:nvPr/>
              </p:nvGrpSpPr>
              <p:grpSpPr>
                <a:xfrm>
                  <a:off x="1246776" y="1908841"/>
                  <a:ext cx="581605" cy="584776"/>
                  <a:chOff x="1246776" y="1908841"/>
                  <a:chExt cx="581605" cy="584776"/>
                </a:xfrm>
              </p:grpSpPr>
              <p:sp>
                <p:nvSpPr>
                  <p:cNvPr id="32" name="Oval 3">
                    <a:extLst>
                      <a:ext uri="{FF2B5EF4-FFF2-40B4-BE49-F238E27FC236}">
                        <a16:creationId xmlns:a16="http://schemas.microsoft.com/office/drawing/2014/main" id="{F8B46698-5295-4027-8FDC-49CD128CED93}"/>
                      </a:ext>
                    </a:extLst>
                  </p:cNvPr>
                  <p:cNvSpPr/>
                  <p:nvPr/>
                </p:nvSpPr>
                <p:spPr>
                  <a:xfrm>
                    <a:off x="1246776" y="1944910"/>
                    <a:ext cx="512693" cy="512639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extBox 4">
                    <a:extLst>
                      <a:ext uri="{FF2B5EF4-FFF2-40B4-BE49-F238E27FC236}">
                        <a16:creationId xmlns:a16="http://schemas.microsoft.com/office/drawing/2014/main" id="{ACFCBE6F-7CA6-4679-A167-4CE9A94FD4E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2384" y="1908841"/>
                    <a:ext cx="535997" cy="5847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Helvetica Neue"/>
                        <a:cs typeface="Helvetica Neue"/>
                      </a:rPr>
                      <a:t>3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22965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Defending inaudible voice commands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07386" y="1578772"/>
            <a:ext cx="7292031" cy="599446"/>
            <a:chOff x="1246776" y="1882849"/>
            <a:chExt cx="7292031" cy="599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"/>
                <p:cNvSpPr txBox="1"/>
                <p:nvPr/>
              </p:nvSpPr>
              <p:spPr>
                <a:xfrm>
                  <a:off x="1835782" y="1882849"/>
                  <a:ext cx="67030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Helvetica Neue"/>
                      <a:cs typeface="Helvetica Neue"/>
                    </a:rPr>
                    <a:t>Decompose incoming signals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Helvetica Neue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Helvetica Neue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Helvetica Neue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Helvetica Neue"/>
                        </a:rPr>
                        <m:t>)</m:t>
                      </m:r>
                    </m:oMath>
                  </a14:m>
                  <a:endParaRPr lang="en-US" sz="2800" i="1" dirty="0">
                    <a:latin typeface="Helvetica Neue"/>
                    <a:cs typeface="Helvetica Neue"/>
                  </a:endParaRPr>
                </a:p>
              </p:txBody>
            </p:sp>
          </mc:Choice>
          <mc:Fallback xmlns="">
            <p:sp>
              <p:nvSpPr>
                <p:cNvPr id="9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782" y="1882849"/>
                  <a:ext cx="6703025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818" t="-15116" b="-290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1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1</a:t>
                </a:r>
              </a:p>
            </p:txBody>
          </p:sp>
        </p:grpSp>
      </p:grpSp>
      <p:grpSp>
        <p:nvGrpSpPr>
          <p:cNvPr id="13" name="Group 8"/>
          <p:cNvGrpSpPr/>
          <p:nvPr/>
        </p:nvGrpSpPr>
        <p:grpSpPr>
          <a:xfrm>
            <a:off x="583389" y="2501636"/>
            <a:ext cx="8011971" cy="599446"/>
            <a:chOff x="1246776" y="1882849"/>
            <a:chExt cx="8011971" cy="599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"/>
                <p:cNvSpPr txBox="1"/>
                <p:nvPr/>
              </p:nvSpPr>
              <p:spPr>
                <a:xfrm>
                  <a:off x="1835783" y="1882849"/>
                  <a:ext cx="7422964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Helvetica Neue"/>
                      <a:cs typeface="Helvetica Neue"/>
                    </a:rPr>
                    <a:t>Energy at low frequencies from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Helvetica Neue"/>
                            </a:rPr>
                          </m:ctrlPr>
                        </m:sSup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  <a:cs typeface="Helvetica Neue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  <a:cs typeface="Helvetica Neue"/>
                            </a:rPr>
                            <m:t>2</m:t>
                          </m:r>
                        </m:sup>
                      </m:sSup>
                      <m:r>
                        <a:rPr lang="en-US" altLang="zh-CN" sz="2800">
                          <a:latin typeface="Cambria Math" panose="02040503050406030204" pitchFamily="18" charset="0"/>
                          <a:cs typeface="Helvetica Neue"/>
                        </a:rPr>
                        <m:t>(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cs typeface="Helvetica Neue"/>
                        </a:rPr>
                        <m:t>𝑡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cs typeface="Helvetica Neue"/>
                        </a:rPr>
                        <m:t>)</m:t>
                      </m:r>
                    </m:oMath>
                  </a14:m>
                  <a:endParaRPr lang="en-US" sz="2800" dirty="0">
                    <a:latin typeface="Helvetica Neue"/>
                    <a:cs typeface="Helvetica Neue"/>
                  </a:endParaRPr>
                </a:p>
              </p:txBody>
            </p:sp>
          </mc:Choice>
          <mc:Fallback xmlns="">
            <p:sp>
              <p:nvSpPr>
                <p:cNvPr id="15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783" y="1882849"/>
                  <a:ext cx="7422964" cy="532966"/>
                </a:xfrm>
                <a:prstGeom prst="rect">
                  <a:avLst/>
                </a:prstGeom>
                <a:blipFill>
                  <a:blip r:embed="rId4"/>
                  <a:stretch>
                    <a:fillRect l="-1642" t="-12500" b="-2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7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2</a:t>
                </a:r>
              </a:p>
            </p:txBody>
          </p:sp>
        </p:grpSp>
      </p:grpSp>
      <p:grpSp>
        <p:nvGrpSpPr>
          <p:cNvPr id="19" name="Group 8"/>
          <p:cNvGrpSpPr/>
          <p:nvPr/>
        </p:nvGrpSpPr>
        <p:grpSpPr>
          <a:xfrm>
            <a:off x="583389" y="3492982"/>
            <a:ext cx="9992863" cy="599446"/>
            <a:chOff x="1246776" y="1882849"/>
            <a:chExt cx="9442529" cy="599446"/>
          </a:xfrm>
        </p:grpSpPr>
        <p:sp>
          <p:nvSpPr>
            <p:cNvPr id="20" name="TextBox 1"/>
            <p:cNvSpPr txBox="1"/>
            <p:nvPr/>
          </p:nvSpPr>
          <p:spPr>
            <a:xfrm>
              <a:off x="1835783" y="1882849"/>
              <a:ext cx="8853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 Neue"/>
                  <a:cs typeface="Helvetica Neue"/>
                </a:rPr>
                <a:t>Amplitude degradation at higher frequencies</a:t>
              </a:r>
            </a:p>
          </p:txBody>
        </p:sp>
        <p:grpSp>
          <p:nvGrpSpPr>
            <p:cNvPr id="21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2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3</a:t>
                </a:r>
              </a:p>
            </p:txBody>
          </p:sp>
        </p:grpSp>
      </p:grpSp>
      <p:grpSp>
        <p:nvGrpSpPr>
          <p:cNvPr id="24" name="Group 8"/>
          <p:cNvGrpSpPr/>
          <p:nvPr/>
        </p:nvGrpSpPr>
        <p:grpSpPr>
          <a:xfrm>
            <a:off x="607386" y="4527802"/>
            <a:ext cx="8553529" cy="599446"/>
            <a:chOff x="1246776" y="1882849"/>
            <a:chExt cx="8553529" cy="599446"/>
          </a:xfrm>
        </p:grpSpPr>
        <p:sp>
          <p:nvSpPr>
            <p:cNvPr id="25" name="TextBox 1"/>
            <p:cNvSpPr txBox="1"/>
            <p:nvPr/>
          </p:nvSpPr>
          <p:spPr>
            <a:xfrm>
              <a:off x="1835783" y="1882849"/>
              <a:ext cx="7964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Phase based separation of speakers</a:t>
              </a:r>
            </a:p>
          </p:txBody>
        </p:sp>
        <p:grpSp>
          <p:nvGrpSpPr>
            <p:cNvPr id="26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7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21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Defending inaudible voice commands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92" y="3733954"/>
            <a:ext cx="7682807" cy="30240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62923" y="1343959"/>
            <a:ext cx="7817502" cy="2547937"/>
            <a:chOff x="812800" y="1186017"/>
            <a:chExt cx="7817502" cy="25479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/>
            <a:srcRect b="48198"/>
            <a:stretch/>
          </p:blipFill>
          <p:spPr>
            <a:xfrm>
              <a:off x="812800" y="1186017"/>
              <a:ext cx="3901185" cy="254793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186017"/>
              <a:ext cx="4058302" cy="251163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937490" y="836243"/>
            <a:ext cx="285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Power in sub-50Hz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383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Defending inaudible voice commands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12" y="3914149"/>
            <a:ext cx="3919696" cy="2811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123" y="3855589"/>
            <a:ext cx="4024614" cy="29150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2923" y="1343959"/>
            <a:ext cx="7817502" cy="2547937"/>
            <a:chOff x="812800" y="1186017"/>
            <a:chExt cx="7817502" cy="254793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/>
            <a:srcRect b="48198"/>
            <a:stretch/>
          </p:blipFill>
          <p:spPr>
            <a:xfrm>
              <a:off x="812800" y="1186017"/>
              <a:ext cx="3901185" cy="254793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186017"/>
              <a:ext cx="4058302" cy="251163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937490" y="836243"/>
            <a:ext cx="331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Correlation coefficient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844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Defending inaudible voice commands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0414" y="1734018"/>
            <a:ext cx="252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Amplitude skew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302" r="2867"/>
          <a:stretch/>
        </p:blipFill>
        <p:spPr>
          <a:xfrm>
            <a:off x="146226" y="2544233"/>
            <a:ext cx="8851548" cy="22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42560"/>
            <a:ext cx="9155441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Outline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1314138" y="1530510"/>
            <a:ext cx="6210581" cy="599446"/>
            <a:chOff x="1246776" y="1882849"/>
            <a:chExt cx="6210581" cy="599446"/>
          </a:xfrm>
        </p:grpSpPr>
        <p:sp>
          <p:nvSpPr>
            <p:cNvPr id="8" name="TextBox 1"/>
            <p:cNvSpPr txBox="1"/>
            <p:nvPr/>
          </p:nvSpPr>
          <p:spPr>
            <a:xfrm>
              <a:off x="1835783" y="1882849"/>
              <a:ext cx="56215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Helvetica Neue"/>
                  <a:cs typeface="Helvetica Neue"/>
                </a:rPr>
                <a:t>Background </a:t>
              </a:r>
              <a:endParaRPr lang="en-US" sz="3200" dirty="0">
                <a:latin typeface="Helvetica Neue"/>
                <a:cs typeface="Helvetica Neue"/>
              </a:endParaRPr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0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1</a:t>
                </a:r>
              </a:p>
            </p:txBody>
          </p:sp>
        </p:grpSp>
      </p:grpSp>
      <p:grpSp>
        <p:nvGrpSpPr>
          <p:cNvPr id="12" name="Group 8"/>
          <p:cNvGrpSpPr/>
          <p:nvPr/>
        </p:nvGrpSpPr>
        <p:grpSpPr>
          <a:xfrm>
            <a:off x="1314138" y="2444237"/>
            <a:ext cx="6116668" cy="584776"/>
            <a:chOff x="1246776" y="1897519"/>
            <a:chExt cx="6250787" cy="584776"/>
          </a:xfrm>
        </p:grpSpPr>
        <p:sp>
          <p:nvSpPr>
            <p:cNvPr id="13" name="TextBox 1"/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Long range attack</a:t>
              </a: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5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2</a:t>
                </a: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D2746D22-750D-44EF-8387-0F6B59DB5B5F}"/>
              </a:ext>
            </a:extLst>
          </p:cNvPr>
          <p:cNvGrpSpPr/>
          <p:nvPr/>
        </p:nvGrpSpPr>
        <p:grpSpPr>
          <a:xfrm>
            <a:off x="1314138" y="3337467"/>
            <a:ext cx="6116668" cy="584776"/>
            <a:chOff x="1246776" y="1897519"/>
            <a:chExt cx="6250787" cy="584776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A82530A3-BA34-4741-844B-EA90BE6056C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Defense 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AA17BBA2-D2B4-44AB-AC9E-89DCED803086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97FD1206-4C81-437F-BD9C-991C12132825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8AB23DC9-19FF-439A-A01A-81597C50ECCE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3</a:t>
                </a:r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16E5503-900B-4758-9D9E-AFC8A64D1C20}"/>
              </a:ext>
            </a:extLst>
          </p:cNvPr>
          <p:cNvGrpSpPr/>
          <p:nvPr/>
        </p:nvGrpSpPr>
        <p:grpSpPr>
          <a:xfrm>
            <a:off x="1314138" y="4230696"/>
            <a:ext cx="6116668" cy="584776"/>
            <a:chOff x="1246776" y="1897519"/>
            <a:chExt cx="6250787" cy="584776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CC7B105E-7CF5-4F41-BF6B-7FEB060DE0E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Evaluation  </a:t>
              </a:r>
            </a:p>
          </p:txBody>
        </p: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853AAFF1-C352-4397-8AC0-9093245EF9FC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356DDD36-2957-4ABF-9354-9CC7833BEEAD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AB35AF56-C3D6-454B-9EB4-B81F401CB1A9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4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DAE23F7-F769-4ACA-A9D8-36E3E9E003E3}"/>
              </a:ext>
            </a:extLst>
          </p:cNvPr>
          <p:cNvGrpSpPr/>
          <p:nvPr/>
        </p:nvGrpSpPr>
        <p:grpSpPr>
          <a:xfrm>
            <a:off x="0" y="4180463"/>
            <a:ext cx="9155441" cy="707886"/>
            <a:chOff x="0" y="3275911"/>
            <a:chExt cx="9155441" cy="707886"/>
          </a:xfrm>
        </p:grpSpPr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3F6224E5-4FE8-4951-B887-99B7DAB29224}"/>
                </a:ext>
              </a:extLst>
            </p:cNvPr>
            <p:cNvGrpSpPr/>
            <p:nvPr/>
          </p:nvGrpSpPr>
          <p:grpSpPr>
            <a:xfrm>
              <a:off x="1314138" y="3337467"/>
              <a:ext cx="6116668" cy="584776"/>
              <a:chOff x="1246776" y="1897519"/>
              <a:chExt cx="6250787" cy="584776"/>
            </a:xfrm>
          </p:grpSpPr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7953072C-9389-45D5-8C21-EDCF9F0E86ED}"/>
                  </a:ext>
                </a:extLst>
              </p:cNvPr>
              <p:cNvSpPr txBox="1"/>
              <p:nvPr/>
            </p:nvSpPr>
            <p:spPr>
              <a:xfrm>
                <a:off x="1875989" y="1897519"/>
                <a:ext cx="56215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Defense </a:t>
                </a:r>
              </a:p>
            </p:txBody>
          </p:sp>
          <p:grpSp>
            <p:nvGrpSpPr>
              <p:cNvPr id="37" name="Group 5">
                <a:extLst>
                  <a:ext uri="{FF2B5EF4-FFF2-40B4-BE49-F238E27FC236}">
                    <a16:creationId xmlns:a16="http://schemas.microsoft.com/office/drawing/2014/main" id="{D326E51A-4A9E-4075-91BF-7F8259CB8265}"/>
                  </a:ext>
                </a:extLst>
              </p:cNvPr>
              <p:cNvGrpSpPr/>
              <p:nvPr/>
            </p:nvGrpSpPr>
            <p:grpSpPr>
              <a:xfrm>
                <a:off x="1246776" y="1897519"/>
                <a:ext cx="582605" cy="584776"/>
                <a:chOff x="1246776" y="1897519"/>
                <a:chExt cx="582605" cy="584776"/>
              </a:xfrm>
            </p:grpSpPr>
            <p:sp>
              <p:nvSpPr>
                <p:cNvPr id="38" name="Oval 3">
                  <a:extLst>
                    <a:ext uri="{FF2B5EF4-FFF2-40B4-BE49-F238E27FC236}">
                      <a16:creationId xmlns:a16="http://schemas.microsoft.com/office/drawing/2014/main" id="{C5FCA0BD-8659-4EE9-A53A-0C7725CBAF88}"/>
                    </a:ext>
                  </a:extLst>
                </p:cNvPr>
                <p:cNvSpPr/>
                <p:nvPr/>
              </p:nvSpPr>
              <p:spPr>
                <a:xfrm>
                  <a:off x="1246776" y="1944910"/>
                  <a:ext cx="512693" cy="512639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4">
                  <a:extLst>
                    <a:ext uri="{FF2B5EF4-FFF2-40B4-BE49-F238E27FC236}">
                      <a16:creationId xmlns:a16="http://schemas.microsoft.com/office/drawing/2014/main" id="{300B77BA-5CCE-4A85-AF59-681FA5EFE1FB}"/>
                    </a:ext>
                  </a:extLst>
                </p:cNvPr>
                <p:cNvSpPr txBox="1"/>
                <p:nvPr/>
              </p:nvSpPr>
              <p:spPr>
                <a:xfrm>
                  <a:off x="1293384" y="1897519"/>
                  <a:ext cx="535997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Helvetica Neue"/>
                      <a:cs typeface="Helvetica Neue"/>
                    </a:rPr>
                    <a:t>3</a:t>
                  </a:r>
                </a:p>
              </p:txBody>
            </p: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2FC2D09-579D-4CDB-B7C0-557BA1F33E02}"/>
                </a:ext>
              </a:extLst>
            </p:cNvPr>
            <p:cNvGrpSpPr/>
            <p:nvPr/>
          </p:nvGrpSpPr>
          <p:grpSpPr>
            <a:xfrm>
              <a:off x="0" y="3275911"/>
              <a:ext cx="9155441" cy="707886"/>
              <a:chOff x="-11441" y="1475288"/>
              <a:chExt cx="9155441" cy="707886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EC0ED82-864F-4E31-8BA9-B229B58FA13E}"/>
                  </a:ext>
                </a:extLst>
              </p:cNvPr>
              <p:cNvSpPr/>
              <p:nvPr/>
            </p:nvSpPr>
            <p:spPr>
              <a:xfrm>
                <a:off x="-11441" y="1475288"/>
                <a:ext cx="9155441" cy="70788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Group 8">
                <a:extLst>
                  <a:ext uri="{FF2B5EF4-FFF2-40B4-BE49-F238E27FC236}">
                    <a16:creationId xmlns:a16="http://schemas.microsoft.com/office/drawing/2014/main" id="{53E68D37-E404-414B-9BDE-BBEB7ECFAA85}"/>
                  </a:ext>
                </a:extLst>
              </p:cNvPr>
              <p:cNvGrpSpPr/>
              <p:nvPr/>
            </p:nvGrpSpPr>
            <p:grpSpPr>
              <a:xfrm>
                <a:off x="1314138" y="1530510"/>
                <a:ext cx="6210581" cy="610768"/>
                <a:chOff x="1246776" y="1882849"/>
                <a:chExt cx="6210581" cy="610768"/>
              </a:xfrm>
            </p:grpSpPr>
            <p:sp>
              <p:nvSpPr>
                <p:cNvPr id="32" name="TextBox 1">
                  <a:extLst>
                    <a:ext uri="{FF2B5EF4-FFF2-40B4-BE49-F238E27FC236}">
                      <a16:creationId xmlns:a16="http://schemas.microsoft.com/office/drawing/2014/main" id="{2038E351-5652-461A-B616-A4687EAF9589}"/>
                    </a:ext>
                  </a:extLst>
                </p:cNvPr>
                <p:cNvSpPr txBox="1"/>
                <p:nvPr/>
              </p:nvSpPr>
              <p:spPr>
                <a:xfrm>
                  <a:off x="1835783" y="1882849"/>
                  <a:ext cx="562157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chemeClr val="bg1"/>
                      </a:solidFill>
                      <a:latin typeface="Helvetica Neue"/>
                      <a:cs typeface="Helvetica Neue"/>
                    </a:rPr>
                    <a:t>Evaluation  </a:t>
                  </a:r>
                  <a:r>
                    <a:rPr lang="en-US" altLang="zh-CN" sz="3200" dirty="0">
                      <a:latin typeface="Helvetica Neue"/>
                      <a:cs typeface="Helvetica Neue"/>
                    </a:rPr>
                    <a:t> </a:t>
                  </a:r>
                  <a:endParaRPr lang="en-US" sz="3200" dirty="0">
                    <a:latin typeface="Helvetica Neue"/>
                    <a:cs typeface="Helvetica Neue"/>
                  </a:endParaRPr>
                </a:p>
              </p:txBody>
            </p:sp>
            <p:grpSp>
              <p:nvGrpSpPr>
                <p:cNvPr id="33" name="Group 5">
                  <a:extLst>
                    <a:ext uri="{FF2B5EF4-FFF2-40B4-BE49-F238E27FC236}">
                      <a16:creationId xmlns:a16="http://schemas.microsoft.com/office/drawing/2014/main" id="{EE5E66FB-469C-44F0-AACB-93025C05C857}"/>
                    </a:ext>
                  </a:extLst>
                </p:cNvPr>
                <p:cNvGrpSpPr/>
                <p:nvPr/>
              </p:nvGrpSpPr>
              <p:grpSpPr>
                <a:xfrm>
                  <a:off x="1246776" y="1908841"/>
                  <a:ext cx="581605" cy="584776"/>
                  <a:chOff x="1246776" y="1908841"/>
                  <a:chExt cx="581605" cy="584776"/>
                </a:xfrm>
              </p:grpSpPr>
              <p:sp>
                <p:nvSpPr>
                  <p:cNvPr id="34" name="Oval 3">
                    <a:extLst>
                      <a:ext uri="{FF2B5EF4-FFF2-40B4-BE49-F238E27FC236}">
                        <a16:creationId xmlns:a16="http://schemas.microsoft.com/office/drawing/2014/main" id="{9B5ABC29-B779-45D7-996F-F578CA484C69}"/>
                      </a:ext>
                    </a:extLst>
                  </p:cNvPr>
                  <p:cNvSpPr/>
                  <p:nvPr/>
                </p:nvSpPr>
                <p:spPr>
                  <a:xfrm>
                    <a:off x="1246776" y="1944910"/>
                    <a:ext cx="512693" cy="512639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4">
                    <a:extLst>
                      <a:ext uri="{FF2B5EF4-FFF2-40B4-BE49-F238E27FC236}">
                        <a16:creationId xmlns:a16="http://schemas.microsoft.com/office/drawing/2014/main" id="{1CA8819F-4604-4530-99F4-17FF0375D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92384" y="1908841"/>
                    <a:ext cx="535997" cy="5847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Helvetica Neue"/>
                        <a:cs typeface="Helvetica Neue"/>
                      </a:rPr>
                      <a:t>4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19475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655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Implementation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9" y="1472910"/>
            <a:ext cx="8040196" cy="34897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43601" y="5014353"/>
            <a:ext cx="181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Attack speakers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312406" y="5013464"/>
            <a:ext cx="489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Ultrasonic speaker and voice enabled devices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8079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655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Attack performance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8022" y="1346662"/>
            <a:ext cx="330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Activate distance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2627427"/>
            <a:ext cx="6657975" cy="273367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383280" y="5744095"/>
            <a:ext cx="2917767" cy="461665"/>
            <a:chOff x="3175462" y="5802284"/>
            <a:chExt cx="2917767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3175462" y="5802284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6600"/>
                  </a:solidFill>
                </a:rPr>
                <a:t>5ft</a:t>
              </a:r>
              <a:endParaRPr lang="zh-CN" altLang="en-US" sz="2400" dirty="0">
                <a:solidFill>
                  <a:srgbClr val="FF6600"/>
                </a:solidFill>
              </a:endParaRPr>
            </a:p>
          </p:txBody>
        </p:sp>
        <p:cxnSp>
          <p:nvCxnSpPr>
            <p:cNvPr id="8" name="直接箭头连接符 7"/>
            <p:cNvCxnSpPr>
              <a:stCxn id="6" idx="3"/>
              <a:endCxn id="9" idx="1"/>
            </p:cNvCxnSpPr>
            <p:nvPr/>
          </p:nvCxnSpPr>
          <p:spPr>
            <a:xfrm>
              <a:off x="3712789" y="6033117"/>
              <a:ext cx="1333036" cy="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5045825" y="5802284"/>
              <a:ext cx="1047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6600"/>
                  </a:solidFill>
                </a:rPr>
                <a:t>25ft</a:t>
              </a:r>
              <a:endParaRPr lang="zh-CN" altLang="en-US" sz="24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38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655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Attack performance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8022" y="1346662"/>
            <a:ext cx="3458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Leakage audibility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2" y="2451995"/>
            <a:ext cx="7853546" cy="28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9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0267"/>
            <a:ext cx="9155441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Inaudible voice commands</a:t>
            </a:r>
          </a:p>
        </p:txBody>
      </p:sp>
      <p:pic>
        <p:nvPicPr>
          <p:cNvPr id="11" name="Picture 10" descr="b09ba2091571144a4aa244fc67899b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3" y="883031"/>
            <a:ext cx="2594362" cy="3649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mazon-echo-dot-review-0-980x42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20654" r="133" b="197"/>
          <a:stretch/>
        </p:blipFill>
        <p:spPr>
          <a:xfrm>
            <a:off x="223653" y="4627739"/>
            <a:ext cx="5399588" cy="218402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2" descr="Apple Unveils HomePod, Voice Activated Smart Speaker For Home And Offi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r="29506" b="-245"/>
          <a:stretch/>
        </p:blipFill>
        <p:spPr bwMode="auto">
          <a:xfrm>
            <a:off x="2926080" y="876099"/>
            <a:ext cx="2697161" cy="36567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503817" y="1598555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Backdoor</a:t>
            </a:r>
            <a:endParaRPr lang="zh-CN" altLang="en-US" sz="32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6105695" y="4627739"/>
            <a:ext cx="2540632" cy="1174967"/>
            <a:chOff x="6105695" y="3163200"/>
            <a:chExt cx="2540632" cy="1174967"/>
          </a:xfrm>
        </p:grpSpPr>
        <p:sp>
          <p:nvSpPr>
            <p:cNvPr id="3" name="文本框 2"/>
            <p:cNvSpPr txBox="1"/>
            <p:nvPr/>
          </p:nvSpPr>
          <p:spPr>
            <a:xfrm>
              <a:off x="6105695" y="3163200"/>
              <a:ext cx="25406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/>
                <a:t>DolphinAttack</a:t>
              </a:r>
              <a:endParaRPr lang="zh-CN" altLang="en-US" sz="3200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866897" y="3753392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/>
                <a:t>arXiv</a:t>
              </a:r>
              <a:endParaRPr lang="zh-CN" altLang="en-US" sz="3200" dirty="0"/>
            </a:p>
          </p:txBody>
        </p:sp>
      </p:grpSp>
      <p:cxnSp>
        <p:nvCxnSpPr>
          <p:cNvPr id="8" name="直接箭头连接符 7"/>
          <p:cNvCxnSpPr>
            <a:stCxn id="2" idx="2"/>
            <a:endCxn id="3" idx="0"/>
          </p:cNvCxnSpPr>
          <p:nvPr/>
        </p:nvCxnSpPr>
        <p:spPr>
          <a:xfrm>
            <a:off x="7376011" y="2183330"/>
            <a:ext cx="0" cy="2444409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7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655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Defense performance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45" y="1823430"/>
            <a:ext cx="4252309" cy="34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655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M</a:t>
            </a:r>
            <a:r>
              <a:rPr lang="en-US" altLang="zh-CN" dirty="0"/>
              <a:t>y opinion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309751" y="1561421"/>
            <a:ext cx="65810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zh-CN" altLang="en-US" sz="2800" dirty="0">
                <a:latin typeface="Avenir Book"/>
                <a:cs typeface="Avenir Book"/>
              </a:rPr>
              <a:t>技术上具有一定的创新性</a:t>
            </a:r>
            <a:endParaRPr lang="en-US" altLang="zh-CN" sz="2800" dirty="0">
              <a:latin typeface="Avenir Book"/>
              <a:cs typeface="Avenir Book"/>
            </a:endParaRPr>
          </a:p>
          <a:p>
            <a:pPr marL="457200" indent="-457200" algn="just">
              <a:buFont typeface="Arial"/>
              <a:buChar char="•"/>
            </a:pPr>
            <a:endParaRPr lang="en-US" altLang="zh-CN" sz="2800" dirty="0">
              <a:latin typeface="Avenir Book"/>
              <a:cs typeface="Avenir Book"/>
            </a:endParaRPr>
          </a:p>
          <a:p>
            <a:pPr marL="457200" indent="-457200" algn="just">
              <a:buFont typeface="Arial"/>
              <a:buChar char="•"/>
            </a:pPr>
            <a:r>
              <a:rPr lang="zh-CN" altLang="en-US" sz="2800" dirty="0">
                <a:latin typeface="Avenir Book"/>
                <a:cs typeface="Avenir Book"/>
              </a:rPr>
              <a:t>工作量大、工作细致</a:t>
            </a:r>
            <a:endParaRPr lang="en-US" altLang="zh-CN" sz="2800" dirty="0">
              <a:latin typeface="Avenir Book"/>
              <a:cs typeface="Avenir Book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>
              <a:latin typeface="Avenir Book"/>
              <a:cs typeface="Avenir Book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Avenir Book"/>
              <a:cs typeface="Avenir Book"/>
            </a:endParaRPr>
          </a:p>
          <a:p>
            <a:r>
              <a:rPr lang="en-US" sz="2800" dirty="0">
                <a:latin typeface="Avenir Book"/>
                <a:cs typeface="Avenir Book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0153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80267"/>
            <a:ext cx="9155441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Two issues remain open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2586757" y="2236197"/>
            <a:ext cx="6210581" cy="599446"/>
            <a:chOff x="1246776" y="1882849"/>
            <a:chExt cx="6210581" cy="599446"/>
          </a:xfrm>
        </p:grpSpPr>
        <p:sp>
          <p:nvSpPr>
            <p:cNvPr id="8" name="TextBox 1"/>
            <p:cNvSpPr txBox="1"/>
            <p:nvPr/>
          </p:nvSpPr>
          <p:spPr>
            <a:xfrm>
              <a:off x="1835783" y="1882849"/>
              <a:ext cx="56215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Attack range</a:t>
              </a:r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0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1</a:t>
                </a:r>
              </a:p>
            </p:txBody>
          </p:sp>
        </p:grpSp>
      </p:grpSp>
      <p:grpSp>
        <p:nvGrpSpPr>
          <p:cNvPr id="12" name="Group 8"/>
          <p:cNvGrpSpPr/>
          <p:nvPr/>
        </p:nvGrpSpPr>
        <p:grpSpPr>
          <a:xfrm>
            <a:off x="2586757" y="3471759"/>
            <a:ext cx="6116668" cy="584776"/>
            <a:chOff x="1246776" y="1897519"/>
            <a:chExt cx="6250787" cy="584776"/>
          </a:xfrm>
        </p:grpSpPr>
        <p:sp>
          <p:nvSpPr>
            <p:cNvPr id="13" name="TextBox 1"/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Defense</a:t>
              </a: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5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005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42560"/>
            <a:ext cx="9155441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Outline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1314138" y="1530510"/>
            <a:ext cx="6210581" cy="599446"/>
            <a:chOff x="1246776" y="1882849"/>
            <a:chExt cx="6210581" cy="599446"/>
          </a:xfrm>
        </p:grpSpPr>
        <p:sp>
          <p:nvSpPr>
            <p:cNvPr id="8" name="TextBox 1"/>
            <p:cNvSpPr txBox="1"/>
            <p:nvPr/>
          </p:nvSpPr>
          <p:spPr>
            <a:xfrm>
              <a:off x="1835783" y="1882849"/>
              <a:ext cx="56215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Helvetica Neue"/>
                  <a:cs typeface="Helvetica Neue"/>
                </a:rPr>
                <a:t>Background </a:t>
              </a:r>
              <a:endParaRPr lang="en-US" sz="3200" dirty="0">
                <a:latin typeface="Helvetica Neue"/>
                <a:cs typeface="Helvetica Neue"/>
              </a:endParaRPr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0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1</a:t>
                </a:r>
              </a:p>
            </p:txBody>
          </p:sp>
        </p:grpSp>
      </p:grpSp>
      <p:grpSp>
        <p:nvGrpSpPr>
          <p:cNvPr id="12" name="Group 8"/>
          <p:cNvGrpSpPr/>
          <p:nvPr/>
        </p:nvGrpSpPr>
        <p:grpSpPr>
          <a:xfrm>
            <a:off x="1314138" y="2444237"/>
            <a:ext cx="6116668" cy="584776"/>
            <a:chOff x="1246776" y="1897519"/>
            <a:chExt cx="6250787" cy="584776"/>
          </a:xfrm>
        </p:grpSpPr>
        <p:sp>
          <p:nvSpPr>
            <p:cNvPr id="13" name="TextBox 1"/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Long range attack</a:t>
              </a: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5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2</a:t>
                </a: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D2746D22-750D-44EF-8387-0F6B59DB5B5F}"/>
              </a:ext>
            </a:extLst>
          </p:cNvPr>
          <p:cNvGrpSpPr/>
          <p:nvPr/>
        </p:nvGrpSpPr>
        <p:grpSpPr>
          <a:xfrm>
            <a:off x="1314138" y="3337467"/>
            <a:ext cx="6116668" cy="584776"/>
            <a:chOff x="1246776" y="1897519"/>
            <a:chExt cx="6250787" cy="584776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A82530A3-BA34-4741-844B-EA90BE6056C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Defense 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AA17BBA2-D2B4-44AB-AC9E-89DCED803086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97FD1206-4C81-437F-BD9C-991C12132825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8AB23DC9-19FF-439A-A01A-81597C50ECCE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3</a:t>
                </a:r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16E5503-900B-4758-9D9E-AFC8A64D1C20}"/>
              </a:ext>
            </a:extLst>
          </p:cNvPr>
          <p:cNvGrpSpPr/>
          <p:nvPr/>
        </p:nvGrpSpPr>
        <p:grpSpPr>
          <a:xfrm>
            <a:off x="1314138" y="4230696"/>
            <a:ext cx="6116668" cy="584776"/>
            <a:chOff x="1246776" y="1897519"/>
            <a:chExt cx="6250787" cy="584776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CC7B105E-7CF5-4F41-BF6B-7FEB060DE0E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Evaluation  </a:t>
              </a:r>
            </a:p>
          </p:txBody>
        </p: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853AAFF1-C352-4397-8AC0-9093245EF9FC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356DDD36-2957-4ABF-9354-9CC7833BEEAD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AB35AF56-C3D6-454B-9EB4-B81F401CB1A9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496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33133"/>
            <a:ext cx="9155441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Outline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7A35CC9-3C68-4137-BB73-42BF5A5EDE10}"/>
              </a:ext>
            </a:extLst>
          </p:cNvPr>
          <p:cNvGrpSpPr/>
          <p:nvPr/>
        </p:nvGrpSpPr>
        <p:grpSpPr>
          <a:xfrm>
            <a:off x="-11441" y="1475288"/>
            <a:ext cx="9155441" cy="707886"/>
            <a:chOff x="-11441" y="1475288"/>
            <a:chExt cx="9155441" cy="70788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F85B415-E951-4524-A901-082F0E12D872}"/>
                </a:ext>
              </a:extLst>
            </p:cNvPr>
            <p:cNvSpPr/>
            <p:nvPr/>
          </p:nvSpPr>
          <p:spPr>
            <a:xfrm>
              <a:off x="-11441" y="1475288"/>
              <a:ext cx="9155441" cy="7078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Group 8"/>
            <p:cNvGrpSpPr/>
            <p:nvPr/>
          </p:nvGrpSpPr>
          <p:grpSpPr>
            <a:xfrm>
              <a:off x="1314138" y="1530510"/>
              <a:ext cx="6210581" cy="610768"/>
              <a:chOff x="1246776" y="1882849"/>
              <a:chExt cx="6210581" cy="610768"/>
            </a:xfrm>
          </p:grpSpPr>
          <p:sp>
            <p:nvSpPr>
              <p:cNvPr id="8" name="TextBox 1"/>
              <p:cNvSpPr txBox="1"/>
              <p:nvPr/>
            </p:nvSpPr>
            <p:spPr>
              <a:xfrm>
                <a:off x="1835783" y="1882849"/>
                <a:ext cx="562157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Background</a:t>
                </a:r>
                <a:r>
                  <a:rPr lang="en-US" altLang="zh-CN" sz="3200" dirty="0">
                    <a:latin typeface="Helvetica Neue"/>
                    <a:cs typeface="Helvetica Neue"/>
                  </a:rPr>
                  <a:t> </a:t>
                </a:r>
                <a:endParaRPr lang="en-US" sz="3200" dirty="0">
                  <a:latin typeface="Helvetica Neue"/>
                  <a:cs typeface="Helvetica Neue"/>
                </a:endParaRPr>
              </a:p>
            </p:txBody>
          </p:sp>
          <p:grpSp>
            <p:nvGrpSpPr>
              <p:cNvPr id="9" name="Group 5"/>
              <p:cNvGrpSpPr/>
              <p:nvPr/>
            </p:nvGrpSpPr>
            <p:grpSpPr>
              <a:xfrm>
                <a:off x="1246776" y="1908841"/>
                <a:ext cx="581605" cy="584776"/>
                <a:chOff x="1246776" y="1908841"/>
                <a:chExt cx="581605" cy="584776"/>
              </a:xfrm>
            </p:grpSpPr>
            <p:sp>
              <p:nvSpPr>
                <p:cNvPr id="10" name="Oval 3"/>
                <p:cNvSpPr/>
                <p:nvPr/>
              </p:nvSpPr>
              <p:spPr>
                <a:xfrm>
                  <a:off x="1246776" y="1944910"/>
                  <a:ext cx="512693" cy="512639"/>
                </a:xfrm>
                <a:prstGeom prst="ellipse">
                  <a:avLst/>
                </a:prstGeom>
                <a:noFill/>
                <a:ln w="28575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4"/>
                <p:cNvSpPr txBox="1"/>
                <p:nvPr/>
              </p:nvSpPr>
              <p:spPr>
                <a:xfrm>
                  <a:off x="1292384" y="1908841"/>
                  <a:ext cx="535997" cy="584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Helvetica Neue"/>
                      <a:cs typeface="Helvetica Neue"/>
                    </a:rPr>
                    <a:t>1</a:t>
                  </a:r>
                </a:p>
              </p:txBody>
            </p:sp>
          </p:grpSp>
        </p:grpSp>
      </p:grpSp>
      <p:grpSp>
        <p:nvGrpSpPr>
          <p:cNvPr id="12" name="Group 8"/>
          <p:cNvGrpSpPr/>
          <p:nvPr/>
        </p:nvGrpSpPr>
        <p:grpSpPr>
          <a:xfrm>
            <a:off x="1314138" y="2444237"/>
            <a:ext cx="6116668" cy="584776"/>
            <a:chOff x="1246776" y="1897519"/>
            <a:chExt cx="6250787" cy="584776"/>
          </a:xfrm>
        </p:grpSpPr>
        <p:sp>
          <p:nvSpPr>
            <p:cNvPr id="13" name="TextBox 1"/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Long range attack</a:t>
              </a: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5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2</a:t>
                </a: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D2746D22-750D-44EF-8387-0F6B59DB5B5F}"/>
              </a:ext>
            </a:extLst>
          </p:cNvPr>
          <p:cNvGrpSpPr/>
          <p:nvPr/>
        </p:nvGrpSpPr>
        <p:grpSpPr>
          <a:xfrm>
            <a:off x="1314138" y="3337467"/>
            <a:ext cx="6116668" cy="584776"/>
            <a:chOff x="1246776" y="1897519"/>
            <a:chExt cx="6250787" cy="584776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A82530A3-BA34-4741-844B-EA90BE6056C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Defense 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AA17BBA2-D2B4-44AB-AC9E-89DCED803086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97FD1206-4C81-437F-BD9C-991C12132825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8AB23DC9-19FF-439A-A01A-81597C50ECCE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3</a:t>
                </a:r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16E5503-900B-4758-9D9E-AFC8A64D1C20}"/>
              </a:ext>
            </a:extLst>
          </p:cNvPr>
          <p:cNvGrpSpPr/>
          <p:nvPr/>
        </p:nvGrpSpPr>
        <p:grpSpPr>
          <a:xfrm>
            <a:off x="1314138" y="4230696"/>
            <a:ext cx="6116668" cy="584776"/>
            <a:chOff x="1246776" y="1897519"/>
            <a:chExt cx="6250787" cy="584776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CC7B105E-7CF5-4F41-BF6B-7FEB060DE0E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Evaluation  </a:t>
              </a:r>
            </a:p>
          </p:txBody>
        </p: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853AAFF1-C352-4397-8AC0-9093245EF9FC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356DDD36-2957-4ABF-9354-9CC7833BEEAD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AB35AF56-C3D6-454B-9EB4-B81F401CB1A9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574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Backdoor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78817" y="2177805"/>
            <a:ext cx="9425621" cy="2656447"/>
            <a:chOff x="-103755" y="681514"/>
            <a:chExt cx="9425621" cy="2656447"/>
          </a:xfrm>
        </p:grpSpPr>
        <p:grpSp>
          <p:nvGrpSpPr>
            <p:cNvPr id="18" name="Group 17"/>
            <p:cNvGrpSpPr/>
            <p:nvPr/>
          </p:nvGrpSpPr>
          <p:grpSpPr>
            <a:xfrm>
              <a:off x="-103755" y="898086"/>
              <a:ext cx="412030" cy="1951847"/>
              <a:chOff x="150235" y="300204"/>
              <a:chExt cx="412030" cy="259790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562265" y="300204"/>
                <a:ext cx="0" cy="2597909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6200000">
                <a:off x="-491404" y="1619586"/>
                <a:ext cx="16833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Amplitude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756189" y="1381471"/>
              <a:ext cx="572291" cy="1445151"/>
              <a:chOff x="4756189" y="1093947"/>
              <a:chExt cx="572291" cy="1748631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769282" y="1609198"/>
                <a:ext cx="382351" cy="1233380"/>
              </a:xfrm>
              <a:custGeom>
                <a:avLst/>
                <a:gdLst>
                  <a:gd name="connsiteX0" fmla="*/ 0 w 382351"/>
                  <a:gd name="connsiteY0" fmla="*/ 2048398 h 2048398"/>
                  <a:gd name="connsiteX1" fmla="*/ 163865 w 382351"/>
                  <a:gd name="connsiteY1" fmla="*/ 1461252 h 2048398"/>
                  <a:gd name="connsiteX2" fmla="*/ 204831 w 382351"/>
                  <a:gd name="connsiteY2" fmla="*/ 215 h 2048398"/>
                  <a:gd name="connsiteX3" fmla="*/ 218486 w 382351"/>
                  <a:gd name="connsiteY3" fmla="*/ 1570489 h 2048398"/>
                  <a:gd name="connsiteX4" fmla="*/ 382351 w 382351"/>
                  <a:gd name="connsiteY4" fmla="*/ 2034743 h 20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351" h="2048398">
                    <a:moveTo>
                      <a:pt x="0" y="2048398"/>
                    </a:moveTo>
                    <a:cubicBezTo>
                      <a:pt x="64863" y="1925507"/>
                      <a:pt x="129727" y="1802616"/>
                      <a:pt x="163865" y="1461252"/>
                    </a:cubicBezTo>
                    <a:cubicBezTo>
                      <a:pt x="198003" y="1119888"/>
                      <a:pt x="195728" y="-17991"/>
                      <a:pt x="204831" y="215"/>
                    </a:cubicBezTo>
                    <a:cubicBezTo>
                      <a:pt x="213934" y="18421"/>
                      <a:pt x="188899" y="1231401"/>
                      <a:pt x="218486" y="1570489"/>
                    </a:cubicBezTo>
                    <a:cubicBezTo>
                      <a:pt x="248073" y="1909577"/>
                      <a:pt x="382351" y="2034743"/>
                      <a:pt x="382351" y="2034743"/>
                    </a:cubicBezTo>
                  </a:path>
                </a:pathLst>
              </a:custGeom>
              <a:solidFill>
                <a:schemeClr val="accent3">
                  <a:lumMod val="75000"/>
                  <a:alpha val="53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756189" y="1093947"/>
                <a:ext cx="572291" cy="558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F</a:t>
                </a:r>
                <a:r>
                  <a:rPr lang="en-US" sz="2400" baseline="-250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1</a:t>
                </a:r>
                <a:endParaRPr lang="en-US" sz="2400" dirty="0">
                  <a:solidFill>
                    <a:schemeClr val="accent3">
                      <a:lumMod val="75000"/>
                    </a:schemeClr>
                  </a:solidFill>
                  <a:latin typeface="Helvetica Neue"/>
                  <a:cs typeface="Helvetica Neue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866608" y="1368377"/>
              <a:ext cx="700434" cy="1458245"/>
              <a:chOff x="3866608" y="1078103"/>
              <a:chExt cx="700434" cy="1764475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3866608" y="1603060"/>
                <a:ext cx="382351" cy="1239518"/>
              </a:xfrm>
              <a:custGeom>
                <a:avLst/>
                <a:gdLst>
                  <a:gd name="connsiteX0" fmla="*/ 0 w 382351"/>
                  <a:gd name="connsiteY0" fmla="*/ 2048398 h 2048398"/>
                  <a:gd name="connsiteX1" fmla="*/ 163865 w 382351"/>
                  <a:gd name="connsiteY1" fmla="*/ 1461252 h 2048398"/>
                  <a:gd name="connsiteX2" fmla="*/ 204831 w 382351"/>
                  <a:gd name="connsiteY2" fmla="*/ 215 h 2048398"/>
                  <a:gd name="connsiteX3" fmla="*/ 218486 w 382351"/>
                  <a:gd name="connsiteY3" fmla="*/ 1570489 h 2048398"/>
                  <a:gd name="connsiteX4" fmla="*/ 382351 w 382351"/>
                  <a:gd name="connsiteY4" fmla="*/ 2034743 h 20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351" h="2048398">
                    <a:moveTo>
                      <a:pt x="0" y="2048398"/>
                    </a:moveTo>
                    <a:cubicBezTo>
                      <a:pt x="64863" y="1925507"/>
                      <a:pt x="129727" y="1802616"/>
                      <a:pt x="163865" y="1461252"/>
                    </a:cubicBezTo>
                    <a:cubicBezTo>
                      <a:pt x="198003" y="1119888"/>
                      <a:pt x="195728" y="-17991"/>
                      <a:pt x="204831" y="215"/>
                    </a:cubicBezTo>
                    <a:cubicBezTo>
                      <a:pt x="213934" y="18421"/>
                      <a:pt x="188899" y="1231401"/>
                      <a:pt x="218486" y="1570489"/>
                    </a:cubicBezTo>
                    <a:cubicBezTo>
                      <a:pt x="248073" y="1909577"/>
                      <a:pt x="382351" y="2034743"/>
                      <a:pt x="382351" y="2034743"/>
                    </a:cubicBezTo>
                  </a:path>
                </a:pathLst>
              </a:custGeom>
              <a:solidFill>
                <a:schemeClr val="accent3">
                  <a:lumMod val="75000"/>
                  <a:alpha val="53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77933C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888693" y="1078103"/>
                <a:ext cx="678349" cy="558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77933C"/>
                    </a:solidFill>
                    <a:latin typeface="Helvetica Neue"/>
                    <a:cs typeface="Helvetica Neue"/>
                  </a:rPr>
                  <a:t>F</a:t>
                </a:r>
                <a:r>
                  <a:rPr lang="en-US" sz="2400" baseline="-25000" dirty="0">
                    <a:solidFill>
                      <a:srgbClr val="77933C"/>
                    </a:solidFill>
                    <a:latin typeface="Helvetica Neue"/>
                    <a:cs typeface="Helvetica Neue"/>
                  </a:rPr>
                  <a:t>2</a:t>
                </a:r>
                <a:endParaRPr lang="en-US" sz="2400" dirty="0">
                  <a:solidFill>
                    <a:srgbClr val="77933C"/>
                  </a:solidFill>
                  <a:latin typeface="Helvetica Neue"/>
                  <a:cs typeface="Helvetica Neue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267605" y="681514"/>
              <a:ext cx="2444330" cy="959896"/>
              <a:chOff x="5267605" y="681514"/>
              <a:chExt cx="2444330" cy="959896"/>
            </a:xfrm>
          </p:grpSpPr>
          <p:grpSp>
            <p:nvGrpSpPr>
              <p:cNvPr id="52" name="Group 51"/>
              <p:cNvGrpSpPr/>
              <p:nvPr/>
            </p:nvGrpSpPr>
            <p:grpSpPr>
              <a:xfrm rot="19958327">
                <a:off x="5267605" y="716919"/>
                <a:ext cx="953983" cy="924491"/>
                <a:chOff x="4230899" y="4230284"/>
                <a:chExt cx="1690039" cy="1637792"/>
              </a:xfrm>
            </p:grpSpPr>
            <p:pic>
              <p:nvPicPr>
                <p:cNvPr id="56" name="Picture 55" descr="Oxygen-Icons.org-Oxygen-Actions-speaker.ic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72214" flipH="1">
                  <a:off x="4511433" y="4445900"/>
                  <a:ext cx="1284459" cy="1284459"/>
                </a:xfrm>
                <a:prstGeom prst="rect">
                  <a:avLst/>
                </a:prstGeom>
              </p:spPr>
            </p:pic>
            <p:grpSp>
              <p:nvGrpSpPr>
                <p:cNvPr id="57" name="Group 56"/>
                <p:cNvGrpSpPr/>
                <p:nvPr/>
              </p:nvGrpSpPr>
              <p:grpSpPr>
                <a:xfrm rot="14235582">
                  <a:off x="4257023" y="4204160"/>
                  <a:ext cx="1637792" cy="1690039"/>
                  <a:chOff x="3803610" y="5654656"/>
                  <a:chExt cx="1637792" cy="1690039"/>
                </a:xfrm>
              </p:grpSpPr>
              <p:sp>
                <p:nvSpPr>
                  <p:cNvPr id="58" name="Arc 57"/>
                  <p:cNvSpPr/>
                  <p:nvPr/>
                </p:nvSpPr>
                <p:spPr>
                  <a:xfrm rot="20846206">
                    <a:off x="3803610" y="5930376"/>
                    <a:ext cx="1433562" cy="1414319"/>
                  </a:xfrm>
                  <a:prstGeom prst="arc">
                    <a:avLst>
                      <a:gd name="adj1" fmla="val 16988502"/>
                      <a:gd name="adj2" fmla="val 20719747"/>
                    </a:avLst>
                  </a:prstGeom>
                  <a:ln w="38100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Arc 58"/>
                  <p:cNvSpPr/>
                  <p:nvPr/>
                </p:nvSpPr>
                <p:spPr>
                  <a:xfrm rot="20846206">
                    <a:off x="3905723" y="5792513"/>
                    <a:ext cx="1433562" cy="1414318"/>
                  </a:xfrm>
                  <a:prstGeom prst="arc">
                    <a:avLst>
                      <a:gd name="adj1" fmla="val 16988502"/>
                      <a:gd name="adj2" fmla="val 20719747"/>
                    </a:avLst>
                  </a:prstGeom>
                  <a:ln w="38100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Arc 59"/>
                  <p:cNvSpPr/>
                  <p:nvPr/>
                </p:nvSpPr>
                <p:spPr>
                  <a:xfrm rot="20846206">
                    <a:off x="4007840" y="5654656"/>
                    <a:ext cx="1433562" cy="1414318"/>
                  </a:xfrm>
                  <a:prstGeom prst="arc">
                    <a:avLst>
                      <a:gd name="adj1" fmla="val 16988502"/>
                      <a:gd name="adj2" fmla="val 20719747"/>
                    </a:avLst>
                  </a:prstGeom>
                  <a:ln w="38100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4" name="Rectangle 53"/>
              <p:cNvSpPr/>
              <p:nvPr/>
            </p:nvSpPr>
            <p:spPr>
              <a:xfrm>
                <a:off x="5954983" y="681514"/>
                <a:ext cx="17438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F</a:t>
                </a:r>
                <a:r>
                  <a:rPr lang="en-US" sz="2400" baseline="-250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1</a:t>
                </a:r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= 50kHz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968076" y="997425"/>
                <a:ext cx="17438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F</a:t>
                </a:r>
                <a:r>
                  <a:rPr lang="en-US" sz="2400" baseline="-250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2</a:t>
                </a:r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  <a:latin typeface="Helvetica Neue"/>
                    <a:cs typeface="Helvetica Neue"/>
                  </a:rPr>
                  <a:t>= 40kHz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08275" y="1097600"/>
              <a:ext cx="2509194" cy="1720241"/>
              <a:chOff x="912535" y="1036411"/>
              <a:chExt cx="3006572" cy="18507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912535" y="1036411"/>
                <a:ext cx="2016504" cy="0"/>
              </a:xfrm>
              <a:prstGeom prst="line">
                <a:avLst/>
              </a:prstGeom>
              <a:ln w="38100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>
                <a:off x="2922261" y="1036411"/>
                <a:ext cx="996846" cy="1850700"/>
              </a:xfrm>
              <a:custGeom>
                <a:avLst/>
                <a:gdLst>
                  <a:gd name="connsiteX0" fmla="*/ 0 w 887602"/>
                  <a:gd name="connsiteY0" fmla="*/ 0 h 2239347"/>
                  <a:gd name="connsiteX1" fmla="*/ 245798 w 887602"/>
                  <a:gd name="connsiteY1" fmla="*/ 314055 h 2239347"/>
                  <a:gd name="connsiteX2" fmla="*/ 477940 w 887602"/>
                  <a:gd name="connsiteY2" fmla="*/ 1870674 h 2239347"/>
                  <a:gd name="connsiteX3" fmla="*/ 887602 w 887602"/>
                  <a:gd name="connsiteY3" fmla="*/ 2239347 h 223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7602" h="2239347">
                    <a:moveTo>
                      <a:pt x="0" y="0"/>
                    </a:moveTo>
                    <a:cubicBezTo>
                      <a:pt x="83070" y="1138"/>
                      <a:pt x="166141" y="2276"/>
                      <a:pt x="245798" y="314055"/>
                    </a:cubicBezTo>
                    <a:cubicBezTo>
                      <a:pt x="325455" y="625834"/>
                      <a:pt x="370973" y="1549792"/>
                      <a:pt x="477940" y="1870674"/>
                    </a:cubicBezTo>
                    <a:cubicBezTo>
                      <a:pt x="584907" y="2191556"/>
                      <a:pt x="887602" y="2239347"/>
                      <a:pt x="887602" y="2239347"/>
                    </a:cubicBezTo>
                  </a:path>
                </a:pathLst>
              </a:custGeom>
              <a:ln w="38100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 35"/>
            <p:cNvSpPr/>
            <p:nvPr/>
          </p:nvSpPr>
          <p:spPr>
            <a:xfrm rot="20847454">
              <a:off x="2302492" y="1191304"/>
              <a:ext cx="461619" cy="386439"/>
            </a:xfrm>
            <a:custGeom>
              <a:avLst/>
              <a:gdLst>
                <a:gd name="connsiteX0" fmla="*/ 819324 w 819324"/>
                <a:gd name="connsiteY0" fmla="*/ 505218 h 505218"/>
                <a:gd name="connsiteX1" fmla="*/ 314074 w 819324"/>
                <a:gd name="connsiteY1" fmla="*/ 314054 h 505218"/>
                <a:gd name="connsiteX2" fmla="*/ 587182 w 819324"/>
                <a:gd name="connsiteY2" fmla="*/ 204818 h 505218"/>
                <a:gd name="connsiteX3" fmla="*/ 0 w 819324"/>
                <a:gd name="connsiteY3" fmla="*/ 0 h 5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24" h="505218">
                  <a:moveTo>
                    <a:pt x="819324" y="505218"/>
                  </a:moveTo>
                  <a:cubicBezTo>
                    <a:pt x="586044" y="434669"/>
                    <a:pt x="352764" y="364120"/>
                    <a:pt x="314074" y="314054"/>
                  </a:cubicBezTo>
                  <a:cubicBezTo>
                    <a:pt x="275384" y="263988"/>
                    <a:pt x="639528" y="257160"/>
                    <a:pt x="587182" y="204818"/>
                  </a:cubicBezTo>
                  <a:cubicBezTo>
                    <a:pt x="534836" y="152476"/>
                    <a:pt x="0" y="0"/>
                    <a:pt x="0" y="0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54149" y="1413040"/>
              <a:ext cx="2036899" cy="40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Microphone</a:t>
              </a:r>
            </a:p>
            <a:p>
              <a:pPr algn="ctr"/>
              <a:r>
                <a:rPr lang="en-US" dirty="0"/>
                <a:t>filter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77485" y="1810350"/>
              <a:ext cx="382351" cy="1019323"/>
            </a:xfrm>
            <a:custGeom>
              <a:avLst/>
              <a:gdLst>
                <a:gd name="connsiteX0" fmla="*/ 0 w 382351"/>
                <a:gd name="connsiteY0" fmla="*/ 2048398 h 2048398"/>
                <a:gd name="connsiteX1" fmla="*/ 163865 w 382351"/>
                <a:gd name="connsiteY1" fmla="*/ 1461252 h 2048398"/>
                <a:gd name="connsiteX2" fmla="*/ 204831 w 382351"/>
                <a:gd name="connsiteY2" fmla="*/ 215 h 2048398"/>
                <a:gd name="connsiteX3" fmla="*/ 218486 w 382351"/>
                <a:gd name="connsiteY3" fmla="*/ 1570489 h 2048398"/>
                <a:gd name="connsiteX4" fmla="*/ 382351 w 382351"/>
                <a:gd name="connsiteY4" fmla="*/ 2034743 h 20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51" h="2048398">
                  <a:moveTo>
                    <a:pt x="0" y="2048398"/>
                  </a:moveTo>
                  <a:cubicBezTo>
                    <a:pt x="64863" y="1925507"/>
                    <a:pt x="129727" y="1802616"/>
                    <a:pt x="163865" y="1461252"/>
                  </a:cubicBezTo>
                  <a:cubicBezTo>
                    <a:pt x="198003" y="1119888"/>
                    <a:pt x="195728" y="-17991"/>
                    <a:pt x="204831" y="215"/>
                  </a:cubicBezTo>
                  <a:cubicBezTo>
                    <a:pt x="213934" y="18421"/>
                    <a:pt x="188899" y="1231401"/>
                    <a:pt x="218486" y="1570489"/>
                  </a:cubicBezTo>
                  <a:cubicBezTo>
                    <a:pt x="248073" y="1909577"/>
                    <a:pt x="382351" y="2034743"/>
                    <a:pt x="382351" y="2034743"/>
                  </a:cubicBezTo>
                </a:path>
              </a:pathLst>
            </a:custGeom>
            <a:solidFill>
              <a:schemeClr val="accent2">
                <a:lumMod val="75000"/>
                <a:alpha val="53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79540" y="841127"/>
              <a:ext cx="3338779" cy="537811"/>
            </a:xfrm>
            <a:custGeom>
              <a:avLst/>
              <a:gdLst>
                <a:gd name="connsiteX0" fmla="*/ 3338779 w 3338779"/>
                <a:gd name="connsiteY0" fmla="*/ 433058 h 537811"/>
                <a:gd name="connsiteX1" fmla="*/ 1597377 w 3338779"/>
                <a:gd name="connsiteY1" fmla="*/ 955 h 537811"/>
                <a:gd name="connsiteX2" fmla="*/ 0 w 3338779"/>
                <a:gd name="connsiteY2" fmla="*/ 537811 h 5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8779" h="537811">
                  <a:moveTo>
                    <a:pt x="3338779" y="433058"/>
                  </a:moveTo>
                  <a:cubicBezTo>
                    <a:pt x="2746309" y="208277"/>
                    <a:pt x="2153840" y="-16504"/>
                    <a:pt x="1597377" y="955"/>
                  </a:cubicBezTo>
                  <a:cubicBezTo>
                    <a:pt x="1040914" y="18414"/>
                    <a:pt x="0" y="537811"/>
                    <a:pt x="0" y="537811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4620" y="2805341"/>
              <a:ext cx="9027246" cy="532620"/>
              <a:chOff x="294620" y="2805341"/>
              <a:chExt cx="9027246" cy="53262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929564" y="2805341"/>
                <a:ext cx="848721" cy="277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10k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294620" y="2816579"/>
                <a:ext cx="8849380" cy="14386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532356" y="3089524"/>
                <a:ext cx="1406505" cy="2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Frequency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84963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20k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62840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30k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30629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40k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64701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50k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86383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60k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241782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70k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5942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80k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73145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100k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62668" y="2805341"/>
                <a:ext cx="848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90k</a:t>
                </a: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856222" y="1312003"/>
              <a:ext cx="1115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Helvetica Neue"/>
                  <a:cs typeface="Helvetica Neue"/>
                </a:rPr>
                <a:t>(F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Helvetica Neue"/>
                  <a:cs typeface="Helvetica Neue"/>
                </a:rPr>
                <a:t>1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Helvetica Neue"/>
                  <a:cs typeface="Helvetica Neue"/>
                </a:rPr>
                <a:t>-F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Helvetica Neue"/>
                  <a:cs typeface="Helvetica Neue"/>
                </a:rPr>
                <a:t>2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Helvetica Neue"/>
                  <a:cs typeface="Helvetica Neu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30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533B1128-411B-46C7-AFF7-AA19C5CF7D0E}"/>
              </a:ext>
            </a:extLst>
          </p:cNvPr>
          <p:cNvSpPr/>
          <p:nvPr/>
        </p:nvSpPr>
        <p:spPr>
          <a:xfrm>
            <a:off x="-11441" y="2352107"/>
            <a:ext cx="9155441" cy="70788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0" y="42560"/>
            <a:ext cx="9155441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Outline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1314138" y="1530510"/>
            <a:ext cx="6210581" cy="599446"/>
            <a:chOff x="1246776" y="1882849"/>
            <a:chExt cx="6210581" cy="599446"/>
          </a:xfrm>
        </p:grpSpPr>
        <p:sp>
          <p:nvSpPr>
            <p:cNvPr id="8" name="TextBox 1"/>
            <p:cNvSpPr txBox="1"/>
            <p:nvPr/>
          </p:nvSpPr>
          <p:spPr>
            <a:xfrm>
              <a:off x="1835783" y="1882849"/>
              <a:ext cx="56215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Helvetica Neue"/>
                  <a:cs typeface="Helvetica Neue"/>
                </a:rPr>
                <a:t>Background </a:t>
              </a:r>
              <a:endParaRPr lang="en-US" sz="3200" dirty="0">
                <a:latin typeface="Helvetica Neue"/>
                <a:cs typeface="Helvetica Neue"/>
              </a:endParaRPr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10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1</a:t>
                </a:r>
              </a:p>
            </p:txBody>
          </p:sp>
        </p:grpSp>
      </p:grpSp>
      <p:grpSp>
        <p:nvGrpSpPr>
          <p:cNvPr id="12" name="Group 8"/>
          <p:cNvGrpSpPr/>
          <p:nvPr/>
        </p:nvGrpSpPr>
        <p:grpSpPr>
          <a:xfrm>
            <a:off x="389100" y="2413663"/>
            <a:ext cx="7041706" cy="623398"/>
            <a:chOff x="301455" y="1897519"/>
            <a:chExt cx="7196108" cy="623398"/>
          </a:xfrm>
        </p:grpSpPr>
        <p:sp>
          <p:nvSpPr>
            <p:cNvPr id="13" name="TextBox 1"/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Helvetica Neue"/>
                  <a:cs typeface="Helvetica Neue"/>
                </a:rPr>
                <a:t>Long range attack</a:t>
              </a: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301455" y="1936141"/>
              <a:ext cx="1458014" cy="584776"/>
              <a:chOff x="301455" y="1936141"/>
              <a:chExt cx="1458014" cy="584776"/>
            </a:xfrm>
          </p:grpSpPr>
          <p:sp>
            <p:nvSpPr>
              <p:cNvPr id="15" name="Oval 3"/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301455" y="1936141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2</a:t>
                </a: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D2746D22-750D-44EF-8387-0F6B59DB5B5F}"/>
              </a:ext>
            </a:extLst>
          </p:cNvPr>
          <p:cNvGrpSpPr/>
          <p:nvPr/>
        </p:nvGrpSpPr>
        <p:grpSpPr>
          <a:xfrm>
            <a:off x="1314138" y="3337467"/>
            <a:ext cx="6116668" cy="584776"/>
            <a:chOff x="1246776" y="1897519"/>
            <a:chExt cx="6250787" cy="584776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A82530A3-BA34-4741-844B-EA90BE6056C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Defense 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AA17BBA2-D2B4-44AB-AC9E-89DCED803086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97FD1206-4C81-437F-BD9C-991C12132825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8AB23DC9-19FF-439A-A01A-81597C50ECCE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3</a:t>
                </a:r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16E5503-900B-4758-9D9E-AFC8A64D1C20}"/>
              </a:ext>
            </a:extLst>
          </p:cNvPr>
          <p:cNvGrpSpPr/>
          <p:nvPr/>
        </p:nvGrpSpPr>
        <p:grpSpPr>
          <a:xfrm>
            <a:off x="1314138" y="4230696"/>
            <a:ext cx="6116668" cy="584776"/>
            <a:chOff x="1246776" y="1897519"/>
            <a:chExt cx="6250787" cy="584776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CC7B105E-7CF5-4F41-BF6B-7FEB060DE0EF}"/>
                </a:ext>
              </a:extLst>
            </p:cNvPr>
            <p:cNvSpPr txBox="1"/>
            <p:nvPr/>
          </p:nvSpPr>
          <p:spPr>
            <a:xfrm>
              <a:off x="1875989" y="1897519"/>
              <a:ext cx="5621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Helvetica Neue"/>
                  <a:cs typeface="Helvetica Neue"/>
                </a:rPr>
                <a:t>Evaluation  </a:t>
              </a:r>
            </a:p>
          </p:txBody>
        </p: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853AAFF1-C352-4397-8AC0-9093245EF9FC}"/>
                </a:ext>
              </a:extLst>
            </p:cNvPr>
            <p:cNvGrpSpPr/>
            <p:nvPr/>
          </p:nvGrpSpPr>
          <p:grpSpPr>
            <a:xfrm>
              <a:off x="1246776" y="1897519"/>
              <a:ext cx="582605" cy="584776"/>
              <a:chOff x="1246776" y="1897519"/>
              <a:chExt cx="582605" cy="584776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356DDD36-2957-4ABF-9354-9CC7833BEEAD}"/>
                  </a:ext>
                </a:extLst>
              </p:cNvPr>
              <p:cNvSpPr/>
              <p:nvPr/>
            </p:nvSpPr>
            <p:spPr>
              <a:xfrm>
                <a:off x="1246776" y="1944910"/>
                <a:ext cx="512693" cy="5126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AB35AF56-C3D6-454B-9EB4-B81F401CB1A9}"/>
                  </a:ext>
                </a:extLst>
              </p:cNvPr>
              <p:cNvSpPr txBox="1"/>
              <p:nvPr/>
            </p:nvSpPr>
            <p:spPr>
              <a:xfrm>
                <a:off x="1293384" y="1897519"/>
                <a:ext cx="53599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Helvetica Neue"/>
                    <a:cs typeface="Helvetica Neue"/>
                  </a:rPr>
                  <a:t>4</a:t>
                </a: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A7D5D06-2E83-4FC9-A087-15D73199DB4A}"/>
              </a:ext>
            </a:extLst>
          </p:cNvPr>
          <p:cNvGrpSpPr/>
          <p:nvPr/>
        </p:nvGrpSpPr>
        <p:grpSpPr>
          <a:xfrm>
            <a:off x="-11441" y="2321127"/>
            <a:ext cx="9155441" cy="707886"/>
            <a:chOff x="-11441" y="1475288"/>
            <a:chExt cx="9155441" cy="70788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5D18384-0F15-4676-8246-A03C3BF58EE0}"/>
                </a:ext>
              </a:extLst>
            </p:cNvPr>
            <p:cNvSpPr/>
            <p:nvPr/>
          </p:nvSpPr>
          <p:spPr>
            <a:xfrm>
              <a:off x="-11441" y="1475288"/>
              <a:ext cx="9155441" cy="7078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Group 8">
              <a:extLst>
                <a:ext uri="{FF2B5EF4-FFF2-40B4-BE49-F238E27FC236}">
                  <a16:creationId xmlns:a16="http://schemas.microsoft.com/office/drawing/2014/main" id="{383D2C2B-EDC2-4045-BDAE-78242890D01C}"/>
                </a:ext>
              </a:extLst>
            </p:cNvPr>
            <p:cNvGrpSpPr/>
            <p:nvPr/>
          </p:nvGrpSpPr>
          <p:grpSpPr>
            <a:xfrm>
              <a:off x="1314138" y="1530510"/>
              <a:ext cx="6210581" cy="610768"/>
              <a:chOff x="1246776" y="1882849"/>
              <a:chExt cx="6210581" cy="610768"/>
            </a:xfrm>
          </p:grpSpPr>
          <p:sp>
            <p:nvSpPr>
              <p:cNvPr id="32" name="TextBox 1">
                <a:extLst>
                  <a:ext uri="{FF2B5EF4-FFF2-40B4-BE49-F238E27FC236}">
                    <a16:creationId xmlns:a16="http://schemas.microsoft.com/office/drawing/2014/main" id="{2081D8C5-E5BD-4C1D-A158-6EEB997D97FF}"/>
                  </a:ext>
                </a:extLst>
              </p:cNvPr>
              <p:cNvSpPr txBox="1"/>
              <p:nvPr/>
            </p:nvSpPr>
            <p:spPr>
              <a:xfrm>
                <a:off x="1835783" y="1882849"/>
                <a:ext cx="562157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Long range attack</a:t>
                </a:r>
                <a:r>
                  <a:rPr lang="en-US" altLang="zh-CN" sz="3200" dirty="0">
                    <a:latin typeface="Helvetica Neue"/>
                    <a:cs typeface="Helvetica Neue"/>
                  </a:rPr>
                  <a:t> </a:t>
                </a:r>
                <a:endParaRPr lang="en-US" sz="3200" dirty="0">
                  <a:latin typeface="Helvetica Neue"/>
                  <a:cs typeface="Helvetica Neue"/>
                </a:endParaRPr>
              </a:p>
            </p:txBody>
          </p:sp>
          <p:grpSp>
            <p:nvGrpSpPr>
              <p:cNvPr id="33" name="Group 5">
                <a:extLst>
                  <a:ext uri="{FF2B5EF4-FFF2-40B4-BE49-F238E27FC236}">
                    <a16:creationId xmlns:a16="http://schemas.microsoft.com/office/drawing/2014/main" id="{4726B4AE-5006-4926-8AF7-7037CC8AD942}"/>
                  </a:ext>
                </a:extLst>
              </p:cNvPr>
              <p:cNvGrpSpPr/>
              <p:nvPr/>
            </p:nvGrpSpPr>
            <p:grpSpPr>
              <a:xfrm>
                <a:off x="1246776" y="1908841"/>
                <a:ext cx="581605" cy="584776"/>
                <a:chOff x="1246776" y="1908841"/>
                <a:chExt cx="581605" cy="584776"/>
              </a:xfrm>
            </p:grpSpPr>
            <p:sp>
              <p:nvSpPr>
                <p:cNvPr id="34" name="Oval 3">
                  <a:extLst>
                    <a:ext uri="{FF2B5EF4-FFF2-40B4-BE49-F238E27FC236}">
                      <a16:creationId xmlns:a16="http://schemas.microsoft.com/office/drawing/2014/main" id="{D08F7991-8027-447D-8A31-73D1E478172E}"/>
                    </a:ext>
                  </a:extLst>
                </p:cNvPr>
                <p:cNvSpPr/>
                <p:nvPr/>
              </p:nvSpPr>
              <p:spPr>
                <a:xfrm>
                  <a:off x="1246776" y="1944910"/>
                  <a:ext cx="512693" cy="512639"/>
                </a:xfrm>
                <a:prstGeom prst="ellipse">
                  <a:avLst/>
                </a:prstGeom>
                <a:noFill/>
                <a:ln w="28575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4">
                  <a:extLst>
                    <a:ext uri="{FF2B5EF4-FFF2-40B4-BE49-F238E27FC236}">
                      <a16:creationId xmlns:a16="http://schemas.microsoft.com/office/drawing/2014/main" id="{7B114397-AC88-46A3-BB0A-9991F8389D77}"/>
                    </a:ext>
                  </a:extLst>
                </p:cNvPr>
                <p:cNvSpPr txBox="1"/>
                <p:nvPr/>
              </p:nvSpPr>
              <p:spPr>
                <a:xfrm>
                  <a:off x="1292384" y="1908841"/>
                  <a:ext cx="535997" cy="584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Helvetica Neue"/>
                      <a:cs typeface="Helvetica Neue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2896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Short range attack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942368"/>
            <a:ext cx="7181850" cy="2695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74" y="3637944"/>
            <a:ext cx="4016606" cy="4174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941" y="3612519"/>
            <a:ext cx="3250277" cy="5377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07324" y="3566160"/>
            <a:ext cx="2820749" cy="1775076"/>
            <a:chOff x="407324" y="3566160"/>
            <a:chExt cx="2820749" cy="1775076"/>
          </a:xfrm>
        </p:grpSpPr>
        <p:sp>
          <p:nvSpPr>
            <p:cNvPr id="7" name="椭圆 6"/>
            <p:cNvSpPr/>
            <p:nvPr/>
          </p:nvSpPr>
          <p:spPr>
            <a:xfrm>
              <a:off x="407324" y="3566160"/>
              <a:ext cx="573751" cy="581891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35073" y="4879571"/>
              <a:ext cx="1593000" cy="461665"/>
            </a:xfrm>
            <a:prstGeom prst="rect">
              <a:avLst/>
            </a:prstGeom>
            <a:noFill/>
            <a:ln w="12700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high power</a:t>
              </a:r>
              <a:endParaRPr lang="zh-CN" altLang="en-US" sz="2400" dirty="0"/>
            </a:p>
          </p:txBody>
        </p:sp>
        <p:cxnSp>
          <p:nvCxnSpPr>
            <p:cNvPr id="12" name="直接箭头连接符 11"/>
            <p:cNvCxnSpPr>
              <a:stCxn id="7" idx="5"/>
              <a:endCxn id="8" idx="0"/>
            </p:cNvCxnSpPr>
            <p:nvPr/>
          </p:nvCxnSpPr>
          <p:spPr>
            <a:xfrm>
              <a:off x="897051" y="4062835"/>
              <a:ext cx="1534522" cy="816736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3228073" y="4756744"/>
            <a:ext cx="4292710" cy="1206689"/>
            <a:chOff x="3228073" y="4756744"/>
            <a:chExt cx="4292710" cy="1206689"/>
          </a:xfrm>
        </p:grpSpPr>
        <p:sp>
          <p:nvSpPr>
            <p:cNvPr id="49" name="文本框 48"/>
            <p:cNvSpPr txBox="1"/>
            <p:nvPr/>
          </p:nvSpPr>
          <p:spPr>
            <a:xfrm>
              <a:off x="6355079" y="4879570"/>
              <a:ext cx="1165704" cy="461665"/>
            </a:xfrm>
            <a:prstGeom prst="rect">
              <a:avLst/>
            </a:prstGeom>
            <a:noFill/>
            <a:ln w="12700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 </a:t>
              </a:r>
              <a:r>
                <a:rPr lang="en-US" altLang="zh-CN" sz="2400" dirty="0"/>
                <a:t>audible</a:t>
              </a:r>
              <a:endParaRPr lang="zh-CN" altLang="en-US" sz="2400" dirty="0"/>
            </a:p>
          </p:txBody>
        </p:sp>
        <p:cxnSp>
          <p:nvCxnSpPr>
            <p:cNvPr id="53" name="直接箭头连接符 52"/>
            <p:cNvCxnSpPr>
              <a:stCxn id="8" idx="3"/>
              <a:endCxn id="49" idx="1"/>
            </p:cNvCxnSpPr>
            <p:nvPr/>
          </p:nvCxnSpPr>
          <p:spPr>
            <a:xfrm flipV="1">
              <a:off x="3228073" y="5110403"/>
              <a:ext cx="3127006" cy="1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3531177" y="4756744"/>
              <a:ext cx="2331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Speaker’s non-linearity</a:t>
              </a:r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842152" y="5501768"/>
              <a:ext cx="1459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6600"/>
                  </a:solidFill>
                </a:rPr>
                <a:t>Range: 5ft</a:t>
              </a:r>
              <a:endParaRPr lang="zh-CN" altLang="en-US" sz="24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3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307"/>
            <a:ext cx="9144000" cy="707886"/>
          </a:xfrm>
          <a:prstGeom prst="rect">
            <a:avLst/>
          </a:prstGeom>
          <a:solidFill>
            <a:srgbClr val="FF66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pPr algn="ctr"/>
            <a:r>
              <a:rPr lang="en-US" dirty="0"/>
              <a:t>L</a:t>
            </a:r>
            <a:r>
              <a:rPr lang="en-US" altLang="zh-CN" dirty="0"/>
              <a:t>ong</a:t>
            </a:r>
            <a:r>
              <a:rPr lang="en-US" dirty="0"/>
              <a:t> range attack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11268" y="1987651"/>
            <a:ext cx="8932732" cy="2049361"/>
            <a:chOff x="211268" y="1459412"/>
            <a:chExt cx="8932732" cy="2049361"/>
          </a:xfrm>
        </p:grpSpPr>
        <p:grpSp>
          <p:nvGrpSpPr>
            <p:cNvPr id="15" name="Group 51"/>
            <p:cNvGrpSpPr/>
            <p:nvPr/>
          </p:nvGrpSpPr>
          <p:grpSpPr>
            <a:xfrm rot="10800000">
              <a:off x="2858424" y="2584283"/>
              <a:ext cx="953983" cy="924490"/>
              <a:chOff x="4230900" y="4230284"/>
              <a:chExt cx="1690039" cy="1637791"/>
            </a:xfrm>
          </p:grpSpPr>
          <p:pic>
            <p:nvPicPr>
              <p:cNvPr id="16" name="Picture 55" descr="Oxygen-Icons.org-Oxygen-Actions-speaker.ico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72214" flipH="1">
                <a:off x="4511432" y="4445900"/>
                <a:ext cx="1284460" cy="1284460"/>
              </a:xfrm>
              <a:prstGeom prst="rect">
                <a:avLst/>
              </a:prstGeom>
            </p:spPr>
          </p:pic>
          <p:grpSp>
            <p:nvGrpSpPr>
              <p:cNvPr id="17" name="Group 56"/>
              <p:cNvGrpSpPr/>
              <p:nvPr/>
            </p:nvGrpSpPr>
            <p:grpSpPr>
              <a:xfrm rot="14235582">
                <a:off x="4257024" y="4204160"/>
                <a:ext cx="1637791" cy="1690039"/>
                <a:chOff x="3803610" y="5654656"/>
                <a:chExt cx="1637791" cy="1690039"/>
              </a:xfrm>
            </p:grpSpPr>
            <p:sp>
              <p:nvSpPr>
                <p:cNvPr id="18" name="Arc 57"/>
                <p:cNvSpPr/>
                <p:nvPr/>
              </p:nvSpPr>
              <p:spPr>
                <a:xfrm rot="20846206">
                  <a:off x="3803610" y="5930376"/>
                  <a:ext cx="1433562" cy="1414319"/>
                </a:xfrm>
                <a:prstGeom prst="arc">
                  <a:avLst>
                    <a:gd name="adj1" fmla="val 16988502"/>
                    <a:gd name="adj2" fmla="val 20719747"/>
                  </a:avLst>
                </a:prstGeom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58"/>
                <p:cNvSpPr/>
                <p:nvPr/>
              </p:nvSpPr>
              <p:spPr>
                <a:xfrm rot="20846206">
                  <a:off x="3905723" y="5792513"/>
                  <a:ext cx="1433562" cy="1414318"/>
                </a:xfrm>
                <a:prstGeom prst="arc">
                  <a:avLst>
                    <a:gd name="adj1" fmla="val 16988502"/>
                    <a:gd name="adj2" fmla="val 20719747"/>
                  </a:avLst>
                </a:prstGeom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Arc 59"/>
                <p:cNvSpPr/>
                <p:nvPr/>
              </p:nvSpPr>
              <p:spPr>
                <a:xfrm rot="20647733">
                  <a:off x="4007840" y="5654656"/>
                  <a:ext cx="1433561" cy="1414319"/>
                </a:xfrm>
                <a:prstGeom prst="arc">
                  <a:avLst>
                    <a:gd name="adj1" fmla="val 16988502"/>
                    <a:gd name="adj2" fmla="val 20719747"/>
                  </a:avLst>
                </a:prstGeom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51"/>
            <p:cNvGrpSpPr/>
            <p:nvPr/>
          </p:nvGrpSpPr>
          <p:grpSpPr>
            <a:xfrm rot="10800000">
              <a:off x="2853171" y="1459412"/>
              <a:ext cx="953983" cy="924490"/>
              <a:chOff x="4230900" y="4230284"/>
              <a:chExt cx="1690039" cy="1637791"/>
            </a:xfrm>
          </p:grpSpPr>
          <p:pic>
            <p:nvPicPr>
              <p:cNvPr id="22" name="Picture 55" descr="Oxygen-Icons.org-Oxygen-Actions-speaker.ico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72214" flipH="1">
                <a:off x="4511432" y="4445900"/>
                <a:ext cx="1284460" cy="1284460"/>
              </a:xfrm>
              <a:prstGeom prst="rect">
                <a:avLst/>
              </a:prstGeom>
            </p:spPr>
          </p:pic>
          <p:grpSp>
            <p:nvGrpSpPr>
              <p:cNvPr id="23" name="Group 56"/>
              <p:cNvGrpSpPr/>
              <p:nvPr/>
            </p:nvGrpSpPr>
            <p:grpSpPr>
              <a:xfrm rot="14235582">
                <a:off x="4257024" y="4204160"/>
                <a:ext cx="1637791" cy="1690039"/>
                <a:chOff x="3803610" y="5654656"/>
                <a:chExt cx="1637791" cy="1690039"/>
              </a:xfrm>
            </p:grpSpPr>
            <p:sp>
              <p:nvSpPr>
                <p:cNvPr id="24" name="Arc 57"/>
                <p:cNvSpPr/>
                <p:nvPr/>
              </p:nvSpPr>
              <p:spPr>
                <a:xfrm rot="20846206">
                  <a:off x="3803610" y="5930376"/>
                  <a:ext cx="1433562" cy="1414319"/>
                </a:xfrm>
                <a:prstGeom prst="arc">
                  <a:avLst>
                    <a:gd name="adj1" fmla="val 16988502"/>
                    <a:gd name="adj2" fmla="val 20719747"/>
                  </a:avLst>
                </a:prstGeom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Arc 58"/>
                <p:cNvSpPr/>
                <p:nvPr/>
              </p:nvSpPr>
              <p:spPr>
                <a:xfrm rot="20846206">
                  <a:off x="3905723" y="5792513"/>
                  <a:ext cx="1433562" cy="1414318"/>
                </a:xfrm>
                <a:prstGeom prst="arc">
                  <a:avLst>
                    <a:gd name="adj1" fmla="val 16988502"/>
                    <a:gd name="adj2" fmla="val 20719747"/>
                  </a:avLst>
                </a:prstGeom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Arc 59"/>
                <p:cNvSpPr/>
                <p:nvPr/>
              </p:nvSpPr>
              <p:spPr>
                <a:xfrm rot="20647733">
                  <a:off x="4007840" y="5654656"/>
                  <a:ext cx="1433561" cy="1414319"/>
                </a:xfrm>
                <a:prstGeom prst="arc">
                  <a:avLst>
                    <a:gd name="adj1" fmla="val 16988502"/>
                    <a:gd name="adj2" fmla="val 20719747"/>
                  </a:avLst>
                </a:prstGeom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268" y="1803522"/>
              <a:ext cx="2447925" cy="32385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/>
            <a:srcRect l="2380" t="10542" b="-1"/>
            <a:stretch/>
          </p:blipFill>
          <p:spPr>
            <a:xfrm>
              <a:off x="211268" y="2876272"/>
              <a:ext cx="2733675" cy="34084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/>
            <a:srcRect l="3987" t="15651" r="9930"/>
            <a:stretch/>
          </p:blipFill>
          <p:spPr>
            <a:xfrm>
              <a:off x="3903785" y="1736736"/>
              <a:ext cx="4214552" cy="44991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/>
            <a:srcRect l="4507" t="1172" r="2432"/>
            <a:stretch/>
          </p:blipFill>
          <p:spPr>
            <a:xfrm>
              <a:off x="3931919" y="2808033"/>
              <a:ext cx="5212081" cy="433015"/>
            </a:xfrm>
            <a:prstGeom prst="rect">
              <a:avLst/>
            </a:prstGeom>
          </p:spPr>
        </p:pic>
      </p:grpSp>
      <p:pic>
        <p:nvPicPr>
          <p:cNvPr id="31" name="Picture 30" descr="19494-2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46" y="4547563"/>
            <a:ext cx="1126466" cy="11264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547563"/>
            <a:ext cx="2257425" cy="10477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35106" y="986872"/>
            <a:ext cx="5873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Core idea: using multiple speakers</a:t>
            </a:r>
            <a:endParaRPr lang="zh-CN" altLang="en-US" sz="32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7219129" y="4556377"/>
            <a:ext cx="665567" cy="923330"/>
            <a:chOff x="7241025" y="4587514"/>
            <a:chExt cx="665567" cy="92333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94738" y="4879971"/>
              <a:ext cx="514350" cy="38100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7241025" y="4587514"/>
              <a:ext cx="6655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rgbClr val="FF6600"/>
                  </a:solidFill>
                </a:rPr>
                <a:t>×</a:t>
              </a:r>
              <a:endParaRPr lang="zh-CN" altLang="en-US" sz="5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9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508</Words>
  <Application>Microsoft Office PowerPoint</Application>
  <PresentationFormat>全屏显示(4:3)</PresentationFormat>
  <Paragraphs>178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Avenir Book</vt:lpstr>
      <vt:lpstr>Helvetica Neue</vt:lpstr>
      <vt:lpstr>等线</vt:lpstr>
      <vt:lpstr>等线 Light</vt:lpstr>
      <vt:lpstr>Arial</vt:lpstr>
      <vt:lpstr>Calibri</vt:lpstr>
      <vt:lpstr>Calibri Light</vt:lpstr>
      <vt:lpstr>Cambria Math</vt:lpstr>
      <vt:lpstr>Mangal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雨萌</dc:creator>
  <cp:lastModifiedBy>mongo_lu@163.com</cp:lastModifiedBy>
  <cp:revision>41</cp:revision>
  <dcterms:created xsi:type="dcterms:W3CDTF">2018-03-19T02:27:01Z</dcterms:created>
  <dcterms:modified xsi:type="dcterms:W3CDTF">2018-03-20T12:24:14Z</dcterms:modified>
</cp:coreProperties>
</file>