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  <p:sldId id="271" r:id="rId12"/>
    <p:sldId id="266" r:id="rId13"/>
    <p:sldId id="267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8271" autoAdjust="0"/>
  </p:normalViewPr>
  <p:slideViewPr>
    <p:cSldViewPr snapToGrid="0">
      <p:cViewPr varScale="1">
        <p:scale>
          <a:sx n="127" d="100"/>
          <a:sy n="127" d="100"/>
        </p:scale>
        <p:origin x="154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735CC0-5200-4C45-A9E7-9A30B1E9671C}" type="datetimeFigureOut">
              <a:rPr lang="zh-CN" altLang="en-US" smtClean="0"/>
              <a:t>2018/3/7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9389D7-7CE6-460C-A842-97B7C57537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014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Silvio </a:t>
            </a:r>
            <a:r>
              <a:rPr lang="en-US" altLang="zh-CN" dirty="0" err="1" smtClean="0"/>
              <a:t>Micali</a:t>
            </a:r>
            <a:r>
              <a:rPr lang="en-US" altLang="zh-CN" dirty="0" smtClean="0"/>
              <a:t>, 2012,</a:t>
            </a:r>
            <a:r>
              <a:rPr lang="en-US" altLang="zh-CN" baseline="0" dirty="0" smtClean="0"/>
              <a:t> Turing Award</a:t>
            </a:r>
          </a:p>
          <a:p>
            <a:r>
              <a:rPr lang="en-US" altLang="zh-CN" baseline="0" dirty="0" smtClean="0"/>
              <a:t>SOSP ‘17, </a:t>
            </a:r>
            <a:r>
              <a:rPr lang="zh-CN" altLang="en-US" baseline="0" smtClean="0"/>
              <a:t>操作系统原理大会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9389D7-7CE6-460C-A842-97B7C5753708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0155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EB5AD-C3B8-4370-A6DC-CC065C306756}" type="datetime1">
              <a:rPr lang="zh-CN" altLang="en-US" smtClean="0"/>
              <a:t>2018/3/7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87CEC-72E6-4BA8-89E4-72C7E0490E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9907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65DB-B486-4A2B-B83E-768814101BD4}" type="datetime1">
              <a:rPr lang="zh-CN" altLang="en-US" smtClean="0"/>
              <a:t>2018/3/7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87CEC-72E6-4BA8-89E4-72C7E0490E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0683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5B13F-2882-4987-9131-42B68CBAD1A4}" type="datetime1">
              <a:rPr lang="zh-CN" altLang="en-US" smtClean="0"/>
              <a:t>2018/3/7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87CEC-72E6-4BA8-89E4-72C7E0490E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3424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F6955-46C2-4B4B-BE50-F50D2A6AD31D}" type="datetime1">
              <a:rPr lang="zh-CN" altLang="en-US" smtClean="0"/>
              <a:t>2018/3/7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87CEC-72E6-4BA8-89E4-72C7E0490E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6470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4A610-09B2-41EC-90CB-0000F0B8CE6E}" type="datetime1">
              <a:rPr lang="zh-CN" altLang="en-US" smtClean="0"/>
              <a:t>2018/3/7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87CEC-72E6-4BA8-89E4-72C7E0490E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8826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734A5-B01D-43C7-98F0-26DAE33D45B1}" type="datetime1">
              <a:rPr lang="zh-CN" altLang="en-US" smtClean="0"/>
              <a:t>2018/3/7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87CEC-72E6-4BA8-89E4-72C7E0490E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5723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9E2FC-2229-48E1-AF68-CB2BF2B2EE99}" type="datetime1">
              <a:rPr lang="zh-CN" altLang="en-US" smtClean="0"/>
              <a:t>2018/3/7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87CEC-72E6-4BA8-89E4-72C7E0490E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0011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4A59D-3551-4061-B032-B2C62C7E4F88}" type="datetime1">
              <a:rPr lang="zh-CN" altLang="en-US" smtClean="0"/>
              <a:t>2018/3/7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87CEC-72E6-4BA8-89E4-72C7E0490E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8153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CE37F-291B-491D-ABEF-FCFD5A3D8F43}" type="datetime1">
              <a:rPr lang="zh-CN" altLang="en-US" smtClean="0"/>
              <a:t>2018/3/7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87CEC-72E6-4BA8-89E4-72C7E0490E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0389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F5FA4-F90B-4297-92FA-1D843963D550}" type="datetime1">
              <a:rPr lang="zh-CN" altLang="en-US" smtClean="0"/>
              <a:t>2018/3/7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87CEC-72E6-4BA8-89E4-72C7E0490E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6487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1F06C-C5A7-41EA-99CC-E705568F6F39}" type="datetime1">
              <a:rPr lang="zh-CN" altLang="en-US" smtClean="0"/>
              <a:t>2018/3/7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87CEC-72E6-4BA8-89E4-72C7E0490E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1982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8D504-EB9B-45A0-8AC0-DC7AF7ABED6A}" type="datetime1">
              <a:rPr lang="zh-CN" altLang="en-US" smtClean="0"/>
              <a:t>2018/3/7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87CEC-72E6-4BA8-89E4-72C7E0490E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157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23511" y="1122363"/>
            <a:ext cx="11377061" cy="2387600"/>
          </a:xfrm>
        </p:spPr>
        <p:txBody>
          <a:bodyPr>
            <a:normAutofit fontScale="90000"/>
          </a:bodyPr>
          <a:lstStyle/>
          <a:p>
            <a:r>
              <a:rPr lang="en-US" altLang="zh-CN" dirty="0" err="1" smtClean="0"/>
              <a:t>Algorand</a:t>
            </a:r>
            <a:r>
              <a:rPr lang="en-US" altLang="zh-CN" dirty="0" smtClean="0"/>
              <a:t>: Scaling</a:t>
            </a:r>
            <a:br>
              <a:rPr lang="en-US" altLang="zh-CN" dirty="0" smtClean="0"/>
            </a:br>
            <a:r>
              <a:rPr lang="en-US" altLang="zh-CN" dirty="0" smtClean="0"/>
              <a:t>Byzantine Agreements</a:t>
            </a:r>
            <a:br>
              <a:rPr lang="en-US" altLang="zh-CN" dirty="0" smtClean="0"/>
            </a:br>
            <a:r>
              <a:rPr lang="en-US" altLang="zh-CN" dirty="0" smtClean="0"/>
              <a:t>for Cryptocurrencies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682384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Yossi Gilad, </a:t>
            </a:r>
            <a:r>
              <a:rPr lang="en-US" altLang="zh-CN" dirty="0" err="1" smtClean="0"/>
              <a:t>Rotem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Hemo</a:t>
            </a:r>
            <a:r>
              <a:rPr lang="en-US" altLang="zh-CN" dirty="0" smtClean="0"/>
              <a:t>, Silvio </a:t>
            </a:r>
            <a:r>
              <a:rPr lang="en-US" altLang="zh-CN" dirty="0" err="1" smtClean="0"/>
              <a:t>Micali</a:t>
            </a:r>
            <a:r>
              <a:rPr lang="en-US" altLang="zh-CN" dirty="0" smtClean="0"/>
              <a:t>,</a:t>
            </a:r>
          </a:p>
          <a:p>
            <a:r>
              <a:rPr lang="en-US" altLang="zh-CN" dirty="0" smtClean="0"/>
              <a:t>Georgios Vlachos, </a:t>
            </a:r>
            <a:r>
              <a:rPr lang="en-US" altLang="zh-CN" dirty="0" err="1" smtClean="0"/>
              <a:t>Nickolai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Zeldovich</a:t>
            </a:r>
            <a:endParaRPr lang="en-US" altLang="zh-CN" dirty="0" smtClean="0"/>
          </a:p>
          <a:p>
            <a:r>
              <a:rPr lang="en-US" altLang="zh-CN" dirty="0" smtClean="0"/>
              <a:t>MIT CSAIL</a:t>
            </a:r>
          </a:p>
          <a:p>
            <a:endParaRPr lang="en-US" altLang="zh-CN" dirty="0"/>
          </a:p>
          <a:p>
            <a:r>
              <a:rPr lang="en-US" altLang="zh-CN" dirty="0" smtClean="0"/>
              <a:t>Introduced by Kai Zhang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87CEC-72E6-4BA8-89E4-72C7E0490EE1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9194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Algorand</a:t>
            </a:r>
            <a:r>
              <a:rPr lang="en-US" altLang="zh-CN" dirty="0" smtClean="0"/>
              <a:t>: Techniques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 smtClean="0"/>
              <a:t>Cryptographic </a:t>
            </a:r>
            <a:r>
              <a:rPr lang="en-US" altLang="zh-CN" dirty="0" err="1" smtClean="0"/>
              <a:t>sortition</a:t>
            </a:r>
            <a:endParaRPr lang="en-US" altLang="zh-CN" dirty="0" smtClean="0"/>
          </a:p>
          <a:p>
            <a:r>
              <a:rPr lang="en-US" altLang="zh-CN" dirty="0" smtClean="0"/>
              <a:t>BA* selects committee members in a </a:t>
            </a:r>
            <a:r>
              <a:rPr lang="en-US" altLang="zh-CN" dirty="0" smtClean="0">
                <a:solidFill>
                  <a:srgbClr val="FF0000"/>
                </a:solidFill>
              </a:rPr>
              <a:t>private</a:t>
            </a:r>
            <a:r>
              <a:rPr lang="en-US" altLang="zh-CN" dirty="0" smtClean="0"/>
              <a:t> and </a:t>
            </a:r>
            <a:r>
              <a:rPr lang="en-US" altLang="zh-CN" dirty="0" smtClean="0">
                <a:solidFill>
                  <a:srgbClr val="FF0000"/>
                </a:solidFill>
              </a:rPr>
              <a:t>non-interactive</a:t>
            </a:r>
            <a:r>
              <a:rPr lang="en-US" altLang="zh-CN" dirty="0" smtClean="0"/>
              <a:t> way.</a:t>
            </a:r>
            <a:endParaRPr lang="en-US" altLang="zh-CN" dirty="0"/>
          </a:p>
          <a:p>
            <a:r>
              <a:rPr lang="en-US" altLang="zh-CN" dirty="0" smtClean="0"/>
              <a:t>Every user in the system can </a:t>
            </a:r>
            <a:r>
              <a:rPr lang="en-US" altLang="zh-CN" dirty="0" smtClean="0">
                <a:solidFill>
                  <a:srgbClr val="FF0000"/>
                </a:solidFill>
              </a:rPr>
              <a:t>independently</a:t>
            </a:r>
            <a:r>
              <a:rPr lang="en-US" altLang="zh-CN" dirty="0" smtClean="0"/>
              <a:t> determine if they are chosen, by computing a VRF of their private key and public information from the blockchain.</a:t>
            </a:r>
          </a:p>
          <a:p>
            <a:r>
              <a:rPr lang="en-US" altLang="zh-CN" dirty="0" smtClean="0"/>
              <a:t>If the user is chosen, the VRF returns a </a:t>
            </a:r>
            <a:r>
              <a:rPr lang="en-US" altLang="zh-CN" dirty="0" smtClean="0">
                <a:solidFill>
                  <a:srgbClr val="FF0000"/>
                </a:solidFill>
              </a:rPr>
              <a:t>proof</a:t>
            </a:r>
            <a:r>
              <a:rPr lang="en-US" altLang="zh-CN" dirty="0" smtClean="0"/>
              <a:t> of his committee </a:t>
            </a:r>
            <a:r>
              <a:rPr lang="en-US" altLang="zh-CN" dirty="0" smtClean="0"/>
              <a:t>membership.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87CEC-72E6-4BA8-89E4-72C7E0490EE1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6726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Verifiable Random Functions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For each user </a:t>
            </a:r>
            <a:r>
              <a:rPr lang="en-US" altLang="zh-CN" dirty="0"/>
              <a:t>x</a:t>
            </a:r>
            <a:r>
              <a:rPr lang="en-US" altLang="zh-CN" baseline="-25000" dirty="0"/>
              <a:t>i</a:t>
            </a:r>
            <a:r>
              <a:rPr lang="en-US" altLang="zh-CN" dirty="0" smtClean="0"/>
              <a:t> with public/private key pair, (</a:t>
            </a:r>
            <a:r>
              <a:rPr lang="en-US" altLang="zh-CN" dirty="0" err="1"/>
              <a:t>pk</a:t>
            </a:r>
            <a:r>
              <a:rPr lang="en-US" altLang="zh-CN" baseline="-25000" dirty="0" err="1"/>
              <a:t>i</a:t>
            </a:r>
            <a:r>
              <a:rPr lang="en-US" altLang="zh-CN" dirty="0" smtClean="0"/>
              <a:t>, sk</a:t>
            </a:r>
            <a:r>
              <a:rPr lang="en-US" altLang="zh-CN" baseline="-25000" dirty="0" smtClean="0"/>
              <a:t>i</a:t>
            </a:r>
            <a:r>
              <a:rPr lang="en-US" altLang="zh-CN" dirty="0" smtClean="0"/>
              <a:t>).</a:t>
            </a:r>
          </a:p>
          <a:p>
            <a:r>
              <a:rPr lang="en-US" altLang="zh-CN" dirty="0" smtClean="0"/>
              <a:t>VRF(seed, x</a:t>
            </a:r>
            <a:r>
              <a:rPr lang="en-US" altLang="zh-CN" baseline="-25000" dirty="0"/>
              <a:t>i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pk</a:t>
            </a:r>
            <a:r>
              <a:rPr lang="en-US" altLang="zh-CN" baseline="-25000" dirty="0" err="1" smtClean="0"/>
              <a:t>i</a:t>
            </a:r>
            <a:r>
              <a:rPr lang="en-US" altLang="zh-CN" dirty="0" smtClean="0"/>
              <a:t>)=&lt;</a:t>
            </a:r>
            <a:r>
              <a:rPr lang="en-US" altLang="zh-CN" dirty="0" err="1" smtClean="0"/>
              <a:t>hash</a:t>
            </a:r>
            <a:r>
              <a:rPr lang="en-US" altLang="zh-CN" baseline="-25000" dirty="0" err="1"/>
              <a:t>i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proof</a:t>
            </a:r>
            <a:r>
              <a:rPr lang="en-US" altLang="zh-CN" baseline="-25000" dirty="0" err="1" smtClean="0"/>
              <a:t>i</a:t>
            </a:r>
            <a:r>
              <a:rPr lang="en-US" altLang="zh-CN" dirty="0" smtClean="0"/>
              <a:t>&gt; if user 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 is selected into committee.</a:t>
            </a:r>
          </a:p>
          <a:p>
            <a:r>
              <a:rPr lang="en-US" altLang="zh-CN" dirty="0" err="1" smtClean="0"/>
              <a:t>Proof</a:t>
            </a:r>
            <a:r>
              <a:rPr lang="en-US" altLang="zh-CN" baseline="-25000" dirty="0" err="1" smtClean="0"/>
              <a:t>i</a:t>
            </a:r>
            <a:r>
              <a:rPr lang="en-US" altLang="zh-CN" baseline="-25000" dirty="0"/>
              <a:t> </a:t>
            </a:r>
            <a:r>
              <a:rPr lang="en-US" altLang="zh-CN" dirty="0" smtClean="0"/>
              <a:t> can be checked with </a:t>
            </a:r>
            <a:r>
              <a:rPr lang="en-US" altLang="zh-CN" dirty="0" err="1" smtClean="0"/>
              <a:t>pk</a:t>
            </a:r>
            <a:r>
              <a:rPr lang="en-US" altLang="zh-CN" baseline="-25000" dirty="0" err="1" smtClean="0"/>
              <a:t>i</a:t>
            </a:r>
            <a:r>
              <a:rPr lang="en-US" altLang="zh-CN" baseline="-25000" dirty="0"/>
              <a:t> </a:t>
            </a:r>
            <a:r>
              <a:rPr lang="en-US" altLang="zh-CN" dirty="0" smtClean="0"/>
              <a:t> that </a:t>
            </a:r>
            <a:r>
              <a:rPr lang="en-US" altLang="zh-CN" dirty="0" err="1" smtClean="0"/>
              <a:t>hash</a:t>
            </a:r>
            <a:r>
              <a:rPr lang="en-US" altLang="zh-CN" baseline="-25000" dirty="0" err="1" smtClean="0"/>
              <a:t>i</a:t>
            </a:r>
            <a:r>
              <a:rPr lang="en-US" altLang="zh-CN" baseline="-25000" dirty="0"/>
              <a:t> </a:t>
            </a:r>
            <a:r>
              <a:rPr lang="en-US" altLang="zh-CN" dirty="0" smtClean="0"/>
              <a:t>corresponds to x</a:t>
            </a:r>
            <a:r>
              <a:rPr lang="en-US" altLang="zh-CN" baseline="-25000" dirty="0" smtClean="0"/>
              <a:t>i </a:t>
            </a:r>
            <a:r>
              <a:rPr lang="en-US" altLang="zh-CN" dirty="0" smtClean="0"/>
              <a:t>without knowing sk</a:t>
            </a:r>
            <a:r>
              <a:rPr lang="en-US" altLang="zh-CN" baseline="-25000" dirty="0" smtClean="0"/>
              <a:t>i</a:t>
            </a:r>
            <a:r>
              <a:rPr lang="en-US" altLang="zh-CN" dirty="0" smtClean="0"/>
              <a:t>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87CEC-72E6-4BA8-89E4-72C7E0490EE1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86818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Algorand</a:t>
            </a:r>
            <a:r>
              <a:rPr lang="en-US" altLang="zh-CN" dirty="0" smtClean="0"/>
              <a:t>: Techniques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 smtClean="0"/>
              <a:t>Participant replacement</a:t>
            </a:r>
          </a:p>
          <a:p>
            <a:r>
              <a:rPr lang="en-US" altLang="zh-CN" dirty="0" smtClean="0"/>
              <a:t>Different committee members at different rounds.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87CEC-72E6-4BA8-89E4-72C7E0490EE1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3435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Algorand</a:t>
            </a:r>
            <a:r>
              <a:rPr lang="en-US" altLang="zh-CN" dirty="0" smtClean="0"/>
              <a:t> Workflow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altLang="zh-CN" dirty="0" smtClean="0"/>
              <a:t>Each user collects a block of pending </a:t>
            </a:r>
            <a:r>
              <a:rPr lang="en-US" altLang="zh-CN" dirty="0" smtClean="0">
                <a:solidFill>
                  <a:srgbClr val="FF0000"/>
                </a:solidFill>
              </a:rPr>
              <a:t>transactions</a:t>
            </a:r>
            <a:r>
              <a:rPr lang="en-US" altLang="zh-CN" dirty="0" smtClean="0"/>
              <a:t> they hear.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 smtClean="0"/>
              <a:t>All users execute cryptographic </a:t>
            </a:r>
            <a:r>
              <a:rPr lang="en-US" altLang="zh-CN" dirty="0" err="1" smtClean="0"/>
              <a:t>sortition</a:t>
            </a:r>
            <a:r>
              <a:rPr lang="en-US" altLang="zh-CN" dirty="0" smtClean="0"/>
              <a:t> to determine if they are selected into </a:t>
            </a:r>
            <a:r>
              <a:rPr lang="en-US" altLang="zh-CN" dirty="0" smtClean="0">
                <a:solidFill>
                  <a:srgbClr val="FF0000"/>
                </a:solidFill>
              </a:rPr>
              <a:t>committee</a:t>
            </a:r>
            <a:r>
              <a:rPr lang="en-US" altLang="zh-CN" dirty="0" smtClean="0"/>
              <a:t>. Committee members get a </a:t>
            </a:r>
            <a:r>
              <a:rPr lang="en-US" altLang="zh-CN" dirty="0" smtClean="0">
                <a:solidFill>
                  <a:srgbClr val="FF0000"/>
                </a:solidFill>
              </a:rPr>
              <a:t>proof</a:t>
            </a:r>
            <a:r>
              <a:rPr lang="en-US" altLang="zh-CN" dirty="0" smtClean="0"/>
              <a:t> and </a:t>
            </a:r>
            <a:r>
              <a:rPr lang="en-US" altLang="zh-CN" dirty="0" smtClean="0">
                <a:solidFill>
                  <a:srgbClr val="FF0000"/>
                </a:solidFill>
              </a:rPr>
              <a:t>priority</a:t>
            </a:r>
            <a:r>
              <a:rPr lang="en-US" altLang="zh-CN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 smtClean="0"/>
              <a:t>Committee members distribute their </a:t>
            </a:r>
            <a:r>
              <a:rPr lang="en-US" altLang="zh-CN" dirty="0" smtClean="0">
                <a:solidFill>
                  <a:srgbClr val="FF0000"/>
                </a:solidFill>
              </a:rPr>
              <a:t>block</a:t>
            </a:r>
            <a:r>
              <a:rPr lang="en-US" altLang="zh-CN" dirty="0" smtClean="0"/>
              <a:t> of pending transactions, together with </a:t>
            </a:r>
            <a:r>
              <a:rPr lang="en-US" altLang="zh-CN" dirty="0" smtClean="0">
                <a:solidFill>
                  <a:srgbClr val="FF0000"/>
                </a:solidFill>
              </a:rPr>
              <a:t>priority</a:t>
            </a:r>
            <a:r>
              <a:rPr lang="en-US" altLang="zh-CN" dirty="0" smtClean="0"/>
              <a:t> and </a:t>
            </a:r>
            <a:r>
              <a:rPr lang="en-US" altLang="zh-CN" dirty="0" smtClean="0">
                <a:solidFill>
                  <a:srgbClr val="FF0000"/>
                </a:solidFill>
              </a:rPr>
              <a:t>proof</a:t>
            </a:r>
            <a:r>
              <a:rPr lang="en-US" altLang="zh-CN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 smtClean="0"/>
              <a:t>Committee members reach </a:t>
            </a:r>
            <a:r>
              <a:rPr lang="en-US" altLang="zh-CN" dirty="0" smtClean="0">
                <a:solidFill>
                  <a:srgbClr val="FF0000"/>
                </a:solidFill>
              </a:rPr>
              <a:t>consensus</a:t>
            </a:r>
            <a:r>
              <a:rPr lang="en-US" altLang="zh-CN" dirty="0" smtClean="0"/>
              <a:t> on block with </a:t>
            </a:r>
            <a:r>
              <a:rPr lang="en-US" altLang="zh-CN" dirty="0" smtClean="0">
                <a:solidFill>
                  <a:srgbClr val="FF0000"/>
                </a:solidFill>
              </a:rPr>
              <a:t>highest</a:t>
            </a:r>
            <a:r>
              <a:rPr lang="en-US" altLang="zh-CN" dirty="0" smtClean="0"/>
              <a:t> priority.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87CEC-72E6-4BA8-89E4-72C7E0490EE1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25401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Algorand</a:t>
            </a:r>
            <a:r>
              <a:rPr lang="en-US" altLang="zh-CN" dirty="0" smtClean="0"/>
              <a:t>: Evaluation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Experiments on 1000 Amazon EC2 VM.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zh-CN" dirty="0" err="1" smtClean="0"/>
              <a:t>Algorand</a:t>
            </a:r>
            <a:r>
              <a:rPr lang="en-US" altLang="zh-CN" dirty="0" smtClean="0"/>
              <a:t> can confirm a 1MByte block of transactions in ~22 seconds with 50000 users.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zh-CN" dirty="0" err="1" smtClean="0"/>
              <a:t>Algorand’s</a:t>
            </a:r>
            <a:r>
              <a:rPr lang="en-US" altLang="zh-CN" dirty="0" smtClean="0"/>
              <a:t> latency remains nearly constant when scaling to half a million users.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zh-CN" dirty="0" err="1" smtClean="0"/>
              <a:t>Algorand</a:t>
            </a:r>
            <a:r>
              <a:rPr lang="en-US" altLang="zh-CN" dirty="0" smtClean="0"/>
              <a:t> achieves 125 times the transaction throughput of Bitcoin.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zh-CN" dirty="0" err="1" smtClean="0"/>
              <a:t>Algorand</a:t>
            </a:r>
            <a:r>
              <a:rPr lang="en-US" altLang="zh-CN" dirty="0" smtClean="0"/>
              <a:t> achieves acceptable latency even in the presence of actively malicious users.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87CEC-72E6-4BA8-89E4-72C7E0490EE1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658595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My opinion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Most severe problem: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dirty="0" smtClean="0"/>
              <a:t>No </a:t>
            </a:r>
            <a:r>
              <a:rPr lang="en-US" altLang="zh-CN" dirty="0" smtClean="0">
                <a:solidFill>
                  <a:srgbClr val="FF0000"/>
                </a:solidFill>
              </a:rPr>
              <a:t>incentives</a:t>
            </a:r>
            <a:r>
              <a:rPr lang="en-US" altLang="zh-CN" dirty="0" smtClean="0"/>
              <a:t> designed.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dirty="0" smtClean="0"/>
              <a:t>While requiring most users always </a:t>
            </a:r>
            <a:r>
              <a:rPr lang="en-US" altLang="zh-CN" dirty="0" smtClean="0">
                <a:solidFill>
                  <a:srgbClr val="FF0000"/>
                </a:solidFill>
              </a:rPr>
              <a:t>online</a:t>
            </a:r>
            <a:r>
              <a:rPr lang="en-US" altLang="zh-CN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zh-CN" dirty="0"/>
          </a:p>
          <a:p>
            <a:r>
              <a:rPr lang="en-US" altLang="zh-CN" dirty="0" smtClean="0"/>
              <a:t>Other problems:</a:t>
            </a:r>
          </a:p>
          <a:p>
            <a:r>
              <a:rPr lang="en-US" altLang="zh-CN" dirty="0" smtClean="0"/>
              <a:t>“Rich” people get more chances as committee members. Will this cause </a:t>
            </a:r>
            <a:r>
              <a:rPr lang="en-US" altLang="zh-CN" dirty="0" smtClean="0">
                <a:solidFill>
                  <a:srgbClr val="FF0000"/>
                </a:solidFill>
              </a:rPr>
              <a:t>Matthew effect</a:t>
            </a:r>
            <a:r>
              <a:rPr lang="en-US" altLang="zh-CN" dirty="0" smtClean="0"/>
              <a:t>?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87CEC-72E6-4BA8-89E4-72C7E0490EE1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11757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1524000" y="2454441"/>
            <a:ext cx="9144000" cy="1055521"/>
          </a:xfrm>
        </p:spPr>
        <p:txBody>
          <a:bodyPr/>
          <a:lstStyle/>
          <a:p>
            <a:r>
              <a:rPr lang="en-US" altLang="zh-CN" dirty="0" smtClean="0"/>
              <a:t>Thank you!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87CEC-72E6-4BA8-89E4-72C7E0490EE1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1642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Background: Bitcoin – Timestamp Server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 timestamp server works by taking a hash of a block of items to be timestamped and widely publishing the hash. Each timestamp includes the previous timestamp in its hash, forming a chain, with each additional timestamp reinforcing the ones before it.</a:t>
            </a:r>
            <a:endParaRPr lang="zh-CN" altLang="en-US" dirty="0"/>
          </a:p>
          <a:p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706177"/>
            <a:ext cx="6899910" cy="1870937"/>
          </a:xfrm>
          <a:prstGeom prst="rect">
            <a:avLst/>
          </a:prstGeom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87CEC-72E6-4BA8-89E4-72C7E0490EE1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3897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Background: Bitcoin – Proof of Work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The proof-of-work involves </a:t>
            </a:r>
            <a:r>
              <a:rPr lang="en-US" altLang="zh-CN" dirty="0">
                <a:solidFill>
                  <a:srgbClr val="FF0000"/>
                </a:solidFill>
              </a:rPr>
              <a:t>scanning</a:t>
            </a:r>
            <a:r>
              <a:rPr lang="en-US" altLang="zh-CN" dirty="0"/>
              <a:t> for a value that when hashed, such as with SHA-256, the hash begins with a number of </a:t>
            </a:r>
            <a:r>
              <a:rPr lang="en-US" altLang="zh-CN" dirty="0">
                <a:solidFill>
                  <a:srgbClr val="FF0000"/>
                </a:solidFill>
              </a:rPr>
              <a:t>zero</a:t>
            </a:r>
            <a:r>
              <a:rPr lang="en-US" altLang="zh-CN" dirty="0"/>
              <a:t> bits.</a:t>
            </a:r>
          </a:p>
          <a:p>
            <a:r>
              <a:rPr lang="en-US" altLang="zh-CN" dirty="0"/>
              <a:t>The average work required is </a:t>
            </a:r>
            <a:r>
              <a:rPr lang="en-US" altLang="zh-CN" dirty="0">
                <a:solidFill>
                  <a:srgbClr val="FF0000"/>
                </a:solidFill>
              </a:rPr>
              <a:t>exponential</a:t>
            </a:r>
            <a:r>
              <a:rPr lang="en-US" altLang="zh-CN" dirty="0"/>
              <a:t> in the number of zero bits required and can be verified by executing a single hash.</a:t>
            </a:r>
            <a:endParaRPr lang="zh-CN" altLang="en-US" dirty="0"/>
          </a:p>
          <a:p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208676"/>
            <a:ext cx="7334250" cy="1823125"/>
          </a:xfrm>
          <a:prstGeom prst="rect">
            <a:avLst/>
          </a:prstGeom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87CEC-72E6-4BA8-89E4-72C7E0490EE1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7859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Background: Bitcoin – Problem: Branch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8819678" cy="4351338"/>
          </a:xfrm>
        </p:spPr>
        <p:txBody>
          <a:bodyPr/>
          <a:lstStyle/>
          <a:p>
            <a:r>
              <a:rPr lang="en-US" altLang="zh-CN" dirty="0" err="1" smtClean="0"/>
              <a:t>PoW</a:t>
            </a:r>
            <a:r>
              <a:rPr lang="en-US" altLang="zh-CN" dirty="0" smtClean="0"/>
              <a:t> allows the possibility of </a:t>
            </a:r>
            <a:r>
              <a:rPr lang="en-US" altLang="zh-CN" dirty="0" smtClean="0">
                <a:solidFill>
                  <a:srgbClr val="FF0000"/>
                </a:solidFill>
              </a:rPr>
              <a:t>forks</a:t>
            </a:r>
            <a:r>
              <a:rPr lang="en-US" altLang="zh-CN" dirty="0" smtClean="0"/>
              <a:t>. Resulting two sacrifices: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dirty="0" smtClean="0"/>
              <a:t>The time to grow the chain by one block must by reasonably high. (10 minutes)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dirty="0" smtClean="0"/>
              <a:t>Must wait for several blocks to ensure the transaction confirmed. (6 blocks)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zh-CN" dirty="0" smtClean="0"/>
          </a:p>
          <a:p>
            <a:r>
              <a:rPr lang="en-US" altLang="zh-CN" dirty="0" smtClean="0"/>
              <a:t>Resulting an hour’s time to confirm a transaction.</a:t>
            </a:r>
            <a:endParaRPr lang="en-US" altLang="zh-CN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719194" y="1831725"/>
            <a:ext cx="1634606" cy="4339137"/>
          </a:xfrm>
          <a:prstGeom prst="rect">
            <a:avLst/>
          </a:prstGeom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87CEC-72E6-4BA8-89E4-72C7E0490EE1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1003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Algorand</a:t>
            </a:r>
            <a:r>
              <a:rPr lang="en-US" altLang="zh-CN" dirty="0" smtClean="0"/>
              <a:t>: A New Cryptocurrency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Designed </a:t>
            </a:r>
            <a:r>
              <a:rPr lang="en-US" altLang="zh-CN" dirty="0"/>
              <a:t>to confirm transactions in one </a:t>
            </a:r>
            <a:r>
              <a:rPr lang="en-US" altLang="zh-CN" dirty="0" smtClean="0"/>
              <a:t>minute.</a:t>
            </a:r>
          </a:p>
          <a:p>
            <a:endParaRPr lang="en-US" altLang="zh-CN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dirty="0" smtClean="0"/>
              <a:t>Uses a Byzantine agreement protocol call </a:t>
            </a:r>
            <a:r>
              <a:rPr lang="en-US" altLang="zh-CN" dirty="0" smtClean="0">
                <a:solidFill>
                  <a:srgbClr val="FF0000"/>
                </a:solidFill>
              </a:rPr>
              <a:t>BA*</a:t>
            </a:r>
            <a:r>
              <a:rPr lang="en-US" altLang="zh-CN" dirty="0" smtClean="0"/>
              <a:t> that scales to many users, allowing </a:t>
            </a:r>
            <a:r>
              <a:rPr lang="en-US" altLang="zh-CN" dirty="0" err="1" smtClean="0"/>
              <a:t>Algorand</a:t>
            </a:r>
            <a:r>
              <a:rPr lang="en-US" altLang="zh-CN" dirty="0" smtClean="0"/>
              <a:t> to reach consensus on a new block with low latency and without the possibility of forks.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dirty="0" smtClean="0"/>
              <a:t>Uses verifiable random functions (</a:t>
            </a:r>
            <a:r>
              <a:rPr lang="en-US" altLang="zh-CN" dirty="0" smtClean="0">
                <a:solidFill>
                  <a:srgbClr val="FF0000"/>
                </a:solidFill>
              </a:rPr>
              <a:t>VRF</a:t>
            </a:r>
            <a:r>
              <a:rPr lang="en-US" altLang="zh-CN" dirty="0" smtClean="0"/>
              <a:t>s) to randomly select users in a private and non-interactive way.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87CEC-72E6-4BA8-89E4-72C7E0490EE1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8195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Algorand</a:t>
            </a:r>
            <a:r>
              <a:rPr lang="en-US" altLang="zh-CN" dirty="0" smtClean="0"/>
              <a:t>: Challenges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 smtClean="0"/>
              <a:t>Algorand</a:t>
            </a:r>
            <a:r>
              <a:rPr lang="en-US" altLang="zh-CN" dirty="0" smtClean="0"/>
              <a:t> must avoid </a:t>
            </a:r>
            <a:r>
              <a:rPr lang="en-US" altLang="zh-CN" dirty="0" smtClean="0">
                <a:solidFill>
                  <a:srgbClr val="FF0000"/>
                </a:solidFill>
              </a:rPr>
              <a:t>Sybil attacks</a:t>
            </a:r>
            <a:r>
              <a:rPr lang="en-US" altLang="zh-CN" dirty="0" smtClean="0"/>
              <a:t>, where an adversary creates many pseudonyms to influence the Byzantine agreement protocol.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BA* must scale to </a:t>
            </a:r>
            <a:r>
              <a:rPr lang="en-US" altLang="zh-CN" dirty="0" smtClean="0">
                <a:solidFill>
                  <a:srgbClr val="FF0000"/>
                </a:solidFill>
              </a:rPr>
              <a:t>millions</a:t>
            </a:r>
            <a:r>
              <a:rPr lang="en-US" altLang="zh-CN" dirty="0" smtClean="0"/>
              <a:t> of users, far higher than state-of-the-art Byzantine agreement protocols.</a:t>
            </a:r>
          </a:p>
          <a:p>
            <a:endParaRPr lang="en-US" altLang="zh-CN" dirty="0" smtClean="0"/>
          </a:p>
          <a:p>
            <a:r>
              <a:rPr lang="en-US" altLang="zh-CN" dirty="0" err="1" smtClean="0"/>
              <a:t>Algorand</a:t>
            </a:r>
            <a:r>
              <a:rPr lang="en-US" altLang="zh-CN" dirty="0" smtClean="0"/>
              <a:t> must be resilient to </a:t>
            </a:r>
            <a:r>
              <a:rPr lang="en-US" altLang="zh-CN" dirty="0" err="1" smtClean="0">
                <a:solidFill>
                  <a:srgbClr val="FF0000"/>
                </a:solidFill>
              </a:rPr>
              <a:t>DoS</a:t>
            </a:r>
            <a:r>
              <a:rPr lang="en-US" altLang="zh-CN" dirty="0" smtClean="0">
                <a:solidFill>
                  <a:srgbClr val="FF0000"/>
                </a:solidFill>
              </a:rPr>
              <a:t> attacks</a:t>
            </a:r>
            <a:r>
              <a:rPr lang="en-US" altLang="zh-CN" dirty="0" smtClean="0"/>
              <a:t>, and continue to operate even if an adversary disconnects some of the users.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87CEC-72E6-4BA8-89E4-72C7E0490EE1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3540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Algorand</a:t>
            </a:r>
            <a:r>
              <a:rPr lang="en-US" altLang="zh-CN" dirty="0" smtClean="0"/>
              <a:t>: Solution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Weighted users</a:t>
            </a:r>
          </a:p>
          <a:p>
            <a:r>
              <a:rPr lang="en-US" altLang="zh-CN" dirty="0" smtClean="0"/>
              <a:t>Consensus by committee</a:t>
            </a:r>
          </a:p>
          <a:p>
            <a:r>
              <a:rPr lang="en-US" altLang="zh-CN" dirty="0" smtClean="0"/>
              <a:t>Cryptographic </a:t>
            </a:r>
            <a:r>
              <a:rPr lang="en-US" altLang="zh-CN" dirty="0" err="1" smtClean="0"/>
              <a:t>sortition</a:t>
            </a:r>
            <a:endParaRPr lang="en-US" altLang="zh-CN" dirty="0" smtClean="0"/>
          </a:p>
          <a:p>
            <a:r>
              <a:rPr lang="en-US" altLang="zh-CN" dirty="0" smtClean="0"/>
              <a:t>Participant replacement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87CEC-72E6-4BA8-89E4-72C7E0490EE1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266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Algorand</a:t>
            </a:r>
            <a:r>
              <a:rPr lang="en-US" altLang="zh-CN" dirty="0" smtClean="0"/>
              <a:t>: Techniques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 smtClean="0"/>
              <a:t>Weighted users</a:t>
            </a:r>
          </a:p>
          <a:p>
            <a:r>
              <a:rPr lang="en-US" altLang="zh-CN" dirty="0" smtClean="0"/>
              <a:t>Weigh users based on the money in their account.</a:t>
            </a:r>
          </a:p>
          <a:p>
            <a:r>
              <a:rPr lang="en-US" altLang="zh-CN" dirty="0" smtClean="0"/>
              <a:t>BA* is designed to guarantee consensus as long as 2/3 of the users are honest.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dirty="0" smtClean="0"/>
              <a:t>Thus, as long as more then 2/3 of the money is owned by honest users, </a:t>
            </a:r>
            <a:r>
              <a:rPr lang="en-US" altLang="zh-CN" dirty="0" err="1" smtClean="0"/>
              <a:t>Algorand</a:t>
            </a:r>
            <a:r>
              <a:rPr lang="en-US" altLang="zh-CN" dirty="0" smtClean="0"/>
              <a:t> can avoid forks and double-spending.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87CEC-72E6-4BA8-89E4-72C7E0490EE1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494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Algorand</a:t>
            </a:r>
            <a:r>
              <a:rPr lang="en-US" altLang="zh-CN" dirty="0" smtClean="0"/>
              <a:t>: Techniques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 smtClean="0"/>
              <a:t>Consensus by committee</a:t>
            </a:r>
          </a:p>
          <a:p>
            <a:r>
              <a:rPr lang="en-US" altLang="zh-CN" dirty="0" smtClean="0"/>
              <a:t>BA* achieves scalability by choosing a </a:t>
            </a:r>
            <a:r>
              <a:rPr lang="en-US" altLang="zh-CN" dirty="0" smtClean="0">
                <a:solidFill>
                  <a:srgbClr val="FF0000"/>
                </a:solidFill>
              </a:rPr>
              <a:t>committee</a:t>
            </a:r>
            <a:r>
              <a:rPr lang="en-US" altLang="zh-CN" dirty="0" smtClean="0"/>
              <a:t> – randomly selected from all users to run each step of it protocol.</a:t>
            </a:r>
          </a:p>
          <a:p>
            <a:r>
              <a:rPr lang="en-US" altLang="zh-CN" dirty="0" smtClean="0"/>
              <a:t>BA* chooses committee members randomly basing on the users’ </a:t>
            </a:r>
            <a:r>
              <a:rPr lang="en-US" altLang="zh-CN" dirty="0" smtClean="0">
                <a:solidFill>
                  <a:srgbClr val="FF0000"/>
                </a:solidFill>
              </a:rPr>
              <a:t>weights</a:t>
            </a:r>
            <a:r>
              <a:rPr lang="en-US" altLang="zh-CN" dirty="0" smtClean="0"/>
              <a:t>, to ensure a sufficient fraction of committee members are honest.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But how to deal with targeted attacks against the chosen committee members?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87CEC-72E6-4BA8-89E4-72C7E0490EE1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3572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765</Words>
  <Application>Microsoft Office PowerPoint</Application>
  <PresentationFormat>宽屏</PresentationFormat>
  <Paragraphs>94</Paragraphs>
  <Slides>16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1" baseType="lpstr">
      <vt:lpstr>等线</vt:lpstr>
      <vt:lpstr>等线 Light</vt:lpstr>
      <vt:lpstr>Arial</vt:lpstr>
      <vt:lpstr>Wingdings</vt:lpstr>
      <vt:lpstr>Office 主题​​</vt:lpstr>
      <vt:lpstr>Algorand: Scaling Byzantine Agreements for Cryptocurrencies</vt:lpstr>
      <vt:lpstr>Background: Bitcoin – Timestamp Server</vt:lpstr>
      <vt:lpstr>Background: Bitcoin – Proof of Work</vt:lpstr>
      <vt:lpstr>Background: Bitcoin – Problem: Branch</vt:lpstr>
      <vt:lpstr>Algorand: A New Cryptocurrency</vt:lpstr>
      <vt:lpstr>Algorand: Challenges</vt:lpstr>
      <vt:lpstr>Algorand: Solution</vt:lpstr>
      <vt:lpstr>Algorand: Techniques</vt:lpstr>
      <vt:lpstr>Algorand: Techniques</vt:lpstr>
      <vt:lpstr>Algorand: Techniques</vt:lpstr>
      <vt:lpstr>Verifiable Random Functions</vt:lpstr>
      <vt:lpstr>Algorand: Techniques</vt:lpstr>
      <vt:lpstr>Algorand Workflow</vt:lpstr>
      <vt:lpstr>Algorand: Evaluation</vt:lpstr>
      <vt:lpstr>My opinion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Algorand: Scaling Byzantine Agreements for Cryptocurrencies</dc:title>
  <dc:creator>张凯</dc:creator>
  <cp:lastModifiedBy>张凯</cp:lastModifiedBy>
  <cp:revision>123</cp:revision>
  <dcterms:created xsi:type="dcterms:W3CDTF">2018-03-01T08:48:29Z</dcterms:created>
  <dcterms:modified xsi:type="dcterms:W3CDTF">2018-03-07T04:12:42Z</dcterms:modified>
</cp:coreProperties>
</file>