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62" r:id="rId4"/>
    <p:sldId id="259" r:id="rId5"/>
    <p:sldId id="261" r:id="rId6"/>
    <p:sldId id="257"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80" r:id="rId21"/>
    <p:sldId id="281" r:id="rId22"/>
    <p:sldId id="282" r:id="rId23"/>
    <p:sldId id="283" r:id="rId24"/>
    <p:sldId id="284" r:id="rId25"/>
    <p:sldId id="285" r:id="rId26"/>
    <p:sldId id="279" r:id="rId27"/>
    <p:sldId id="286" r:id="rId28"/>
    <p:sldId id="287" r:id="rId29"/>
    <p:sldId id="260" r:id="rId30"/>
    <p:sldId id="288" r:id="rId31"/>
    <p:sldId id="26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C1765-31EC-499E-A853-41018368FD54}" type="datetimeFigureOut">
              <a:rPr lang="zh-CN" altLang="en-US" smtClean="0"/>
              <a:t>2018/3/6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594B7-09B3-414D-AFE9-70850E9EAC57}" type="slidenum">
              <a:rPr lang="zh-CN" altLang="en-US" smtClean="0"/>
              <a:t>‹#›</a:t>
            </a:fld>
            <a:endParaRPr lang="zh-CN" altLang="en-US"/>
          </a:p>
        </p:txBody>
      </p:sp>
    </p:spTree>
    <p:extLst>
      <p:ext uri="{BB962C8B-B14F-4D97-AF65-F5344CB8AC3E}">
        <p14:creationId xmlns:p14="http://schemas.microsoft.com/office/powerpoint/2010/main" val="6271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大家好，今天我给大家介绍的是</a:t>
            </a:r>
            <a:r>
              <a:rPr lang="en-US" altLang="zh-CN" dirty="0"/>
              <a:t>Mobicom16</a:t>
            </a:r>
            <a:r>
              <a:rPr lang="zh-CN" altLang="en-US" dirty="0"/>
              <a:t>的一篇文章，叫做</a:t>
            </a:r>
            <a:r>
              <a:rPr lang="en-US" altLang="zh-CN" dirty="0" err="1"/>
              <a:t>MobileInsight</a:t>
            </a:r>
            <a:r>
              <a:rPr lang="zh-CN" altLang="en-US" dirty="0"/>
              <a:t>。</a:t>
            </a:r>
            <a:endParaRPr lang="en-US" altLang="zh-CN" dirty="0"/>
          </a:p>
          <a:p>
            <a:r>
              <a:rPr lang="zh-CN" altLang="en-US" dirty="0"/>
              <a:t>首先简要介绍一下，</a:t>
            </a:r>
            <a:r>
              <a:rPr lang="en-US" altLang="zh-CN" dirty="0" err="1"/>
              <a:t>MobileInsight</a:t>
            </a:r>
            <a:r>
              <a:rPr lang="zh-CN" altLang="en-US" dirty="0"/>
              <a:t>是作者们开发的一个工具包，它的功能主要有两个，一是解析并收集设备和蜂窝网络通信时设备端收发的比特流数据，也就是给用户提供手机和基站的聊天记录，二是根据收集到的数据，分析蜂窝网络的动态操作逻辑，比如手机切换连接的基站的过程中，状态机是怎么变化的，导致变化的判断条件是什么。</a:t>
            </a:r>
          </a:p>
        </p:txBody>
      </p:sp>
      <p:sp>
        <p:nvSpPr>
          <p:cNvPr id="4" name="灯片编号占位符 3"/>
          <p:cNvSpPr>
            <a:spLocks noGrp="1"/>
          </p:cNvSpPr>
          <p:nvPr>
            <p:ph type="sldNum" sz="quarter" idx="10"/>
          </p:nvPr>
        </p:nvSpPr>
        <p:spPr/>
        <p:txBody>
          <a:bodyPr/>
          <a:lstStyle/>
          <a:p>
            <a:fld id="{741594B7-09B3-414D-AFE9-70850E9EAC57}" type="slidenum">
              <a:rPr lang="zh-CN" altLang="en-US" smtClean="0"/>
              <a:t>1</a:t>
            </a:fld>
            <a:endParaRPr lang="zh-CN" altLang="en-US"/>
          </a:p>
        </p:txBody>
      </p:sp>
    </p:spTree>
    <p:extLst>
      <p:ext uri="{BB962C8B-B14F-4D97-AF65-F5344CB8AC3E}">
        <p14:creationId xmlns:p14="http://schemas.microsoft.com/office/powerpoint/2010/main" val="230913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下面我来详细地讲</a:t>
            </a:r>
            <a:r>
              <a:rPr lang="en-US" altLang="zh-CN" dirty="0" err="1"/>
              <a:t>MobileInsight</a:t>
            </a:r>
            <a:r>
              <a:rPr lang="zh-CN" altLang="en-US" dirty="0"/>
              <a:t>是怎么实现的。</a:t>
            </a:r>
            <a:endParaRPr lang="en-US" altLang="zh-CN" dirty="0"/>
          </a:p>
          <a:p>
            <a:r>
              <a:rPr lang="zh-CN" altLang="en-US" dirty="0"/>
              <a:t>基站为我们提供了只要交了话费随时随地入网的网络服务</a:t>
            </a:r>
          </a:p>
          <a:p>
            <a:endParaRPr lang="zh-CN" altLang="en-US" dirty="0"/>
          </a:p>
        </p:txBody>
      </p:sp>
      <p:sp>
        <p:nvSpPr>
          <p:cNvPr id="4" name="灯片编号占位符 3"/>
          <p:cNvSpPr>
            <a:spLocks noGrp="1"/>
          </p:cNvSpPr>
          <p:nvPr>
            <p:ph type="sldNum" sz="quarter" idx="10"/>
          </p:nvPr>
        </p:nvSpPr>
        <p:spPr/>
        <p:txBody>
          <a:bodyPr/>
          <a:lstStyle/>
          <a:p>
            <a:fld id="{741594B7-09B3-414D-AFE9-70850E9EAC57}" type="slidenum">
              <a:rPr lang="zh-CN" altLang="en-US" smtClean="0"/>
              <a:t>2</a:t>
            </a:fld>
            <a:endParaRPr lang="zh-CN" altLang="en-US"/>
          </a:p>
        </p:txBody>
      </p:sp>
    </p:spTree>
    <p:extLst>
      <p:ext uri="{BB962C8B-B14F-4D97-AF65-F5344CB8AC3E}">
        <p14:creationId xmlns:p14="http://schemas.microsoft.com/office/powerpoint/2010/main" val="142455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但是，用蜂窝网络总是能碰到各种问题，比如信号明明有</a:t>
            </a:r>
            <a:r>
              <a:rPr lang="en-US" altLang="zh-CN" dirty="0"/>
              <a:t>4</a:t>
            </a:r>
            <a:r>
              <a:rPr lang="zh-CN" altLang="en-US" dirty="0"/>
              <a:t>格，但是没有数据服务，比如手机明明支持</a:t>
            </a:r>
            <a:r>
              <a:rPr lang="en-US" altLang="zh-CN" dirty="0"/>
              <a:t>4G</a:t>
            </a:r>
            <a:r>
              <a:rPr lang="zh-CN" altLang="en-US" dirty="0"/>
              <a:t>而且附件有</a:t>
            </a:r>
            <a:r>
              <a:rPr lang="en-US" altLang="zh-CN" dirty="0"/>
              <a:t>4G</a:t>
            </a:r>
            <a:r>
              <a:rPr lang="zh-CN" altLang="en-US" dirty="0"/>
              <a:t>基站但是它却去连了那个慢慢的</a:t>
            </a:r>
            <a:r>
              <a:rPr lang="en-US" altLang="zh-CN" dirty="0"/>
              <a:t>2G</a:t>
            </a:r>
            <a:r>
              <a:rPr lang="zh-CN" altLang="en-US" dirty="0"/>
              <a:t>，还有比如为什么手机电池掉电特别快</a:t>
            </a:r>
          </a:p>
        </p:txBody>
      </p:sp>
      <p:sp>
        <p:nvSpPr>
          <p:cNvPr id="4" name="灯片编号占位符 3"/>
          <p:cNvSpPr>
            <a:spLocks noGrp="1"/>
          </p:cNvSpPr>
          <p:nvPr>
            <p:ph type="sldNum" sz="quarter" idx="10"/>
          </p:nvPr>
        </p:nvSpPr>
        <p:spPr/>
        <p:txBody>
          <a:bodyPr/>
          <a:lstStyle/>
          <a:p>
            <a:fld id="{741594B7-09B3-414D-AFE9-70850E9EAC57}" type="slidenum">
              <a:rPr lang="zh-CN" altLang="en-US" smtClean="0"/>
              <a:t>3</a:t>
            </a:fld>
            <a:endParaRPr lang="zh-CN" altLang="en-US"/>
          </a:p>
        </p:txBody>
      </p:sp>
    </p:spTree>
    <p:extLst>
      <p:ext uri="{BB962C8B-B14F-4D97-AF65-F5344CB8AC3E}">
        <p14:creationId xmlns:p14="http://schemas.microsoft.com/office/powerpoint/2010/main" val="40630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要想从网络的角度来回答这些问题，就需要知道网络做了哪些操作，这些通信协议具体是怎么执行的</a:t>
            </a:r>
          </a:p>
        </p:txBody>
      </p:sp>
      <p:sp>
        <p:nvSpPr>
          <p:cNvPr id="4" name="灯片编号占位符 3"/>
          <p:cNvSpPr>
            <a:spLocks noGrp="1"/>
          </p:cNvSpPr>
          <p:nvPr>
            <p:ph type="sldNum" sz="quarter" idx="10"/>
          </p:nvPr>
        </p:nvSpPr>
        <p:spPr/>
        <p:txBody>
          <a:bodyPr/>
          <a:lstStyle/>
          <a:p>
            <a:fld id="{741594B7-09B3-414D-AFE9-70850E9EAC57}" type="slidenum">
              <a:rPr lang="zh-CN" altLang="en-US" smtClean="0"/>
              <a:t>4</a:t>
            </a:fld>
            <a:endParaRPr lang="zh-CN" altLang="en-US"/>
          </a:p>
        </p:txBody>
      </p:sp>
    </p:spTree>
    <p:extLst>
      <p:ext uri="{BB962C8B-B14F-4D97-AF65-F5344CB8AC3E}">
        <p14:creationId xmlns:p14="http://schemas.microsoft.com/office/powerpoint/2010/main" val="269534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然而不幸的是，对用户而言这些网络操作都是不可见的，也就无从得知信号不好是因为无线的质量不行还是网络协议的问题造成</a:t>
            </a:r>
          </a:p>
        </p:txBody>
      </p:sp>
      <p:sp>
        <p:nvSpPr>
          <p:cNvPr id="4" name="灯片编号占位符 3"/>
          <p:cNvSpPr>
            <a:spLocks noGrp="1"/>
          </p:cNvSpPr>
          <p:nvPr>
            <p:ph type="sldNum" sz="quarter" idx="10"/>
          </p:nvPr>
        </p:nvSpPr>
        <p:spPr/>
        <p:txBody>
          <a:bodyPr/>
          <a:lstStyle/>
          <a:p>
            <a:fld id="{741594B7-09B3-414D-AFE9-70850E9EAC57}" type="slidenum">
              <a:rPr lang="zh-CN" altLang="en-US" smtClean="0"/>
              <a:t>5</a:t>
            </a:fld>
            <a:endParaRPr lang="zh-CN" altLang="en-US"/>
          </a:p>
        </p:txBody>
      </p:sp>
    </p:spTree>
    <p:extLst>
      <p:ext uri="{BB962C8B-B14F-4D97-AF65-F5344CB8AC3E}">
        <p14:creationId xmlns:p14="http://schemas.microsoft.com/office/powerpoint/2010/main" val="379744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所以能不能获得蜂窝网络</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41594B7-09B3-414D-AFE9-70850E9EAC57}" type="slidenum">
              <a:rPr lang="zh-CN" altLang="en-US" smtClean="0"/>
              <a:t>6</a:t>
            </a:fld>
            <a:endParaRPr lang="zh-CN" altLang="en-US"/>
          </a:p>
        </p:txBody>
      </p:sp>
    </p:spTree>
    <p:extLst>
      <p:ext uri="{BB962C8B-B14F-4D97-AF65-F5344CB8AC3E}">
        <p14:creationId xmlns:p14="http://schemas.microsoft.com/office/powerpoint/2010/main" val="350444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基于这些数据，用户可以分析蜂窝网络的行为，并针对其问题加以改进，有不少工作基于这一工具得以实现</a:t>
            </a:r>
          </a:p>
        </p:txBody>
      </p:sp>
      <p:sp>
        <p:nvSpPr>
          <p:cNvPr id="4" name="灯片编号占位符 3"/>
          <p:cNvSpPr>
            <a:spLocks noGrp="1"/>
          </p:cNvSpPr>
          <p:nvPr>
            <p:ph type="sldNum" sz="quarter" idx="10"/>
          </p:nvPr>
        </p:nvSpPr>
        <p:spPr/>
        <p:txBody>
          <a:bodyPr/>
          <a:lstStyle/>
          <a:p>
            <a:fld id="{741594B7-09B3-414D-AFE9-70850E9EAC57}" type="slidenum">
              <a:rPr lang="zh-CN" altLang="en-US" smtClean="0"/>
              <a:t>29</a:t>
            </a:fld>
            <a:endParaRPr lang="zh-CN" altLang="en-US"/>
          </a:p>
        </p:txBody>
      </p:sp>
    </p:spTree>
    <p:extLst>
      <p:ext uri="{BB962C8B-B14F-4D97-AF65-F5344CB8AC3E}">
        <p14:creationId xmlns:p14="http://schemas.microsoft.com/office/powerpoint/2010/main" val="188819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C3BC9E-79D9-4525-AAB4-032F7E9626A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295F906-D151-4E52-9429-D503921C6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2C7A4D8-2B6A-4E6F-9F70-D108A6E19E42}"/>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5" name="页脚占位符 4">
            <a:extLst>
              <a:ext uri="{FF2B5EF4-FFF2-40B4-BE49-F238E27FC236}">
                <a16:creationId xmlns:a16="http://schemas.microsoft.com/office/drawing/2014/main" id="{DAB3ECEB-7719-4C60-B728-8DD641406B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5F9FBD-1BB4-4B25-B29F-BBBFE1C4AA6D}"/>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4399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D55412-0A01-4F3C-8F56-D33F50B26EA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1D80E0D-8EA6-40C2-AF53-5A6D74D13B8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D208488-DC25-49AD-BE36-D00DB8D0E8ED}"/>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5" name="页脚占位符 4">
            <a:extLst>
              <a:ext uri="{FF2B5EF4-FFF2-40B4-BE49-F238E27FC236}">
                <a16:creationId xmlns:a16="http://schemas.microsoft.com/office/drawing/2014/main" id="{A8A0DD4B-209A-443E-AC0A-0E7D21479C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602673-7FEB-4860-B448-6A07A4130198}"/>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386208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F9C589D-DCC3-41CB-B963-7561C4BB026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71016A-DB75-4379-A9FD-0D6F8AB9520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A30BC84-BFDD-49D7-A5E4-7C247A7E4928}"/>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5" name="页脚占位符 4">
            <a:extLst>
              <a:ext uri="{FF2B5EF4-FFF2-40B4-BE49-F238E27FC236}">
                <a16:creationId xmlns:a16="http://schemas.microsoft.com/office/drawing/2014/main" id="{B773F0DF-E42E-41AD-9164-56F65A4C5D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C6E193-26B5-410E-A458-243AE5AB6443}"/>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90531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5967BA-15D3-4604-A406-4154CBBAE0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5653C15-37EF-41AE-B980-FDEC228F68F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99BEAFC-3C59-45F9-9473-22B3EEF57259}"/>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5" name="页脚占位符 4">
            <a:extLst>
              <a:ext uri="{FF2B5EF4-FFF2-40B4-BE49-F238E27FC236}">
                <a16:creationId xmlns:a16="http://schemas.microsoft.com/office/drawing/2014/main" id="{7C1844AE-3640-402D-873B-D4D560B1B0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4F329F-D149-4397-AFB6-E3FD197620BC}"/>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294459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115901-03CD-4F04-86AC-0D39BD3BC19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F27E7C-F25A-4718-A006-3E069C1A4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995B489-EA27-4691-B75E-B3E29497E5D4}"/>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5" name="页脚占位符 4">
            <a:extLst>
              <a:ext uri="{FF2B5EF4-FFF2-40B4-BE49-F238E27FC236}">
                <a16:creationId xmlns:a16="http://schemas.microsoft.com/office/drawing/2014/main" id="{D9D31915-A7E7-47B3-ABC7-D9851D529F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482C3D-F81D-449A-BF15-6630171A42D2}"/>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242608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E93AA7-EF4D-43CC-9ED6-F1EDE70F65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D3D9DD-2C7E-4FED-8830-9785A3666A6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6113025-CF7F-45DE-96C5-567A63E7319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93D765-98C2-4122-9088-2F45D8758A0B}"/>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6" name="页脚占位符 5">
            <a:extLst>
              <a:ext uri="{FF2B5EF4-FFF2-40B4-BE49-F238E27FC236}">
                <a16:creationId xmlns:a16="http://schemas.microsoft.com/office/drawing/2014/main" id="{A8BABB31-8613-417E-B2B7-1396B38CFA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5CF5BA-F903-47F6-8D89-F08F5D8997AA}"/>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259739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6B8233-ECCC-4192-99C8-2B46019C3F2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EE91364-0308-49BB-8EDE-C712D0860B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FE59626-C3A1-4182-B991-DFD939BE2E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31B9B19-278E-4E2B-ADA0-4E31F3671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0FA5A55-89BE-48E0-B966-B51E519DC14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E4E7389-D7BD-4137-84CE-6833EF5FC449}"/>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8" name="页脚占位符 7">
            <a:extLst>
              <a:ext uri="{FF2B5EF4-FFF2-40B4-BE49-F238E27FC236}">
                <a16:creationId xmlns:a16="http://schemas.microsoft.com/office/drawing/2014/main" id="{77A7130E-2836-4B06-9BC3-D6B32882DB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DB7B1BF-FD5B-4EB8-ADEE-43ED4F3C2039}"/>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2293046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39E245-6708-45D8-B7E0-8258DE1E7E0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F096A24-1F9E-4D30-B042-B14CC755C145}"/>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4" name="页脚占位符 3">
            <a:extLst>
              <a:ext uri="{FF2B5EF4-FFF2-40B4-BE49-F238E27FC236}">
                <a16:creationId xmlns:a16="http://schemas.microsoft.com/office/drawing/2014/main" id="{36BC14F1-C360-46E8-8D8C-BEA6C1B3185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E2B416C-AEAF-4CDF-97CB-92F5D9841113}"/>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171337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C05ED06-33E6-4A0F-87D0-CB2E5F65F0DC}"/>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3" name="页脚占位符 2">
            <a:extLst>
              <a:ext uri="{FF2B5EF4-FFF2-40B4-BE49-F238E27FC236}">
                <a16:creationId xmlns:a16="http://schemas.microsoft.com/office/drawing/2014/main" id="{6D3DDB13-5287-4E4F-8A83-D5C1FF69BC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630CD6C-6576-4AFD-90B0-F528A424A714}"/>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127277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E629CB-865E-4950-9EAC-33CA3F7405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1DF1191-E3B4-41EC-A355-45C131EDFD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32B805-3D51-4F25-8D7E-140F723C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371DBDD-9D10-490E-B510-1141D0CBB077}"/>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6" name="页脚占位符 5">
            <a:extLst>
              <a:ext uri="{FF2B5EF4-FFF2-40B4-BE49-F238E27FC236}">
                <a16:creationId xmlns:a16="http://schemas.microsoft.com/office/drawing/2014/main" id="{CF31F887-02BA-4123-8464-EB7B3B0510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A007AB-B98F-49F6-A7D1-AAEDF46FC06D}"/>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227431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1CB229-D16B-4D7D-8F12-8275D167D28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D3EFEF-A897-42FC-A0A4-FCD891CFF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99F685D-0C68-4D75-A6A9-CC6854FC1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0A4132E-02B6-4A2F-8057-EF86F06B7F2C}"/>
              </a:ext>
            </a:extLst>
          </p:cNvPr>
          <p:cNvSpPr>
            <a:spLocks noGrp="1"/>
          </p:cNvSpPr>
          <p:nvPr>
            <p:ph type="dt" sz="half" idx="10"/>
          </p:nvPr>
        </p:nvSpPr>
        <p:spPr/>
        <p:txBody>
          <a:bodyPr/>
          <a:lstStyle/>
          <a:p>
            <a:fld id="{0E11CB94-553D-48CB-8DF0-6BBD1921FD54}" type="datetimeFigureOut">
              <a:rPr lang="zh-CN" altLang="en-US" smtClean="0"/>
              <a:t>2018/3/6</a:t>
            </a:fld>
            <a:endParaRPr lang="zh-CN" altLang="en-US"/>
          </a:p>
        </p:txBody>
      </p:sp>
      <p:sp>
        <p:nvSpPr>
          <p:cNvPr id="6" name="页脚占位符 5">
            <a:extLst>
              <a:ext uri="{FF2B5EF4-FFF2-40B4-BE49-F238E27FC236}">
                <a16:creationId xmlns:a16="http://schemas.microsoft.com/office/drawing/2014/main" id="{A05A74D8-6A63-4ABF-914A-C324BA7FC4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7BD1C1-785E-4D00-9337-17DB8955400D}"/>
              </a:ext>
            </a:extLst>
          </p:cNvPr>
          <p:cNvSpPr>
            <a:spLocks noGrp="1"/>
          </p:cNvSpPr>
          <p:nvPr>
            <p:ph type="sldNum" sz="quarter" idx="12"/>
          </p:nvPr>
        </p:nvSpPr>
        <p:spPr/>
        <p:txBody>
          <a:body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43602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DDC9F5F-A1D0-4E81-BFF6-55B472F9F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48A9AD0-7D90-447D-A2D0-60378DCAF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C6AE2E2-74CF-4A64-BCA0-ECF368DE8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1CB94-553D-48CB-8DF0-6BBD1921FD54}" type="datetimeFigureOut">
              <a:rPr lang="zh-CN" altLang="en-US" smtClean="0"/>
              <a:t>2018/3/6</a:t>
            </a:fld>
            <a:endParaRPr lang="zh-CN" altLang="en-US"/>
          </a:p>
        </p:txBody>
      </p:sp>
      <p:sp>
        <p:nvSpPr>
          <p:cNvPr id="5" name="页脚占位符 4">
            <a:extLst>
              <a:ext uri="{FF2B5EF4-FFF2-40B4-BE49-F238E27FC236}">
                <a16:creationId xmlns:a16="http://schemas.microsoft.com/office/drawing/2014/main" id="{96C5A024-DE16-40CC-ACA2-354C4C9E4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05F8D0-47DE-4BA1-802A-E52A32A86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1235C-6BE2-4803-A188-7F70721F6564}" type="slidenum">
              <a:rPr lang="zh-CN" altLang="en-US" smtClean="0"/>
              <a:t>‹#›</a:t>
            </a:fld>
            <a:endParaRPr lang="zh-CN" altLang="en-US"/>
          </a:p>
        </p:txBody>
      </p:sp>
    </p:spTree>
    <p:extLst>
      <p:ext uri="{BB962C8B-B14F-4D97-AF65-F5344CB8AC3E}">
        <p14:creationId xmlns:p14="http://schemas.microsoft.com/office/powerpoint/2010/main" val="245123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E9CAE5-4F09-4D5D-8E98-64218C6C4898}"/>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9DDA06CC-1C5F-496A-A6DF-DB96AE7C8AB2}"/>
              </a:ext>
            </a:extLst>
          </p:cNvPr>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id="{E46F2453-2111-40CE-9DB0-2F51A770E167}"/>
              </a:ext>
            </a:extLst>
          </p:cNvPr>
          <p:cNvPicPr>
            <a:picLocks noChangeAspect="1"/>
          </p:cNvPicPr>
          <p:nvPr/>
        </p:nvPicPr>
        <p:blipFill>
          <a:blip r:embed="rId3"/>
          <a:stretch>
            <a:fillRect/>
          </a:stretch>
        </p:blipFill>
        <p:spPr>
          <a:xfrm>
            <a:off x="0" y="4307"/>
            <a:ext cx="12192000" cy="6849385"/>
          </a:xfrm>
          <a:prstGeom prst="rect">
            <a:avLst/>
          </a:prstGeom>
        </p:spPr>
      </p:pic>
    </p:spTree>
    <p:extLst>
      <p:ext uri="{BB962C8B-B14F-4D97-AF65-F5344CB8AC3E}">
        <p14:creationId xmlns:p14="http://schemas.microsoft.com/office/powerpoint/2010/main" val="91211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5BE2A4-6904-4894-A1DA-5E8241A351C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96A2FDC-4856-4A0A-8922-8BD174759C2E}"/>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2F59D382-CCA9-457A-8898-A93B602F8D3B}"/>
              </a:ext>
            </a:extLst>
          </p:cNvPr>
          <p:cNvPicPr>
            <a:picLocks noChangeAspect="1"/>
          </p:cNvPicPr>
          <p:nvPr/>
        </p:nvPicPr>
        <p:blipFill>
          <a:blip r:embed="rId2"/>
          <a:stretch>
            <a:fillRect/>
          </a:stretch>
        </p:blipFill>
        <p:spPr>
          <a:xfrm>
            <a:off x="12673" y="0"/>
            <a:ext cx="12166653" cy="6858000"/>
          </a:xfrm>
          <a:prstGeom prst="rect">
            <a:avLst/>
          </a:prstGeom>
        </p:spPr>
      </p:pic>
    </p:spTree>
    <p:extLst>
      <p:ext uri="{BB962C8B-B14F-4D97-AF65-F5344CB8AC3E}">
        <p14:creationId xmlns:p14="http://schemas.microsoft.com/office/powerpoint/2010/main" val="193582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95C6A5-5717-4970-9707-D407355DC88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C180111-44EA-45C9-BFB3-FB3DF97BB5ED}"/>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304125CB-07F3-4601-ACB6-F20E9A7E4F7B}"/>
              </a:ext>
            </a:extLst>
          </p:cNvPr>
          <p:cNvPicPr>
            <a:picLocks noChangeAspect="1"/>
          </p:cNvPicPr>
          <p:nvPr/>
        </p:nvPicPr>
        <p:blipFill>
          <a:blip r:embed="rId2"/>
          <a:stretch>
            <a:fillRect/>
          </a:stretch>
        </p:blipFill>
        <p:spPr>
          <a:xfrm>
            <a:off x="13211" y="0"/>
            <a:ext cx="12165578" cy="6858000"/>
          </a:xfrm>
          <a:prstGeom prst="rect">
            <a:avLst/>
          </a:prstGeom>
        </p:spPr>
      </p:pic>
    </p:spTree>
    <p:extLst>
      <p:ext uri="{BB962C8B-B14F-4D97-AF65-F5344CB8AC3E}">
        <p14:creationId xmlns:p14="http://schemas.microsoft.com/office/powerpoint/2010/main" val="42503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963B4-9524-4008-B38F-256A99EA5D9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5B3A374-92EF-4E3B-9E72-CA8C0B3B80A5}"/>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FE4AB467-D7C1-4DC8-951A-220331B717D2}"/>
              </a:ext>
            </a:extLst>
          </p:cNvPr>
          <p:cNvPicPr>
            <a:picLocks noChangeAspect="1"/>
          </p:cNvPicPr>
          <p:nvPr/>
        </p:nvPicPr>
        <p:blipFill>
          <a:blip r:embed="rId2"/>
          <a:stretch>
            <a:fillRect/>
          </a:stretch>
        </p:blipFill>
        <p:spPr>
          <a:xfrm>
            <a:off x="4762" y="0"/>
            <a:ext cx="12182475" cy="6858000"/>
          </a:xfrm>
          <a:prstGeom prst="rect">
            <a:avLst/>
          </a:prstGeom>
        </p:spPr>
      </p:pic>
      <p:pic>
        <p:nvPicPr>
          <p:cNvPr id="5" name="图片 4">
            <a:extLst>
              <a:ext uri="{FF2B5EF4-FFF2-40B4-BE49-F238E27FC236}">
                <a16:creationId xmlns:a16="http://schemas.microsoft.com/office/drawing/2014/main" id="{AA46B74A-3836-4612-B87F-DFBC965F4146}"/>
              </a:ext>
            </a:extLst>
          </p:cNvPr>
          <p:cNvPicPr>
            <a:picLocks noChangeAspect="1"/>
          </p:cNvPicPr>
          <p:nvPr/>
        </p:nvPicPr>
        <p:blipFill>
          <a:blip r:embed="rId3"/>
          <a:stretch>
            <a:fillRect/>
          </a:stretch>
        </p:blipFill>
        <p:spPr>
          <a:xfrm>
            <a:off x="3522283" y="3010549"/>
            <a:ext cx="3760064" cy="975688"/>
          </a:xfrm>
          <a:prstGeom prst="rect">
            <a:avLst/>
          </a:prstGeom>
        </p:spPr>
      </p:pic>
    </p:spTree>
    <p:extLst>
      <p:ext uri="{BB962C8B-B14F-4D97-AF65-F5344CB8AC3E}">
        <p14:creationId xmlns:p14="http://schemas.microsoft.com/office/powerpoint/2010/main" val="6222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857A60-0036-4871-AC98-067AFBA471F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B7FFBD9-9EF2-4082-BAF3-C1AE74E1BCA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ADC0DDC3-51AA-41D0-8C3D-115A6C7666B6}"/>
              </a:ext>
            </a:extLst>
          </p:cNvPr>
          <p:cNvPicPr>
            <a:picLocks noChangeAspect="1"/>
          </p:cNvPicPr>
          <p:nvPr/>
        </p:nvPicPr>
        <p:blipFill>
          <a:blip r:embed="rId2"/>
          <a:stretch>
            <a:fillRect/>
          </a:stretch>
        </p:blipFill>
        <p:spPr>
          <a:xfrm>
            <a:off x="0" y="7435"/>
            <a:ext cx="12192000" cy="6843129"/>
          </a:xfrm>
          <a:prstGeom prst="rect">
            <a:avLst/>
          </a:prstGeom>
        </p:spPr>
      </p:pic>
    </p:spTree>
    <p:extLst>
      <p:ext uri="{BB962C8B-B14F-4D97-AF65-F5344CB8AC3E}">
        <p14:creationId xmlns:p14="http://schemas.microsoft.com/office/powerpoint/2010/main" val="364272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9BFAAB-7906-468E-A6CD-F5539BF9B599}"/>
              </a:ext>
            </a:extLst>
          </p:cNvPr>
          <p:cNvSpPr>
            <a:spLocks noGrp="1"/>
          </p:cNvSpPr>
          <p:nvPr>
            <p:ph type="title"/>
          </p:nvPr>
        </p:nvSpPr>
        <p:spPr/>
        <p:txBody>
          <a:bodyPr/>
          <a:lstStyle/>
          <a:p>
            <a:pPr algn="ctr"/>
            <a:r>
              <a:rPr lang="en-US" altLang="zh-CN" dirty="0">
                <a:latin typeface="Arial" panose="020B0604020202020204" pitchFamily="34" charset="0"/>
                <a:cs typeface="Arial" panose="020B0604020202020204" pitchFamily="34" charset="0"/>
              </a:rPr>
              <a:t>Raw Cellular Logs to Messages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A69E138D-F936-4063-A31D-B99FBE7763B6}"/>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02FF5CF8-6891-4CB6-9660-2281D2B3F68C}"/>
              </a:ext>
            </a:extLst>
          </p:cNvPr>
          <p:cNvPicPr>
            <a:picLocks noChangeAspect="1"/>
          </p:cNvPicPr>
          <p:nvPr/>
        </p:nvPicPr>
        <p:blipFill>
          <a:blip r:embed="rId2"/>
          <a:stretch>
            <a:fillRect/>
          </a:stretch>
        </p:blipFill>
        <p:spPr>
          <a:xfrm>
            <a:off x="261119" y="1825625"/>
            <a:ext cx="11761142" cy="4351338"/>
          </a:xfrm>
          <a:prstGeom prst="rect">
            <a:avLst/>
          </a:prstGeom>
        </p:spPr>
      </p:pic>
    </p:spTree>
    <p:extLst>
      <p:ext uri="{BB962C8B-B14F-4D97-AF65-F5344CB8AC3E}">
        <p14:creationId xmlns:p14="http://schemas.microsoft.com/office/powerpoint/2010/main" val="72179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D36D60-F10B-4B98-A830-9C44C5E10AC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A0381B1-D58D-4E47-B210-9D112F67E592}"/>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95508FDF-0C45-4B55-A716-941C2E1F1F99}"/>
              </a:ext>
            </a:extLst>
          </p:cNvPr>
          <p:cNvPicPr>
            <a:picLocks noChangeAspect="1"/>
          </p:cNvPicPr>
          <p:nvPr/>
        </p:nvPicPr>
        <p:blipFill>
          <a:blip r:embed="rId2"/>
          <a:stretch>
            <a:fillRect/>
          </a:stretch>
        </p:blipFill>
        <p:spPr>
          <a:xfrm>
            <a:off x="15589" y="0"/>
            <a:ext cx="12160822" cy="6858000"/>
          </a:xfrm>
          <a:prstGeom prst="rect">
            <a:avLst/>
          </a:prstGeom>
        </p:spPr>
      </p:pic>
    </p:spTree>
    <p:extLst>
      <p:ext uri="{BB962C8B-B14F-4D97-AF65-F5344CB8AC3E}">
        <p14:creationId xmlns:p14="http://schemas.microsoft.com/office/powerpoint/2010/main" val="126525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E1B2CB-4432-47BC-A054-9E158C7B837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649D2B6-62F9-4960-AD00-895E6017BC4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19DF338D-C7AE-4086-8832-86C363523DCF}"/>
              </a:ext>
            </a:extLst>
          </p:cNvPr>
          <p:cNvPicPr>
            <a:picLocks noChangeAspect="1"/>
          </p:cNvPicPr>
          <p:nvPr/>
        </p:nvPicPr>
        <p:blipFill>
          <a:blip r:embed="rId2"/>
          <a:stretch>
            <a:fillRect/>
          </a:stretch>
        </p:blipFill>
        <p:spPr>
          <a:xfrm>
            <a:off x="0" y="1635"/>
            <a:ext cx="12192000" cy="6854730"/>
          </a:xfrm>
          <a:prstGeom prst="rect">
            <a:avLst/>
          </a:prstGeom>
        </p:spPr>
      </p:pic>
    </p:spTree>
    <p:extLst>
      <p:ext uri="{BB962C8B-B14F-4D97-AF65-F5344CB8AC3E}">
        <p14:creationId xmlns:p14="http://schemas.microsoft.com/office/powerpoint/2010/main" val="27860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0E4C7-80B4-4BFE-9D26-74429A40B3B9}"/>
              </a:ext>
            </a:extLst>
          </p:cNvPr>
          <p:cNvSpPr>
            <a:spLocks noGrp="1"/>
          </p:cNvSpPr>
          <p:nvPr>
            <p:ph type="title"/>
          </p:nvPr>
        </p:nvSpPr>
        <p:spPr/>
        <p:txBody>
          <a:bodyPr/>
          <a:lstStyle/>
          <a:p>
            <a:pPr algn="ctr"/>
            <a:r>
              <a:rPr lang="en-US" altLang="zh-CN" dirty="0">
                <a:latin typeface="Arial" panose="020B0604020202020204" pitchFamily="34" charset="0"/>
                <a:cs typeface="Arial" panose="020B0604020202020204" pitchFamily="34" charset="0"/>
              </a:rPr>
              <a:t>State Dynamics Extraction</a:t>
            </a:r>
            <a:endParaRPr lang="zh-CN" altLang="en-US" dirty="0">
              <a:latin typeface="Arial" panose="020B0604020202020204" pitchFamily="34" charset="0"/>
              <a:cs typeface="Arial" panose="020B0604020202020204" pitchFamily="34" charset="0"/>
            </a:endParaRPr>
          </a:p>
        </p:txBody>
      </p:sp>
      <p:pic>
        <p:nvPicPr>
          <p:cNvPr id="4" name="内容占位符 3">
            <a:extLst>
              <a:ext uri="{FF2B5EF4-FFF2-40B4-BE49-F238E27FC236}">
                <a16:creationId xmlns:a16="http://schemas.microsoft.com/office/drawing/2014/main" id="{F3967C16-EEAB-49C3-8C42-EC513E67EC2D}"/>
              </a:ext>
            </a:extLst>
          </p:cNvPr>
          <p:cNvPicPr>
            <a:picLocks noGrp="1" noChangeAspect="1"/>
          </p:cNvPicPr>
          <p:nvPr>
            <p:ph idx="1"/>
          </p:nvPr>
        </p:nvPicPr>
        <p:blipFill>
          <a:blip r:embed="rId2"/>
          <a:stretch>
            <a:fillRect/>
          </a:stretch>
        </p:blipFill>
        <p:spPr>
          <a:xfrm>
            <a:off x="2666845" y="1825625"/>
            <a:ext cx="6858309" cy="4351338"/>
          </a:xfrm>
          <a:prstGeom prst="rect">
            <a:avLst/>
          </a:prstGeom>
        </p:spPr>
      </p:pic>
    </p:spTree>
    <p:extLst>
      <p:ext uri="{BB962C8B-B14F-4D97-AF65-F5344CB8AC3E}">
        <p14:creationId xmlns:p14="http://schemas.microsoft.com/office/powerpoint/2010/main" val="152700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95D99D-BEB4-4CDC-98D6-8422E223CB34}"/>
              </a:ext>
            </a:extLst>
          </p:cNvPr>
          <p:cNvSpPr>
            <a:spLocks noGrp="1"/>
          </p:cNvSpPr>
          <p:nvPr>
            <p:ph type="title"/>
          </p:nvPr>
        </p:nvSpPr>
        <p:spPr/>
        <p:txBody>
          <a:bodyPr/>
          <a:lstStyle/>
          <a:p>
            <a:pPr algn="ctr"/>
            <a:r>
              <a:rPr lang="en-US" altLang="zh-CN" dirty="0">
                <a:latin typeface="Arial" panose="020B0604020202020204" pitchFamily="34" charset="0"/>
                <a:cs typeface="Arial" panose="020B0604020202020204" pitchFamily="34" charset="0"/>
              </a:rPr>
              <a:t>Operation Logic Inference</a:t>
            </a:r>
            <a:endParaRPr lang="zh-CN" altLang="en-US" dirty="0">
              <a:latin typeface="Arial" panose="020B0604020202020204" pitchFamily="34" charset="0"/>
              <a:cs typeface="Arial" panose="020B0604020202020204" pitchFamily="34" charset="0"/>
            </a:endParaRPr>
          </a:p>
        </p:txBody>
      </p:sp>
      <p:pic>
        <p:nvPicPr>
          <p:cNvPr id="4" name="内容占位符 3">
            <a:extLst>
              <a:ext uri="{FF2B5EF4-FFF2-40B4-BE49-F238E27FC236}">
                <a16:creationId xmlns:a16="http://schemas.microsoft.com/office/drawing/2014/main" id="{06C4B864-6127-452B-BE1C-8C2467F2B659}"/>
              </a:ext>
            </a:extLst>
          </p:cNvPr>
          <p:cNvPicPr>
            <a:picLocks noGrp="1" noChangeAspect="1"/>
          </p:cNvPicPr>
          <p:nvPr>
            <p:ph idx="1"/>
          </p:nvPr>
        </p:nvPicPr>
        <p:blipFill>
          <a:blip r:embed="rId2"/>
          <a:stretch>
            <a:fillRect/>
          </a:stretch>
        </p:blipFill>
        <p:spPr>
          <a:xfrm>
            <a:off x="5111828" y="1825624"/>
            <a:ext cx="4925085" cy="4351338"/>
          </a:xfrm>
          <a:prstGeom prst="rect">
            <a:avLst/>
          </a:prstGeom>
        </p:spPr>
      </p:pic>
      <p:pic>
        <p:nvPicPr>
          <p:cNvPr id="5" name="图片 4">
            <a:extLst>
              <a:ext uri="{FF2B5EF4-FFF2-40B4-BE49-F238E27FC236}">
                <a16:creationId xmlns:a16="http://schemas.microsoft.com/office/drawing/2014/main" id="{5D9A3F15-4712-4BEE-9FA1-27FC0C637D5F}"/>
              </a:ext>
            </a:extLst>
          </p:cNvPr>
          <p:cNvPicPr>
            <a:picLocks noChangeAspect="1"/>
          </p:cNvPicPr>
          <p:nvPr/>
        </p:nvPicPr>
        <p:blipFill>
          <a:blip r:embed="rId3"/>
          <a:stretch>
            <a:fillRect/>
          </a:stretch>
        </p:blipFill>
        <p:spPr>
          <a:xfrm>
            <a:off x="1927924" y="2748954"/>
            <a:ext cx="1641502" cy="1134129"/>
          </a:xfrm>
          <a:prstGeom prst="rect">
            <a:avLst/>
          </a:prstGeom>
        </p:spPr>
      </p:pic>
      <p:sp>
        <p:nvSpPr>
          <p:cNvPr id="6" name="文本框 5">
            <a:extLst>
              <a:ext uri="{FF2B5EF4-FFF2-40B4-BE49-F238E27FC236}">
                <a16:creationId xmlns:a16="http://schemas.microsoft.com/office/drawing/2014/main" id="{D2199E89-FE18-4E93-8C69-8685C225B770}"/>
              </a:ext>
            </a:extLst>
          </p:cNvPr>
          <p:cNvSpPr txBox="1"/>
          <p:nvPr/>
        </p:nvSpPr>
        <p:spPr>
          <a:xfrm>
            <a:off x="689906" y="1825624"/>
            <a:ext cx="4117538" cy="923330"/>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Sample sequence:</a:t>
            </a:r>
          </a:p>
          <a:p>
            <a:r>
              <a:rPr lang="en-US" altLang="zh-CN" dirty="0">
                <a:latin typeface="Arial" panose="020B0604020202020204" pitchFamily="34" charset="0"/>
                <a:cs typeface="Arial" panose="020B0604020202020204" pitchFamily="34" charset="0"/>
              </a:rPr>
              <a:t>Start from an old control command,</a:t>
            </a:r>
          </a:p>
          <a:p>
            <a:r>
              <a:rPr lang="en-US" altLang="zh-CN" dirty="0">
                <a:latin typeface="Arial" panose="020B0604020202020204" pitchFamily="34" charset="0"/>
                <a:cs typeface="Arial" panose="020B0604020202020204" pitchFamily="34" charset="0"/>
              </a:rPr>
              <a:t>End with a new control command</a:t>
            </a:r>
          </a:p>
        </p:txBody>
      </p:sp>
    </p:spTree>
    <p:extLst>
      <p:ext uri="{BB962C8B-B14F-4D97-AF65-F5344CB8AC3E}">
        <p14:creationId xmlns:p14="http://schemas.microsoft.com/office/powerpoint/2010/main" val="387312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28E7C8-4437-42A8-BA87-E85F919F325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1611F82-C7F1-4176-B09E-2B015D88E16C}"/>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E913C8A9-2CBD-4AF3-91E9-7254296F914B}"/>
              </a:ext>
            </a:extLst>
          </p:cNvPr>
          <p:cNvPicPr>
            <a:picLocks noChangeAspect="1"/>
          </p:cNvPicPr>
          <p:nvPr/>
        </p:nvPicPr>
        <p:blipFill>
          <a:blip r:embed="rId2"/>
          <a:stretch>
            <a:fillRect/>
          </a:stretch>
        </p:blipFill>
        <p:spPr>
          <a:xfrm>
            <a:off x="0" y="9234"/>
            <a:ext cx="12192000" cy="6839531"/>
          </a:xfrm>
          <a:prstGeom prst="rect">
            <a:avLst/>
          </a:prstGeom>
        </p:spPr>
      </p:pic>
    </p:spTree>
    <p:extLst>
      <p:ext uri="{BB962C8B-B14F-4D97-AF65-F5344CB8AC3E}">
        <p14:creationId xmlns:p14="http://schemas.microsoft.com/office/powerpoint/2010/main" val="171005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7050F3-C61E-4AFC-BFF4-61F68E7D3D5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DFBCCC5-DA2C-456F-8F4F-109A3C0BCFA7}"/>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F4C4290B-4263-4EEB-BC4E-82D29C99CD90}"/>
              </a:ext>
            </a:extLst>
          </p:cNvPr>
          <p:cNvPicPr>
            <a:picLocks noChangeAspect="1"/>
          </p:cNvPicPr>
          <p:nvPr/>
        </p:nvPicPr>
        <p:blipFill>
          <a:blip r:embed="rId3"/>
          <a:stretch>
            <a:fillRect/>
          </a:stretch>
        </p:blipFill>
        <p:spPr>
          <a:xfrm>
            <a:off x="0" y="5642"/>
            <a:ext cx="12192000" cy="6846716"/>
          </a:xfrm>
          <a:prstGeom prst="rect">
            <a:avLst/>
          </a:prstGeom>
        </p:spPr>
      </p:pic>
    </p:spTree>
    <p:extLst>
      <p:ext uri="{BB962C8B-B14F-4D97-AF65-F5344CB8AC3E}">
        <p14:creationId xmlns:p14="http://schemas.microsoft.com/office/powerpoint/2010/main" val="67547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232B8-76E6-4163-A2E6-CADACED4FE2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EC63F3A-8535-4596-9672-50A10E7C72E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56C9930-30B7-45AE-92CE-2845E64DE703}"/>
              </a:ext>
            </a:extLst>
          </p:cNvPr>
          <p:cNvPicPr>
            <a:picLocks noChangeAspect="1"/>
          </p:cNvPicPr>
          <p:nvPr/>
        </p:nvPicPr>
        <p:blipFill>
          <a:blip r:embed="rId2"/>
          <a:stretch>
            <a:fillRect/>
          </a:stretch>
        </p:blipFill>
        <p:spPr>
          <a:xfrm>
            <a:off x="0" y="9700"/>
            <a:ext cx="12192000" cy="6838599"/>
          </a:xfrm>
          <a:prstGeom prst="rect">
            <a:avLst/>
          </a:prstGeom>
        </p:spPr>
      </p:pic>
    </p:spTree>
    <p:extLst>
      <p:ext uri="{BB962C8B-B14F-4D97-AF65-F5344CB8AC3E}">
        <p14:creationId xmlns:p14="http://schemas.microsoft.com/office/powerpoint/2010/main" val="6600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60CA9F-74D9-438F-9483-A621A169527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116E69E-A9C3-4D51-9097-DD85F7E21C7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A34F700-03F6-4555-9680-1061D8F770D3}"/>
              </a:ext>
            </a:extLst>
          </p:cNvPr>
          <p:cNvPicPr>
            <a:picLocks noChangeAspect="1"/>
          </p:cNvPicPr>
          <p:nvPr/>
        </p:nvPicPr>
        <p:blipFill>
          <a:blip r:embed="rId2"/>
          <a:stretch>
            <a:fillRect/>
          </a:stretch>
        </p:blipFill>
        <p:spPr>
          <a:xfrm>
            <a:off x="9286" y="0"/>
            <a:ext cx="12173428" cy="6858000"/>
          </a:xfrm>
          <a:prstGeom prst="rect">
            <a:avLst/>
          </a:prstGeom>
        </p:spPr>
      </p:pic>
    </p:spTree>
    <p:extLst>
      <p:ext uri="{BB962C8B-B14F-4D97-AF65-F5344CB8AC3E}">
        <p14:creationId xmlns:p14="http://schemas.microsoft.com/office/powerpoint/2010/main" val="4759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1ECD6-60C5-48CE-AE77-B5E3A1B45B3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00DE931-EB48-40F6-8408-876310BA7E8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5F0F963-CE5F-41FF-8581-7F7C420ECCD0}"/>
              </a:ext>
            </a:extLst>
          </p:cNvPr>
          <p:cNvPicPr>
            <a:picLocks noChangeAspect="1"/>
          </p:cNvPicPr>
          <p:nvPr/>
        </p:nvPicPr>
        <p:blipFill>
          <a:blip r:embed="rId2"/>
          <a:stretch>
            <a:fillRect/>
          </a:stretch>
        </p:blipFill>
        <p:spPr>
          <a:xfrm>
            <a:off x="797" y="0"/>
            <a:ext cx="12190406" cy="6858000"/>
          </a:xfrm>
          <a:prstGeom prst="rect">
            <a:avLst/>
          </a:prstGeom>
        </p:spPr>
      </p:pic>
    </p:spTree>
    <p:extLst>
      <p:ext uri="{BB962C8B-B14F-4D97-AF65-F5344CB8AC3E}">
        <p14:creationId xmlns:p14="http://schemas.microsoft.com/office/powerpoint/2010/main" val="63852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01344-DE2D-40F6-B674-94E49247900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8D83288-A569-4444-892F-317FEE03051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412C2A78-1FFA-44B4-BB1F-2557DFCD9FDC}"/>
              </a:ext>
            </a:extLst>
          </p:cNvPr>
          <p:cNvPicPr>
            <a:picLocks noChangeAspect="1"/>
          </p:cNvPicPr>
          <p:nvPr/>
        </p:nvPicPr>
        <p:blipFill>
          <a:blip r:embed="rId2"/>
          <a:stretch>
            <a:fillRect/>
          </a:stretch>
        </p:blipFill>
        <p:spPr>
          <a:xfrm>
            <a:off x="0" y="19332"/>
            <a:ext cx="12192000" cy="6819335"/>
          </a:xfrm>
          <a:prstGeom prst="rect">
            <a:avLst/>
          </a:prstGeom>
        </p:spPr>
      </p:pic>
    </p:spTree>
    <p:extLst>
      <p:ext uri="{BB962C8B-B14F-4D97-AF65-F5344CB8AC3E}">
        <p14:creationId xmlns:p14="http://schemas.microsoft.com/office/powerpoint/2010/main" val="211428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352FE1-DF2C-463D-9B2D-765A96BF6E8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794E6E0-E3D6-4013-B6E3-AE34C9D59EDB}"/>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434C433-B86B-41B1-98AA-6B681584CEDA}"/>
              </a:ext>
            </a:extLst>
          </p:cNvPr>
          <p:cNvPicPr>
            <a:picLocks noChangeAspect="1"/>
          </p:cNvPicPr>
          <p:nvPr/>
        </p:nvPicPr>
        <p:blipFill>
          <a:blip r:embed="rId2"/>
          <a:stretch>
            <a:fillRect/>
          </a:stretch>
        </p:blipFill>
        <p:spPr>
          <a:xfrm>
            <a:off x="0" y="11328"/>
            <a:ext cx="12192000" cy="6835343"/>
          </a:xfrm>
          <a:prstGeom prst="rect">
            <a:avLst/>
          </a:prstGeom>
        </p:spPr>
      </p:pic>
    </p:spTree>
    <p:extLst>
      <p:ext uri="{BB962C8B-B14F-4D97-AF65-F5344CB8AC3E}">
        <p14:creationId xmlns:p14="http://schemas.microsoft.com/office/powerpoint/2010/main" val="58683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D664C9-AB59-4867-ACF7-DF959D2AB08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214C132-CBDA-48BA-A6F4-B6AE5B60D1D4}"/>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9406E218-9347-4A80-99A8-C3B41BFC71F3}"/>
              </a:ext>
            </a:extLst>
          </p:cNvPr>
          <p:cNvPicPr>
            <a:picLocks noChangeAspect="1"/>
          </p:cNvPicPr>
          <p:nvPr/>
        </p:nvPicPr>
        <p:blipFill>
          <a:blip r:embed="rId2"/>
          <a:stretch>
            <a:fillRect/>
          </a:stretch>
        </p:blipFill>
        <p:spPr>
          <a:xfrm>
            <a:off x="0" y="16384"/>
            <a:ext cx="12192000" cy="6825232"/>
          </a:xfrm>
          <a:prstGeom prst="rect">
            <a:avLst/>
          </a:prstGeom>
        </p:spPr>
      </p:pic>
    </p:spTree>
    <p:extLst>
      <p:ext uri="{BB962C8B-B14F-4D97-AF65-F5344CB8AC3E}">
        <p14:creationId xmlns:p14="http://schemas.microsoft.com/office/powerpoint/2010/main" val="413801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BE269-181E-41ED-A8DC-022C8026945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C94C7E1-16FB-4418-9BEB-A9B8B7E14CD5}"/>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3CB3378D-E9C4-49A3-AF5B-CA7D75820447}"/>
              </a:ext>
            </a:extLst>
          </p:cNvPr>
          <p:cNvPicPr>
            <a:picLocks noChangeAspect="1"/>
          </p:cNvPicPr>
          <p:nvPr/>
        </p:nvPicPr>
        <p:blipFill>
          <a:blip r:embed="rId2"/>
          <a:stretch>
            <a:fillRect/>
          </a:stretch>
        </p:blipFill>
        <p:spPr>
          <a:xfrm>
            <a:off x="0" y="14287"/>
            <a:ext cx="12192000" cy="6829425"/>
          </a:xfrm>
          <a:prstGeom prst="rect">
            <a:avLst/>
          </a:prstGeom>
        </p:spPr>
      </p:pic>
    </p:spTree>
    <p:extLst>
      <p:ext uri="{BB962C8B-B14F-4D97-AF65-F5344CB8AC3E}">
        <p14:creationId xmlns:p14="http://schemas.microsoft.com/office/powerpoint/2010/main" val="263699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D61CE2-7C01-441B-A7D9-762432C04DB2}"/>
              </a:ext>
            </a:extLst>
          </p:cNvPr>
          <p:cNvSpPr>
            <a:spLocks noGrp="1"/>
          </p:cNvSpPr>
          <p:nvPr>
            <p:ph type="title"/>
          </p:nvPr>
        </p:nvSpPr>
        <p:spPr/>
        <p:txBody>
          <a:bodyPr/>
          <a:lstStyle/>
          <a:p>
            <a:r>
              <a:rPr lang="en-US" altLang="zh-CN" dirty="0"/>
              <a:t>Example</a:t>
            </a:r>
            <a:endParaRPr lang="zh-CN" altLang="en-US" dirty="0"/>
          </a:p>
        </p:txBody>
      </p:sp>
      <p:sp>
        <p:nvSpPr>
          <p:cNvPr id="3" name="内容占位符 2">
            <a:extLst>
              <a:ext uri="{FF2B5EF4-FFF2-40B4-BE49-F238E27FC236}">
                <a16:creationId xmlns:a16="http://schemas.microsoft.com/office/drawing/2014/main" id="{71883982-6C99-4CDB-90B8-0F57AE642514}"/>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0F74E627-C2DA-430E-968C-E6C5CFEAC0BA}"/>
              </a:ext>
            </a:extLst>
          </p:cNvPr>
          <p:cNvPicPr>
            <a:picLocks noChangeAspect="1"/>
          </p:cNvPicPr>
          <p:nvPr/>
        </p:nvPicPr>
        <p:blipFill>
          <a:blip r:embed="rId2"/>
          <a:stretch>
            <a:fillRect/>
          </a:stretch>
        </p:blipFill>
        <p:spPr>
          <a:xfrm>
            <a:off x="0" y="2085"/>
            <a:ext cx="12192000" cy="6853830"/>
          </a:xfrm>
          <a:prstGeom prst="rect">
            <a:avLst/>
          </a:prstGeom>
        </p:spPr>
      </p:pic>
    </p:spTree>
    <p:extLst>
      <p:ext uri="{BB962C8B-B14F-4D97-AF65-F5344CB8AC3E}">
        <p14:creationId xmlns:p14="http://schemas.microsoft.com/office/powerpoint/2010/main" val="125648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DA53E-8BAA-4F47-AF53-248FA6355C1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0295126-4FF2-43F5-A9DB-C8DDFDC68E1D}"/>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671FC6B3-E656-4629-A949-3E5D365BC3CE}"/>
              </a:ext>
            </a:extLst>
          </p:cNvPr>
          <p:cNvPicPr>
            <a:picLocks noChangeAspect="1"/>
          </p:cNvPicPr>
          <p:nvPr/>
        </p:nvPicPr>
        <p:blipFill>
          <a:blip r:embed="rId2"/>
          <a:stretch>
            <a:fillRect/>
          </a:stretch>
        </p:blipFill>
        <p:spPr>
          <a:xfrm>
            <a:off x="0" y="24306"/>
            <a:ext cx="12192000" cy="6809387"/>
          </a:xfrm>
          <a:prstGeom prst="rect">
            <a:avLst/>
          </a:prstGeom>
        </p:spPr>
      </p:pic>
    </p:spTree>
    <p:extLst>
      <p:ext uri="{BB962C8B-B14F-4D97-AF65-F5344CB8AC3E}">
        <p14:creationId xmlns:p14="http://schemas.microsoft.com/office/powerpoint/2010/main" val="741640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AC08F5-AC2B-487A-A8E5-BF68D81747F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CA91A81-B59B-4F90-B622-577684AEAD3C}"/>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68A4B897-A5A5-4A1C-A2A4-F8EBCCDC0D64}"/>
              </a:ext>
            </a:extLst>
          </p:cNvPr>
          <p:cNvPicPr>
            <a:picLocks noChangeAspect="1"/>
          </p:cNvPicPr>
          <p:nvPr/>
        </p:nvPicPr>
        <p:blipFill>
          <a:blip r:embed="rId3"/>
          <a:stretch>
            <a:fillRect/>
          </a:stretch>
        </p:blipFill>
        <p:spPr>
          <a:xfrm>
            <a:off x="116604" y="753915"/>
            <a:ext cx="11958791" cy="5350170"/>
          </a:xfrm>
          <a:prstGeom prst="rect">
            <a:avLst/>
          </a:prstGeom>
        </p:spPr>
      </p:pic>
    </p:spTree>
    <p:extLst>
      <p:ext uri="{BB962C8B-B14F-4D97-AF65-F5344CB8AC3E}">
        <p14:creationId xmlns:p14="http://schemas.microsoft.com/office/powerpoint/2010/main" val="243877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E39F32-B201-40A4-B6F0-53A0D579E1E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F4BF996-0187-4265-AFEE-7F4D1EABD026}"/>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19362694-681D-4E08-9525-0CCECA570CE1}"/>
              </a:ext>
            </a:extLst>
          </p:cNvPr>
          <p:cNvPicPr>
            <a:picLocks noChangeAspect="1"/>
          </p:cNvPicPr>
          <p:nvPr/>
        </p:nvPicPr>
        <p:blipFill>
          <a:blip r:embed="rId3"/>
          <a:stretch>
            <a:fillRect/>
          </a:stretch>
        </p:blipFill>
        <p:spPr>
          <a:xfrm>
            <a:off x="0" y="3719"/>
            <a:ext cx="12192000" cy="6850561"/>
          </a:xfrm>
          <a:prstGeom prst="rect">
            <a:avLst/>
          </a:prstGeom>
        </p:spPr>
      </p:pic>
      <p:sp>
        <p:nvSpPr>
          <p:cNvPr id="5" name="矩形 4">
            <a:extLst>
              <a:ext uri="{FF2B5EF4-FFF2-40B4-BE49-F238E27FC236}">
                <a16:creationId xmlns:a16="http://schemas.microsoft.com/office/drawing/2014/main" id="{1E1B7AF7-1F1A-4C58-97F1-79B70EBD6E57}"/>
              </a:ext>
            </a:extLst>
          </p:cNvPr>
          <p:cNvSpPr/>
          <p:nvPr/>
        </p:nvSpPr>
        <p:spPr>
          <a:xfrm>
            <a:off x="980105" y="268297"/>
            <a:ext cx="10315746" cy="1943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579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405159-0F15-4A6B-81D7-D983D31916CB}"/>
              </a:ext>
            </a:extLst>
          </p:cNvPr>
          <p:cNvSpPr>
            <a:spLocks noGrp="1"/>
          </p:cNvSpPr>
          <p:nvPr>
            <p:ph type="title"/>
          </p:nvPr>
        </p:nvSpPr>
        <p:spPr/>
        <p:txBody>
          <a:bodyPr/>
          <a:lstStyle/>
          <a:p>
            <a:pPr algn="ctr"/>
            <a:r>
              <a:rPr lang="en-US" altLang="zh-CN" dirty="0">
                <a:latin typeface="Arial" panose="020B0604020202020204" pitchFamily="34" charset="0"/>
                <a:cs typeface="Arial" panose="020B0604020202020204" pitchFamily="34" charset="0"/>
              </a:rPr>
              <a:t>Conclusion</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F22CF268-79E0-4BF8-9077-89005CE6A7CD}"/>
              </a:ext>
            </a:extLst>
          </p:cNvPr>
          <p:cNvSpPr>
            <a:spLocks noGrp="1"/>
          </p:cNvSpPr>
          <p:nvPr>
            <p:ph idx="1"/>
          </p:nvPr>
        </p:nvSpPr>
        <p:spPr/>
        <p:txBody>
          <a:bodyPr/>
          <a:lstStyle/>
          <a:p>
            <a:pPr marL="0" indent="0">
              <a:buNone/>
            </a:pPr>
            <a:r>
              <a:rPr lang="en-US" altLang="zh-CN" dirty="0">
                <a:latin typeface="Arial" panose="020B0604020202020204" pitchFamily="34" charset="0"/>
                <a:cs typeface="Arial" panose="020B0604020202020204" pitchFamily="34" charset="0"/>
              </a:rPr>
              <a:t>An open-source tool </a:t>
            </a:r>
          </a:p>
          <a:p>
            <a:pPr marL="0" indent="0">
              <a:buNone/>
            </a:pPr>
            <a:endParaRPr lang="en-US" altLang="zh-CN" dirty="0">
              <a:latin typeface="Arial" panose="020B0604020202020204" pitchFamily="34" charset="0"/>
              <a:cs typeface="Arial" panose="020B0604020202020204" pitchFamily="34" charset="0"/>
            </a:endParaRPr>
          </a:p>
          <a:p>
            <a:pPr lvl="1"/>
            <a:r>
              <a:rPr lang="en-US" altLang="zh-CN" dirty="0">
                <a:latin typeface="Arial" panose="020B0604020202020204" pitchFamily="34" charset="0"/>
                <a:cs typeface="Arial" panose="020B0604020202020204" pitchFamily="34" charset="0"/>
              </a:rPr>
              <a:t>1. Collecting protocol messages from 3G/4G chipset</a:t>
            </a:r>
          </a:p>
          <a:p>
            <a:pPr lvl="1"/>
            <a:endParaRPr lang="en-US" altLang="zh-CN" dirty="0">
              <a:latin typeface="Arial" panose="020B0604020202020204" pitchFamily="34" charset="0"/>
              <a:cs typeface="Arial" panose="020B0604020202020204" pitchFamily="34" charset="0"/>
            </a:endParaRPr>
          </a:p>
          <a:p>
            <a:pPr lvl="1"/>
            <a:r>
              <a:rPr lang="en-US" altLang="zh-CN" dirty="0">
                <a:latin typeface="Arial" panose="020B0604020202020204" pitchFamily="34" charset="0"/>
                <a:cs typeface="Arial" panose="020B0604020202020204" pitchFamily="34" charset="0"/>
              </a:rPr>
              <a:t>2. Providing In-device protocol analysis and operation logic inference</a:t>
            </a:r>
          </a:p>
          <a:p>
            <a:pPr lvl="1"/>
            <a:endParaRPr lang="en-US" altLang="zh-CN" dirty="0">
              <a:latin typeface="Arial" panose="020B0604020202020204" pitchFamily="34" charset="0"/>
              <a:cs typeface="Arial" panose="020B0604020202020204" pitchFamily="34" charset="0"/>
            </a:endParaRPr>
          </a:p>
          <a:p>
            <a:pPr lvl="1"/>
            <a:r>
              <a:rPr lang="en-US" altLang="zh-CN" dirty="0">
                <a:latin typeface="Arial" panose="020B0604020202020204" pitchFamily="34" charset="0"/>
                <a:cs typeface="Arial" panose="020B0604020202020204" pitchFamily="34" charset="0"/>
              </a:rPr>
              <a:t>3. Offering APIs for users to access low-level network information to develop mobile applications</a:t>
            </a:r>
          </a:p>
        </p:txBody>
      </p:sp>
    </p:spTree>
    <p:extLst>
      <p:ext uri="{BB962C8B-B14F-4D97-AF65-F5344CB8AC3E}">
        <p14:creationId xmlns:p14="http://schemas.microsoft.com/office/powerpoint/2010/main" val="24969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16EB1A-F057-4685-97B7-FD03A05D4556}"/>
              </a:ext>
            </a:extLst>
          </p:cNvPr>
          <p:cNvSpPr>
            <a:spLocks noGrp="1"/>
          </p:cNvSpPr>
          <p:nvPr>
            <p:ph type="ctrTitle"/>
          </p:nvPr>
        </p:nvSpPr>
        <p:spPr/>
        <p:txBody>
          <a:bodyPr/>
          <a:lstStyle/>
          <a:p>
            <a:r>
              <a:rPr lang="zh-CN" altLang="en-US" b="1" dirty="0">
                <a:latin typeface="Century" panose="02040604050505020304" pitchFamily="18" charset="0"/>
                <a:cs typeface="Times New Roman" panose="02020603050405020304" pitchFamily="18" charset="0"/>
              </a:rPr>
              <a:t>女生节快乐</a:t>
            </a:r>
            <a:r>
              <a:rPr lang="en-US" altLang="ja-JP" sz="4400" b="1" dirty="0">
                <a:latin typeface="Century" panose="02040604050505020304" pitchFamily="18" charset="0"/>
                <a:cs typeface="Times New Roman" panose="02020603050405020304" pitchFamily="18" charset="0"/>
              </a:rPr>
              <a:t>( </a:t>
            </a:r>
            <a:r>
              <a:rPr lang="ja-JP" altLang="en-US" sz="4400" b="1" dirty="0">
                <a:latin typeface="Century" panose="02040604050505020304" pitchFamily="18" charset="0"/>
                <a:cs typeface="Times New Roman" panose="02020603050405020304" pitchFamily="18" charset="0"/>
              </a:rPr>
              <a:t>゜▽゜</a:t>
            </a:r>
            <a:r>
              <a:rPr lang="en-US" altLang="ja-JP" sz="4400" b="1" dirty="0">
                <a:latin typeface="Century" panose="02040604050505020304" pitchFamily="18" charset="0"/>
                <a:cs typeface="Times New Roman" panose="02020603050405020304" pitchFamily="18" charset="0"/>
              </a:rPr>
              <a:t>)</a:t>
            </a:r>
            <a:r>
              <a:rPr lang="ja-JP" altLang="en-US" sz="4400" b="1" dirty="0">
                <a:latin typeface="Century" panose="02040604050505020304" pitchFamily="18" charset="0"/>
                <a:cs typeface="Times New Roman" panose="02020603050405020304" pitchFamily="18" charset="0"/>
              </a:rPr>
              <a:t>つロ</a:t>
            </a:r>
            <a:br>
              <a:rPr lang="en-US" altLang="ja-JP" sz="4400" b="1" dirty="0">
                <a:latin typeface="Century" panose="02040604050505020304" pitchFamily="18" charset="0"/>
                <a:cs typeface="Times New Roman" panose="02020603050405020304" pitchFamily="18" charset="0"/>
              </a:rPr>
            </a:br>
            <a:endParaRPr lang="zh-CN" altLang="en-US" sz="4400" b="1" dirty="0">
              <a:latin typeface="Century" panose="020406040505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6D09D51F-B664-4E83-A75C-3F84EFE0B759}"/>
              </a:ext>
            </a:extLst>
          </p:cNvPr>
          <p:cNvSpPr>
            <a:spLocks noGrp="1"/>
          </p:cNvSpPr>
          <p:nvPr>
            <p:ph type="subTitle" idx="1"/>
          </p:nvPr>
        </p:nvSpPr>
        <p:spPr/>
        <p:txBody>
          <a:bodyPr>
            <a:normAutofit fontScale="92500" lnSpcReduction="10000"/>
          </a:bodyPr>
          <a:lstStyle/>
          <a:p>
            <a:endParaRPr lang="en-US" altLang="zh-CN" sz="6000" dirty="0">
              <a:cs typeface="Arial" panose="020B0604020202020204" pitchFamily="34" charset="0"/>
            </a:endParaRPr>
          </a:p>
          <a:p>
            <a:r>
              <a:rPr lang="en-US" altLang="zh-CN" sz="6000" dirty="0">
                <a:cs typeface="Arial" panose="020B0604020202020204" pitchFamily="34" charset="0"/>
              </a:rPr>
              <a:t>Q &amp; A</a:t>
            </a:r>
          </a:p>
        </p:txBody>
      </p:sp>
    </p:spTree>
    <p:extLst>
      <p:ext uri="{BB962C8B-B14F-4D97-AF65-F5344CB8AC3E}">
        <p14:creationId xmlns:p14="http://schemas.microsoft.com/office/powerpoint/2010/main" val="398778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19896-B081-4288-B4E0-89C26F94FC2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62D4B85-402E-4ABB-BA24-0CDCB978FF38}"/>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BEB2A86F-6F14-4ED5-960D-64B57EB2A4EE}"/>
              </a:ext>
            </a:extLst>
          </p:cNvPr>
          <p:cNvPicPr>
            <a:picLocks noChangeAspect="1"/>
          </p:cNvPicPr>
          <p:nvPr/>
        </p:nvPicPr>
        <p:blipFill>
          <a:blip r:embed="rId3"/>
          <a:stretch>
            <a:fillRect/>
          </a:stretch>
        </p:blipFill>
        <p:spPr>
          <a:xfrm>
            <a:off x="0" y="11725"/>
            <a:ext cx="12192000" cy="6834549"/>
          </a:xfrm>
          <a:prstGeom prst="rect">
            <a:avLst/>
          </a:prstGeom>
        </p:spPr>
      </p:pic>
    </p:spTree>
    <p:extLst>
      <p:ext uri="{BB962C8B-B14F-4D97-AF65-F5344CB8AC3E}">
        <p14:creationId xmlns:p14="http://schemas.microsoft.com/office/powerpoint/2010/main" val="426433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89E211-10F6-46EA-A563-02D73432CB5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58A528B-DBAE-4B42-9923-FE04600EC34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7F80B63-0780-4BFB-B674-1D191F1F5905}"/>
              </a:ext>
            </a:extLst>
          </p:cNvPr>
          <p:cNvPicPr>
            <a:picLocks noChangeAspect="1"/>
          </p:cNvPicPr>
          <p:nvPr/>
        </p:nvPicPr>
        <p:blipFill>
          <a:blip r:embed="rId3"/>
          <a:stretch>
            <a:fillRect/>
          </a:stretch>
        </p:blipFill>
        <p:spPr>
          <a:xfrm>
            <a:off x="38813" y="0"/>
            <a:ext cx="12114374" cy="6858000"/>
          </a:xfrm>
          <a:prstGeom prst="rect">
            <a:avLst/>
          </a:prstGeom>
        </p:spPr>
      </p:pic>
    </p:spTree>
    <p:extLst>
      <p:ext uri="{BB962C8B-B14F-4D97-AF65-F5344CB8AC3E}">
        <p14:creationId xmlns:p14="http://schemas.microsoft.com/office/powerpoint/2010/main" val="85073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F2E573-167D-4100-A073-BDAF7273A0D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280D6E9-6EDF-42C7-9537-C9CD7783728A}"/>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66C14439-F3FA-48B6-9FE8-033A9416CEFC}"/>
              </a:ext>
            </a:extLst>
          </p:cNvPr>
          <p:cNvPicPr>
            <a:picLocks noChangeAspect="1"/>
          </p:cNvPicPr>
          <p:nvPr/>
        </p:nvPicPr>
        <p:blipFill>
          <a:blip r:embed="rId3"/>
          <a:stretch>
            <a:fillRect/>
          </a:stretch>
        </p:blipFill>
        <p:spPr>
          <a:xfrm>
            <a:off x="0" y="3719"/>
            <a:ext cx="12192000" cy="6850561"/>
          </a:xfrm>
          <a:prstGeom prst="rect">
            <a:avLst/>
          </a:prstGeom>
        </p:spPr>
      </p:pic>
    </p:spTree>
    <p:extLst>
      <p:ext uri="{BB962C8B-B14F-4D97-AF65-F5344CB8AC3E}">
        <p14:creationId xmlns:p14="http://schemas.microsoft.com/office/powerpoint/2010/main" val="355983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4C9C8-B1F2-4E27-9A11-D9861F824D82}"/>
              </a:ext>
            </a:extLst>
          </p:cNvPr>
          <p:cNvSpPr>
            <a:spLocks noGrp="1"/>
          </p:cNvSpPr>
          <p:nvPr>
            <p:ph type="title"/>
          </p:nvPr>
        </p:nvSpPr>
        <p:spPr/>
        <p:txBody>
          <a:bodyPr/>
          <a:lstStyle/>
          <a:p>
            <a:pPr algn="ctr"/>
            <a:r>
              <a:rPr lang="en-US" altLang="zh-CN" dirty="0">
                <a:latin typeface="Arial" panose="020B0604020202020204" pitchFamily="34" charset="0"/>
                <a:cs typeface="Arial" panose="020B0604020202020204" pitchFamily="34" charset="0"/>
              </a:rPr>
              <a:t>Call for A Community Tool!</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5922F7C0-AA4D-4C2B-8E7A-101607F9DC97}"/>
              </a:ext>
            </a:extLst>
          </p:cNvPr>
          <p:cNvSpPr>
            <a:spLocks noGrp="1"/>
          </p:cNvSpPr>
          <p:nvPr>
            <p:ph idx="1"/>
          </p:nvPr>
        </p:nvSpPr>
        <p:spPr/>
        <p:txBody>
          <a:bodyPr>
            <a:normAutofit lnSpcReduction="10000"/>
          </a:bodyPr>
          <a:lstStyle/>
          <a:p>
            <a:pPr marL="0" indent="0">
              <a:buNone/>
            </a:pPr>
            <a:r>
              <a:rPr lang="en-US" altLang="zh-CN" sz="3600" b="1" dirty="0">
                <a:latin typeface="Arial" panose="020B0604020202020204" pitchFamily="34" charset="0"/>
                <a:cs typeface="Arial" panose="020B0604020202020204" pitchFamily="34" charset="0"/>
              </a:rPr>
              <a:t>Requirements</a:t>
            </a:r>
          </a:p>
          <a:p>
            <a:pPr marL="0" indent="0">
              <a:buNone/>
            </a:pPr>
            <a:endParaRPr lang="en-US" altLang="zh-CN" sz="3600" b="1"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1. Can collect runtime operation traces using COTS devices without extra hardware support</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2. Given the data traces, provide analytics to extract dynamic protocol behaviors</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3. Offer simple APIs to build application</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62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D27691-A423-4F1E-8E53-D2449842ABE2}"/>
              </a:ext>
            </a:extLst>
          </p:cNvPr>
          <p:cNvSpPr>
            <a:spLocks noGrp="1"/>
          </p:cNvSpPr>
          <p:nvPr>
            <p:ph type="title"/>
          </p:nvPr>
        </p:nvSpPr>
        <p:spPr/>
        <p:txBody>
          <a:bodyPr/>
          <a:lstStyle/>
          <a:p>
            <a:pPr algn="ctr"/>
            <a:r>
              <a:rPr lang="en-US" altLang="zh-CN" dirty="0">
                <a:latin typeface="Arial" panose="020B0604020202020204" pitchFamily="34" charset="0"/>
                <a:cs typeface="Arial" panose="020B0604020202020204" pitchFamily="34" charset="0"/>
              </a:rPr>
              <a:t>Existing Approaches?</a:t>
            </a:r>
            <a:endParaRPr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A489757D-5154-4F25-941B-E6037224197C}"/>
              </a:ext>
            </a:extLst>
          </p:cNvPr>
          <p:cNvSpPr>
            <a:spLocks noGrp="1"/>
          </p:cNvSpPr>
          <p:nvPr>
            <p:ph idx="1"/>
          </p:nvPr>
        </p:nvSpPr>
        <p:spPr/>
        <p:txBody>
          <a:bodyPr/>
          <a:lstStyle/>
          <a:p>
            <a:r>
              <a:rPr lang="en-US" altLang="zh-CN" dirty="0">
                <a:latin typeface="Arial" panose="020B0604020202020204" pitchFamily="34" charset="0"/>
                <a:cs typeface="Arial" panose="020B0604020202020204" pitchFamily="34" charset="0"/>
              </a:rPr>
              <a:t>No approaches cover all necessity features</a:t>
            </a:r>
            <a:endParaRPr lang="zh-CN" altLang="en-US"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93181163-CB92-48BE-9207-5938CBC88510}"/>
              </a:ext>
            </a:extLst>
          </p:cNvPr>
          <p:cNvPicPr>
            <a:picLocks noChangeAspect="1"/>
          </p:cNvPicPr>
          <p:nvPr/>
        </p:nvPicPr>
        <p:blipFill>
          <a:blip r:embed="rId2"/>
          <a:stretch>
            <a:fillRect/>
          </a:stretch>
        </p:blipFill>
        <p:spPr>
          <a:xfrm>
            <a:off x="142361" y="2803136"/>
            <a:ext cx="11907277" cy="2039077"/>
          </a:xfrm>
          <a:prstGeom prst="rect">
            <a:avLst/>
          </a:prstGeom>
        </p:spPr>
      </p:pic>
    </p:spTree>
    <p:extLst>
      <p:ext uri="{BB962C8B-B14F-4D97-AF65-F5344CB8AC3E}">
        <p14:creationId xmlns:p14="http://schemas.microsoft.com/office/powerpoint/2010/main" val="179910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6B447C-0474-4F2A-BCBC-8989BCA4D5B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B2F7A6F-66A5-48DC-AD71-479E6B72781D}"/>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97E86862-8083-467D-A162-C85D96099D1C}"/>
              </a:ext>
            </a:extLst>
          </p:cNvPr>
          <p:cNvPicPr>
            <a:picLocks noChangeAspect="1"/>
          </p:cNvPicPr>
          <p:nvPr/>
        </p:nvPicPr>
        <p:blipFill>
          <a:blip r:embed="rId2"/>
          <a:stretch>
            <a:fillRect/>
          </a:stretch>
        </p:blipFill>
        <p:spPr>
          <a:xfrm>
            <a:off x="0" y="12953"/>
            <a:ext cx="12192000" cy="6832094"/>
          </a:xfrm>
          <a:prstGeom prst="rect">
            <a:avLst/>
          </a:prstGeom>
        </p:spPr>
      </p:pic>
    </p:spTree>
    <p:extLst>
      <p:ext uri="{BB962C8B-B14F-4D97-AF65-F5344CB8AC3E}">
        <p14:creationId xmlns:p14="http://schemas.microsoft.com/office/powerpoint/2010/main" val="401964249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424</Words>
  <Application>Microsoft Office PowerPoint</Application>
  <PresentationFormat>宽屏</PresentationFormat>
  <Paragraphs>44</Paragraphs>
  <Slides>31</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游ゴシック Light</vt:lpstr>
      <vt:lpstr>等线</vt:lpstr>
      <vt:lpstr>等线 Light</vt:lpstr>
      <vt:lpstr>Arial</vt:lpstr>
      <vt:lpstr>Century</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Call for A Community Tool!</vt:lpstr>
      <vt:lpstr>Existing Approaches?</vt:lpstr>
      <vt:lpstr>PowerPoint 演示文稿</vt:lpstr>
      <vt:lpstr>PowerPoint 演示文稿</vt:lpstr>
      <vt:lpstr>PowerPoint 演示文稿</vt:lpstr>
      <vt:lpstr>PowerPoint 演示文稿</vt:lpstr>
      <vt:lpstr>PowerPoint 演示文稿</vt:lpstr>
      <vt:lpstr>Raw Cellular Logs to Messages</vt:lpstr>
      <vt:lpstr>PowerPoint 演示文稿</vt:lpstr>
      <vt:lpstr>PowerPoint 演示文稿</vt:lpstr>
      <vt:lpstr>State Dynamics Extraction</vt:lpstr>
      <vt:lpstr>Operation Logic Inference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Example</vt:lpstr>
      <vt:lpstr>PowerPoint 演示文稿</vt:lpstr>
      <vt:lpstr>PowerPoint 演示文稿</vt:lpstr>
      <vt:lpstr>Conclusion</vt:lpstr>
      <vt:lpstr>女生节快乐( ゜▽゜)つロ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Junjie Yin</dc:creator>
  <cp:lastModifiedBy>Junjie Yin</cp:lastModifiedBy>
  <cp:revision>28</cp:revision>
  <dcterms:created xsi:type="dcterms:W3CDTF">2018-03-06T13:53:32Z</dcterms:created>
  <dcterms:modified xsi:type="dcterms:W3CDTF">2018-03-07T03:23:13Z</dcterms:modified>
</cp:coreProperties>
</file>