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handoutMasterIdLst>
    <p:handoutMasterId r:id="rId19"/>
  </p:handoutMasterIdLst>
  <p:sldIdLst>
    <p:sldId id="256" r:id="rId2"/>
    <p:sldId id="316" r:id="rId3"/>
    <p:sldId id="327" r:id="rId4"/>
    <p:sldId id="328" r:id="rId5"/>
    <p:sldId id="330" r:id="rId6"/>
    <p:sldId id="332" r:id="rId7"/>
    <p:sldId id="334" r:id="rId8"/>
    <p:sldId id="335" r:id="rId9"/>
    <p:sldId id="336" r:id="rId10"/>
    <p:sldId id="339" r:id="rId11"/>
    <p:sldId id="343" r:id="rId12"/>
    <p:sldId id="340" r:id="rId13"/>
    <p:sldId id="341" r:id="rId14"/>
    <p:sldId id="338" r:id="rId15"/>
    <p:sldId id="342" r:id="rId16"/>
    <p:sldId id="28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D9D9D9"/>
    <a:srgbClr val="0006FD"/>
    <a:srgbClr val="DEEBF7"/>
    <a:srgbClr val="92D050"/>
    <a:srgbClr val="FEF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4" autoAdjust="0"/>
    <p:restoredTop sz="61588" autoAdjust="0"/>
  </p:normalViewPr>
  <p:slideViewPr>
    <p:cSldViewPr snapToGrid="0">
      <p:cViewPr varScale="1">
        <p:scale>
          <a:sx n="66" d="100"/>
          <a:sy n="66" d="100"/>
        </p:scale>
        <p:origin x="1938" y="66"/>
      </p:cViewPr>
      <p:guideLst>
        <p:guide orient="horz" pos="2183"/>
        <p:guide pos="3840"/>
      </p:guideLst>
    </p:cSldViewPr>
  </p:slideViewPr>
  <p:notesTextViewPr>
    <p:cViewPr>
      <p:scale>
        <a:sx n="1" d="1"/>
        <a:sy n="1" d="1"/>
      </p:scale>
      <p:origin x="0" y="0"/>
    </p:cViewPr>
  </p:notesTextViewPr>
  <p:sorterViewPr>
    <p:cViewPr>
      <p:scale>
        <a:sx n="100" d="100"/>
        <a:sy n="100" d="100"/>
      </p:scale>
      <p:origin x="0" y="-53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441D5A-16D9-42BA-B93F-1F70F9881845}" type="datetimeFigureOut">
              <a:rPr lang="zh-CN" altLang="en-US" smtClean="0"/>
              <a:t>2017/12/28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0951EE-0028-4BA1-BFF2-D700FD162420}" type="slidenum">
              <a:rPr lang="zh-CN" altLang="en-US" smtClean="0"/>
              <a:t>‹#›</a:t>
            </a:fld>
            <a:endParaRPr lang="zh-CN" altLang="en-US"/>
          </a:p>
        </p:txBody>
      </p:sp>
    </p:spTree>
    <p:extLst>
      <p:ext uri="{BB962C8B-B14F-4D97-AF65-F5344CB8AC3E}">
        <p14:creationId xmlns:p14="http://schemas.microsoft.com/office/powerpoint/2010/main" val="11255572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451CB-26E2-4E6C-ABE9-3462375533B3}" type="datetimeFigureOut">
              <a:rPr lang="zh-CN" altLang="en-US" smtClean="0"/>
              <a:t>2017/12/28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36A20-3ADC-47B8-971F-17B51C4FE073}" type="slidenum">
              <a:rPr lang="zh-CN" altLang="en-US" smtClean="0"/>
              <a:t>‹#›</a:t>
            </a:fld>
            <a:endParaRPr lang="zh-CN" altLang="en-US"/>
          </a:p>
        </p:txBody>
      </p:sp>
    </p:spTree>
    <p:extLst>
      <p:ext uri="{BB962C8B-B14F-4D97-AF65-F5344CB8AC3E}">
        <p14:creationId xmlns:p14="http://schemas.microsoft.com/office/powerpoint/2010/main" val="33380713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大家好，今天我们给大家介绍一篇</a:t>
            </a:r>
            <a:r>
              <a:rPr lang="en-US" altLang="zh-CN" dirty="0"/>
              <a:t>ICRA2017</a:t>
            </a:r>
            <a:r>
              <a:rPr lang="zh-CN" altLang="en-US" dirty="0"/>
              <a:t>年的文章。</a:t>
            </a:r>
            <a:r>
              <a:rPr lang="en-US" altLang="zh-CN" dirty="0"/>
              <a:t>Probabilistic </a:t>
            </a:r>
            <a:r>
              <a:rPr lang="en-US" altLang="zh-CN" sz="1200" dirty="0">
                <a:latin typeface="Arial" panose="020B0604020202020204" pitchFamily="34" charset="0"/>
                <a:ea typeface="微软雅黑" panose="020B0503020204020204" pitchFamily="34" charset="-122"/>
                <a:cs typeface="Arial" panose="020B0604020202020204" pitchFamily="34" charset="0"/>
              </a:rPr>
              <a:t>Data Association for Semantic SLAM</a:t>
            </a:r>
            <a:r>
              <a:rPr lang="zh-CN" altLang="en-US" sz="1200" dirty="0">
                <a:latin typeface="Arial" panose="020B0604020202020204" pitchFamily="34" charset="0"/>
                <a:ea typeface="微软雅黑" panose="020B0503020204020204" pitchFamily="34" charset="-122"/>
                <a:cs typeface="Arial" panose="020B0604020202020204" pitchFamily="34" charset="0"/>
              </a:rPr>
              <a:t>。用基于概率的数据关联解决语义</a:t>
            </a:r>
            <a:r>
              <a:rPr lang="en-US" altLang="zh-CN" sz="1200" dirty="0">
                <a:latin typeface="Arial" panose="020B0604020202020204" pitchFamily="34" charset="0"/>
                <a:ea typeface="微软雅黑" panose="020B0503020204020204" pitchFamily="34" charset="-122"/>
                <a:cs typeface="Arial" panose="020B0604020202020204" pitchFamily="34" charset="0"/>
              </a:rPr>
              <a:t>SLAM</a:t>
            </a:r>
            <a:r>
              <a:rPr lang="zh-CN" altLang="en-US" sz="1200" dirty="0">
                <a:latin typeface="Arial" panose="020B0604020202020204" pitchFamily="34" charset="0"/>
                <a:ea typeface="微软雅黑" panose="020B0503020204020204" pitchFamily="34" charset="-122"/>
                <a:cs typeface="Arial" panose="020B0604020202020204" pitchFamily="34" charset="0"/>
              </a:rPr>
              <a:t>的问题。</a:t>
            </a:r>
            <a:r>
              <a:rPr lang="en-US" altLang="zh-CN" sz="1200" dirty="0">
                <a:latin typeface="Arial" panose="020B0604020202020204" pitchFamily="34" charset="0"/>
                <a:ea typeface="微软雅黑" panose="020B0503020204020204" pitchFamily="34" charset="-122"/>
                <a:cs typeface="Arial" panose="020B0604020202020204" pitchFamily="34" charset="0"/>
              </a:rPr>
              <a:t>ICRA</a:t>
            </a:r>
            <a:r>
              <a:rPr lang="zh-CN" altLang="en-US" sz="1200" dirty="0">
                <a:latin typeface="Arial" panose="020B0604020202020204" pitchFamily="34" charset="0"/>
                <a:ea typeface="微软雅黑" panose="020B0503020204020204" pitchFamily="34" charset="-122"/>
                <a:cs typeface="Arial" panose="020B0604020202020204" pitchFamily="34" charset="0"/>
              </a:rPr>
              <a:t>是机器人与自动化领域的顶会。这篇文章获得了</a:t>
            </a:r>
            <a:r>
              <a:rPr lang="en-US" altLang="zh-CN" sz="1200" dirty="0">
                <a:latin typeface="Arial" panose="020B0604020202020204" pitchFamily="34" charset="0"/>
                <a:ea typeface="微软雅黑" panose="020B0503020204020204" pitchFamily="34" charset="-122"/>
                <a:cs typeface="Arial" panose="020B0604020202020204" pitchFamily="34" charset="0"/>
              </a:rPr>
              <a:t>ICRA2017</a:t>
            </a:r>
            <a:r>
              <a:rPr lang="zh-CN" altLang="en-US" sz="1200" dirty="0">
                <a:latin typeface="Arial" panose="020B0604020202020204" pitchFamily="34" charset="0"/>
                <a:ea typeface="微软雅黑" panose="020B0503020204020204" pitchFamily="34" charset="-122"/>
                <a:cs typeface="Arial" panose="020B0604020202020204" pitchFamily="34" charset="0"/>
              </a:rPr>
              <a:t>的</a:t>
            </a:r>
            <a:r>
              <a:rPr lang="zh-CN" altLang="en-US" sz="1200" b="0" i="0" kern="1200" dirty="0">
                <a:solidFill>
                  <a:schemeClr val="tx1"/>
                </a:solidFill>
                <a:effectLst/>
                <a:latin typeface="+mn-lt"/>
                <a:ea typeface="+mn-ea"/>
                <a:cs typeface="+mn-cs"/>
              </a:rPr>
              <a:t>大会唯一最佳论文</a:t>
            </a:r>
            <a:r>
              <a:rPr lang="zh-CN" altLang="en-US" sz="1200" b="1" i="0" kern="1200" dirty="0">
                <a:solidFill>
                  <a:schemeClr val="tx1"/>
                </a:solidFill>
                <a:effectLst/>
                <a:latin typeface="+mn-lt"/>
                <a:ea typeface="+mn-ea"/>
                <a:cs typeface="+mn-cs"/>
              </a:rPr>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SLAM </a:t>
            </a:r>
            <a:r>
              <a:rPr lang="zh-CN" altLang="en-US" sz="1200" kern="1200" dirty="0">
                <a:solidFill>
                  <a:schemeClr val="tx1"/>
                </a:solidFill>
                <a:effectLst/>
                <a:latin typeface="+mn-lt"/>
                <a:ea typeface="+mn-ea"/>
                <a:cs typeface="+mn-cs"/>
              </a:rPr>
              <a:t>中文意思是同时定位与地图构建，就是希望让机器人在未知环境中探测周围的环境并且在环境中定位自身。</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2A36A20-3ADC-47B8-971F-17B51C4FE073}" type="slidenum">
              <a:rPr lang="zh-CN" altLang="en-US" smtClean="0"/>
              <a:t>1</a:t>
            </a:fld>
            <a:endParaRPr lang="zh-CN" altLang="en-US"/>
          </a:p>
        </p:txBody>
      </p:sp>
    </p:spTree>
    <p:extLst>
      <p:ext uri="{BB962C8B-B14F-4D97-AF65-F5344CB8AC3E}">
        <p14:creationId xmlns:p14="http://schemas.microsoft.com/office/powerpoint/2010/main" val="2378678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以上我就简单地介绍完了这篇文章的算法部分，接下来我们来看一下实验部分。</a:t>
            </a:r>
            <a:endParaRPr lang="en-US" altLang="zh-CN" dirty="0"/>
          </a:p>
          <a:p>
            <a:r>
              <a:rPr lang="zh-CN" altLang="en-US" dirty="0"/>
              <a:t>作者的系统中，硬件选取了基于</a:t>
            </a:r>
            <a:r>
              <a:rPr lang="en-US" altLang="zh-CN" dirty="0"/>
              <a:t>FPGA</a:t>
            </a:r>
            <a:r>
              <a:rPr lang="zh-CN" altLang="en-US" dirty="0"/>
              <a:t>预处理的同步视觉和惯性导航系统。这个系统是很新的</a:t>
            </a:r>
            <a:r>
              <a:rPr lang="en-US" altLang="zh-CN" dirty="0"/>
              <a:t>2014</a:t>
            </a:r>
            <a:r>
              <a:rPr lang="zh-CN" altLang="en-US" dirty="0"/>
              <a:t>年发表在</a:t>
            </a:r>
            <a:r>
              <a:rPr lang="en-US" altLang="zh-CN" dirty="0"/>
              <a:t>ICRA</a:t>
            </a:r>
            <a:r>
              <a:rPr lang="zh-CN" altLang="en-US" dirty="0"/>
              <a:t>上的工作。</a:t>
            </a:r>
            <a:endParaRPr lang="en-US" altLang="zh-CN" dirty="0"/>
          </a:p>
          <a:p>
            <a:r>
              <a:rPr lang="zh-CN" altLang="en-US" dirty="0"/>
              <a:t>特征点提取算法使用了</a:t>
            </a:r>
            <a:r>
              <a:rPr lang="en-US" altLang="zh-CN" dirty="0"/>
              <a:t>ORB</a:t>
            </a:r>
            <a:r>
              <a:rPr lang="zh-CN" altLang="en-US" dirty="0"/>
              <a:t>特征点，物体检测算法使用了</a:t>
            </a:r>
            <a:r>
              <a:rPr lang="en-US" altLang="zh-CN" dirty="0"/>
              <a:t>DPM</a:t>
            </a:r>
            <a:r>
              <a:rPr lang="zh-CN" altLang="en-US" dirty="0"/>
              <a:t>算法，没有使用神经网络。然后优化算法采用了</a:t>
            </a:r>
            <a:r>
              <a:rPr lang="en-US" altLang="zh-CN" dirty="0"/>
              <a:t>GTSAM</a:t>
            </a:r>
            <a:r>
              <a:rPr lang="zh-CN" altLang="en-US" dirty="0"/>
              <a:t>算法，在</a:t>
            </a:r>
            <a:r>
              <a:rPr lang="en-US" altLang="zh-CN" dirty="0"/>
              <a:t>iSam2</a:t>
            </a:r>
            <a:r>
              <a:rPr lang="zh-CN" altLang="en-US" dirty="0"/>
              <a:t>优化框架上实现。</a:t>
            </a:r>
            <a:endParaRPr lang="en-US" altLang="zh-CN" dirty="0"/>
          </a:p>
          <a:p>
            <a:r>
              <a:rPr lang="zh-CN" altLang="en-US" dirty="0"/>
              <a:t>然后对于定位的</a:t>
            </a:r>
            <a:r>
              <a:rPr lang="en-US" altLang="zh-CN" dirty="0"/>
              <a:t>ground truth</a:t>
            </a:r>
            <a:r>
              <a:rPr lang="zh-CN" altLang="en-US" dirty="0"/>
              <a:t>，作者选择了</a:t>
            </a:r>
            <a:r>
              <a:rPr lang="en-US" altLang="zh-CN" dirty="0" err="1"/>
              <a:t>Vicon</a:t>
            </a:r>
            <a:r>
              <a:rPr lang="en-US" altLang="zh-CN" dirty="0"/>
              <a:t> Motion Tracking System</a:t>
            </a:r>
            <a:r>
              <a:rPr lang="zh-CN" altLang="en-US" dirty="0"/>
              <a:t>这样一个系统，这是一套视觉定位系统，部署了很多的静态摄像头。</a:t>
            </a:r>
          </a:p>
        </p:txBody>
      </p:sp>
      <p:sp>
        <p:nvSpPr>
          <p:cNvPr id="4" name="灯片编号占位符 3"/>
          <p:cNvSpPr>
            <a:spLocks noGrp="1"/>
          </p:cNvSpPr>
          <p:nvPr>
            <p:ph type="sldNum" sz="quarter" idx="10"/>
          </p:nvPr>
        </p:nvSpPr>
        <p:spPr/>
        <p:txBody>
          <a:bodyPr/>
          <a:lstStyle/>
          <a:p>
            <a:fld id="{A2A36A20-3ADC-47B8-971F-17B51C4FE073}" type="slidenum">
              <a:rPr lang="zh-CN" altLang="en-US" smtClean="0"/>
              <a:t>10</a:t>
            </a:fld>
            <a:endParaRPr lang="zh-CN" altLang="en-US"/>
          </a:p>
        </p:txBody>
      </p:sp>
    </p:spTree>
    <p:extLst>
      <p:ext uri="{BB962C8B-B14F-4D97-AF65-F5344CB8AC3E}">
        <p14:creationId xmlns:p14="http://schemas.microsoft.com/office/powerpoint/2010/main" val="2761723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下面我们来看一下他们的系统的</a:t>
            </a:r>
            <a:r>
              <a:rPr lang="en-US" altLang="zh-CN" dirty="0"/>
              <a:t>demo</a:t>
            </a:r>
            <a:r>
              <a:rPr lang="zh-CN" altLang="en-US" dirty="0"/>
              <a:t>。</a:t>
            </a:r>
            <a:endParaRPr lang="en-US" altLang="zh-CN" dirty="0"/>
          </a:p>
          <a:p>
            <a:r>
              <a:rPr lang="en-US" altLang="zh-CN" dirty="0"/>
              <a:t>52</a:t>
            </a:r>
            <a:r>
              <a:rPr lang="zh-CN" altLang="en-US" dirty="0"/>
              <a:t>秒</a:t>
            </a:r>
            <a:r>
              <a:rPr lang="en-US" altLang="zh-CN" dirty="0"/>
              <a:t>~1</a:t>
            </a:r>
            <a:r>
              <a:rPr lang="zh-CN" altLang="en-US" dirty="0"/>
              <a:t>分</a:t>
            </a:r>
            <a:r>
              <a:rPr lang="en-US" altLang="zh-CN" dirty="0"/>
              <a:t>30</a:t>
            </a:r>
            <a:r>
              <a:rPr lang="zh-CN" altLang="en-US" dirty="0"/>
              <a:t>秒。我们可以看到，在检测到一个物体时，系统也存下了这个物体所对应的特征点。</a:t>
            </a:r>
            <a:endParaRPr lang="en-US" altLang="zh-CN" dirty="0"/>
          </a:p>
          <a:p>
            <a:r>
              <a:rPr lang="zh-CN" altLang="en-US" dirty="0"/>
              <a:t>然后到了之前来过的位置，系统也能很好的判断出回环。</a:t>
            </a:r>
            <a:endParaRPr lang="en-US" altLang="zh-CN" dirty="0"/>
          </a:p>
          <a:p>
            <a:r>
              <a:rPr lang="en-US" altLang="zh-CN" dirty="0"/>
              <a:t>2</a:t>
            </a:r>
            <a:r>
              <a:rPr lang="zh-CN" altLang="en-US" dirty="0"/>
              <a:t>分</a:t>
            </a:r>
            <a:r>
              <a:rPr lang="en-US" altLang="zh-CN" dirty="0"/>
              <a:t>30</a:t>
            </a:r>
            <a:r>
              <a:rPr lang="zh-CN" altLang="en-US" dirty="0"/>
              <a:t>秒。不仅在室内，他们的算法在室外也有很好的效果。</a:t>
            </a:r>
            <a:endParaRPr lang="en-US" altLang="zh-CN" dirty="0"/>
          </a:p>
          <a:p>
            <a:r>
              <a:rPr lang="en-US" altLang="zh-CN" dirty="0"/>
              <a:t>3</a:t>
            </a:r>
            <a:r>
              <a:rPr lang="zh-CN" altLang="en-US" dirty="0"/>
              <a:t>分</a:t>
            </a:r>
            <a:r>
              <a:rPr lang="en-US" altLang="zh-CN" dirty="0"/>
              <a:t>15</a:t>
            </a:r>
            <a:r>
              <a:rPr lang="zh-CN" altLang="en-US" dirty="0"/>
              <a:t>秒。在这样大型的场景中，系统也能很好地给出回环检测。</a:t>
            </a:r>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11</a:t>
            </a:fld>
            <a:endParaRPr lang="zh-CN" altLang="en-US"/>
          </a:p>
        </p:txBody>
      </p:sp>
    </p:spTree>
    <p:extLst>
      <p:ext uri="{BB962C8B-B14F-4D97-AF65-F5344CB8AC3E}">
        <p14:creationId xmlns:p14="http://schemas.microsoft.com/office/powerpoint/2010/main" val="884099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接下来我们看一下对实验数据的分析。</a:t>
            </a:r>
            <a:endParaRPr lang="en-US" altLang="zh-CN" dirty="0"/>
          </a:p>
          <a:p>
            <a:r>
              <a:rPr lang="zh-CN" altLang="en-US" dirty="0"/>
              <a:t>这是室内实验的分析。左边的图是生成的轨迹，可以看到目前最流行的纯基于特征点的方法</a:t>
            </a:r>
            <a:r>
              <a:rPr lang="en-US" altLang="zh-CN" dirty="0"/>
              <a:t>——ORB-SLAM</a:t>
            </a:r>
            <a:r>
              <a:rPr lang="zh-CN" altLang="en-US" dirty="0"/>
              <a:t>，也就是这个绿色的轨迹有很多回环检测都飞掉了，而作者的蓝色的轨迹没有出现这种系统崩溃。</a:t>
            </a:r>
            <a:endParaRPr lang="en-US" altLang="zh-CN" dirty="0"/>
          </a:p>
          <a:p>
            <a:r>
              <a:rPr lang="zh-CN" altLang="en-US" dirty="0"/>
              <a:t>右图是随着时间的变化，每一个关键帧的相机位置相对于</a:t>
            </a:r>
            <a:r>
              <a:rPr lang="en-US" altLang="zh-CN" dirty="0"/>
              <a:t>ground truth</a:t>
            </a:r>
            <a:r>
              <a:rPr lang="zh-CN" altLang="en-US" dirty="0"/>
              <a:t>的距离。可以看到，作者提出的系统是相对来说最稳定的。</a:t>
            </a:r>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12</a:t>
            </a:fld>
            <a:endParaRPr lang="zh-CN" altLang="en-US"/>
          </a:p>
        </p:txBody>
      </p:sp>
    </p:spTree>
    <p:extLst>
      <p:ext uri="{BB962C8B-B14F-4D97-AF65-F5344CB8AC3E}">
        <p14:creationId xmlns:p14="http://schemas.microsoft.com/office/powerpoint/2010/main" val="1648668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这张图是在室内识别出的门的位置的标注。绿色的框是</a:t>
            </a:r>
            <a:r>
              <a:rPr lang="en-US" altLang="zh-CN" dirty="0"/>
              <a:t>ground truth</a:t>
            </a:r>
            <a:r>
              <a:rPr lang="zh-CN" altLang="en-US" dirty="0"/>
              <a:t>，蓝色的圆圈是系统识别出的走廊中的门。总共</a:t>
            </a:r>
            <a:r>
              <a:rPr lang="en-US" altLang="zh-CN" dirty="0"/>
              <a:t>28</a:t>
            </a:r>
            <a:r>
              <a:rPr lang="zh-CN" altLang="en-US" dirty="0"/>
              <a:t>个门，正确识别而且位置估计比较准确的有</a:t>
            </a:r>
            <a:r>
              <a:rPr lang="en-US" altLang="zh-CN" dirty="0"/>
              <a:t>25</a:t>
            </a:r>
            <a:r>
              <a:rPr lang="zh-CN" altLang="en-US" dirty="0"/>
              <a:t>个门。</a:t>
            </a:r>
          </a:p>
        </p:txBody>
      </p:sp>
      <p:sp>
        <p:nvSpPr>
          <p:cNvPr id="4" name="灯片编号占位符 3"/>
          <p:cNvSpPr>
            <a:spLocks noGrp="1"/>
          </p:cNvSpPr>
          <p:nvPr>
            <p:ph type="sldNum" sz="quarter" idx="10"/>
          </p:nvPr>
        </p:nvSpPr>
        <p:spPr/>
        <p:txBody>
          <a:bodyPr/>
          <a:lstStyle/>
          <a:p>
            <a:fld id="{A2A36A20-3ADC-47B8-971F-17B51C4FE073}" type="slidenum">
              <a:rPr lang="zh-CN" altLang="en-US" smtClean="0"/>
              <a:t>13</a:t>
            </a:fld>
            <a:endParaRPr lang="zh-CN" altLang="en-US"/>
          </a:p>
        </p:txBody>
      </p:sp>
    </p:spTree>
    <p:extLst>
      <p:ext uri="{BB962C8B-B14F-4D97-AF65-F5344CB8AC3E}">
        <p14:creationId xmlns:p14="http://schemas.microsoft.com/office/powerpoint/2010/main" val="413524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接下来是室外实验的分析。</a:t>
            </a:r>
            <a:endParaRPr lang="en-US" altLang="zh-CN" dirty="0"/>
          </a:p>
          <a:p>
            <a:r>
              <a:rPr lang="zh-CN" altLang="en-US" dirty="0"/>
              <a:t>刚才看的那一段开车的视频是用了</a:t>
            </a:r>
            <a:r>
              <a:rPr lang="en-US" altLang="zh-CN" dirty="0"/>
              <a:t>KITTI</a:t>
            </a:r>
            <a:r>
              <a:rPr lang="zh-CN" altLang="en-US" dirty="0"/>
              <a:t>的公共数据集。作者一共做了两组实验，可以看到，随着时间的积累，纯基于特征点的</a:t>
            </a:r>
            <a:r>
              <a:rPr lang="en-US" altLang="zh-CN" dirty="0"/>
              <a:t>ORBSLAM</a:t>
            </a:r>
            <a:r>
              <a:rPr lang="zh-CN" altLang="en-US" dirty="0"/>
              <a:t>的误差比较大，除非检测到了一个回环。而作者的方法误差就一直维持在较小的水平。</a:t>
            </a:r>
            <a:endParaRPr lang="en-US" altLang="zh-CN" dirty="0"/>
          </a:p>
          <a:p>
            <a:r>
              <a:rPr lang="zh-CN" altLang="en-US" dirty="0"/>
              <a:t>对于</a:t>
            </a:r>
            <a:r>
              <a:rPr lang="en-US" altLang="zh-CN" dirty="0"/>
              <a:t>ORBSLAM</a:t>
            </a:r>
            <a:r>
              <a:rPr lang="zh-CN" altLang="en-US" dirty="0"/>
              <a:t>效果差我认为是这样的，可能由于车的速度比较快，每两帧之间的特征点比较少。这时只用特征点确实很难。</a:t>
            </a:r>
          </a:p>
        </p:txBody>
      </p:sp>
      <p:sp>
        <p:nvSpPr>
          <p:cNvPr id="4" name="灯片编号占位符 3"/>
          <p:cNvSpPr>
            <a:spLocks noGrp="1"/>
          </p:cNvSpPr>
          <p:nvPr>
            <p:ph type="sldNum" sz="quarter" idx="10"/>
          </p:nvPr>
        </p:nvSpPr>
        <p:spPr/>
        <p:txBody>
          <a:bodyPr/>
          <a:lstStyle/>
          <a:p>
            <a:fld id="{A2A36A20-3ADC-47B8-971F-17B51C4FE073}" type="slidenum">
              <a:rPr lang="zh-CN" altLang="en-US" smtClean="0"/>
              <a:t>14</a:t>
            </a:fld>
            <a:endParaRPr lang="zh-CN" altLang="en-US"/>
          </a:p>
        </p:txBody>
      </p:sp>
    </p:spTree>
    <p:extLst>
      <p:ext uri="{BB962C8B-B14F-4D97-AF65-F5344CB8AC3E}">
        <p14:creationId xmlns:p14="http://schemas.microsoft.com/office/powerpoint/2010/main" val="2034965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最后是我们的一点总结。</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它在数学上严谨地解答了语义</a:t>
            </a:r>
            <a:r>
              <a:rPr lang="en-US" altLang="zh-CN" sz="1200" b="0" i="0" kern="1200" dirty="0">
                <a:solidFill>
                  <a:schemeClr val="tx1"/>
                </a:solidFill>
                <a:effectLst/>
                <a:latin typeface="+mn-lt"/>
                <a:ea typeface="+mn-ea"/>
                <a:cs typeface="+mn-cs"/>
              </a:rPr>
              <a:t>SLAM</a:t>
            </a:r>
            <a:r>
              <a:rPr lang="zh-CN" altLang="en-US" sz="1200" b="0" i="0" kern="1200" dirty="0">
                <a:solidFill>
                  <a:schemeClr val="tx1"/>
                </a:solidFill>
                <a:effectLst/>
                <a:latin typeface="+mn-lt"/>
                <a:ea typeface="+mn-ea"/>
                <a:cs typeface="+mn-cs"/>
              </a:rPr>
              <a:t>的问题，怎样把</a:t>
            </a:r>
            <a:r>
              <a:rPr lang="en-US" altLang="zh-CN" sz="1200" b="0" i="0" kern="1200" dirty="0">
                <a:solidFill>
                  <a:schemeClr val="tx1"/>
                </a:solidFill>
                <a:effectLst/>
                <a:latin typeface="+mn-lt"/>
                <a:ea typeface="+mn-ea"/>
                <a:cs typeface="+mn-cs"/>
              </a:rPr>
              <a:t>IMU</a:t>
            </a:r>
            <a:r>
              <a:rPr lang="zh-CN" altLang="en-US" sz="1200" b="0" i="0" kern="1200" dirty="0">
                <a:solidFill>
                  <a:schemeClr val="tx1"/>
                </a:solidFill>
                <a:effectLst/>
                <a:latin typeface="+mn-lt"/>
                <a:ea typeface="+mn-ea"/>
                <a:cs typeface="+mn-cs"/>
              </a:rPr>
              <a:t>、特征点、语义</a:t>
            </a:r>
            <a:r>
              <a:rPr lang="en-US" altLang="zh-CN" sz="1200" b="0" i="0" kern="1200" dirty="0">
                <a:solidFill>
                  <a:schemeClr val="tx1"/>
                </a:solidFill>
                <a:effectLst/>
                <a:latin typeface="+mn-lt"/>
                <a:ea typeface="+mn-ea"/>
                <a:cs typeface="+mn-cs"/>
              </a:rPr>
              <a:t>landmark</a:t>
            </a:r>
            <a:r>
              <a:rPr lang="zh-CN" altLang="en-US" sz="1200" b="0" i="0" kern="1200" dirty="0">
                <a:solidFill>
                  <a:schemeClr val="tx1"/>
                </a:solidFill>
                <a:effectLst/>
                <a:latin typeface="+mn-lt"/>
                <a:ea typeface="+mn-ea"/>
                <a:cs typeface="+mn-cs"/>
              </a:rPr>
              <a:t>三者结合起来？</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他们对这个问题构造了一个</a:t>
            </a:r>
            <a:r>
              <a:rPr lang="en-US" altLang="zh-CN" sz="1200" b="0" i="0" kern="1200" dirty="0">
                <a:solidFill>
                  <a:schemeClr val="tx1"/>
                </a:solidFill>
                <a:effectLst/>
                <a:latin typeface="+mn-lt"/>
                <a:ea typeface="+mn-ea"/>
                <a:cs typeface="+mn-cs"/>
              </a:rPr>
              <a:t>EM</a:t>
            </a:r>
            <a:r>
              <a:rPr lang="zh-CN" altLang="en-US" sz="1200" b="0" i="0" kern="1200" dirty="0">
                <a:solidFill>
                  <a:schemeClr val="tx1"/>
                </a:solidFill>
                <a:effectLst/>
                <a:latin typeface="+mn-lt"/>
                <a:ea typeface="+mn-ea"/>
                <a:cs typeface="+mn-cs"/>
              </a:rPr>
              <a:t>算法来求解，其中通过把路标物体的种类当作隐变量，巧妙地分开优化连续变量和离散变量。</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我最佩服这篇文章的一点它敢想，然后他们数学功底真是扎实，敢想还能用数学把他想的推出来，能推出公式还能做出虽然不花哨但有效的系统。</a:t>
            </a:r>
            <a:endParaRPr lang="en-US" altLang="zh-CN" dirty="0"/>
          </a:p>
          <a:p>
            <a:r>
              <a:rPr lang="zh-CN" altLang="en-US" dirty="0"/>
              <a:t>最后就是这篇文章告诉我</a:t>
            </a:r>
            <a:r>
              <a:rPr lang="en-US" altLang="zh-CN" dirty="0"/>
              <a:t>EM</a:t>
            </a:r>
            <a:r>
              <a:rPr lang="zh-CN" altLang="en-US" dirty="0"/>
              <a:t>算法作为一个基础的数据挖掘算法真的好有用。我听说机器学习里最近很火的</a:t>
            </a:r>
            <a:r>
              <a:rPr lang="en-US" altLang="zh-CN" dirty="0"/>
              <a:t>GAN</a:t>
            </a:r>
            <a:r>
              <a:rPr lang="zh-CN" altLang="en-US" dirty="0"/>
              <a:t>和</a:t>
            </a:r>
            <a:r>
              <a:rPr lang="en-US" altLang="zh-CN" dirty="0"/>
              <a:t>VAE</a:t>
            </a:r>
            <a:r>
              <a:rPr lang="zh-CN" altLang="en-US" dirty="0"/>
              <a:t>他们的思想核心也是</a:t>
            </a:r>
            <a:r>
              <a:rPr lang="en-US" altLang="zh-CN" dirty="0"/>
              <a:t>EM</a:t>
            </a:r>
            <a:r>
              <a:rPr lang="zh-CN" altLang="en-US" dirty="0"/>
              <a:t>算法。希望能改大家带来一些启发。</a:t>
            </a:r>
            <a:endParaRPr lang="en-US" altLang="zh-CN" dirty="0"/>
          </a:p>
          <a:p>
            <a:r>
              <a:rPr lang="zh-CN" altLang="en-US" dirty="0"/>
              <a:t>与此同时，这篇文章的工作还有一定的改进空间。</a:t>
            </a:r>
            <a:endParaRPr lang="en-US" altLang="zh-CN" dirty="0"/>
          </a:p>
          <a:p>
            <a:r>
              <a:rPr lang="zh-CN" altLang="en-US" dirty="0"/>
              <a:t>第一点，为了保证实时性，作者每</a:t>
            </a:r>
            <a:r>
              <a:rPr lang="en-US" altLang="zh-CN" dirty="0"/>
              <a:t>15</a:t>
            </a:r>
            <a:r>
              <a:rPr lang="zh-CN" altLang="en-US" dirty="0"/>
              <a:t>帧才取为一个关键帧，所以帧率比较低。</a:t>
            </a:r>
            <a:endParaRPr lang="en-US" altLang="zh-CN" dirty="0"/>
          </a:p>
          <a:p>
            <a:r>
              <a:rPr lang="zh-CN" altLang="en-US" dirty="0"/>
              <a:t>第二点</a:t>
            </a:r>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15</a:t>
            </a:fld>
            <a:endParaRPr lang="zh-CN" altLang="en-US"/>
          </a:p>
        </p:txBody>
      </p:sp>
    </p:spTree>
    <p:extLst>
      <p:ext uri="{BB962C8B-B14F-4D97-AF65-F5344CB8AC3E}">
        <p14:creationId xmlns:p14="http://schemas.microsoft.com/office/powerpoint/2010/main" val="104391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现在一个班里有</a:t>
            </a:r>
            <a:r>
              <a:rPr lang="en-US" altLang="zh-CN" dirty="0"/>
              <a:t>50</a:t>
            </a:r>
            <a:r>
              <a:rPr lang="zh-CN" altLang="en-US" dirty="0"/>
              <a:t>个男生，</a:t>
            </a:r>
            <a:r>
              <a:rPr lang="en-US" altLang="zh-CN" dirty="0"/>
              <a:t>50</a:t>
            </a:r>
            <a:r>
              <a:rPr lang="zh-CN" altLang="en-US" dirty="0"/>
              <a:t>个女生，且男生站左，女生站右。我们假定男生的身高服从正态分布 ，女生的身高则服从另一个正态分布：  。这时候我们可以用极大似然法（</a:t>
            </a:r>
            <a:r>
              <a:rPr lang="en-US" altLang="zh-CN" dirty="0"/>
              <a:t>MLE</a:t>
            </a:r>
            <a:r>
              <a:rPr lang="zh-CN" altLang="en-US" dirty="0"/>
              <a:t>），分别通过这</a:t>
            </a:r>
            <a:r>
              <a:rPr lang="en-US" altLang="zh-CN" dirty="0"/>
              <a:t>50</a:t>
            </a:r>
            <a:r>
              <a:rPr lang="zh-CN" altLang="en-US" dirty="0"/>
              <a:t>个男生和</a:t>
            </a:r>
            <a:r>
              <a:rPr lang="en-US" altLang="zh-CN" dirty="0"/>
              <a:t>50</a:t>
            </a:r>
            <a:r>
              <a:rPr lang="zh-CN" altLang="en-US" dirty="0"/>
              <a:t>个女生的样本来估计这两个正态分布的参数。但现在我们让情况复杂一点，就是这</a:t>
            </a:r>
            <a:r>
              <a:rPr lang="en-US" altLang="zh-CN" dirty="0"/>
              <a:t>50</a:t>
            </a:r>
            <a:r>
              <a:rPr lang="zh-CN" altLang="en-US" dirty="0"/>
              <a:t>个男生和</a:t>
            </a:r>
            <a:r>
              <a:rPr lang="en-US" altLang="zh-CN" dirty="0"/>
              <a:t>50</a:t>
            </a:r>
            <a:r>
              <a:rPr lang="zh-CN" altLang="en-US" dirty="0"/>
              <a:t>个女生混在一起了。我们拥有</a:t>
            </a:r>
            <a:r>
              <a:rPr lang="en-US" altLang="zh-CN" dirty="0"/>
              <a:t>100</a:t>
            </a:r>
            <a:r>
              <a:rPr lang="zh-CN" altLang="en-US" dirty="0"/>
              <a:t>个人的身高数据，却不知道这</a:t>
            </a:r>
            <a:r>
              <a:rPr lang="en-US" altLang="zh-CN" dirty="0"/>
              <a:t>100</a:t>
            </a:r>
            <a:r>
              <a:rPr lang="zh-CN" altLang="en-US" dirty="0"/>
              <a:t>个人每一个是男生还是女生。这时候情况就有点尴尬，因为通常来说，我们只有知道了精确的男女身高的正态分布参数我们才能知道每一个人更有可能是男生还是女生。但从另一方面去考量，我们只有知道了每个人是男生还是女生才能尽可能准确地估计男女各自身高的正态分布的参数。这个时候有人就想到我们必须从某一点开始，并用迭代的办法去解决这个问题：我们先设定男生身高和女生身高分布的几个参数（初始值），然后根据这些参数去判断每一个样本（人）是男生还是女生，之后根据标注后的样本再反过来重新估计参数。之后再多次重复这个过程，直至稳定。这个算法也就是</a:t>
            </a:r>
            <a:r>
              <a:rPr lang="en-US" altLang="zh-CN" dirty="0"/>
              <a:t>EM</a:t>
            </a:r>
            <a:r>
              <a:rPr lang="zh-CN" altLang="en-US" dirty="0"/>
              <a:t>算法。作者：文兄链接：</a:t>
            </a:r>
            <a:r>
              <a:rPr lang="en-US" altLang="zh-CN" dirty="0"/>
              <a:t>https://www.zhihu.com/question/27976634/answer/154998358</a:t>
            </a:r>
            <a:r>
              <a:rPr lang="zh-CN" altLang="en-US" dirty="0"/>
              <a:t>来源：知乎著作权归作者所有。商业转载请联系作者获得授权，非商业转载请注明出处。</a:t>
            </a:r>
          </a:p>
        </p:txBody>
      </p:sp>
      <p:sp>
        <p:nvSpPr>
          <p:cNvPr id="4" name="灯片编号占位符 3"/>
          <p:cNvSpPr>
            <a:spLocks noGrp="1"/>
          </p:cNvSpPr>
          <p:nvPr>
            <p:ph type="sldNum" sz="quarter" idx="10"/>
          </p:nvPr>
        </p:nvSpPr>
        <p:spPr/>
        <p:txBody>
          <a:bodyPr/>
          <a:lstStyle/>
          <a:p>
            <a:fld id="{A2A36A20-3ADC-47B8-971F-17B51C4FE073}" type="slidenum">
              <a:rPr lang="zh-CN" altLang="en-US" smtClean="0"/>
              <a:t>16</a:t>
            </a:fld>
            <a:endParaRPr lang="zh-CN" altLang="en-US"/>
          </a:p>
        </p:txBody>
      </p:sp>
    </p:spTree>
    <p:extLst>
      <p:ext uri="{BB962C8B-B14F-4D97-AF65-F5344CB8AC3E}">
        <p14:creationId xmlns:p14="http://schemas.microsoft.com/office/powerpoint/2010/main" val="93731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首先，我们先介绍一下视觉</a:t>
            </a:r>
            <a:r>
              <a:rPr lang="en-US" altLang="zh-CN" sz="1200" kern="1200" dirty="0">
                <a:solidFill>
                  <a:schemeClr val="tx1"/>
                </a:solidFill>
                <a:effectLst/>
                <a:latin typeface="+mn-lt"/>
                <a:ea typeface="+mn-ea"/>
                <a:cs typeface="+mn-cs"/>
              </a:rPr>
              <a:t>SLAM</a:t>
            </a:r>
            <a:r>
              <a:rPr lang="zh-CN" altLang="en-US" sz="1200" kern="1200" dirty="0">
                <a:solidFill>
                  <a:schemeClr val="tx1"/>
                </a:solidFill>
                <a:effectLst/>
                <a:latin typeface="+mn-lt"/>
                <a:ea typeface="+mn-ea"/>
                <a:cs typeface="+mn-cs"/>
              </a:rPr>
              <a:t>系统的框架。</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从</a:t>
            </a:r>
            <a:r>
              <a:rPr lang="en-US" altLang="zh-CN" sz="1200" kern="1200" dirty="0">
                <a:solidFill>
                  <a:schemeClr val="tx1"/>
                </a:solidFill>
                <a:effectLst/>
                <a:latin typeface="+mn-lt"/>
                <a:ea typeface="+mn-ea"/>
                <a:cs typeface="+mn-cs"/>
              </a:rPr>
              <a:t>Sensor Data</a:t>
            </a:r>
            <a:r>
              <a:rPr lang="zh-CN" altLang="en-US" sz="1200" kern="1200" dirty="0">
                <a:solidFill>
                  <a:schemeClr val="tx1"/>
                </a:solidFill>
                <a:effectLst/>
                <a:latin typeface="+mn-lt"/>
                <a:ea typeface="+mn-ea"/>
                <a:cs typeface="+mn-cs"/>
              </a:rPr>
              <a:t>，也就是相机，拍摄到一帧一帧的图像。</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这些图像经过视觉里程计，也称为前端，估算出相邻帧之间相机的运动。</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同时，实时的图像还要经过</a:t>
            </a:r>
            <a:r>
              <a:rPr lang="en-US" altLang="zh-CN" sz="1200" kern="1200" dirty="0">
                <a:solidFill>
                  <a:schemeClr val="tx1"/>
                </a:solidFill>
                <a:effectLst/>
                <a:latin typeface="+mn-lt"/>
                <a:ea typeface="+mn-ea"/>
                <a:cs typeface="+mn-cs"/>
              </a:rPr>
              <a:t>Loop</a:t>
            </a:r>
            <a:r>
              <a:rPr lang="en-US" altLang="zh-CN" sz="1200" kern="1200" baseline="0" dirty="0">
                <a:solidFill>
                  <a:schemeClr val="tx1"/>
                </a:solidFill>
                <a:effectLst/>
                <a:latin typeface="+mn-lt"/>
                <a:ea typeface="+mn-ea"/>
                <a:cs typeface="+mn-cs"/>
              </a:rPr>
              <a:t> Closing</a:t>
            </a:r>
            <a:r>
              <a:rPr lang="zh-CN" altLang="en-US" sz="1200" kern="1200" baseline="0" dirty="0">
                <a:solidFill>
                  <a:schemeClr val="tx1"/>
                </a:solidFill>
                <a:effectLst/>
                <a:latin typeface="+mn-lt"/>
                <a:ea typeface="+mn-ea"/>
                <a:cs typeface="+mn-cs"/>
              </a:rPr>
              <a:t>，也就是</a:t>
            </a:r>
            <a:r>
              <a:rPr lang="zh-CN" altLang="en-US" sz="1200" kern="1200" dirty="0">
                <a:solidFill>
                  <a:schemeClr val="tx1"/>
                </a:solidFill>
                <a:effectLst/>
                <a:latin typeface="+mn-lt"/>
                <a:ea typeface="+mn-ea"/>
                <a:cs typeface="+mn-cs"/>
              </a:rPr>
              <a:t>回环检测，判断机器人是否到达过先前的位置。</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接下来是一个全局的非线性优化模块，也称为后端，它将视觉里程计和回环检测的信息结合起来，对全局地图和相机轨迹同时进行优化。</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最后</a:t>
            </a:r>
            <a:r>
              <a:rPr lang="en-US" altLang="zh-CN" sz="1200" kern="1200" dirty="0">
                <a:solidFill>
                  <a:schemeClr val="tx1"/>
                </a:solidFill>
                <a:effectLst/>
                <a:latin typeface="+mn-lt"/>
                <a:ea typeface="+mn-ea"/>
                <a:cs typeface="+mn-cs"/>
              </a:rPr>
              <a:t>mapping</a:t>
            </a:r>
            <a:r>
              <a:rPr lang="zh-CN" altLang="en-US" sz="1200" kern="1200" dirty="0">
                <a:solidFill>
                  <a:schemeClr val="tx1"/>
                </a:solidFill>
                <a:effectLst/>
                <a:latin typeface="+mn-lt"/>
                <a:ea typeface="+mn-ea"/>
                <a:cs typeface="+mn-cs"/>
              </a:rPr>
              <a:t>部分根据后端优化出的地图和轨迹可以得到统一的全局信息，完成建图。</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那么</a:t>
            </a:r>
            <a:r>
              <a:rPr lang="en-US" altLang="zh-CN" sz="1200" kern="1200" dirty="0">
                <a:solidFill>
                  <a:schemeClr val="tx1"/>
                </a:solidFill>
                <a:effectLst/>
                <a:latin typeface="+mn-lt"/>
                <a:ea typeface="+mn-ea"/>
                <a:cs typeface="+mn-cs"/>
              </a:rPr>
              <a:t>SLAM</a:t>
            </a:r>
            <a:r>
              <a:rPr lang="zh-CN" altLang="en-US" sz="1200" kern="1200" dirty="0">
                <a:solidFill>
                  <a:schemeClr val="tx1"/>
                </a:solidFill>
                <a:effectLst/>
                <a:latin typeface="+mn-lt"/>
                <a:ea typeface="+mn-ea"/>
                <a:cs typeface="+mn-cs"/>
              </a:rPr>
              <a:t>系统的数学模型可以表述为下面两个方程：</a:t>
            </a:r>
            <a:endParaRPr lang="en-US" altLang="zh-CN" sz="1200" kern="1200" dirty="0">
              <a:solidFill>
                <a:schemeClr val="tx1"/>
              </a:solidFill>
              <a:effectLst/>
              <a:latin typeface="+mn-lt"/>
              <a:ea typeface="+mn-ea"/>
              <a:cs typeface="+mn-cs"/>
            </a:endParaRPr>
          </a:p>
          <a:p>
            <a:r>
              <a:rPr lang="zh-CN" altLang="en-US" dirty="0"/>
              <a:t>第一个方程是运动方程。</a:t>
            </a:r>
            <a:r>
              <a:rPr lang="en-US" altLang="zh-CN" dirty="0"/>
              <a:t>x</a:t>
            </a:r>
            <a:r>
              <a:rPr lang="zh-CN" altLang="en-US" dirty="0"/>
              <a:t>是相机的位置和姿态，简称为位姿。</a:t>
            </a:r>
            <a:r>
              <a:rPr lang="en-US" altLang="zh-CN" dirty="0"/>
              <a:t>u</a:t>
            </a:r>
            <a:r>
              <a:rPr lang="zh-CN" altLang="en-US" dirty="0"/>
              <a:t>是运动输入。</a:t>
            </a:r>
            <a:r>
              <a:rPr lang="en-US" altLang="zh-CN" dirty="0"/>
              <a:t>k</a:t>
            </a:r>
            <a:r>
              <a:rPr lang="zh-CN" altLang="en-US" dirty="0"/>
              <a:t>时刻的位姿就由</a:t>
            </a:r>
            <a:r>
              <a:rPr lang="en-US" altLang="zh-CN" dirty="0"/>
              <a:t>k-1</a:t>
            </a:r>
            <a:r>
              <a:rPr lang="zh-CN" altLang="en-US" dirty="0"/>
              <a:t>时刻的位姿和</a:t>
            </a:r>
            <a:r>
              <a:rPr lang="en-US" altLang="zh-CN" dirty="0"/>
              <a:t>k-1</a:t>
            </a:r>
            <a:r>
              <a:rPr lang="zh-CN" altLang="en-US" dirty="0"/>
              <a:t>到</a:t>
            </a:r>
            <a:r>
              <a:rPr lang="en-US" altLang="zh-CN" dirty="0"/>
              <a:t>k</a:t>
            </a:r>
            <a:r>
              <a:rPr lang="zh-CN" altLang="en-US" dirty="0"/>
              <a:t>时间内的运动决定。</a:t>
            </a:r>
            <a:r>
              <a:rPr lang="en-US" altLang="zh-CN" dirty="0" err="1"/>
              <a:t>wk</a:t>
            </a:r>
            <a:r>
              <a:rPr lang="zh-CN" altLang="en-US" dirty="0"/>
              <a:t>是运动传感器的噪声。</a:t>
            </a:r>
            <a:endParaRPr lang="en-US" altLang="zh-CN" dirty="0"/>
          </a:p>
          <a:p>
            <a:r>
              <a:rPr lang="zh-CN" altLang="en-US" dirty="0"/>
              <a:t>第二个方程是观测方程。相机在</a:t>
            </a:r>
            <a:r>
              <a:rPr lang="en-US" altLang="zh-CN" dirty="0" err="1"/>
              <a:t>xk</a:t>
            </a:r>
            <a:r>
              <a:rPr lang="zh-CN" altLang="en-US" dirty="0"/>
              <a:t>位姿对</a:t>
            </a:r>
            <a:r>
              <a:rPr lang="en-US" altLang="zh-CN" dirty="0" err="1"/>
              <a:t>yj</a:t>
            </a:r>
            <a:r>
              <a:rPr lang="zh-CN" altLang="en-US" dirty="0"/>
              <a:t>这个路标的观测就是</a:t>
            </a:r>
            <a:r>
              <a:rPr lang="en-US" altLang="zh-CN" dirty="0" err="1"/>
              <a:t>zk</a:t>
            </a:r>
            <a:r>
              <a:rPr lang="zh-CN" altLang="en-US" dirty="0"/>
              <a:t>，</a:t>
            </a:r>
            <a:r>
              <a:rPr lang="en-US" altLang="zh-CN" dirty="0"/>
              <a:t>j</a:t>
            </a:r>
            <a:r>
              <a:rPr lang="zh-CN" altLang="en-US" dirty="0"/>
              <a:t>。观测误差是</a:t>
            </a:r>
            <a:r>
              <a:rPr lang="en-US" altLang="zh-CN" dirty="0" err="1"/>
              <a:t>vk,j</a:t>
            </a:r>
            <a:r>
              <a:rPr lang="zh-CN" altLang="en-US" dirty="0"/>
              <a:t>。</a:t>
            </a:r>
            <a:endParaRPr lang="en-US" altLang="zh-CN" dirty="0"/>
          </a:p>
          <a:p>
            <a:r>
              <a:rPr lang="en-US" altLang="zh-CN" dirty="0"/>
              <a:t>SLAM</a:t>
            </a:r>
            <a:r>
              <a:rPr lang="zh-CN" altLang="en-US" dirty="0"/>
              <a:t>问题中，</a:t>
            </a:r>
            <a:r>
              <a:rPr lang="en-US" altLang="zh-CN" dirty="0" err="1"/>
              <a:t>uk</a:t>
            </a:r>
            <a:r>
              <a:rPr lang="zh-CN" altLang="en-US" dirty="0"/>
              <a:t>和</a:t>
            </a:r>
            <a:r>
              <a:rPr lang="en-US" altLang="zh-CN" dirty="0" err="1"/>
              <a:t>zk</a:t>
            </a:r>
            <a:r>
              <a:rPr lang="zh-CN" altLang="en-US" dirty="0"/>
              <a:t>，</a:t>
            </a:r>
            <a:r>
              <a:rPr lang="en-US" altLang="zh-CN" dirty="0"/>
              <a:t>j</a:t>
            </a:r>
            <a:r>
              <a:rPr lang="zh-CN" altLang="en-US" dirty="0"/>
              <a:t>是已知的，我们要计算</a:t>
            </a:r>
            <a:r>
              <a:rPr lang="en-US" altLang="zh-CN" dirty="0" err="1"/>
              <a:t>xk</a:t>
            </a:r>
            <a:r>
              <a:rPr lang="zh-CN" altLang="en-US" dirty="0"/>
              <a:t>和</a:t>
            </a:r>
            <a:r>
              <a:rPr lang="en-US" altLang="zh-CN" dirty="0" err="1"/>
              <a:t>yj</a:t>
            </a:r>
            <a:r>
              <a:rPr lang="zh-CN" altLang="en-US" dirty="0"/>
              <a:t>，</a:t>
            </a:r>
            <a:r>
              <a:rPr lang="en-US" altLang="zh-CN" dirty="0" err="1"/>
              <a:t>xk</a:t>
            </a:r>
            <a:r>
              <a:rPr lang="zh-CN" altLang="en-US" dirty="0"/>
              <a:t>是相机的位姿，</a:t>
            </a:r>
            <a:r>
              <a:rPr lang="en-US" altLang="zh-CN" dirty="0" err="1"/>
              <a:t>yj</a:t>
            </a:r>
            <a:r>
              <a:rPr lang="zh-CN" altLang="en-US" dirty="0"/>
              <a:t>是路标，计算它们俩就是同时定位和地图构建。</a:t>
            </a:r>
            <a:endParaRPr lang="en-US" altLang="zh-CN" dirty="0"/>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2A36A20-3ADC-47B8-971F-17B51C4FE073}" type="slidenum">
              <a:rPr lang="zh-CN" altLang="en-US" smtClean="0"/>
              <a:t>2</a:t>
            </a:fld>
            <a:endParaRPr lang="zh-CN" altLang="en-US"/>
          </a:p>
        </p:txBody>
      </p:sp>
    </p:spTree>
    <p:extLst>
      <p:ext uri="{BB962C8B-B14F-4D97-AF65-F5344CB8AC3E}">
        <p14:creationId xmlns:p14="http://schemas.microsoft.com/office/powerpoint/2010/main" val="123349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接下来我们看一下视觉</a:t>
            </a:r>
            <a:r>
              <a:rPr lang="en-US" altLang="zh-CN" dirty="0"/>
              <a:t>SLAM</a:t>
            </a:r>
            <a:r>
              <a:rPr lang="zh-CN" altLang="en-US" dirty="0"/>
              <a:t>中最主流的方法</a:t>
            </a:r>
            <a:r>
              <a:rPr lang="en-US" altLang="zh-CN" dirty="0"/>
              <a:t>——</a:t>
            </a:r>
            <a:r>
              <a:rPr lang="zh-CN" altLang="en-US" dirty="0"/>
              <a:t>基于特征点的视觉</a:t>
            </a:r>
            <a:r>
              <a:rPr lang="en-US" altLang="zh-CN" dirty="0"/>
              <a:t>SLAM</a:t>
            </a:r>
            <a:r>
              <a:rPr lang="zh-CN" altLang="en-US" dirty="0"/>
              <a:t>，其中，</a:t>
            </a:r>
            <a:r>
              <a:rPr lang="en-US" altLang="zh-CN" dirty="0"/>
              <a:t>y</a:t>
            </a:r>
            <a:r>
              <a:rPr lang="zh-CN" altLang="en-US" dirty="0"/>
              <a:t>是图像中的特征点。这一帧提取了这么多特征点，到下一帧时又提取了一些特征点。从两帧中相互匹配的特征点，再结合特征点的空间位置信息就可以解算出相机的位姿变化。</a:t>
            </a:r>
            <a:endParaRPr lang="en-US" altLang="zh-CN" dirty="0"/>
          </a:p>
          <a:p>
            <a:r>
              <a:rPr lang="zh-CN" altLang="en-US" dirty="0"/>
              <a:t>这种基于特征点的方法有很大的问题。</a:t>
            </a:r>
            <a:endParaRPr lang="en-US" altLang="zh-CN" dirty="0"/>
          </a:p>
          <a:p>
            <a:r>
              <a:rPr lang="zh-CN" altLang="en-US" dirty="0"/>
              <a:t>第一点，主流的特征点提取方法都一定程度上依赖于视角，也许切换视角，特征就无法提取了。</a:t>
            </a:r>
            <a:endParaRPr lang="en-US" altLang="zh-CN" dirty="0"/>
          </a:p>
          <a:p>
            <a:r>
              <a:rPr lang="zh-CN" altLang="en-US" dirty="0"/>
              <a:t>第二点，基于特征点方法的回环检测有不小的错误率，因为特征点的信息过于单薄。</a:t>
            </a: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3</a:t>
            </a:fld>
            <a:endParaRPr lang="zh-CN" altLang="en-US"/>
          </a:p>
        </p:txBody>
      </p:sp>
    </p:spTree>
    <p:extLst>
      <p:ext uri="{BB962C8B-B14F-4D97-AF65-F5344CB8AC3E}">
        <p14:creationId xmlns:p14="http://schemas.microsoft.com/office/powerpoint/2010/main" val="3133428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对于视角的鲁棒性和提高回环检测的成功率，基于语义信息的</a:t>
            </a:r>
            <a:r>
              <a:rPr lang="en-US" altLang="zh-CN" dirty="0"/>
              <a:t>SLAM</a:t>
            </a:r>
            <a:r>
              <a:rPr lang="zh-CN" altLang="en-US" dirty="0"/>
              <a:t>是一个很好的解决方案。这篇文章的工作就把语义</a:t>
            </a:r>
            <a:r>
              <a:rPr lang="en-US" altLang="zh-CN" dirty="0"/>
              <a:t>SLAM</a:t>
            </a:r>
            <a:r>
              <a:rPr lang="zh-CN" altLang="en-US" dirty="0"/>
              <a:t>发展了一大步。</a:t>
            </a:r>
            <a:endParaRPr lang="en-US" altLang="zh-CN" dirty="0"/>
          </a:p>
          <a:p>
            <a:r>
              <a:rPr lang="zh-CN" altLang="en-US" dirty="0"/>
              <a:t>我们可以想一下，比起特征点法在几何问题上对场景进行描述， 语义信息对场景进行了更高程度上的抽象概括。比如说，我说，这间屋子里哪有</a:t>
            </a:r>
            <a:r>
              <a:rPr lang="en-US" altLang="zh-CN" dirty="0"/>
              <a:t>1</a:t>
            </a:r>
            <a:r>
              <a:rPr lang="zh-CN" altLang="en-US" dirty="0"/>
              <a:t>个桌子、哪放了</a:t>
            </a:r>
            <a:r>
              <a:rPr lang="en-US" altLang="zh-CN" dirty="0"/>
              <a:t>1</a:t>
            </a:r>
            <a:r>
              <a:rPr lang="zh-CN" altLang="en-US" dirty="0"/>
              <a:t>个椅子，显然会比说这间屋子里有哪</a:t>
            </a:r>
            <a:r>
              <a:rPr lang="en-US" altLang="zh-CN" dirty="0"/>
              <a:t>16</a:t>
            </a:r>
            <a:r>
              <a:rPr lang="zh-CN" altLang="en-US" dirty="0"/>
              <a:t>个位置上有</a:t>
            </a:r>
            <a:r>
              <a:rPr lang="en-US" altLang="zh-CN" dirty="0"/>
              <a:t>16</a:t>
            </a:r>
            <a:r>
              <a:rPr lang="zh-CN" altLang="en-US" dirty="0"/>
              <a:t>个特征点更能识别出这间屋子的特点。</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这篇文章 在数学上，设计了一个全局的基于概率的优化算法，</a:t>
            </a:r>
            <a:endParaRPr lang="en-US" altLang="zh-CN" dirty="0"/>
          </a:p>
          <a:p>
            <a:r>
              <a:rPr lang="zh-CN" altLang="en-US" dirty="0"/>
              <a:t>同时考虑了（</a:t>
            </a:r>
            <a:r>
              <a:rPr lang="en-US" altLang="zh-CN" dirty="0"/>
              <a:t>1</a:t>
            </a:r>
            <a:r>
              <a:rPr lang="zh-CN" altLang="en-US" dirty="0"/>
              <a:t>）惯性传感器、包括加速度计和陀螺仪信息 （</a:t>
            </a:r>
            <a:r>
              <a:rPr lang="en-US" altLang="zh-CN" dirty="0"/>
              <a:t>2</a:t>
            </a:r>
            <a:r>
              <a:rPr lang="zh-CN" altLang="en-US" dirty="0"/>
              <a:t>）提取出的特征点信息 （</a:t>
            </a:r>
            <a:r>
              <a:rPr lang="en-US" altLang="zh-CN" dirty="0"/>
              <a:t>3</a:t>
            </a:r>
            <a:r>
              <a:rPr lang="zh-CN" altLang="en-US" dirty="0"/>
              <a:t>）物体检测算法给出的语义信息 这三种信息来完成定位相机和构建地图的工作。</a:t>
            </a:r>
            <a:endParaRPr lang="en-US" altLang="zh-CN" dirty="0"/>
          </a:p>
          <a:p>
            <a:r>
              <a:rPr lang="zh-CN" altLang="en-US" dirty="0"/>
              <a:t>这个基于概率的优化算法就是</a:t>
            </a:r>
            <a:r>
              <a:rPr lang="en-US" altLang="zh-CN" dirty="0"/>
              <a:t>EM</a:t>
            </a:r>
            <a:r>
              <a:rPr lang="zh-CN" altLang="en-US" dirty="0"/>
              <a:t>算法。</a:t>
            </a:r>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4</a:t>
            </a:fld>
            <a:endParaRPr lang="zh-CN" altLang="en-US"/>
          </a:p>
        </p:txBody>
      </p:sp>
    </p:spTree>
    <p:extLst>
      <p:ext uri="{BB962C8B-B14F-4D97-AF65-F5344CB8AC3E}">
        <p14:creationId xmlns:p14="http://schemas.microsoft.com/office/powerpoint/2010/main" val="180825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EM</a:t>
            </a:r>
            <a:r>
              <a:rPr lang="zh-CN" altLang="en-US" dirty="0"/>
              <a:t>算法是用来在含有隐变量</a:t>
            </a:r>
            <a:r>
              <a:rPr lang="en-US" altLang="zh-CN" dirty="0"/>
              <a:t>Z</a:t>
            </a:r>
            <a:r>
              <a:rPr lang="zh-CN" altLang="en-US" dirty="0"/>
              <a:t>的模型中估计自变量</a:t>
            </a:r>
            <a:r>
              <a:rPr lang="en-US" altLang="zh-CN" dirty="0"/>
              <a:t>X</a:t>
            </a:r>
            <a:r>
              <a:rPr lang="zh-CN" altLang="en-US" dirty="0"/>
              <a:t>所服从的概率分布的参数</a:t>
            </a:r>
            <a:r>
              <a:rPr lang="en-US" altLang="zh-CN" dirty="0"/>
              <a:t>\theta</a:t>
            </a:r>
            <a:r>
              <a:rPr lang="zh-CN" altLang="en-US" dirty="0"/>
              <a:t>。我们知道，统计学里，可以用最大似然估计来计算</a:t>
            </a:r>
            <a:r>
              <a:rPr lang="en-US" altLang="zh-CN" dirty="0"/>
              <a:t>X</a:t>
            </a:r>
            <a:r>
              <a:rPr lang="zh-CN" altLang="en-US" dirty="0"/>
              <a:t>所服从的分布的参数</a:t>
            </a:r>
            <a:r>
              <a:rPr lang="en-US" altLang="zh-CN" dirty="0"/>
              <a:t>\theta</a:t>
            </a:r>
            <a:r>
              <a:rPr lang="zh-CN" altLang="en-US" dirty="0"/>
              <a:t>。但是，如果有了隐变量</a:t>
            </a:r>
            <a:r>
              <a:rPr lang="en-US" altLang="zh-CN" dirty="0"/>
              <a:t>Z</a:t>
            </a:r>
            <a:r>
              <a:rPr lang="zh-CN" altLang="en-US" dirty="0"/>
              <a:t>，就变成了这个式子，这时极大似然估计就难以计算了。</a:t>
            </a:r>
            <a:endParaRPr lang="en-US" altLang="zh-CN" dirty="0"/>
          </a:p>
          <a:p>
            <a:r>
              <a:rPr lang="zh-CN" altLang="en-US" dirty="0"/>
              <a:t>于是有人提出了</a:t>
            </a:r>
            <a:r>
              <a:rPr lang="en-US" altLang="zh-CN" dirty="0"/>
              <a:t>EM</a:t>
            </a:r>
            <a:r>
              <a:rPr lang="zh-CN" altLang="en-US" dirty="0"/>
              <a:t>算法，迭代地让似然函数的期望优化最优值来估计</a:t>
            </a:r>
            <a:r>
              <a:rPr lang="en-US" altLang="zh-CN" dirty="0"/>
              <a:t>\theta</a:t>
            </a:r>
            <a:r>
              <a:rPr lang="zh-CN" altLang="en-US" dirty="0"/>
              <a:t>。</a:t>
            </a:r>
            <a:endParaRPr lang="en-US" altLang="zh-CN" dirty="0"/>
          </a:p>
          <a:p>
            <a:r>
              <a:rPr lang="zh-CN" altLang="en-US" dirty="0"/>
              <a:t>在</a:t>
            </a:r>
            <a:r>
              <a:rPr lang="en-US" altLang="zh-CN" dirty="0"/>
              <a:t>E</a:t>
            </a:r>
            <a:r>
              <a:rPr lang="zh-CN" altLang="en-US" dirty="0"/>
              <a:t>步骤中，固定</a:t>
            </a:r>
            <a:r>
              <a:rPr lang="en-US" altLang="zh-CN" dirty="0"/>
              <a:t>\theta</a:t>
            </a:r>
            <a:r>
              <a:rPr lang="zh-CN" altLang="en-US" dirty="0"/>
              <a:t>，来优化隐变量</a:t>
            </a:r>
            <a:r>
              <a:rPr lang="en-US" altLang="zh-CN" dirty="0"/>
              <a:t>Z</a:t>
            </a:r>
            <a:r>
              <a:rPr lang="zh-CN" altLang="en-US" dirty="0"/>
              <a:t>的分布函数，也就是</a:t>
            </a:r>
            <a:r>
              <a:rPr lang="en-US" altLang="zh-CN" dirty="0"/>
              <a:t>p(Z|X;\</a:t>
            </a:r>
            <a:r>
              <a:rPr lang="en-US" altLang="zh-CN" dirty="0" err="1"/>
              <a:t>theta_t</a:t>
            </a:r>
            <a:r>
              <a:rPr lang="en-US" altLang="zh-CN" dirty="0"/>
              <a:t>)</a:t>
            </a:r>
            <a:r>
              <a:rPr lang="zh-CN" altLang="en-US" dirty="0"/>
              <a:t>，让似然函数的期望达到最大值。</a:t>
            </a:r>
            <a:endParaRPr lang="en-US" altLang="zh-CN" dirty="0"/>
          </a:p>
          <a:p>
            <a:r>
              <a:rPr lang="zh-CN" altLang="en-US" dirty="0"/>
              <a:t>在</a:t>
            </a:r>
            <a:r>
              <a:rPr lang="en-US" altLang="zh-CN" dirty="0"/>
              <a:t>M</a:t>
            </a:r>
            <a:r>
              <a:rPr lang="zh-CN" altLang="en-US" dirty="0"/>
              <a:t>步骤中，固定刚才优化好的隐变量</a:t>
            </a:r>
            <a:r>
              <a:rPr lang="en-US" altLang="zh-CN" dirty="0"/>
              <a:t>Z</a:t>
            </a:r>
            <a:r>
              <a:rPr lang="zh-CN" altLang="en-US" dirty="0"/>
              <a:t>的分布，来优化</a:t>
            </a:r>
            <a:r>
              <a:rPr lang="en-US" altLang="zh-CN" dirty="0"/>
              <a:t>\theta</a:t>
            </a:r>
            <a:r>
              <a:rPr lang="zh-CN" altLang="en-US" dirty="0"/>
              <a:t>，还是让似然函数的期望达到最大值。</a:t>
            </a:r>
            <a:endParaRPr lang="en-US" altLang="zh-CN" dirty="0"/>
          </a:p>
          <a:p>
            <a:r>
              <a:rPr lang="zh-CN" altLang="en-US" dirty="0"/>
              <a:t>不断重复</a:t>
            </a:r>
            <a:r>
              <a:rPr lang="en-US" altLang="zh-CN" dirty="0"/>
              <a:t>E</a:t>
            </a:r>
            <a:r>
              <a:rPr lang="zh-CN" altLang="en-US" dirty="0"/>
              <a:t>和</a:t>
            </a:r>
            <a:r>
              <a:rPr lang="en-US" altLang="zh-CN" dirty="0"/>
              <a:t>M</a:t>
            </a:r>
            <a:r>
              <a:rPr lang="zh-CN" altLang="en-US" dirty="0"/>
              <a:t>步骤，最终算法会收敛到一个局部最优。</a:t>
            </a:r>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5</a:t>
            </a:fld>
            <a:endParaRPr lang="zh-CN" altLang="en-US"/>
          </a:p>
        </p:txBody>
      </p:sp>
    </p:spTree>
    <p:extLst>
      <p:ext uri="{BB962C8B-B14F-4D97-AF65-F5344CB8AC3E}">
        <p14:creationId xmlns:p14="http://schemas.microsoft.com/office/powerpoint/2010/main" val="3026253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这篇文章整体的思想就是</a:t>
            </a:r>
            <a:r>
              <a:rPr lang="en-US" altLang="zh-CN" dirty="0"/>
              <a:t>EM</a:t>
            </a:r>
            <a:r>
              <a:rPr lang="zh-CN" altLang="en-US" dirty="0"/>
              <a:t>算法。</a:t>
            </a:r>
            <a:endParaRPr lang="en-US" altLang="zh-CN" dirty="0"/>
          </a:p>
          <a:p>
            <a:r>
              <a:rPr lang="zh-CN" altLang="en-US" dirty="0"/>
              <a:t>首先，作者考虑了一个简单的情形，不带语义信息时，我们怎样用</a:t>
            </a:r>
            <a:r>
              <a:rPr lang="en-US" altLang="zh-CN" dirty="0"/>
              <a:t>EM</a:t>
            </a:r>
            <a:r>
              <a:rPr lang="zh-CN" altLang="en-US" dirty="0"/>
              <a:t>算法解</a:t>
            </a:r>
            <a:r>
              <a:rPr lang="en-US" altLang="zh-CN" dirty="0"/>
              <a:t>SLAM</a:t>
            </a:r>
            <a:r>
              <a:rPr lang="zh-CN" altLang="en-US" dirty="0"/>
              <a:t>问题。</a:t>
            </a:r>
            <a:endParaRPr lang="en-US" altLang="zh-CN" dirty="0"/>
          </a:p>
          <a:p>
            <a:r>
              <a:rPr lang="zh-CN" altLang="en-US" dirty="0"/>
              <a:t>作者提出，</a:t>
            </a:r>
            <a:r>
              <a:rPr lang="en-US" altLang="zh-CN" dirty="0"/>
              <a:t>SLAM</a:t>
            </a:r>
            <a:r>
              <a:rPr lang="zh-CN" altLang="en-US" dirty="0"/>
              <a:t>系统中有一个很重要的隐变量，就是数据关联的集合</a:t>
            </a:r>
            <a:r>
              <a:rPr lang="en-US" altLang="zh-CN" dirty="0"/>
              <a:t>D</a:t>
            </a:r>
            <a:r>
              <a:rPr lang="zh-CN" altLang="en-US" dirty="0"/>
              <a:t>。每个数据关联表示了一个路标</a:t>
            </a:r>
            <a:r>
              <a:rPr lang="en-US" altLang="zh-CN" dirty="0"/>
              <a:t>L</a:t>
            </a:r>
            <a:r>
              <a:rPr lang="zh-CN" altLang="en-US" dirty="0"/>
              <a:t>标在相机的某个位姿</a:t>
            </a:r>
            <a:r>
              <a:rPr lang="en-US" altLang="zh-CN" dirty="0"/>
              <a:t>x</a:t>
            </a:r>
            <a:r>
              <a:rPr lang="zh-CN" altLang="en-US" dirty="0"/>
              <a:t>观测得到。</a:t>
            </a:r>
            <a:endParaRPr lang="en-US" altLang="zh-CN" dirty="0"/>
          </a:p>
          <a:p>
            <a:r>
              <a:rPr lang="zh-CN" altLang="en-US" dirty="0"/>
              <a:t>所以，作者指出，一个完整的</a:t>
            </a:r>
            <a:r>
              <a:rPr lang="en-US" altLang="zh-CN" dirty="0"/>
              <a:t>SLAM</a:t>
            </a:r>
            <a:r>
              <a:rPr lang="zh-CN" altLang="en-US" dirty="0"/>
              <a:t>系统应该是给定观测集</a:t>
            </a:r>
            <a:r>
              <a:rPr lang="en-US" altLang="zh-CN" dirty="0"/>
              <a:t>Z</a:t>
            </a:r>
            <a:r>
              <a:rPr lang="zh-CN" altLang="en-US" dirty="0"/>
              <a:t>，来对相机状态</a:t>
            </a:r>
            <a:r>
              <a:rPr lang="en-US" altLang="zh-CN" dirty="0"/>
              <a:t>X</a:t>
            </a:r>
            <a:r>
              <a:rPr lang="zh-CN" altLang="en-US" dirty="0"/>
              <a:t>、路标位置</a:t>
            </a:r>
            <a:r>
              <a:rPr lang="en-US" altLang="zh-CN" dirty="0"/>
              <a:t>L</a:t>
            </a:r>
            <a:r>
              <a:rPr lang="zh-CN" altLang="en-US" dirty="0"/>
              <a:t>和数据关联</a:t>
            </a:r>
            <a:r>
              <a:rPr lang="en-US" altLang="zh-CN" dirty="0"/>
              <a:t>D</a:t>
            </a:r>
            <a:r>
              <a:rPr lang="zh-CN" altLang="en-US" dirty="0"/>
              <a:t>，这三者的同时优化的问题。使用</a:t>
            </a:r>
            <a:r>
              <a:rPr lang="en-US" altLang="zh-CN" dirty="0"/>
              <a:t>EM</a:t>
            </a:r>
            <a:r>
              <a:rPr lang="zh-CN" altLang="en-US" dirty="0"/>
              <a:t>算法时，就把数据关联</a:t>
            </a:r>
            <a:r>
              <a:rPr lang="en-US" altLang="zh-CN" dirty="0"/>
              <a:t>D</a:t>
            </a:r>
            <a:r>
              <a:rPr lang="zh-CN" altLang="en-US" dirty="0"/>
              <a:t>当做</a:t>
            </a:r>
            <a:r>
              <a:rPr lang="en-US" altLang="zh-CN" dirty="0"/>
              <a:t>EM</a:t>
            </a:r>
            <a:r>
              <a:rPr lang="zh-CN" altLang="en-US" dirty="0"/>
              <a:t>算法中的隐变量，</a:t>
            </a:r>
            <a:r>
              <a:rPr lang="en-US" altLang="zh-CN" dirty="0"/>
              <a:t>X</a:t>
            </a:r>
            <a:r>
              <a:rPr lang="zh-CN" altLang="en-US" dirty="0"/>
              <a:t>、</a:t>
            </a:r>
            <a:r>
              <a:rPr lang="en-US" altLang="zh-CN" dirty="0"/>
              <a:t>L</a:t>
            </a:r>
            <a:r>
              <a:rPr lang="zh-CN" altLang="en-US" dirty="0"/>
              <a:t>是我们待优化的参数，</a:t>
            </a:r>
            <a:r>
              <a:rPr lang="en-US" altLang="zh-CN" dirty="0"/>
              <a:t>Z</a:t>
            </a:r>
            <a:r>
              <a:rPr lang="zh-CN" altLang="en-US" dirty="0"/>
              <a:t>是给定的观测集。</a:t>
            </a:r>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6</a:t>
            </a:fld>
            <a:endParaRPr lang="zh-CN" altLang="en-US"/>
          </a:p>
        </p:txBody>
      </p:sp>
    </p:spTree>
    <p:extLst>
      <p:ext uri="{BB962C8B-B14F-4D97-AF65-F5344CB8AC3E}">
        <p14:creationId xmlns:p14="http://schemas.microsoft.com/office/powerpoint/2010/main" val="1111468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a:t>
            </a:r>
            <a:r>
              <a:rPr lang="en-US" altLang="zh-CN" dirty="0"/>
              <a:t>E</a:t>
            </a:r>
            <a:r>
              <a:rPr lang="zh-CN" altLang="en-US" dirty="0"/>
              <a:t>步骤中，根据第</a:t>
            </a:r>
            <a:r>
              <a:rPr lang="en-US" altLang="zh-CN" dirty="0" err="1"/>
              <a:t>i</a:t>
            </a:r>
            <a:r>
              <a:rPr lang="zh-CN" altLang="en-US" dirty="0"/>
              <a:t>步的</a:t>
            </a:r>
            <a:r>
              <a:rPr lang="en-US" altLang="zh-CN" dirty="0"/>
              <a:t>X</a:t>
            </a:r>
            <a:r>
              <a:rPr lang="zh-CN" altLang="en-US" dirty="0"/>
              <a:t>、</a:t>
            </a:r>
            <a:r>
              <a:rPr lang="en-US" altLang="zh-CN" dirty="0"/>
              <a:t>L</a:t>
            </a:r>
            <a:r>
              <a:rPr lang="zh-CN" altLang="en-US" dirty="0"/>
              <a:t>来估计数据关联</a:t>
            </a:r>
            <a:r>
              <a:rPr lang="en-US" altLang="zh-CN" dirty="0"/>
              <a:t>D i+1</a:t>
            </a:r>
            <a:r>
              <a:rPr lang="zh-CN" altLang="en-US" dirty="0"/>
              <a:t>的分布。</a:t>
            </a:r>
            <a:endParaRPr lang="en-US" altLang="zh-CN" dirty="0"/>
          </a:p>
          <a:p>
            <a:r>
              <a:rPr lang="zh-CN" altLang="en-US" dirty="0"/>
              <a:t>在</a:t>
            </a:r>
            <a:r>
              <a:rPr lang="en-US" altLang="zh-CN" dirty="0"/>
              <a:t>M</a:t>
            </a:r>
            <a:r>
              <a:rPr lang="zh-CN" altLang="en-US" dirty="0"/>
              <a:t>步骤中，固定</a:t>
            </a:r>
            <a:r>
              <a:rPr lang="en-US" altLang="zh-CN" dirty="0"/>
              <a:t>E</a:t>
            </a:r>
            <a:r>
              <a:rPr lang="zh-CN" altLang="en-US" dirty="0"/>
              <a:t>步骤算出的数据关联，通过最大化</a:t>
            </a:r>
            <a:r>
              <a:rPr lang="en-US" altLang="zh-CN" dirty="0"/>
              <a:t>Z</a:t>
            </a:r>
            <a:r>
              <a:rPr lang="zh-CN" altLang="en-US" dirty="0"/>
              <a:t>的似然函数（对</a:t>
            </a:r>
            <a:r>
              <a:rPr lang="en-US" altLang="zh-CN" dirty="0"/>
              <a:t>D i+1</a:t>
            </a:r>
            <a:r>
              <a:rPr lang="zh-CN" altLang="en-US" dirty="0"/>
              <a:t>）的期望来求得更优的</a:t>
            </a:r>
            <a:r>
              <a:rPr lang="en-US" altLang="zh-CN" dirty="0"/>
              <a:t>X i+1</a:t>
            </a:r>
            <a:r>
              <a:rPr lang="zh-CN" altLang="en-US" dirty="0"/>
              <a:t>和</a:t>
            </a:r>
            <a:r>
              <a:rPr lang="en-US" altLang="zh-CN" dirty="0"/>
              <a:t>L i+1</a:t>
            </a:r>
            <a:r>
              <a:rPr lang="zh-CN" altLang="en-US" dirty="0"/>
              <a:t>。</a:t>
            </a:r>
            <a:endParaRPr lang="en-US" altLang="zh-CN" dirty="0"/>
          </a:p>
          <a:p>
            <a:r>
              <a:rPr lang="zh-CN" altLang="en-US" dirty="0"/>
              <a:t>这就是作者讨论的第一个问题，怎样用</a:t>
            </a:r>
            <a:r>
              <a:rPr lang="en-US" altLang="zh-CN" dirty="0"/>
              <a:t>EM</a:t>
            </a:r>
            <a:r>
              <a:rPr lang="zh-CN" altLang="en-US" dirty="0"/>
              <a:t>算法来求解一个简单的不含语义信息的</a:t>
            </a:r>
            <a:r>
              <a:rPr lang="en-US" altLang="zh-CN" dirty="0"/>
              <a:t>SLAM</a:t>
            </a:r>
            <a:r>
              <a:rPr lang="zh-CN" altLang="en-US" dirty="0"/>
              <a:t>系统。</a:t>
            </a:r>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7</a:t>
            </a:fld>
            <a:endParaRPr lang="zh-CN" altLang="en-US"/>
          </a:p>
        </p:txBody>
      </p:sp>
    </p:spTree>
    <p:extLst>
      <p:ext uri="{BB962C8B-B14F-4D97-AF65-F5344CB8AC3E}">
        <p14:creationId xmlns:p14="http://schemas.microsoft.com/office/powerpoint/2010/main" val="92510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接下来，作者把刚才讨论的方案，推广到了含有语义信息的</a:t>
            </a:r>
            <a:r>
              <a:rPr lang="en-US" altLang="zh-CN" dirty="0"/>
              <a:t>SLAM</a:t>
            </a:r>
            <a:r>
              <a:rPr lang="zh-CN" altLang="en-US" dirty="0"/>
              <a:t>中。也就是这篇文章提出的语义</a:t>
            </a:r>
            <a:r>
              <a:rPr lang="en-US" altLang="zh-CN" dirty="0"/>
              <a:t>SLAM</a:t>
            </a:r>
            <a:r>
              <a:rPr lang="zh-CN" altLang="en-US" dirty="0"/>
              <a:t>问题。</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给定各个关键帧，帧与帧之间惯性传感器的数据，每个关键帧提取的特征点集合，和每个关键帧中的语义测量也就是物体识别结果的集合，把这三种观测数据结合起来，估计相机的轨迹和观测到的物体的种类和位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那么如何用</a:t>
            </a:r>
            <a:r>
              <a:rPr lang="en-US" altLang="zh-CN" dirty="0"/>
              <a:t>EM</a:t>
            </a:r>
            <a:r>
              <a:rPr lang="zh-CN" altLang="en-US" dirty="0"/>
              <a:t>算法来求解呢？作者指出，这样的语义</a:t>
            </a:r>
            <a:r>
              <a:rPr lang="en-US" altLang="zh-CN" dirty="0"/>
              <a:t>SLAM</a:t>
            </a:r>
            <a:r>
              <a:rPr lang="zh-CN" altLang="en-US" dirty="0"/>
              <a:t>问题中，隐变量有两种，一种是类似刚才讨论过的数据关联，用</a:t>
            </a:r>
            <a:r>
              <a:rPr lang="en-US" altLang="zh-CN" dirty="0"/>
              <a:t>D</a:t>
            </a:r>
            <a:r>
              <a:rPr lang="zh-CN" altLang="en-US" dirty="0"/>
              <a:t>来表示，即哪个物体是在哪个位置观测到的；另一种隐变量是每个物体的种类，用</a:t>
            </a:r>
            <a:r>
              <a:rPr lang="en-US" altLang="zh-CN" dirty="0" err="1"/>
              <a:t>l^c</a:t>
            </a:r>
            <a:r>
              <a:rPr lang="zh-CN" altLang="en-US" dirty="0"/>
              <a:t>来表示。</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所以用</a:t>
            </a:r>
            <a:r>
              <a:rPr lang="en-US" altLang="zh-CN" dirty="0"/>
              <a:t>EM</a:t>
            </a:r>
            <a:r>
              <a:rPr lang="zh-CN" altLang="en-US" dirty="0"/>
              <a:t>算法来解决这样的语义</a:t>
            </a:r>
            <a:r>
              <a:rPr lang="en-US" altLang="zh-CN" dirty="0"/>
              <a:t>SLAM</a:t>
            </a:r>
            <a:r>
              <a:rPr lang="zh-CN" altLang="en-US" dirty="0"/>
              <a:t>问题时，优化目标就可以表示成下面这样。优化变量是相机的位置和路标物体的位置，隐变量是</a:t>
            </a:r>
            <a:r>
              <a:rPr lang="en-US" altLang="zh-CN" dirty="0"/>
              <a:t>D</a:t>
            </a:r>
            <a:r>
              <a:rPr lang="zh-CN" altLang="en-US" dirty="0"/>
              <a:t>和</a:t>
            </a:r>
            <a:r>
              <a:rPr lang="en-US" altLang="zh-CN" dirty="0" err="1"/>
              <a:t>l^c</a:t>
            </a:r>
            <a:r>
              <a:rPr lang="zh-CN" altLang="en-US" dirty="0"/>
              <a:t>，要最大化观测到</a:t>
            </a:r>
            <a:r>
              <a:rPr lang="en-US" altLang="zh-CN" dirty="0"/>
              <a:t>S</a:t>
            </a:r>
            <a:r>
              <a:rPr lang="zh-CN" altLang="en-US" dirty="0"/>
              <a:t>、</a:t>
            </a:r>
            <a:r>
              <a:rPr lang="en-US" altLang="zh-CN" dirty="0"/>
              <a:t>y</a:t>
            </a:r>
            <a:r>
              <a:rPr lang="zh-CN" altLang="en-US" dirty="0"/>
              <a:t>、</a:t>
            </a:r>
            <a:r>
              <a:rPr lang="en-US" altLang="zh-CN" dirty="0"/>
              <a:t>I</a:t>
            </a:r>
            <a:r>
              <a:rPr lang="zh-CN" altLang="en-US" dirty="0"/>
              <a:t>这个数据集的似然函数的期望。</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值得一提的是，明明我们上面在这里说要优化</a:t>
            </a:r>
            <a:r>
              <a:rPr lang="en-US" altLang="zh-CN" dirty="0"/>
              <a:t>X</a:t>
            </a:r>
            <a:r>
              <a:rPr lang="zh-CN" altLang="en-US" dirty="0"/>
              <a:t>和</a:t>
            </a:r>
            <a:r>
              <a:rPr lang="en-US" altLang="zh-CN" dirty="0" err="1"/>
              <a:t>l^c</a:t>
            </a:r>
            <a:r>
              <a:rPr lang="zh-CN" altLang="en-US" dirty="0"/>
              <a:t>和</a:t>
            </a:r>
            <a:r>
              <a:rPr lang="en-US" altLang="zh-CN" dirty="0" err="1"/>
              <a:t>l^p</a:t>
            </a:r>
            <a:r>
              <a:rPr lang="zh-CN" altLang="en-US" dirty="0"/>
              <a:t>，怎么下面只优化</a:t>
            </a:r>
            <a:r>
              <a:rPr lang="en-US" altLang="zh-CN" dirty="0"/>
              <a:t>X</a:t>
            </a:r>
            <a:r>
              <a:rPr lang="zh-CN" altLang="en-US" dirty="0"/>
              <a:t>和</a:t>
            </a:r>
            <a:r>
              <a:rPr lang="en-US" altLang="zh-CN" dirty="0" err="1"/>
              <a:t>l^c</a:t>
            </a:r>
            <a:r>
              <a:rPr lang="zh-CN" altLang="en-US" dirty="0"/>
              <a:t>了？我们看，由于物体的种类是一个离散变量；物体的位置是一个连续变量。把他俩放在一块没法直接优化，但是把路标物体的位置和相机的位姿这两个连续变量当成优化变量，把路标物体的种类和数据关联这两个离散变量当成隐变量，就成功地把离散的变量和连续的变量分开优化。这也是这篇文章的算法的一个巧妙之处。</a:t>
            </a:r>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8</a:t>
            </a:fld>
            <a:endParaRPr lang="zh-CN" altLang="en-US"/>
          </a:p>
        </p:txBody>
      </p:sp>
    </p:spTree>
    <p:extLst>
      <p:ext uri="{BB962C8B-B14F-4D97-AF65-F5344CB8AC3E}">
        <p14:creationId xmlns:p14="http://schemas.microsoft.com/office/powerpoint/2010/main" val="1433525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刚才最下面给出的优化目标函数，经过一系列展开和化简后，就变成了这个形式，这也就是作者提出的</a:t>
            </a:r>
            <a:r>
              <a:rPr lang="en-US" altLang="zh-CN" dirty="0"/>
              <a:t>M</a:t>
            </a:r>
            <a:r>
              <a:rPr lang="zh-CN" altLang="en-US" dirty="0"/>
              <a:t>步骤。</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其中的系数</a:t>
            </a:r>
            <a:r>
              <a:rPr lang="en-US" altLang="zh-CN" dirty="0" err="1"/>
              <a:t>wkj</a:t>
            </a:r>
            <a:r>
              <a:rPr lang="zh-CN" altLang="en-US" dirty="0"/>
              <a:t>，它就是刚才所说的隐变量</a:t>
            </a:r>
            <a:r>
              <a:rPr lang="en-US" altLang="zh-CN" dirty="0" err="1"/>
              <a:t>lc</a:t>
            </a:r>
            <a:r>
              <a:rPr lang="zh-CN" altLang="en-US" dirty="0"/>
              <a:t>和</a:t>
            </a:r>
            <a:r>
              <a:rPr lang="en-US" altLang="zh-CN" dirty="0"/>
              <a:t>D</a:t>
            </a:r>
            <a:r>
              <a:rPr lang="zh-CN" altLang="en-US" dirty="0"/>
              <a:t>共同决定的一个系数。在</a:t>
            </a:r>
            <a:r>
              <a:rPr lang="en-US" altLang="zh-CN" dirty="0"/>
              <a:t>E</a:t>
            </a:r>
            <a:r>
              <a:rPr lang="zh-CN" altLang="en-US" dirty="0"/>
              <a:t>步骤就要优化这个</a:t>
            </a:r>
            <a:r>
              <a:rPr lang="en-US" altLang="zh-CN" dirty="0" err="1"/>
              <a:t>wkj</a:t>
            </a:r>
            <a:r>
              <a:rPr lang="zh-CN" altLang="en-US" dirty="0"/>
              <a:t>。</a:t>
            </a:r>
            <a:endParaRPr lang="en-US" altLang="zh-CN" dirty="0"/>
          </a:p>
        </p:txBody>
      </p:sp>
      <p:sp>
        <p:nvSpPr>
          <p:cNvPr id="4" name="灯片编号占位符 3"/>
          <p:cNvSpPr>
            <a:spLocks noGrp="1"/>
          </p:cNvSpPr>
          <p:nvPr>
            <p:ph type="sldNum" sz="quarter" idx="10"/>
          </p:nvPr>
        </p:nvSpPr>
        <p:spPr/>
        <p:txBody>
          <a:bodyPr/>
          <a:lstStyle/>
          <a:p>
            <a:fld id="{A2A36A20-3ADC-47B8-971F-17B51C4FE073}" type="slidenum">
              <a:rPr lang="zh-CN" altLang="en-US" smtClean="0"/>
              <a:t>9</a:t>
            </a:fld>
            <a:endParaRPr lang="zh-CN" altLang="en-US"/>
          </a:p>
        </p:txBody>
      </p:sp>
    </p:spTree>
    <p:extLst>
      <p:ext uri="{BB962C8B-B14F-4D97-AF65-F5344CB8AC3E}">
        <p14:creationId xmlns:p14="http://schemas.microsoft.com/office/powerpoint/2010/main" val="273748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43674D-97EF-47A0-96C6-D8F7D5EA16B1}" type="datetime1">
              <a:rPr lang="zh-CN" altLang="en-US" smtClean="0"/>
              <a:t>2017/12/28</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170346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BE30F71-ABA1-491C-BE35-0931E10EA8EA}" type="datetime1">
              <a:rPr lang="zh-CN" altLang="en-US" smtClean="0"/>
              <a:t>2017/12/28</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1770648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C0873D-878E-4862-ADDD-EC5C74FAB111}" type="datetime1">
              <a:rPr lang="zh-CN" altLang="en-US" smtClean="0"/>
              <a:t>2017/12/28</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3185563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pic>
        <p:nvPicPr>
          <p:cNvPr id="7" name="Picture 38" descr="t"/>
          <p:cNvPicPr>
            <a:picLocks noChangeAspect="1" noChangeArrowheads="1"/>
          </p:cNvPicPr>
          <p:nvPr userDrawn="1"/>
        </p:nvPicPr>
        <p:blipFill>
          <a:blip r:embed="rId2"/>
          <a:srcRect/>
          <a:stretch>
            <a:fillRect/>
          </a:stretch>
        </p:blipFill>
        <p:spPr bwMode="auto">
          <a:xfrm>
            <a:off x="332243" y="150814"/>
            <a:ext cx="2949575" cy="763587"/>
          </a:xfrm>
          <a:prstGeom prst="rect">
            <a:avLst/>
          </a:prstGeom>
          <a:noFill/>
        </p:spPr>
      </p:pic>
      <p:sp>
        <p:nvSpPr>
          <p:cNvPr id="5" name="标题 4"/>
          <p:cNvSpPr>
            <a:spLocks noGrp="1"/>
          </p:cNvSpPr>
          <p:nvPr>
            <p:ph type="title"/>
          </p:nvPr>
        </p:nvSpPr>
        <p:spPr/>
        <p:txBody>
          <a:bodyPr/>
          <a:lstStyle/>
          <a:p>
            <a:r>
              <a:rPr lang="zh-CN" altLang="en-US"/>
              <a:t>单击此处编辑母版标题样式</a:t>
            </a:r>
          </a:p>
        </p:txBody>
      </p:sp>
      <p:sp>
        <p:nvSpPr>
          <p:cNvPr id="10" name="日期占位符 9"/>
          <p:cNvSpPr>
            <a:spLocks noGrp="1"/>
          </p:cNvSpPr>
          <p:nvPr>
            <p:ph type="dt" sz="half" idx="10"/>
          </p:nvPr>
        </p:nvSpPr>
        <p:spPr>
          <a:xfrm>
            <a:off x="838200" y="6356350"/>
            <a:ext cx="2743200" cy="365125"/>
          </a:xfrm>
          <a:prstGeom prst="rect">
            <a:avLst/>
          </a:prstGeom>
        </p:spPr>
        <p:txBody>
          <a:bodyPr/>
          <a:lstStyle/>
          <a:p>
            <a:fld id="{B2241EB6-0545-4FD3-AC36-85B310FF2ED6}" type="datetime1">
              <a:rPr lang="zh-CN" altLang="en-US" smtClean="0"/>
              <a:t>2017/12/28</a:t>
            </a:fld>
            <a:endParaRPr lang="zh-CN" altLang="en-US"/>
          </a:p>
        </p:txBody>
      </p:sp>
      <p:sp>
        <p:nvSpPr>
          <p:cNvPr id="12" name="灯片编号占位符 11"/>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252124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extLst>
      <p:ext uri="{BB962C8B-B14F-4D97-AF65-F5344CB8AC3E}">
        <p14:creationId xmlns:p14="http://schemas.microsoft.com/office/powerpoint/2010/main" val="37728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210DCA-C09A-4DAE-B8CF-3B22AD430FAE}" type="datetime1">
              <a:rPr lang="zh-CN" altLang="en-US" smtClean="0"/>
              <a:t>2017/12/28</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35030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5E9123-019E-4F19-B313-DF3715325C25}" type="datetime1">
              <a:rPr lang="zh-CN" altLang="en-US" smtClean="0"/>
              <a:t>2017/12/28</a:t>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316561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5269870-B667-4269-B225-25276591B2A7}" type="datetime1">
              <a:rPr lang="zh-CN" altLang="en-US" smtClean="0"/>
              <a:t>2017/12/28</a:t>
            </a:fld>
            <a:endParaRPr lang="zh-CN"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1148929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8F0203B-1A03-421B-9AA4-52B9915A3C4D}" type="datetime1">
              <a:rPr lang="zh-CN" altLang="en-US" smtClean="0"/>
              <a:t>2017/12/28</a:t>
            </a:fld>
            <a:endParaRPr lang="zh-CN"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endParaRPr lang="zh-CN" alt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404902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FE298A7-B4BA-4012-A2AF-19A489CFA60A}" type="datetime1">
              <a:rPr lang="zh-CN" altLang="en-US" smtClean="0"/>
              <a:t>2017/12/28</a:t>
            </a:fld>
            <a:endParaRPr lang="zh-CN"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1005317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75D5DC5-E8E5-424B-B7F1-53D3559DB482}" type="datetime1">
              <a:rPr lang="zh-CN" altLang="en-US" smtClean="0"/>
              <a:t>2017/12/28</a:t>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183349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B395811-4D65-4EED-81CF-DBA8F25EEA79}" type="datetime1">
              <a:rPr lang="zh-CN" altLang="en-US" smtClean="0"/>
              <a:t>2017/12/28</a:t>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zh-CN" altLang="en-US"/>
              <a:t>课题背景 </a:t>
            </a:r>
            <a:r>
              <a:rPr lang="en-US" altLang="zh-CN"/>
              <a:t>| </a:t>
            </a:r>
            <a:r>
              <a:rPr lang="zh-CN" altLang="en-US"/>
              <a:t>课题内容 </a:t>
            </a:r>
            <a:r>
              <a:rPr lang="en-US" altLang="zh-CN"/>
              <a:t>| </a:t>
            </a:r>
            <a:r>
              <a:rPr lang="zh-CN" altLang="en-US"/>
              <a:t>系统实现 </a:t>
            </a:r>
            <a:r>
              <a:rPr lang="en-US" altLang="zh-CN"/>
              <a:t>| </a:t>
            </a:r>
            <a:r>
              <a:rPr lang="zh-CN" altLang="en-US"/>
              <a:t>实验验证 </a:t>
            </a:r>
            <a:r>
              <a:rPr lang="en-US" altLang="zh-CN"/>
              <a:t>|</a:t>
            </a:r>
            <a:r>
              <a:rPr lang="zh-CN" altLang="en-US"/>
              <a:t>总结展望</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732FFEC-3014-4F23-9353-85BF539E1574}" type="slidenum">
              <a:rPr lang="zh-CN" altLang="en-US" smtClean="0"/>
              <a:t>‹#›</a:t>
            </a:fld>
            <a:endParaRPr lang="zh-CN" altLang="en-US"/>
          </a:p>
        </p:txBody>
      </p:sp>
    </p:spTree>
    <p:extLst>
      <p:ext uri="{BB962C8B-B14F-4D97-AF65-F5344CB8AC3E}">
        <p14:creationId xmlns:p14="http://schemas.microsoft.com/office/powerpoint/2010/main" val="7335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6728" y="129994"/>
            <a:ext cx="5758543" cy="640715"/>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045028"/>
            <a:ext cx="10515600" cy="542108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extLst>
      <p:ext uri="{BB962C8B-B14F-4D97-AF65-F5344CB8AC3E}">
        <p14:creationId xmlns:p14="http://schemas.microsoft.com/office/powerpoint/2010/main" val="3490296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49" r:id="rId12"/>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FEFBF5"/>
            </a:gs>
            <a:gs pos="59000">
              <a:srgbClr val="FEFBF5"/>
            </a:gs>
            <a:gs pos="26000">
              <a:srgbClr val="FEFBF5"/>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2091513"/>
            <a:ext cx="9144000" cy="1278704"/>
          </a:xfrm>
        </p:spPr>
        <p:txBody>
          <a:bodyPr>
            <a:normAutofit/>
          </a:bodyPr>
          <a:lstStyle/>
          <a:p>
            <a:pPr algn="ctr"/>
            <a:r>
              <a:rPr lang="en-US" altLang="zh-CN" sz="4000" dirty="0">
                <a:latin typeface="Arial" panose="020B0604020202020204" pitchFamily="34" charset="0"/>
                <a:ea typeface="微软雅黑" panose="020B0503020204020204" pitchFamily="34" charset="-122"/>
                <a:cs typeface="Arial" panose="020B0604020202020204" pitchFamily="34" charset="0"/>
              </a:rPr>
              <a:t>Probabilistic Data Association for Semantic SLAM</a:t>
            </a:r>
            <a:endParaRPr lang="zh-CN" altLang="en-US" sz="40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副标题 2"/>
          <p:cNvSpPr>
            <a:spLocks noGrp="1"/>
          </p:cNvSpPr>
          <p:nvPr>
            <p:ph type="subTitle" idx="1"/>
          </p:nvPr>
        </p:nvSpPr>
        <p:spPr>
          <a:xfrm>
            <a:off x="1524000" y="4428481"/>
            <a:ext cx="9144000" cy="919023"/>
          </a:xfrm>
        </p:spPr>
        <p:txBody>
          <a:bodyPr>
            <a:noAutofit/>
          </a:bodyPr>
          <a:lstStyle/>
          <a:p>
            <a:r>
              <a:rPr lang="en-US" altLang="zh-CN" sz="2000" dirty="0">
                <a:latin typeface="Arial" panose="020B0604020202020204" pitchFamily="34" charset="0"/>
                <a:cs typeface="Arial" panose="020B0604020202020204" pitchFamily="34" charset="0"/>
              </a:rPr>
              <a:t>Sean L. Bowman    Nikolay </a:t>
            </a:r>
            <a:r>
              <a:rPr lang="en-US" altLang="zh-CN" sz="2000" dirty="0" err="1">
                <a:latin typeface="Arial" panose="020B0604020202020204" pitchFamily="34" charset="0"/>
                <a:cs typeface="Arial" panose="020B0604020202020204" pitchFamily="34" charset="0"/>
              </a:rPr>
              <a:t>Atanasov</a:t>
            </a:r>
            <a:r>
              <a:rPr lang="en-US" altLang="zh-CN" sz="2000" dirty="0">
                <a:latin typeface="Arial" panose="020B0604020202020204" pitchFamily="34" charset="0"/>
                <a:cs typeface="Arial" panose="020B0604020202020204" pitchFamily="34" charset="0"/>
              </a:rPr>
              <a:t>    Kostas </a:t>
            </a:r>
            <a:r>
              <a:rPr lang="en-US" altLang="zh-CN" sz="2000" dirty="0" err="1">
                <a:latin typeface="Arial" panose="020B0604020202020204" pitchFamily="34" charset="0"/>
                <a:cs typeface="Arial" panose="020B0604020202020204" pitchFamily="34" charset="0"/>
              </a:rPr>
              <a:t>Daniilidis</a:t>
            </a:r>
            <a:r>
              <a:rPr lang="en-US" altLang="zh-CN" sz="2000" dirty="0">
                <a:latin typeface="Arial" panose="020B0604020202020204" pitchFamily="34" charset="0"/>
                <a:cs typeface="Arial" panose="020B0604020202020204" pitchFamily="34" charset="0"/>
              </a:rPr>
              <a:t>    George J. Pappas </a:t>
            </a:r>
          </a:p>
          <a:p>
            <a:r>
              <a:rPr lang="en-US" altLang="zh-CN" dirty="0"/>
              <a:t>GRASP Lab, University of Pennsylvania</a:t>
            </a:r>
            <a:r>
              <a:rPr lang="en-US" altLang="zh-CN" sz="2000" dirty="0"/>
              <a:t> </a:t>
            </a:r>
            <a:br>
              <a:rPr lang="en-US" altLang="zh-CN" sz="2000" dirty="0"/>
            </a:br>
            <a:endParaRPr lang="en-US" altLang="zh-CN" sz="2000" dirty="0"/>
          </a:p>
          <a:p>
            <a:br>
              <a:rPr lang="en-US" altLang="zh-CN" sz="2000" dirty="0">
                <a:latin typeface="Arial" panose="020B0604020202020204" pitchFamily="34" charset="0"/>
                <a:cs typeface="Arial" panose="020B0604020202020204" pitchFamily="34" charset="0"/>
              </a:rPr>
            </a:br>
            <a:r>
              <a:rPr lang="en-US" altLang="zh-CN" sz="2000" dirty="0">
                <a:latin typeface="Arial" panose="020B0604020202020204" pitchFamily="34" charset="0"/>
                <a:cs typeface="Arial" panose="020B0604020202020204" pitchFamily="34" charset="0"/>
              </a:rPr>
              <a:t>Speaker: </a:t>
            </a:r>
            <a:r>
              <a:rPr lang="en-US" altLang="zh-CN" sz="2000" dirty="0" err="1">
                <a:latin typeface="Arial" panose="020B0604020202020204" pitchFamily="34" charset="0"/>
                <a:cs typeface="Arial" panose="020B0604020202020204" pitchFamily="34" charset="0"/>
              </a:rPr>
              <a:t>Erqun</a:t>
            </a:r>
            <a:r>
              <a:rPr lang="en-US" altLang="zh-CN" sz="2000" dirty="0">
                <a:latin typeface="Arial" panose="020B0604020202020204" pitchFamily="34" charset="0"/>
                <a:cs typeface="Arial" panose="020B0604020202020204" pitchFamily="34" charset="0"/>
              </a:rPr>
              <a:t> Dong, </a:t>
            </a:r>
            <a:r>
              <a:rPr lang="en-US" altLang="zh-CN" sz="2000" dirty="0" err="1">
                <a:latin typeface="Arial" panose="020B0604020202020204" pitchFamily="34" charset="0"/>
                <a:cs typeface="Arial" panose="020B0604020202020204" pitchFamily="34" charset="0"/>
              </a:rPr>
              <a:t>Hengjie</a:t>
            </a:r>
            <a:r>
              <a:rPr lang="en-US" altLang="zh-CN" sz="2000" dirty="0">
                <a:latin typeface="Arial" panose="020B0604020202020204" pitchFamily="34" charset="0"/>
                <a:cs typeface="Arial" panose="020B0604020202020204" pitchFamily="34" charset="0"/>
              </a:rPr>
              <a:t> Chen</a:t>
            </a:r>
          </a:p>
        </p:txBody>
      </p:sp>
      <p:sp>
        <p:nvSpPr>
          <p:cNvPr id="4" name="矩形 3">
            <a:extLst>
              <a:ext uri="{FF2B5EF4-FFF2-40B4-BE49-F238E27FC236}">
                <a16:creationId xmlns:a16="http://schemas.microsoft.com/office/drawing/2014/main" id="{766EFC36-86CE-492F-B54C-287A74A582A4}"/>
              </a:ext>
            </a:extLst>
          </p:cNvPr>
          <p:cNvSpPr/>
          <p:nvPr/>
        </p:nvSpPr>
        <p:spPr>
          <a:xfrm>
            <a:off x="816864" y="386918"/>
            <a:ext cx="8275899" cy="615553"/>
          </a:xfrm>
          <a:prstGeom prst="rect">
            <a:avLst/>
          </a:prstGeom>
        </p:spPr>
        <p:txBody>
          <a:bodyPr wrap="square">
            <a:spAutoFit/>
          </a:bodyPr>
          <a:lstStyle/>
          <a:p>
            <a:r>
              <a:rPr lang="en-US" altLang="zh-CN" sz="1600" b="1" dirty="0">
                <a:solidFill>
                  <a:srgbClr val="000000"/>
                </a:solidFill>
                <a:latin typeface="Arial" panose="020B0604020202020204" pitchFamily="34" charset="0"/>
                <a:cs typeface="Arial" panose="020B0604020202020204" pitchFamily="34" charset="0"/>
              </a:rPr>
              <a:t>2017 IEEE International Conference on Robotics and Automation (ICRA)</a:t>
            </a:r>
            <a:r>
              <a:rPr lang="en-US" altLang="zh-CN" sz="1600" dirty="0">
                <a:latin typeface="Arial" panose="020B0604020202020204" pitchFamily="34" charset="0"/>
                <a:cs typeface="Arial" panose="020B0604020202020204" pitchFamily="34" charset="0"/>
              </a:rPr>
              <a:t> </a:t>
            </a:r>
            <a:br>
              <a:rPr lang="en-US" altLang="zh-CN" dirty="0"/>
            </a:br>
            <a:endParaRPr lang="zh-CN" altLang="en-US" dirty="0"/>
          </a:p>
        </p:txBody>
      </p:sp>
    </p:spTree>
    <p:extLst>
      <p:ext uri="{BB962C8B-B14F-4D97-AF65-F5344CB8AC3E}">
        <p14:creationId xmlns:p14="http://schemas.microsoft.com/office/powerpoint/2010/main" val="1299674708"/>
      </p:ext>
    </p:extLst>
  </p:cSld>
  <p:clrMapOvr>
    <a:masterClrMapping/>
  </p:clrMapOvr>
  <mc:AlternateContent xmlns:mc="http://schemas.openxmlformats.org/markup-compatibility/2006" xmlns:p14="http://schemas.microsoft.com/office/powerpoint/2010/main">
    <mc:Choice Requires="p14">
      <p:transition spd="slow" p14:dur="2000" advTm="753"/>
    </mc:Choice>
    <mc:Fallback xmlns="">
      <p:transition spd="slow" advTm="75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a:t>
            </a:r>
            <a:endParaRPr lang="zh-CN" altLang="en-US" dirty="0"/>
          </a:p>
        </p:txBody>
      </p:sp>
      <p:sp>
        <p:nvSpPr>
          <p:cNvPr id="3" name="内容占位符 2"/>
          <p:cNvSpPr>
            <a:spLocks noGrp="1"/>
          </p:cNvSpPr>
          <p:nvPr>
            <p:ph idx="1"/>
          </p:nvPr>
        </p:nvSpPr>
        <p:spPr/>
        <p:txBody>
          <a:bodyPr/>
          <a:lstStyle/>
          <a:p>
            <a:r>
              <a:rPr lang="en-US" altLang="zh-CN" dirty="0"/>
              <a:t>Hardware: synchronized visual-inertial sensor system with FPGA pre-processing</a:t>
            </a:r>
          </a:p>
          <a:p>
            <a:r>
              <a:rPr lang="en-US" altLang="zh-CN" dirty="0"/>
              <a:t>Algorithm:</a:t>
            </a:r>
          </a:p>
          <a:p>
            <a:pPr lvl="1"/>
            <a:r>
              <a:rPr lang="en-US" altLang="zh-CN" dirty="0"/>
              <a:t>Feature point extraction: ORB</a:t>
            </a:r>
          </a:p>
          <a:p>
            <a:pPr lvl="1"/>
            <a:r>
              <a:rPr lang="en-US" altLang="zh-CN" dirty="0"/>
              <a:t>Object detection: DPM</a:t>
            </a:r>
          </a:p>
          <a:p>
            <a:pPr lvl="1"/>
            <a:r>
              <a:rPr lang="en-US" altLang="zh-CN" dirty="0"/>
              <a:t>Optimization: GTSAM and its iSAM2 implementation</a:t>
            </a:r>
          </a:p>
          <a:p>
            <a:r>
              <a:rPr lang="en-US" altLang="zh-CN" dirty="0"/>
              <a:t>Ground Truth:  </a:t>
            </a:r>
            <a:r>
              <a:rPr lang="en-US" altLang="zh-CN" dirty="0" err="1"/>
              <a:t>Vicon</a:t>
            </a:r>
            <a:r>
              <a:rPr lang="en-US" altLang="zh-CN" dirty="0"/>
              <a:t> Motion Tracking System</a:t>
            </a:r>
          </a:p>
          <a:p>
            <a:pPr marL="0" indent="0">
              <a:buNone/>
            </a:pPr>
            <a:br>
              <a:rPr lang="en-US" altLang="zh-CN" dirty="0"/>
            </a:br>
            <a:endParaRPr lang="zh-CN" altLang="en-US" dirty="0"/>
          </a:p>
        </p:txBody>
      </p:sp>
      <p:pic>
        <p:nvPicPr>
          <p:cNvPr id="9" name="图片 8"/>
          <p:cNvPicPr>
            <a:picLocks noChangeAspect="1"/>
          </p:cNvPicPr>
          <p:nvPr/>
        </p:nvPicPr>
        <p:blipFill>
          <a:blip r:embed="rId3"/>
          <a:stretch>
            <a:fillRect/>
          </a:stretch>
        </p:blipFill>
        <p:spPr>
          <a:xfrm>
            <a:off x="4429535" y="4102958"/>
            <a:ext cx="3332928" cy="2637475"/>
          </a:xfrm>
          <a:prstGeom prst="rect">
            <a:avLst/>
          </a:prstGeom>
        </p:spPr>
      </p:pic>
    </p:spTree>
    <p:extLst>
      <p:ext uri="{BB962C8B-B14F-4D97-AF65-F5344CB8AC3E}">
        <p14:creationId xmlns:p14="http://schemas.microsoft.com/office/powerpoint/2010/main" val="2486505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Demo</a:t>
            </a:r>
            <a:endParaRPr lang="zh-CN" altLang="en-US" dirty="0"/>
          </a:p>
        </p:txBody>
      </p:sp>
      <p:pic>
        <p:nvPicPr>
          <p:cNvPr id="4" name="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73175" y="1044575"/>
            <a:ext cx="9645650" cy="5421313"/>
          </a:xfrm>
        </p:spPr>
      </p:pic>
    </p:spTree>
    <p:extLst>
      <p:ext uri="{BB962C8B-B14F-4D97-AF65-F5344CB8AC3E}">
        <p14:creationId xmlns:p14="http://schemas.microsoft.com/office/powerpoint/2010/main" val="4136773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 Indoor</a:t>
            </a:r>
            <a:endParaRPr lang="zh-CN" altLang="en-US" dirty="0"/>
          </a:p>
        </p:txBody>
      </p:sp>
      <p:sp>
        <p:nvSpPr>
          <p:cNvPr id="3" name="内容占位符 2"/>
          <p:cNvSpPr>
            <a:spLocks noGrp="1"/>
          </p:cNvSpPr>
          <p:nvPr>
            <p:ph idx="1"/>
          </p:nvPr>
        </p:nvSpPr>
        <p:spPr/>
        <p:txBody>
          <a:bodyPr/>
          <a:lstStyle/>
          <a:p>
            <a:pPr marL="0" indent="0">
              <a:buNone/>
            </a:pPr>
            <a:br>
              <a:rPr lang="en-US" altLang="zh-CN" dirty="0"/>
            </a:br>
            <a:endParaRPr lang="zh-CN" altLang="en-US" dirty="0"/>
          </a:p>
        </p:txBody>
      </p:sp>
      <p:pic>
        <p:nvPicPr>
          <p:cNvPr id="11" name="图片 10"/>
          <p:cNvPicPr>
            <a:picLocks noChangeAspect="1"/>
          </p:cNvPicPr>
          <p:nvPr/>
        </p:nvPicPr>
        <p:blipFill>
          <a:blip r:embed="rId3">
            <a:clrChange>
              <a:clrFrom>
                <a:srgbClr val="FFFFFF"/>
              </a:clrFrom>
              <a:clrTo>
                <a:srgbClr val="FFFFFF">
                  <a:alpha val="0"/>
                </a:srgbClr>
              </a:clrTo>
            </a:clrChange>
          </a:blip>
          <a:stretch>
            <a:fillRect/>
          </a:stretch>
        </p:blipFill>
        <p:spPr>
          <a:xfrm>
            <a:off x="577527" y="1045028"/>
            <a:ext cx="5278401" cy="4923352"/>
          </a:xfrm>
          <a:prstGeom prst="rect">
            <a:avLst/>
          </a:prstGeom>
        </p:spPr>
      </p:pic>
      <p:pic>
        <p:nvPicPr>
          <p:cNvPr id="13" name="图片 12"/>
          <p:cNvPicPr>
            <a:picLocks noChangeAspect="1"/>
          </p:cNvPicPr>
          <p:nvPr/>
        </p:nvPicPr>
        <p:blipFill>
          <a:blip r:embed="rId4">
            <a:clrChange>
              <a:clrFrom>
                <a:srgbClr val="FFFFFF"/>
              </a:clrFrom>
              <a:clrTo>
                <a:srgbClr val="FFFFFF">
                  <a:alpha val="0"/>
                </a:srgbClr>
              </a:clrTo>
            </a:clrChange>
          </a:blip>
          <a:stretch>
            <a:fillRect/>
          </a:stretch>
        </p:blipFill>
        <p:spPr>
          <a:xfrm>
            <a:off x="6116601" y="1184929"/>
            <a:ext cx="5296362" cy="4783451"/>
          </a:xfrm>
          <a:prstGeom prst="rect">
            <a:avLst/>
          </a:prstGeom>
        </p:spPr>
      </p:pic>
    </p:spTree>
    <p:extLst>
      <p:ext uri="{BB962C8B-B14F-4D97-AF65-F5344CB8AC3E}">
        <p14:creationId xmlns:p14="http://schemas.microsoft.com/office/powerpoint/2010/main" val="219621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 Indoor</a:t>
            </a:r>
            <a:endParaRPr lang="zh-CN" altLang="en-US" dirty="0"/>
          </a:p>
        </p:txBody>
      </p:sp>
      <p:pic>
        <p:nvPicPr>
          <p:cNvPr id="4" name="图片 3"/>
          <p:cNvPicPr>
            <a:picLocks noChangeAspect="1"/>
          </p:cNvPicPr>
          <p:nvPr/>
        </p:nvPicPr>
        <p:blipFill>
          <a:blip r:embed="rId3">
            <a:clrChange>
              <a:clrFrom>
                <a:srgbClr val="FFFFFF"/>
              </a:clrFrom>
              <a:clrTo>
                <a:srgbClr val="FFFFFF">
                  <a:alpha val="0"/>
                </a:srgbClr>
              </a:clrTo>
            </a:clrChange>
          </a:blip>
          <a:stretch>
            <a:fillRect/>
          </a:stretch>
        </p:blipFill>
        <p:spPr>
          <a:xfrm>
            <a:off x="3072585" y="1344258"/>
            <a:ext cx="6046827" cy="5121856"/>
          </a:xfrm>
          <a:prstGeom prst="rect">
            <a:avLst/>
          </a:prstGeom>
        </p:spPr>
      </p:pic>
    </p:spTree>
    <p:extLst>
      <p:ext uri="{BB962C8B-B14F-4D97-AF65-F5344CB8AC3E}">
        <p14:creationId xmlns:p14="http://schemas.microsoft.com/office/powerpoint/2010/main" val="209933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 Outdoor</a:t>
            </a:r>
            <a:endParaRPr lang="zh-CN" altLang="en-US" dirty="0"/>
          </a:p>
        </p:txBody>
      </p:sp>
      <p:pic>
        <p:nvPicPr>
          <p:cNvPr id="7" name="图片 6"/>
          <p:cNvPicPr>
            <a:picLocks noChangeAspect="1"/>
          </p:cNvPicPr>
          <p:nvPr/>
        </p:nvPicPr>
        <p:blipFill>
          <a:blip r:embed="rId3"/>
          <a:stretch>
            <a:fillRect/>
          </a:stretch>
        </p:blipFill>
        <p:spPr>
          <a:xfrm>
            <a:off x="1284373" y="770709"/>
            <a:ext cx="9623252" cy="3986102"/>
          </a:xfrm>
          <a:prstGeom prst="rect">
            <a:avLst/>
          </a:prstGeom>
        </p:spPr>
      </p:pic>
      <p:pic>
        <p:nvPicPr>
          <p:cNvPr id="8" name="图片 7"/>
          <p:cNvPicPr>
            <a:picLocks noChangeAspect="1"/>
          </p:cNvPicPr>
          <p:nvPr/>
        </p:nvPicPr>
        <p:blipFill>
          <a:blip r:embed="rId4"/>
          <a:stretch>
            <a:fillRect/>
          </a:stretch>
        </p:blipFill>
        <p:spPr>
          <a:xfrm>
            <a:off x="1228724" y="4902385"/>
            <a:ext cx="4867275" cy="1457325"/>
          </a:xfrm>
          <a:prstGeom prst="rect">
            <a:avLst/>
          </a:prstGeom>
        </p:spPr>
      </p:pic>
      <p:pic>
        <p:nvPicPr>
          <p:cNvPr id="9" name="图片 8"/>
          <p:cNvPicPr>
            <a:picLocks noChangeAspect="1"/>
          </p:cNvPicPr>
          <p:nvPr/>
        </p:nvPicPr>
        <p:blipFill>
          <a:blip r:embed="rId5"/>
          <a:stretch>
            <a:fillRect/>
          </a:stretch>
        </p:blipFill>
        <p:spPr>
          <a:xfrm>
            <a:off x="6095999" y="4911910"/>
            <a:ext cx="4876800" cy="1447800"/>
          </a:xfrm>
          <a:prstGeom prst="rect">
            <a:avLst/>
          </a:prstGeom>
        </p:spPr>
      </p:pic>
    </p:spTree>
    <p:extLst>
      <p:ext uri="{BB962C8B-B14F-4D97-AF65-F5344CB8AC3E}">
        <p14:creationId xmlns:p14="http://schemas.microsoft.com/office/powerpoint/2010/main" val="1193243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Conclusion</a:t>
            </a:r>
            <a:endParaRPr lang="zh-CN" altLang="en-US" dirty="0"/>
          </a:p>
        </p:txBody>
      </p:sp>
      <p:sp>
        <p:nvSpPr>
          <p:cNvPr id="3" name="内容占位符 2"/>
          <p:cNvSpPr>
            <a:spLocks noGrp="1"/>
          </p:cNvSpPr>
          <p:nvPr>
            <p:ph idx="1"/>
          </p:nvPr>
        </p:nvSpPr>
        <p:spPr/>
        <p:txBody>
          <a:bodyPr/>
          <a:lstStyle/>
          <a:p>
            <a:r>
              <a:rPr lang="en-US" altLang="zh-CN" dirty="0"/>
              <a:t>This article provides a neat mathematical solution to semantic SLAM: how to combine IMU, feature points and semantic landmarks? </a:t>
            </a:r>
          </a:p>
          <a:p>
            <a:r>
              <a:rPr lang="en-US" altLang="zh-CN" dirty="0"/>
              <a:t>The authors utilizes EM algorithm, separately optimizing discrete and continuous variable. </a:t>
            </a:r>
          </a:p>
          <a:p>
            <a:r>
              <a:rPr lang="en-US" altLang="zh-CN" dirty="0"/>
              <a:t>Bold thought, rigorous math derivation and effective realization.</a:t>
            </a:r>
          </a:p>
          <a:p>
            <a:r>
              <a:rPr lang="en-US" altLang="zh-CN" dirty="0"/>
              <a:t>EM Algorithm is powerful. GAN, VAE, etc.</a:t>
            </a:r>
            <a:r>
              <a:rPr lang="zh-CN" altLang="en-US" dirty="0"/>
              <a:t> </a:t>
            </a:r>
            <a:endParaRPr lang="en-US" altLang="zh-CN" dirty="0"/>
          </a:p>
          <a:p>
            <a:endParaRPr lang="en-US" altLang="zh-CN" dirty="0"/>
          </a:p>
          <a:p>
            <a:r>
              <a:rPr lang="en-US" altLang="zh-CN" dirty="0"/>
              <a:t>Frame rate is low.</a:t>
            </a:r>
          </a:p>
          <a:p>
            <a:r>
              <a:rPr lang="en-US" altLang="zh-CN" dirty="0"/>
              <a:t>EM algorithm only assures local optimal.</a:t>
            </a:r>
          </a:p>
        </p:txBody>
      </p:sp>
    </p:spTree>
    <p:extLst>
      <p:ext uri="{BB962C8B-B14F-4D97-AF65-F5344CB8AC3E}">
        <p14:creationId xmlns:p14="http://schemas.microsoft.com/office/powerpoint/2010/main" val="521340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FEFBF5"/>
            </a:gs>
            <a:gs pos="59000">
              <a:srgbClr val="FEFBF5"/>
            </a:gs>
            <a:gs pos="26000">
              <a:srgbClr val="FEFBF5"/>
            </a:gs>
          </a:gsLst>
          <a:lin ang="5400000" scaled="0"/>
        </a:gradFill>
        <a:effectLst/>
      </p:bgPr>
    </p:bg>
    <p:spTree>
      <p:nvGrpSpPr>
        <p:cNvPr id="1" name=""/>
        <p:cNvGrpSpPr/>
        <p:nvPr/>
      </p:nvGrpSpPr>
      <p:grpSpPr>
        <a:xfrm>
          <a:off x="0" y="0"/>
          <a:ext cx="0" cy="0"/>
          <a:chOff x="0" y="0"/>
          <a:chExt cx="0" cy="0"/>
        </a:xfrm>
      </p:grpSpPr>
      <p:sp>
        <p:nvSpPr>
          <p:cNvPr id="10" name="标题 1"/>
          <p:cNvSpPr>
            <a:spLocks noGrp="1"/>
          </p:cNvSpPr>
          <p:nvPr>
            <p:ph type="ctrTitle"/>
          </p:nvPr>
        </p:nvSpPr>
        <p:spPr>
          <a:xfrm>
            <a:off x="1524000" y="2091513"/>
            <a:ext cx="9144000" cy="1278704"/>
          </a:xfrm>
        </p:spPr>
        <p:txBody>
          <a:bodyPr>
            <a:normAutofit/>
          </a:bodyPr>
          <a:lstStyle/>
          <a:p>
            <a:pPr algn="ctr"/>
            <a:r>
              <a:rPr lang="en-US" altLang="zh-CN" sz="4000" dirty="0">
                <a:latin typeface="微软雅黑" panose="020B0503020204020204" pitchFamily="34" charset="-122"/>
                <a:ea typeface="微软雅黑" panose="020B0503020204020204" pitchFamily="34" charset="-122"/>
              </a:rPr>
              <a:t>Thank you!</a:t>
            </a:r>
            <a:endParaRPr lang="zh-CN" altLang="en-US" sz="4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2825125"/>
      </p:ext>
    </p:extLst>
  </p:cSld>
  <p:clrMapOvr>
    <a:masterClrMapping/>
  </p:clrMapOvr>
  <p:transition spd="med" advTm="7637">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29994"/>
            <a:ext cx="12192000" cy="640715"/>
          </a:xfrm>
        </p:spPr>
        <p:txBody>
          <a:bodyPr>
            <a:normAutofit/>
          </a:bodyPr>
          <a:lstStyle/>
          <a:p>
            <a:r>
              <a:rPr lang="en-US" altLang="zh-CN" b="1" dirty="0"/>
              <a:t>Visual SLAM Architecture and Math Model</a:t>
            </a:r>
            <a:endParaRPr lang="zh-CN" altLang="en-US" b="1" dirty="0"/>
          </a:p>
        </p:txBody>
      </p:sp>
      <p:pic>
        <p:nvPicPr>
          <p:cNvPr id="7" name="图片 6"/>
          <p:cNvPicPr>
            <a:picLocks noChangeAspect="1"/>
          </p:cNvPicPr>
          <p:nvPr/>
        </p:nvPicPr>
        <p:blipFill>
          <a:blip r:embed="rId4"/>
          <a:stretch>
            <a:fillRect/>
          </a:stretch>
        </p:blipFill>
        <p:spPr>
          <a:xfrm>
            <a:off x="1364935" y="1348716"/>
            <a:ext cx="9462125" cy="2851807"/>
          </a:xfrm>
          <a:prstGeom prst="rect">
            <a:avLst/>
          </a:prstGeom>
        </p:spPr>
      </p:pic>
      <p:graphicFrame>
        <p:nvGraphicFramePr>
          <p:cNvPr id="17" name="对象 16"/>
          <p:cNvGraphicFramePr>
            <a:graphicFrameLocks noChangeAspect="1"/>
          </p:cNvGraphicFramePr>
          <p:nvPr>
            <p:extLst>
              <p:ext uri="{D42A27DB-BD31-4B8C-83A1-F6EECF244321}">
                <p14:modId xmlns:p14="http://schemas.microsoft.com/office/powerpoint/2010/main" val="1024733099"/>
              </p:ext>
            </p:extLst>
          </p:nvPr>
        </p:nvGraphicFramePr>
        <p:xfrm>
          <a:off x="4058511" y="4574456"/>
          <a:ext cx="4074975" cy="1623862"/>
        </p:xfrm>
        <a:graphic>
          <a:graphicData uri="http://schemas.openxmlformats.org/presentationml/2006/ole">
            <mc:AlternateContent xmlns:mc="http://schemas.openxmlformats.org/markup-compatibility/2006">
              <mc:Choice xmlns:v="urn:schemas-microsoft-com:vml" Requires="v">
                <p:oleObj spid="_x0000_s25852" name="Equation" r:id="rId5" imgW="1270000" imgH="508000" progId="Equation.DSMT4">
                  <p:embed/>
                </p:oleObj>
              </mc:Choice>
              <mc:Fallback>
                <p:oleObj name="Equation" r:id="rId5" imgW="1270000" imgH="508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8511" y="4574456"/>
                        <a:ext cx="4074975" cy="1623862"/>
                      </a:xfrm>
                      <a:prstGeom prst="rect">
                        <a:avLst/>
                      </a:prstGeom>
                      <a:noFill/>
                    </p:spPr>
                  </p:pic>
                </p:oleObj>
              </mc:Fallback>
            </mc:AlternateContent>
          </a:graphicData>
        </a:graphic>
      </p:graphicFrame>
    </p:spTree>
    <p:extLst>
      <p:ext uri="{BB962C8B-B14F-4D97-AF65-F5344CB8AC3E}">
        <p14:creationId xmlns:p14="http://schemas.microsoft.com/office/powerpoint/2010/main" val="3471679269"/>
      </p:ext>
    </p:extLst>
  </p:cSld>
  <p:clrMapOvr>
    <a:masterClrMapping/>
  </p:clrMapOvr>
  <mc:AlternateContent xmlns:mc="http://schemas.openxmlformats.org/markup-compatibility/2006" xmlns:p14="http://schemas.microsoft.com/office/powerpoint/2010/main">
    <mc:Choice Requires="p14">
      <p:transition spd="med" p14:dur="700" advTm="42970">
        <p:fade/>
      </p:transition>
    </mc:Choice>
    <mc:Fallback xmlns="">
      <p:transition spd="med" advTm="4297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Feature Point Based Visual SLAM</a:t>
            </a:r>
            <a:endParaRPr lang="zh-CN" altLang="en-US" b="1" dirty="0"/>
          </a:p>
        </p:txBody>
      </p:sp>
      <p:sp>
        <p:nvSpPr>
          <p:cNvPr id="3" name="内容占位符 2"/>
          <p:cNvSpPr>
            <a:spLocks noGrp="1"/>
          </p:cNvSpPr>
          <p:nvPr>
            <p:ph idx="1"/>
          </p:nvPr>
        </p:nvSpPr>
        <p:spPr/>
        <p:txBody>
          <a:bodyPr/>
          <a:lstStyle/>
          <a:p>
            <a:r>
              <a:rPr lang="en-US" altLang="zh-CN" dirty="0"/>
              <a:t>y: Landmark -&gt; Feature Point (SIFT, SURF, ORB, etc.)</a:t>
            </a:r>
          </a:p>
          <a:p>
            <a:r>
              <a:rPr lang="en-US" altLang="zh-CN" dirty="0"/>
              <a:t>Drawback: </a:t>
            </a:r>
          </a:p>
          <a:p>
            <a:pPr lvl="1"/>
            <a:r>
              <a:rPr lang="en-US" altLang="zh-CN" dirty="0"/>
              <a:t>Perspective Dependent </a:t>
            </a:r>
          </a:p>
          <a:p>
            <a:pPr lvl="1"/>
            <a:r>
              <a:rPr lang="en-US" altLang="zh-CN" dirty="0"/>
              <a:t>Hard to detect Loop Closure</a:t>
            </a:r>
          </a:p>
        </p:txBody>
      </p:sp>
      <p:pic>
        <p:nvPicPr>
          <p:cNvPr id="7" name="图片 6"/>
          <p:cNvPicPr>
            <a:picLocks noChangeAspect="1"/>
          </p:cNvPicPr>
          <p:nvPr/>
        </p:nvPicPr>
        <p:blipFill>
          <a:blip r:embed="rId4"/>
          <a:stretch>
            <a:fillRect/>
          </a:stretch>
        </p:blipFill>
        <p:spPr>
          <a:xfrm>
            <a:off x="4673652" y="2708532"/>
            <a:ext cx="6680148" cy="3757582"/>
          </a:xfrm>
          <a:prstGeom prst="rect">
            <a:avLst/>
          </a:prstGeom>
        </p:spPr>
      </p:pic>
      <p:graphicFrame>
        <p:nvGraphicFramePr>
          <p:cNvPr id="5" name="对象 4">
            <a:extLst>
              <a:ext uri="{FF2B5EF4-FFF2-40B4-BE49-F238E27FC236}">
                <a16:creationId xmlns:a16="http://schemas.microsoft.com/office/drawing/2014/main" id="{DB5E79A0-FBE2-4CD2-BE18-B1D46013633D}"/>
              </a:ext>
            </a:extLst>
          </p:cNvPr>
          <p:cNvGraphicFramePr>
            <a:graphicFrameLocks noChangeAspect="1"/>
          </p:cNvGraphicFramePr>
          <p:nvPr>
            <p:extLst>
              <p:ext uri="{D42A27DB-BD31-4B8C-83A1-F6EECF244321}">
                <p14:modId xmlns:p14="http://schemas.microsoft.com/office/powerpoint/2010/main" val="418867093"/>
              </p:ext>
            </p:extLst>
          </p:nvPr>
        </p:nvGraphicFramePr>
        <p:xfrm>
          <a:off x="8874352" y="129994"/>
          <a:ext cx="3161621" cy="1259894"/>
        </p:xfrm>
        <a:graphic>
          <a:graphicData uri="http://schemas.openxmlformats.org/presentationml/2006/ole">
            <mc:AlternateContent xmlns:mc="http://schemas.openxmlformats.org/markup-compatibility/2006">
              <mc:Choice xmlns:v="urn:schemas-microsoft-com:vml" Requires="v">
                <p:oleObj spid="_x0000_s25283" name="Equation" r:id="rId5" imgW="1270000" imgH="508000" progId="Equation.DSMT4">
                  <p:embed/>
                </p:oleObj>
              </mc:Choice>
              <mc:Fallback>
                <p:oleObj name="Equation" r:id="rId5" imgW="1270000" imgH="508000" progId="Equation.DSMT4">
                  <p:embed/>
                  <p:pic>
                    <p:nvPicPr>
                      <p:cNvPr id="8" name="对象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4352" y="129994"/>
                        <a:ext cx="3161621" cy="1259894"/>
                      </a:xfrm>
                      <a:prstGeom prst="rect">
                        <a:avLst/>
                      </a:prstGeom>
                      <a:noFill/>
                    </p:spPr>
                  </p:pic>
                </p:oleObj>
              </mc:Fallback>
            </mc:AlternateContent>
          </a:graphicData>
        </a:graphic>
      </p:graphicFrame>
    </p:spTree>
    <p:extLst>
      <p:ext uri="{BB962C8B-B14F-4D97-AF65-F5344CB8AC3E}">
        <p14:creationId xmlns:p14="http://schemas.microsoft.com/office/powerpoint/2010/main" val="2357789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Semantic Visual SLAM</a:t>
            </a:r>
            <a:endParaRPr lang="zh-CN" altLang="en-US" b="1" dirty="0"/>
          </a:p>
        </p:txBody>
      </p:sp>
      <p:sp>
        <p:nvSpPr>
          <p:cNvPr id="3" name="内容占位符 2"/>
          <p:cNvSpPr>
            <a:spLocks noGrp="1"/>
          </p:cNvSpPr>
          <p:nvPr>
            <p:ph idx="1"/>
          </p:nvPr>
        </p:nvSpPr>
        <p:spPr/>
        <p:txBody>
          <a:bodyPr/>
          <a:lstStyle/>
          <a:p>
            <a:r>
              <a:rPr lang="en-US" altLang="zh-CN" dirty="0"/>
              <a:t>Three types of input data</a:t>
            </a:r>
          </a:p>
          <a:p>
            <a:pPr lvl="1"/>
            <a:r>
              <a:rPr lang="en-US" altLang="zh-CN" dirty="0"/>
              <a:t>IMU sensor data</a:t>
            </a:r>
          </a:p>
          <a:p>
            <a:pPr lvl="1"/>
            <a:r>
              <a:rPr lang="en-US" altLang="zh-CN" dirty="0"/>
              <a:t>Feature point extraction</a:t>
            </a:r>
          </a:p>
          <a:p>
            <a:pPr lvl="1"/>
            <a:r>
              <a:rPr lang="en-US" altLang="zh-CN" dirty="0"/>
              <a:t>Semantic Information- object detection</a:t>
            </a:r>
          </a:p>
          <a:p>
            <a:r>
              <a:rPr lang="en-US" altLang="zh-CN" dirty="0"/>
              <a:t>Global probability-based optimization problem</a:t>
            </a:r>
          </a:p>
          <a:p>
            <a:pPr lvl="1"/>
            <a:r>
              <a:rPr lang="en-US" altLang="zh-CN" dirty="0"/>
              <a:t>EM algorithm</a:t>
            </a:r>
          </a:p>
        </p:txBody>
      </p:sp>
      <p:pic>
        <p:nvPicPr>
          <p:cNvPr id="4" name="图片 3"/>
          <p:cNvPicPr>
            <a:picLocks noChangeAspect="1"/>
          </p:cNvPicPr>
          <p:nvPr/>
        </p:nvPicPr>
        <p:blipFill>
          <a:blip r:embed="rId3"/>
          <a:stretch>
            <a:fillRect/>
          </a:stretch>
        </p:blipFill>
        <p:spPr>
          <a:xfrm>
            <a:off x="5414961" y="3223607"/>
            <a:ext cx="5506969" cy="3516826"/>
          </a:xfrm>
          <a:prstGeom prst="rect">
            <a:avLst/>
          </a:prstGeom>
        </p:spPr>
      </p:pic>
    </p:spTree>
    <p:extLst>
      <p:ext uri="{BB962C8B-B14F-4D97-AF65-F5344CB8AC3E}">
        <p14:creationId xmlns:p14="http://schemas.microsoft.com/office/powerpoint/2010/main" val="344282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2416" y="129994"/>
            <a:ext cx="10094976" cy="640715"/>
          </a:xfrm>
        </p:spPr>
        <p:txBody>
          <a:bodyPr>
            <a:normAutofit/>
          </a:bodyPr>
          <a:lstStyle/>
          <a:p>
            <a:r>
              <a:rPr lang="en-US" altLang="zh-CN" dirty="0"/>
              <a:t>EM Algorithm</a:t>
            </a:r>
            <a:endParaRPr lang="zh-CN" altLang="en-US" b="1"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fontScale="92500" lnSpcReduction="20000"/>
              </a:bodyPr>
              <a:lstStyle/>
              <a:p>
                <a:pPr>
                  <a:lnSpc>
                    <a:spcPct val="120000"/>
                  </a:lnSpc>
                </a:pPr>
                <a:r>
                  <a:rPr lang="en-US" altLang="zh-CN" dirty="0"/>
                  <a:t>Estimate parameter </a:t>
                </a:r>
                <a14:m>
                  <m:oMath xmlns:m="http://schemas.openxmlformats.org/officeDocument/2006/math">
                    <m:r>
                      <a:rPr lang="en-US" altLang="zh-CN" b="0" i="1" smtClean="0">
                        <a:latin typeface="Cambria Math" panose="02040503050406030204" pitchFamily="18" charset="0"/>
                      </a:rPr>
                      <m:t>𝜃</m:t>
                    </m:r>
                  </m:oMath>
                </a14:m>
                <a:r>
                  <a:rPr lang="en-US" altLang="zh-CN" b="0" i="1" dirty="0">
                    <a:latin typeface="Cambria Math" panose="02040503050406030204" pitchFamily="18" charset="0"/>
                  </a:rPr>
                  <a:t> </a:t>
                </a:r>
                <a:r>
                  <a:rPr lang="en-US" altLang="zh-CN" dirty="0"/>
                  <a:t>of the probability distribution of variable X with latent variable Z:</a:t>
                </a:r>
              </a:p>
              <a:p>
                <a:pPr marL="0" indent="0">
                  <a:lnSpc>
                    <a:spcPct val="120000"/>
                  </a:lnSpc>
                  <a:buNone/>
                </a:pPr>
                <a14:m>
                  <m:oMathPara xmlns:m="http://schemas.openxmlformats.org/officeDocument/2006/math">
                    <m:oMathParaPr>
                      <m:jc m:val="center"/>
                    </m:oMathParaPr>
                    <m:oMath xmlns:m="http://schemas.openxmlformats.org/officeDocument/2006/math">
                      <m:r>
                        <a:rPr lang="en-US" altLang="zh-CN" b="0" i="1" smtClean="0">
                          <a:latin typeface="Cambria Math" panose="02040503050406030204" pitchFamily="18" charset="0"/>
                        </a:rPr>
                        <m:t>𝜃</m:t>
                      </m:r>
                      <m:r>
                        <a:rPr lang="en-US" altLang="zh-CN" b="0" i="1" smtClean="0">
                          <a:latin typeface="Cambria Math" panose="02040503050406030204" pitchFamily="18" charset="0"/>
                        </a:rPr>
                        <m:t>=</m:t>
                      </m:r>
                      <m:r>
                        <a:rPr lang="en-US" altLang="zh-CN" b="0" i="1" smtClean="0">
                          <a:latin typeface="Cambria Math" panose="02040503050406030204" pitchFamily="18" charset="0"/>
                        </a:rPr>
                        <m:t>𝑎𝑟𝑔𝑚𝑎</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𝜃</m:t>
                          </m:r>
                        </m:sub>
                      </m:sSub>
                      <m:r>
                        <a:rPr lang="en-US" altLang="zh-CN" b="0" i="1" smtClean="0">
                          <a:latin typeface="Cambria Math" panose="02040503050406030204" pitchFamily="18" charset="0"/>
                        </a:rPr>
                        <m:t>𝐿</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𝜃</m:t>
                          </m:r>
                          <m:r>
                            <a:rPr lang="en-US" altLang="zh-CN" b="0" i="1" smtClean="0">
                              <a:latin typeface="Cambria Math" panose="02040503050406030204" pitchFamily="18" charset="0"/>
                            </a:rPr>
                            <m:t>;</m:t>
                          </m:r>
                          <m:r>
                            <a:rPr lang="en-US" altLang="zh-CN" b="0" i="1" smtClean="0">
                              <a:latin typeface="Cambria Math" panose="02040503050406030204" pitchFamily="18" charset="0"/>
                            </a:rPr>
                            <m:t>𝑋</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𝑎𝑟𝑔𝑚𝑎</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𝜃</m:t>
                          </m:r>
                        </m:sub>
                      </m:sSub>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log</m:t>
                          </m:r>
                        </m:fName>
                        <m:e>
                          <m:r>
                            <a:rPr lang="en-US" altLang="zh-CN" i="1">
                              <a:latin typeface="Cambria Math" panose="02040503050406030204" pitchFamily="18" charset="0"/>
                            </a:rPr>
                            <m:t>𝑝</m:t>
                          </m:r>
                          <m:r>
                            <a:rPr lang="en-US" altLang="zh-CN" i="1">
                              <a:latin typeface="Cambria Math" panose="02040503050406030204" pitchFamily="18" charset="0"/>
                            </a:rPr>
                            <m:t>(</m:t>
                          </m:r>
                          <m:r>
                            <a:rPr lang="en-US" altLang="zh-CN" i="1">
                              <a:latin typeface="Cambria Math" panose="02040503050406030204" pitchFamily="18" charset="0"/>
                            </a:rPr>
                            <m:t>𝑋</m:t>
                          </m:r>
                          <m:r>
                            <a:rPr lang="en-US" altLang="zh-CN" i="1">
                              <a:latin typeface="Cambria Math" panose="02040503050406030204" pitchFamily="18" charset="0"/>
                            </a:rPr>
                            <m:t>;</m:t>
                          </m:r>
                          <m:r>
                            <a:rPr lang="en-US" altLang="zh-CN" i="1">
                              <a:latin typeface="Cambria Math" panose="02040503050406030204" pitchFamily="18" charset="0"/>
                            </a:rPr>
                            <m:t>𝜃</m:t>
                          </m:r>
                          <m:r>
                            <a:rPr lang="en-US" altLang="zh-CN" i="1">
                              <a:latin typeface="Cambria Math" panose="02040503050406030204" pitchFamily="18" charset="0"/>
                            </a:rPr>
                            <m:t>)</m:t>
                          </m:r>
                        </m:e>
                      </m:func>
                    </m:oMath>
                  </m:oMathPara>
                </a14:m>
                <a:endParaRPr lang="en-US" altLang="zh-CN" b="0" i="1" dirty="0">
                  <a:latin typeface="Cambria Math" panose="02040503050406030204" pitchFamily="18" charset="0"/>
                </a:endParaRPr>
              </a:p>
              <a:p>
                <a:pPr marL="0" indent="0">
                  <a:lnSpc>
                    <a:spcPct val="120000"/>
                  </a:lnSpc>
                  <a:buNone/>
                </a:pPr>
                <a:r>
                  <a:rPr lang="en-US" altLang="zh-CN" b="0" dirty="0"/>
                  <a:t>                               </a:t>
                </a:r>
                <a14:m>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𝑎𝑟𝑔𝑚𝑎</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𝜃</m:t>
                        </m:r>
                      </m:sub>
                    </m:sSub>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log</m:t>
                        </m:r>
                      </m:fName>
                      <m:e>
                        <m:nary>
                          <m:naryPr>
                            <m:chr m:val="∑"/>
                            <m:supHide m:val="on"/>
                            <m:ctrlPr>
                              <a:rPr lang="en-US" altLang="zh-CN" i="1">
                                <a:latin typeface="Cambria Math" panose="02040503050406030204" pitchFamily="18" charset="0"/>
                              </a:rPr>
                            </m:ctrlPr>
                          </m:naryPr>
                          <m:sub>
                            <m:r>
                              <a:rPr lang="en-US" altLang="zh-CN" i="1">
                                <a:latin typeface="Cambria Math" panose="02040503050406030204" pitchFamily="18" charset="0"/>
                              </a:rPr>
                              <m:t>𝑍</m:t>
                            </m:r>
                          </m:sub>
                          <m:sup/>
                          <m:e>
                            <m:r>
                              <a:rPr lang="en-US" altLang="zh-CN" i="1">
                                <a:latin typeface="Cambria Math" panose="02040503050406030204" pitchFamily="18" charset="0"/>
                              </a:rPr>
                              <m:t>𝑝</m:t>
                            </m:r>
                            <m:r>
                              <a:rPr lang="en-US" altLang="zh-CN" i="1">
                                <a:latin typeface="Cambria Math" panose="02040503050406030204" pitchFamily="18" charset="0"/>
                              </a:rPr>
                              <m:t>(</m:t>
                            </m:r>
                            <m:r>
                              <a:rPr lang="en-US" altLang="zh-CN" i="1">
                                <a:latin typeface="Cambria Math" panose="02040503050406030204" pitchFamily="18" charset="0"/>
                              </a:rPr>
                              <m:t>𝑋</m:t>
                            </m:r>
                            <m:r>
                              <a:rPr lang="en-US" altLang="zh-CN" i="1">
                                <a:latin typeface="Cambria Math" panose="02040503050406030204" pitchFamily="18" charset="0"/>
                              </a:rPr>
                              <m:t>,</m:t>
                            </m:r>
                            <m:r>
                              <a:rPr lang="en-US" altLang="zh-CN" i="1">
                                <a:latin typeface="Cambria Math" panose="02040503050406030204" pitchFamily="18" charset="0"/>
                              </a:rPr>
                              <m:t>𝑍</m:t>
                            </m:r>
                            <m:r>
                              <a:rPr lang="en-US" altLang="zh-CN" i="1">
                                <a:latin typeface="Cambria Math" panose="02040503050406030204" pitchFamily="18" charset="0"/>
                              </a:rPr>
                              <m:t>;</m:t>
                            </m:r>
                            <m:r>
                              <a:rPr lang="en-US" altLang="zh-CN" i="1">
                                <a:latin typeface="Cambria Math" panose="02040503050406030204" pitchFamily="18" charset="0"/>
                              </a:rPr>
                              <m:t>𝜃</m:t>
                            </m:r>
                            <m:r>
                              <a:rPr lang="en-US" altLang="zh-CN" i="1">
                                <a:latin typeface="Cambria Math" panose="02040503050406030204" pitchFamily="18" charset="0"/>
                              </a:rPr>
                              <m:t>)</m:t>
                            </m:r>
                          </m:e>
                        </m:nary>
                      </m:e>
                    </m:func>
                  </m:oMath>
                </a14:m>
                <a:endParaRPr lang="en-US" altLang="zh-CN" dirty="0"/>
              </a:p>
              <a:p>
                <a:pPr>
                  <a:lnSpc>
                    <a:spcPct val="120000"/>
                  </a:lnSpc>
                </a:pPr>
                <a:r>
                  <a:rPr lang="en-US" altLang="zh-CN" dirty="0"/>
                  <a:t>E-step get </a:t>
                </a:r>
                <a14:m>
                  <m:oMath xmlns:m="http://schemas.openxmlformats.org/officeDocument/2006/math">
                    <m:r>
                      <m:rPr>
                        <m:sty m:val="p"/>
                      </m:rPr>
                      <a:rPr lang="en-US" altLang="zh-CN" i="1" dirty="0">
                        <a:latin typeface="Cambria Math" panose="02040503050406030204" pitchFamily="18" charset="0"/>
                      </a:rPr>
                      <m:t>Z</m:t>
                    </m:r>
                    <m:r>
                      <a:rPr lang="en-US" altLang="zh-CN" i="1" dirty="0" smtClean="0">
                        <a:latin typeface="Cambria Math" panose="02040503050406030204" pitchFamily="18" charset="0"/>
                      </a:rPr>
                      <m:t>’</m:t>
                    </m:r>
                    <m:r>
                      <m:rPr>
                        <m:sty m:val="p"/>
                      </m:rPr>
                      <a:rPr lang="en-US" altLang="zh-CN" i="1" dirty="0">
                        <a:latin typeface="Cambria Math" panose="02040503050406030204" pitchFamily="18" charset="0"/>
                      </a:rPr>
                      <m:t>s</m:t>
                    </m:r>
                  </m:oMath>
                </a14:m>
                <a:r>
                  <a:rPr lang="en-US" altLang="zh-CN" dirty="0"/>
                  <a:t> distribution, i.e. </a:t>
                </a:r>
                <a14:m>
                  <m:oMath xmlns:m="http://schemas.openxmlformats.org/officeDocument/2006/math">
                    <m:r>
                      <a:rPr lang="en-US" altLang="zh-CN" b="0" i="1" smtClean="0">
                        <a:latin typeface="Cambria Math" panose="02040503050406030204" pitchFamily="18" charset="0"/>
                      </a:rPr>
                      <m:t>𝑝</m:t>
                    </m:r>
                    <m:r>
                      <a:rPr lang="en-US" altLang="zh-CN" b="0" i="1" smtClean="0">
                        <a:latin typeface="Cambria Math" panose="02040503050406030204" pitchFamily="18" charset="0"/>
                      </a:rPr>
                      <m:t>(</m:t>
                    </m:r>
                    <m:r>
                      <a:rPr lang="en-US" altLang="zh-CN" i="1">
                        <a:latin typeface="Cambria Math" panose="02040503050406030204" pitchFamily="18" charset="0"/>
                      </a:rPr>
                      <m:t>𝑍</m:t>
                    </m:r>
                    <m:r>
                      <a:rPr lang="en-US" altLang="zh-CN" i="1">
                        <a:latin typeface="Cambria Math" panose="02040503050406030204" pitchFamily="18" charset="0"/>
                      </a:rPr>
                      <m:t>|</m:t>
                    </m:r>
                    <m:r>
                      <a:rPr lang="en-US" altLang="zh-CN" i="1">
                        <a:latin typeface="Cambria Math" panose="02040503050406030204" pitchFamily="18" charset="0"/>
                      </a:rPr>
                      <m:t>𝑋</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𝜃</m:t>
                        </m:r>
                      </m:e>
                      <m:sub>
                        <m:r>
                          <a:rPr lang="en-US" altLang="zh-CN" i="1">
                            <a:latin typeface="Cambria Math" panose="02040503050406030204" pitchFamily="18" charset="0"/>
                          </a:rPr>
                          <m:t>𝑡</m:t>
                        </m:r>
                      </m:sub>
                    </m:sSub>
                    <m:r>
                      <a:rPr lang="en-US" altLang="zh-CN" i="1">
                        <a:latin typeface="Cambria Math" panose="02040503050406030204" pitchFamily="18" charset="0"/>
                      </a:rPr>
                      <m:t>)</m:t>
                    </m:r>
                  </m:oMath>
                </a14:m>
                <a:r>
                  <a:rPr lang="en-US" altLang="zh-CN" dirty="0"/>
                  <a:t>, to maximize expectation of likelihood:</a:t>
                </a:r>
              </a:p>
              <a:p>
                <a:pPr marL="0" indent="0" algn="ctr">
                  <a:lnSpc>
                    <a:spcPct val="120000"/>
                  </a:lnSpc>
                  <a:buNone/>
                </a:pPr>
                <a14:m>
                  <m:oMathPara xmlns:m="http://schemas.openxmlformats.org/officeDocument/2006/math">
                    <m:oMathParaPr>
                      <m:jc m:val="center"/>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m:rPr>
                              <m:sty m:val="p"/>
                            </m:rPr>
                            <a:rPr lang="en-US" altLang="zh-CN" i="1">
                              <a:latin typeface="Cambria Math" panose="02040503050406030204" pitchFamily="18" charset="0"/>
                            </a:rPr>
                            <m:t>Z</m:t>
                          </m:r>
                          <m:r>
                            <a:rPr lang="en-US" altLang="zh-CN" i="1">
                              <a:latin typeface="Cambria Math" panose="02040503050406030204" pitchFamily="18" charset="0"/>
                            </a:rPr>
                            <m:t>|</m:t>
                          </m:r>
                          <m:r>
                            <m:rPr>
                              <m:sty m:val="p"/>
                            </m:rPr>
                            <a:rPr lang="en-US" altLang="zh-CN" i="1">
                              <a:latin typeface="Cambria Math" panose="02040503050406030204" pitchFamily="18" charset="0"/>
                            </a:rPr>
                            <m:t>X</m:t>
                          </m:r>
                          <m:r>
                            <a:rPr lang="en-US" altLang="zh-CN" i="1">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i="1" smtClean="0">
                                  <a:latin typeface="Cambria Math" panose="02040503050406030204" pitchFamily="18" charset="0"/>
                                </a:rPr>
                                <m:t>𝜃</m:t>
                              </m:r>
                            </m:e>
                            <m:sub>
                              <m:r>
                                <a:rPr lang="en-US" altLang="zh-CN" b="0" i="1" smtClean="0">
                                  <a:latin typeface="Cambria Math" panose="02040503050406030204" pitchFamily="18" charset="0"/>
                                </a:rPr>
                                <m:t>𝑡</m:t>
                              </m:r>
                            </m:sub>
                          </m:sSub>
                        </m:sub>
                      </m:sSub>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𝐿</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𝜃</m:t>
                              </m:r>
                              <m:r>
                                <a:rPr lang="en-US" altLang="zh-CN" b="0" i="1" smtClean="0">
                                  <a:latin typeface="Cambria Math" panose="02040503050406030204" pitchFamily="18" charset="0"/>
                                </a:rPr>
                                <m:t>;</m:t>
                              </m:r>
                              <m:r>
                                <a:rPr lang="en-US" altLang="zh-CN" b="0" i="1" smtClean="0">
                                  <a:latin typeface="Cambria Math" panose="02040503050406030204" pitchFamily="18" charset="0"/>
                                </a:rPr>
                                <m:t>𝑋</m:t>
                              </m:r>
                              <m:r>
                                <a:rPr lang="en-US" altLang="zh-CN" b="0" i="1" smtClean="0">
                                  <a:latin typeface="Cambria Math" panose="02040503050406030204" pitchFamily="18" charset="0"/>
                                </a:rPr>
                                <m:t>,</m:t>
                              </m:r>
                              <m:r>
                                <a:rPr lang="en-US" altLang="zh-CN" b="0" i="1" smtClean="0">
                                  <a:latin typeface="Cambria Math" panose="02040503050406030204" pitchFamily="18" charset="0"/>
                                </a:rPr>
                                <m:t>𝑍</m:t>
                              </m:r>
                            </m:e>
                          </m:d>
                        </m:e>
                      </m:d>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m:rPr>
                              <m:sty m:val="p"/>
                            </m:rPr>
                            <a:rPr lang="en-US" altLang="zh-CN" i="1">
                              <a:latin typeface="Cambria Math" panose="02040503050406030204" pitchFamily="18" charset="0"/>
                            </a:rPr>
                            <m:t>Z</m:t>
                          </m:r>
                          <m:r>
                            <a:rPr lang="en-US" altLang="zh-CN" i="1">
                              <a:latin typeface="Cambria Math" panose="02040503050406030204" pitchFamily="18" charset="0"/>
                            </a:rPr>
                            <m:t>|</m:t>
                          </m:r>
                          <m:r>
                            <m:rPr>
                              <m:sty m:val="p"/>
                            </m:rPr>
                            <a:rPr lang="en-US" altLang="zh-CN" i="1">
                              <a:latin typeface="Cambria Math" panose="02040503050406030204" pitchFamily="18" charset="0"/>
                            </a:rPr>
                            <m:t>X</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𝜃</m:t>
                              </m:r>
                            </m:e>
                            <m:sub>
                              <m:r>
                                <a:rPr lang="en-US" altLang="zh-CN" i="1">
                                  <a:latin typeface="Cambria Math" panose="02040503050406030204" pitchFamily="18" charset="0"/>
                                </a:rPr>
                                <m:t>𝑡</m:t>
                              </m:r>
                            </m:sub>
                          </m:sSub>
                        </m:sub>
                      </m:sSub>
                      <m:d>
                        <m:dPr>
                          <m:begChr m:val="["/>
                          <m:endChr m:val="]"/>
                          <m:ctrlPr>
                            <a:rPr lang="en-US" altLang="zh-CN" b="0" i="1" smtClean="0">
                              <a:latin typeface="Cambria Math" panose="02040503050406030204" pitchFamily="18" charset="0"/>
                            </a:rPr>
                          </m:ctrlPr>
                        </m:dPr>
                        <m:e>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log</m:t>
                              </m:r>
                            </m:fName>
                            <m:e>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𝑋</m:t>
                                  </m:r>
                                  <m:r>
                                    <a:rPr lang="en-US" altLang="zh-CN" i="1">
                                      <a:latin typeface="Cambria Math" panose="02040503050406030204" pitchFamily="18" charset="0"/>
                                    </a:rPr>
                                    <m:t>,</m:t>
                                  </m:r>
                                  <m:r>
                                    <a:rPr lang="en-US" altLang="zh-CN" i="1">
                                      <a:latin typeface="Cambria Math" panose="02040503050406030204" pitchFamily="18" charset="0"/>
                                    </a:rPr>
                                    <m:t>𝑍</m:t>
                                  </m:r>
                                  <m:r>
                                    <a:rPr lang="en-US" altLang="zh-CN" b="0" i="1" smtClean="0">
                                      <a:latin typeface="Cambria Math" panose="02040503050406030204" pitchFamily="18" charset="0"/>
                                    </a:rPr>
                                    <m:t>;</m:t>
                                  </m:r>
                                  <m:r>
                                    <a:rPr lang="en-US" altLang="zh-CN" b="0" i="1" smtClean="0">
                                      <a:latin typeface="Cambria Math" panose="02040503050406030204" pitchFamily="18" charset="0"/>
                                    </a:rPr>
                                    <m:t>𝜃</m:t>
                                  </m:r>
                                </m:e>
                              </m:d>
                            </m:e>
                          </m:func>
                        </m:e>
                      </m:d>
                    </m:oMath>
                  </m:oMathPara>
                </a14:m>
                <a:endParaRPr lang="en-US" altLang="zh-CN" dirty="0"/>
              </a:p>
              <a:p>
                <a:pPr marL="0" indent="0">
                  <a:lnSpc>
                    <a:spcPct val="120000"/>
                  </a:lnSpc>
                  <a:buNone/>
                </a:pPr>
                <a:r>
                  <a:rPr lang="en-US" altLang="zh-CN" dirty="0"/>
                  <a:t>                                                           </a:t>
                </a:r>
                <a14:m>
                  <m:oMath xmlns:m="http://schemas.openxmlformats.org/officeDocument/2006/math">
                    <m:func>
                      <m:funcPr>
                        <m:ctrlPr>
                          <a:rPr lang="en-US" altLang="zh-CN" i="1">
                            <a:latin typeface="Cambria Math" panose="02040503050406030204" pitchFamily="18" charset="0"/>
                          </a:rPr>
                        </m:ctrlPr>
                      </m:funcPr>
                      <m:fName>
                        <m:r>
                          <a:rPr lang="en-US" altLang="zh-CN" b="0" i="1" smtClean="0">
                            <a:latin typeface="Cambria Math" panose="02040503050406030204" pitchFamily="18" charset="0"/>
                          </a:rPr>
                          <m:t>=</m:t>
                        </m:r>
                      </m:fName>
                      <m:e>
                        <m:nary>
                          <m:naryPr>
                            <m:chr m:val="∑"/>
                            <m:supHide m:val="on"/>
                            <m:ctrlPr>
                              <a:rPr lang="en-US" altLang="zh-CN" i="1">
                                <a:latin typeface="Cambria Math" panose="02040503050406030204" pitchFamily="18" charset="0"/>
                              </a:rPr>
                            </m:ctrlPr>
                          </m:naryPr>
                          <m:sub>
                            <m:r>
                              <a:rPr lang="en-US" altLang="zh-CN" i="1">
                                <a:latin typeface="Cambria Math" panose="02040503050406030204" pitchFamily="18" charset="0"/>
                              </a:rPr>
                              <m:t>𝑍</m:t>
                            </m:r>
                          </m:sub>
                          <m:sup/>
                          <m:e>
                            <m:r>
                              <a:rPr lang="en-US" altLang="zh-CN" i="1">
                                <a:latin typeface="Cambria Math" panose="02040503050406030204" pitchFamily="18" charset="0"/>
                              </a:rPr>
                              <m:t>𝑝</m:t>
                            </m:r>
                            <m:r>
                              <a:rPr lang="en-US" altLang="zh-CN" i="1">
                                <a:latin typeface="Cambria Math" panose="02040503050406030204" pitchFamily="18" charset="0"/>
                              </a:rPr>
                              <m:t>(</m:t>
                            </m:r>
                            <m:r>
                              <a:rPr lang="en-US" altLang="zh-CN" b="0" i="1" smtClean="0">
                                <a:latin typeface="Cambria Math" panose="02040503050406030204" pitchFamily="18" charset="0"/>
                              </a:rPr>
                              <m:t>𝑍</m:t>
                            </m:r>
                            <m:r>
                              <a:rPr lang="en-US" altLang="zh-CN" b="0" i="1" smtClean="0">
                                <a:latin typeface="Cambria Math" panose="02040503050406030204" pitchFamily="18" charset="0"/>
                              </a:rPr>
                              <m:t>|</m:t>
                            </m:r>
                            <m:r>
                              <a:rPr lang="en-US" altLang="zh-CN" i="1">
                                <a:latin typeface="Cambria Math" panose="02040503050406030204" pitchFamily="18" charset="0"/>
                              </a:rPr>
                              <m:t>𝑋</m:t>
                            </m:r>
                            <m:r>
                              <a:rPr lang="en-US" altLang="zh-CN" i="1">
                                <a:latin typeface="Cambria Math" panose="02040503050406030204" pitchFamily="18" charset="0"/>
                              </a:rPr>
                              <m:t>;</m:t>
                            </m:r>
                            <m:r>
                              <a:rPr lang="en-US" altLang="zh-CN" i="1">
                                <a:latin typeface="Cambria Math" panose="02040503050406030204" pitchFamily="18" charset="0"/>
                              </a:rPr>
                              <m:t>𝜃</m:t>
                            </m:r>
                            <m:r>
                              <a:rPr lang="en-US" altLang="zh-CN" i="1">
                                <a:latin typeface="Cambria Math" panose="02040503050406030204" pitchFamily="18" charset="0"/>
                              </a:rPr>
                              <m:t>)</m:t>
                            </m:r>
                          </m:e>
                        </m:nary>
                      </m:e>
                    </m:func>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𝑋</m:t>
                            </m:r>
                            <m:r>
                              <a:rPr lang="en-US" altLang="zh-CN" i="1">
                                <a:latin typeface="Cambria Math" panose="02040503050406030204" pitchFamily="18" charset="0"/>
                              </a:rPr>
                              <m:t>,</m:t>
                            </m:r>
                            <m:r>
                              <a:rPr lang="en-US" altLang="zh-CN" i="1">
                                <a:latin typeface="Cambria Math" panose="02040503050406030204" pitchFamily="18" charset="0"/>
                              </a:rPr>
                              <m:t>𝑍</m:t>
                            </m:r>
                            <m:r>
                              <a:rPr lang="en-US" altLang="zh-CN" i="1">
                                <a:latin typeface="Cambria Math" panose="02040503050406030204" pitchFamily="18" charset="0"/>
                              </a:rPr>
                              <m:t>;</m:t>
                            </m:r>
                            <m:r>
                              <a:rPr lang="en-US" altLang="zh-CN" i="1">
                                <a:latin typeface="Cambria Math" panose="02040503050406030204" pitchFamily="18" charset="0"/>
                              </a:rPr>
                              <m:t>𝜃</m:t>
                            </m:r>
                          </m:e>
                        </m:d>
                      </m:e>
                    </m:func>
                  </m:oMath>
                </a14:m>
                <a:endParaRPr lang="en-US" altLang="zh-CN" dirty="0"/>
              </a:p>
              <a:p>
                <a:pPr lvl="4">
                  <a:lnSpc>
                    <a:spcPct val="120000"/>
                  </a:lnSpc>
                </a:pPr>
                <a:endParaRPr lang="en-US" altLang="zh-CN" dirty="0"/>
              </a:p>
              <a:p>
                <a:pPr>
                  <a:lnSpc>
                    <a:spcPct val="120000"/>
                  </a:lnSpc>
                </a:pPr>
                <a:r>
                  <a:rPr lang="en-US" altLang="zh-CN" dirty="0"/>
                  <a:t>M-step get </a:t>
                </a:r>
                <a14:m>
                  <m:oMath xmlns:m="http://schemas.openxmlformats.org/officeDocument/2006/math">
                    <m:r>
                      <a:rPr lang="en-US" altLang="zh-CN" i="1">
                        <a:latin typeface="Cambria Math" panose="02040503050406030204" pitchFamily="18" charset="0"/>
                      </a:rPr>
                      <m:t>𝜃</m:t>
                    </m:r>
                  </m:oMath>
                </a14:m>
                <a:r>
                  <a:rPr lang="en-US" altLang="zh-CN" dirty="0"/>
                  <a:t> to maximize Expectation:</a:t>
                </a:r>
              </a:p>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𝑎𝑟𝑔𝑚𝑎</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𝜃</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𝑍</m:t>
                          </m:r>
                          <m:r>
                            <a:rPr lang="en-US" altLang="zh-CN" b="0" i="1" smtClean="0">
                              <a:latin typeface="Cambria Math" panose="02040503050406030204" pitchFamily="18" charset="0"/>
                            </a:rPr>
                            <m:t>|</m:t>
                          </m:r>
                          <m:r>
                            <a:rPr lang="en-US" altLang="zh-CN" b="0" i="1" smtClean="0">
                              <a:latin typeface="Cambria Math" panose="02040503050406030204" pitchFamily="18" charset="0"/>
                            </a:rPr>
                            <m:t>𝑋</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r>
                                <a:rPr lang="en-US" altLang="zh-CN" b="0" i="1" smtClean="0">
                                  <a:latin typeface="Cambria Math" panose="02040503050406030204" pitchFamily="18" charset="0"/>
                                </a:rPr>
                                <m:t>𝑡</m:t>
                              </m:r>
                            </m:sub>
                          </m:sSub>
                        </m:sub>
                      </m:sSub>
                      <m:r>
                        <a:rPr lang="en-US" altLang="zh-CN" b="0" i="1" smtClean="0">
                          <a:latin typeface="Cambria Math" panose="02040503050406030204" pitchFamily="18" charset="0"/>
                        </a:rPr>
                        <m:t>[</m:t>
                      </m:r>
                      <m:r>
                        <a:rPr lang="en-US" altLang="zh-CN" i="1">
                          <a:latin typeface="Cambria Math" panose="02040503050406030204" pitchFamily="18" charset="0"/>
                        </a:rPr>
                        <m:t>𝐿</m:t>
                      </m:r>
                      <m:d>
                        <m:dPr>
                          <m:ctrlPr>
                            <a:rPr lang="en-US" altLang="zh-CN" i="1">
                              <a:latin typeface="Cambria Math" panose="02040503050406030204" pitchFamily="18" charset="0"/>
                            </a:rPr>
                          </m:ctrlPr>
                        </m:dPr>
                        <m:e>
                          <m:r>
                            <a:rPr lang="en-US" altLang="zh-CN" i="1">
                              <a:latin typeface="Cambria Math" panose="02040503050406030204" pitchFamily="18" charset="0"/>
                            </a:rPr>
                            <m:t>𝜃</m:t>
                          </m:r>
                          <m:r>
                            <a:rPr lang="en-US" altLang="zh-CN" i="1">
                              <a:latin typeface="Cambria Math" panose="02040503050406030204" pitchFamily="18" charset="0"/>
                            </a:rPr>
                            <m:t>;</m:t>
                          </m:r>
                          <m:r>
                            <a:rPr lang="en-US" altLang="zh-CN" i="1">
                              <a:latin typeface="Cambria Math" panose="02040503050406030204" pitchFamily="18" charset="0"/>
                            </a:rPr>
                            <m:t>𝑋</m:t>
                          </m:r>
                          <m:r>
                            <a:rPr lang="en-US" altLang="zh-CN" i="1">
                              <a:latin typeface="Cambria Math" panose="02040503050406030204" pitchFamily="18" charset="0"/>
                            </a:rPr>
                            <m:t>,</m:t>
                          </m:r>
                          <m:r>
                            <a:rPr lang="en-US" altLang="zh-CN" i="1">
                              <a:latin typeface="Cambria Math" panose="02040503050406030204" pitchFamily="18" charset="0"/>
                            </a:rPr>
                            <m:t>𝑍</m:t>
                          </m:r>
                        </m:e>
                      </m:d>
                      <m:r>
                        <a:rPr lang="en-US" altLang="zh-CN" b="0" i="1" smtClean="0">
                          <a:latin typeface="Cambria Math" panose="02040503050406030204" pitchFamily="18" charset="0"/>
                        </a:rPr>
                        <m:t>]</m:t>
                      </m:r>
                    </m:oMath>
                  </m:oMathPara>
                </a14:m>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928" t="-8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9081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2416" y="129994"/>
            <a:ext cx="10094976" cy="640715"/>
          </a:xfrm>
        </p:spPr>
        <p:txBody>
          <a:bodyPr>
            <a:normAutofit/>
          </a:bodyPr>
          <a:lstStyle/>
          <a:p>
            <a:r>
              <a:rPr lang="en-US" altLang="zh-CN" dirty="0"/>
              <a:t>EM Algorithm on SLAM without Semantic Information</a:t>
            </a:r>
            <a:endParaRPr lang="zh-CN" altLang="en-US" b="1"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a:t>Given observation set                               , estimate camera state set</a:t>
                </a:r>
              </a:p>
              <a:p>
                <a:pPr marL="0" indent="0">
                  <a:buNone/>
                </a:pPr>
                <a:r>
                  <a:rPr lang="en-US" altLang="zh-CN" dirty="0"/>
                  <a:t>                                and landmark set</a:t>
                </a:r>
              </a:p>
              <a:p>
                <a:r>
                  <a:rPr lang="en-US" altLang="zh-CN" dirty="0"/>
                  <a:t>The latent variable: data association</a:t>
                </a:r>
              </a:p>
              <a:p>
                <a:pPr marL="0" indent="0">
                  <a:buNone/>
                </a:pPr>
                <a:r>
                  <a:rPr lang="en-US" altLang="zh-CN" dirty="0"/>
                  <a:t>   stipulating the observation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𝑘</m:t>
                        </m:r>
                      </m:sub>
                    </m:sSub>
                  </m:oMath>
                </a14:m>
                <a:r>
                  <a:rPr lang="en-US" altLang="zh-CN" dirty="0"/>
                  <a:t> of landmark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𝑙</m:t>
                        </m:r>
                      </m:e>
                      <m: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𝛽</m:t>
                            </m:r>
                          </m:e>
                          <m:sub>
                            <m:r>
                              <a:rPr lang="en-US" altLang="zh-CN" b="0" i="1" smtClean="0">
                                <a:latin typeface="Cambria Math" panose="02040503050406030204" pitchFamily="18" charset="0"/>
                              </a:rPr>
                              <m:t>𝑘</m:t>
                            </m:r>
                          </m:sub>
                        </m:sSub>
                      </m:sub>
                    </m:sSub>
                  </m:oMath>
                </a14:m>
                <a:r>
                  <a:rPr lang="en-US" altLang="zh-CN" dirty="0"/>
                  <a:t> is obtained from</a:t>
                </a:r>
              </a:p>
              <a:p>
                <a:pPr marL="0" indent="0">
                  <a:buNone/>
                </a:pPr>
                <a:r>
                  <a:rPr lang="en-US" altLang="zh-CN" dirty="0"/>
                  <a:t>   camera state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𝑘</m:t>
                            </m:r>
                          </m:sub>
                        </m:sSub>
                      </m:sub>
                    </m:sSub>
                  </m:oMath>
                </a14:m>
                <a:r>
                  <a:rPr lang="en-US" altLang="zh-CN" dirty="0"/>
                  <a:t>.</a:t>
                </a:r>
              </a:p>
              <a:p>
                <a:r>
                  <a:rPr lang="en-US" altLang="zh-CN" dirty="0"/>
                  <a:t>A complete statement of the SLAM problem involves maximum </a:t>
                </a:r>
              </a:p>
              <a:p>
                <a:pPr marL="0" indent="0">
                  <a:buNone/>
                </a:pPr>
                <a:r>
                  <a:rPr lang="en-US" altLang="zh-CN" dirty="0"/>
                  <a:t>   likelihood estimation of </a:t>
                </a:r>
                <a:r>
                  <a:rPr lang="en-US" altLang="zh-CN" i="1" dirty="0"/>
                  <a:t>X</a:t>
                </a:r>
                <a:r>
                  <a:rPr lang="en-US" altLang="zh-CN" dirty="0"/>
                  <a:t>, </a:t>
                </a:r>
                <a:r>
                  <a:rPr lang="en-US" altLang="zh-CN" i="1" dirty="0"/>
                  <a:t>L</a:t>
                </a:r>
                <a:r>
                  <a:rPr lang="en-US" altLang="zh-CN" dirty="0"/>
                  <a:t>, and </a:t>
                </a:r>
                <a:r>
                  <a:rPr lang="en-US" altLang="zh-CN" i="1" dirty="0"/>
                  <a:t>D </a:t>
                </a:r>
                <a:r>
                  <a:rPr lang="en-US" altLang="zh-CN" dirty="0"/>
                  <a:t>given the measurements </a:t>
                </a:r>
                <a:r>
                  <a:rPr lang="en-US" altLang="zh-CN" i="1" dirty="0"/>
                  <a:t>Z</a:t>
                </a:r>
                <a:r>
                  <a:rPr lang="en-US" altLang="zh-CN" dirty="0"/>
                  <a:t> :</a:t>
                </a:r>
              </a:p>
              <a:p>
                <a:endParaRPr lang="en-US" altLang="zh-CN" dirty="0"/>
              </a:p>
              <a:p>
                <a:pPr marL="0" indent="0">
                  <a:buNone/>
                </a:pPr>
                <a:br>
                  <a:rPr lang="en-US" altLang="zh-CN" dirty="0"/>
                </a:b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1043" t="-1798"/>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6089904" y="1550508"/>
            <a:ext cx="2590800" cy="495300"/>
          </a:xfrm>
          <a:prstGeom prst="rect">
            <a:avLst/>
          </a:prstGeom>
        </p:spPr>
      </p:pic>
      <p:pic>
        <p:nvPicPr>
          <p:cNvPr id="7" name="图片 6"/>
          <p:cNvPicPr>
            <a:picLocks noChangeAspect="1"/>
          </p:cNvPicPr>
          <p:nvPr/>
        </p:nvPicPr>
        <p:blipFill>
          <a:blip r:embed="rId5"/>
          <a:stretch>
            <a:fillRect/>
          </a:stretch>
        </p:blipFill>
        <p:spPr>
          <a:xfrm>
            <a:off x="4441698" y="1017108"/>
            <a:ext cx="2190750" cy="533400"/>
          </a:xfrm>
          <a:prstGeom prst="rect">
            <a:avLst/>
          </a:prstGeom>
        </p:spPr>
      </p:pic>
      <p:pic>
        <p:nvPicPr>
          <p:cNvPr id="8" name="图片 7"/>
          <p:cNvPicPr>
            <a:picLocks noChangeAspect="1"/>
          </p:cNvPicPr>
          <p:nvPr/>
        </p:nvPicPr>
        <p:blipFill>
          <a:blip r:embed="rId6"/>
          <a:stretch>
            <a:fillRect/>
          </a:stretch>
        </p:blipFill>
        <p:spPr>
          <a:xfrm>
            <a:off x="1199102" y="1521418"/>
            <a:ext cx="2143125" cy="523875"/>
          </a:xfrm>
          <a:prstGeom prst="rect">
            <a:avLst/>
          </a:prstGeom>
        </p:spPr>
      </p:pic>
      <p:pic>
        <p:nvPicPr>
          <p:cNvPr id="9" name="图片 8"/>
          <p:cNvPicPr>
            <a:picLocks noChangeAspect="1"/>
          </p:cNvPicPr>
          <p:nvPr/>
        </p:nvPicPr>
        <p:blipFill>
          <a:blip r:embed="rId7"/>
          <a:stretch>
            <a:fillRect/>
          </a:stretch>
        </p:blipFill>
        <p:spPr>
          <a:xfrm>
            <a:off x="6576940" y="2045293"/>
            <a:ext cx="3324225" cy="476250"/>
          </a:xfrm>
          <a:prstGeom prst="rect">
            <a:avLst/>
          </a:prstGeom>
        </p:spPr>
      </p:pic>
      <p:pic>
        <p:nvPicPr>
          <p:cNvPr id="11" name="图片 10"/>
          <p:cNvPicPr>
            <a:picLocks noChangeAspect="1"/>
          </p:cNvPicPr>
          <p:nvPr/>
        </p:nvPicPr>
        <p:blipFill>
          <a:blip r:embed="rId8"/>
          <a:stretch>
            <a:fillRect/>
          </a:stretch>
        </p:blipFill>
        <p:spPr>
          <a:xfrm>
            <a:off x="3205615" y="4743263"/>
            <a:ext cx="5768577" cy="776447"/>
          </a:xfrm>
          <a:prstGeom prst="rect">
            <a:avLst/>
          </a:prstGeom>
        </p:spPr>
      </p:pic>
    </p:spTree>
    <p:extLst>
      <p:ext uri="{BB962C8B-B14F-4D97-AF65-F5344CB8AC3E}">
        <p14:creationId xmlns:p14="http://schemas.microsoft.com/office/powerpoint/2010/main" val="223864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2416" y="129994"/>
            <a:ext cx="10094976" cy="640715"/>
          </a:xfrm>
        </p:spPr>
        <p:txBody>
          <a:bodyPr>
            <a:normAutofit/>
          </a:bodyPr>
          <a:lstStyle/>
          <a:p>
            <a:r>
              <a:rPr lang="en-US" altLang="zh-CN" dirty="0"/>
              <a:t>EM Algorithm on SLAM without Semantic Information</a:t>
            </a:r>
            <a:endParaRPr lang="zh-CN" altLang="en-US" b="1" dirty="0"/>
          </a:p>
        </p:txBody>
      </p:sp>
      <p:sp>
        <p:nvSpPr>
          <p:cNvPr id="3" name="内容占位符 2"/>
          <p:cNvSpPr>
            <a:spLocks noGrp="1"/>
          </p:cNvSpPr>
          <p:nvPr>
            <p:ph idx="1"/>
          </p:nvPr>
        </p:nvSpPr>
        <p:spPr>
          <a:xfrm>
            <a:off x="838200" y="1045028"/>
            <a:ext cx="10515600" cy="5812972"/>
          </a:xfrm>
        </p:spPr>
        <p:txBody>
          <a:bodyPr>
            <a:normAutofit/>
          </a:bodyPr>
          <a:lstStyle/>
          <a:p>
            <a:r>
              <a:rPr lang="en-US" altLang="zh-CN" dirty="0"/>
              <a:t>With EM Algorithm, it can be solved by</a:t>
            </a:r>
          </a:p>
          <a:p>
            <a:r>
              <a:rPr lang="en-US" altLang="zh-CN" dirty="0"/>
              <a:t>E-step:</a:t>
            </a:r>
          </a:p>
          <a:p>
            <a:r>
              <a:rPr lang="en-US" altLang="zh-CN" dirty="0"/>
              <a:t>M-step:</a:t>
            </a:r>
          </a:p>
          <a:p>
            <a:endParaRPr lang="en-US" altLang="zh-CN" dirty="0"/>
          </a:p>
          <a:p>
            <a:endParaRPr lang="en-US" altLang="zh-CN" dirty="0"/>
          </a:p>
          <a:p>
            <a:endParaRPr lang="en-US" altLang="zh-CN" dirty="0"/>
          </a:p>
          <a:p>
            <a:pPr marL="0" indent="0">
              <a:buNone/>
            </a:pPr>
            <a:r>
              <a:rPr lang="en-US" altLang="zh-CN" dirty="0"/>
              <a:t>   where </a:t>
            </a:r>
          </a:p>
          <a:p>
            <a:pPr marL="0" indent="0">
              <a:buNone/>
            </a:pPr>
            <a:endParaRPr lang="en-US" altLang="zh-CN" dirty="0"/>
          </a:p>
        </p:txBody>
      </p:sp>
      <p:pic>
        <p:nvPicPr>
          <p:cNvPr id="12" name="图片 11"/>
          <p:cNvPicPr>
            <a:picLocks noChangeAspect="1"/>
          </p:cNvPicPr>
          <p:nvPr/>
        </p:nvPicPr>
        <p:blipFill rotWithShape="1">
          <a:blip r:embed="rId3">
            <a:clrChange>
              <a:clrFrom>
                <a:srgbClr val="FFFFFF"/>
              </a:clrFrom>
              <a:clrTo>
                <a:srgbClr val="FFFFFF">
                  <a:alpha val="0"/>
                </a:srgbClr>
              </a:clrTo>
            </a:clrChange>
          </a:blip>
          <a:srcRect b="50976"/>
          <a:stretch/>
        </p:blipFill>
        <p:spPr>
          <a:xfrm>
            <a:off x="3093243" y="1499650"/>
            <a:ext cx="5993322" cy="651564"/>
          </a:xfrm>
          <a:prstGeom prst="rect">
            <a:avLst/>
          </a:prstGeom>
        </p:spPr>
      </p:pic>
      <p:grpSp>
        <p:nvGrpSpPr>
          <p:cNvPr id="7" name="组合 6"/>
          <p:cNvGrpSpPr/>
          <p:nvPr/>
        </p:nvGrpSpPr>
        <p:grpSpPr>
          <a:xfrm>
            <a:off x="2321729" y="2101598"/>
            <a:ext cx="7536350" cy="1831888"/>
            <a:chOff x="2321729" y="2101598"/>
            <a:chExt cx="7536350" cy="1831888"/>
          </a:xfrm>
        </p:grpSpPr>
        <p:pic>
          <p:nvPicPr>
            <p:cNvPr id="4" name="图片 3"/>
            <p:cNvPicPr>
              <a:picLocks noChangeAspect="1"/>
            </p:cNvPicPr>
            <p:nvPr/>
          </p:nvPicPr>
          <p:blipFill>
            <a:blip r:embed="rId4">
              <a:clrChange>
                <a:clrFrom>
                  <a:srgbClr val="FFFFFF"/>
                </a:clrFrom>
                <a:clrTo>
                  <a:srgbClr val="FFFFFF">
                    <a:alpha val="0"/>
                  </a:srgbClr>
                </a:clrTo>
              </a:clrChange>
            </a:blip>
            <a:stretch>
              <a:fillRect/>
            </a:stretch>
          </p:blipFill>
          <p:spPr>
            <a:xfrm>
              <a:off x="2321729" y="2101598"/>
              <a:ext cx="7536350" cy="680483"/>
            </a:xfrm>
            <a:prstGeom prst="rect">
              <a:avLst/>
            </a:prstGeom>
          </p:spPr>
        </p:pic>
        <p:pic>
          <p:nvPicPr>
            <p:cNvPr id="16" name="图片 15"/>
            <p:cNvPicPr>
              <a:picLocks noChangeAspect="1"/>
            </p:cNvPicPr>
            <p:nvPr/>
          </p:nvPicPr>
          <p:blipFill>
            <a:blip r:embed="rId5">
              <a:clrChange>
                <a:clrFrom>
                  <a:srgbClr val="FFFFFF"/>
                </a:clrFrom>
                <a:clrTo>
                  <a:srgbClr val="FFFFFF">
                    <a:alpha val="0"/>
                  </a:srgbClr>
                </a:clrTo>
              </a:clrChange>
            </a:blip>
            <a:stretch>
              <a:fillRect/>
            </a:stretch>
          </p:blipFill>
          <p:spPr>
            <a:xfrm>
              <a:off x="3776996" y="2753162"/>
              <a:ext cx="6081083" cy="1180324"/>
            </a:xfrm>
            <a:prstGeom prst="rect">
              <a:avLst/>
            </a:prstGeom>
          </p:spPr>
        </p:pic>
      </p:grpSp>
      <p:pic>
        <p:nvPicPr>
          <p:cNvPr id="18" name="图片 17"/>
          <p:cNvPicPr>
            <a:picLocks noChangeAspect="1"/>
          </p:cNvPicPr>
          <p:nvPr/>
        </p:nvPicPr>
        <p:blipFill>
          <a:blip r:embed="rId6">
            <a:clrChange>
              <a:clrFrom>
                <a:srgbClr val="FFFFFF"/>
              </a:clrFrom>
              <a:clrTo>
                <a:srgbClr val="FFFFFF">
                  <a:alpha val="0"/>
                </a:srgbClr>
              </a:clrTo>
            </a:clrChange>
          </a:blip>
          <a:stretch>
            <a:fillRect/>
          </a:stretch>
        </p:blipFill>
        <p:spPr>
          <a:xfrm>
            <a:off x="2321729" y="4065701"/>
            <a:ext cx="5139245" cy="496481"/>
          </a:xfrm>
          <a:prstGeom prst="rect">
            <a:avLst/>
          </a:prstGeom>
        </p:spPr>
      </p:pic>
    </p:spTree>
    <p:extLst>
      <p:ext uri="{BB962C8B-B14F-4D97-AF65-F5344CB8AC3E}">
        <p14:creationId xmlns:p14="http://schemas.microsoft.com/office/powerpoint/2010/main" val="1582454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2416" y="129994"/>
            <a:ext cx="10094976" cy="640715"/>
          </a:xfrm>
        </p:spPr>
        <p:txBody>
          <a:bodyPr>
            <a:normAutofit/>
          </a:bodyPr>
          <a:lstStyle/>
          <a:p>
            <a:r>
              <a:rPr lang="en-US" altLang="zh-CN" dirty="0"/>
              <a:t>EM Algorithm on Semantic SLAM</a:t>
            </a:r>
            <a:endParaRPr lang="zh-CN" altLang="en-US" b="1"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838200" y="1045028"/>
                <a:ext cx="10515600" cy="5812972"/>
              </a:xfrm>
            </p:spPr>
            <p:txBody>
              <a:bodyPr>
                <a:normAutofit/>
              </a:bodyPr>
              <a:lstStyle/>
              <a:p>
                <a:pPr>
                  <a:lnSpc>
                    <a:spcPct val="110000"/>
                  </a:lnSpc>
                </a:pPr>
                <a:r>
                  <a:rPr lang="en-US" altLang="zh-CN" dirty="0"/>
                  <a:t>Given IMU data </a:t>
                </a:r>
                <a14:m>
                  <m:oMath xmlns:m="http://schemas.openxmlformats.org/officeDocument/2006/math">
                    <m:r>
                      <a:rPr lang="en-US" altLang="zh-CN" b="0" i="1" smtClean="0">
                        <a:latin typeface="Cambria Math" panose="02040503050406030204" pitchFamily="18" charset="0"/>
                      </a:rPr>
                      <m:t>𝐼</m:t>
                    </m:r>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𝐼</m:t>
                                </m:r>
                              </m:e>
                              <m:sub>
                                <m:r>
                                  <a:rPr lang="en-US" altLang="zh-CN" b="0" i="1" smtClean="0">
                                    <a:latin typeface="Cambria Math" panose="02040503050406030204" pitchFamily="18" charset="0"/>
                                  </a:rPr>
                                  <m:t>𝑡</m:t>
                                </m:r>
                              </m:sub>
                            </m:sSub>
                          </m:e>
                        </m:d>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𝑇</m:t>
                        </m:r>
                      </m:sup>
                    </m:sSubSup>
                  </m:oMath>
                </a14:m>
                <a:r>
                  <a:rPr lang="en-US" altLang="zh-CN" dirty="0"/>
                  <a:t>, feature points </a:t>
                </a:r>
                <a14:m>
                  <m:oMath xmlns:m="http://schemas.openxmlformats.org/officeDocument/2006/math">
                    <m:r>
                      <a:rPr lang="en-US" altLang="zh-CN" b="0" i="1" smtClean="0">
                        <a:latin typeface="Cambria Math" panose="02040503050406030204" pitchFamily="18" charset="0"/>
                      </a:rPr>
                      <m:t>𝑦</m:t>
                    </m:r>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𝑡</m:t>
                                </m:r>
                              </m:sub>
                            </m:sSub>
                          </m:e>
                        </m:d>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𝑇</m:t>
                        </m:r>
                      </m:sup>
                    </m:sSubSup>
                  </m:oMath>
                </a14:m>
                <a:r>
                  <a:rPr lang="en-US" altLang="zh-CN" dirty="0"/>
                  <a:t> and semantic measurements </a:t>
                </a:r>
                <a14:m>
                  <m:oMath xmlns:m="http://schemas.openxmlformats.org/officeDocument/2006/math">
                    <m:r>
                      <a:rPr lang="en-US" altLang="zh-CN" b="0" i="1" smtClean="0">
                        <a:latin typeface="Cambria Math" panose="02040503050406030204" pitchFamily="18" charset="0"/>
                      </a:rPr>
                      <m:t>𝑆</m:t>
                    </m:r>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𝑡</m:t>
                                </m:r>
                              </m:sub>
                            </m:sSub>
                          </m:e>
                        </m:d>
                      </m:e>
                      <m:sub>
                        <m:r>
                          <m:rPr>
                            <m:sty m:val="p"/>
                          </m:rPr>
                          <a:rPr lang="en-US" altLang="zh-CN" i="1">
                            <a:latin typeface="Cambria Math" panose="02040503050406030204" pitchFamily="18" charset="0"/>
                          </a:rPr>
                          <m:t>t</m:t>
                        </m:r>
                        <m:r>
                          <a:rPr lang="en-US" altLang="zh-CN" i="1">
                            <a:latin typeface="Cambria Math" panose="02040503050406030204" pitchFamily="18" charset="0"/>
                          </a:rPr>
                          <m:t>=1</m:t>
                        </m:r>
                      </m:sub>
                      <m:sup>
                        <m:r>
                          <a:rPr lang="en-US" altLang="zh-CN" b="0" i="1" smtClean="0">
                            <a:latin typeface="Cambria Math" panose="02040503050406030204" pitchFamily="18" charset="0"/>
                          </a:rPr>
                          <m:t>𝑇</m:t>
                        </m:r>
                      </m:sup>
                    </m:sSubSup>
                  </m:oMath>
                </a14:m>
                <a:r>
                  <a:rPr lang="en-US" altLang="zh-CN" dirty="0"/>
                  <a:t>, estimate the camera trajectory </a:t>
                </a:r>
                <a14:m>
                  <m:oMath xmlns:m="http://schemas.openxmlformats.org/officeDocument/2006/math">
                    <m:r>
                      <a:rPr lang="en-US" altLang="zh-CN" b="0" i="1" smtClean="0">
                        <a:latin typeface="Cambria Math" panose="02040503050406030204" pitchFamily="18" charset="0"/>
                      </a:rPr>
                      <m:t>𝑋</m:t>
                    </m:r>
                  </m:oMath>
                </a14:m>
                <a:r>
                  <a:rPr lang="en-US" altLang="zh-CN" dirty="0"/>
                  <a:t> and the positions and classes </a:t>
                </a:r>
                <a14:m>
                  <m:oMath xmlns:m="http://schemas.openxmlformats.org/officeDocument/2006/math">
                    <m:r>
                      <a:rPr lang="en-US" altLang="zh-CN" b="0" i="1" smtClean="0">
                        <a:latin typeface="Cambria Math" panose="02040503050406030204" pitchFamily="18" charset="0"/>
                      </a:rPr>
                      <m:t>𝐿</m:t>
                    </m:r>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𝑙</m:t>
                            </m:r>
                          </m:e>
                          <m:sup>
                            <m:r>
                              <a:rPr lang="en-US" altLang="zh-CN" b="0" i="1" smtClean="0">
                                <a:latin typeface="Cambria Math" panose="02040503050406030204" pitchFamily="18" charset="0"/>
                              </a:rPr>
                              <m:t>𝑐</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𝑙</m:t>
                            </m:r>
                          </m:e>
                          <m:sup>
                            <m:r>
                              <a:rPr lang="en-US" altLang="zh-CN" b="0" i="1" smtClean="0">
                                <a:latin typeface="Cambria Math" panose="02040503050406030204" pitchFamily="18" charset="0"/>
                              </a:rPr>
                              <m:t>𝑝</m:t>
                            </m:r>
                          </m:sup>
                        </m:sSup>
                      </m:e>
                    </m:d>
                  </m:oMath>
                </a14:m>
                <a:r>
                  <a:rPr lang="en-US" altLang="zh-CN" dirty="0"/>
                  <a:t> of the objects in the environment.</a:t>
                </a:r>
              </a:p>
              <a:p>
                <a:pPr>
                  <a:lnSpc>
                    <a:spcPct val="110000"/>
                  </a:lnSpc>
                </a:pPr>
                <a:r>
                  <a:rPr lang="en-US" altLang="zh-CN" dirty="0"/>
                  <a:t>Latent variables: </a:t>
                </a:r>
              </a:p>
              <a:p>
                <a:pPr lvl="1">
                  <a:lnSpc>
                    <a:spcPct val="110000"/>
                  </a:lnSpc>
                </a:pPr>
                <a:r>
                  <a:rPr lang="en-US" altLang="zh-CN" dirty="0"/>
                  <a:t>Semantic measurement data association </a:t>
                </a:r>
                <a14:m>
                  <m:oMath xmlns:m="http://schemas.openxmlformats.org/officeDocument/2006/math">
                    <m:r>
                      <a:rPr lang="en-US" altLang="zh-CN" b="0" i="1" smtClean="0">
                        <a:latin typeface="Cambria Math" panose="02040503050406030204" pitchFamily="18" charset="0"/>
                      </a:rPr>
                      <m:t>𝐷</m:t>
                    </m:r>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d>
                          <m:dPr>
                            <m:begChr m:val="{"/>
                            <m:endChr m:val="}"/>
                            <m:ctrlPr>
                              <a:rPr lang="en-US" altLang="zh-CN" b="0" i="1" smtClean="0">
                                <a:latin typeface="Cambria Math" panose="02040503050406030204" pitchFamily="18" charset="0"/>
                              </a:rPr>
                            </m:ctrlPr>
                          </m:dPr>
                          <m:e>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𝑘</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𝛽</m:t>
                                    </m:r>
                                  </m:e>
                                  <m:sub>
                                    <m:r>
                                      <a:rPr lang="en-US" altLang="zh-CN" b="0" i="1" smtClean="0">
                                        <a:latin typeface="Cambria Math" panose="02040503050406030204" pitchFamily="18" charset="0"/>
                                      </a:rPr>
                                      <m:t>𝑘</m:t>
                                    </m:r>
                                  </m:sub>
                                </m:sSub>
                              </m:e>
                            </m:d>
                          </m:e>
                        </m:d>
                      </m:e>
                      <m:sub>
                        <m:r>
                          <a:rPr lang="en-US" altLang="zh-CN" b="0" i="1" smtClean="0">
                            <a:latin typeface="Cambria Math" panose="02040503050406030204" pitchFamily="18" charset="0"/>
                          </a:rPr>
                          <m:t>𝑘</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𝐾</m:t>
                        </m:r>
                      </m:sup>
                    </m:sSubSup>
                  </m:oMath>
                </a14:m>
                <a:r>
                  <a:rPr lang="en-US" altLang="zh-CN" dirty="0"/>
                  <a:t>, stipulating  object</a:t>
                </a:r>
                <a14:m>
                  <m:oMath xmlns:m="http://schemas.openxmlformats.org/officeDocument/2006/math">
                    <m:r>
                      <a:rPr lang="en-US" altLang="zh-CN" b="0" i="0" smtClean="0">
                        <a:latin typeface="Cambria Math" panose="02040503050406030204" pitchFamily="18" charset="0"/>
                      </a:rPr>
                      <m:t> </m:t>
                    </m:r>
                    <m:sSub>
                      <m:sSubPr>
                        <m:ctrlPr>
                          <a:rPr lang="en-US" altLang="zh-CN" i="1">
                            <a:latin typeface="Cambria Math" panose="02040503050406030204" pitchFamily="18" charset="0"/>
                          </a:rPr>
                        </m:ctrlPr>
                      </m:sSubPr>
                      <m:e>
                        <m:r>
                          <a:rPr lang="en-US" altLang="zh-CN" i="1">
                            <a:latin typeface="Cambria Math" panose="02040503050406030204" pitchFamily="18" charset="0"/>
                          </a:rPr>
                          <m:t>𝑙</m:t>
                        </m:r>
                      </m:e>
                      <m:sub>
                        <m:sSub>
                          <m:sSubPr>
                            <m:ctrlPr>
                              <a:rPr lang="en-US" altLang="zh-CN" i="1">
                                <a:latin typeface="Cambria Math" panose="02040503050406030204" pitchFamily="18" charset="0"/>
                              </a:rPr>
                            </m:ctrlPr>
                          </m:sSubPr>
                          <m:e>
                            <m:r>
                              <a:rPr lang="en-US" altLang="zh-CN" i="1">
                                <a:latin typeface="Cambria Math" panose="02040503050406030204" pitchFamily="18" charset="0"/>
                              </a:rPr>
                              <m:t>𝛽</m:t>
                            </m:r>
                          </m:e>
                          <m:sub>
                            <m:r>
                              <a:rPr lang="en-US" altLang="zh-CN" i="1">
                                <a:latin typeface="Cambria Math" panose="02040503050406030204" pitchFamily="18" charset="0"/>
                              </a:rPr>
                              <m:t>𝑘</m:t>
                            </m:r>
                          </m:sub>
                        </m:sSub>
                      </m:sub>
                    </m:sSub>
                  </m:oMath>
                </a14:m>
                <a:r>
                  <a:rPr lang="en-US" altLang="zh-CN" dirty="0"/>
                  <a:t> is obtained from camera state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𝑘</m:t>
                            </m:r>
                          </m:sub>
                        </m:sSub>
                      </m:sub>
                    </m:sSub>
                  </m:oMath>
                </a14:m>
                <a:endParaRPr lang="en-US" altLang="zh-CN" dirty="0"/>
              </a:p>
              <a:p>
                <a:pPr lvl="1">
                  <a:lnSpc>
                    <a:spcPct val="110000"/>
                  </a:lnSpc>
                </a:pPr>
                <a:r>
                  <a:rPr lang="en-US" altLang="zh-CN" dirty="0"/>
                  <a:t>Object classes </a:t>
                </a:r>
                <a14:m>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𝑙</m:t>
                        </m:r>
                      </m:e>
                      <m:sub>
                        <m:r>
                          <a:rPr lang="en-US" altLang="zh-CN" b="0" i="1" smtClean="0">
                            <a:latin typeface="Cambria Math" panose="02040503050406030204" pitchFamily="18" charset="0"/>
                          </a:rPr>
                          <m:t>1:</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𝑐</m:t>
                        </m:r>
                      </m:sup>
                    </m:sSubSup>
                  </m:oMath>
                </a14:m>
                <a:r>
                  <a:rPr lang="en-US" altLang="zh-CN" dirty="0"/>
                  <a:t>, stipulating which class each semantic landmark belongs to</a:t>
                </a:r>
              </a:p>
              <a:p>
                <a:pPr>
                  <a:lnSpc>
                    <a:spcPct val="110000"/>
                  </a:lnSpc>
                </a:pPr>
                <a:r>
                  <a:rPr lang="en-US" altLang="zh-CN" dirty="0"/>
                  <a:t>The optimization objective is:</a:t>
                </a:r>
              </a:p>
              <a:p>
                <a:pPr marL="0" indent="0">
                  <a:lnSpc>
                    <a:spcPct val="110000"/>
                  </a:lnSpc>
                  <a:buNone/>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𝑋</m:t>
                          </m:r>
                        </m:e>
                        <m:sup>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𝑖</m:t>
                              </m:r>
                              <m:r>
                                <a:rPr lang="en-US" altLang="zh-CN" b="0" i="1" smtClean="0">
                                  <a:latin typeface="Cambria Math" panose="02040503050406030204" pitchFamily="18" charset="0"/>
                                </a:rPr>
                                <m:t>+1</m:t>
                              </m:r>
                            </m:e>
                          </m:d>
                        </m:sup>
                      </m:sSup>
                      <m:r>
                        <a:rPr lang="en-US" altLang="zh-CN" b="0" i="1" smtClean="0">
                          <a:latin typeface="Cambria Math" panose="02040503050406030204" pitchFamily="18" charset="0"/>
                        </a:rPr>
                        <m:t>, </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𝑙</m:t>
                          </m:r>
                        </m:e>
                        <m:sub>
                          <m:r>
                            <a:rPr lang="en-US" altLang="zh-CN" b="0" i="1" smtClean="0">
                              <a:latin typeface="Cambria Math" panose="02040503050406030204" pitchFamily="18" charset="0"/>
                            </a:rPr>
                            <m:t>1:</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𝑝</m:t>
                          </m:r>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𝑖</m:t>
                              </m:r>
                              <m:r>
                                <a:rPr lang="en-US" altLang="zh-CN" b="0" i="1" smtClean="0">
                                  <a:latin typeface="Cambria Math" panose="02040503050406030204" pitchFamily="18" charset="0"/>
                                </a:rPr>
                                <m:t>+1</m:t>
                              </m:r>
                            </m:e>
                          </m:d>
                        </m:sup>
                      </m:sSubSup>
                      <m:r>
                        <a:rPr lang="en-US" altLang="zh-CN" i="1">
                          <a:latin typeface="Cambria Math" panose="02040503050406030204" pitchFamily="18" charset="0"/>
                        </a:rPr>
                        <m:t>=</m:t>
                      </m:r>
                      <m:r>
                        <a:rPr lang="en-US" altLang="zh-CN" i="1">
                          <a:latin typeface="Cambria Math" panose="02040503050406030204" pitchFamily="18" charset="0"/>
                        </a:rPr>
                        <m:t>𝑎𝑟𝑔𝑚𝑎𝑥</m:t>
                      </m:r>
                      <m:r>
                        <a:rPr lang="en-US" altLang="zh-CN" b="0" i="1" smtClean="0">
                          <a:latin typeface="Cambria Math" panose="02040503050406030204" pitchFamily="18" charset="0"/>
                        </a:rPr>
                        <m:t> </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b="0" i="1" smtClean="0">
                              <a:latin typeface="Cambria Math" panose="02040503050406030204" pitchFamily="18" charset="0"/>
                            </a:rPr>
                            <m:t>𝐷</m:t>
                          </m:r>
                          <m:r>
                            <a:rPr lang="en-US" altLang="zh-CN" b="0" i="1" smtClean="0">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𝑙</m:t>
                              </m:r>
                            </m:e>
                            <m:sub>
                              <m:r>
                                <a:rPr lang="en-US" altLang="zh-CN" i="1">
                                  <a:latin typeface="Cambria Math" panose="02040503050406030204" pitchFamily="18" charset="0"/>
                                </a:rPr>
                                <m:t>1:</m:t>
                              </m:r>
                              <m:r>
                                <a:rPr lang="en-US" altLang="zh-CN" i="1">
                                  <a:latin typeface="Cambria Math" panose="02040503050406030204" pitchFamily="18" charset="0"/>
                                </a:rPr>
                                <m:t>𝑀</m:t>
                              </m:r>
                            </m:sub>
                            <m:sup>
                              <m:r>
                                <a:rPr lang="en-US" altLang="zh-CN" i="1">
                                  <a:latin typeface="Cambria Math" panose="02040503050406030204" pitchFamily="18" charset="0"/>
                                </a:rPr>
                                <m:t>𝑐</m:t>
                              </m:r>
                            </m:sup>
                          </m:sSub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𝑋</m:t>
                              </m:r>
                            </m:e>
                            <m:sup>
                              <m:d>
                                <m:dPr>
                                  <m:ctrlPr>
                                    <a:rPr lang="en-US" altLang="zh-CN" i="1">
                                      <a:latin typeface="Cambria Math" panose="02040503050406030204" pitchFamily="18" charset="0"/>
                                    </a:rPr>
                                  </m:ctrlPr>
                                </m:dPr>
                                <m:e>
                                  <m:r>
                                    <a:rPr lang="en-US" altLang="zh-CN" i="1">
                                      <a:latin typeface="Cambria Math" panose="02040503050406030204" pitchFamily="18" charset="0"/>
                                    </a:rPr>
                                    <m:t>𝑖</m:t>
                                  </m:r>
                                </m:e>
                              </m:d>
                            </m:sup>
                          </m:sSup>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𝑙</m:t>
                              </m:r>
                            </m:e>
                            <m:sub>
                              <m:r>
                                <a:rPr lang="en-US" altLang="zh-CN" i="1">
                                  <a:latin typeface="Cambria Math" panose="02040503050406030204" pitchFamily="18" charset="0"/>
                                </a:rPr>
                                <m:t>1:</m:t>
                              </m:r>
                              <m:r>
                                <a:rPr lang="en-US" altLang="zh-CN" i="1">
                                  <a:latin typeface="Cambria Math" panose="02040503050406030204" pitchFamily="18" charset="0"/>
                                </a:rPr>
                                <m:t>𝑀</m:t>
                              </m:r>
                            </m:sub>
                            <m:sup>
                              <m:r>
                                <a:rPr lang="en-US" altLang="zh-CN" i="1">
                                  <a:latin typeface="Cambria Math" panose="02040503050406030204" pitchFamily="18" charset="0"/>
                                </a:rPr>
                                <m:t>𝑝</m:t>
                              </m:r>
                              <m:r>
                                <a:rPr lang="en-US" altLang="zh-CN" i="1">
                                  <a:latin typeface="Cambria Math" panose="02040503050406030204" pitchFamily="18" charset="0"/>
                                </a:rPr>
                                <m:t>,</m:t>
                              </m:r>
                              <m:d>
                                <m:dPr>
                                  <m:ctrlPr>
                                    <a:rPr lang="en-US" altLang="zh-CN" i="1">
                                      <a:latin typeface="Cambria Math" panose="02040503050406030204" pitchFamily="18" charset="0"/>
                                    </a:rPr>
                                  </m:ctrlPr>
                                </m:dPr>
                                <m:e>
                                  <m:r>
                                    <a:rPr lang="en-US" altLang="zh-CN" i="1">
                                      <a:latin typeface="Cambria Math" panose="02040503050406030204" pitchFamily="18" charset="0"/>
                                    </a:rPr>
                                    <m:t>𝑖</m:t>
                                  </m:r>
                                </m:e>
                              </m:d>
                            </m:sup>
                          </m:sSubSup>
                        </m:sub>
                      </m:sSub>
                      <m:r>
                        <a:rPr lang="en-US" altLang="zh-CN" i="1">
                          <a:latin typeface="Cambria Math" panose="02040503050406030204" pitchFamily="18" charset="0"/>
                        </a:rPr>
                        <m:t>[</m:t>
                      </m:r>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log</m:t>
                          </m:r>
                        </m:fName>
                        <m:e>
                          <m:r>
                            <a:rPr lang="en-US" altLang="zh-CN" b="0" i="1" smtClean="0">
                              <a:latin typeface="Cambria Math" panose="02040503050406030204" pitchFamily="18" charset="0"/>
                            </a:rPr>
                            <m:t>𝑝</m:t>
                          </m:r>
                          <m:d>
                            <m:dPr>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𝐷</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𝑙</m:t>
                                  </m:r>
                                </m:e>
                                <m:sup>
                                  <m:r>
                                    <a:rPr lang="en-US" altLang="zh-CN" b="0" i="1" smtClean="0">
                                      <a:latin typeface="Cambria Math" panose="02040503050406030204" pitchFamily="18" charset="0"/>
                                    </a:rPr>
                                    <m:t>𝑐</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𝑆</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r>
                                <a:rPr lang="en-US" altLang="zh-CN" b="0" i="1" smtClean="0">
                                  <a:latin typeface="Cambria Math" panose="02040503050406030204" pitchFamily="18" charset="0"/>
                                </a:rPr>
                                <m:t>,</m:t>
                              </m:r>
                              <m:r>
                                <a:rPr lang="en-US" altLang="zh-CN" b="0" i="1" smtClean="0">
                                  <a:latin typeface="Cambria Math" panose="02040503050406030204" pitchFamily="18" charset="0"/>
                                </a:rPr>
                                <m:t>𝐼</m:t>
                              </m:r>
                              <m:r>
                                <a:rPr lang="en-US" altLang="zh-CN" b="0" i="1" smtClean="0">
                                  <a:latin typeface="Cambria Math" panose="02040503050406030204" pitchFamily="18" charset="0"/>
                                </a:rPr>
                                <m:t> </m:t>
                              </m:r>
                            </m:e>
                          </m:d>
                          <m:r>
                            <a:rPr lang="en-US" altLang="zh-CN" b="0" i="1" smtClean="0">
                              <a:latin typeface="Cambria Math" panose="02040503050406030204" pitchFamily="18" charset="0"/>
                            </a:rPr>
                            <m:t> </m:t>
                          </m:r>
                          <m:r>
                            <a:rPr lang="en-US" altLang="zh-CN" b="0" i="1" smtClean="0">
                              <a:latin typeface="Cambria Math" panose="02040503050406030204" pitchFamily="18" charset="0"/>
                            </a:rPr>
                            <m:t>𝑋</m:t>
                          </m:r>
                          <m:r>
                            <a:rPr lang="en-US" altLang="zh-CN" b="0" i="1" smtClean="0">
                              <a:latin typeface="Cambria Math" panose="02040503050406030204" pitchFamily="18" charset="0"/>
                            </a:rPr>
                            <m:t>, </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𝑙</m:t>
                              </m:r>
                            </m:e>
                            <m:sub>
                              <m:r>
                                <a:rPr lang="en-US" altLang="zh-CN" b="0" i="1" smtClean="0">
                                  <a:latin typeface="Cambria Math" panose="02040503050406030204" pitchFamily="18" charset="0"/>
                                </a:rPr>
                                <m:t>1:</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𝑝</m:t>
                              </m:r>
                            </m:sup>
                          </m:sSubSup>
                          <m:r>
                            <a:rPr lang="en-US" altLang="zh-CN" b="0" i="1" smtClean="0">
                              <a:latin typeface="Cambria Math" panose="02040503050406030204" pitchFamily="18" charset="0"/>
                            </a:rPr>
                            <m:t>)</m:t>
                          </m:r>
                        </m:e>
                      </m:func>
                      <m:r>
                        <a:rPr lang="en-US" altLang="zh-CN" i="1">
                          <a:latin typeface="Cambria Math" panose="02040503050406030204" pitchFamily="18" charset="0"/>
                        </a:rPr>
                        <m:t>]</m:t>
                      </m:r>
                    </m:oMath>
                  </m:oMathPara>
                </a14:m>
                <a:endParaRPr lang="en-US" altLang="zh-CN" dirty="0"/>
              </a:p>
              <a:p>
                <a:pPr>
                  <a:lnSpc>
                    <a:spcPct val="120000"/>
                  </a:lnSpc>
                </a:pPr>
                <a:r>
                  <a:rPr lang="en-US" altLang="zh-CN" dirty="0"/>
                  <a:t>Discrete and continuous variables are optimized separately.</a:t>
                </a:r>
              </a:p>
              <a:p>
                <a:pPr marL="0" indent="0">
                  <a:buNone/>
                </a:pP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838200" y="1045028"/>
                <a:ext cx="10515600" cy="5812972"/>
              </a:xfrm>
              <a:blipFill rotWithShape="0">
                <a:blip r:embed="rId3"/>
                <a:stretch>
                  <a:fillRect l="-1043" t="-524" r="-1623"/>
                </a:stretch>
              </a:blipFill>
            </p:spPr>
            <p:txBody>
              <a:bodyPr/>
              <a:lstStyle/>
              <a:p>
                <a:r>
                  <a:rPr lang="zh-CN" altLang="en-US">
                    <a:noFill/>
                  </a:rPr>
                  <a:t> </a:t>
                </a:r>
              </a:p>
            </p:txBody>
          </p:sp>
        </mc:Fallback>
      </mc:AlternateContent>
      <p:pic>
        <p:nvPicPr>
          <p:cNvPr id="5" name="图片 4"/>
          <p:cNvPicPr>
            <a:picLocks noChangeAspect="1"/>
          </p:cNvPicPr>
          <p:nvPr/>
        </p:nvPicPr>
        <p:blipFill>
          <a:blip r:embed="rId4">
            <a:clrChange>
              <a:clrFrom>
                <a:srgbClr val="FFFFFF"/>
              </a:clrFrom>
              <a:clrTo>
                <a:srgbClr val="FFFFFF">
                  <a:alpha val="0"/>
                </a:srgbClr>
              </a:clrTo>
            </a:clrChange>
          </a:blip>
          <a:stretch>
            <a:fillRect/>
          </a:stretch>
        </p:blipFill>
        <p:spPr>
          <a:xfrm>
            <a:off x="3948112" y="5673108"/>
            <a:ext cx="695325" cy="313355"/>
          </a:xfrm>
          <a:prstGeom prst="rect">
            <a:avLst/>
          </a:prstGeom>
        </p:spPr>
      </p:pic>
    </p:spTree>
    <p:extLst>
      <p:ext uri="{BB962C8B-B14F-4D97-AF65-F5344CB8AC3E}">
        <p14:creationId xmlns:p14="http://schemas.microsoft.com/office/powerpoint/2010/main" val="170415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2416" y="129994"/>
            <a:ext cx="10094976" cy="640715"/>
          </a:xfrm>
        </p:spPr>
        <p:txBody>
          <a:bodyPr>
            <a:normAutofit/>
          </a:bodyPr>
          <a:lstStyle/>
          <a:p>
            <a:r>
              <a:rPr lang="en-US" altLang="zh-CN" dirty="0"/>
              <a:t>EM Algorithm on Semantic SLAM</a:t>
            </a:r>
            <a:endParaRPr lang="zh-CN" altLang="en-US" b="1" dirty="0"/>
          </a:p>
        </p:txBody>
      </p:sp>
      <mc:AlternateContent xmlns:mc="http://schemas.openxmlformats.org/markup-compatibility/2006" xmlns:a14="http://schemas.microsoft.com/office/drawing/2010/main">
        <mc:Choice Requires="a14">
          <p:sp>
            <p:nvSpPr>
              <p:cNvPr id="5" name="内容占位符 4"/>
              <p:cNvSpPr>
                <a:spLocks noGrp="1"/>
              </p:cNvSpPr>
              <p:nvPr>
                <p:ph idx="1"/>
              </p:nvPr>
            </p:nvSpPr>
            <p:spPr/>
            <p:txBody>
              <a:bodyPr/>
              <a:lstStyle/>
              <a:p>
                <a:r>
                  <a:rPr lang="en-US" altLang="zh-CN" dirty="0"/>
                  <a:t>M-step:</a:t>
                </a:r>
              </a:p>
              <a:p>
                <a:endParaRPr lang="en-US" altLang="zh-CN" dirty="0"/>
              </a:p>
              <a:p>
                <a:endParaRPr lang="en-US" altLang="zh-CN" dirty="0"/>
              </a:p>
              <a:p>
                <a:endParaRPr lang="en-US" altLang="zh-CN" dirty="0"/>
              </a:p>
              <a:p>
                <a:pPr marL="0" indent="0">
                  <a:buNone/>
                </a:pPr>
                <a:r>
                  <a:rPr lang="en-US" altLang="zh-CN" dirty="0"/>
                  <a:t>   where</a:t>
                </a:r>
              </a:p>
              <a:p>
                <a:endParaRPr lang="en-US" altLang="zh-CN" dirty="0"/>
              </a:p>
              <a:p>
                <a:endParaRPr lang="en-US" altLang="zh-CN" dirty="0"/>
              </a:p>
              <a:p>
                <a:endParaRPr lang="en-US" altLang="zh-CN" dirty="0"/>
              </a:p>
              <a:p>
                <a:r>
                  <a:rPr lang="en-US" altLang="zh-CN" dirty="0"/>
                  <a:t>E-step:  maximize </a:t>
                </a:r>
                <a14:m>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𝑘𝑗</m:t>
                        </m:r>
                      </m:sub>
                      <m:sup>
                        <m:r>
                          <a:rPr lang="en-US" altLang="zh-CN" b="0" i="1" smtClean="0">
                            <a:latin typeface="Cambria Math" panose="02040503050406030204" pitchFamily="18" charset="0"/>
                          </a:rPr>
                          <m:t>𝑡</m:t>
                        </m:r>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𝑖</m:t>
                            </m:r>
                          </m:e>
                        </m:d>
                      </m:sup>
                    </m:sSubSup>
                  </m:oMath>
                </a14:m>
                <a:endParaRPr lang="zh-CN" altLang="en-US" dirty="0"/>
              </a:p>
            </p:txBody>
          </p:sp>
        </mc:Choice>
        <mc:Fallback xmlns="">
          <p:sp>
            <p:nvSpPr>
              <p:cNvPr id="5" name="内容占位符 4"/>
              <p:cNvSpPr>
                <a:spLocks noGrp="1" noRot="1" noChangeAspect="1" noMove="1" noResize="1" noEditPoints="1" noAdjustHandles="1" noChangeArrowheads="1" noChangeShapeType="1" noTextEdit="1"/>
              </p:cNvSpPr>
              <p:nvPr>
                <p:ph idx="1"/>
              </p:nvPr>
            </p:nvSpPr>
            <p:spPr>
              <a:blipFill>
                <a:blip r:embed="rId3"/>
                <a:stretch>
                  <a:fillRect l="-1043" t="-1798"/>
                </a:stretch>
              </a:blipFill>
            </p:spPr>
            <p:txBody>
              <a:bodyPr/>
              <a:lstStyle/>
              <a:p>
                <a:r>
                  <a:rPr lang="zh-CN" altLang="en-US">
                    <a:noFill/>
                  </a:rPr>
                  <a:t> </a:t>
                </a:r>
              </a:p>
            </p:txBody>
          </p:sp>
        </mc:Fallback>
      </mc:AlternateContent>
      <p:pic>
        <p:nvPicPr>
          <p:cNvPr id="13" name="图片 12"/>
          <p:cNvPicPr>
            <a:picLocks noChangeAspect="1"/>
          </p:cNvPicPr>
          <p:nvPr/>
        </p:nvPicPr>
        <p:blipFill>
          <a:blip r:embed="rId4">
            <a:clrChange>
              <a:clrFrom>
                <a:srgbClr val="FFFFFF"/>
              </a:clrFrom>
              <a:clrTo>
                <a:srgbClr val="FFFFFF">
                  <a:alpha val="0"/>
                </a:srgbClr>
              </a:clrTo>
            </a:clrChange>
          </a:blip>
          <a:stretch>
            <a:fillRect/>
          </a:stretch>
        </p:blipFill>
        <p:spPr>
          <a:xfrm>
            <a:off x="2949311" y="3067235"/>
            <a:ext cx="5950268" cy="858212"/>
          </a:xfrm>
          <a:prstGeom prst="rect">
            <a:avLst/>
          </a:prstGeom>
        </p:spPr>
      </p:pic>
      <p:pic>
        <p:nvPicPr>
          <p:cNvPr id="15" name="图片 14"/>
          <p:cNvPicPr>
            <a:picLocks noChangeAspect="1"/>
          </p:cNvPicPr>
          <p:nvPr/>
        </p:nvPicPr>
        <p:blipFill rotWithShape="1">
          <a:blip r:embed="rId5">
            <a:clrChange>
              <a:clrFrom>
                <a:srgbClr val="FFFFFF"/>
              </a:clrFrom>
              <a:clrTo>
                <a:srgbClr val="FFFFFF">
                  <a:alpha val="0"/>
                </a:srgbClr>
              </a:clrTo>
            </a:clrChange>
          </a:blip>
          <a:srcRect l="8578" t="30782" b="1007"/>
          <a:stretch/>
        </p:blipFill>
        <p:spPr>
          <a:xfrm>
            <a:off x="2648853" y="3932633"/>
            <a:ext cx="6551183" cy="914400"/>
          </a:xfrm>
          <a:prstGeom prst="rect">
            <a:avLst/>
          </a:prstGeom>
        </p:spPr>
      </p:pic>
      <p:grpSp>
        <p:nvGrpSpPr>
          <p:cNvPr id="16" name="组合 15"/>
          <p:cNvGrpSpPr/>
          <p:nvPr/>
        </p:nvGrpSpPr>
        <p:grpSpPr>
          <a:xfrm>
            <a:off x="2037136" y="1262333"/>
            <a:ext cx="8305561" cy="1587597"/>
            <a:chOff x="2576031" y="4908423"/>
            <a:chExt cx="8305561" cy="1587597"/>
          </a:xfrm>
        </p:grpSpPr>
        <p:pic>
          <p:nvPicPr>
            <p:cNvPr id="17" name="图片 16"/>
            <p:cNvPicPr>
              <a:picLocks noChangeAspect="1"/>
            </p:cNvPicPr>
            <p:nvPr/>
          </p:nvPicPr>
          <p:blipFill>
            <a:blip r:embed="rId6">
              <a:clrChange>
                <a:clrFrom>
                  <a:srgbClr val="FFFFFF"/>
                </a:clrFrom>
                <a:clrTo>
                  <a:srgbClr val="FFFFFF">
                    <a:alpha val="0"/>
                  </a:srgbClr>
                </a:clrTo>
              </a:clrChange>
            </a:blip>
            <a:stretch>
              <a:fillRect/>
            </a:stretch>
          </p:blipFill>
          <p:spPr>
            <a:xfrm>
              <a:off x="2576031" y="4908423"/>
              <a:ext cx="8305561" cy="1087633"/>
            </a:xfrm>
            <a:prstGeom prst="rect">
              <a:avLst/>
            </a:prstGeom>
          </p:spPr>
        </p:pic>
        <p:pic>
          <p:nvPicPr>
            <p:cNvPr id="18" name="图片 17"/>
            <p:cNvPicPr>
              <a:picLocks noChangeAspect="1"/>
            </p:cNvPicPr>
            <p:nvPr/>
          </p:nvPicPr>
          <p:blipFill>
            <a:blip r:embed="rId7">
              <a:clrChange>
                <a:clrFrom>
                  <a:srgbClr val="FFFFFF"/>
                </a:clrFrom>
                <a:clrTo>
                  <a:srgbClr val="FFFFFF">
                    <a:alpha val="0"/>
                  </a:srgbClr>
                </a:clrTo>
              </a:clrChange>
            </a:blip>
            <a:stretch>
              <a:fillRect/>
            </a:stretch>
          </p:blipFill>
          <p:spPr>
            <a:xfrm>
              <a:off x="5845999" y="6072292"/>
              <a:ext cx="3692488" cy="423728"/>
            </a:xfrm>
            <a:prstGeom prst="rect">
              <a:avLst/>
            </a:prstGeom>
          </p:spPr>
        </p:pic>
      </p:grpSp>
    </p:spTree>
    <p:extLst>
      <p:ext uri="{BB962C8B-B14F-4D97-AF65-F5344CB8AC3E}">
        <p14:creationId xmlns:p14="http://schemas.microsoft.com/office/powerpoint/2010/main" val="3287244316"/>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12557</TotalTime>
  <Words>2993</Words>
  <Application>Microsoft Office PowerPoint</Application>
  <PresentationFormat>宽屏</PresentationFormat>
  <Paragraphs>167</Paragraphs>
  <Slides>16</Slides>
  <Notes>16</Notes>
  <HiddenSlides>0</HiddenSlides>
  <MMClips>1</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16</vt:i4>
      </vt:variant>
    </vt:vector>
  </HeadingPairs>
  <TitlesOfParts>
    <vt:vector size="25" baseType="lpstr">
      <vt:lpstr>等线</vt:lpstr>
      <vt:lpstr>等线 Light</vt:lpstr>
      <vt:lpstr>微软雅黑</vt:lpstr>
      <vt:lpstr>Arial</vt:lpstr>
      <vt:lpstr>Calibri</vt:lpstr>
      <vt:lpstr>Calibri Light</vt:lpstr>
      <vt:lpstr>Cambria Math</vt:lpstr>
      <vt:lpstr>Office 主题​​</vt:lpstr>
      <vt:lpstr>Equation</vt:lpstr>
      <vt:lpstr>Probabilistic Data Association for Semantic SLAM</vt:lpstr>
      <vt:lpstr>Visual SLAM Architecture and Math Model</vt:lpstr>
      <vt:lpstr>Feature Point Based Visual SLAM</vt:lpstr>
      <vt:lpstr>Semantic Visual SLAM</vt:lpstr>
      <vt:lpstr>EM Algorithm</vt:lpstr>
      <vt:lpstr>EM Algorithm on SLAM without Semantic Information</vt:lpstr>
      <vt:lpstr>EM Algorithm on SLAM without Semantic Information</vt:lpstr>
      <vt:lpstr>EM Algorithm on Semantic SLAM</vt:lpstr>
      <vt:lpstr>EM Algorithm on Semantic SLAM</vt:lpstr>
      <vt:lpstr>Experiment</vt:lpstr>
      <vt:lpstr>Demo</vt:lpstr>
      <vt:lpstr>Experiment- Indoor</vt:lpstr>
      <vt:lpstr>Experiment- Indoor</vt:lpstr>
      <vt:lpstr>Experiment- Outdoor</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董尔群</dc:creator>
  <cp:lastModifiedBy>董尔群</cp:lastModifiedBy>
  <cp:revision>3188</cp:revision>
  <dcterms:created xsi:type="dcterms:W3CDTF">2016-09-13T02:25:29Z</dcterms:created>
  <dcterms:modified xsi:type="dcterms:W3CDTF">2017-12-28T02:56:19Z</dcterms:modified>
</cp:coreProperties>
</file>