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14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C426DF-94E4-49B1-8E6C-FFCD61DB3868}" type="datetimeFigureOut">
              <a:rPr lang="zh-CN" altLang="en-US" smtClean="0"/>
              <a:t>2018/1/11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3DBFE-20D3-42CD-AFE1-CFC6C6047C3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1932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64AA1-7F22-4640-8DDA-AFF020859901}" type="datetime1">
              <a:rPr lang="zh-CN" altLang="en-US" smtClean="0"/>
              <a:t>2018/1/11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78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9D0FE-04F2-4082-9624-63F07737013B}" type="datetime1">
              <a:rPr lang="zh-CN" altLang="en-US" smtClean="0"/>
              <a:t>2018/1/11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1313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5E4E8-D8A4-4936-9D83-058F092225F9}" type="datetime1">
              <a:rPr lang="zh-CN" altLang="en-US" smtClean="0"/>
              <a:t>2018/1/11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590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932CA-F00E-4994-916C-667039E5EC66}" type="datetime1">
              <a:rPr lang="zh-CN" altLang="en-US" smtClean="0"/>
              <a:t>2018/1/11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4595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1BEB-CF01-4BE6-82B3-E5E805AD61BA}" type="datetime1">
              <a:rPr lang="zh-CN" altLang="en-US" smtClean="0"/>
              <a:t>2018/1/11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5145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6764-3F2B-4677-879E-1636873D2BAA}" type="datetime1">
              <a:rPr lang="zh-CN" altLang="en-US" smtClean="0"/>
              <a:t>2018/1/11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553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A8DC4-B8E9-4B1E-BD3C-D0FCD23042AE}" type="datetime1">
              <a:rPr lang="zh-CN" altLang="en-US" smtClean="0"/>
              <a:t>2018/1/11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1359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2E741-50E6-4102-86EB-C5A5F5866C9B}" type="datetime1">
              <a:rPr lang="zh-CN" altLang="en-US" smtClean="0"/>
              <a:t>2018/1/11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7752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3423E6-0D06-4281-8FB1-791E9B0540C8}" type="datetime1">
              <a:rPr lang="zh-CN" altLang="en-US" smtClean="0"/>
              <a:t>2018/1/11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06487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3627C-58D2-424D-85EF-CD36E73CF9A9}" type="datetime1">
              <a:rPr lang="zh-CN" altLang="en-US" smtClean="0"/>
              <a:t>2018/1/11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237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4266C-C3AB-41E8-AF36-B85ED5575562}" type="datetime1">
              <a:rPr lang="zh-CN" altLang="en-US" smtClean="0"/>
              <a:t>2018/1/11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4304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7938C-2205-411C-8F9D-871D7B238772}" type="datetime1">
              <a:rPr lang="zh-CN" altLang="en-US" smtClean="0"/>
              <a:t>2018/1/11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798B4-8BA1-46F3-AB93-1E6D143F893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3045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 smtClean="0"/>
              <a:t>A Review of Blockchain</a:t>
            </a:r>
            <a:endParaRPr lang="zh-CN" altLang="en-US" b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Presenter: Kai Zhang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95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Solution: Timestamp Server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 timestamp server works by taking </a:t>
            </a:r>
            <a:r>
              <a:rPr lang="en-US" altLang="zh-CN" dirty="0" smtClean="0"/>
              <a:t>a hash </a:t>
            </a:r>
            <a:r>
              <a:rPr lang="en-US" altLang="zh-CN" dirty="0"/>
              <a:t>of a block of items to be timestamped and widely publishing the </a:t>
            </a:r>
            <a:r>
              <a:rPr lang="en-US" altLang="zh-CN" dirty="0" smtClean="0"/>
              <a:t>hash. </a:t>
            </a:r>
            <a:r>
              <a:rPr lang="en-US" altLang="zh-CN" dirty="0"/>
              <a:t>Each timestamp includes the previous timestamp </a:t>
            </a:r>
            <a:r>
              <a:rPr lang="en-US" altLang="zh-CN" dirty="0" smtClean="0"/>
              <a:t>in its </a:t>
            </a:r>
            <a:r>
              <a:rPr lang="en-US" altLang="zh-CN" dirty="0"/>
              <a:t>hash, forming a chain, with each additional timestamp reinforcing the ones before it.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706177"/>
            <a:ext cx="6899910" cy="1870937"/>
          </a:xfrm>
          <a:prstGeom prst="rect">
            <a:avLst/>
          </a:prstGeom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46637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Proof-of-Work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We </a:t>
            </a:r>
            <a:r>
              <a:rPr lang="en-US" altLang="zh-CN" dirty="0"/>
              <a:t>implement the proof-of-work by incrementing a </a:t>
            </a:r>
            <a:r>
              <a:rPr lang="en-US" altLang="zh-CN" dirty="0">
                <a:solidFill>
                  <a:srgbClr val="FF0000"/>
                </a:solidFill>
              </a:rPr>
              <a:t>nonce</a:t>
            </a:r>
            <a:r>
              <a:rPr lang="en-US" altLang="zh-CN" dirty="0"/>
              <a:t> in </a:t>
            </a:r>
            <a:r>
              <a:rPr lang="en-US" altLang="zh-CN" dirty="0" smtClean="0"/>
              <a:t>the block </a:t>
            </a:r>
            <a:r>
              <a:rPr lang="en-US" altLang="zh-CN" dirty="0"/>
              <a:t>until a value is found that </a:t>
            </a:r>
            <a:r>
              <a:rPr lang="en-US" altLang="zh-CN" dirty="0" smtClean="0"/>
              <a:t>makes </a:t>
            </a:r>
            <a:r>
              <a:rPr lang="en-US" altLang="zh-CN" dirty="0"/>
              <a:t>the block's hash begins with a number of </a:t>
            </a:r>
            <a:r>
              <a:rPr lang="en-US" altLang="zh-CN" dirty="0">
                <a:solidFill>
                  <a:srgbClr val="FF0000"/>
                </a:solidFill>
              </a:rPr>
              <a:t>zero</a:t>
            </a:r>
            <a:r>
              <a:rPr lang="en-US" altLang="zh-CN" dirty="0"/>
              <a:t> bits.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242471"/>
            <a:ext cx="7334250" cy="1823125"/>
          </a:xfrm>
          <a:prstGeom prst="rect">
            <a:avLst/>
          </a:prstGeom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内容占位符 2"/>
          <p:cNvSpPr txBox="1">
            <a:spLocks/>
          </p:cNvSpPr>
          <p:nvPr/>
        </p:nvSpPr>
        <p:spPr>
          <a:xfrm>
            <a:off x="838200" y="5200532"/>
            <a:ext cx="10515600" cy="85443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dirty="0" smtClean="0"/>
              <a:t>The average work required is </a:t>
            </a:r>
            <a:r>
              <a:rPr lang="en-US" altLang="zh-CN" dirty="0" smtClean="0">
                <a:solidFill>
                  <a:srgbClr val="FF0000"/>
                </a:solidFill>
              </a:rPr>
              <a:t>exponential</a:t>
            </a:r>
            <a:r>
              <a:rPr lang="en-US" altLang="zh-CN" dirty="0" smtClean="0"/>
              <a:t> in the number of zero bits required and can be verified by executing a single hash.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182370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Proof-of-Work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Proof-of-work is essentially one-CPU-one-vote. The majority decision is represented by the </a:t>
            </a:r>
            <a:r>
              <a:rPr lang="en-US" altLang="zh-CN" dirty="0">
                <a:solidFill>
                  <a:srgbClr val="FF0000"/>
                </a:solidFill>
              </a:rPr>
              <a:t>longest chain</a:t>
            </a:r>
            <a:r>
              <a:rPr lang="en-US" altLang="zh-CN" dirty="0"/>
              <a:t>, which has the greatest proof-of-work effort invested in it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The </a:t>
            </a:r>
            <a:r>
              <a:rPr lang="en-US" altLang="zh-CN" dirty="0"/>
              <a:t>proof-of-work </a:t>
            </a:r>
            <a:r>
              <a:rPr lang="en-US" altLang="zh-CN" dirty="0">
                <a:solidFill>
                  <a:srgbClr val="FF0000"/>
                </a:solidFill>
              </a:rPr>
              <a:t>difficulty</a:t>
            </a:r>
            <a:r>
              <a:rPr lang="en-US" altLang="zh-CN" dirty="0"/>
              <a:t> is determined by a moving average targeting an average number </a:t>
            </a:r>
            <a:r>
              <a:rPr lang="en-US" altLang="zh-CN" dirty="0" smtClean="0"/>
              <a:t>of blocks </a:t>
            </a:r>
            <a:r>
              <a:rPr lang="en-US" altLang="zh-CN" dirty="0"/>
              <a:t>per hour.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6110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Network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CN" dirty="0"/>
              <a:t>The steps to run the network are as follows: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</a:pPr>
            <a:r>
              <a:rPr lang="en-US" altLang="zh-CN" dirty="0"/>
              <a:t>New transactions are broadcast to all nodes</a:t>
            </a:r>
            <a:r>
              <a:rPr lang="en-US" altLang="zh-CN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/>
              <a:t>Each node collects new transactions into a block</a:t>
            </a:r>
            <a:r>
              <a:rPr lang="en-US" altLang="zh-CN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/>
              <a:t>Each node works on finding a difficult proof-of-work for its block</a:t>
            </a:r>
            <a:r>
              <a:rPr lang="en-US" altLang="zh-CN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/>
              <a:t>When a node finds a proof-of-work, it broadcasts the block to all nodes</a:t>
            </a:r>
            <a:r>
              <a:rPr lang="en-US" altLang="zh-CN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/>
              <a:t>Nodes accept the block only if all transactions in it are valid and not already </a:t>
            </a:r>
            <a:r>
              <a:rPr lang="en-US" altLang="zh-CN" dirty="0" smtClean="0"/>
              <a:t>spent.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Nodes </a:t>
            </a:r>
            <a:r>
              <a:rPr lang="en-US" altLang="zh-CN" dirty="0"/>
              <a:t>express their acceptance of the block by working on creating the next block in </a:t>
            </a:r>
            <a:r>
              <a:rPr lang="en-US" altLang="zh-CN" dirty="0" smtClean="0"/>
              <a:t>the chain</a:t>
            </a:r>
            <a:r>
              <a:rPr lang="en-US" altLang="zh-CN" dirty="0"/>
              <a:t>, using the hash of the accepted block as the previous hash.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4161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Network: Branch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29505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/>
              <a:t>Nodes always consider the </a:t>
            </a:r>
            <a:r>
              <a:rPr lang="en-US" altLang="zh-CN" dirty="0">
                <a:solidFill>
                  <a:srgbClr val="FF0000"/>
                </a:solidFill>
              </a:rPr>
              <a:t>longest</a:t>
            </a:r>
            <a:r>
              <a:rPr lang="en-US" altLang="zh-CN" dirty="0"/>
              <a:t> chain to be the correct one and will keep working </a:t>
            </a:r>
            <a:r>
              <a:rPr lang="en-US" altLang="zh-CN" dirty="0" smtClean="0"/>
              <a:t>on extending </a:t>
            </a:r>
            <a:r>
              <a:rPr lang="en-US" altLang="zh-CN" dirty="0"/>
              <a:t>it</a:t>
            </a:r>
            <a:r>
              <a:rPr lang="en-US" altLang="zh-CN" dirty="0" smtClean="0"/>
              <a:t>.</a:t>
            </a:r>
          </a:p>
          <a:p>
            <a:r>
              <a:rPr lang="en-US" altLang="zh-CN" dirty="0"/>
              <a:t>If two nodes broadcast </a:t>
            </a:r>
            <a:r>
              <a:rPr lang="en-US" altLang="zh-CN" dirty="0">
                <a:solidFill>
                  <a:srgbClr val="FF0000"/>
                </a:solidFill>
              </a:rPr>
              <a:t>different</a:t>
            </a:r>
            <a:r>
              <a:rPr lang="en-US" altLang="zh-CN" dirty="0"/>
              <a:t> versions of the next block </a:t>
            </a:r>
            <a:r>
              <a:rPr lang="en-US" altLang="zh-CN" dirty="0" smtClean="0"/>
              <a:t>simultaneously</a:t>
            </a:r>
            <a:r>
              <a:rPr lang="en-US" altLang="zh-CN" dirty="0"/>
              <a:t>, </a:t>
            </a:r>
            <a:r>
              <a:rPr lang="en-US" altLang="zh-CN" dirty="0" smtClean="0"/>
              <a:t>some nodes </a:t>
            </a:r>
            <a:r>
              <a:rPr lang="en-US" altLang="zh-CN" dirty="0"/>
              <a:t>may receive one or the other first. In that case, they </a:t>
            </a:r>
            <a:r>
              <a:rPr lang="en-US" altLang="zh-CN" dirty="0">
                <a:solidFill>
                  <a:srgbClr val="FF0000"/>
                </a:solidFill>
              </a:rPr>
              <a:t>work</a:t>
            </a:r>
            <a:r>
              <a:rPr lang="en-US" altLang="zh-CN" dirty="0"/>
              <a:t> on the first one they </a:t>
            </a:r>
            <a:r>
              <a:rPr lang="en-US" altLang="zh-CN" dirty="0" smtClean="0"/>
              <a:t>received, but </a:t>
            </a:r>
            <a:r>
              <a:rPr lang="en-US" altLang="zh-CN" dirty="0">
                <a:solidFill>
                  <a:srgbClr val="FF0000"/>
                </a:solidFill>
              </a:rPr>
              <a:t>save</a:t>
            </a:r>
            <a:r>
              <a:rPr lang="en-US" altLang="zh-CN" dirty="0"/>
              <a:t> the other branch in case it becomes longer. The tie will be broken when the next </a:t>
            </a:r>
            <a:r>
              <a:rPr lang="en-US" altLang="zh-CN" dirty="0" smtClean="0"/>
              <a:t>proof-of-work </a:t>
            </a:r>
            <a:r>
              <a:rPr lang="en-US" altLang="zh-CN" dirty="0"/>
              <a:t>is found and one branch becomes </a:t>
            </a:r>
            <a:r>
              <a:rPr lang="en-US" altLang="zh-CN" dirty="0">
                <a:solidFill>
                  <a:srgbClr val="FF0000"/>
                </a:solidFill>
              </a:rPr>
              <a:t>longer</a:t>
            </a:r>
            <a:r>
              <a:rPr lang="en-US" altLang="zh-CN" dirty="0"/>
              <a:t>; the nodes that were working on the </a:t>
            </a:r>
            <a:r>
              <a:rPr lang="en-US" altLang="zh-CN" dirty="0" smtClean="0"/>
              <a:t>other branch </a:t>
            </a:r>
            <a:r>
              <a:rPr lang="en-US" altLang="zh-CN" dirty="0"/>
              <a:t>will then switch to the longer one</a:t>
            </a:r>
            <a:r>
              <a:rPr lang="en-US" altLang="zh-CN" dirty="0" smtClean="0"/>
              <a:t>.</a:t>
            </a:r>
          </a:p>
          <a:p>
            <a:r>
              <a:rPr lang="en-US" altLang="zh-CN" dirty="0"/>
              <a:t>New transaction broadcasts do not necessarily need to reach all nodes. As long as they </a:t>
            </a:r>
            <a:r>
              <a:rPr lang="en-US" altLang="zh-CN" dirty="0" smtClean="0"/>
              <a:t>reach many </a:t>
            </a:r>
            <a:r>
              <a:rPr lang="en-US" altLang="zh-CN" dirty="0"/>
              <a:t>nodes, they will get into a block before long</a:t>
            </a:r>
            <a:r>
              <a:rPr lang="en-US" altLang="zh-CN" dirty="0" smtClean="0"/>
              <a:t>.</a:t>
            </a:r>
          </a:p>
          <a:p>
            <a:r>
              <a:rPr lang="en-US" altLang="zh-CN" dirty="0"/>
              <a:t>If a node does not receive a block, it will request it when it receives the next block </a:t>
            </a:r>
            <a:r>
              <a:rPr lang="en-US" altLang="zh-CN" dirty="0" smtClean="0"/>
              <a:t>and realizes </a:t>
            </a:r>
            <a:r>
              <a:rPr lang="en-US" altLang="zh-CN" dirty="0"/>
              <a:t>it missed one.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14</a:t>
            </a:fld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452850" y="166634"/>
            <a:ext cx="648903" cy="1722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3904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/>
              <a:t>Incentive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The </a:t>
            </a:r>
            <a:r>
              <a:rPr lang="en-US" altLang="zh-CN" dirty="0"/>
              <a:t>first transaction in a block is a special transaction that starts a </a:t>
            </a:r>
            <a:r>
              <a:rPr lang="en-US" altLang="zh-CN" dirty="0">
                <a:solidFill>
                  <a:srgbClr val="FF0000"/>
                </a:solidFill>
              </a:rPr>
              <a:t>new</a:t>
            </a:r>
            <a:r>
              <a:rPr lang="en-US" altLang="zh-CN" dirty="0"/>
              <a:t> coin </a:t>
            </a:r>
            <a:r>
              <a:rPr lang="en-US" altLang="zh-CN" dirty="0" smtClean="0"/>
              <a:t>owned by </a:t>
            </a:r>
            <a:r>
              <a:rPr lang="en-US" altLang="zh-CN" dirty="0"/>
              <a:t>the creator of the block</a:t>
            </a:r>
            <a:r>
              <a:rPr lang="en-US" altLang="zh-CN" dirty="0" smtClean="0"/>
              <a:t>.</a:t>
            </a:r>
          </a:p>
          <a:p>
            <a:r>
              <a:rPr lang="en-US" altLang="zh-CN" dirty="0"/>
              <a:t>This adds an </a:t>
            </a:r>
            <a:r>
              <a:rPr lang="en-US" altLang="zh-CN" dirty="0">
                <a:solidFill>
                  <a:srgbClr val="FF0000"/>
                </a:solidFill>
              </a:rPr>
              <a:t>incentive</a:t>
            </a:r>
            <a:r>
              <a:rPr lang="en-US" altLang="zh-CN" dirty="0"/>
              <a:t> for nodes to support the network, and </a:t>
            </a:r>
            <a:r>
              <a:rPr lang="en-US" altLang="zh-CN" dirty="0" smtClean="0"/>
              <a:t>provides a </a:t>
            </a:r>
            <a:r>
              <a:rPr lang="en-US" altLang="zh-CN" dirty="0"/>
              <a:t>way to </a:t>
            </a:r>
            <a:r>
              <a:rPr lang="en-US" altLang="zh-CN" dirty="0">
                <a:solidFill>
                  <a:srgbClr val="FF0000"/>
                </a:solidFill>
              </a:rPr>
              <a:t>initially distribute coins</a:t>
            </a:r>
            <a:r>
              <a:rPr lang="en-US" altLang="zh-CN" dirty="0"/>
              <a:t> into </a:t>
            </a:r>
            <a:r>
              <a:rPr lang="en-US" altLang="zh-CN" dirty="0" smtClean="0"/>
              <a:t>circulation.</a:t>
            </a:r>
          </a:p>
          <a:p>
            <a:r>
              <a:rPr lang="en-US" altLang="zh-CN" dirty="0"/>
              <a:t>The incentive can also be funded with </a:t>
            </a:r>
            <a:r>
              <a:rPr lang="en-US" altLang="zh-CN" dirty="0">
                <a:solidFill>
                  <a:srgbClr val="FF0000"/>
                </a:solidFill>
              </a:rPr>
              <a:t>transaction fees</a:t>
            </a:r>
            <a:r>
              <a:rPr lang="en-US" altLang="zh-CN" dirty="0" smtClean="0"/>
              <a:t>.</a:t>
            </a:r>
          </a:p>
          <a:p>
            <a:r>
              <a:rPr lang="en-US" altLang="zh-CN" dirty="0"/>
              <a:t>The incentive may help encourage nodes to stay </a:t>
            </a:r>
            <a:r>
              <a:rPr lang="en-US" altLang="zh-CN" dirty="0">
                <a:solidFill>
                  <a:srgbClr val="FF0000"/>
                </a:solidFill>
              </a:rPr>
              <a:t>honest</a:t>
            </a:r>
            <a:r>
              <a:rPr lang="en-US" altLang="zh-CN" dirty="0"/>
              <a:t>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79199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Blockchain 2.0 &amp; Smart Contract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2355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Blockchain 2.0</a:t>
            </a:r>
          </a:p>
          <a:p>
            <a:pPr marL="0" indent="0">
              <a:buNone/>
            </a:pPr>
            <a:r>
              <a:rPr lang="en-US" altLang="zh-CN" dirty="0" smtClean="0"/>
              <a:t>Blockchain 2.0 go </a:t>
            </a:r>
            <a:r>
              <a:rPr lang="en-US" altLang="zh-CN" dirty="0"/>
              <a:t>beyond transactions and enable "exchange of </a:t>
            </a:r>
            <a:r>
              <a:rPr lang="en-US" altLang="zh-CN" dirty="0">
                <a:solidFill>
                  <a:srgbClr val="FF0000"/>
                </a:solidFill>
              </a:rPr>
              <a:t>value</a:t>
            </a:r>
            <a:r>
              <a:rPr lang="en-US" altLang="zh-CN" dirty="0"/>
              <a:t> without powerful intermediaries acting as arbiters of money and information</a:t>
            </a:r>
            <a:endParaRPr lang="en-US" altLang="zh-CN" dirty="0" smtClean="0"/>
          </a:p>
          <a:p>
            <a:r>
              <a:rPr lang="en-US" altLang="zh-CN" dirty="0" smtClean="0"/>
              <a:t>Smart Property</a:t>
            </a:r>
          </a:p>
          <a:p>
            <a:pPr marL="0" indent="0">
              <a:buNone/>
            </a:pPr>
            <a:r>
              <a:rPr lang="en-US" altLang="zh-CN" dirty="0" smtClean="0"/>
              <a:t>Using blockchain technology to represent ownership of custom currencies </a:t>
            </a:r>
            <a:r>
              <a:rPr lang="en-US" altLang="zh-CN" dirty="0"/>
              <a:t>and financial </a:t>
            </a:r>
            <a:r>
              <a:rPr lang="en-US" altLang="zh-CN" dirty="0" smtClean="0"/>
              <a:t>instruments, stocks, domain names, etc.</a:t>
            </a:r>
          </a:p>
          <a:p>
            <a:r>
              <a:rPr lang="en-US" altLang="zh-CN" dirty="0" smtClean="0"/>
              <a:t>Smart Contract</a:t>
            </a:r>
          </a:p>
          <a:p>
            <a:pPr marL="0" indent="0">
              <a:buNone/>
            </a:pPr>
            <a:r>
              <a:rPr lang="en-US" altLang="zh-CN" dirty="0" smtClean="0"/>
              <a:t>Programs that encode certain conditions and outcomes serving as </a:t>
            </a:r>
            <a:r>
              <a:rPr lang="en-US" altLang="zh-CN" dirty="0" smtClean="0">
                <a:solidFill>
                  <a:srgbClr val="FF0000"/>
                </a:solidFill>
              </a:rPr>
              <a:t>contracts</a:t>
            </a:r>
            <a:r>
              <a:rPr lang="en-US" altLang="zh-CN" dirty="0" smtClean="0"/>
              <a:t> and are </a:t>
            </a:r>
            <a:r>
              <a:rPr lang="en-US" altLang="zh-CN" dirty="0" smtClean="0">
                <a:solidFill>
                  <a:srgbClr val="FF0000"/>
                </a:solidFill>
              </a:rPr>
              <a:t>automatically</a:t>
            </a:r>
            <a:r>
              <a:rPr lang="en-US" altLang="zh-CN" dirty="0" smtClean="0"/>
              <a:t> executed.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6640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b="1" dirty="0" smtClean="0"/>
              <a:t>Ethereum: </a:t>
            </a:r>
            <a:r>
              <a:rPr lang="en-US" altLang="zh-CN" b="1" dirty="0"/>
              <a:t>A Next-Generation Smart Contract and Decentralized Application </a:t>
            </a:r>
            <a:r>
              <a:rPr lang="en-US" altLang="zh-CN" b="1" dirty="0" smtClean="0"/>
              <a:t>Platform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Ethereum is a </a:t>
            </a:r>
            <a:r>
              <a:rPr lang="en-US" altLang="zh-CN" dirty="0">
                <a:solidFill>
                  <a:srgbClr val="FF0000"/>
                </a:solidFill>
              </a:rPr>
              <a:t>decentralized platform</a:t>
            </a:r>
            <a:r>
              <a:rPr lang="en-US" altLang="zh-CN" dirty="0"/>
              <a:t> that runs smart </a:t>
            </a:r>
            <a:r>
              <a:rPr lang="en-US" altLang="zh-CN" dirty="0" smtClean="0"/>
              <a:t>contracts</a:t>
            </a:r>
          </a:p>
          <a:p>
            <a:r>
              <a:rPr lang="en-US" altLang="zh-CN" dirty="0" smtClean="0"/>
              <a:t>Apps </a:t>
            </a:r>
            <a:r>
              <a:rPr lang="en-US" altLang="zh-CN" dirty="0"/>
              <a:t>run on a custom built blockchain, an enormously powerful shared global infrastructure that can move </a:t>
            </a:r>
            <a:r>
              <a:rPr lang="en-US" altLang="zh-CN" dirty="0">
                <a:solidFill>
                  <a:srgbClr val="FF0000"/>
                </a:solidFill>
              </a:rPr>
              <a:t>value</a:t>
            </a:r>
            <a:r>
              <a:rPr lang="en-US" altLang="zh-CN" dirty="0"/>
              <a:t> around and represent the </a:t>
            </a:r>
            <a:r>
              <a:rPr lang="en-US" altLang="zh-CN" dirty="0">
                <a:solidFill>
                  <a:srgbClr val="FF0000"/>
                </a:solidFill>
              </a:rPr>
              <a:t>ownership</a:t>
            </a:r>
            <a:r>
              <a:rPr lang="en-US" altLang="zh-CN" dirty="0"/>
              <a:t> of </a:t>
            </a:r>
            <a:r>
              <a:rPr lang="en-US" altLang="zh-CN" dirty="0" smtClean="0"/>
              <a:t>property</a:t>
            </a:r>
          </a:p>
          <a:p>
            <a:r>
              <a:rPr lang="en-US" altLang="zh-CN" dirty="0"/>
              <a:t>Ethereum intends to provide is a blockchain with a built-in fully fledged Turing-complete </a:t>
            </a:r>
            <a:r>
              <a:rPr lang="en-US" altLang="zh-CN" dirty="0">
                <a:solidFill>
                  <a:srgbClr val="FF0000"/>
                </a:solidFill>
              </a:rPr>
              <a:t>programming language</a:t>
            </a:r>
            <a:r>
              <a:rPr lang="en-US" altLang="zh-CN" dirty="0"/>
              <a:t> that can be used to create "contracts"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04108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我的评价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CN" altLang="en-US" dirty="0" smtClean="0"/>
              <a:t>不要神化区块链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dirty="0" smtClean="0"/>
              <a:t>分布式区块链的价值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</a:pPr>
            <a:r>
              <a:rPr lang="zh-CN" altLang="en-US" dirty="0"/>
              <a:t>区</a:t>
            </a:r>
            <a:r>
              <a:rPr lang="zh-CN" altLang="en-US" dirty="0" smtClean="0"/>
              <a:t>块链与供应链：让供应链更透明，更安全，更可信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0059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References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zh-CN" dirty="0"/>
              <a:t>Stuart Haber and W. Scott </a:t>
            </a:r>
            <a:r>
              <a:rPr lang="en-US" altLang="zh-CN" dirty="0" err="1"/>
              <a:t>Stornetta</a:t>
            </a:r>
            <a:r>
              <a:rPr lang="en-US" altLang="zh-CN" dirty="0"/>
              <a:t>. (1991). How To Time-Stamp a Digital Document. </a:t>
            </a:r>
            <a:r>
              <a:rPr lang="en-US" altLang="zh-CN" i="1" dirty="0"/>
              <a:t>Journal of Cryptology</a:t>
            </a:r>
            <a:r>
              <a:rPr lang="en-US" altLang="zh-CN" dirty="0"/>
              <a:t>. </a:t>
            </a:r>
            <a:r>
              <a:rPr lang="en-US" altLang="zh-CN" dirty="0" smtClean="0"/>
              <a:t>p99-111.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/>
              <a:t>Satoshi </a:t>
            </a:r>
            <a:r>
              <a:rPr lang="en-US" altLang="zh-CN" dirty="0" err="1" smtClean="0"/>
              <a:t>Nakamoto</a:t>
            </a:r>
            <a:r>
              <a:rPr lang="en-US" altLang="zh-CN" dirty="0" smtClean="0"/>
              <a:t>. (2008</a:t>
            </a:r>
            <a:r>
              <a:rPr lang="en-US" altLang="zh-CN" dirty="0"/>
              <a:t>). Bitcoin: A Peer-to-Peer Electronic Cash </a:t>
            </a:r>
            <a:r>
              <a:rPr lang="en-US" altLang="zh-CN" dirty="0" smtClean="0"/>
              <a:t>System.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/>
              <a:t>https://www.ethereum.org. (2014). </a:t>
            </a:r>
            <a:r>
              <a:rPr lang="en-US" altLang="zh-CN" i="1" dirty="0"/>
              <a:t>A Next-Generation Smart Contract and Decentralized Application Platform.</a:t>
            </a:r>
            <a:r>
              <a:rPr lang="en-US" altLang="zh-CN" dirty="0"/>
              <a:t> Available: https://github.com/ethereum/wiki/wiki/White-Paper. Last accessed 16th Oct 2017</a:t>
            </a:r>
            <a:r>
              <a:rPr lang="en-US" altLang="zh-CN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/>
              <a:t>https://techcrunch.com/2016/11/24/blockchain-has-the-potential-to-revolutionize-the-supply-chain</a:t>
            </a:r>
            <a:r>
              <a:rPr lang="en-US" altLang="zh-CN" dirty="0" smtClean="0"/>
              <a:t>/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57579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What is Blockchain?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9061938" cy="4351338"/>
          </a:xfrm>
        </p:spPr>
        <p:txBody>
          <a:bodyPr/>
          <a:lstStyle/>
          <a:p>
            <a:r>
              <a:rPr lang="en-US" altLang="zh-CN" dirty="0" smtClean="0"/>
              <a:t>A continuously growing list of records, called </a:t>
            </a:r>
            <a:r>
              <a:rPr lang="en-US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blocks</a:t>
            </a:r>
            <a:r>
              <a:rPr lang="en-US" altLang="zh-CN" dirty="0" smtClean="0"/>
              <a:t>, which are linked and secured using cryptography.</a:t>
            </a:r>
          </a:p>
          <a:p>
            <a:r>
              <a:rPr lang="en-US" altLang="zh-CN" dirty="0" smtClean="0"/>
              <a:t>Each block typically contains a </a:t>
            </a:r>
            <a:r>
              <a:rPr lang="en-US" altLang="zh-CN" dirty="0" smtClean="0">
                <a:solidFill>
                  <a:srgbClr val="FF0000"/>
                </a:solidFill>
              </a:rPr>
              <a:t>hash</a:t>
            </a:r>
            <a:r>
              <a:rPr lang="en-US" altLang="zh-CN" dirty="0" smtClean="0"/>
              <a:t> pointer as a link to a previous block.</a:t>
            </a:r>
          </a:p>
          <a:p>
            <a:r>
              <a:rPr lang="en-US" altLang="zh-CN" dirty="0" smtClean="0"/>
              <a:t>Feature: resistant to modification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When blockchain serves as a distributed ledger: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 smtClean="0"/>
              <a:t>High Byzantine fault tolerance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 smtClean="0"/>
              <a:t>Decentralized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2</a:t>
            </a:fld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0212631" y="1825625"/>
            <a:ext cx="163920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753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838200" y="20910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altLang="zh-CN" sz="7200" b="1" dirty="0" smtClean="0"/>
              <a:t>Thank you!</a:t>
            </a:r>
            <a:endParaRPr lang="zh-CN" altLang="en-US" sz="7200" b="1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4195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Blockchain Development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First work on a cryptographically secured chain of blocks in 1991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First distributed blockchain in 2008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Blockchain 2.0 &amp; Smart Contracts by 2014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2298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First Work on Blockchain:</a:t>
            </a:r>
            <a:br>
              <a:rPr lang="en-US" altLang="zh-CN" b="1" dirty="0" smtClean="0"/>
            </a:br>
            <a:r>
              <a:rPr lang="en-US" altLang="zh-CN" b="1" dirty="0" smtClean="0"/>
              <a:t>How to Time-Stamp a Digital Document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To </a:t>
            </a:r>
            <a:r>
              <a:rPr lang="en-US" altLang="zh-CN" dirty="0"/>
              <a:t>certify the </a:t>
            </a:r>
            <a:r>
              <a:rPr lang="en-US" altLang="zh-CN" dirty="0" smtClean="0"/>
              <a:t>time </a:t>
            </a:r>
            <a:r>
              <a:rPr lang="en-US" altLang="zh-CN" dirty="0"/>
              <a:t>a document was created or </a:t>
            </a:r>
            <a:r>
              <a:rPr lang="en-US" altLang="zh-CN" dirty="0" smtClean="0"/>
              <a:t>last modified</a:t>
            </a:r>
          </a:p>
          <a:p>
            <a:r>
              <a:rPr lang="en-US" altLang="zh-CN" dirty="0" smtClean="0"/>
              <a:t>While digital </a:t>
            </a:r>
            <a:r>
              <a:rPr lang="en-US" altLang="zh-CN" dirty="0"/>
              <a:t>documents are so easy to tamper with, and the change need </a:t>
            </a:r>
            <a:r>
              <a:rPr lang="en-US" altLang="zh-CN" dirty="0" smtClean="0"/>
              <a:t>not leave </a:t>
            </a:r>
            <a:r>
              <a:rPr lang="en-US" altLang="zh-CN" dirty="0"/>
              <a:t>any telltale </a:t>
            </a:r>
            <a:r>
              <a:rPr lang="en-US" altLang="zh-CN" dirty="0" smtClean="0"/>
              <a:t>sign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We need a </a:t>
            </a:r>
            <a:r>
              <a:rPr lang="en-US" altLang="zh-CN" dirty="0"/>
              <a:t>method </a:t>
            </a:r>
            <a:r>
              <a:rPr lang="en-US" altLang="zh-CN" dirty="0" smtClean="0"/>
              <a:t>of time-stamping </a:t>
            </a:r>
            <a:r>
              <a:rPr lang="en-US" altLang="zh-CN" dirty="0"/>
              <a:t>digital documents with the following two </a:t>
            </a:r>
            <a:r>
              <a:rPr lang="en-US" altLang="zh-CN" dirty="0" smtClean="0"/>
              <a:t>properties: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 smtClean="0"/>
              <a:t>Impossible to change the document without being apparent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 smtClean="0"/>
              <a:t>Impossible to stamp the document with a fake time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0430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A Naïve Solution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0664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A client transmits a to be time-stamped document to a time-stamping service (TSS)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 smtClean="0"/>
              <a:t>TSS records </a:t>
            </a:r>
            <a:r>
              <a:rPr lang="en-US" altLang="zh-CN" dirty="0"/>
              <a:t>the </a:t>
            </a:r>
            <a:r>
              <a:rPr lang="en-US" altLang="zh-CN" dirty="0" smtClean="0"/>
              <a:t>time </a:t>
            </a:r>
            <a:r>
              <a:rPr lang="en-US" altLang="zh-CN" dirty="0"/>
              <a:t>the </a:t>
            </a:r>
            <a:r>
              <a:rPr lang="en-US" altLang="zh-CN" dirty="0" smtClean="0"/>
              <a:t>document was </a:t>
            </a:r>
            <a:r>
              <a:rPr lang="en-US" altLang="zh-CN" dirty="0"/>
              <a:t>received and retains a copy of the document for </a:t>
            </a:r>
            <a:r>
              <a:rPr lang="en-US" altLang="zh-CN" dirty="0" smtClean="0"/>
              <a:t>safe-keeping</a:t>
            </a:r>
          </a:p>
          <a:p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Several concerns:</a:t>
            </a:r>
          </a:p>
          <a:p>
            <a:r>
              <a:rPr lang="en-US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Privacy</a:t>
            </a:r>
          </a:p>
          <a:p>
            <a:r>
              <a:rPr lang="en-US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Bandwidth and storage</a:t>
            </a:r>
          </a:p>
          <a:p>
            <a:r>
              <a:rPr lang="en-US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Incompetence</a:t>
            </a:r>
          </a:p>
          <a:p>
            <a:r>
              <a:rPr lang="en-US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Trust</a:t>
            </a:r>
            <a:endParaRPr lang="zh-CN" alt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2126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Suppose A </a:t>
            </a:r>
            <a:r>
              <a:rPr lang="en-US" altLang="zh-CN" b="1" dirty="0"/>
              <a:t>Trusted Time-Stamping Service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Two improvements on the naïve solution: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CN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 smtClean="0"/>
              <a:t>Hash</a:t>
            </a:r>
          </a:p>
          <a:p>
            <a:pPr marL="0" indent="0">
              <a:buNone/>
            </a:pPr>
            <a:r>
              <a:rPr lang="en-US" altLang="zh-CN" dirty="0" smtClean="0"/>
              <a:t>Instead of transmitting document </a:t>
            </a:r>
            <a:r>
              <a:rPr lang="en-US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dirty="0" smtClean="0"/>
              <a:t> to TSS, transmit </a:t>
            </a:r>
            <a:r>
              <a:rPr lang="en-US" altLang="zh-CN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h(x)=y</a:t>
            </a:r>
          </a:p>
          <a:p>
            <a:pPr marL="0" indent="0">
              <a:buNone/>
            </a:pPr>
            <a:r>
              <a:rPr lang="en-US" altLang="zh-CN" dirty="0" smtClean="0"/>
              <a:t>Solves </a:t>
            </a:r>
            <a:r>
              <a:rPr lang="en-US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bandwidth &amp; storage </a:t>
            </a:r>
            <a:r>
              <a:rPr lang="en-US" altLang="zh-CN" dirty="0" smtClean="0">
                <a:cs typeface="Times New Roman" panose="02020603050405020304" pitchFamily="18" charset="0"/>
              </a:rPr>
              <a:t>and</a:t>
            </a:r>
            <a:r>
              <a:rPr lang="en-US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privacy</a:t>
            </a:r>
            <a:r>
              <a:rPr lang="en-US" altLang="zh-CN" i="1" dirty="0" smtClean="0"/>
              <a:t> </a:t>
            </a:r>
            <a:r>
              <a:rPr lang="en-US" altLang="zh-CN" dirty="0" smtClean="0"/>
              <a:t>problems</a:t>
            </a:r>
          </a:p>
          <a:p>
            <a:pPr marL="0" indent="0">
              <a:buNone/>
            </a:pPr>
            <a:endParaRPr lang="en-US" altLang="zh-CN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dirty="0" smtClean="0"/>
              <a:t>Digital signature</a:t>
            </a:r>
          </a:p>
          <a:p>
            <a:pPr marL="0" indent="0">
              <a:buNone/>
            </a:pPr>
            <a:r>
              <a:rPr lang="en-US" altLang="zh-CN" dirty="0" smtClean="0"/>
              <a:t>After TSS receives the hash value, it appends time, then </a:t>
            </a:r>
            <a:r>
              <a:rPr lang="en-US" altLang="zh-CN" dirty="0" smtClean="0">
                <a:solidFill>
                  <a:srgbClr val="FF0000"/>
                </a:solidFill>
              </a:rPr>
              <a:t>signs</a:t>
            </a:r>
            <a:r>
              <a:rPr lang="en-US" altLang="zh-CN" dirty="0" smtClean="0"/>
              <a:t> this compound document and sends it to the client.</a:t>
            </a:r>
          </a:p>
          <a:p>
            <a:pPr marL="0" indent="0">
              <a:buNone/>
            </a:pPr>
            <a:r>
              <a:rPr lang="en-US" altLang="zh-CN" dirty="0" smtClean="0"/>
              <a:t>Solves </a:t>
            </a:r>
            <a:r>
              <a:rPr lang="en-US" altLang="zh-CN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incompetence</a:t>
            </a:r>
            <a:r>
              <a:rPr lang="en-US" altLang="zh-CN" dirty="0" smtClean="0"/>
              <a:t> problem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25134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Linking Scheme for Time-Stamping</a:t>
            </a:r>
            <a:endParaRPr lang="zh-CN" altLang="en-US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895215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altLang="zh-CN" dirty="0" smtClean="0"/>
                  <a:t>To prevent the TSS from colluding with a client in order to claim fake time-stamps</a:t>
                </a:r>
              </a:p>
              <a:p>
                <a:endParaRPr lang="en-US" altLang="zh-CN" dirty="0" smtClean="0"/>
              </a:p>
              <a:p>
                <a:pPr marL="0" indent="0">
                  <a:buNone/>
                </a:pPr>
                <a:r>
                  <a:rPr lang="en-US" altLang="zh-CN" dirty="0" smtClean="0"/>
                  <a:t>Steps: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zh-CN" dirty="0" smtClean="0"/>
                  <a:t>A client sends time-stamping </a:t>
                </a:r>
                <a:r>
                  <a:rPr lang="en-US" altLang="zh-CN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request</a:t>
                </a:r>
                <a:r>
                  <a:rPr lang="en-US" altLang="zh-CN" dirty="0" smtClean="0"/>
                  <a:t> consisting of hash value </a:t>
                </a:r>
                <a:r>
                  <a:rPr lang="en-US" altLang="zh-CN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y=h(x)</a:t>
                </a:r>
                <a:r>
                  <a:rPr lang="en-US" altLang="zh-CN" dirty="0" smtClean="0"/>
                  <a:t> and client </a:t>
                </a:r>
                <a:r>
                  <a:rPr lang="en-US" altLang="zh-CN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ID</a:t>
                </a:r>
                <a:r>
                  <a:rPr lang="en-US" altLang="zh-CN" dirty="0" smtClean="0"/>
                  <a:t> to TSS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zh-CN" dirty="0" smtClean="0"/>
                  <a:t>TSS receives the nth request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𝐼𝐷</m:t>
                            </m:r>
                          </m:e>
                          <m:sub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altLang="zh-CN" dirty="0" smtClean="0"/>
                  <a:t>, then sends client the </a:t>
                </a:r>
                <a:r>
                  <a:rPr lang="en-US" altLang="zh-CN" dirty="0" smtClean="0">
                    <a:solidFill>
                      <a:srgbClr val="FF0000"/>
                    </a:solidFill>
                  </a:rPr>
                  <a:t>signed</a:t>
                </a:r>
                <a:r>
                  <a:rPr lang="en-US" altLang="zh-CN" dirty="0" smtClean="0"/>
                  <a:t> certificate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zh-CN" altLang="en-US" b="0" i="1" smtClean="0">
                        <a:latin typeface="Cambria Math" panose="02040503050406030204" pitchFamily="18" charset="0"/>
                      </a:rPr>
                      <m:t>𝜎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CN" dirty="0" smtClean="0"/>
                  <a:t>, where the </a:t>
                </a:r>
                <a:r>
                  <a:rPr lang="en-US" altLang="zh-CN" dirty="0" smtClean="0">
                    <a:solidFill>
                      <a:srgbClr val="FF0000"/>
                    </a:solidFill>
                  </a:rPr>
                  <a:t>certificate</a:t>
                </a:r>
                <a:r>
                  <a:rPr lang="en-US" altLang="zh-CN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=(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𝐼𝐷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;</m:t>
                    </m:r>
                    <m:sSub>
                      <m:sSub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altLang="zh-CN" dirty="0" smtClean="0"/>
                  <a:t>,</a:t>
                </a:r>
                <a:r>
                  <a:rPr lang="en-US" altLang="zh-CN" dirty="0"/>
                  <a:t> </a:t>
                </a:r>
                <a:r>
                  <a:rPr lang="en-US" altLang="zh-CN" dirty="0" smtClean="0"/>
                  <a:t>with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altLang="zh-CN" dirty="0" smtClean="0"/>
                  <a:t> being </a:t>
                </a:r>
                <a:r>
                  <a:rPr lang="en-US" altLang="zh-CN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linking information</a:t>
                </a:r>
                <a:r>
                  <a:rPr lang="en-US" altLang="zh-CN" dirty="0" smtClean="0"/>
                  <a:t> which comes from the </a:t>
                </a:r>
                <a:r>
                  <a:rPr lang="en-US" altLang="zh-CN" dirty="0" smtClean="0">
                    <a:solidFill>
                      <a:srgbClr val="FF0000"/>
                    </a:solidFill>
                  </a:rPr>
                  <a:t>previously</a:t>
                </a:r>
                <a:r>
                  <a:rPr lang="en-US" altLang="zh-CN" dirty="0" smtClean="0"/>
                  <a:t> issued certificate: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=(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𝐼𝐷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r>
                  <a:rPr lang="en-US" altLang="zh-CN" dirty="0" smtClean="0"/>
                  <a:t>, </a:t>
                </a:r>
                <a:r>
                  <a:rPr lang="en-US" altLang="zh-CN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altLang="zh-CN" dirty="0" smtClean="0"/>
                  <a:t> is a collision-free </a:t>
                </a:r>
                <a:r>
                  <a:rPr lang="en-US" altLang="zh-CN" dirty="0" smtClean="0">
                    <a:solidFill>
                      <a:srgbClr val="FF0000"/>
                    </a:solidFill>
                  </a:rPr>
                  <a:t>hash</a:t>
                </a:r>
                <a:r>
                  <a:rPr lang="en-US" altLang="zh-CN" dirty="0" smtClean="0"/>
                  <a:t> function</a:t>
                </a:r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zh-CN" dirty="0" smtClean="0"/>
                  <a:t>When </a:t>
                </a:r>
                <a:r>
                  <a:rPr lang="en-US" altLang="zh-CN" dirty="0"/>
                  <a:t>the next request has been processed, the TSS sends </a:t>
                </a:r>
                <a:r>
                  <a:rPr lang="en-US" altLang="zh-CN" dirty="0" smtClean="0"/>
                  <a:t>client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𝐼𝐷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altLang="zh-CN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zh-CN" dirty="0" smtClean="0"/>
                  <a:t>The client receives </a:t>
                </a:r>
                <a14:m>
                  <m:oMath xmlns:m="http://schemas.openxmlformats.org/officeDocument/2006/math">
                    <m:r>
                      <a:rPr lang="en-US" altLang="zh-CN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𝐼𝐷</m:t>
                        </m:r>
                      </m:e>
                      <m:sub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en-US" altLang="zh-CN" dirty="0" smtClean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895215"/>
              </a:xfrm>
              <a:blipFill>
                <a:blip r:embed="rId2"/>
                <a:stretch>
                  <a:fillRect l="-1043" t="-3113" b="-49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521197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b="1" dirty="0" smtClean="0"/>
              <a:t>First Distributed Blockchain:</a:t>
            </a:r>
            <a:br>
              <a:rPr lang="en-US" altLang="zh-CN" b="1" dirty="0" smtClean="0"/>
            </a:br>
            <a:r>
              <a:rPr lang="en-US" altLang="zh-CN" b="1" dirty="0"/>
              <a:t>Bitcoin: A Peer-to-Peer Electronic Cash System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A </a:t>
            </a:r>
            <a:r>
              <a:rPr lang="en-US" altLang="zh-CN" dirty="0"/>
              <a:t>solution to the </a:t>
            </a:r>
            <a:r>
              <a:rPr lang="en-US" altLang="zh-CN" dirty="0">
                <a:solidFill>
                  <a:srgbClr val="FF0000"/>
                </a:solidFill>
              </a:rPr>
              <a:t>double-spending</a:t>
            </a:r>
            <a:r>
              <a:rPr lang="en-US" altLang="zh-CN" dirty="0"/>
              <a:t> problem using a peer-to-peer network.</a:t>
            </a:r>
          </a:p>
          <a:p>
            <a:r>
              <a:rPr lang="en-US" altLang="zh-CN" dirty="0"/>
              <a:t>The network timestamps transactions by </a:t>
            </a:r>
            <a:r>
              <a:rPr lang="en-US" altLang="zh-CN" dirty="0">
                <a:solidFill>
                  <a:srgbClr val="FF0000"/>
                </a:solidFill>
              </a:rPr>
              <a:t>hashing</a:t>
            </a:r>
            <a:r>
              <a:rPr lang="en-US" altLang="zh-CN" dirty="0"/>
              <a:t> them into an ongoing </a:t>
            </a:r>
            <a:r>
              <a:rPr lang="en-US" altLang="zh-CN" dirty="0">
                <a:solidFill>
                  <a:srgbClr val="FF0000"/>
                </a:solidFill>
              </a:rPr>
              <a:t>chain</a:t>
            </a:r>
            <a:r>
              <a:rPr lang="en-US" altLang="zh-CN" dirty="0"/>
              <a:t> </a:t>
            </a:r>
            <a:r>
              <a:rPr lang="en-US" altLang="zh-CN" dirty="0" smtClean="0"/>
              <a:t>of hash-based </a:t>
            </a:r>
            <a:r>
              <a:rPr lang="en-US" altLang="zh-CN" dirty="0">
                <a:solidFill>
                  <a:srgbClr val="FF0000"/>
                </a:solidFill>
              </a:rPr>
              <a:t>proof-of-work</a:t>
            </a:r>
            <a:r>
              <a:rPr lang="en-US" altLang="zh-CN" dirty="0"/>
              <a:t>, forming a record that cannot be changed without </a:t>
            </a:r>
            <a:r>
              <a:rPr lang="en-US" altLang="zh-CN" dirty="0" smtClean="0"/>
              <a:t>redoing the </a:t>
            </a:r>
            <a:r>
              <a:rPr lang="en-US" altLang="zh-CN" dirty="0"/>
              <a:t>proof-of-work.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313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/>
              <a:t>Transactions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Define </a:t>
            </a:r>
            <a:r>
              <a:rPr lang="en-US" altLang="zh-CN" dirty="0"/>
              <a:t>an electronic coin as a chain of </a:t>
            </a:r>
            <a:r>
              <a:rPr lang="en-US" altLang="zh-CN" dirty="0">
                <a:solidFill>
                  <a:srgbClr val="FF0000"/>
                </a:solidFill>
              </a:rPr>
              <a:t>digital </a:t>
            </a:r>
            <a:r>
              <a:rPr lang="en-US" altLang="zh-CN" dirty="0" smtClean="0">
                <a:solidFill>
                  <a:srgbClr val="FF0000"/>
                </a:solidFill>
              </a:rPr>
              <a:t>signatures</a:t>
            </a:r>
            <a:r>
              <a:rPr lang="en-US" altLang="zh-CN" dirty="0" smtClean="0"/>
              <a:t>.</a:t>
            </a:r>
          </a:p>
          <a:p>
            <a:r>
              <a:rPr lang="en-US" altLang="zh-CN" dirty="0"/>
              <a:t>Each owner transfers the coin to </a:t>
            </a:r>
            <a:r>
              <a:rPr lang="en-US" altLang="zh-CN" dirty="0" smtClean="0"/>
              <a:t>the next </a:t>
            </a:r>
            <a:r>
              <a:rPr lang="en-US" altLang="zh-CN" dirty="0"/>
              <a:t>by digitally signing a hash of the previous transaction and the public key of the next </a:t>
            </a:r>
            <a:r>
              <a:rPr lang="en-US" altLang="zh-CN" dirty="0" smtClean="0"/>
              <a:t>owner and </a:t>
            </a:r>
            <a:r>
              <a:rPr lang="en-US" altLang="zh-CN" dirty="0"/>
              <a:t>adding these to the end of the coin. A payee can verify the </a:t>
            </a:r>
            <a:r>
              <a:rPr lang="en-US" altLang="zh-CN" dirty="0" smtClean="0"/>
              <a:t>signatures </a:t>
            </a:r>
            <a:r>
              <a:rPr lang="en-US" altLang="zh-CN" dirty="0"/>
              <a:t>to verify the chain </a:t>
            </a:r>
            <a:r>
              <a:rPr lang="en-US" altLang="zh-CN" dirty="0" smtClean="0"/>
              <a:t>of ownership</a:t>
            </a:r>
            <a:r>
              <a:rPr lang="en-US" altLang="zh-CN" dirty="0"/>
              <a:t>.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037430"/>
            <a:ext cx="4671060" cy="282057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621780" y="5186105"/>
            <a:ext cx="47320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</a:rPr>
              <a:t>Double spending problem!</a:t>
            </a:r>
            <a:endParaRPr lang="zh-CN" alt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798B4-8BA1-46F3-AB93-1E6D143F893E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2303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</TotalTime>
  <Words>1083</Words>
  <Application>Microsoft Office PowerPoint</Application>
  <PresentationFormat>宽屏</PresentationFormat>
  <Paragraphs>124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7" baseType="lpstr">
      <vt:lpstr>等线</vt:lpstr>
      <vt:lpstr>等线 Light</vt:lpstr>
      <vt:lpstr>Arial</vt:lpstr>
      <vt:lpstr>Cambria Math</vt:lpstr>
      <vt:lpstr>Times New Roman</vt:lpstr>
      <vt:lpstr>Wingdings</vt:lpstr>
      <vt:lpstr>Office 主题​​</vt:lpstr>
      <vt:lpstr>A Review of Blockchain</vt:lpstr>
      <vt:lpstr>What is Blockchain?</vt:lpstr>
      <vt:lpstr>Blockchain Development</vt:lpstr>
      <vt:lpstr>First Work on Blockchain: How to Time-Stamp a Digital Document</vt:lpstr>
      <vt:lpstr>A Naïve Solution</vt:lpstr>
      <vt:lpstr>Suppose A Trusted Time-Stamping Service</vt:lpstr>
      <vt:lpstr>Linking Scheme for Time-Stamping</vt:lpstr>
      <vt:lpstr>First Distributed Blockchain: Bitcoin: A Peer-to-Peer Electronic Cash System</vt:lpstr>
      <vt:lpstr>Transactions</vt:lpstr>
      <vt:lpstr>Solution: Timestamp Server</vt:lpstr>
      <vt:lpstr>Proof-of-Work</vt:lpstr>
      <vt:lpstr>Proof-of-Work</vt:lpstr>
      <vt:lpstr>Network</vt:lpstr>
      <vt:lpstr>Network: Branch</vt:lpstr>
      <vt:lpstr>Incentive</vt:lpstr>
      <vt:lpstr>Blockchain 2.0 &amp; Smart Contract</vt:lpstr>
      <vt:lpstr>Ethereum: A Next-Generation Smart Contract and Decentralized Application Platform</vt:lpstr>
      <vt:lpstr>我的评价</vt:lpstr>
      <vt:lpstr>References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Review of Blockchain</dc:title>
  <dc:creator>张凯</dc:creator>
  <cp:lastModifiedBy>张凯</cp:lastModifiedBy>
  <cp:revision>184</cp:revision>
  <dcterms:created xsi:type="dcterms:W3CDTF">2017-10-13T07:46:25Z</dcterms:created>
  <dcterms:modified xsi:type="dcterms:W3CDTF">2018-01-11T08:24:14Z</dcterms:modified>
</cp:coreProperties>
</file>