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7" r:id="rId2"/>
    <p:sldId id="308" r:id="rId3"/>
    <p:sldId id="309" r:id="rId4"/>
    <p:sldId id="311" r:id="rId5"/>
    <p:sldId id="312" r:id="rId6"/>
    <p:sldId id="313" r:id="rId7"/>
    <p:sldId id="314" r:id="rId8"/>
    <p:sldId id="315" r:id="rId9"/>
    <p:sldId id="316" r:id="rId10"/>
    <p:sldId id="317" r:id="rId11"/>
    <p:sldId id="318" r:id="rId12"/>
    <p:sldId id="322" r:id="rId13"/>
    <p:sldId id="319" r:id="rId14"/>
    <p:sldId id="320" r:id="rId15"/>
    <p:sldId id="321" r:id="rId16"/>
    <p:sldId id="324"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orient="horz" pos="1053">
          <p15:clr>
            <a:srgbClr val="A4A3A4"/>
          </p15:clr>
        </p15:guide>
        <p15:guide id="3" pos="3844">
          <p15:clr>
            <a:srgbClr val="A4A3A4"/>
          </p15:clr>
        </p15:guide>
        <p15:guide id="4" pos="19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1A7BAE"/>
    <a:srgbClr val="95BC49"/>
    <a:srgbClr val="FDA907"/>
    <a:srgbClr val="BF3420"/>
    <a:srgbClr val="1D8AC1"/>
    <a:srgbClr val="062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63636" autoAdjust="0"/>
  </p:normalViewPr>
  <p:slideViewPr>
    <p:cSldViewPr>
      <p:cViewPr varScale="1">
        <p:scale>
          <a:sx n="77" d="100"/>
          <a:sy n="77" d="100"/>
        </p:scale>
        <p:origin x="1680" y="53"/>
      </p:cViewPr>
      <p:guideLst>
        <p:guide orient="horz" pos="2159"/>
        <p:guide orient="horz" pos="1053"/>
        <p:guide pos="3844"/>
        <p:guide pos="191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56024-E033-460B-B461-F9C8C93C904B}" type="datetimeFigureOut">
              <a:rPr lang="zh-CN" altLang="en-US" smtClean="0"/>
              <a:t>2017/12/12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5472FC-EDD4-43B4-B218-6888597E2A21}" type="slidenum">
              <a:rPr lang="zh-CN" altLang="en-US" smtClean="0"/>
              <a:t>‹#›</a:t>
            </a:fld>
            <a:endParaRPr lang="zh-CN" altLang="en-US"/>
          </a:p>
        </p:txBody>
      </p:sp>
    </p:spTree>
    <p:extLst>
      <p:ext uri="{BB962C8B-B14F-4D97-AF65-F5344CB8AC3E}">
        <p14:creationId xmlns:p14="http://schemas.microsoft.com/office/powerpoint/2010/main" val="370223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03541-C361-4440-AA44-DBB6527DDBFB}" type="datetimeFigureOut">
              <a:rPr lang="zh-CN" altLang="en-US" smtClean="0"/>
              <a:t>2017/12/11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461BB-BB29-447B-86E6-652C097B04C1}" type="slidenum">
              <a:rPr lang="zh-CN" altLang="en-US" smtClean="0"/>
              <a:t>‹#›</a:t>
            </a:fld>
            <a:endParaRPr lang="zh-CN" altLang="en-US"/>
          </a:p>
        </p:txBody>
      </p:sp>
    </p:spTree>
    <p:extLst>
      <p:ext uri="{BB962C8B-B14F-4D97-AF65-F5344CB8AC3E}">
        <p14:creationId xmlns:p14="http://schemas.microsoft.com/office/powerpoint/2010/main" val="410562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为了研究人群的移动规律，首先要获取到人运动的数据，比较早期的时候，有研究者使用银行钞票的进出记录来研究人的运动。</a:t>
            </a:r>
          </a:p>
        </p:txBody>
      </p:sp>
      <p:sp>
        <p:nvSpPr>
          <p:cNvPr id="4" name="灯片编号占位符 3"/>
          <p:cNvSpPr>
            <a:spLocks noGrp="1"/>
          </p:cNvSpPr>
          <p:nvPr>
            <p:ph type="sldNum" sz="quarter" idx="10"/>
          </p:nvPr>
        </p:nvSpPr>
        <p:spPr/>
        <p:txBody>
          <a:bodyPr/>
          <a:lstStyle/>
          <a:p>
            <a:fld id="{C89461BB-BB29-447B-86E6-652C097B04C1}" type="slidenum">
              <a:rPr lang="zh-CN" altLang="en-US" smtClean="0"/>
              <a:t>2</a:t>
            </a:fld>
            <a:endParaRPr lang="zh-CN" altLang="en-US"/>
          </a:p>
        </p:txBody>
      </p:sp>
    </p:spTree>
    <p:extLst>
      <p:ext uri="{BB962C8B-B14F-4D97-AF65-F5344CB8AC3E}">
        <p14:creationId xmlns:p14="http://schemas.microsoft.com/office/powerpoint/2010/main" val="286824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Louvain method(</a:t>
            </a:r>
            <a:r>
              <a:rPr lang="zh-CN" altLang="en-US" dirty="0"/>
              <a:t>聚类方法）</a:t>
            </a:r>
            <a:endParaRPr lang="en-US" altLang="zh-CN" dirty="0"/>
          </a:p>
          <a:p>
            <a:r>
              <a:rPr lang="zh-CN" altLang="en-US" dirty="0"/>
              <a:t>使用</a:t>
            </a:r>
            <a:r>
              <a:rPr lang="en-US" altLang="zh-CN" dirty="0"/>
              <a:t>CDR</a:t>
            </a:r>
            <a:r>
              <a:rPr lang="zh-CN" altLang="en-US" dirty="0"/>
              <a:t>数据能算出来一套权重，使用所有数据也能算出来一套权重，然后分别进行聚类，将聚类结果进行对比。</a:t>
            </a:r>
            <a:endParaRPr lang="en-US" altLang="zh-CN" dirty="0"/>
          </a:p>
          <a:p>
            <a:r>
              <a:rPr lang="zh-CN" altLang="en-US" dirty="0"/>
              <a:t>这个分数说明整体数据表现出来的聚集的程度比</a:t>
            </a:r>
            <a:r>
              <a:rPr lang="en-US" altLang="zh-CN" dirty="0"/>
              <a:t>CDR</a:t>
            </a:r>
            <a:r>
              <a:rPr lang="zh-CN" altLang="en-US" dirty="0"/>
              <a:t>数据高。</a:t>
            </a:r>
            <a:endParaRPr lang="en-US" altLang="zh-CN" dirty="0"/>
          </a:p>
          <a:p>
            <a:endParaRPr lang="en-US" altLang="zh-CN"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13</a:t>
            </a:fld>
            <a:endParaRPr lang="zh-CN" altLang="en-US"/>
          </a:p>
        </p:txBody>
      </p:sp>
    </p:spTree>
    <p:extLst>
      <p:ext uri="{BB962C8B-B14F-4D97-AF65-F5344CB8AC3E}">
        <p14:creationId xmlns:p14="http://schemas.microsoft.com/office/powerpoint/2010/main" val="29073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天然屏障造成的区域隔离</a:t>
            </a:r>
            <a:endParaRPr lang="en-US" altLang="zh-CN" dirty="0"/>
          </a:p>
          <a:p>
            <a:pPr marL="228600" indent="-228600">
              <a:buAutoNum type="arabicPeriod"/>
            </a:pPr>
            <a:r>
              <a:rPr lang="zh-CN" altLang="en-US" dirty="0"/>
              <a:t>聚类结果和行政区划重叠度高（</a:t>
            </a:r>
            <a:r>
              <a:rPr lang="en-US" altLang="zh-CN" dirty="0"/>
              <a:t>CDR</a:t>
            </a:r>
            <a:r>
              <a:rPr lang="zh-CN" altLang="en-US" dirty="0"/>
              <a:t>数据体现出来的人群流动主要集中在同一行政区内）</a:t>
            </a:r>
            <a:endParaRPr lang="en-US" altLang="zh-CN" dirty="0"/>
          </a:p>
          <a:p>
            <a:pPr marL="228600" indent="-228600">
              <a:buAutoNum type="arabicPeriod"/>
            </a:pPr>
            <a:r>
              <a:rPr lang="zh-CN" altLang="en-US" dirty="0"/>
              <a:t>陆家嘴和浦西聚出来的区域面积非常小，原因可能是这两个区域高度发达，各种功能区都有，人们不需要进行长距离的移动，加之人口密度大。（基站密度大）</a:t>
            </a:r>
            <a:endParaRPr lang="en-US" altLang="zh-CN" dirty="0"/>
          </a:p>
          <a:p>
            <a:pPr marL="228600" indent="-228600">
              <a:buAutoNum type="arabicPeriod"/>
            </a:pPr>
            <a:endParaRPr lang="en-US" altLang="zh-CN" dirty="0"/>
          </a:p>
          <a:p>
            <a:pPr marL="228600" indent="-228600">
              <a:buAutoNum type="arabicPeriod"/>
            </a:pPr>
            <a:r>
              <a:rPr lang="zh-CN" altLang="en-US" dirty="0"/>
              <a:t>聚类的区域数和每个区域的大致位置还是比较相似的。</a:t>
            </a:r>
            <a:endParaRPr lang="en-US" altLang="zh-CN" dirty="0"/>
          </a:p>
          <a:p>
            <a:pPr marL="228600" indent="-228600">
              <a:buAutoNum type="arabicPeriod"/>
            </a:pPr>
            <a:r>
              <a:rPr lang="zh-CN" altLang="en-US" dirty="0"/>
              <a:t>河流造成的分割不再那么明显，区域</a:t>
            </a:r>
            <a:r>
              <a:rPr lang="en-US" altLang="zh-CN" dirty="0"/>
              <a:t>A</a:t>
            </a:r>
            <a:r>
              <a:rPr lang="zh-CN" altLang="en-US" dirty="0"/>
              <a:t>和长兴岛聚到了一起，作者认为这样是更合理的因为在两个区域之间有渡轮和长江隧道，两个区域的人流还是比较大的。考虑到数据的特点，当人过去的时候，肯定会切换基站，所以能记录下来，但如果没打电话的话，就记不下来了。如果是去了某个地方，呆的时间不长，很可能没打电话而没有记录。</a:t>
            </a:r>
            <a:r>
              <a:rPr lang="en-US" altLang="zh-CN" dirty="0"/>
              <a:t>B</a:t>
            </a:r>
            <a:r>
              <a:rPr lang="zh-CN" altLang="en-US" dirty="0"/>
              <a:t>区域横跨了黄浦江两岸，这里有南浦大桥。</a:t>
            </a:r>
            <a:endParaRPr lang="en-US" altLang="zh-CN" dirty="0"/>
          </a:p>
          <a:p>
            <a:pPr marL="228600" indent="-228600">
              <a:buAutoNum type="arabicPeriod"/>
            </a:pPr>
            <a:r>
              <a:rPr lang="zh-CN" altLang="en-US" dirty="0"/>
              <a:t>行政区划的影响也没那么大了，说明</a:t>
            </a:r>
            <a:r>
              <a:rPr lang="en-US" altLang="zh-CN" dirty="0"/>
              <a:t>CDR</a:t>
            </a:r>
            <a:r>
              <a:rPr lang="zh-CN" altLang="en-US" dirty="0"/>
              <a:t>数据很可能夸大了行政区划对人口流动的影响。作者认为原因在于</a:t>
            </a:r>
            <a:r>
              <a:rPr lang="en-US" altLang="zh-CN" dirty="0"/>
              <a:t>CDR</a:t>
            </a:r>
            <a:r>
              <a:rPr lang="zh-CN" altLang="en-US" dirty="0"/>
              <a:t>数据空间分布的不均匀。人可能倾向于在呆的时间比较长的地方打电话。</a:t>
            </a:r>
            <a:endParaRPr lang="en-US" altLang="zh-CN" dirty="0"/>
          </a:p>
          <a:p>
            <a:pPr marL="228600" indent="-228600">
              <a:buAutoNum type="arabicPeriod"/>
            </a:pPr>
            <a:r>
              <a:rPr lang="zh-CN" altLang="en-US" dirty="0"/>
              <a:t>大部分区域的边界都比较明确，但整体数据的聚类结果显示，区域之间有相互渗透的现象，比如红色的区域在紫色的区域里还有一些小块，拉近之后，作者发现这种小块大部分都是住宅区，可能这里的人虽然住在这里，但工作确实在另一个区域，所以，所以这一小部分区域就被连到了外面的某个区域。但这又有另一个问题，为什么区域不是连续的，我觉得可能和基站的切换规律有关。所以是一流红色的区域，他们沿着这条公路去上班，物理距离虽大，但时间距离可能比较小。</a:t>
            </a:r>
            <a:endParaRPr lang="en-US" altLang="zh-CN" dirty="0"/>
          </a:p>
          <a:p>
            <a:pPr marL="228600" indent="-228600">
              <a:buAutoNum type="arabicPeriod"/>
            </a:pPr>
            <a:endParaRPr lang="en-US" altLang="zh-CN" dirty="0"/>
          </a:p>
          <a:p>
            <a:pPr marL="228600" indent="-228600">
              <a:buAutoNum type="arabicPeriod"/>
            </a:pPr>
            <a:endParaRPr lang="en-US" altLang="zh-CN"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14</a:t>
            </a:fld>
            <a:endParaRPr lang="zh-CN" altLang="en-US"/>
          </a:p>
        </p:txBody>
      </p:sp>
    </p:spTree>
    <p:extLst>
      <p:ext uri="{BB962C8B-B14F-4D97-AF65-F5344CB8AC3E}">
        <p14:creationId xmlns:p14="http://schemas.microsoft.com/office/powerpoint/2010/main" val="72993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总的来说，三个量的线性</a:t>
            </a:r>
          </a:p>
        </p:txBody>
      </p:sp>
      <p:sp>
        <p:nvSpPr>
          <p:cNvPr id="4" name="灯片编号占位符 3"/>
          <p:cNvSpPr>
            <a:spLocks noGrp="1"/>
          </p:cNvSpPr>
          <p:nvPr>
            <p:ph type="sldNum" sz="quarter" idx="10"/>
          </p:nvPr>
        </p:nvSpPr>
        <p:spPr/>
        <p:txBody>
          <a:bodyPr/>
          <a:lstStyle/>
          <a:p>
            <a:fld id="{C89461BB-BB29-447B-86E6-652C097B04C1}" type="slidenum">
              <a:rPr lang="zh-CN" altLang="en-US" smtClean="0"/>
              <a:t>15</a:t>
            </a:fld>
            <a:endParaRPr lang="zh-CN" altLang="en-US"/>
          </a:p>
        </p:txBody>
      </p:sp>
    </p:spTree>
    <p:extLst>
      <p:ext uri="{BB962C8B-B14F-4D97-AF65-F5344CB8AC3E}">
        <p14:creationId xmlns:p14="http://schemas.microsoft.com/office/powerpoint/2010/main" val="212310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这篇文章在研究了</a:t>
            </a:r>
            <a:r>
              <a:rPr lang="en-US" altLang="zh-CN" dirty="0"/>
              <a:t>CDR</a:t>
            </a:r>
            <a:r>
              <a:rPr lang="zh-CN" altLang="en-US" dirty="0"/>
              <a:t>数据在各种指标上的表现之后，更多的只是给出了这些现象，对现象的解释并不充分，只是提出了“</a:t>
            </a:r>
            <a:r>
              <a:rPr lang="en-US" altLang="zh-CN" dirty="0"/>
              <a:t>CDR</a:t>
            </a:r>
            <a:r>
              <a:rPr lang="zh-CN" altLang="en-US" dirty="0"/>
              <a:t>数据时空分布不均导致了它的偏差”这样一个结论，缺乏更进一步的解释，如果能具体分析一下</a:t>
            </a:r>
            <a:r>
              <a:rPr lang="en-US" altLang="zh-CN" dirty="0"/>
              <a:t>CDR</a:t>
            </a:r>
            <a:r>
              <a:rPr lang="zh-CN" altLang="en-US" dirty="0"/>
              <a:t>数据的时空分布有什么特点，这些特点又是如何导致统计上的各种偏差的，这样给出的解释可能会更充分。</a:t>
            </a:r>
            <a:endParaRPr lang="en-US" altLang="zh-CN" dirty="0"/>
          </a:p>
          <a:p>
            <a:r>
              <a:rPr lang="zh-CN" altLang="en-US" dirty="0"/>
              <a:t>除此之外，了解了</a:t>
            </a:r>
            <a:r>
              <a:rPr lang="en-US" altLang="zh-CN" dirty="0"/>
              <a:t>CDR</a:t>
            </a:r>
            <a:r>
              <a:rPr lang="zh-CN" altLang="en-US" dirty="0"/>
              <a:t>数据的偏差之后，一个更进一步的问题就是我们能不能修正这些偏差，在信号处理里，我们可以通过离散时间点的取样恢复出整个信号，拿在人的轨迹问题上，我们是不是也能通过</a:t>
            </a:r>
            <a:r>
              <a:rPr lang="en-US" altLang="zh-CN" dirty="0"/>
              <a:t>CDR</a:t>
            </a:r>
            <a:r>
              <a:rPr lang="zh-CN" altLang="en-US" dirty="0"/>
              <a:t>数据恢复出真实数据，至少是在某些指标上，比如，线性关系。</a:t>
            </a:r>
            <a:endParaRPr lang="en-US" altLang="zh-CN" dirty="0"/>
          </a:p>
          <a:p>
            <a:r>
              <a:rPr lang="zh-CN" altLang="en-US" dirty="0"/>
              <a:t>反思：自己一直以来以为是前提条件的事情可能也是值得研究一番的，比如，以前人们一直用</a:t>
            </a:r>
            <a:r>
              <a:rPr lang="en-US" altLang="zh-CN" dirty="0"/>
              <a:t>CDR</a:t>
            </a:r>
            <a:r>
              <a:rPr lang="zh-CN" altLang="en-US" dirty="0"/>
              <a:t>数据研究人的移动，那我们就可以反思，</a:t>
            </a:r>
            <a:r>
              <a:rPr lang="en-US" altLang="zh-CN" dirty="0"/>
              <a:t>CDR</a:t>
            </a:r>
            <a:r>
              <a:rPr lang="zh-CN" altLang="en-US" dirty="0"/>
              <a:t>数据到底能不能完全代表人的移动，在比如，在研究预测问题的时候，除了努力寻找更准确的预测方法，我们也可以反思，这个问题到底可预测性有多大，比如，没有人会用神经网络去预测抛硬币。</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16</a:t>
            </a:fld>
            <a:endParaRPr lang="zh-CN" altLang="en-US"/>
          </a:p>
        </p:txBody>
      </p:sp>
    </p:spTree>
    <p:extLst>
      <p:ext uri="{BB962C8B-B14F-4D97-AF65-F5344CB8AC3E}">
        <p14:creationId xmlns:p14="http://schemas.microsoft.com/office/powerpoint/2010/main" val="332494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从直观上来看，</a:t>
            </a:r>
            <a:r>
              <a:rPr lang="en-US" altLang="zh-CN" dirty="0"/>
              <a:t>CDR</a:t>
            </a:r>
            <a:r>
              <a:rPr lang="zh-CN" altLang="en-US" dirty="0"/>
              <a:t>数据有两个很明显的问题，一是粗粒度的记录，空间上来说，它只能将人定位到某个基站的覆盖区域，而不知道人在这个区域内的具体位置，从时间上来说，人一天打十几个电话就算很多了，所以记录数不会太多。第二个问题，也是最致命的问题，是</a:t>
            </a:r>
            <a:r>
              <a:rPr lang="en-US" altLang="zh-CN" dirty="0"/>
              <a:t>CDR</a:t>
            </a:r>
            <a:r>
              <a:rPr lang="zh-CN" altLang="en-US" dirty="0"/>
              <a:t>数据分布的不均匀性，不同的人打电话的频率相差很大，并且人们在某些区域打电话的概率要远远高于其他区域。这就好比一种高度有偏的采样方法。</a:t>
            </a:r>
          </a:p>
        </p:txBody>
      </p:sp>
      <p:sp>
        <p:nvSpPr>
          <p:cNvPr id="4" name="灯片编号占位符 3"/>
          <p:cNvSpPr>
            <a:spLocks noGrp="1"/>
          </p:cNvSpPr>
          <p:nvPr>
            <p:ph type="sldNum" sz="quarter" idx="10"/>
          </p:nvPr>
        </p:nvSpPr>
        <p:spPr/>
        <p:txBody>
          <a:bodyPr/>
          <a:lstStyle/>
          <a:p>
            <a:fld id="{C89461BB-BB29-447B-86E6-652C097B04C1}" type="slidenum">
              <a:rPr lang="zh-CN" altLang="en-US" smtClean="0"/>
              <a:t>3</a:t>
            </a:fld>
            <a:endParaRPr lang="zh-CN" altLang="en-US"/>
          </a:p>
        </p:txBody>
      </p:sp>
    </p:spTree>
    <p:extLst>
      <p:ext uri="{BB962C8B-B14F-4D97-AF65-F5344CB8AC3E}">
        <p14:creationId xmlns:p14="http://schemas.microsoft.com/office/powerpoint/2010/main" val="236674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目前对人移动性的研究主要有这样一些方面。</a:t>
            </a:r>
            <a:r>
              <a:rPr lang="en-US" altLang="zh-CN" dirty="0"/>
              <a:t>……</a:t>
            </a:r>
            <a:r>
              <a:rPr lang="zh-CN" altLang="en-US" dirty="0"/>
              <a:t>还有其他一些方面，但这篇文章主要关注</a:t>
            </a:r>
            <a:r>
              <a:rPr lang="en-US" altLang="zh-CN" dirty="0"/>
              <a:t>CDR</a:t>
            </a:r>
            <a:r>
              <a:rPr lang="zh-CN" altLang="en-US" dirty="0"/>
              <a:t>数据在这几个方面的表现究竟如何。</a:t>
            </a:r>
          </a:p>
        </p:txBody>
      </p:sp>
      <p:sp>
        <p:nvSpPr>
          <p:cNvPr id="4" name="灯片编号占位符 3"/>
          <p:cNvSpPr>
            <a:spLocks noGrp="1"/>
          </p:cNvSpPr>
          <p:nvPr>
            <p:ph type="sldNum" sz="quarter" idx="10"/>
          </p:nvPr>
        </p:nvSpPr>
        <p:spPr/>
        <p:txBody>
          <a:bodyPr/>
          <a:lstStyle/>
          <a:p>
            <a:fld id="{C89461BB-BB29-447B-86E6-652C097B04C1}" type="slidenum">
              <a:rPr lang="zh-CN" altLang="en-US" smtClean="0"/>
              <a:t>4</a:t>
            </a:fld>
            <a:endParaRPr lang="zh-CN" altLang="en-US"/>
          </a:p>
        </p:txBody>
      </p:sp>
    </p:spTree>
    <p:extLst>
      <p:ext uri="{BB962C8B-B14F-4D97-AF65-F5344CB8AC3E}">
        <p14:creationId xmlns:p14="http://schemas.microsoft.com/office/powerpoint/2010/main" val="5627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general, except periodic updates (PU), very few records are generated between midnight and 6:00. At 6:00–7:00, the volumes of regular updates (RU) and cellular handover (CH) grow significantly due to population travel. As a result, the number of active pinging from towers, recorded as PU, declines accordingly. The peaks of RU at 8:00–9:00 and 17:00–18:00 correspond to the morning and evening rush hour, respectively. Similar to RU, the numbers of IN and OT events start to increase from 6:00–7:00. ON and OF events together account for a very small portion of the data as turning mobile phone on and off frequently is not a common practice.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average CDR ratio is 43.09%, with a median value of 41.18%.</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7</a:t>
            </a:fld>
            <a:endParaRPr lang="zh-CN" altLang="en-US"/>
          </a:p>
        </p:txBody>
      </p:sp>
    </p:spTree>
    <p:extLst>
      <p:ext uri="{BB962C8B-B14F-4D97-AF65-F5344CB8AC3E}">
        <p14:creationId xmlns:p14="http://schemas.microsoft.com/office/powerpoint/2010/main" val="6283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divide the day into four six-hour periods (0:00–6:00, 6:00–12:00, 12:00–18:00, and 18:00–24:00) and only those subscribers with at least one footprint in each six-hour period are included in this study. After this step, a total of 686,642 subscribers remain in the complete group.</a:t>
            </a:r>
          </a:p>
          <a:p>
            <a:endParaRPr lang="en-US" altLang="zh-CN" dirty="0"/>
          </a:p>
          <a:p>
            <a:r>
              <a:rPr lang="en-US" altLang="zh-CN" dirty="0"/>
              <a:t>Second, as discussed in Section 3.3, the range of CDR ratios varies significantly among the subscribers and the CDR ratio could be a critical factor in the evaluation process. For people who use their mobile phone to communicate frequently, mobility indicators derived from the CDR group and the complete group should be very close. On the contrary, for people who travel a lot but rarely use their phone to communicate, their CDRs are likely to yield biased mobility indicators.</a:t>
            </a:r>
            <a:endParaRPr lang="zh-CN" altLang="en-US"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8</a:t>
            </a:fld>
            <a:endParaRPr lang="zh-CN" altLang="en-US"/>
          </a:p>
        </p:txBody>
      </p:sp>
    </p:spTree>
    <p:extLst>
      <p:ext uri="{BB962C8B-B14F-4D97-AF65-F5344CB8AC3E}">
        <p14:creationId xmlns:p14="http://schemas.microsoft.com/office/powerpoint/2010/main" val="275220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首先说一下这个图是怎么画的。</a:t>
            </a:r>
            <a:endParaRPr lang="en-US" altLang="zh-CN" dirty="0"/>
          </a:p>
          <a:p>
            <a:r>
              <a:rPr lang="zh-CN" altLang="en-US" dirty="0"/>
              <a:t>线性相关系数高</a:t>
            </a:r>
            <a:endParaRPr lang="en-US" altLang="zh-CN" dirty="0"/>
          </a:p>
          <a:p>
            <a:r>
              <a:rPr lang="en-US" altLang="zh-CN" dirty="0"/>
              <a:t>ABCD</a:t>
            </a:r>
            <a:r>
              <a:rPr lang="zh-CN" altLang="en-US" dirty="0"/>
              <a:t>四组的对比</a:t>
            </a:r>
            <a:endParaRPr lang="en-US" altLang="zh-CN" dirty="0"/>
          </a:p>
          <a:p>
            <a:r>
              <a:rPr lang="zh-CN" altLang="en-US" dirty="0"/>
              <a:t>越往右方差越大（一个人运动范围越大，不同的打电话时间的分布产生的不同的结果就会越多；</a:t>
            </a:r>
            <a:r>
              <a:rPr lang="en-US" altLang="zh-CN" dirty="0"/>
              <a:t>total travel distance</a:t>
            </a:r>
            <a:r>
              <a:rPr lang="zh-CN" altLang="en-US" dirty="0"/>
              <a:t>越大，人越少，统计出来的数据的方差就会越大）</a:t>
            </a:r>
          </a:p>
        </p:txBody>
      </p:sp>
      <p:sp>
        <p:nvSpPr>
          <p:cNvPr id="4" name="灯片编号占位符 3"/>
          <p:cNvSpPr>
            <a:spLocks noGrp="1"/>
          </p:cNvSpPr>
          <p:nvPr>
            <p:ph type="sldNum" sz="quarter" idx="10"/>
          </p:nvPr>
        </p:nvSpPr>
        <p:spPr/>
        <p:txBody>
          <a:bodyPr/>
          <a:lstStyle/>
          <a:p>
            <a:fld id="{C89461BB-BB29-447B-86E6-652C097B04C1}" type="slidenum">
              <a:rPr lang="zh-CN" altLang="en-US" smtClean="0"/>
              <a:t>9</a:t>
            </a:fld>
            <a:endParaRPr lang="zh-CN" altLang="en-US"/>
          </a:p>
        </p:txBody>
      </p:sp>
    </p:spTree>
    <p:extLst>
      <p:ext uri="{BB962C8B-B14F-4D97-AF65-F5344CB8AC3E}">
        <p14:creationId xmlns:p14="http://schemas.microsoft.com/office/powerpoint/2010/main" val="82330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Rcdr</a:t>
            </a:r>
            <a:r>
              <a:rPr lang="en-US" altLang="zh-CN" dirty="0"/>
              <a:t> </a:t>
            </a:r>
            <a:r>
              <a:rPr lang="zh-CN" altLang="en-US" dirty="0"/>
              <a:t>可以大于</a:t>
            </a:r>
            <a:r>
              <a:rPr lang="en-US" altLang="zh-CN" dirty="0" err="1"/>
              <a:t>Rcomplete</a:t>
            </a:r>
            <a:endParaRPr lang="en-US" altLang="zh-CN" dirty="0"/>
          </a:p>
          <a:p>
            <a:r>
              <a:rPr lang="en-US" altLang="zh-CN" dirty="0"/>
              <a:t>ABC</a:t>
            </a:r>
            <a:r>
              <a:rPr lang="zh-CN" altLang="en-US" dirty="0"/>
              <a:t>三组效果相当 </a:t>
            </a:r>
            <a:r>
              <a:rPr lang="en-US" altLang="zh-CN" dirty="0"/>
              <a:t>D</a:t>
            </a:r>
            <a:r>
              <a:rPr lang="zh-CN" altLang="en-US" dirty="0"/>
              <a:t>组效果较差，且当</a:t>
            </a:r>
            <a:r>
              <a:rPr lang="en-US" altLang="zh-CN" dirty="0" err="1"/>
              <a:t>Rg</a:t>
            </a:r>
            <a:r>
              <a:rPr lang="en-US" altLang="zh-CN" dirty="0"/>
              <a:t> complete</a:t>
            </a:r>
            <a:r>
              <a:rPr lang="zh-CN" altLang="en-US" dirty="0"/>
              <a:t>超过</a:t>
            </a:r>
            <a:r>
              <a:rPr lang="en-US" altLang="zh-CN" dirty="0"/>
              <a:t>25km</a:t>
            </a:r>
            <a:r>
              <a:rPr lang="zh-CN" altLang="en-US" dirty="0"/>
              <a:t>后，偏差极大（只在一个地方出现过</a:t>
            </a:r>
            <a:r>
              <a:rPr lang="en-US" altLang="zh-CN" dirty="0" err="1"/>
              <a:t>Rg</a:t>
            </a:r>
            <a:r>
              <a:rPr lang="zh-CN" altLang="en-US" dirty="0"/>
              <a:t>为</a:t>
            </a:r>
            <a:r>
              <a:rPr lang="en-US" altLang="zh-CN" dirty="0"/>
              <a:t>0</a:t>
            </a:r>
            <a:r>
              <a:rPr lang="zh-CN" altLang="en-US" dirty="0"/>
              <a:t>）。</a:t>
            </a:r>
            <a:endParaRPr lang="en-US" altLang="zh-CN" dirty="0"/>
          </a:p>
          <a:p>
            <a:r>
              <a:rPr lang="en-US" altLang="zh-CN" dirty="0" err="1"/>
              <a:t>Rg</a:t>
            </a:r>
            <a:r>
              <a:rPr lang="zh-CN" altLang="en-US" dirty="0"/>
              <a:t>增大后，扩散的现象更严重。</a:t>
            </a:r>
            <a:endParaRPr lang="en-US" altLang="zh-CN" dirty="0"/>
          </a:p>
          <a:p>
            <a:endParaRPr lang="en-US" altLang="zh-CN" dirty="0"/>
          </a:p>
          <a:p>
            <a:r>
              <a:rPr lang="zh-CN" altLang="en-US" dirty="0"/>
              <a:t>表现出阈值的感觉。</a:t>
            </a:r>
          </a:p>
        </p:txBody>
      </p:sp>
      <p:sp>
        <p:nvSpPr>
          <p:cNvPr id="4" name="灯片编号占位符 3"/>
          <p:cNvSpPr>
            <a:spLocks noGrp="1"/>
          </p:cNvSpPr>
          <p:nvPr>
            <p:ph type="sldNum" sz="quarter" idx="10"/>
          </p:nvPr>
        </p:nvSpPr>
        <p:spPr/>
        <p:txBody>
          <a:bodyPr/>
          <a:lstStyle/>
          <a:p>
            <a:fld id="{C89461BB-BB29-447B-86E6-652C097B04C1}" type="slidenum">
              <a:rPr lang="zh-CN" altLang="en-US" smtClean="0"/>
              <a:t>10</a:t>
            </a:fld>
            <a:endParaRPr lang="zh-CN" altLang="en-US"/>
          </a:p>
        </p:txBody>
      </p:sp>
    </p:spTree>
    <p:extLst>
      <p:ext uri="{BB962C8B-B14F-4D97-AF65-F5344CB8AC3E}">
        <p14:creationId xmlns:p14="http://schemas.microsoft.com/office/powerpoint/2010/main" val="406546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之前也有一部分工作研究的是人的位置的可预测性，其中用到了熵这个量，</a:t>
            </a:r>
            <a:endParaRPr lang="en-US" altLang="zh-CN" dirty="0"/>
          </a:p>
          <a:p>
            <a:endParaRPr lang="en-US" altLang="zh-CN" dirty="0"/>
          </a:p>
          <a:p>
            <a:r>
              <a:rPr lang="zh-CN" altLang="en-US" dirty="0"/>
              <a:t>不过，这篇文章分析的这种熵并不是研究可预测性最核心的那个熵。可能是效果不好，也可能是作者不想搞得那么麻烦。</a:t>
            </a:r>
            <a:endParaRPr lang="en-US" altLang="zh-CN" dirty="0"/>
          </a:p>
          <a:p>
            <a:r>
              <a:rPr lang="zh-CN" altLang="en-US" dirty="0"/>
              <a:t>低估</a:t>
            </a:r>
            <a:endParaRPr lang="en-US" altLang="zh-CN" dirty="0"/>
          </a:p>
          <a:p>
            <a:r>
              <a:rPr lang="zh-CN" altLang="en-US" dirty="0"/>
              <a:t>随着熵的增大，并不是说方差就越大（这是为啥？）</a:t>
            </a:r>
            <a:endParaRPr lang="en-US" altLang="zh-CN" dirty="0"/>
          </a:p>
          <a:p>
            <a:r>
              <a:rPr lang="en-US" altLang="zh-CN" dirty="0"/>
              <a:t>CDR ratio </a:t>
            </a:r>
            <a:r>
              <a:rPr lang="zh-CN" altLang="en-US" dirty="0"/>
              <a:t>越低 更可能有一些位置没有被</a:t>
            </a:r>
            <a:r>
              <a:rPr lang="en-US" altLang="zh-CN" dirty="0"/>
              <a:t>CDR</a:t>
            </a:r>
            <a:r>
              <a:rPr lang="zh-CN" altLang="en-US" dirty="0"/>
              <a:t>记录下来，所以，</a:t>
            </a:r>
            <a:r>
              <a:rPr lang="en-US" altLang="zh-CN" dirty="0"/>
              <a:t>CDR</a:t>
            </a:r>
            <a:r>
              <a:rPr lang="zh-CN" altLang="en-US" dirty="0"/>
              <a:t>算出来的不确定度就低了。</a:t>
            </a:r>
            <a:endParaRPr lang="en-US" altLang="zh-CN"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11</a:t>
            </a:fld>
            <a:endParaRPr lang="zh-CN" altLang="en-US"/>
          </a:p>
        </p:txBody>
      </p:sp>
    </p:spTree>
    <p:extLst>
      <p:ext uri="{BB962C8B-B14F-4D97-AF65-F5344CB8AC3E}">
        <p14:creationId xmlns:p14="http://schemas.microsoft.com/office/powerpoint/2010/main" val="3955605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线下降的越快，说明长距离的移动发生的概率越小。</a:t>
            </a:r>
            <a:endParaRPr lang="en-US" altLang="zh-CN" dirty="0"/>
          </a:p>
          <a:p>
            <a:r>
              <a:rPr lang="en-US" altLang="zh-CN" dirty="0"/>
              <a:t>On average, displacements between phone calls (or text messages) are longer than those between consecutive locations people visit.</a:t>
            </a:r>
            <a:endParaRPr lang="zh-CN" altLang="en-US" dirty="0"/>
          </a:p>
        </p:txBody>
      </p:sp>
      <p:sp>
        <p:nvSpPr>
          <p:cNvPr id="4" name="灯片编号占位符 3"/>
          <p:cNvSpPr>
            <a:spLocks noGrp="1"/>
          </p:cNvSpPr>
          <p:nvPr>
            <p:ph type="sldNum" sz="quarter" idx="10"/>
          </p:nvPr>
        </p:nvSpPr>
        <p:spPr/>
        <p:txBody>
          <a:bodyPr/>
          <a:lstStyle/>
          <a:p>
            <a:fld id="{C89461BB-BB29-447B-86E6-652C097B04C1}" type="slidenum">
              <a:rPr lang="zh-CN" altLang="en-US" smtClean="0"/>
              <a:t>12</a:t>
            </a:fld>
            <a:endParaRPr lang="zh-CN" altLang="en-US"/>
          </a:p>
        </p:txBody>
      </p:sp>
    </p:spTree>
    <p:extLst>
      <p:ext uri="{BB962C8B-B14F-4D97-AF65-F5344CB8AC3E}">
        <p14:creationId xmlns:p14="http://schemas.microsoft.com/office/powerpoint/2010/main" val="124419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椭圆 1"/>
          <p:cNvSpPr/>
          <p:nvPr userDrawn="1"/>
        </p:nvSpPr>
        <p:spPr>
          <a:xfrm rot="5400000">
            <a:off x="1790966" y="425408"/>
            <a:ext cx="2028376" cy="1177563"/>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7"/>
          <p:cNvSpPr/>
          <p:nvPr userDrawn="1"/>
        </p:nvSpPr>
        <p:spPr>
          <a:xfrm rot="5400000">
            <a:off x="2809827" y="584110"/>
            <a:ext cx="2346109" cy="117789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12"/>
          <p:cNvSpPr/>
          <p:nvPr userDrawn="1"/>
        </p:nvSpPr>
        <p:spPr>
          <a:xfrm rot="5400000">
            <a:off x="5324309" y="425407"/>
            <a:ext cx="2028375" cy="1177562"/>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13"/>
          <p:cNvSpPr/>
          <p:nvPr userDrawn="1"/>
        </p:nvSpPr>
        <p:spPr>
          <a:xfrm rot="5400000">
            <a:off x="3987408" y="584418"/>
            <a:ext cx="2346724" cy="117789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userDrawn="1"/>
        </p:nvSpPr>
        <p:spPr>
          <a:xfrm>
            <a:off x="2074528" y="-2513200"/>
            <a:ext cx="4994940" cy="499494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userDrawn="1"/>
        </p:nvSpPr>
        <p:spPr>
          <a:xfrm>
            <a:off x="4493240" y="2414232"/>
            <a:ext cx="157518" cy="15751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805845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1A7BAE"/>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1A7BAE"/>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673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95BC49"/>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95BC49"/>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61893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FDA907"/>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FDA907"/>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668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2" name="组合 1"/>
          <p:cNvGrpSpPr/>
          <p:nvPr userDrawn="1"/>
        </p:nvGrpSpPr>
        <p:grpSpPr>
          <a:xfrm>
            <a:off x="281524" y="0"/>
            <a:ext cx="105725" cy="721610"/>
            <a:chOff x="281524" y="0"/>
            <a:chExt cx="105725" cy="721610"/>
          </a:xfrm>
          <a:solidFill>
            <a:srgbClr val="BF3420"/>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105725" cy="180402"/>
            <a:chOff x="281524" y="0"/>
            <a:chExt cx="105725" cy="721610"/>
          </a:xfrm>
          <a:solidFill>
            <a:srgbClr val="BF3420"/>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p:nvPr userDrawn="1"/>
        </p:nvCxnSpPr>
        <p:spPr>
          <a:xfrm>
            <a:off x="521550" y="681540"/>
            <a:ext cx="35103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270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2" name="组合 1"/>
          <p:cNvGrpSpPr/>
          <p:nvPr userDrawn="1"/>
        </p:nvGrpSpPr>
        <p:grpSpPr>
          <a:xfrm>
            <a:off x="161510" y="0"/>
            <a:ext cx="225739" cy="721610"/>
            <a:chOff x="161510" y="0"/>
            <a:chExt cx="225739" cy="721610"/>
          </a:xfrm>
        </p:grpSpPr>
        <p:sp>
          <p:nvSpPr>
            <p:cNvPr id="3" name="矩形 2"/>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56" y="4963098"/>
            <a:ext cx="225739" cy="180402"/>
            <a:chOff x="161510" y="0"/>
            <a:chExt cx="225739" cy="721610"/>
          </a:xfrm>
        </p:grpSpPr>
        <p:sp>
          <p:nvSpPr>
            <p:cNvPr id="8" name="矩形 7"/>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1837133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39271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userDrawn="1"/>
        </p:nvSpPr>
        <p:spPr>
          <a:xfrm>
            <a:off x="0" y="2706765"/>
            <a:ext cx="9144000" cy="13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C:\Documents and Settings\yangweizhou\桌面\2.jpg"/>
          <p:cNvPicPr>
            <a:picLocks noChangeAspect="1" noChangeArrowheads="1"/>
          </p:cNvPicPr>
          <p:nvPr userDrawn="1"/>
        </p:nvPicPr>
        <p:blipFill rotWithShape="1">
          <a:blip r:embed="rId2"/>
          <a:srcRect b="20467"/>
          <a:stretch/>
        </p:blipFill>
        <p:spPr bwMode="auto">
          <a:xfrm>
            <a:off x="0" y="0"/>
            <a:ext cx="9144000" cy="5143500"/>
          </a:xfrm>
          <a:prstGeom prst="rect">
            <a:avLst/>
          </a:prstGeom>
          <a:noFill/>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5" r:id="rId5"/>
    <p:sldLayoutId id="2147483667" r:id="rId6"/>
    <p:sldLayoutId id="2147483653" r:id="rId7"/>
    <p:sldLayoutId id="2147483662" r:id="rId8"/>
    <p:sldLayoutId id="2147483654" r:id="rId9"/>
    <p:sldLayoutId id="2147483651" r:id="rId10"/>
    <p:sldLayoutId id="2147483655" r:id="rId11"/>
    <p:sldLayoutId id="2147483656" r:id="rId12"/>
    <p:sldLayoutId id="2147483657" r:id="rId13"/>
    <p:sldLayoutId id="2147483658" r:id="rId14"/>
    <p:sldLayoutId id="2147483659" r:id="rId15"/>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2272C2E-F489-472E-BD5C-D500B76163C2}"/>
              </a:ext>
            </a:extLst>
          </p:cNvPr>
          <p:cNvSpPr txBox="1"/>
          <p:nvPr/>
        </p:nvSpPr>
        <p:spPr>
          <a:xfrm>
            <a:off x="881590" y="1617643"/>
            <a:ext cx="7380820" cy="954107"/>
          </a:xfrm>
          <a:prstGeom prst="rect">
            <a:avLst/>
          </a:prstGeom>
          <a:noFill/>
        </p:spPr>
        <p:txBody>
          <a:bodyPr wrap="square" rtlCol="0">
            <a:spAutoFit/>
          </a:bodyPr>
          <a:lstStyle/>
          <a:p>
            <a:pPr algn="ctr"/>
            <a:r>
              <a:rPr lang="en-US" altLang="zh-CN" sz="2800" dirty="0"/>
              <a:t>Understanding the bias of call detail records in human mobility research</a:t>
            </a:r>
            <a:endParaRPr lang="zh-CN" altLang="en-US" sz="2800" dirty="0"/>
          </a:p>
        </p:txBody>
      </p:sp>
      <p:sp>
        <p:nvSpPr>
          <p:cNvPr id="3" name="文本框 2">
            <a:extLst>
              <a:ext uri="{FF2B5EF4-FFF2-40B4-BE49-F238E27FC236}">
                <a16:creationId xmlns:a16="http://schemas.microsoft.com/office/drawing/2014/main" id="{2EA046AD-310E-4861-9093-EEF171C6D125}"/>
              </a:ext>
            </a:extLst>
          </p:cNvPr>
          <p:cNvSpPr txBox="1"/>
          <p:nvPr/>
        </p:nvSpPr>
        <p:spPr>
          <a:xfrm>
            <a:off x="1654534" y="2589486"/>
            <a:ext cx="5834931" cy="584775"/>
          </a:xfrm>
          <a:prstGeom prst="rect">
            <a:avLst/>
          </a:prstGeom>
          <a:noFill/>
        </p:spPr>
        <p:txBody>
          <a:bodyPr wrap="none" rtlCol="0">
            <a:spAutoFit/>
          </a:bodyPr>
          <a:lstStyle/>
          <a:p>
            <a:r>
              <a:rPr lang="en-US" altLang="zh-CN" sz="1600" dirty="0"/>
              <a:t>Zhao, Z., Shaw, S. L., Xu, Y., Lu, F., Chen, J., &amp; Yin, L. (2016).</a:t>
            </a:r>
          </a:p>
          <a:p>
            <a:pPr algn="ctr"/>
            <a:r>
              <a:rPr lang="en-US" altLang="zh-CN" sz="1600" dirty="0"/>
              <a:t>International Journal of Geographical Information Science</a:t>
            </a:r>
          </a:p>
        </p:txBody>
      </p:sp>
    </p:spTree>
    <p:extLst>
      <p:ext uri="{BB962C8B-B14F-4D97-AF65-F5344CB8AC3E}">
        <p14:creationId xmlns:p14="http://schemas.microsoft.com/office/powerpoint/2010/main" val="33556032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65" name="矩形 64"/>
          <p:cNvSpPr/>
          <p:nvPr/>
        </p:nvSpPr>
        <p:spPr>
          <a:xfrm>
            <a:off x="1043607" y="931825"/>
            <a:ext cx="3123348" cy="369332"/>
          </a:xfrm>
          <a:prstGeom prst="rect">
            <a:avLst/>
          </a:prstGeom>
        </p:spPr>
        <p:txBody>
          <a:bodyPr wrap="square">
            <a:spAutoFit/>
          </a:bodyPr>
          <a:lstStyle/>
          <a:p>
            <a:r>
              <a:rPr lang="en-US" altLang="zh-CN" b="1" dirty="0">
                <a:solidFill>
                  <a:schemeClr val="accent3">
                    <a:lumMod val="50000"/>
                  </a:schemeClr>
                </a:solidFill>
              </a:rPr>
              <a:t>02.Radius of Gyration</a:t>
            </a:r>
            <a:endParaRPr lang="en-US" altLang="zh-CN" b="1" dirty="0">
              <a:solidFill>
                <a:schemeClr val="accent3">
                  <a:lumMod val="50000"/>
                </a:schemeClr>
              </a:solidFill>
              <a:latin typeface="+mj-ea"/>
              <a:ea typeface="+mj-ea"/>
            </a:endParaRPr>
          </a:p>
        </p:txBody>
      </p:sp>
      <p:pic>
        <p:nvPicPr>
          <p:cNvPr id="2" name="图片 1">
            <a:extLst>
              <a:ext uri="{FF2B5EF4-FFF2-40B4-BE49-F238E27FC236}">
                <a16:creationId xmlns:a16="http://schemas.microsoft.com/office/drawing/2014/main" id="{86FB8923-30C7-4EB4-BE2E-8897692DC998}"/>
              </a:ext>
            </a:extLst>
          </p:cNvPr>
          <p:cNvPicPr>
            <a:picLocks noChangeAspect="1"/>
          </p:cNvPicPr>
          <p:nvPr/>
        </p:nvPicPr>
        <p:blipFill>
          <a:blip r:embed="rId3"/>
          <a:stretch>
            <a:fillRect/>
          </a:stretch>
        </p:blipFill>
        <p:spPr>
          <a:xfrm>
            <a:off x="4707015" y="1469997"/>
            <a:ext cx="3760467" cy="3355633"/>
          </a:xfrm>
          <a:prstGeom prst="rect">
            <a:avLst/>
          </a:prstGeom>
        </p:spPr>
      </p:pic>
      <p:pic>
        <p:nvPicPr>
          <p:cNvPr id="4" name="图片 3">
            <a:extLst>
              <a:ext uri="{FF2B5EF4-FFF2-40B4-BE49-F238E27FC236}">
                <a16:creationId xmlns:a16="http://schemas.microsoft.com/office/drawing/2014/main" id="{AFA55B7D-171C-4291-A527-5F7159766D91}"/>
              </a:ext>
            </a:extLst>
          </p:cNvPr>
          <p:cNvPicPr>
            <a:picLocks noChangeAspect="1"/>
          </p:cNvPicPr>
          <p:nvPr/>
        </p:nvPicPr>
        <p:blipFill>
          <a:blip r:embed="rId4"/>
          <a:stretch>
            <a:fillRect/>
          </a:stretch>
        </p:blipFill>
        <p:spPr>
          <a:xfrm>
            <a:off x="1043607" y="1574253"/>
            <a:ext cx="3053678" cy="953812"/>
          </a:xfrm>
          <a:prstGeom prst="rect">
            <a:avLst/>
          </a:prstGeom>
        </p:spPr>
      </p:pic>
      <p:pic>
        <p:nvPicPr>
          <p:cNvPr id="8" name="图片 7">
            <a:extLst>
              <a:ext uri="{FF2B5EF4-FFF2-40B4-BE49-F238E27FC236}">
                <a16:creationId xmlns:a16="http://schemas.microsoft.com/office/drawing/2014/main" id="{960384C2-B3C9-4375-806E-D20569B3499D}"/>
              </a:ext>
            </a:extLst>
          </p:cNvPr>
          <p:cNvPicPr>
            <a:picLocks noChangeAspect="1"/>
          </p:cNvPicPr>
          <p:nvPr/>
        </p:nvPicPr>
        <p:blipFill>
          <a:blip r:embed="rId5"/>
          <a:stretch>
            <a:fillRect/>
          </a:stretch>
        </p:blipFill>
        <p:spPr>
          <a:xfrm>
            <a:off x="1043607" y="2651125"/>
            <a:ext cx="3528393" cy="754761"/>
          </a:xfrm>
          <a:prstGeom prst="rect">
            <a:avLst/>
          </a:prstGeom>
        </p:spPr>
      </p:pic>
      <p:pic>
        <p:nvPicPr>
          <p:cNvPr id="9" name="图片 8">
            <a:extLst>
              <a:ext uri="{FF2B5EF4-FFF2-40B4-BE49-F238E27FC236}">
                <a16:creationId xmlns:a16="http://schemas.microsoft.com/office/drawing/2014/main" id="{6395F66A-3AAC-4C83-AC27-9206C3EFF6BF}"/>
              </a:ext>
            </a:extLst>
          </p:cNvPr>
          <p:cNvPicPr>
            <a:picLocks noChangeAspect="1"/>
          </p:cNvPicPr>
          <p:nvPr/>
        </p:nvPicPr>
        <p:blipFill>
          <a:blip r:embed="rId6"/>
          <a:stretch>
            <a:fillRect/>
          </a:stretch>
        </p:blipFill>
        <p:spPr>
          <a:xfrm>
            <a:off x="1043607" y="3657417"/>
            <a:ext cx="3528393" cy="625522"/>
          </a:xfrm>
          <a:prstGeom prst="rect">
            <a:avLst/>
          </a:prstGeom>
        </p:spPr>
      </p:pic>
    </p:spTree>
    <p:extLst>
      <p:ext uri="{BB962C8B-B14F-4D97-AF65-F5344CB8AC3E}">
        <p14:creationId xmlns:p14="http://schemas.microsoft.com/office/powerpoint/2010/main" val="36600249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65" name="矩形 64"/>
          <p:cNvSpPr/>
          <p:nvPr/>
        </p:nvSpPr>
        <p:spPr>
          <a:xfrm>
            <a:off x="1043607" y="931825"/>
            <a:ext cx="3123348" cy="369332"/>
          </a:xfrm>
          <a:prstGeom prst="rect">
            <a:avLst/>
          </a:prstGeom>
        </p:spPr>
        <p:txBody>
          <a:bodyPr wrap="square">
            <a:spAutoFit/>
          </a:bodyPr>
          <a:lstStyle/>
          <a:p>
            <a:r>
              <a:rPr lang="en-US" altLang="zh-CN" b="1" dirty="0">
                <a:solidFill>
                  <a:schemeClr val="accent3">
                    <a:lumMod val="50000"/>
                  </a:schemeClr>
                </a:solidFill>
              </a:rPr>
              <a:t>03.Movement Entropy</a:t>
            </a:r>
            <a:endParaRPr lang="en-US" altLang="zh-CN" b="1" dirty="0">
              <a:solidFill>
                <a:schemeClr val="accent3">
                  <a:lumMod val="50000"/>
                </a:schemeClr>
              </a:solidFill>
              <a:latin typeface="+mj-ea"/>
              <a:ea typeface="+mj-ea"/>
            </a:endParaRPr>
          </a:p>
        </p:txBody>
      </p:sp>
      <p:pic>
        <p:nvPicPr>
          <p:cNvPr id="3" name="图片 2">
            <a:extLst>
              <a:ext uri="{FF2B5EF4-FFF2-40B4-BE49-F238E27FC236}">
                <a16:creationId xmlns:a16="http://schemas.microsoft.com/office/drawing/2014/main" id="{ABAC11BC-D126-46FC-A063-484DA40CCDE4}"/>
              </a:ext>
            </a:extLst>
          </p:cNvPr>
          <p:cNvPicPr>
            <a:picLocks noChangeAspect="1"/>
          </p:cNvPicPr>
          <p:nvPr/>
        </p:nvPicPr>
        <p:blipFill>
          <a:blip r:embed="rId3"/>
          <a:stretch>
            <a:fillRect/>
          </a:stretch>
        </p:blipFill>
        <p:spPr>
          <a:xfrm>
            <a:off x="1564022" y="1609428"/>
            <a:ext cx="1695450" cy="733425"/>
          </a:xfrm>
          <a:prstGeom prst="rect">
            <a:avLst/>
          </a:prstGeom>
        </p:spPr>
      </p:pic>
      <p:pic>
        <p:nvPicPr>
          <p:cNvPr id="5" name="图片 4">
            <a:extLst>
              <a:ext uri="{FF2B5EF4-FFF2-40B4-BE49-F238E27FC236}">
                <a16:creationId xmlns:a16="http://schemas.microsoft.com/office/drawing/2014/main" id="{7FF65282-5040-4769-BCBB-1926E9D1AA0A}"/>
              </a:ext>
            </a:extLst>
          </p:cNvPr>
          <p:cNvPicPr>
            <a:picLocks noChangeAspect="1"/>
          </p:cNvPicPr>
          <p:nvPr/>
        </p:nvPicPr>
        <p:blipFill>
          <a:blip r:embed="rId4"/>
          <a:stretch>
            <a:fillRect/>
          </a:stretch>
        </p:blipFill>
        <p:spPr>
          <a:xfrm>
            <a:off x="1043607" y="2447787"/>
            <a:ext cx="3528393" cy="702308"/>
          </a:xfrm>
          <a:prstGeom prst="rect">
            <a:avLst/>
          </a:prstGeom>
        </p:spPr>
      </p:pic>
      <p:pic>
        <p:nvPicPr>
          <p:cNvPr id="6" name="图片 5">
            <a:extLst>
              <a:ext uri="{FF2B5EF4-FFF2-40B4-BE49-F238E27FC236}">
                <a16:creationId xmlns:a16="http://schemas.microsoft.com/office/drawing/2014/main" id="{6CEFD063-C65A-45A1-A641-F55580E4B17A}"/>
              </a:ext>
            </a:extLst>
          </p:cNvPr>
          <p:cNvPicPr>
            <a:picLocks noChangeAspect="1"/>
          </p:cNvPicPr>
          <p:nvPr/>
        </p:nvPicPr>
        <p:blipFill>
          <a:blip r:embed="rId5"/>
          <a:stretch>
            <a:fillRect/>
          </a:stretch>
        </p:blipFill>
        <p:spPr>
          <a:xfrm>
            <a:off x="1043607" y="3336835"/>
            <a:ext cx="3528393" cy="694477"/>
          </a:xfrm>
          <a:prstGeom prst="rect">
            <a:avLst/>
          </a:prstGeom>
        </p:spPr>
      </p:pic>
      <p:pic>
        <p:nvPicPr>
          <p:cNvPr id="10" name="图片 9">
            <a:extLst>
              <a:ext uri="{FF2B5EF4-FFF2-40B4-BE49-F238E27FC236}">
                <a16:creationId xmlns:a16="http://schemas.microsoft.com/office/drawing/2014/main" id="{CB7CCA99-4797-49D0-B9D5-0D084D35EEDF}"/>
              </a:ext>
            </a:extLst>
          </p:cNvPr>
          <p:cNvPicPr>
            <a:picLocks noChangeAspect="1"/>
          </p:cNvPicPr>
          <p:nvPr/>
        </p:nvPicPr>
        <p:blipFill>
          <a:blip r:embed="rId6"/>
          <a:stretch>
            <a:fillRect/>
          </a:stretch>
        </p:blipFill>
        <p:spPr>
          <a:xfrm>
            <a:off x="4977047" y="1301157"/>
            <a:ext cx="3528393" cy="3212666"/>
          </a:xfrm>
          <a:prstGeom prst="rect">
            <a:avLst/>
          </a:prstGeom>
        </p:spPr>
      </p:pic>
    </p:spTree>
    <p:extLst>
      <p:ext uri="{BB962C8B-B14F-4D97-AF65-F5344CB8AC3E}">
        <p14:creationId xmlns:p14="http://schemas.microsoft.com/office/powerpoint/2010/main" val="5075945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58" name="矩形 57"/>
          <p:cNvSpPr/>
          <p:nvPr/>
        </p:nvSpPr>
        <p:spPr>
          <a:xfrm>
            <a:off x="3082310" y="2747704"/>
            <a:ext cx="697602" cy="400110"/>
          </a:xfrm>
          <a:prstGeom prst="rect">
            <a:avLst/>
          </a:prstGeom>
        </p:spPr>
        <p:txBody>
          <a:bodyPr wrap="square">
            <a:spAutoFit/>
          </a:bodyPr>
          <a:lstStyle/>
          <a:p>
            <a:pPr algn="ctr"/>
            <a:r>
              <a:rPr lang="en-US" altLang="zh-CN" sz="2000" b="1" dirty="0">
                <a:solidFill>
                  <a:schemeClr val="bg1"/>
                </a:solidFill>
              </a:rPr>
              <a:t>05</a:t>
            </a:r>
            <a:endParaRPr lang="en-US" altLang="zh-CN" sz="2000" b="1" dirty="0">
              <a:solidFill>
                <a:schemeClr val="bg1"/>
              </a:solidFill>
              <a:latin typeface="+mj-ea"/>
              <a:ea typeface="+mj-ea"/>
            </a:endParaRPr>
          </a:p>
        </p:txBody>
      </p:sp>
      <p:sp>
        <p:nvSpPr>
          <p:cNvPr id="65" name="矩形 64"/>
          <p:cNvSpPr/>
          <p:nvPr/>
        </p:nvSpPr>
        <p:spPr>
          <a:xfrm>
            <a:off x="1043607" y="931825"/>
            <a:ext cx="3123348" cy="369332"/>
          </a:xfrm>
          <a:prstGeom prst="rect">
            <a:avLst/>
          </a:prstGeom>
        </p:spPr>
        <p:txBody>
          <a:bodyPr wrap="square">
            <a:spAutoFit/>
          </a:bodyPr>
          <a:lstStyle/>
          <a:p>
            <a:r>
              <a:rPr lang="en-US" altLang="zh-CN" b="1" dirty="0">
                <a:solidFill>
                  <a:schemeClr val="accent3">
                    <a:lumMod val="50000"/>
                  </a:schemeClr>
                </a:solidFill>
              </a:rPr>
              <a:t>04.Distance Decay Effect</a:t>
            </a:r>
            <a:endParaRPr lang="en-US" altLang="zh-CN" b="1" dirty="0">
              <a:solidFill>
                <a:schemeClr val="accent3">
                  <a:lumMod val="50000"/>
                </a:schemeClr>
              </a:solidFill>
              <a:latin typeface="+mj-ea"/>
              <a:ea typeface="+mj-ea"/>
            </a:endParaRPr>
          </a:p>
        </p:txBody>
      </p:sp>
      <p:pic>
        <p:nvPicPr>
          <p:cNvPr id="6" name="图片 5">
            <a:extLst>
              <a:ext uri="{FF2B5EF4-FFF2-40B4-BE49-F238E27FC236}">
                <a16:creationId xmlns:a16="http://schemas.microsoft.com/office/drawing/2014/main" id="{45D52D91-0BBD-46AC-A9CB-7D049038CFB0}"/>
              </a:ext>
            </a:extLst>
          </p:cNvPr>
          <p:cNvPicPr>
            <a:picLocks noChangeAspect="1"/>
          </p:cNvPicPr>
          <p:nvPr/>
        </p:nvPicPr>
        <p:blipFill>
          <a:blip r:embed="rId3"/>
          <a:stretch>
            <a:fillRect/>
          </a:stretch>
        </p:blipFill>
        <p:spPr>
          <a:xfrm>
            <a:off x="4780834" y="3336835"/>
            <a:ext cx="3840290" cy="764330"/>
          </a:xfrm>
          <a:prstGeom prst="rect">
            <a:avLst/>
          </a:prstGeom>
        </p:spPr>
      </p:pic>
      <p:pic>
        <p:nvPicPr>
          <p:cNvPr id="2" name="图片 1">
            <a:extLst>
              <a:ext uri="{FF2B5EF4-FFF2-40B4-BE49-F238E27FC236}">
                <a16:creationId xmlns:a16="http://schemas.microsoft.com/office/drawing/2014/main" id="{415C2CF3-3233-468B-A38E-F674F0A45121}"/>
              </a:ext>
            </a:extLst>
          </p:cNvPr>
          <p:cNvPicPr>
            <a:picLocks noChangeAspect="1"/>
          </p:cNvPicPr>
          <p:nvPr/>
        </p:nvPicPr>
        <p:blipFill>
          <a:blip r:embed="rId4"/>
          <a:stretch>
            <a:fillRect/>
          </a:stretch>
        </p:blipFill>
        <p:spPr>
          <a:xfrm>
            <a:off x="476520" y="1491630"/>
            <a:ext cx="4134714" cy="3170911"/>
          </a:xfrm>
          <a:prstGeom prst="rect">
            <a:avLst/>
          </a:prstGeom>
        </p:spPr>
      </p:pic>
      <p:sp>
        <p:nvSpPr>
          <p:cNvPr id="10" name="TextBox 63">
            <a:extLst>
              <a:ext uri="{FF2B5EF4-FFF2-40B4-BE49-F238E27FC236}">
                <a16:creationId xmlns:a16="http://schemas.microsoft.com/office/drawing/2014/main" id="{6540569B-F135-47A2-9297-FD07B5F8D49F}"/>
              </a:ext>
            </a:extLst>
          </p:cNvPr>
          <p:cNvSpPr txBox="1"/>
          <p:nvPr/>
        </p:nvSpPr>
        <p:spPr>
          <a:xfrm>
            <a:off x="4887034" y="1581639"/>
            <a:ext cx="3903689" cy="2317558"/>
          </a:xfrm>
          <a:prstGeom prst="rect">
            <a:avLst/>
          </a:prstGeom>
          <a:noFill/>
        </p:spPr>
        <p:txBody>
          <a:bodyPr wrap="square" rtlCol="0">
            <a:spAutoFit/>
          </a:bodyPr>
          <a:lstStyle/>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Red:</a:t>
            </a:r>
            <a:r>
              <a:rPr lang="zh-CN" altLang="en-US" sz="1600" dirty="0">
                <a:solidFill>
                  <a:schemeClr val="tx1">
                    <a:lumMod val="50000"/>
                    <a:lumOff val="50000"/>
                  </a:schemeClr>
                </a:solidFill>
              </a:rPr>
              <a:t> </a:t>
            </a:r>
            <a:r>
              <a:rPr lang="en-US" altLang="zh-CN" sz="1600" dirty="0">
                <a:solidFill>
                  <a:schemeClr val="tx1">
                    <a:lumMod val="50000"/>
                    <a:lumOff val="50000"/>
                  </a:schemeClr>
                </a:solidFill>
              </a:rPr>
              <a:t>CDR -1.79</a:t>
            </a:r>
          </a:p>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Green:</a:t>
            </a:r>
            <a:r>
              <a:rPr lang="zh-CN" altLang="en-US" sz="1600" dirty="0">
                <a:solidFill>
                  <a:schemeClr val="tx1">
                    <a:lumMod val="50000"/>
                    <a:lumOff val="50000"/>
                  </a:schemeClr>
                </a:solidFill>
              </a:rPr>
              <a:t> </a:t>
            </a:r>
            <a:r>
              <a:rPr lang="en-US" altLang="zh-CN" sz="1600" dirty="0">
                <a:solidFill>
                  <a:schemeClr val="tx1">
                    <a:lumMod val="50000"/>
                    <a:lumOff val="50000"/>
                  </a:schemeClr>
                </a:solidFill>
              </a:rPr>
              <a:t>ALL -1.98</a:t>
            </a:r>
          </a:p>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CDR data underestimates DDE</a:t>
            </a:r>
          </a:p>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CDR data overlooks short movement</a:t>
            </a:r>
          </a:p>
          <a:p>
            <a:pPr>
              <a:lnSpc>
                <a:spcPct val="130000"/>
              </a:lnSpc>
              <a:spcBef>
                <a:spcPts val="600"/>
              </a:spcBef>
            </a:pPr>
            <a:endParaRPr lang="en-US" altLang="zh-CN" sz="1600" dirty="0">
              <a:solidFill>
                <a:schemeClr val="tx1">
                  <a:lumMod val="50000"/>
                  <a:lumOff val="50000"/>
                </a:schemeClr>
              </a:solidFill>
            </a:endParaRPr>
          </a:p>
          <a:p>
            <a:pPr>
              <a:lnSpc>
                <a:spcPct val="130000"/>
              </a:lnSpc>
              <a:spcBef>
                <a:spcPts val="600"/>
              </a:spcBef>
            </a:pPr>
            <a:endParaRPr lang="zh-CN" altLang="en-US" sz="1200" dirty="0">
              <a:solidFill>
                <a:schemeClr val="tx1">
                  <a:lumMod val="50000"/>
                  <a:lumOff val="50000"/>
                </a:schemeClr>
              </a:solidFill>
            </a:endParaRPr>
          </a:p>
        </p:txBody>
      </p:sp>
    </p:spTree>
    <p:extLst>
      <p:ext uri="{BB962C8B-B14F-4D97-AF65-F5344CB8AC3E}">
        <p14:creationId xmlns:p14="http://schemas.microsoft.com/office/powerpoint/2010/main" val="27087230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65" name="矩形 64"/>
          <p:cNvSpPr/>
          <p:nvPr/>
        </p:nvSpPr>
        <p:spPr>
          <a:xfrm>
            <a:off x="1043607" y="931825"/>
            <a:ext cx="3123348" cy="369332"/>
          </a:xfrm>
          <a:prstGeom prst="rect">
            <a:avLst/>
          </a:prstGeom>
        </p:spPr>
        <p:txBody>
          <a:bodyPr wrap="square">
            <a:spAutoFit/>
          </a:bodyPr>
          <a:lstStyle/>
          <a:p>
            <a:r>
              <a:rPr lang="en-US" altLang="zh-CN" b="1" dirty="0">
                <a:solidFill>
                  <a:schemeClr val="accent3">
                    <a:lumMod val="50000"/>
                  </a:schemeClr>
                </a:solidFill>
              </a:rPr>
              <a:t>05.Community detection</a:t>
            </a:r>
            <a:endParaRPr lang="en-US" altLang="zh-CN" b="1" dirty="0">
              <a:solidFill>
                <a:schemeClr val="accent3">
                  <a:lumMod val="50000"/>
                </a:schemeClr>
              </a:solidFill>
              <a:latin typeface="+mj-ea"/>
              <a:ea typeface="+mj-ea"/>
            </a:endParaRPr>
          </a:p>
        </p:txBody>
      </p:sp>
      <p:sp>
        <p:nvSpPr>
          <p:cNvPr id="9" name="TextBox 63">
            <a:extLst>
              <a:ext uri="{FF2B5EF4-FFF2-40B4-BE49-F238E27FC236}">
                <a16:creationId xmlns:a16="http://schemas.microsoft.com/office/drawing/2014/main" id="{76BE54CE-D4F1-4603-9627-0B04C3DE7CC9}"/>
              </a:ext>
            </a:extLst>
          </p:cNvPr>
          <p:cNvSpPr txBox="1"/>
          <p:nvPr/>
        </p:nvSpPr>
        <p:spPr>
          <a:xfrm>
            <a:off x="1043607" y="1446625"/>
            <a:ext cx="6588733" cy="1523494"/>
          </a:xfrm>
          <a:prstGeom prst="rect">
            <a:avLst/>
          </a:prstGeom>
          <a:noFill/>
        </p:spPr>
        <p:txBody>
          <a:bodyPr wrap="square" rtlCol="0">
            <a:spAutoFit/>
          </a:bodyPr>
          <a:lstStyle/>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Cluster base stations..</a:t>
            </a:r>
          </a:p>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Use population movement volumes among cells as edge weights.</a:t>
            </a:r>
          </a:p>
          <a:p>
            <a:pPr>
              <a:lnSpc>
                <a:spcPct val="130000"/>
              </a:lnSpc>
              <a:spcBef>
                <a:spcPts val="600"/>
              </a:spcBef>
            </a:pPr>
            <a:endParaRPr lang="en-US" altLang="zh-CN" sz="1600" dirty="0">
              <a:solidFill>
                <a:schemeClr val="tx1">
                  <a:lumMod val="50000"/>
                  <a:lumOff val="50000"/>
                </a:schemeClr>
              </a:solidFill>
            </a:endParaRPr>
          </a:p>
          <a:p>
            <a:pPr>
              <a:lnSpc>
                <a:spcPct val="130000"/>
              </a:lnSpc>
              <a:spcBef>
                <a:spcPts val="600"/>
              </a:spcBef>
            </a:pPr>
            <a:endParaRPr lang="zh-CN" altLang="en-US" sz="1200" dirty="0">
              <a:solidFill>
                <a:schemeClr val="tx1">
                  <a:lumMod val="50000"/>
                  <a:lumOff val="50000"/>
                </a:schemeClr>
              </a:solidFill>
            </a:endParaRPr>
          </a:p>
        </p:txBody>
      </p:sp>
      <p:pic>
        <p:nvPicPr>
          <p:cNvPr id="2" name="图片 1">
            <a:extLst>
              <a:ext uri="{FF2B5EF4-FFF2-40B4-BE49-F238E27FC236}">
                <a16:creationId xmlns:a16="http://schemas.microsoft.com/office/drawing/2014/main" id="{E56C888B-589A-4701-9700-C7F165062EA8}"/>
              </a:ext>
            </a:extLst>
          </p:cNvPr>
          <p:cNvPicPr>
            <a:picLocks noChangeAspect="1"/>
          </p:cNvPicPr>
          <p:nvPr/>
        </p:nvPicPr>
        <p:blipFill>
          <a:blip r:embed="rId3"/>
          <a:stretch>
            <a:fillRect/>
          </a:stretch>
        </p:blipFill>
        <p:spPr>
          <a:xfrm>
            <a:off x="1043607" y="2424566"/>
            <a:ext cx="7056786" cy="691021"/>
          </a:xfrm>
          <a:prstGeom prst="rect">
            <a:avLst/>
          </a:prstGeom>
        </p:spPr>
      </p:pic>
    </p:spTree>
    <p:extLst>
      <p:ext uri="{BB962C8B-B14F-4D97-AF65-F5344CB8AC3E}">
        <p14:creationId xmlns:p14="http://schemas.microsoft.com/office/powerpoint/2010/main" val="38919128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pic>
        <p:nvPicPr>
          <p:cNvPr id="3" name="图片 2">
            <a:extLst>
              <a:ext uri="{FF2B5EF4-FFF2-40B4-BE49-F238E27FC236}">
                <a16:creationId xmlns:a16="http://schemas.microsoft.com/office/drawing/2014/main" id="{BF5EA3DB-D07C-4901-BDC4-CEB4EA009752}"/>
              </a:ext>
            </a:extLst>
          </p:cNvPr>
          <p:cNvPicPr>
            <a:picLocks noChangeAspect="1"/>
          </p:cNvPicPr>
          <p:nvPr/>
        </p:nvPicPr>
        <p:blipFill>
          <a:blip r:embed="rId3"/>
          <a:stretch>
            <a:fillRect/>
          </a:stretch>
        </p:blipFill>
        <p:spPr>
          <a:xfrm>
            <a:off x="296525" y="1010514"/>
            <a:ext cx="4269703" cy="3361436"/>
          </a:xfrm>
          <a:prstGeom prst="rect">
            <a:avLst/>
          </a:prstGeom>
        </p:spPr>
      </p:pic>
      <p:sp>
        <p:nvSpPr>
          <p:cNvPr id="4" name="文本框 3">
            <a:extLst>
              <a:ext uri="{FF2B5EF4-FFF2-40B4-BE49-F238E27FC236}">
                <a16:creationId xmlns:a16="http://schemas.microsoft.com/office/drawing/2014/main" id="{7B7088A7-BB86-4EE0-A828-414A769107EF}"/>
              </a:ext>
            </a:extLst>
          </p:cNvPr>
          <p:cNvSpPr txBox="1"/>
          <p:nvPr/>
        </p:nvSpPr>
        <p:spPr>
          <a:xfrm>
            <a:off x="2141730" y="4506965"/>
            <a:ext cx="574196" cy="307777"/>
          </a:xfrm>
          <a:prstGeom prst="rect">
            <a:avLst/>
          </a:prstGeom>
          <a:noFill/>
        </p:spPr>
        <p:txBody>
          <a:bodyPr wrap="none" rtlCol="0">
            <a:spAutoFit/>
          </a:bodyPr>
          <a:lstStyle/>
          <a:p>
            <a:r>
              <a:rPr lang="en-US" altLang="zh-CN" sz="1400" dirty="0"/>
              <a:t>CDR</a:t>
            </a:r>
            <a:endParaRPr lang="zh-CN" altLang="en-US" sz="1400" dirty="0"/>
          </a:p>
        </p:txBody>
      </p:sp>
      <p:pic>
        <p:nvPicPr>
          <p:cNvPr id="5" name="图片 4">
            <a:extLst>
              <a:ext uri="{FF2B5EF4-FFF2-40B4-BE49-F238E27FC236}">
                <a16:creationId xmlns:a16="http://schemas.microsoft.com/office/drawing/2014/main" id="{3B980838-1F0A-44B6-925C-91F4AA536AB0}"/>
              </a:ext>
            </a:extLst>
          </p:cNvPr>
          <p:cNvPicPr>
            <a:picLocks noChangeAspect="1"/>
          </p:cNvPicPr>
          <p:nvPr/>
        </p:nvPicPr>
        <p:blipFill>
          <a:blip r:embed="rId4"/>
          <a:stretch>
            <a:fillRect/>
          </a:stretch>
        </p:blipFill>
        <p:spPr>
          <a:xfrm>
            <a:off x="4566229" y="1010515"/>
            <a:ext cx="3966212" cy="3374062"/>
          </a:xfrm>
          <a:prstGeom prst="rect">
            <a:avLst/>
          </a:prstGeom>
        </p:spPr>
      </p:pic>
      <p:sp>
        <p:nvSpPr>
          <p:cNvPr id="11" name="文本框 10">
            <a:extLst>
              <a:ext uri="{FF2B5EF4-FFF2-40B4-BE49-F238E27FC236}">
                <a16:creationId xmlns:a16="http://schemas.microsoft.com/office/drawing/2014/main" id="{0AF73374-6712-48FD-B7CB-BD54C6CF14CA}"/>
              </a:ext>
            </a:extLst>
          </p:cNvPr>
          <p:cNvSpPr txBox="1"/>
          <p:nvPr/>
        </p:nvSpPr>
        <p:spPr>
          <a:xfrm>
            <a:off x="6549335" y="4506964"/>
            <a:ext cx="503664" cy="307777"/>
          </a:xfrm>
          <a:prstGeom prst="rect">
            <a:avLst/>
          </a:prstGeom>
          <a:noFill/>
        </p:spPr>
        <p:txBody>
          <a:bodyPr wrap="none" rtlCol="0">
            <a:spAutoFit/>
          </a:bodyPr>
          <a:lstStyle/>
          <a:p>
            <a:r>
              <a:rPr lang="en-US" altLang="zh-CN" sz="1400" dirty="0"/>
              <a:t>ALL</a:t>
            </a:r>
            <a:endParaRPr lang="zh-CN" altLang="en-US" sz="1400" dirty="0"/>
          </a:p>
        </p:txBody>
      </p:sp>
      <p:pic>
        <p:nvPicPr>
          <p:cNvPr id="10" name="图片 9">
            <a:extLst>
              <a:ext uri="{FF2B5EF4-FFF2-40B4-BE49-F238E27FC236}">
                <a16:creationId xmlns:a16="http://schemas.microsoft.com/office/drawing/2014/main" id="{43E16E43-7140-45FE-B71C-326CFFF6694D}"/>
              </a:ext>
            </a:extLst>
          </p:cNvPr>
          <p:cNvPicPr>
            <a:picLocks noChangeAspect="1"/>
          </p:cNvPicPr>
          <p:nvPr/>
        </p:nvPicPr>
        <p:blipFill>
          <a:blip r:embed="rId5"/>
          <a:stretch>
            <a:fillRect/>
          </a:stretch>
        </p:blipFill>
        <p:spPr>
          <a:xfrm>
            <a:off x="2117259" y="1010514"/>
            <a:ext cx="4895781" cy="3804227"/>
          </a:xfrm>
          <a:prstGeom prst="rect">
            <a:avLst/>
          </a:prstGeom>
        </p:spPr>
      </p:pic>
    </p:spTree>
    <p:extLst>
      <p:ext uri="{BB962C8B-B14F-4D97-AF65-F5344CB8AC3E}">
        <p14:creationId xmlns:p14="http://schemas.microsoft.com/office/powerpoint/2010/main" val="920580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Conclusion</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36" name="矩形 35"/>
          <p:cNvSpPr/>
          <p:nvPr/>
        </p:nvSpPr>
        <p:spPr>
          <a:xfrm>
            <a:off x="2492769" y="1356615"/>
            <a:ext cx="2016224" cy="32763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p:cNvSpPr/>
          <p:nvPr/>
        </p:nvSpPr>
        <p:spPr>
          <a:xfrm flipH="1">
            <a:off x="2492769" y="1356615"/>
            <a:ext cx="2016224" cy="3276364"/>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617457" y="2688763"/>
            <a:ext cx="1766848" cy="523220"/>
          </a:xfrm>
          <a:prstGeom prst="rect">
            <a:avLst/>
          </a:prstGeom>
        </p:spPr>
        <p:txBody>
          <a:bodyPr wrap="square">
            <a:spAutoFit/>
          </a:bodyPr>
          <a:lstStyle/>
          <a:p>
            <a:pPr algn="ctr"/>
            <a:r>
              <a:rPr lang="en-US" altLang="zh-CN" sz="1400" b="1" dirty="0">
                <a:solidFill>
                  <a:schemeClr val="bg1"/>
                </a:solidFill>
              </a:rPr>
              <a:t>Movement Entropy</a:t>
            </a:r>
            <a:endParaRPr lang="en-US" altLang="zh-CN" sz="1400" b="1" dirty="0">
              <a:solidFill>
                <a:schemeClr val="bg1"/>
              </a:solidFill>
              <a:latin typeface="+mj-ea"/>
              <a:ea typeface="+mj-ea"/>
            </a:endParaRPr>
          </a:p>
        </p:txBody>
      </p:sp>
      <p:sp>
        <p:nvSpPr>
          <p:cNvPr id="39" name="TextBox 38"/>
          <p:cNvSpPr txBox="1"/>
          <p:nvPr/>
        </p:nvSpPr>
        <p:spPr>
          <a:xfrm>
            <a:off x="2617458" y="3246895"/>
            <a:ext cx="1766847" cy="547522"/>
          </a:xfrm>
          <a:prstGeom prst="rect">
            <a:avLst/>
          </a:prstGeom>
          <a:noFill/>
        </p:spPr>
        <p:txBody>
          <a:bodyPr wrap="square" rtlCol="0">
            <a:spAutoFit/>
          </a:bodyPr>
          <a:lstStyle/>
          <a:p>
            <a:pPr algn="ctr">
              <a:lnSpc>
                <a:spcPct val="130000"/>
              </a:lnSpc>
              <a:spcBef>
                <a:spcPts val="600"/>
              </a:spcBef>
            </a:pPr>
            <a:r>
              <a:rPr lang="en-US" altLang="zh-CN" sz="1200" dirty="0">
                <a:solidFill>
                  <a:schemeClr val="bg1"/>
                </a:solidFill>
              </a:rPr>
              <a:t>Lower CDR ratio, more underestimated.</a:t>
            </a:r>
          </a:p>
        </p:txBody>
      </p:sp>
      <p:cxnSp>
        <p:nvCxnSpPr>
          <p:cNvPr id="40" name="直接连接符 39"/>
          <p:cNvCxnSpPr/>
          <p:nvPr/>
        </p:nvCxnSpPr>
        <p:spPr>
          <a:xfrm>
            <a:off x="2798803" y="2616755"/>
            <a:ext cx="140415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617005" y="1356615"/>
            <a:ext cx="2016224" cy="3276364"/>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直角三角形 41"/>
          <p:cNvSpPr/>
          <p:nvPr/>
        </p:nvSpPr>
        <p:spPr>
          <a:xfrm flipH="1">
            <a:off x="4617005" y="1356615"/>
            <a:ext cx="2016224" cy="3276364"/>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741693" y="2688763"/>
            <a:ext cx="1766848" cy="523220"/>
          </a:xfrm>
          <a:prstGeom prst="rect">
            <a:avLst/>
          </a:prstGeom>
        </p:spPr>
        <p:txBody>
          <a:bodyPr wrap="square">
            <a:spAutoFit/>
          </a:bodyPr>
          <a:lstStyle/>
          <a:p>
            <a:pPr algn="ctr"/>
            <a:r>
              <a:rPr lang="en-US" altLang="zh-CN" sz="1400" b="1" dirty="0">
                <a:solidFill>
                  <a:schemeClr val="bg1"/>
                </a:solidFill>
              </a:rPr>
              <a:t>Distance Decay Effect</a:t>
            </a:r>
            <a:endParaRPr lang="en-US" altLang="zh-CN" sz="1400" b="1" dirty="0">
              <a:solidFill>
                <a:schemeClr val="bg1"/>
              </a:solidFill>
              <a:latin typeface="+mj-ea"/>
              <a:ea typeface="+mj-ea"/>
            </a:endParaRPr>
          </a:p>
        </p:txBody>
      </p:sp>
      <p:cxnSp>
        <p:nvCxnSpPr>
          <p:cNvPr id="45" name="直接连接符 44"/>
          <p:cNvCxnSpPr/>
          <p:nvPr/>
        </p:nvCxnSpPr>
        <p:spPr>
          <a:xfrm>
            <a:off x="4923039" y="2616755"/>
            <a:ext cx="140415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741241" y="1356615"/>
            <a:ext cx="2016224" cy="32763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直角三角形 46"/>
          <p:cNvSpPr/>
          <p:nvPr/>
        </p:nvSpPr>
        <p:spPr>
          <a:xfrm flipH="1">
            <a:off x="6741241" y="1356615"/>
            <a:ext cx="2016224" cy="3276364"/>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865929" y="2688763"/>
            <a:ext cx="1766848" cy="523220"/>
          </a:xfrm>
          <a:prstGeom prst="rect">
            <a:avLst/>
          </a:prstGeom>
        </p:spPr>
        <p:txBody>
          <a:bodyPr wrap="square">
            <a:spAutoFit/>
          </a:bodyPr>
          <a:lstStyle/>
          <a:p>
            <a:pPr algn="ctr"/>
            <a:r>
              <a:rPr lang="en-US" altLang="zh-CN" sz="1400" b="1" dirty="0">
                <a:solidFill>
                  <a:schemeClr val="bg1"/>
                </a:solidFill>
              </a:rPr>
              <a:t>Community Detection</a:t>
            </a:r>
            <a:endParaRPr lang="en-US" altLang="zh-CN" sz="1400" b="1" dirty="0">
              <a:solidFill>
                <a:schemeClr val="bg1"/>
              </a:solidFill>
              <a:latin typeface="+mj-ea"/>
              <a:ea typeface="+mj-ea"/>
            </a:endParaRPr>
          </a:p>
        </p:txBody>
      </p:sp>
      <p:sp>
        <p:nvSpPr>
          <p:cNvPr id="49" name="TextBox 48"/>
          <p:cNvSpPr txBox="1"/>
          <p:nvPr/>
        </p:nvSpPr>
        <p:spPr>
          <a:xfrm>
            <a:off x="6772264" y="3246895"/>
            <a:ext cx="1985202" cy="1052596"/>
          </a:xfrm>
          <a:prstGeom prst="rect">
            <a:avLst/>
          </a:prstGeom>
          <a:noFill/>
        </p:spPr>
        <p:txBody>
          <a:bodyPr wrap="square" rtlCol="0">
            <a:spAutoFit/>
          </a:bodyPr>
          <a:lstStyle/>
          <a:p>
            <a:pPr algn="ctr">
              <a:lnSpc>
                <a:spcPct val="130000"/>
              </a:lnSpc>
              <a:spcBef>
                <a:spcPts val="600"/>
              </a:spcBef>
            </a:pPr>
            <a:r>
              <a:rPr lang="en-US" altLang="zh-CN" sz="1200" dirty="0">
                <a:solidFill>
                  <a:schemeClr val="bg1"/>
                </a:solidFill>
              </a:rPr>
              <a:t>Similar layout but exaggerates the influence of natural barriers and administrative boundaries</a:t>
            </a:r>
            <a:endParaRPr lang="zh-CN" altLang="en-US" sz="1200" dirty="0">
              <a:solidFill>
                <a:schemeClr val="bg1"/>
              </a:solidFill>
            </a:endParaRPr>
          </a:p>
        </p:txBody>
      </p:sp>
      <p:cxnSp>
        <p:nvCxnSpPr>
          <p:cNvPr id="50" name="直接连接符 49"/>
          <p:cNvCxnSpPr/>
          <p:nvPr/>
        </p:nvCxnSpPr>
        <p:spPr>
          <a:xfrm>
            <a:off x="7047275" y="2616755"/>
            <a:ext cx="140415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71B46DB0-DD7F-48BA-96FB-2BADA189E21B}"/>
              </a:ext>
            </a:extLst>
          </p:cNvPr>
          <p:cNvGrpSpPr/>
          <p:nvPr/>
        </p:nvGrpSpPr>
        <p:grpSpPr>
          <a:xfrm>
            <a:off x="368533" y="1356615"/>
            <a:ext cx="2016224" cy="3276364"/>
            <a:chOff x="368533" y="1356615"/>
            <a:chExt cx="2016224" cy="3276364"/>
          </a:xfrm>
        </p:grpSpPr>
        <p:sp>
          <p:nvSpPr>
            <p:cNvPr id="21" name="矩形 20"/>
            <p:cNvSpPr/>
            <p:nvPr/>
          </p:nvSpPr>
          <p:spPr>
            <a:xfrm>
              <a:off x="368533" y="1356615"/>
              <a:ext cx="2016224" cy="3276364"/>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flipH="1">
              <a:off x="368533" y="1356615"/>
              <a:ext cx="2016224" cy="3276364"/>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93221" y="2688763"/>
              <a:ext cx="1766848" cy="523220"/>
            </a:xfrm>
            <a:prstGeom prst="rect">
              <a:avLst/>
            </a:prstGeom>
          </p:spPr>
          <p:txBody>
            <a:bodyPr wrap="square">
              <a:spAutoFit/>
            </a:bodyPr>
            <a:lstStyle/>
            <a:p>
              <a:pPr algn="ctr"/>
              <a:r>
                <a:rPr lang="en-US" altLang="zh-CN" sz="1400" b="1" dirty="0">
                  <a:solidFill>
                    <a:schemeClr val="bg1"/>
                  </a:solidFill>
                </a:rPr>
                <a:t>Total Travel Distance</a:t>
              </a:r>
              <a:endParaRPr lang="en-US" altLang="zh-CN" sz="1400" b="1" dirty="0">
                <a:solidFill>
                  <a:schemeClr val="bg1"/>
                </a:solidFill>
                <a:latin typeface="+mj-ea"/>
                <a:ea typeface="+mj-ea"/>
              </a:endParaRPr>
            </a:p>
          </p:txBody>
        </p:sp>
        <p:sp>
          <p:nvSpPr>
            <p:cNvPr id="33" name="TextBox 32"/>
            <p:cNvSpPr txBox="1"/>
            <p:nvPr/>
          </p:nvSpPr>
          <p:spPr>
            <a:xfrm>
              <a:off x="493222" y="3246895"/>
              <a:ext cx="1766847" cy="1129540"/>
            </a:xfrm>
            <a:prstGeom prst="rect">
              <a:avLst/>
            </a:prstGeom>
            <a:noFill/>
          </p:spPr>
          <p:txBody>
            <a:bodyPr wrap="square" rtlCol="0">
              <a:spAutoFit/>
            </a:bodyPr>
            <a:lstStyle/>
            <a:p>
              <a:pPr algn="ctr">
                <a:lnSpc>
                  <a:spcPct val="130000"/>
                </a:lnSpc>
                <a:spcBef>
                  <a:spcPts val="600"/>
                </a:spcBef>
              </a:pPr>
              <a:r>
                <a:rPr lang="en-US" altLang="zh-CN" sz="1200" dirty="0">
                  <a:solidFill>
                    <a:schemeClr val="bg1"/>
                  </a:solidFill>
                </a:rPr>
                <a:t>Lower CDR ratio, more underestimated.</a:t>
              </a:r>
            </a:p>
            <a:p>
              <a:pPr algn="ctr">
                <a:lnSpc>
                  <a:spcPct val="130000"/>
                </a:lnSpc>
                <a:spcBef>
                  <a:spcPts val="600"/>
                </a:spcBef>
              </a:pPr>
              <a:r>
                <a:rPr lang="en-US" altLang="zh-CN" sz="1200" dirty="0">
                  <a:solidFill>
                    <a:schemeClr val="bg1"/>
                  </a:solidFill>
                </a:rPr>
                <a:t>Larger distance,</a:t>
              </a:r>
              <a:r>
                <a:rPr lang="zh-CN" altLang="en-US" sz="1200" dirty="0">
                  <a:solidFill>
                    <a:schemeClr val="bg1"/>
                  </a:solidFill>
                </a:rPr>
                <a:t> </a:t>
              </a:r>
              <a:r>
                <a:rPr lang="en-US" altLang="zh-CN" sz="1200" dirty="0">
                  <a:solidFill>
                    <a:schemeClr val="bg1"/>
                  </a:solidFill>
                </a:rPr>
                <a:t>larger</a:t>
              </a:r>
              <a:r>
                <a:rPr lang="zh-CN" altLang="en-US" sz="1200" dirty="0">
                  <a:solidFill>
                    <a:schemeClr val="bg1"/>
                  </a:solidFill>
                </a:rPr>
                <a:t> </a:t>
              </a:r>
              <a:r>
                <a:rPr lang="en-US" altLang="zh-CN" sz="1200" dirty="0">
                  <a:solidFill>
                    <a:schemeClr val="bg1"/>
                  </a:solidFill>
                </a:rPr>
                <a:t>variation</a:t>
              </a:r>
              <a:endParaRPr lang="zh-CN" altLang="en-US" sz="1200" dirty="0">
                <a:solidFill>
                  <a:schemeClr val="bg1"/>
                </a:solidFill>
              </a:endParaRPr>
            </a:p>
          </p:txBody>
        </p:sp>
        <p:cxnSp>
          <p:nvCxnSpPr>
            <p:cNvPr id="34" name="直接连接符 33"/>
            <p:cNvCxnSpPr>
              <a:cxnSpLocks/>
            </p:cNvCxnSpPr>
            <p:nvPr/>
          </p:nvCxnSpPr>
          <p:spPr>
            <a:xfrm>
              <a:off x="674567" y="2616755"/>
              <a:ext cx="140415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5AF2E343-4ACE-4E1A-8D01-0B9C3981577C}"/>
                </a:ext>
              </a:extLst>
            </p:cNvPr>
            <p:cNvPicPr>
              <a:picLocks noChangeAspect="1"/>
            </p:cNvPicPr>
            <p:nvPr/>
          </p:nvPicPr>
          <p:blipFill rotWithShape="1">
            <a:blip r:embed="rId3"/>
            <a:srcRect l="13110" t="3635" r="12803" b="10882"/>
            <a:stretch/>
          </p:blipFill>
          <p:spPr>
            <a:xfrm>
              <a:off x="857897" y="1487122"/>
              <a:ext cx="1037496" cy="1035105"/>
            </a:xfrm>
            <a:prstGeom prst="rect">
              <a:avLst/>
            </a:prstGeom>
          </p:spPr>
        </p:pic>
      </p:grpSp>
      <p:sp>
        <p:nvSpPr>
          <p:cNvPr id="3" name="文本框 2">
            <a:extLst>
              <a:ext uri="{FF2B5EF4-FFF2-40B4-BE49-F238E27FC236}">
                <a16:creationId xmlns:a16="http://schemas.microsoft.com/office/drawing/2014/main" id="{DD73A8B3-77E8-4DF2-ABD6-B2BB94772969}"/>
              </a:ext>
            </a:extLst>
          </p:cNvPr>
          <p:cNvSpPr txBox="1"/>
          <p:nvPr/>
        </p:nvSpPr>
        <p:spPr>
          <a:xfrm>
            <a:off x="559754" y="940019"/>
            <a:ext cx="1633781" cy="369332"/>
          </a:xfrm>
          <a:prstGeom prst="rect">
            <a:avLst/>
          </a:prstGeom>
          <a:noFill/>
        </p:spPr>
        <p:txBody>
          <a:bodyPr wrap="none" rtlCol="0">
            <a:spAutoFit/>
          </a:bodyPr>
          <a:lstStyle/>
          <a:p>
            <a:r>
              <a:rPr lang="en-US" altLang="zh-CN" dirty="0"/>
              <a:t>Activity Space</a:t>
            </a:r>
            <a:endParaRPr lang="zh-CN" altLang="en-US" dirty="0"/>
          </a:p>
        </p:txBody>
      </p:sp>
      <p:sp>
        <p:nvSpPr>
          <p:cNvPr id="31" name="文本框 30">
            <a:extLst>
              <a:ext uri="{FF2B5EF4-FFF2-40B4-BE49-F238E27FC236}">
                <a16:creationId xmlns:a16="http://schemas.microsoft.com/office/drawing/2014/main" id="{650A0A0F-20DD-4ED8-86FE-B5C1621C390C}"/>
              </a:ext>
            </a:extLst>
          </p:cNvPr>
          <p:cNvSpPr txBox="1"/>
          <p:nvPr/>
        </p:nvSpPr>
        <p:spPr>
          <a:xfrm>
            <a:off x="3011003" y="940019"/>
            <a:ext cx="979755" cy="369332"/>
          </a:xfrm>
          <a:prstGeom prst="rect">
            <a:avLst/>
          </a:prstGeom>
          <a:noFill/>
        </p:spPr>
        <p:txBody>
          <a:bodyPr wrap="none" rtlCol="0">
            <a:spAutoFit/>
          </a:bodyPr>
          <a:lstStyle/>
          <a:p>
            <a:r>
              <a:rPr lang="en-US" altLang="zh-CN" dirty="0"/>
              <a:t>Entropy</a:t>
            </a:r>
            <a:endParaRPr lang="zh-CN" altLang="en-US" dirty="0"/>
          </a:p>
        </p:txBody>
      </p:sp>
      <p:sp>
        <p:nvSpPr>
          <p:cNvPr id="54" name="文本框 53">
            <a:extLst>
              <a:ext uri="{FF2B5EF4-FFF2-40B4-BE49-F238E27FC236}">
                <a16:creationId xmlns:a16="http://schemas.microsoft.com/office/drawing/2014/main" id="{E49518CA-46C1-43D6-9FB8-586DC396D707}"/>
              </a:ext>
            </a:extLst>
          </p:cNvPr>
          <p:cNvSpPr txBox="1"/>
          <p:nvPr/>
        </p:nvSpPr>
        <p:spPr>
          <a:xfrm>
            <a:off x="4795402" y="940019"/>
            <a:ext cx="1659429" cy="369332"/>
          </a:xfrm>
          <a:prstGeom prst="rect">
            <a:avLst/>
          </a:prstGeom>
          <a:noFill/>
        </p:spPr>
        <p:txBody>
          <a:bodyPr wrap="none" rtlCol="0">
            <a:spAutoFit/>
          </a:bodyPr>
          <a:lstStyle/>
          <a:p>
            <a:r>
              <a:rPr lang="en-US" altLang="zh-CN" dirty="0"/>
              <a:t>Mobility Model</a:t>
            </a:r>
            <a:endParaRPr lang="zh-CN" altLang="en-US" dirty="0"/>
          </a:p>
        </p:txBody>
      </p:sp>
      <p:sp>
        <p:nvSpPr>
          <p:cNvPr id="55" name="文本框 54">
            <a:extLst>
              <a:ext uri="{FF2B5EF4-FFF2-40B4-BE49-F238E27FC236}">
                <a16:creationId xmlns:a16="http://schemas.microsoft.com/office/drawing/2014/main" id="{E4351EA1-EAE1-433F-8E86-0D75C9B4719C}"/>
              </a:ext>
            </a:extLst>
          </p:cNvPr>
          <p:cNvSpPr txBox="1"/>
          <p:nvPr/>
        </p:nvSpPr>
        <p:spPr>
          <a:xfrm>
            <a:off x="7073527" y="937228"/>
            <a:ext cx="1351652" cy="369332"/>
          </a:xfrm>
          <a:prstGeom prst="rect">
            <a:avLst/>
          </a:prstGeom>
          <a:noFill/>
        </p:spPr>
        <p:txBody>
          <a:bodyPr wrap="none" rtlCol="0">
            <a:spAutoFit/>
          </a:bodyPr>
          <a:lstStyle/>
          <a:p>
            <a:r>
              <a:rPr lang="en-US" altLang="zh-CN" dirty="0"/>
              <a:t>Community</a:t>
            </a:r>
            <a:endParaRPr lang="zh-CN" altLang="en-US" dirty="0"/>
          </a:p>
        </p:txBody>
      </p:sp>
      <p:grpSp>
        <p:nvGrpSpPr>
          <p:cNvPr id="5" name="组合 4">
            <a:extLst>
              <a:ext uri="{FF2B5EF4-FFF2-40B4-BE49-F238E27FC236}">
                <a16:creationId xmlns:a16="http://schemas.microsoft.com/office/drawing/2014/main" id="{6924BB83-56FD-4F95-9CEC-FCBA17303AB9}"/>
              </a:ext>
            </a:extLst>
          </p:cNvPr>
          <p:cNvGrpSpPr/>
          <p:nvPr/>
        </p:nvGrpSpPr>
        <p:grpSpPr>
          <a:xfrm>
            <a:off x="368532" y="1356615"/>
            <a:ext cx="2016224" cy="3276364"/>
            <a:chOff x="3346766" y="172531"/>
            <a:chExt cx="2016224" cy="3276364"/>
          </a:xfrm>
        </p:grpSpPr>
        <p:grpSp>
          <p:nvGrpSpPr>
            <p:cNvPr id="56" name="组合 55">
              <a:extLst>
                <a:ext uri="{FF2B5EF4-FFF2-40B4-BE49-F238E27FC236}">
                  <a16:creationId xmlns:a16="http://schemas.microsoft.com/office/drawing/2014/main" id="{4511A2D2-D3E2-4C93-AB85-B2F9BB8A6A6B}"/>
                </a:ext>
              </a:extLst>
            </p:cNvPr>
            <p:cNvGrpSpPr/>
            <p:nvPr/>
          </p:nvGrpSpPr>
          <p:grpSpPr>
            <a:xfrm>
              <a:off x="3346766" y="172531"/>
              <a:ext cx="2016224" cy="3276364"/>
              <a:chOff x="368533" y="1356615"/>
              <a:chExt cx="2016224" cy="3276364"/>
            </a:xfrm>
          </p:grpSpPr>
          <p:sp>
            <p:nvSpPr>
              <p:cNvPr id="57" name="矩形 56">
                <a:extLst>
                  <a:ext uri="{FF2B5EF4-FFF2-40B4-BE49-F238E27FC236}">
                    <a16:creationId xmlns:a16="http://schemas.microsoft.com/office/drawing/2014/main" id="{62FEC7D9-386E-4049-9BB9-EFEF6E95689C}"/>
                  </a:ext>
                </a:extLst>
              </p:cNvPr>
              <p:cNvSpPr/>
              <p:nvPr/>
            </p:nvSpPr>
            <p:spPr>
              <a:xfrm>
                <a:off x="368533" y="1356615"/>
                <a:ext cx="2016224" cy="3276364"/>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直角三角形 57">
                <a:extLst>
                  <a:ext uri="{FF2B5EF4-FFF2-40B4-BE49-F238E27FC236}">
                    <a16:creationId xmlns:a16="http://schemas.microsoft.com/office/drawing/2014/main" id="{76140362-3F32-4ECB-85DB-A7E5FAEE1820}"/>
                  </a:ext>
                </a:extLst>
              </p:cNvPr>
              <p:cNvSpPr/>
              <p:nvPr/>
            </p:nvSpPr>
            <p:spPr>
              <a:xfrm flipH="1">
                <a:off x="368533" y="1356615"/>
                <a:ext cx="2016224" cy="3276364"/>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8BBF4AEB-9186-4C50-969C-BBAC3F61C61B}"/>
                  </a:ext>
                </a:extLst>
              </p:cNvPr>
              <p:cNvSpPr/>
              <p:nvPr/>
            </p:nvSpPr>
            <p:spPr>
              <a:xfrm>
                <a:off x="493221" y="2688763"/>
                <a:ext cx="1766848" cy="523220"/>
              </a:xfrm>
              <a:prstGeom prst="rect">
                <a:avLst/>
              </a:prstGeom>
            </p:spPr>
            <p:txBody>
              <a:bodyPr wrap="square">
                <a:spAutoFit/>
              </a:bodyPr>
              <a:lstStyle/>
              <a:p>
                <a:pPr algn="ctr"/>
                <a:r>
                  <a:rPr lang="en-US" altLang="zh-CN" sz="1400" b="1" dirty="0">
                    <a:solidFill>
                      <a:schemeClr val="bg1"/>
                    </a:solidFill>
                  </a:rPr>
                  <a:t>Radius of Gyration</a:t>
                </a:r>
                <a:endParaRPr lang="en-US" altLang="zh-CN" sz="1400" b="1" dirty="0">
                  <a:solidFill>
                    <a:schemeClr val="bg1"/>
                  </a:solidFill>
                  <a:latin typeface="+mj-ea"/>
                  <a:ea typeface="+mj-ea"/>
                </a:endParaRPr>
              </a:p>
            </p:txBody>
          </p:sp>
          <p:sp>
            <p:nvSpPr>
              <p:cNvPr id="60" name="TextBox 32">
                <a:extLst>
                  <a:ext uri="{FF2B5EF4-FFF2-40B4-BE49-F238E27FC236}">
                    <a16:creationId xmlns:a16="http://schemas.microsoft.com/office/drawing/2014/main" id="{82BF79D7-3166-4460-B330-3E0C05E21890}"/>
                  </a:ext>
                </a:extLst>
              </p:cNvPr>
              <p:cNvSpPr txBox="1"/>
              <p:nvPr/>
            </p:nvSpPr>
            <p:spPr>
              <a:xfrm>
                <a:off x="493222" y="3246895"/>
                <a:ext cx="1766847" cy="1129540"/>
              </a:xfrm>
              <a:prstGeom prst="rect">
                <a:avLst/>
              </a:prstGeom>
              <a:noFill/>
            </p:spPr>
            <p:txBody>
              <a:bodyPr wrap="square" rtlCol="0">
                <a:spAutoFit/>
              </a:bodyPr>
              <a:lstStyle/>
              <a:p>
                <a:pPr algn="ctr">
                  <a:lnSpc>
                    <a:spcPct val="130000"/>
                  </a:lnSpc>
                  <a:spcBef>
                    <a:spcPts val="600"/>
                  </a:spcBef>
                </a:pPr>
                <a:r>
                  <a:rPr lang="en-US" altLang="zh-CN" sz="1200" dirty="0">
                    <a:solidFill>
                      <a:schemeClr val="bg1"/>
                    </a:solidFill>
                  </a:rPr>
                  <a:t>Underestimated when CDR ratio is very low.</a:t>
                </a:r>
              </a:p>
              <a:p>
                <a:pPr algn="ctr">
                  <a:lnSpc>
                    <a:spcPct val="130000"/>
                  </a:lnSpc>
                  <a:spcBef>
                    <a:spcPts val="600"/>
                  </a:spcBef>
                </a:pPr>
                <a:r>
                  <a:rPr lang="en-US" altLang="zh-CN" sz="1200" dirty="0">
                    <a:solidFill>
                      <a:schemeClr val="bg1"/>
                    </a:solidFill>
                  </a:rPr>
                  <a:t>Larger distance,</a:t>
                </a:r>
                <a:r>
                  <a:rPr lang="zh-CN" altLang="en-US" sz="1200" dirty="0">
                    <a:solidFill>
                      <a:schemeClr val="bg1"/>
                    </a:solidFill>
                  </a:rPr>
                  <a:t> </a:t>
                </a:r>
                <a:r>
                  <a:rPr lang="en-US" altLang="zh-CN" sz="1200" dirty="0">
                    <a:solidFill>
                      <a:schemeClr val="bg1"/>
                    </a:solidFill>
                  </a:rPr>
                  <a:t>larger</a:t>
                </a:r>
                <a:r>
                  <a:rPr lang="zh-CN" altLang="en-US" sz="1200" dirty="0">
                    <a:solidFill>
                      <a:schemeClr val="bg1"/>
                    </a:solidFill>
                  </a:rPr>
                  <a:t> </a:t>
                </a:r>
                <a:r>
                  <a:rPr lang="en-US" altLang="zh-CN" sz="1200" dirty="0">
                    <a:solidFill>
                      <a:schemeClr val="bg1"/>
                    </a:solidFill>
                  </a:rPr>
                  <a:t>variation</a:t>
                </a:r>
                <a:endParaRPr lang="zh-CN" altLang="en-US" sz="1200" dirty="0">
                  <a:solidFill>
                    <a:schemeClr val="bg1"/>
                  </a:solidFill>
                </a:endParaRPr>
              </a:p>
            </p:txBody>
          </p:sp>
          <p:cxnSp>
            <p:nvCxnSpPr>
              <p:cNvPr id="61" name="直接连接符 60">
                <a:extLst>
                  <a:ext uri="{FF2B5EF4-FFF2-40B4-BE49-F238E27FC236}">
                    <a16:creationId xmlns:a16="http://schemas.microsoft.com/office/drawing/2014/main" id="{D1E4E987-797D-4F02-AFD6-BB0084FAE55E}"/>
                  </a:ext>
                </a:extLst>
              </p:cNvPr>
              <p:cNvCxnSpPr>
                <a:cxnSpLocks/>
              </p:cNvCxnSpPr>
              <p:nvPr/>
            </p:nvCxnSpPr>
            <p:spPr>
              <a:xfrm>
                <a:off x="674567" y="2616755"/>
                <a:ext cx="140415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63" name="图片 62">
              <a:extLst>
                <a:ext uri="{FF2B5EF4-FFF2-40B4-BE49-F238E27FC236}">
                  <a16:creationId xmlns:a16="http://schemas.microsoft.com/office/drawing/2014/main" id="{339A8407-0D9E-492E-BF67-31D65CC6B84F}"/>
                </a:ext>
              </a:extLst>
            </p:cNvPr>
            <p:cNvPicPr>
              <a:picLocks noChangeAspect="1"/>
            </p:cNvPicPr>
            <p:nvPr/>
          </p:nvPicPr>
          <p:blipFill rotWithShape="1">
            <a:blip r:embed="rId4"/>
            <a:srcRect l="7647" t="14257" r="17927" b="11213"/>
            <a:stretch/>
          </p:blipFill>
          <p:spPr>
            <a:xfrm>
              <a:off x="3743508" y="248587"/>
              <a:ext cx="1222739" cy="1092624"/>
            </a:xfrm>
            <a:prstGeom prst="rect">
              <a:avLst/>
            </a:prstGeom>
          </p:spPr>
        </p:pic>
      </p:grpSp>
      <p:pic>
        <p:nvPicPr>
          <p:cNvPr id="64" name="图片 63">
            <a:extLst>
              <a:ext uri="{FF2B5EF4-FFF2-40B4-BE49-F238E27FC236}">
                <a16:creationId xmlns:a16="http://schemas.microsoft.com/office/drawing/2014/main" id="{83340F36-0978-4C22-8865-F80D4FB8E392}"/>
              </a:ext>
            </a:extLst>
          </p:cNvPr>
          <p:cNvPicPr>
            <a:picLocks noChangeAspect="1"/>
          </p:cNvPicPr>
          <p:nvPr/>
        </p:nvPicPr>
        <p:blipFill rotWithShape="1">
          <a:blip r:embed="rId5"/>
          <a:srcRect l="10204" t="12933" r="17092" b="11420"/>
          <a:stretch/>
        </p:blipFill>
        <p:spPr>
          <a:xfrm>
            <a:off x="2893886" y="1403937"/>
            <a:ext cx="1213987" cy="1150091"/>
          </a:xfrm>
          <a:prstGeom prst="rect">
            <a:avLst/>
          </a:prstGeom>
        </p:spPr>
      </p:pic>
      <p:pic>
        <p:nvPicPr>
          <p:cNvPr id="65" name="图片 64">
            <a:extLst>
              <a:ext uri="{FF2B5EF4-FFF2-40B4-BE49-F238E27FC236}">
                <a16:creationId xmlns:a16="http://schemas.microsoft.com/office/drawing/2014/main" id="{5F5C55C4-894B-42D6-83AC-4DCC8322EAB8}"/>
              </a:ext>
            </a:extLst>
          </p:cNvPr>
          <p:cNvPicPr>
            <a:picLocks noChangeAspect="1"/>
          </p:cNvPicPr>
          <p:nvPr/>
        </p:nvPicPr>
        <p:blipFill rotWithShape="1">
          <a:blip r:embed="rId6"/>
          <a:srcRect l="20583" t="10706" r="14868" b="12099"/>
          <a:stretch/>
        </p:blipFill>
        <p:spPr>
          <a:xfrm>
            <a:off x="4998636" y="1432671"/>
            <a:ext cx="1252959" cy="1149172"/>
          </a:xfrm>
          <a:prstGeom prst="rect">
            <a:avLst/>
          </a:prstGeom>
        </p:spPr>
      </p:pic>
      <p:pic>
        <p:nvPicPr>
          <p:cNvPr id="66" name="图片 65">
            <a:extLst>
              <a:ext uri="{FF2B5EF4-FFF2-40B4-BE49-F238E27FC236}">
                <a16:creationId xmlns:a16="http://schemas.microsoft.com/office/drawing/2014/main" id="{A33BA7BD-FC7E-42E6-8D3A-78B8B415DC26}"/>
              </a:ext>
            </a:extLst>
          </p:cNvPr>
          <p:cNvPicPr>
            <a:picLocks noChangeAspect="1"/>
          </p:cNvPicPr>
          <p:nvPr/>
        </p:nvPicPr>
        <p:blipFill rotWithShape="1">
          <a:blip r:embed="rId7"/>
          <a:srcRect l="22580" t="22549" r="6120" b="1008"/>
          <a:stretch/>
        </p:blipFill>
        <p:spPr>
          <a:xfrm>
            <a:off x="7107745" y="1432672"/>
            <a:ext cx="1259979" cy="1149172"/>
          </a:xfrm>
          <a:prstGeom prst="rect">
            <a:avLst/>
          </a:prstGeom>
        </p:spPr>
      </p:pic>
      <p:sp>
        <p:nvSpPr>
          <p:cNvPr id="67" name="TextBox 38">
            <a:extLst>
              <a:ext uri="{FF2B5EF4-FFF2-40B4-BE49-F238E27FC236}">
                <a16:creationId xmlns:a16="http://schemas.microsoft.com/office/drawing/2014/main" id="{2077FEEE-7C3A-4DFE-8781-5D43675B5E9F}"/>
              </a:ext>
            </a:extLst>
          </p:cNvPr>
          <p:cNvSpPr txBox="1"/>
          <p:nvPr/>
        </p:nvSpPr>
        <p:spPr>
          <a:xfrm>
            <a:off x="4756039" y="3246895"/>
            <a:ext cx="1766847" cy="547522"/>
          </a:xfrm>
          <a:prstGeom prst="rect">
            <a:avLst/>
          </a:prstGeom>
          <a:noFill/>
        </p:spPr>
        <p:txBody>
          <a:bodyPr wrap="square" rtlCol="0">
            <a:spAutoFit/>
          </a:bodyPr>
          <a:lstStyle/>
          <a:p>
            <a:pPr algn="ctr">
              <a:lnSpc>
                <a:spcPct val="130000"/>
              </a:lnSpc>
              <a:spcBef>
                <a:spcPts val="600"/>
              </a:spcBef>
            </a:pPr>
            <a:r>
              <a:rPr lang="en-US" altLang="zh-CN" sz="1200" dirty="0">
                <a:solidFill>
                  <a:schemeClr val="bg1"/>
                </a:solidFill>
              </a:rPr>
              <a:t>CDR data overlooks short movement</a:t>
            </a:r>
          </a:p>
        </p:txBody>
      </p:sp>
    </p:spTree>
    <p:extLst>
      <p:ext uri="{BB962C8B-B14F-4D97-AF65-F5344CB8AC3E}">
        <p14:creationId xmlns:p14="http://schemas.microsoft.com/office/powerpoint/2010/main" val="347552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Conclusion</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28" name="圆角矩形 27"/>
          <p:cNvSpPr/>
          <p:nvPr/>
        </p:nvSpPr>
        <p:spPr>
          <a:xfrm>
            <a:off x="853070" y="1026993"/>
            <a:ext cx="7409340" cy="959692"/>
          </a:xfrm>
          <a:prstGeom prst="roundRect">
            <a:avLst>
              <a:gd name="adj" fmla="val 90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1776150" y="1026993"/>
            <a:ext cx="6306262" cy="9596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826717" y="1138848"/>
            <a:ext cx="4104456" cy="307777"/>
          </a:xfrm>
          <a:prstGeom prst="rect">
            <a:avLst/>
          </a:prstGeom>
          <a:noFill/>
          <a:effectLst/>
        </p:spPr>
        <p:txBody>
          <a:bodyPr wrap="square" rtlCol="0">
            <a:spAutoFit/>
          </a:bodyPr>
          <a:lstStyle/>
          <a:p>
            <a:r>
              <a:rPr lang="zh-CN" altLang="en-US" sz="1400" b="1" dirty="0">
                <a:solidFill>
                  <a:schemeClr val="accent6">
                    <a:lumMod val="75000"/>
                  </a:schemeClr>
                </a:solidFill>
              </a:rPr>
              <a:t>对产生偏差的原因解释不充分</a:t>
            </a:r>
          </a:p>
        </p:txBody>
      </p:sp>
      <p:sp>
        <p:nvSpPr>
          <p:cNvPr id="33" name="矩形 32"/>
          <p:cNvSpPr/>
          <p:nvPr/>
        </p:nvSpPr>
        <p:spPr>
          <a:xfrm>
            <a:off x="1826717" y="1434650"/>
            <a:ext cx="6165663" cy="400110"/>
          </a:xfrm>
          <a:prstGeom prst="rect">
            <a:avLst/>
          </a:prstGeom>
        </p:spPr>
        <p:txBody>
          <a:bodyPr wrap="square">
            <a:spAutoFit/>
          </a:bodyPr>
          <a:lstStyle/>
          <a:p>
            <a:r>
              <a:rPr lang="zh-CN" altLang="en-US" sz="1000" dirty="0"/>
              <a:t>如果能具体分析一下</a:t>
            </a:r>
            <a:r>
              <a:rPr lang="en-US" altLang="zh-CN" sz="1000" dirty="0"/>
              <a:t>CDR</a:t>
            </a:r>
            <a:r>
              <a:rPr lang="zh-CN" altLang="en-US" sz="1000" dirty="0"/>
              <a:t>数据的时空分布有什么特点，这些特点又是如何导致统计上的各种偏差的，这样给出的解释可能会更充分。</a:t>
            </a:r>
            <a:endParaRPr lang="en-US" altLang="zh-CN" sz="1000" dirty="0"/>
          </a:p>
        </p:txBody>
      </p:sp>
      <p:sp>
        <p:nvSpPr>
          <p:cNvPr id="36" name="圆角矩形 35"/>
          <p:cNvSpPr/>
          <p:nvPr/>
        </p:nvSpPr>
        <p:spPr>
          <a:xfrm>
            <a:off x="853070" y="2152118"/>
            <a:ext cx="7409340" cy="959692"/>
          </a:xfrm>
          <a:prstGeom prst="roundRect">
            <a:avLst>
              <a:gd name="adj" fmla="val 9001"/>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76150" y="2152118"/>
            <a:ext cx="6306262" cy="9596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826717" y="2263973"/>
            <a:ext cx="4104456" cy="307777"/>
          </a:xfrm>
          <a:prstGeom prst="rect">
            <a:avLst/>
          </a:prstGeom>
          <a:noFill/>
          <a:effectLst/>
        </p:spPr>
        <p:txBody>
          <a:bodyPr wrap="square" rtlCol="0">
            <a:spAutoFit/>
          </a:bodyPr>
          <a:lstStyle/>
          <a:p>
            <a:r>
              <a:rPr lang="zh-CN" altLang="en-US" sz="1400" b="1" dirty="0">
                <a:solidFill>
                  <a:srgbClr val="FDA907"/>
                </a:solidFill>
              </a:rPr>
              <a:t>修正偏差</a:t>
            </a:r>
          </a:p>
        </p:txBody>
      </p:sp>
      <p:sp>
        <p:nvSpPr>
          <p:cNvPr id="40" name="矩形 39"/>
          <p:cNvSpPr/>
          <p:nvPr/>
        </p:nvSpPr>
        <p:spPr>
          <a:xfrm>
            <a:off x="1826717" y="2559775"/>
            <a:ext cx="6075675" cy="472694"/>
          </a:xfrm>
          <a:prstGeom prst="rect">
            <a:avLst/>
          </a:prstGeom>
        </p:spPr>
        <p:txBody>
          <a:bodyPr wrap="square">
            <a:spAutoFit/>
          </a:bodyPr>
          <a:lstStyle/>
          <a:p>
            <a:pPr>
              <a:lnSpc>
                <a:spcPct val="130000"/>
              </a:lnSpc>
              <a:spcBef>
                <a:spcPts val="600"/>
              </a:spcBef>
            </a:pPr>
            <a:r>
              <a:rPr lang="zh-CN" altLang="en-US" sz="1000" dirty="0"/>
              <a:t>在信号处理里，我们可以通过离散时间点的取样恢复出整个信号，在人的轨迹问题上，我们是不是也能通过</a:t>
            </a:r>
            <a:r>
              <a:rPr lang="en-US" altLang="zh-CN" sz="1000" dirty="0"/>
              <a:t>CDR</a:t>
            </a:r>
            <a:r>
              <a:rPr lang="zh-CN" altLang="en-US" sz="1000" dirty="0"/>
              <a:t>数据恢复出真实数据，至少是在某些指标上。</a:t>
            </a:r>
            <a:endParaRPr lang="zh-CN" altLang="en-US" sz="1000" dirty="0">
              <a:solidFill>
                <a:schemeClr val="tx1">
                  <a:lumMod val="65000"/>
                  <a:lumOff val="35000"/>
                </a:schemeClr>
              </a:solidFill>
            </a:endParaRPr>
          </a:p>
        </p:txBody>
      </p:sp>
      <p:sp>
        <p:nvSpPr>
          <p:cNvPr id="42" name="圆角矩形 41"/>
          <p:cNvSpPr/>
          <p:nvPr/>
        </p:nvSpPr>
        <p:spPr>
          <a:xfrm>
            <a:off x="853070" y="3277243"/>
            <a:ext cx="7409340" cy="959692"/>
          </a:xfrm>
          <a:prstGeom prst="roundRect">
            <a:avLst>
              <a:gd name="adj" fmla="val 90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776150" y="3277243"/>
            <a:ext cx="6306262" cy="9596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1826717" y="3389098"/>
            <a:ext cx="4104456" cy="307777"/>
          </a:xfrm>
          <a:prstGeom prst="rect">
            <a:avLst/>
          </a:prstGeom>
          <a:noFill/>
          <a:effectLst/>
        </p:spPr>
        <p:txBody>
          <a:bodyPr wrap="square" rtlCol="0">
            <a:spAutoFit/>
          </a:bodyPr>
          <a:lstStyle/>
          <a:p>
            <a:r>
              <a:rPr lang="zh-CN" altLang="en-US" sz="1400" b="1" dirty="0">
                <a:solidFill>
                  <a:schemeClr val="accent6">
                    <a:lumMod val="75000"/>
                  </a:schemeClr>
                </a:solidFill>
              </a:rPr>
              <a:t>反思</a:t>
            </a:r>
          </a:p>
        </p:txBody>
      </p:sp>
      <p:sp>
        <p:nvSpPr>
          <p:cNvPr id="51" name="矩形 50"/>
          <p:cNvSpPr/>
          <p:nvPr/>
        </p:nvSpPr>
        <p:spPr>
          <a:xfrm>
            <a:off x="1826717" y="3684900"/>
            <a:ext cx="6075675" cy="272639"/>
          </a:xfrm>
          <a:prstGeom prst="rect">
            <a:avLst/>
          </a:prstGeom>
        </p:spPr>
        <p:txBody>
          <a:bodyPr wrap="square">
            <a:spAutoFit/>
          </a:bodyPr>
          <a:lstStyle/>
          <a:p>
            <a:pPr>
              <a:lnSpc>
                <a:spcPct val="130000"/>
              </a:lnSpc>
              <a:spcBef>
                <a:spcPts val="600"/>
              </a:spcBef>
            </a:pPr>
            <a:r>
              <a:rPr lang="zh-CN" altLang="en-US" sz="1000" dirty="0"/>
              <a:t>我们以为是前提条件的事情可能也是值得研究一番的。</a:t>
            </a:r>
            <a:endParaRPr lang="zh-CN" altLang="en-US" sz="1000" dirty="0">
              <a:solidFill>
                <a:schemeClr val="tx1">
                  <a:lumMod val="65000"/>
                  <a:lumOff val="35000"/>
                </a:schemeClr>
              </a:solidFill>
            </a:endParaRPr>
          </a:p>
        </p:txBody>
      </p:sp>
      <p:sp>
        <p:nvSpPr>
          <p:cNvPr id="3" name="文本框 2">
            <a:extLst>
              <a:ext uri="{FF2B5EF4-FFF2-40B4-BE49-F238E27FC236}">
                <a16:creationId xmlns:a16="http://schemas.microsoft.com/office/drawing/2014/main" id="{33764435-4317-475A-99C2-C4FDD3705251}"/>
              </a:ext>
            </a:extLst>
          </p:cNvPr>
          <p:cNvSpPr txBox="1"/>
          <p:nvPr/>
        </p:nvSpPr>
        <p:spPr>
          <a:xfrm>
            <a:off x="1016526" y="985846"/>
            <a:ext cx="1031051" cy="1107996"/>
          </a:xfrm>
          <a:prstGeom prst="rect">
            <a:avLst/>
          </a:prstGeom>
          <a:noFill/>
        </p:spPr>
        <p:txBody>
          <a:bodyPr wrap="none" rtlCol="0">
            <a:spAutoFit/>
          </a:bodyPr>
          <a:lstStyle/>
          <a:p>
            <a:r>
              <a:rPr lang="zh-CN" altLang="en-US" sz="6600" b="1" dirty="0">
                <a:solidFill>
                  <a:schemeClr val="bg1"/>
                </a:solidFill>
              </a:rPr>
              <a:t>？</a:t>
            </a:r>
          </a:p>
        </p:txBody>
      </p:sp>
      <p:pic>
        <p:nvPicPr>
          <p:cNvPr id="5" name="图片 4">
            <a:extLst>
              <a:ext uri="{FF2B5EF4-FFF2-40B4-BE49-F238E27FC236}">
                <a16:creationId xmlns:a16="http://schemas.microsoft.com/office/drawing/2014/main" id="{72287FE4-ABC5-48E5-A3A7-DEEE138F3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96" y="2326517"/>
            <a:ext cx="657035" cy="657035"/>
          </a:xfrm>
          <a:prstGeom prst="rect">
            <a:avLst/>
          </a:prstGeom>
        </p:spPr>
      </p:pic>
      <p:pic>
        <p:nvPicPr>
          <p:cNvPr id="8" name="图片 7">
            <a:extLst>
              <a:ext uri="{FF2B5EF4-FFF2-40B4-BE49-F238E27FC236}">
                <a16:creationId xmlns:a16="http://schemas.microsoft.com/office/drawing/2014/main" id="{C6E7F449-627B-4AC6-B9EA-CD11CB1C2B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309" y="3388987"/>
            <a:ext cx="758022" cy="758022"/>
          </a:xfrm>
          <a:prstGeom prst="rect">
            <a:avLst/>
          </a:prstGeom>
        </p:spPr>
      </p:pic>
    </p:spTree>
    <p:extLst>
      <p:ext uri="{BB962C8B-B14F-4D97-AF65-F5344CB8AC3E}">
        <p14:creationId xmlns:p14="http://schemas.microsoft.com/office/powerpoint/2010/main" val="4855341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Background</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34" name="椭圆 33"/>
          <p:cNvSpPr/>
          <p:nvPr/>
        </p:nvSpPr>
        <p:spPr>
          <a:xfrm>
            <a:off x="3199348" y="996575"/>
            <a:ext cx="2745305" cy="2745305"/>
          </a:xfrm>
          <a:prstGeom prst="ellipse">
            <a:avLst/>
          </a:prstGeom>
          <a:noFill/>
          <a:ln>
            <a:solidFill>
              <a:srgbClr val="1A7B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p:cNvSpPr/>
          <p:nvPr/>
        </p:nvSpPr>
        <p:spPr>
          <a:xfrm>
            <a:off x="589058" y="996575"/>
            <a:ext cx="2745305" cy="2745305"/>
          </a:xfrm>
          <a:prstGeom prst="ellipse">
            <a:avLst/>
          </a:prstGeom>
          <a:noFill/>
          <a:ln>
            <a:solidFill>
              <a:srgbClr val="1A7B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矩形 22"/>
          <p:cNvSpPr/>
          <p:nvPr/>
        </p:nvSpPr>
        <p:spPr>
          <a:xfrm>
            <a:off x="881900" y="1941680"/>
            <a:ext cx="2159621" cy="822726"/>
          </a:xfrm>
          <a:prstGeom prst="rect">
            <a:avLst/>
          </a:prstGeom>
        </p:spPr>
        <p:txBody>
          <a:bodyPr wrap="square">
            <a:spAutoFit/>
          </a:bodyPr>
          <a:lstStyle/>
          <a:p>
            <a:pPr algn="ctr">
              <a:lnSpc>
                <a:spcPct val="150000"/>
              </a:lnSpc>
            </a:pPr>
            <a:r>
              <a:rPr lang="en-US" altLang="zh-CN" sz="1100" dirty="0">
                <a:solidFill>
                  <a:schemeClr val="tx1">
                    <a:lumMod val="65000"/>
                    <a:lumOff val="35000"/>
                  </a:schemeClr>
                </a:solidFill>
              </a:rPr>
              <a:t>Given that money is carried by individuals, bank note dispersal is a proxy for human movement</a:t>
            </a:r>
            <a:endParaRPr lang="zh-CN" altLang="en-US" sz="1100" dirty="0">
              <a:solidFill>
                <a:schemeClr val="tx1">
                  <a:lumMod val="65000"/>
                  <a:lumOff val="35000"/>
                </a:schemeClr>
              </a:solidFill>
            </a:endParaRPr>
          </a:p>
        </p:txBody>
      </p:sp>
      <p:sp>
        <p:nvSpPr>
          <p:cNvPr id="3" name="矩形 2"/>
          <p:cNvSpPr/>
          <p:nvPr/>
        </p:nvSpPr>
        <p:spPr>
          <a:xfrm>
            <a:off x="1257477" y="1603126"/>
            <a:ext cx="1408464" cy="338554"/>
          </a:xfrm>
          <a:prstGeom prst="rect">
            <a:avLst/>
          </a:prstGeom>
        </p:spPr>
        <p:txBody>
          <a:bodyPr wrap="none">
            <a:spAutoFit/>
          </a:bodyPr>
          <a:lstStyle/>
          <a:p>
            <a:pPr lvl="0" algn="ctr"/>
            <a:r>
              <a:rPr lang="en-US" altLang="zh-CN" sz="1600" b="1" dirty="0">
                <a:solidFill>
                  <a:srgbClr val="1A7BAE"/>
                </a:solidFill>
                <a:latin typeface="+mn-ea"/>
              </a:rPr>
              <a:t>Band notes </a:t>
            </a:r>
            <a:endParaRPr lang="zh-CN" altLang="en-US" sz="1600" b="1" dirty="0">
              <a:solidFill>
                <a:srgbClr val="1A7BAE"/>
              </a:solidFill>
              <a:latin typeface="+mn-ea"/>
            </a:endParaRPr>
          </a:p>
        </p:txBody>
      </p:sp>
      <p:sp>
        <p:nvSpPr>
          <p:cNvPr id="35" name="矩形 34"/>
          <p:cNvSpPr/>
          <p:nvPr/>
        </p:nvSpPr>
        <p:spPr>
          <a:xfrm>
            <a:off x="3492190" y="1941680"/>
            <a:ext cx="2159621" cy="314894"/>
          </a:xfrm>
          <a:prstGeom prst="rect">
            <a:avLst/>
          </a:prstGeom>
        </p:spPr>
        <p:txBody>
          <a:bodyPr wrap="square">
            <a:spAutoFit/>
          </a:bodyPr>
          <a:lstStyle/>
          <a:p>
            <a:pPr algn="ctr">
              <a:lnSpc>
                <a:spcPct val="150000"/>
              </a:lnSpc>
            </a:pPr>
            <a:r>
              <a:rPr lang="en-US" altLang="zh-CN" sz="1100" dirty="0">
                <a:solidFill>
                  <a:schemeClr val="tx1">
                    <a:lumMod val="65000"/>
                    <a:lumOff val="35000"/>
                  </a:schemeClr>
                </a:solidFill>
              </a:rPr>
              <a:t>Geo-tagged social media data.</a:t>
            </a:r>
            <a:endParaRPr lang="zh-CN" altLang="en-US" sz="1100" dirty="0">
              <a:solidFill>
                <a:schemeClr val="tx1">
                  <a:lumMod val="65000"/>
                  <a:lumOff val="35000"/>
                </a:schemeClr>
              </a:solidFill>
            </a:endParaRPr>
          </a:p>
        </p:txBody>
      </p:sp>
      <p:sp>
        <p:nvSpPr>
          <p:cNvPr id="36" name="矩形 35"/>
          <p:cNvSpPr/>
          <p:nvPr/>
        </p:nvSpPr>
        <p:spPr>
          <a:xfrm>
            <a:off x="3828049" y="1603126"/>
            <a:ext cx="1487908" cy="338554"/>
          </a:xfrm>
          <a:prstGeom prst="rect">
            <a:avLst/>
          </a:prstGeom>
        </p:spPr>
        <p:txBody>
          <a:bodyPr wrap="none">
            <a:spAutoFit/>
          </a:bodyPr>
          <a:lstStyle/>
          <a:p>
            <a:pPr lvl="0" algn="ctr"/>
            <a:r>
              <a:rPr lang="en-US" altLang="zh-CN" sz="1600" b="1" dirty="0">
                <a:solidFill>
                  <a:srgbClr val="1A7BAE"/>
                </a:solidFill>
                <a:latin typeface="+mn-ea"/>
              </a:rPr>
              <a:t>Social media</a:t>
            </a:r>
            <a:endParaRPr lang="zh-CN" altLang="en-US" sz="1600" b="1" dirty="0">
              <a:solidFill>
                <a:srgbClr val="1A7BAE"/>
              </a:solidFill>
              <a:latin typeface="+mn-ea"/>
            </a:endParaRPr>
          </a:p>
        </p:txBody>
      </p:sp>
      <p:sp>
        <p:nvSpPr>
          <p:cNvPr id="37" name="椭圆 36"/>
          <p:cNvSpPr/>
          <p:nvPr/>
        </p:nvSpPr>
        <p:spPr>
          <a:xfrm>
            <a:off x="5809638" y="996575"/>
            <a:ext cx="2745305" cy="2745305"/>
          </a:xfrm>
          <a:prstGeom prst="ellipse">
            <a:avLst/>
          </a:prstGeom>
          <a:noFill/>
          <a:ln>
            <a:solidFill>
              <a:srgbClr val="1A7B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矩形 37"/>
          <p:cNvSpPr/>
          <p:nvPr/>
        </p:nvSpPr>
        <p:spPr>
          <a:xfrm>
            <a:off x="6102480" y="1941680"/>
            <a:ext cx="2159621" cy="1361911"/>
          </a:xfrm>
          <a:prstGeom prst="rect">
            <a:avLst/>
          </a:prstGeom>
        </p:spPr>
        <p:txBody>
          <a:bodyPr wrap="square">
            <a:spAutoFit/>
          </a:bodyPr>
          <a:lstStyle/>
          <a:p>
            <a:pPr algn="ctr">
              <a:lnSpc>
                <a:spcPct val="150000"/>
              </a:lnSpc>
            </a:pPr>
            <a:r>
              <a:rPr lang="en-US" altLang="zh-CN" sz="1100" dirty="0">
                <a:solidFill>
                  <a:schemeClr val="tx1">
                    <a:lumMod val="65000"/>
                    <a:lumOff val="35000"/>
                  </a:schemeClr>
                </a:solidFill>
              </a:rPr>
              <a:t>Call detail records</a:t>
            </a:r>
          </a:p>
          <a:p>
            <a:pPr algn="ctr">
              <a:lnSpc>
                <a:spcPct val="150000"/>
              </a:lnSpc>
            </a:pPr>
            <a:r>
              <a:rPr lang="en-US" altLang="zh-CN" sz="1100" dirty="0">
                <a:solidFill>
                  <a:schemeClr val="tx1">
                    <a:lumMod val="65000"/>
                    <a:lumOff val="35000"/>
                  </a:schemeClr>
                </a:solidFill>
              </a:rPr>
              <a:t>CDRs are generated by phone communication activities (i.e., make/receive a phone call, send/receive a text message)</a:t>
            </a:r>
            <a:endParaRPr lang="zh-CN" altLang="en-US" sz="1100" dirty="0">
              <a:solidFill>
                <a:schemeClr val="tx1">
                  <a:lumMod val="65000"/>
                  <a:lumOff val="35000"/>
                </a:schemeClr>
              </a:solidFill>
            </a:endParaRPr>
          </a:p>
        </p:txBody>
      </p:sp>
      <p:sp>
        <p:nvSpPr>
          <p:cNvPr id="39" name="矩形 38"/>
          <p:cNvSpPr/>
          <p:nvPr/>
        </p:nvSpPr>
        <p:spPr>
          <a:xfrm>
            <a:off x="6868742" y="1603126"/>
            <a:ext cx="627096" cy="338554"/>
          </a:xfrm>
          <a:prstGeom prst="rect">
            <a:avLst/>
          </a:prstGeom>
        </p:spPr>
        <p:txBody>
          <a:bodyPr wrap="none">
            <a:spAutoFit/>
          </a:bodyPr>
          <a:lstStyle/>
          <a:p>
            <a:pPr lvl="0" algn="ctr"/>
            <a:r>
              <a:rPr lang="en-US" altLang="zh-CN" sz="1600" b="1" dirty="0">
                <a:solidFill>
                  <a:srgbClr val="1A7BAE"/>
                </a:solidFill>
                <a:latin typeface="+mn-ea"/>
              </a:rPr>
              <a:t>CDR</a:t>
            </a:r>
            <a:endParaRPr lang="zh-CN" altLang="en-US" sz="1600" b="1" dirty="0">
              <a:solidFill>
                <a:srgbClr val="1A7BAE"/>
              </a:solidFill>
              <a:latin typeface="+mn-ea"/>
            </a:endParaRPr>
          </a:p>
        </p:txBody>
      </p:sp>
      <p:sp>
        <p:nvSpPr>
          <p:cNvPr id="40" name="矩形 39"/>
          <p:cNvSpPr/>
          <p:nvPr/>
        </p:nvSpPr>
        <p:spPr>
          <a:xfrm>
            <a:off x="589058" y="3980154"/>
            <a:ext cx="7965885" cy="418191"/>
          </a:xfrm>
          <a:prstGeom prst="rect">
            <a:avLst/>
          </a:prstGeom>
        </p:spPr>
        <p:txBody>
          <a:bodyPr wrap="square">
            <a:spAutoFit/>
          </a:bodyPr>
          <a:lstStyle/>
          <a:p>
            <a:pPr algn="ctr">
              <a:lnSpc>
                <a:spcPct val="150000"/>
              </a:lnSpc>
            </a:pPr>
            <a:r>
              <a:rPr lang="en-US" altLang="zh-CN" sz="1600" dirty="0">
                <a:solidFill>
                  <a:schemeClr val="tx1">
                    <a:lumMod val="65000"/>
                    <a:lumOff val="35000"/>
                  </a:schemeClr>
                </a:solidFill>
                <a:latin typeface="+mn-ea"/>
              </a:rPr>
              <a:t>The evolution of data sources for studying human mobility </a:t>
            </a:r>
            <a:r>
              <a:rPr lang="en-US" altLang="zh-CN" sz="1600" dirty="0">
                <a:solidFill>
                  <a:srgbClr val="FF0000"/>
                </a:solidFill>
                <a:latin typeface="+mn-ea"/>
              </a:rPr>
              <a:t>in a large scale</a:t>
            </a:r>
            <a:endParaRPr lang="zh-CN" altLang="en-US" sz="1600" dirty="0">
              <a:solidFill>
                <a:srgbClr val="FF0000"/>
              </a:solidFill>
              <a:latin typeface="+mn-ea"/>
            </a:endParaRPr>
          </a:p>
        </p:txBody>
      </p:sp>
      <p:sp>
        <p:nvSpPr>
          <p:cNvPr id="2" name="椭圆 1"/>
          <p:cNvSpPr/>
          <p:nvPr/>
        </p:nvSpPr>
        <p:spPr>
          <a:xfrm>
            <a:off x="757672" y="1232697"/>
            <a:ext cx="393948" cy="393948"/>
          </a:xfrm>
          <a:prstGeom prst="ellipse">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6" name="椭圆 15"/>
          <p:cNvSpPr/>
          <p:nvPr/>
        </p:nvSpPr>
        <p:spPr>
          <a:xfrm>
            <a:off x="3367962" y="1232697"/>
            <a:ext cx="393948" cy="393948"/>
          </a:xfrm>
          <a:prstGeom prst="ellipse">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7" name="椭圆 16"/>
          <p:cNvSpPr/>
          <p:nvPr/>
        </p:nvSpPr>
        <p:spPr>
          <a:xfrm>
            <a:off x="5978252" y="1232697"/>
            <a:ext cx="393948" cy="393948"/>
          </a:xfrm>
          <a:prstGeom prst="ellipse">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Tree>
    <p:extLst>
      <p:ext uri="{BB962C8B-B14F-4D97-AF65-F5344CB8AC3E}">
        <p14:creationId xmlns:p14="http://schemas.microsoft.com/office/powerpoint/2010/main" val="30470203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5337090" y="1716656"/>
            <a:ext cx="1710187" cy="1710187"/>
          </a:xfrm>
          <a:prstGeom prst="ellipse">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altLang="zh-CN" b="1" dirty="0">
                <a:solidFill>
                  <a:schemeClr val="bg1"/>
                </a:solidFill>
              </a:rPr>
              <a:t>Uneven distribution</a:t>
            </a:r>
            <a:endParaRPr lang="zh-CN" altLang="en-US" b="1" dirty="0">
              <a:solidFill>
                <a:schemeClr val="bg1"/>
              </a:solidFill>
            </a:endParaRPr>
          </a:p>
        </p:txBody>
      </p:sp>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Background</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18" name="椭圆 17"/>
          <p:cNvSpPr/>
          <p:nvPr/>
        </p:nvSpPr>
        <p:spPr>
          <a:xfrm>
            <a:off x="2096725" y="1719448"/>
            <a:ext cx="1710187" cy="1710187"/>
          </a:xfrm>
          <a:prstGeom prst="ellipse">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altLang="zh-CN" b="1" dirty="0">
                <a:solidFill>
                  <a:schemeClr val="bg1"/>
                </a:solidFill>
              </a:rPr>
              <a:t>Coarse grained</a:t>
            </a:r>
            <a:endParaRPr lang="zh-CN" altLang="en-US" b="1" dirty="0">
              <a:solidFill>
                <a:schemeClr val="bg1"/>
              </a:solidFill>
            </a:endParaRPr>
          </a:p>
        </p:txBody>
      </p:sp>
      <p:grpSp>
        <p:nvGrpSpPr>
          <p:cNvPr id="15" name="组合 14">
            <a:extLst>
              <a:ext uri="{FF2B5EF4-FFF2-40B4-BE49-F238E27FC236}">
                <a16:creationId xmlns:a16="http://schemas.microsoft.com/office/drawing/2014/main" id="{4CF557D1-1625-485A-882A-658367007B92}"/>
              </a:ext>
            </a:extLst>
          </p:cNvPr>
          <p:cNvGrpSpPr/>
          <p:nvPr/>
        </p:nvGrpSpPr>
        <p:grpSpPr>
          <a:xfrm>
            <a:off x="971600" y="2066822"/>
            <a:ext cx="1344184" cy="1009854"/>
            <a:chOff x="1079612" y="1507889"/>
            <a:chExt cx="2880320" cy="2019710"/>
          </a:xfrm>
        </p:grpSpPr>
        <p:grpSp>
          <p:nvGrpSpPr>
            <p:cNvPr id="16" name="组合 15">
              <a:extLst>
                <a:ext uri="{FF2B5EF4-FFF2-40B4-BE49-F238E27FC236}">
                  <a16:creationId xmlns:a16="http://schemas.microsoft.com/office/drawing/2014/main" id="{5AC035ED-6A68-48EE-84EE-AAC6C6866C77}"/>
                </a:ext>
              </a:extLst>
            </p:cNvPr>
            <p:cNvGrpSpPr/>
            <p:nvPr/>
          </p:nvGrpSpPr>
          <p:grpSpPr>
            <a:xfrm>
              <a:off x="1079612" y="1507889"/>
              <a:ext cx="2880320" cy="775829"/>
              <a:chOff x="755576" y="1779662"/>
              <a:chExt cx="2880320" cy="360040"/>
            </a:xfrm>
          </p:grpSpPr>
          <p:cxnSp>
            <p:nvCxnSpPr>
              <p:cNvPr id="23" name="直接连接符 22">
                <a:extLst>
                  <a:ext uri="{FF2B5EF4-FFF2-40B4-BE49-F238E27FC236}">
                    <a16:creationId xmlns:a16="http://schemas.microsoft.com/office/drawing/2014/main" id="{657B0275-7858-4F82-B24C-3B27DABA0DC2}"/>
                  </a:ext>
                </a:extLst>
              </p:cNvPr>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2C37DC71-99FA-44CA-BC35-16D5FFC391AD}"/>
                  </a:ext>
                </a:extLst>
              </p:cNvPr>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2E132D4C-9F98-4610-8975-9BC1036640D8}"/>
                </a:ext>
              </a:extLst>
            </p:cNvPr>
            <p:cNvGrpSpPr/>
            <p:nvPr/>
          </p:nvGrpSpPr>
          <p:grpSpPr>
            <a:xfrm flipV="1">
              <a:off x="1079612" y="2751770"/>
              <a:ext cx="2880320" cy="775829"/>
              <a:chOff x="755576" y="1779662"/>
              <a:chExt cx="2880320" cy="360040"/>
            </a:xfrm>
          </p:grpSpPr>
          <p:cxnSp>
            <p:nvCxnSpPr>
              <p:cNvPr id="21" name="直接连接符 20">
                <a:extLst>
                  <a:ext uri="{FF2B5EF4-FFF2-40B4-BE49-F238E27FC236}">
                    <a16:creationId xmlns:a16="http://schemas.microsoft.com/office/drawing/2014/main" id="{8E4D391A-6442-4F76-997C-C68092316220}"/>
                  </a:ext>
                </a:extLst>
              </p:cNvPr>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8666EC6-891C-4B9D-A85C-628D4F155891}"/>
                  </a:ext>
                </a:extLst>
              </p:cNvPr>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 name="组合 24">
            <a:extLst>
              <a:ext uri="{FF2B5EF4-FFF2-40B4-BE49-F238E27FC236}">
                <a16:creationId xmlns:a16="http://schemas.microsoft.com/office/drawing/2014/main" id="{116FEF5F-C77D-432C-A8DC-9DA50CA3DF98}"/>
              </a:ext>
            </a:extLst>
          </p:cNvPr>
          <p:cNvGrpSpPr/>
          <p:nvPr/>
        </p:nvGrpSpPr>
        <p:grpSpPr>
          <a:xfrm rot="10800000">
            <a:off x="6828216" y="2066822"/>
            <a:ext cx="1344184" cy="1009854"/>
            <a:chOff x="1079612" y="1507889"/>
            <a:chExt cx="2880320" cy="2019710"/>
          </a:xfrm>
        </p:grpSpPr>
        <p:grpSp>
          <p:nvGrpSpPr>
            <p:cNvPr id="26" name="组合 25">
              <a:extLst>
                <a:ext uri="{FF2B5EF4-FFF2-40B4-BE49-F238E27FC236}">
                  <a16:creationId xmlns:a16="http://schemas.microsoft.com/office/drawing/2014/main" id="{BC9C8148-6ABC-4823-BD3F-D042C6478F0D}"/>
                </a:ext>
              </a:extLst>
            </p:cNvPr>
            <p:cNvGrpSpPr/>
            <p:nvPr/>
          </p:nvGrpSpPr>
          <p:grpSpPr>
            <a:xfrm>
              <a:off x="1079612" y="1507889"/>
              <a:ext cx="2880320" cy="775829"/>
              <a:chOff x="755576" y="1779662"/>
              <a:chExt cx="2880320" cy="360040"/>
            </a:xfrm>
          </p:grpSpPr>
          <p:cxnSp>
            <p:nvCxnSpPr>
              <p:cNvPr id="30" name="直接连接符 29">
                <a:extLst>
                  <a:ext uri="{FF2B5EF4-FFF2-40B4-BE49-F238E27FC236}">
                    <a16:creationId xmlns:a16="http://schemas.microsoft.com/office/drawing/2014/main" id="{037E7EDD-4A2F-4A34-86A7-C2AB904DD533}"/>
                  </a:ext>
                </a:extLst>
              </p:cNvPr>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36BDAF9F-9ED8-4303-9AA1-59632E8BB2F8}"/>
                  </a:ext>
                </a:extLst>
              </p:cNvPr>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a:extLst>
                <a:ext uri="{FF2B5EF4-FFF2-40B4-BE49-F238E27FC236}">
                  <a16:creationId xmlns:a16="http://schemas.microsoft.com/office/drawing/2014/main" id="{6556B29A-5EDA-4190-8E1D-047C6BA04EBE}"/>
                </a:ext>
              </a:extLst>
            </p:cNvPr>
            <p:cNvGrpSpPr/>
            <p:nvPr/>
          </p:nvGrpSpPr>
          <p:grpSpPr>
            <a:xfrm flipV="1">
              <a:off x="1079612" y="2751770"/>
              <a:ext cx="2880320" cy="775829"/>
              <a:chOff x="755576" y="1779662"/>
              <a:chExt cx="2880320" cy="360040"/>
            </a:xfrm>
          </p:grpSpPr>
          <p:cxnSp>
            <p:nvCxnSpPr>
              <p:cNvPr id="28" name="直接连接符 27">
                <a:extLst>
                  <a:ext uri="{FF2B5EF4-FFF2-40B4-BE49-F238E27FC236}">
                    <a16:creationId xmlns:a16="http://schemas.microsoft.com/office/drawing/2014/main" id="{342EDA66-DFFC-4408-914C-7E0E1DEA4D7A}"/>
                  </a:ext>
                </a:extLst>
              </p:cNvPr>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55E98B2-ACED-4D1D-97E2-B29699FE5878}"/>
                  </a:ext>
                </a:extLst>
              </p:cNvPr>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文本框 1">
            <a:extLst>
              <a:ext uri="{FF2B5EF4-FFF2-40B4-BE49-F238E27FC236}">
                <a16:creationId xmlns:a16="http://schemas.microsoft.com/office/drawing/2014/main" id="{6389D507-6BAB-469C-B91D-8030FC7B6528}"/>
              </a:ext>
            </a:extLst>
          </p:cNvPr>
          <p:cNvSpPr txBox="1"/>
          <p:nvPr/>
        </p:nvSpPr>
        <p:spPr>
          <a:xfrm>
            <a:off x="1012755" y="1716656"/>
            <a:ext cx="838691" cy="369332"/>
          </a:xfrm>
          <a:prstGeom prst="rect">
            <a:avLst/>
          </a:prstGeom>
          <a:noFill/>
        </p:spPr>
        <p:txBody>
          <a:bodyPr wrap="none" rtlCol="0">
            <a:spAutoFit/>
          </a:bodyPr>
          <a:lstStyle/>
          <a:p>
            <a:r>
              <a:rPr lang="en-US" altLang="zh-CN" dirty="0"/>
              <a:t>Space</a:t>
            </a:r>
            <a:endParaRPr lang="zh-CN" altLang="en-US" dirty="0"/>
          </a:p>
        </p:txBody>
      </p:sp>
      <p:sp>
        <p:nvSpPr>
          <p:cNvPr id="39" name="文本框 38">
            <a:extLst>
              <a:ext uri="{FF2B5EF4-FFF2-40B4-BE49-F238E27FC236}">
                <a16:creationId xmlns:a16="http://schemas.microsoft.com/office/drawing/2014/main" id="{B94D8083-146B-4E4F-8C8F-A59100CCB283}"/>
              </a:ext>
            </a:extLst>
          </p:cNvPr>
          <p:cNvSpPr txBox="1"/>
          <p:nvPr/>
        </p:nvSpPr>
        <p:spPr>
          <a:xfrm>
            <a:off x="1009079" y="3057511"/>
            <a:ext cx="689035" cy="369332"/>
          </a:xfrm>
          <a:prstGeom prst="rect">
            <a:avLst/>
          </a:prstGeom>
          <a:noFill/>
        </p:spPr>
        <p:txBody>
          <a:bodyPr wrap="none" rtlCol="0">
            <a:spAutoFit/>
          </a:bodyPr>
          <a:lstStyle/>
          <a:p>
            <a:r>
              <a:rPr lang="en-US" altLang="zh-CN" dirty="0"/>
              <a:t>Time</a:t>
            </a:r>
            <a:endParaRPr lang="zh-CN" altLang="en-US" dirty="0"/>
          </a:p>
        </p:txBody>
      </p:sp>
      <p:sp>
        <p:nvSpPr>
          <p:cNvPr id="40" name="文本框 39">
            <a:extLst>
              <a:ext uri="{FF2B5EF4-FFF2-40B4-BE49-F238E27FC236}">
                <a16:creationId xmlns:a16="http://schemas.microsoft.com/office/drawing/2014/main" id="{4AD19695-CC2C-45EE-95F4-0B4B28C0D9E9}"/>
              </a:ext>
            </a:extLst>
          </p:cNvPr>
          <p:cNvSpPr txBox="1"/>
          <p:nvPr/>
        </p:nvSpPr>
        <p:spPr>
          <a:xfrm>
            <a:off x="7241944" y="1716655"/>
            <a:ext cx="902811" cy="369332"/>
          </a:xfrm>
          <a:prstGeom prst="rect">
            <a:avLst/>
          </a:prstGeom>
          <a:noFill/>
        </p:spPr>
        <p:txBody>
          <a:bodyPr wrap="none" rtlCol="0">
            <a:spAutoFit/>
          </a:bodyPr>
          <a:lstStyle/>
          <a:p>
            <a:r>
              <a:rPr lang="en-US" altLang="zh-CN" dirty="0"/>
              <a:t>People</a:t>
            </a:r>
            <a:endParaRPr lang="zh-CN" altLang="en-US" dirty="0"/>
          </a:p>
        </p:txBody>
      </p:sp>
      <p:sp>
        <p:nvSpPr>
          <p:cNvPr id="41" name="文本框 40">
            <a:extLst>
              <a:ext uri="{FF2B5EF4-FFF2-40B4-BE49-F238E27FC236}">
                <a16:creationId xmlns:a16="http://schemas.microsoft.com/office/drawing/2014/main" id="{48BA1110-4015-48F2-B6CE-37F95050A4DB}"/>
              </a:ext>
            </a:extLst>
          </p:cNvPr>
          <p:cNvSpPr txBox="1"/>
          <p:nvPr/>
        </p:nvSpPr>
        <p:spPr>
          <a:xfrm>
            <a:off x="7232110" y="3076676"/>
            <a:ext cx="838691" cy="369332"/>
          </a:xfrm>
          <a:prstGeom prst="rect">
            <a:avLst/>
          </a:prstGeom>
          <a:noFill/>
        </p:spPr>
        <p:txBody>
          <a:bodyPr wrap="none" rtlCol="0">
            <a:spAutoFit/>
          </a:bodyPr>
          <a:lstStyle/>
          <a:p>
            <a:r>
              <a:rPr lang="en-US" altLang="zh-CN" dirty="0"/>
              <a:t>Space</a:t>
            </a:r>
            <a:endParaRPr lang="zh-CN" altLang="en-US" dirty="0"/>
          </a:p>
        </p:txBody>
      </p:sp>
    </p:spTree>
    <p:extLst>
      <p:ext uri="{BB962C8B-B14F-4D97-AF65-F5344CB8AC3E}">
        <p14:creationId xmlns:p14="http://schemas.microsoft.com/office/powerpoint/2010/main" val="13994752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Background</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grpSp>
        <p:nvGrpSpPr>
          <p:cNvPr id="18" name="组合 17"/>
          <p:cNvGrpSpPr/>
          <p:nvPr/>
        </p:nvGrpSpPr>
        <p:grpSpPr>
          <a:xfrm rot="2700000">
            <a:off x="2952419" y="883029"/>
            <a:ext cx="3167308" cy="3197576"/>
            <a:chOff x="1932258" y="760101"/>
            <a:chExt cx="3767316" cy="3803319"/>
          </a:xfrm>
        </p:grpSpPr>
        <p:sp>
          <p:nvSpPr>
            <p:cNvPr id="19"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163"/>
            <p:cNvSpPr/>
            <p:nvPr/>
          </p:nvSpPr>
          <p:spPr>
            <a:xfrm>
              <a:off x="2710237" y="2355728"/>
              <a:ext cx="2207690" cy="2207692"/>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3755642" y="1707731"/>
            <a:ext cx="1548172" cy="15481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矩形 28"/>
          <p:cNvSpPr/>
          <p:nvPr/>
        </p:nvSpPr>
        <p:spPr>
          <a:xfrm>
            <a:off x="1061611" y="2778937"/>
            <a:ext cx="2048798" cy="307777"/>
          </a:xfrm>
          <a:prstGeom prst="rect">
            <a:avLst/>
          </a:prstGeom>
        </p:spPr>
        <p:txBody>
          <a:bodyPr wrap="square">
            <a:spAutoFit/>
          </a:bodyPr>
          <a:lstStyle/>
          <a:p>
            <a:r>
              <a:rPr lang="en-US" altLang="zh-CN" sz="1400" b="1" dirty="0">
                <a:solidFill>
                  <a:srgbClr val="1A7BAE"/>
                </a:solidFill>
              </a:rPr>
              <a:t>03.Movement Entropy</a:t>
            </a:r>
            <a:endParaRPr lang="en-US" altLang="zh-CN" sz="1400" b="1" dirty="0">
              <a:solidFill>
                <a:srgbClr val="1A7BAE"/>
              </a:solidFill>
              <a:latin typeface="+mj-ea"/>
              <a:ea typeface="+mj-ea"/>
            </a:endParaRPr>
          </a:p>
        </p:txBody>
      </p:sp>
      <p:sp>
        <p:nvSpPr>
          <p:cNvPr id="30" name="TextBox 29"/>
          <p:cNvSpPr txBox="1"/>
          <p:nvPr/>
        </p:nvSpPr>
        <p:spPr>
          <a:xfrm>
            <a:off x="1061610" y="3101230"/>
            <a:ext cx="1938023"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50000"/>
                    <a:lumOff val="50000"/>
                  </a:schemeClr>
                </a:solidFill>
              </a:rPr>
              <a:t>The uncertainty of human mobility</a:t>
            </a:r>
            <a:endParaRPr lang="zh-CN" altLang="en-US" sz="1200" dirty="0">
              <a:solidFill>
                <a:schemeClr val="tx1">
                  <a:lumMod val="50000"/>
                  <a:lumOff val="50000"/>
                </a:schemeClr>
              </a:solidFill>
            </a:endParaRPr>
          </a:p>
        </p:txBody>
      </p:sp>
      <p:sp>
        <p:nvSpPr>
          <p:cNvPr id="31" name="矩形 30"/>
          <p:cNvSpPr/>
          <p:nvPr/>
        </p:nvSpPr>
        <p:spPr>
          <a:xfrm>
            <a:off x="6030163" y="1069444"/>
            <a:ext cx="1938024" cy="307777"/>
          </a:xfrm>
          <a:prstGeom prst="rect">
            <a:avLst/>
          </a:prstGeom>
        </p:spPr>
        <p:txBody>
          <a:bodyPr wrap="square">
            <a:spAutoFit/>
          </a:bodyPr>
          <a:lstStyle/>
          <a:p>
            <a:pPr algn="r"/>
            <a:r>
              <a:rPr lang="en-US" altLang="zh-CN" sz="1400" b="1" dirty="0">
                <a:solidFill>
                  <a:srgbClr val="1A7BAE"/>
                </a:solidFill>
              </a:rPr>
              <a:t>02.Mobility model</a:t>
            </a:r>
            <a:endParaRPr lang="en-US" altLang="zh-CN" sz="1400" b="1" dirty="0">
              <a:solidFill>
                <a:srgbClr val="1A7BAE"/>
              </a:solidFill>
              <a:latin typeface="+mj-ea"/>
              <a:ea typeface="+mj-ea"/>
            </a:endParaRPr>
          </a:p>
        </p:txBody>
      </p:sp>
      <p:sp>
        <p:nvSpPr>
          <p:cNvPr id="33" name="矩形 32"/>
          <p:cNvSpPr/>
          <p:nvPr/>
        </p:nvSpPr>
        <p:spPr>
          <a:xfrm>
            <a:off x="6069813" y="2778937"/>
            <a:ext cx="1898371" cy="523220"/>
          </a:xfrm>
          <a:prstGeom prst="rect">
            <a:avLst/>
          </a:prstGeom>
        </p:spPr>
        <p:txBody>
          <a:bodyPr wrap="square">
            <a:spAutoFit/>
          </a:bodyPr>
          <a:lstStyle/>
          <a:p>
            <a:pPr algn="r"/>
            <a:r>
              <a:rPr lang="en-US" altLang="zh-CN" sz="1400" b="1" dirty="0">
                <a:solidFill>
                  <a:srgbClr val="00B0F0"/>
                </a:solidFill>
              </a:rPr>
              <a:t>04.Community detection</a:t>
            </a:r>
            <a:endParaRPr lang="en-US" altLang="zh-CN" sz="1400" b="1" dirty="0">
              <a:solidFill>
                <a:srgbClr val="00B0F0"/>
              </a:solidFill>
              <a:latin typeface="+mj-ea"/>
              <a:ea typeface="+mj-ea"/>
            </a:endParaRPr>
          </a:p>
        </p:txBody>
      </p:sp>
      <p:sp>
        <p:nvSpPr>
          <p:cNvPr id="41" name="TextBox 40"/>
          <p:cNvSpPr txBox="1"/>
          <p:nvPr/>
        </p:nvSpPr>
        <p:spPr>
          <a:xfrm>
            <a:off x="6030161" y="3233734"/>
            <a:ext cx="1938023" cy="307456"/>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50000"/>
                    <a:lumOff val="50000"/>
                  </a:schemeClr>
                </a:solidFill>
              </a:rPr>
              <a:t>Visual analysis.</a:t>
            </a:r>
            <a:endParaRPr lang="zh-CN" altLang="en-US" sz="1200" dirty="0">
              <a:solidFill>
                <a:schemeClr val="tx1">
                  <a:lumMod val="50000"/>
                  <a:lumOff val="50000"/>
                </a:schemeClr>
              </a:solidFill>
            </a:endParaRPr>
          </a:p>
        </p:txBody>
      </p:sp>
      <p:sp>
        <p:nvSpPr>
          <p:cNvPr id="23" name="矩形 22">
            <a:extLst>
              <a:ext uri="{FF2B5EF4-FFF2-40B4-BE49-F238E27FC236}">
                <a16:creationId xmlns:a16="http://schemas.microsoft.com/office/drawing/2014/main" id="{FBF77E03-0E6F-453A-97F9-1EA9E74D435C}"/>
              </a:ext>
            </a:extLst>
          </p:cNvPr>
          <p:cNvSpPr/>
          <p:nvPr/>
        </p:nvSpPr>
        <p:spPr>
          <a:xfrm>
            <a:off x="3881892" y="2343317"/>
            <a:ext cx="1380215" cy="276999"/>
          </a:xfrm>
          <a:prstGeom prst="rect">
            <a:avLst/>
          </a:prstGeom>
        </p:spPr>
        <p:txBody>
          <a:bodyPr wrap="square">
            <a:spAutoFit/>
          </a:bodyPr>
          <a:lstStyle/>
          <a:p>
            <a:pPr algn="ctr"/>
            <a:r>
              <a:rPr lang="en-US" altLang="zh-CN" sz="1200" b="1" dirty="0">
                <a:solidFill>
                  <a:schemeClr val="tx1">
                    <a:lumMod val="85000"/>
                    <a:lumOff val="15000"/>
                  </a:schemeClr>
                </a:solidFill>
              </a:rPr>
              <a:t>Human Mobility</a:t>
            </a:r>
            <a:endParaRPr lang="en-US" altLang="zh-CN" sz="1200" b="1" dirty="0">
              <a:solidFill>
                <a:schemeClr val="tx1">
                  <a:lumMod val="85000"/>
                  <a:lumOff val="15000"/>
                </a:schemeClr>
              </a:solidFill>
              <a:latin typeface="+mj-ea"/>
              <a:ea typeface="+mj-ea"/>
            </a:endParaRPr>
          </a:p>
        </p:txBody>
      </p:sp>
      <p:sp>
        <p:nvSpPr>
          <p:cNvPr id="34" name="矩形 33">
            <a:extLst>
              <a:ext uri="{FF2B5EF4-FFF2-40B4-BE49-F238E27FC236}">
                <a16:creationId xmlns:a16="http://schemas.microsoft.com/office/drawing/2014/main" id="{317ED930-CA3E-4DA1-B91C-FF4A846AC109}"/>
              </a:ext>
            </a:extLst>
          </p:cNvPr>
          <p:cNvSpPr/>
          <p:nvPr/>
        </p:nvSpPr>
        <p:spPr>
          <a:xfrm>
            <a:off x="1062127" y="1069444"/>
            <a:ext cx="1938024" cy="307777"/>
          </a:xfrm>
          <a:prstGeom prst="rect">
            <a:avLst/>
          </a:prstGeom>
        </p:spPr>
        <p:txBody>
          <a:bodyPr wrap="square">
            <a:spAutoFit/>
          </a:bodyPr>
          <a:lstStyle/>
          <a:p>
            <a:r>
              <a:rPr lang="en-US" altLang="zh-CN" sz="1400" b="1" dirty="0">
                <a:solidFill>
                  <a:srgbClr val="00B0F0"/>
                </a:solidFill>
              </a:rPr>
              <a:t>01.Activity space</a:t>
            </a:r>
            <a:endParaRPr lang="en-US" altLang="zh-CN" sz="1400" b="1" dirty="0">
              <a:solidFill>
                <a:srgbClr val="00B0F0"/>
              </a:solidFill>
              <a:latin typeface="+mj-ea"/>
              <a:ea typeface="+mj-ea"/>
            </a:endParaRPr>
          </a:p>
        </p:txBody>
      </p:sp>
      <p:sp>
        <p:nvSpPr>
          <p:cNvPr id="35" name="TextBox 27">
            <a:extLst>
              <a:ext uri="{FF2B5EF4-FFF2-40B4-BE49-F238E27FC236}">
                <a16:creationId xmlns:a16="http://schemas.microsoft.com/office/drawing/2014/main" id="{F7697ADA-FCAD-4704-B232-A71CC22B82D4}"/>
              </a:ext>
            </a:extLst>
          </p:cNvPr>
          <p:cNvSpPr txBox="1"/>
          <p:nvPr/>
        </p:nvSpPr>
        <p:spPr>
          <a:xfrm>
            <a:off x="1062126" y="1391737"/>
            <a:ext cx="1938023" cy="649409"/>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50000"/>
                    <a:lumOff val="50000"/>
                  </a:schemeClr>
                </a:solidFill>
              </a:rPr>
              <a:t>The total travel distance</a:t>
            </a:r>
          </a:p>
          <a:p>
            <a:pPr>
              <a:lnSpc>
                <a:spcPct val="130000"/>
              </a:lnSpc>
              <a:spcBef>
                <a:spcPts val="600"/>
              </a:spcBef>
            </a:pPr>
            <a:r>
              <a:rPr lang="en-US" altLang="zh-CN" sz="1200" dirty="0">
                <a:solidFill>
                  <a:schemeClr val="tx1">
                    <a:lumMod val="50000"/>
                    <a:lumOff val="50000"/>
                  </a:schemeClr>
                </a:solidFill>
              </a:rPr>
              <a:t>Radius of gyration</a:t>
            </a:r>
          </a:p>
        </p:txBody>
      </p:sp>
      <mc:AlternateContent xmlns:mc="http://schemas.openxmlformats.org/markup-compatibility/2006" xmlns:a14="http://schemas.microsoft.com/office/drawing/2010/main">
        <mc:Choice Requires="a14">
          <p:sp>
            <p:nvSpPr>
              <p:cNvPr id="36" name="TextBox 29">
                <a:extLst>
                  <a:ext uri="{FF2B5EF4-FFF2-40B4-BE49-F238E27FC236}">
                    <a16:creationId xmlns:a16="http://schemas.microsoft.com/office/drawing/2014/main" id="{B7E53F7F-B565-42E0-85CA-C0D982724235}"/>
                  </a:ext>
                </a:extLst>
              </p:cNvPr>
              <p:cNvSpPr txBox="1"/>
              <p:nvPr/>
            </p:nvSpPr>
            <p:spPr>
              <a:xfrm>
                <a:off x="6331334" y="1397995"/>
                <a:ext cx="1938023" cy="709361"/>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50000"/>
                        <a:lumOff val="50000"/>
                      </a:schemeClr>
                    </a:solidFill>
                  </a:rPr>
                  <a:t>Distance decay effect.</a:t>
                </a:r>
              </a:p>
              <a:p>
                <a:pPr>
                  <a:lnSpc>
                    <a:spcPct val="130000"/>
                  </a:lnSpc>
                  <a:spcBef>
                    <a:spcPts val="600"/>
                  </a:spcBef>
                </a:pPr>
                <a14:m>
                  <m:oMathPara xmlns:m="http://schemas.openxmlformats.org/officeDocument/2006/math">
                    <m:oMathParaPr>
                      <m:jc m:val="centerGroup"/>
                    </m:oMathParaPr>
                    <m:oMath xmlns:m="http://schemas.openxmlformats.org/officeDocument/2006/math">
                      <m:r>
                        <a:rPr lang="en-US" altLang="zh-CN" i="1" dirty="0" smtClean="0">
                          <a:solidFill>
                            <a:schemeClr val="tx1">
                              <a:lumMod val="50000"/>
                              <a:lumOff val="50000"/>
                            </a:schemeClr>
                          </a:solidFill>
                          <a:latin typeface="Cambria Math" panose="02040503050406030204" pitchFamily="18" charset="0"/>
                        </a:rPr>
                        <m:t>𝑃</m:t>
                      </m:r>
                      <m:d>
                        <m:dPr>
                          <m:ctrlPr>
                            <a:rPr lang="en-US" altLang="zh-CN" b="0" i="1" dirty="0" smtClean="0">
                              <a:solidFill>
                                <a:schemeClr val="tx1">
                                  <a:lumMod val="50000"/>
                                  <a:lumOff val="50000"/>
                                </a:schemeClr>
                              </a:solidFill>
                              <a:latin typeface="Cambria Math" panose="02040503050406030204" pitchFamily="18" charset="0"/>
                            </a:rPr>
                          </m:ctrlPr>
                        </m:dPr>
                        <m:e>
                          <m:r>
                            <a:rPr lang="en-US" altLang="zh-CN" b="0" i="1" dirty="0" smtClean="0">
                              <a:solidFill>
                                <a:schemeClr val="tx1">
                                  <a:lumMod val="50000"/>
                                  <a:lumOff val="50000"/>
                                </a:schemeClr>
                              </a:solidFill>
                              <a:latin typeface="Cambria Math" panose="02040503050406030204" pitchFamily="18" charset="0"/>
                            </a:rPr>
                            <m:t>𝑑</m:t>
                          </m:r>
                        </m:e>
                      </m:d>
                      <m:r>
                        <a:rPr lang="en-US" altLang="zh-CN" b="0" i="1" dirty="0" smtClean="0">
                          <a:solidFill>
                            <a:schemeClr val="tx1">
                              <a:lumMod val="50000"/>
                              <a:lumOff val="50000"/>
                            </a:schemeClr>
                          </a:solidFill>
                          <a:latin typeface="Cambria Math" panose="02040503050406030204" pitchFamily="18" charset="0"/>
                        </a:rPr>
                        <m:t>~</m:t>
                      </m:r>
                      <m:sSup>
                        <m:sSupPr>
                          <m:ctrlPr>
                            <a:rPr lang="en-US" altLang="zh-CN" b="0" i="1" dirty="0" smtClean="0">
                              <a:solidFill>
                                <a:schemeClr val="tx1">
                                  <a:lumMod val="50000"/>
                                  <a:lumOff val="50000"/>
                                </a:schemeClr>
                              </a:solidFill>
                              <a:latin typeface="Cambria Math" panose="02040503050406030204" pitchFamily="18" charset="0"/>
                            </a:rPr>
                          </m:ctrlPr>
                        </m:sSupPr>
                        <m:e>
                          <m:r>
                            <a:rPr lang="en-US" altLang="zh-CN" i="1" dirty="0">
                              <a:solidFill>
                                <a:schemeClr val="tx1">
                                  <a:lumMod val="50000"/>
                                  <a:lumOff val="50000"/>
                                </a:schemeClr>
                              </a:solidFill>
                              <a:latin typeface="Cambria Math" panose="02040503050406030204" pitchFamily="18" charset="0"/>
                            </a:rPr>
                            <m:t>𝑑</m:t>
                          </m:r>
                        </m:e>
                        <m:sup>
                          <m:r>
                            <a:rPr lang="el-GR" altLang="zh-CN" i="1" dirty="0">
                              <a:solidFill>
                                <a:schemeClr val="tx1">
                                  <a:lumMod val="50000"/>
                                  <a:lumOff val="50000"/>
                                </a:schemeClr>
                              </a:solidFill>
                              <a:latin typeface="Cambria Math" panose="02040503050406030204" pitchFamily="18" charset="0"/>
                            </a:rPr>
                            <m:t>𝛽</m:t>
                          </m:r>
                        </m:sup>
                      </m:sSup>
                    </m:oMath>
                  </m:oMathPara>
                </a14:m>
                <a:endParaRPr lang="en-US" altLang="zh-CN" dirty="0">
                  <a:solidFill>
                    <a:schemeClr val="tx1">
                      <a:lumMod val="50000"/>
                      <a:lumOff val="50000"/>
                    </a:schemeClr>
                  </a:solidFill>
                </a:endParaRPr>
              </a:p>
            </p:txBody>
          </p:sp>
        </mc:Choice>
        <mc:Fallback xmlns="">
          <p:sp>
            <p:nvSpPr>
              <p:cNvPr id="36" name="TextBox 29">
                <a:extLst>
                  <a:ext uri="{FF2B5EF4-FFF2-40B4-BE49-F238E27FC236}">
                    <a16:creationId xmlns:a16="http://schemas.microsoft.com/office/drawing/2014/main" id="{B7E53F7F-B565-42E0-85CA-C0D982724235}"/>
                  </a:ext>
                </a:extLst>
              </p:cNvPr>
              <p:cNvSpPr txBox="1">
                <a:spLocks noRot="1" noChangeAspect="1" noMove="1" noResize="1" noEditPoints="1" noAdjustHandles="1" noChangeArrowheads="1" noChangeShapeType="1" noTextEdit="1"/>
              </p:cNvSpPr>
              <p:nvPr/>
            </p:nvSpPr>
            <p:spPr>
              <a:xfrm>
                <a:off x="6331334" y="1397995"/>
                <a:ext cx="1938023" cy="709361"/>
              </a:xfrm>
              <a:prstGeom prst="rect">
                <a:avLst/>
              </a:prstGeom>
              <a:blipFill>
                <a:blip r:embed="rId3"/>
                <a:stretch>
                  <a:fillRect l="-3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5119438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Data</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46" name="矩形 45"/>
          <p:cNvSpPr/>
          <p:nvPr/>
        </p:nvSpPr>
        <p:spPr>
          <a:xfrm>
            <a:off x="1286636" y="1010514"/>
            <a:ext cx="2880320" cy="3072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1"/>
                </a:solidFill>
                <a:latin typeface="+mj-ea"/>
              </a:rPr>
              <a:t>CDR data</a:t>
            </a:r>
          </a:p>
        </p:txBody>
      </p:sp>
      <p:sp>
        <p:nvSpPr>
          <p:cNvPr id="52" name="矩形 51"/>
          <p:cNvSpPr/>
          <p:nvPr/>
        </p:nvSpPr>
        <p:spPr>
          <a:xfrm>
            <a:off x="1286635" y="1368637"/>
            <a:ext cx="2745305" cy="1107996"/>
          </a:xfrm>
          <a:prstGeom prst="rect">
            <a:avLst/>
          </a:prstGeom>
        </p:spPr>
        <p:txBody>
          <a:bodyPr wrap="square">
            <a:spAutoFit/>
          </a:bodyPr>
          <a:lstStyle/>
          <a:p>
            <a:pPr>
              <a:lnSpc>
                <a:spcPct val="150000"/>
              </a:lnSpc>
            </a:pPr>
            <a:r>
              <a:rPr lang="en-US" altLang="zh-CN" sz="1100" dirty="0">
                <a:solidFill>
                  <a:schemeClr val="tx1">
                    <a:lumMod val="65000"/>
                    <a:lumOff val="35000"/>
                  </a:schemeClr>
                </a:solidFill>
                <a:latin typeface="+mn-ea"/>
              </a:rPr>
              <a:t>Make a call</a:t>
            </a:r>
          </a:p>
          <a:p>
            <a:pPr>
              <a:lnSpc>
                <a:spcPct val="150000"/>
              </a:lnSpc>
            </a:pPr>
            <a:r>
              <a:rPr lang="en-US" altLang="zh-CN" sz="1100" dirty="0">
                <a:solidFill>
                  <a:schemeClr val="tx1">
                    <a:lumMod val="65000"/>
                    <a:lumOff val="35000"/>
                  </a:schemeClr>
                </a:solidFill>
                <a:latin typeface="+mn-ea"/>
              </a:rPr>
              <a:t>Receive a call</a:t>
            </a:r>
          </a:p>
          <a:p>
            <a:pPr>
              <a:lnSpc>
                <a:spcPct val="150000"/>
              </a:lnSpc>
            </a:pPr>
            <a:r>
              <a:rPr lang="en-US" altLang="zh-CN" sz="1100" dirty="0">
                <a:solidFill>
                  <a:schemeClr val="tx1">
                    <a:lumMod val="65000"/>
                    <a:lumOff val="35000"/>
                  </a:schemeClr>
                </a:solidFill>
                <a:latin typeface="+mn-ea"/>
              </a:rPr>
              <a:t>Send a text message</a:t>
            </a:r>
          </a:p>
          <a:p>
            <a:pPr>
              <a:lnSpc>
                <a:spcPct val="150000"/>
              </a:lnSpc>
            </a:pPr>
            <a:r>
              <a:rPr lang="en-US" altLang="zh-CN" sz="1100" dirty="0">
                <a:solidFill>
                  <a:schemeClr val="tx1">
                    <a:lumMod val="65000"/>
                    <a:lumOff val="35000"/>
                  </a:schemeClr>
                </a:solidFill>
                <a:latin typeface="+mn-ea"/>
              </a:rPr>
              <a:t>Receive a text message</a:t>
            </a:r>
            <a:endParaRPr lang="zh-CN" altLang="en-US" sz="1100" dirty="0">
              <a:solidFill>
                <a:schemeClr val="tx1">
                  <a:lumMod val="65000"/>
                  <a:lumOff val="35000"/>
                </a:schemeClr>
              </a:solidFill>
              <a:latin typeface="+mn-ea"/>
            </a:endParaRPr>
          </a:p>
        </p:txBody>
      </p:sp>
      <p:sp>
        <p:nvSpPr>
          <p:cNvPr id="53" name="矩形 52"/>
          <p:cNvSpPr/>
          <p:nvPr/>
        </p:nvSpPr>
        <p:spPr>
          <a:xfrm>
            <a:off x="4977045" y="1015621"/>
            <a:ext cx="2745303" cy="307296"/>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1"/>
                </a:solidFill>
              </a:rPr>
              <a:t>Non-CDR data</a:t>
            </a:r>
            <a:endParaRPr lang="en-US" altLang="zh-CN" sz="1400" b="1" dirty="0">
              <a:solidFill>
                <a:schemeClr val="bg1"/>
              </a:solidFill>
              <a:latin typeface="+mj-ea"/>
            </a:endParaRPr>
          </a:p>
        </p:txBody>
      </p:sp>
      <p:sp>
        <p:nvSpPr>
          <p:cNvPr id="54" name="矩形 53"/>
          <p:cNvSpPr/>
          <p:nvPr/>
        </p:nvSpPr>
        <p:spPr>
          <a:xfrm>
            <a:off x="4977044" y="1373744"/>
            <a:ext cx="2745305" cy="1107996"/>
          </a:xfrm>
          <a:prstGeom prst="rect">
            <a:avLst/>
          </a:prstGeom>
        </p:spPr>
        <p:txBody>
          <a:bodyPr wrap="square">
            <a:spAutoFit/>
          </a:bodyPr>
          <a:lstStyle/>
          <a:p>
            <a:pPr>
              <a:lnSpc>
                <a:spcPct val="150000"/>
              </a:lnSpc>
            </a:pPr>
            <a:r>
              <a:rPr lang="en-US" altLang="zh-CN" sz="1100" dirty="0">
                <a:solidFill>
                  <a:schemeClr val="tx1">
                    <a:lumMod val="65000"/>
                    <a:lumOff val="35000"/>
                  </a:schemeClr>
                </a:solidFill>
                <a:latin typeface="+mn-ea"/>
              </a:rPr>
              <a:t>Regular update</a:t>
            </a:r>
          </a:p>
          <a:p>
            <a:pPr>
              <a:lnSpc>
                <a:spcPct val="150000"/>
              </a:lnSpc>
            </a:pPr>
            <a:r>
              <a:rPr lang="en-US" altLang="zh-CN" sz="1100" dirty="0">
                <a:solidFill>
                  <a:schemeClr val="tx1">
                    <a:lumMod val="65000"/>
                    <a:lumOff val="35000"/>
                  </a:schemeClr>
                </a:solidFill>
                <a:latin typeface="+mn-ea"/>
              </a:rPr>
              <a:t>Periodic update</a:t>
            </a:r>
          </a:p>
          <a:p>
            <a:pPr>
              <a:lnSpc>
                <a:spcPct val="150000"/>
              </a:lnSpc>
            </a:pPr>
            <a:r>
              <a:rPr lang="en-US" altLang="zh-CN" sz="1100" dirty="0">
                <a:solidFill>
                  <a:schemeClr val="tx1">
                    <a:lumMod val="65000"/>
                    <a:lumOff val="35000"/>
                  </a:schemeClr>
                </a:solidFill>
                <a:latin typeface="+mn-ea"/>
              </a:rPr>
              <a:t>Power on/off</a:t>
            </a:r>
          </a:p>
          <a:p>
            <a:pPr>
              <a:lnSpc>
                <a:spcPct val="150000"/>
              </a:lnSpc>
            </a:pPr>
            <a:r>
              <a:rPr lang="en-US" altLang="zh-CN" sz="1100" dirty="0">
                <a:solidFill>
                  <a:schemeClr val="tx1">
                    <a:lumMod val="65000"/>
                    <a:lumOff val="35000"/>
                  </a:schemeClr>
                </a:solidFill>
                <a:latin typeface="+mn-ea"/>
              </a:rPr>
              <a:t>Cellular handover</a:t>
            </a:r>
            <a:endParaRPr lang="zh-CN" altLang="en-US" sz="1100" dirty="0">
              <a:solidFill>
                <a:schemeClr val="tx1">
                  <a:lumMod val="65000"/>
                  <a:lumOff val="35000"/>
                </a:schemeClr>
              </a:solidFill>
              <a:latin typeface="+mn-ea"/>
            </a:endParaRPr>
          </a:p>
        </p:txBody>
      </p:sp>
      <p:sp>
        <p:nvSpPr>
          <p:cNvPr id="27" name="矩形 26">
            <a:extLst>
              <a:ext uri="{FF2B5EF4-FFF2-40B4-BE49-F238E27FC236}">
                <a16:creationId xmlns:a16="http://schemas.microsoft.com/office/drawing/2014/main" id="{873A8DE7-1DC6-4335-AB80-7D98DBE8B5A5}"/>
              </a:ext>
            </a:extLst>
          </p:cNvPr>
          <p:cNvSpPr/>
          <p:nvPr/>
        </p:nvSpPr>
        <p:spPr>
          <a:xfrm>
            <a:off x="3131840" y="3269407"/>
            <a:ext cx="2880320" cy="30729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a:solidFill>
                  <a:schemeClr val="bg1"/>
                </a:solidFill>
              </a:rPr>
              <a:t>Data scale</a:t>
            </a:r>
            <a:endParaRPr lang="en-US" altLang="zh-CN" sz="1400" b="1" dirty="0">
              <a:solidFill>
                <a:schemeClr val="bg1"/>
              </a:solidFill>
              <a:latin typeface="+mj-ea"/>
            </a:endParaRPr>
          </a:p>
        </p:txBody>
      </p:sp>
      <p:sp>
        <p:nvSpPr>
          <p:cNvPr id="28" name="矩形 27">
            <a:extLst>
              <a:ext uri="{FF2B5EF4-FFF2-40B4-BE49-F238E27FC236}">
                <a16:creationId xmlns:a16="http://schemas.microsoft.com/office/drawing/2014/main" id="{FF36FFFD-E447-41A9-89DE-522EF81FFC65}"/>
              </a:ext>
            </a:extLst>
          </p:cNvPr>
          <p:cNvSpPr/>
          <p:nvPr/>
        </p:nvSpPr>
        <p:spPr>
          <a:xfrm>
            <a:off x="3131839" y="3627530"/>
            <a:ext cx="2745305" cy="854080"/>
          </a:xfrm>
          <a:prstGeom prst="rect">
            <a:avLst/>
          </a:prstGeom>
        </p:spPr>
        <p:txBody>
          <a:bodyPr wrap="square">
            <a:spAutoFit/>
          </a:bodyPr>
          <a:lstStyle/>
          <a:p>
            <a:pPr>
              <a:lnSpc>
                <a:spcPct val="150000"/>
              </a:lnSpc>
            </a:pPr>
            <a:r>
              <a:rPr lang="en-US" altLang="zh-CN" sz="1100" dirty="0">
                <a:solidFill>
                  <a:schemeClr val="tx1">
                    <a:lumMod val="65000"/>
                    <a:lumOff val="35000"/>
                  </a:schemeClr>
                </a:solidFill>
                <a:latin typeface="+mn-ea"/>
              </a:rPr>
              <a:t>1,252,797 subscribers</a:t>
            </a:r>
          </a:p>
          <a:p>
            <a:pPr>
              <a:lnSpc>
                <a:spcPct val="150000"/>
              </a:lnSpc>
            </a:pPr>
            <a:r>
              <a:rPr lang="en-US" altLang="zh-CN" sz="1100" dirty="0">
                <a:solidFill>
                  <a:schemeClr val="tx1">
                    <a:lumMod val="65000"/>
                    <a:lumOff val="35000"/>
                  </a:schemeClr>
                </a:solidFill>
                <a:latin typeface="+mn-ea"/>
              </a:rPr>
              <a:t>One workday</a:t>
            </a:r>
          </a:p>
          <a:p>
            <a:pPr>
              <a:lnSpc>
                <a:spcPct val="150000"/>
              </a:lnSpc>
            </a:pPr>
            <a:r>
              <a:rPr lang="en-US" altLang="zh-CN" sz="1100" dirty="0">
                <a:solidFill>
                  <a:schemeClr val="tx1">
                    <a:lumMod val="65000"/>
                    <a:lumOff val="35000"/>
                  </a:schemeClr>
                </a:solidFill>
                <a:latin typeface="+mn-ea"/>
              </a:rPr>
              <a:t>33,000 cell towers</a:t>
            </a:r>
            <a:endParaRPr lang="zh-CN" altLang="en-US" sz="1100" dirty="0">
              <a:solidFill>
                <a:schemeClr val="tx1">
                  <a:lumMod val="65000"/>
                  <a:lumOff val="35000"/>
                </a:schemeClr>
              </a:solidFill>
              <a:latin typeface="+mn-ea"/>
            </a:endParaRPr>
          </a:p>
        </p:txBody>
      </p:sp>
    </p:spTree>
    <p:extLst>
      <p:ext uri="{BB962C8B-B14F-4D97-AF65-F5344CB8AC3E}">
        <p14:creationId xmlns:p14="http://schemas.microsoft.com/office/powerpoint/2010/main" val="256034552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Data</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pic>
        <p:nvPicPr>
          <p:cNvPr id="2" name="图片 1">
            <a:extLst>
              <a:ext uri="{FF2B5EF4-FFF2-40B4-BE49-F238E27FC236}">
                <a16:creationId xmlns:a16="http://schemas.microsoft.com/office/drawing/2014/main" id="{AB294E59-291C-43BA-BC56-97FE156774C3}"/>
              </a:ext>
            </a:extLst>
          </p:cNvPr>
          <p:cNvPicPr>
            <a:picLocks noChangeAspect="1"/>
          </p:cNvPicPr>
          <p:nvPr/>
        </p:nvPicPr>
        <p:blipFill>
          <a:blip r:embed="rId2"/>
          <a:stretch>
            <a:fillRect/>
          </a:stretch>
        </p:blipFill>
        <p:spPr>
          <a:xfrm>
            <a:off x="793600" y="707508"/>
            <a:ext cx="7556800" cy="4005608"/>
          </a:xfrm>
          <a:prstGeom prst="rect">
            <a:avLst/>
          </a:prstGeom>
        </p:spPr>
      </p:pic>
    </p:spTree>
    <p:extLst>
      <p:ext uri="{BB962C8B-B14F-4D97-AF65-F5344CB8AC3E}">
        <p14:creationId xmlns:p14="http://schemas.microsoft.com/office/powerpoint/2010/main" val="29338739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Data</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pic>
        <p:nvPicPr>
          <p:cNvPr id="3" name="图片 2">
            <a:extLst>
              <a:ext uri="{FF2B5EF4-FFF2-40B4-BE49-F238E27FC236}">
                <a16:creationId xmlns:a16="http://schemas.microsoft.com/office/drawing/2014/main" id="{BC7A4497-F48D-4860-AB63-B605B1B84116}"/>
              </a:ext>
            </a:extLst>
          </p:cNvPr>
          <p:cNvPicPr>
            <a:picLocks noChangeAspect="1"/>
          </p:cNvPicPr>
          <p:nvPr/>
        </p:nvPicPr>
        <p:blipFill>
          <a:blip r:embed="rId3"/>
          <a:stretch>
            <a:fillRect/>
          </a:stretch>
        </p:blipFill>
        <p:spPr>
          <a:xfrm>
            <a:off x="1376215" y="1010514"/>
            <a:ext cx="5941519" cy="3814014"/>
          </a:xfrm>
          <a:prstGeom prst="rect">
            <a:avLst/>
          </a:prstGeom>
        </p:spPr>
      </p:pic>
      <p:pic>
        <p:nvPicPr>
          <p:cNvPr id="4" name="图片 3">
            <a:extLst>
              <a:ext uri="{FF2B5EF4-FFF2-40B4-BE49-F238E27FC236}">
                <a16:creationId xmlns:a16="http://schemas.microsoft.com/office/drawing/2014/main" id="{02E5DD36-451A-414A-9182-7D69567A3193}"/>
              </a:ext>
            </a:extLst>
          </p:cNvPr>
          <p:cNvPicPr>
            <a:picLocks noChangeAspect="1"/>
          </p:cNvPicPr>
          <p:nvPr/>
        </p:nvPicPr>
        <p:blipFill>
          <a:blip r:embed="rId4"/>
          <a:stretch>
            <a:fillRect/>
          </a:stretch>
        </p:blipFill>
        <p:spPr>
          <a:xfrm>
            <a:off x="1376215" y="1010514"/>
            <a:ext cx="6091278" cy="3843902"/>
          </a:xfrm>
          <a:prstGeom prst="rect">
            <a:avLst/>
          </a:prstGeom>
        </p:spPr>
      </p:pic>
      <p:pic>
        <p:nvPicPr>
          <p:cNvPr id="5" name="图片 4">
            <a:extLst>
              <a:ext uri="{FF2B5EF4-FFF2-40B4-BE49-F238E27FC236}">
                <a16:creationId xmlns:a16="http://schemas.microsoft.com/office/drawing/2014/main" id="{FF2835AF-5210-487A-A07C-88BA4680BEB3}"/>
              </a:ext>
            </a:extLst>
          </p:cNvPr>
          <p:cNvPicPr>
            <a:picLocks noChangeAspect="1"/>
          </p:cNvPicPr>
          <p:nvPr/>
        </p:nvPicPr>
        <p:blipFill>
          <a:blip r:embed="rId5"/>
          <a:stretch>
            <a:fillRect/>
          </a:stretch>
        </p:blipFill>
        <p:spPr>
          <a:xfrm>
            <a:off x="1426044" y="899998"/>
            <a:ext cx="6436145" cy="4064933"/>
          </a:xfrm>
          <a:prstGeom prst="rect">
            <a:avLst/>
          </a:prstGeom>
        </p:spPr>
      </p:pic>
    </p:spTree>
    <p:extLst>
      <p:ext uri="{BB962C8B-B14F-4D97-AF65-F5344CB8AC3E}">
        <p14:creationId xmlns:p14="http://schemas.microsoft.com/office/powerpoint/2010/main" val="3018368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58" name="矩形 57"/>
          <p:cNvSpPr/>
          <p:nvPr/>
        </p:nvSpPr>
        <p:spPr>
          <a:xfrm>
            <a:off x="3082310" y="2747704"/>
            <a:ext cx="697602" cy="400110"/>
          </a:xfrm>
          <a:prstGeom prst="rect">
            <a:avLst/>
          </a:prstGeom>
        </p:spPr>
        <p:txBody>
          <a:bodyPr wrap="square">
            <a:spAutoFit/>
          </a:bodyPr>
          <a:lstStyle/>
          <a:p>
            <a:pPr algn="ctr"/>
            <a:r>
              <a:rPr lang="en-US" altLang="zh-CN" sz="2000" b="1" dirty="0">
                <a:solidFill>
                  <a:schemeClr val="bg1"/>
                </a:solidFill>
              </a:rPr>
              <a:t>05</a:t>
            </a:r>
            <a:endParaRPr lang="en-US" altLang="zh-CN" sz="2000" b="1" dirty="0">
              <a:solidFill>
                <a:schemeClr val="bg1"/>
              </a:solidFill>
              <a:latin typeface="+mj-ea"/>
              <a:ea typeface="+mj-ea"/>
            </a:endParaRPr>
          </a:p>
        </p:txBody>
      </p:sp>
      <p:sp>
        <p:nvSpPr>
          <p:cNvPr id="65" name="矩形 64"/>
          <p:cNvSpPr/>
          <p:nvPr/>
        </p:nvSpPr>
        <p:spPr>
          <a:xfrm>
            <a:off x="1043607" y="931825"/>
            <a:ext cx="1938024" cy="369332"/>
          </a:xfrm>
          <a:prstGeom prst="rect">
            <a:avLst/>
          </a:prstGeom>
        </p:spPr>
        <p:txBody>
          <a:bodyPr wrap="square">
            <a:spAutoFit/>
          </a:bodyPr>
          <a:lstStyle/>
          <a:p>
            <a:r>
              <a:rPr lang="en-US" altLang="zh-CN" b="1" dirty="0">
                <a:solidFill>
                  <a:schemeClr val="accent3">
                    <a:lumMod val="50000"/>
                  </a:schemeClr>
                </a:solidFill>
              </a:rPr>
              <a:t>00.Preliminary</a:t>
            </a:r>
            <a:endParaRPr lang="en-US" altLang="zh-CN" b="1" dirty="0">
              <a:solidFill>
                <a:schemeClr val="accent3">
                  <a:lumMod val="50000"/>
                </a:schemeClr>
              </a:solidFill>
              <a:latin typeface="+mj-ea"/>
              <a:ea typeface="+mj-ea"/>
            </a:endParaRPr>
          </a:p>
        </p:txBody>
      </p:sp>
      <p:sp>
        <p:nvSpPr>
          <p:cNvPr id="26" name="TextBox 63">
            <a:extLst>
              <a:ext uri="{FF2B5EF4-FFF2-40B4-BE49-F238E27FC236}">
                <a16:creationId xmlns:a16="http://schemas.microsoft.com/office/drawing/2014/main" id="{F468E343-81D9-46BE-9CD9-6F948B2800FB}"/>
              </a:ext>
            </a:extLst>
          </p:cNvPr>
          <p:cNvSpPr txBox="1"/>
          <p:nvPr/>
        </p:nvSpPr>
        <p:spPr>
          <a:xfrm>
            <a:off x="1043607" y="1446625"/>
            <a:ext cx="6588733" cy="2560701"/>
          </a:xfrm>
          <a:prstGeom prst="rect">
            <a:avLst/>
          </a:prstGeom>
          <a:noFill/>
        </p:spPr>
        <p:txBody>
          <a:bodyPr wrap="square" rtlCol="0">
            <a:spAutoFit/>
          </a:bodyPr>
          <a:lstStyle/>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User filtering: Divide the day into </a:t>
            </a:r>
            <a:r>
              <a:rPr lang="en-US" altLang="zh-CN" sz="1600" dirty="0">
                <a:solidFill>
                  <a:srgbClr val="FF0000"/>
                </a:solidFill>
              </a:rPr>
              <a:t>four six-hour periods</a:t>
            </a:r>
            <a:r>
              <a:rPr lang="en-US" altLang="zh-CN" sz="1600" dirty="0">
                <a:solidFill>
                  <a:schemeClr val="tx1">
                    <a:lumMod val="50000"/>
                    <a:lumOff val="50000"/>
                  </a:schemeClr>
                </a:solidFill>
              </a:rPr>
              <a:t> and only those subscribers with </a:t>
            </a:r>
            <a:r>
              <a:rPr lang="en-US" altLang="zh-CN" sz="1600" dirty="0">
                <a:solidFill>
                  <a:srgbClr val="FF0000"/>
                </a:solidFill>
              </a:rPr>
              <a:t>at least one footprint in each six-hour period</a:t>
            </a:r>
            <a:r>
              <a:rPr lang="en-US" altLang="zh-CN" sz="1600" dirty="0">
                <a:solidFill>
                  <a:schemeClr val="tx1">
                    <a:lumMod val="50000"/>
                    <a:lumOff val="50000"/>
                  </a:schemeClr>
                </a:solidFill>
              </a:rPr>
              <a:t> are included in this study. (</a:t>
            </a:r>
            <a:r>
              <a:rPr lang="en-US" altLang="zh-CN" sz="1600" dirty="0">
                <a:solidFill>
                  <a:srgbClr val="FF0000"/>
                </a:solidFill>
              </a:rPr>
              <a:t>686,642</a:t>
            </a:r>
            <a:r>
              <a:rPr lang="en-US" altLang="zh-CN" sz="1600" dirty="0">
                <a:solidFill>
                  <a:schemeClr val="tx1">
                    <a:lumMod val="50000"/>
                    <a:lumOff val="50000"/>
                  </a:schemeClr>
                </a:solidFill>
              </a:rPr>
              <a:t>)</a:t>
            </a:r>
          </a:p>
          <a:p>
            <a:pPr marL="285750" indent="-285750">
              <a:lnSpc>
                <a:spcPct val="130000"/>
              </a:lnSpc>
              <a:spcBef>
                <a:spcPts val="600"/>
              </a:spcBef>
              <a:buFont typeface="Arial" panose="020B0604020202020204" pitchFamily="34" charset="0"/>
              <a:buChar char="•"/>
            </a:pPr>
            <a:r>
              <a:rPr lang="en-US" altLang="zh-CN" sz="1600" dirty="0">
                <a:solidFill>
                  <a:schemeClr val="tx1">
                    <a:lumMod val="50000"/>
                    <a:lumOff val="50000"/>
                  </a:schemeClr>
                </a:solidFill>
              </a:rPr>
              <a:t>User groups: Further group the 686,642 subscribers into four classes by their CDR ratio</a:t>
            </a:r>
          </a:p>
          <a:p>
            <a:pPr marL="285750" indent="-285750">
              <a:lnSpc>
                <a:spcPct val="130000"/>
              </a:lnSpc>
              <a:spcBef>
                <a:spcPts val="600"/>
              </a:spcBef>
              <a:buFont typeface="Arial" panose="020B0604020202020204" pitchFamily="34" charset="0"/>
              <a:buChar char="•"/>
            </a:pPr>
            <a:endParaRPr lang="en-US" altLang="zh-CN" sz="1600" dirty="0">
              <a:solidFill>
                <a:schemeClr val="tx1">
                  <a:lumMod val="50000"/>
                  <a:lumOff val="50000"/>
                </a:schemeClr>
              </a:solidFill>
            </a:endParaRPr>
          </a:p>
          <a:p>
            <a:pPr>
              <a:lnSpc>
                <a:spcPct val="130000"/>
              </a:lnSpc>
              <a:spcBef>
                <a:spcPts val="600"/>
              </a:spcBef>
            </a:pPr>
            <a:endParaRPr lang="zh-CN" altLang="en-US" sz="1200" dirty="0">
              <a:solidFill>
                <a:schemeClr val="tx1">
                  <a:lumMod val="50000"/>
                  <a:lumOff val="50000"/>
                </a:schemeClr>
              </a:solidFill>
            </a:endParaRPr>
          </a:p>
        </p:txBody>
      </p:sp>
      <p:pic>
        <p:nvPicPr>
          <p:cNvPr id="2" name="图片 1">
            <a:extLst>
              <a:ext uri="{FF2B5EF4-FFF2-40B4-BE49-F238E27FC236}">
                <a16:creationId xmlns:a16="http://schemas.microsoft.com/office/drawing/2014/main" id="{C5776617-9601-426D-98D6-64A7DBE8BE51}"/>
              </a:ext>
            </a:extLst>
          </p:cNvPr>
          <p:cNvPicPr>
            <a:picLocks noChangeAspect="1"/>
          </p:cNvPicPr>
          <p:nvPr/>
        </p:nvPicPr>
        <p:blipFill>
          <a:blip r:embed="rId3"/>
          <a:stretch>
            <a:fillRect/>
          </a:stretch>
        </p:blipFill>
        <p:spPr>
          <a:xfrm>
            <a:off x="1043606" y="3290629"/>
            <a:ext cx="6588733" cy="1422487"/>
          </a:xfrm>
          <a:prstGeom prst="rect">
            <a:avLst/>
          </a:prstGeom>
        </p:spPr>
      </p:pic>
    </p:spTree>
    <p:extLst>
      <p:ext uri="{BB962C8B-B14F-4D97-AF65-F5344CB8AC3E}">
        <p14:creationId xmlns:p14="http://schemas.microsoft.com/office/powerpoint/2010/main" val="14860052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6520" y="96475"/>
            <a:ext cx="3870455" cy="400110"/>
          </a:xfrm>
          <a:prstGeom prst="rect">
            <a:avLst/>
          </a:prstGeom>
          <a:noFill/>
        </p:spPr>
        <p:txBody>
          <a:bodyPr wrap="square" rtlCol="0">
            <a:spAutoFit/>
          </a:bodyPr>
          <a:lstStyle/>
          <a:p>
            <a:r>
              <a:rPr lang="en-US" altLang="zh-CN" sz="2000" dirty="0">
                <a:solidFill>
                  <a:schemeClr val="tx1">
                    <a:lumMod val="85000"/>
                    <a:lumOff val="15000"/>
                  </a:schemeClr>
                </a:solidFill>
                <a:latin typeface="Impact" pitchFamily="34" charset="0"/>
                <a:ea typeface="+mj-ea"/>
              </a:rPr>
              <a:t>Result</a:t>
            </a:r>
            <a:endParaRPr lang="zh-CN" altLang="en-US" sz="2000" dirty="0">
              <a:solidFill>
                <a:schemeClr val="tx1">
                  <a:lumMod val="85000"/>
                  <a:lumOff val="15000"/>
                </a:schemeClr>
              </a:solidFill>
              <a:latin typeface="Impact" pitchFamily="34" charset="0"/>
              <a:ea typeface="+mj-ea"/>
            </a:endParaRPr>
          </a:p>
        </p:txBody>
      </p:sp>
      <p:sp>
        <p:nvSpPr>
          <p:cNvPr id="12" name="矩形 11"/>
          <p:cNvSpPr/>
          <p:nvPr/>
        </p:nvSpPr>
        <p:spPr>
          <a:xfrm>
            <a:off x="476520" y="430384"/>
            <a:ext cx="3870455" cy="246221"/>
          </a:xfrm>
          <a:prstGeom prst="rect">
            <a:avLst/>
          </a:prstGeom>
        </p:spPr>
        <p:txBody>
          <a:bodyPr wrap="square">
            <a:spAutoFit/>
          </a:bodyPr>
          <a:lstStyle/>
          <a:p>
            <a:r>
              <a:rPr lang="en-US" altLang="zh-CN" sz="1000">
                <a:solidFill>
                  <a:schemeClr val="tx1">
                    <a:lumMod val="50000"/>
                    <a:lumOff val="50000"/>
                  </a:schemeClr>
                </a:solidFill>
              </a:rPr>
              <a:t>Always believe that something wonderful is about to happen.</a:t>
            </a:r>
            <a:endParaRPr lang="zh-CN" altLang="en-US" sz="1000" dirty="0">
              <a:solidFill>
                <a:schemeClr val="tx1">
                  <a:lumMod val="50000"/>
                  <a:lumOff val="50000"/>
                </a:schemeClr>
              </a:solidFill>
            </a:endParaRPr>
          </a:p>
        </p:txBody>
      </p:sp>
      <p:sp>
        <p:nvSpPr>
          <p:cNvPr id="58" name="矩形 57"/>
          <p:cNvSpPr/>
          <p:nvPr/>
        </p:nvSpPr>
        <p:spPr>
          <a:xfrm>
            <a:off x="3082310" y="2747704"/>
            <a:ext cx="697602" cy="400110"/>
          </a:xfrm>
          <a:prstGeom prst="rect">
            <a:avLst/>
          </a:prstGeom>
        </p:spPr>
        <p:txBody>
          <a:bodyPr wrap="square">
            <a:spAutoFit/>
          </a:bodyPr>
          <a:lstStyle/>
          <a:p>
            <a:pPr algn="ctr"/>
            <a:r>
              <a:rPr lang="en-US" altLang="zh-CN" sz="2000" b="1" dirty="0">
                <a:solidFill>
                  <a:schemeClr val="bg1"/>
                </a:solidFill>
              </a:rPr>
              <a:t>05</a:t>
            </a:r>
            <a:endParaRPr lang="en-US" altLang="zh-CN" sz="2000" b="1" dirty="0">
              <a:solidFill>
                <a:schemeClr val="bg1"/>
              </a:solidFill>
              <a:latin typeface="+mj-ea"/>
              <a:ea typeface="+mj-ea"/>
            </a:endParaRPr>
          </a:p>
        </p:txBody>
      </p:sp>
      <p:sp>
        <p:nvSpPr>
          <p:cNvPr id="65" name="矩形 64"/>
          <p:cNvSpPr/>
          <p:nvPr/>
        </p:nvSpPr>
        <p:spPr>
          <a:xfrm>
            <a:off x="1043607" y="931825"/>
            <a:ext cx="3123348" cy="369332"/>
          </a:xfrm>
          <a:prstGeom prst="rect">
            <a:avLst/>
          </a:prstGeom>
        </p:spPr>
        <p:txBody>
          <a:bodyPr wrap="square">
            <a:spAutoFit/>
          </a:bodyPr>
          <a:lstStyle/>
          <a:p>
            <a:r>
              <a:rPr lang="en-US" altLang="zh-CN" b="1" dirty="0">
                <a:solidFill>
                  <a:schemeClr val="accent3">
                    <a:lumMod val="50000"/>
                  </a:schemeClr>
                </a:solidFill>
              </a:rPr>
              <a:t>01.Total Travel Distance</a:t>
            </a:r>
            <a:endParaRPr lang="en-US" altLang="zh-CN" b="1" dirty="0">
              <a:solidFill>
                <a:schemeClr val="accent3">
                  <a:lumMod val="50000"/>
                </a:schemeClr>
              </a:solidFill>
              <a:latin typeface="+mj-ea"/>
              <a:ea typeface="+mj-ea"/>
            </a:endParaRPr>
          </a:p>
        </p:txBody>
      </p:sp>
      <p:pic>
        <p:nvPicPr>
          <p:cNvPr id="3" name="图片 2">
            <a:extLst>
              <a:ext uri="{FF2B5EF4-FFF2-40B4-BE49-F238E27FC236}">
                <a16:creationId xmlns:a16="http://schemas.microsoft.com/office/drawing/2014/main" id="{1441B577-0042-4BEE-A328-41BE00528996}"/>
              </a:ext>
            </a:extLst>
          </p:cNvPr>
          <p:cNvPicPr>
            <a:picLocks noChangeAspect="1"/>
          </p:cNvPicPr>
          <p:nvPr/>
        </p:nvPicPr>
        <p:blipFill>
          <a:blip r:embed="rId3"/>
          <a:stretch>
            <a:fillRect/>
          </a:stretch>
        </p:blipFill>
        <p:spPr>
          <a:xfrm>
            <a:off x="522876" y="1553261"/>
            <a:ext cx="3766220" cy="3256673"/>
          </a:xfrm>
          <a:prstGeom prst="rect">
            <a:avLst/>
          </a:prstGeom>
        </p:spPr>
      </p:pic>
      <p:pic>
        <p:nvPicPr>
          <p:cNvPr id="5" name="图片 4">
            <a:extLst>
              <a:ext uri="{FF2B5EF4-FFF2-40B4-BE49-F238E27FC236}">
                <a16:creationId xmlns:a16="http://schemas.microsoft.com/office/drawing/2014/main" id="{36D89E27-13CA-46D6-B712-04B080F7F814}"/>
              </a:ext>
            </a:extLst>
          </p:cNvPr>
          <p:cNvPicPr>
            <a:picLocks noChangeAspect="1"/>
          </p:cNvPicPr>
          <p:nvPr/>
        </p:nvPicPr>
        <p:blipFill>
          <a:blip r:embed="rId4"/>
          <a:stretch>
            <a:fillRect/>
          </a:stretch>
        </p:blipFill>
        <p:spPr>
          <a:xfrm>
            <a:off x="4780834" y="2031690"/>
            <a:ext cx="3840290" cy="821131"/>
          </a:xfrm>
          <a:prstGeom prst="rect">
            <a:avLst/>
          </a:prstGeom>
        </p:spPr>
      </p:pic>
      <p:pic>
        <p:nvPicPr>
          <p:cNvPr id="6" name="图片 5">
            <a:extLst>
              <a:ext uri="{FF2B5EF4-FFF2-40B4-BE49-F238E27FC236}">
                <a16:creationId xmlns:a16="http://schemas.microsoft.com/office/drawing/2014/main" id="{45D52D91-0BBD-46AC-A9CB-7D049038CFB0}"/>
              </a:ext>
            </a:extLst>
          </p:cNvPr>
          <p:cNvPicPr>
            <a:picLocks noChangeAspect="1"/>
          </p:cNvPicPr>
          <p:nvPr/>
        </p:nvPicPr>
        <p:blipFill>
          <a:blip r:embed="rId5"/>
          <a:stretch>
            <a:fillRect/>
          </a:stretch>
        </p:blipFill>
        <p:spPr>
          <a:xfrm>
            <a:off x="4780834" y="3336835"/>
            <a:ext cx="3840290" cy="764330"/>
          </a:xfrm>
          <a:prstGeom prst="rect">
            <a:avLst/>
          </a:prstGeom>
        </p:spPr>
      </p:pic>
    </p:spTree>
    <p:extLst>
      <p:ext uri="{BB962C8B-B14F-4D97-AF65-F5344CB8AC3E}">
        <p14:creationId xmlns:p14="http://schemas.microsoft.com/office/powerpoint/2010/main" val="2597427522"/>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7B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10170</TotalTime>
  <Words>1980</Words>
  <Application>Microsoft Office PowerPoint</Application>
  <PresentationFormat>全屏显示(16:9)</PresentationFormat>
  <Paragraphs>171</Paragraphs>
  <Slides>16</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宋体</vt:lpstr>
      <vt:lpstr>微软雅黑</vt:lpstr>
      <vt:lpstr>Arial</vt:lpstr>
      <vt:lpstr>Calibri</vt:lpstr>
      <vt:lpstr>Cambria Math</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赵毅</cp:lastModifiedBy>
  <cp:revision>621</cp:revision>
  <dcterms:modified xsi:type="dcterms:W3CDTF">2017-12-11T16:19:19Z</dcterms:modified>
</cp:coreProperties>
</file>