
<file path=[Content_Types].xml><?xml version="1.0" encoding="utf-8"?>
<Types xmlns="http://schemas.openxmlformats.org/package/2006/content-types">
  <Default Extension="xml" ContentType="application/xml"/>
  <Default Extension="jpeg" ContentType="image/jpeg"/>
  <Default Extension="tiff" ContentType="image/tiff"/>
  <Default Extension="mp4" ContentType="video/mp4"/>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8" r:id="rId3"/>
    <p:sldId id="286" r:id="rId4"/>
    <p:sldId id="257" r:id="rId5"/>
    <p:sldId id="283" r:id="rId6"/>
    <p:sldId id="287" r:id="rId7"/>
    <p:sldId id="288" r:id="rId8"/>
    <p:sldId id="284" r:id="rId9"/>
    <p:sldId id="290" r:id="rId10"/>
    <p:sldId id="270" r:id="rId11"/>
    <p:sldId id="291" r:id="rId12"/>
    <p:sldId id="301" r:id="rId13"/>
    <p:sldId id="292" r:id="rId14"/>
    <p:sldId id="293" r:id="rId15"/>
    <p:sldId id="302" r:id="rId16"/>
    <p:sldId id="294" r:id="rId17"/>
    <p:sldId id="295" r:id="rId18"/>
    <p:sldId id="303" r:id="rId19"/>
    <p:sldId id="296" r:id="rId20"/>
    <p:sldId id="297" r:id="rId21"/>
    <p:sldId id="277" r:id="rId22"/>
    <p:sldId id="285" r:id="rId23"/>
    <p:sldId id="278" r:id="rId24"/>
    <p:sldId id="298" r:id="rId25"/>
    <p:sldId id="299" r:id="rId26"/>
    <p:sldId id="304" r:id="rId27"/>
    <p:sldId id="305" r:id="rId28"/>
    <p:sldId id="274" r:id="rId29"/>
  </p:sldIdLst>
  <p:sldSz cx="12190413"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p:restoredTop sz="69244" autoAdjust="0"/>
  </p:normalViewPr>
  <p:slideViewPr>
    <p:cSldViewPr>
      <p:cViewPr>
        <p:scale>
          <a:sx n="96" d="100"/>
          <a:sy n="96" d="100"/>
        </p:scale>
        <p:origin x="1968" y="344"/>
      </p:cViewPr>
      <p:guideLst>
        <p:guide orient="horz" pos="2160"/>
        <p:guide pos="3840"/>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47" Type="http://schemas.microsoft.com/office/2015/10/relationships/revisionInfo" Target="revisionInfo.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1B3BF1-4A3C-4696-9796-DA8D9610C879}" type="datetimeFigureOut">
              <a:rPr lang="zh-CN" altLang="en-US" smtClean="0"/>
              <a:t>2017/10/17</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73F681-7291-41D2-A146-1FB28A7F6200}" type="slidenum">
              <a:rPr lang="zh-CN" altLang="en-US" smtClean="0"/>
              <a:t>‹#›</a:t>
            </a:fld>
            <a:endParaRPr lang="zh-CN" altLang="en-US"/>
          </a:p>
        </p:txBody>
      </p:sp>
    </p:spTree>
    <p:extLst>
      <p:ext uri="{BB962C8B-B14F-4D97-AF65-F5344CB8AC3E}">
        <p14:creationId xmlns:p14="http://schemas.microsoft.com/office/powerpoint/2010/main" val="3532185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473F681-7291-41D2-A146-1FB28A7F6200}" type="slidenum">
              <a:rPr lang="zh-CN" altLang="en-US" smtClean="0"/>
              <a:t>1</a:t>
            </a:fld>
            <a:endParaRPr lang="zh-CN" altLang="en-US"/>
          </a:p>
        </p:txBody>
      </p:sp>
    </p:spTree>
    <p:extLst>
      <p:ext uri="{BB962C8B-B14F-4D97-AF65-F5344CB8AC3E}">
        <p14:creationId xmlns:p14="http://schemas.microsoft.com/office/powerpoint/2010/main" val="33456878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We first shows how to control CPU to generate the desired magnetic</a:t>
            </a:r>
            <a:r>
              <a:rPr lang="en-US" altLang="zh-CN" baseline="0" dirty="0" smtClean="0"/>
              <a:t> signals. </a:t>
            </a:r>
            <a:endParaRPr lang="en-US" altLang="zh-CN" dirty="0" smtClean="0"/>
          </a:p>
          <a:p>
            <a:endParaRPr lang="en-US" altLang="zh-CN" dirty="0" smtClean="0"/>
          </a:p>
          <a:p>
            <a:r>
              <a:rPr lang="en-US" altLang="zh-CN" dirty="0" smtClean="0"/>
              <a:t>Since the </a:t>
            </a:r>
            <a:r>
              <a:rPr lang="en-US" altLang="zh-CN" dirty="0"/>
              <a:t>operating system may </a:t>
            </a:r>
            <a:r>
              <a:rPr lang="en-US" altLang="zh-CN" dirty="0" smtClean="0"/>
              <a:t>assign processes </a:t>
            </a:r>
            <a:r>
              <a:rPr lang="en-US" altLang="zh-CN" dirty="0"/>
              <a:t>to different CPU cores to </a:t>
            </a:r>
            <a:r>
              <a:rPr lang="en-US" altLang="zh-CN" dirty="0" smtClean="0"/>
              <a:t>maximize CPU</a:t>
            </a:r>
            <a:r>
              <a:rPr lang="en-US" altLang="zh-CN" baseline="0" dirty="0" smtClean="0"/>
              <a:t> utilization</a:t>
            </a:r>
            <a:r>
              <a:rPr lang="en-US" altLang="zh-CN" dirty="0" smtClean="0"/>
              <a:t>, </a:t>
            </a:r>
            <a:r>
              <a:rPr lang="en-US" altLang="zh-CN" dirty="0"/>
              <a:t>we </a:t>
            </a:r>
            <a:r>
              <a:rPr lang="en-US" altLang="zh-CN" dirty="0" smtClean="0"/>
              <a:t>bind our process to specific CPU cores by enforcing the CPU affinity. </a:t>
            </a:r>
          </a:p>
          <a:p>
            <a:endParaRPr lang="en-US" altLang="zh-CN" dirty="0" smtClean="0"/>
          </a:p>
          <a:p>
            <a:r>
              <a:rPr lang="en-US" altLang="zh-CN" dirty="0" smtClean="0"/>
              <a:t>Then we see that when the CPU </a:t>
            </a:r>
            <a:r>
              <a:rPr lang="en-US" altLang="zh-CN" dirty="0"/>
              <a:t>core </a:t>
            </a:r>
            <a:r>
              <a:rPr lang="en-US" altLang="zh-CN" dirty="0" smtClean="0"/>
              <a:t>is busy, the </a:t>
            </a:r>
            <a:r>
              <a:rPr lang="en-US" altLang="zh-CN" dirty="0"/>
              <a:t>magnetic </a:t>
            </a:r>
            <a:r>
              <a:rPr lang="en-US" altLang="zh-CN" dirty="0" smtClean="0"/>
              <a:t>magnitude becomes higher.</a:t>
            </a:r>
            <a:r>
              <a:rPr lang="en-US" altLang="zh-CN" baseline="0" dirty="0" smtClean="0"/>
              <a:t> </a:t>
            </a:r>
            <a:r>
              <a:rPr lang="en-US" altLang="zh-CN" dirty="0" smtClean="0"/>
              <a:t>The magnitude is </a:t>
            </a:r>
            <a:r>
              <a:rPr lang="en-US" altLang="zh-CN" dirty="0" err="1" smtClean="0"/>
              <a:t>propotional</a:t>
            </a:r>
            <a:r>
              <a:rPr lang="en-US" altLang="zh-CN" dirty="0" smtClean="0"/>
              <a:t> to the number of CPU cores are working at the same time.</a:t>
            </a:r>
          </a:p>
          <a:p>
            <a:endParaRPr lang="en-US" altLang="zh-CN" dirty="0" smtClean="0"/>
          </a:p>
          <a:p>
            <a:r>
              <a:rPr lang="en-US" altLang="zh-CN" dirty="0" smtClean="0"/>
              <a:t>While the CPU core is sleeping, the magnitude</a:t>
            </a:r>
            <a:r>
              <a:rPr lang="en-US" altLang="zh-CN" baseline="0" dirty="0" smtClean="0"/>
              <a:t> of the </a:t>
            </a:r>
            <a:r>
              <a:rPr lang="en-US" altLang="zh-CN" dirty="0" smtClean="0"/>
              <a:t>magnetic signals becomes </a:t>
            </a:r>
            <a:r>
              <a:rPr lang="en-US" altLang="zh-CN" dirty="0"/>
              <a:t>lower</a:t>
            </a:r>
            <a:r>
              <a:rPr lang="en-US" altLang="zh-CN" dirty="0" smtClean="0"/>
              <a:t>.</a:t>
            </a:r>
          </a:p>
          <a:p>
            <a:r>
              <a:rPr lang="en-US" altLang="zh-CN" dirty="0" smtClean="0"/>
              <a:t> </a:t>
            </a:r>
            <a:endParaRPr lang="zh-CN" altLang="en-US" dirty="0"/>
          </a:p>
        </p:txBody>
      </p:sp>
      <p:sp>
        <p:nvSpPr>
          <p:cNvPr id="4" name="灯片编号占位符 3"/>
          <p:cNvSpPr>
            <a:spLocks noGrp="1"/>
          </p:cNvSpPr>
          <p:nvPr>
            <p:ph type="sldNum" sz="quarter" idx="10"/>
          </p:nvPr>
        </p:nvSpPr>
        <p:spPr/>
        <p:txBody>
          <a:bodyPr/>
          <a:lstStyle/>
          <a:p>
            <a:fld id="{6473F681-7291-41D2-A146-1FB28A7F6200}" type="slidenum">
              <a:rPr lang="zh-CN" altLang="en-US" smtClean="0"/>
              <a:t>10</a:t>
            </a:fld>
            <a:endParaRPr lang="zh-CN" altLang="en-US"/>
          </a:p>
        </p:txBody>
      </p:sp>
    </p:spTree>
    <p:extLst>
      <p:ext uri="{BB962C8B-B14F-4D97-AF65-F5344CB8AC3E}">
        <p14:creationId xmlns:p14="http://schemas.microsoft.com/office/powerpoint/2010/main" val="8894798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Based on the above observation, we combine the PWM and PAM </a:t>
            </a:r>
            <a:r>
              <a:rPr lang="en-US" altLang="zh-CN" dirty="0" smtClean="0"/>
              <a:t>to </a:t>
            </a:r>
            <a:r>
              <a:rPr lang="en-US" altLang="zh-CN" dirty="0"/>
              <a:t>encode </a:t>
            </a:r>
            <a:r>
              <a:rPr lang="en-US" altLang="zh-CN" dirty="0" smtClean="0"/>
              <a:t>data.</a:t>
            </a:r>
            <a:endParaRPr lang="en-US" altLang="zh-CN" dirty="0"/>
          </a:p>
          <a:p>
            <a:endParaRPr lang="en-US" altLang="zh-CN" dirty="0"/>
          </a:p>
          <a:p>
            <a:r>
              <a:rPr lang="en-US" altLang="zh-CN" sz="1200" kern="1200" dirty="0">
                <a:solidFill>
                  <a:schemeClr val="tx1"/>
                </a:solidFill>
                <a:effectLst/>
                <a:latin typeface="+mn-lt"/>
                <a:ea typeface="+mn-ea"/>
                <a:cs typeface="+mn-cs"/>
              </a:rPr>
              <a:t>PWM </a:t>
            </a:r>
            <a:r>
              <a:rPr lang="en-US" altLang="zh-CN" sz="1200" kern="1200" dirty="0" smtClean="0">
                <a:solidFill>
                  <a:schemeClr val="tx1"/>
                </a:solidFill>
                <a:effectLst/>
                <a:latin typeface="+mn-lt"/>
                <a:ea typeface="+mn-ea"/>
                <a:cs typeface="+mn-cs"/>
              </a:rPr>
              <a:t>stands for Pulse Width Modulation. It uses the </a:t>
            </a:r>
            <a:r>
              <a:rPr lang="en-US" altLang="zh-CN" sz="1200" kern="1200" dirty="0">
                <a:solidFill>
                  <a:schemeClr val="tx1"/>
                </a:solidFill>
                <a:effectLst/>
                <a:latin typeface="+mn-lt"/>
                <a:ea typeface="+mn-ea"/>
                <a:cs typeface="+mn-cs"/>
              </a:rPr>
              <a:t>width </a:t>
            </a:r>
            <a:r>
              <a:rPr lang="en-US" altLang="zh-CN" sz="1200" kern="1200" dirty="0" smtClean="0">
                <a:solidFill>
                  <a:schemeClr val="tx1"/>
                </a:solidFill>
                <a:effectLst/>
                <a:latin typeface="+mn-lt"/>
                <a:ea typeface="+mn-ea"/>
                <a:cs typeface="+mn-cs"/>
              </a:rPr>
              <a:t>of a symbol signal to represent </a:t>
            </a:r>
            <a:r>
              <a:rPr lang="en-US" altLang="zh-CN" sz="1200" kern="1200" dirty="0">
                <a:solidFill>
                  <a:schemeClr val="tx1"/>
                </a:solidFill>
                <a:effectLst/>
                <a:latin typeface="+mn-lt"/>
                <a:ea typeface="+mn-ea"/>
                <a:cs typeface="+mn-cs"/>
              </a:rPr>
              <a:t>the data bits. For example, </a:t>
            </a:r>
            <a:r>
              <a:rPr lang="en-US" altLang="zh-CN" sz="1200" kern="1200" dirty="0" smtClean="0">
                <a:solidFill>
                  <a:schemeClr val="tx1"/>
                </a:solidFill>
                <a:effectLst/>
                <a:latin typeface="+mn-lt"/>
                <a:ea typeface="+mn-ea"/>
                <a:cs typeface="+mn-cs"/>
              </a:rPr>
              <a:t>when</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each </a:t>
            </a:r>
            <a:r>
              <a:rPr lang="en-US" altLang="zh-CN" sz="1200" kern="1200" dirty="0">
                <a:solidFill>
                  <a:schemeClr val="tx1"/>
                </a:solidFill>
                <a:effectLst/>
                <a:latin typeface="+mn-lt"/>
                <a:ea typeface="+mn-ea"/>
                <a:cs typeface="+mn-cs"/>
              </a:rPr>
              <a:t>symbol stands for two data bits, we need four width </a:t>
            </a:r>
            <a:r>
              <a:rPr lang="en-US" altLang="zh-CN" sz="1200" kern="1200" dirty="0" smtClean="0">
                <a:solidFill>
                  <a:schemeClr val="tx1"/>
                </a:solidFill>
                <a:effectLst/>
                <a:latin typeface="+mn-lt"/>
                <a:ea typeface="+mn-ea"/>
                <a:cs typeface="+mn-cs"/>
              </a:rPr>
              <a:t>values. We can use 40%, 20%, 80% of </a:t>
            </a:r>
            <a:r>
              <a:rPr lang="en-US" altLang="zh-CN" sz="1200" kern="1200" dirty="0">
                <a:solidFill>
                  <a:schemeClr val="tx1"/>
                </a:solidFill>
                <a:effectLst/>
                <a:latin typeface="+mn-lt"/>
                <a:ea typeface="+mn-ea"/>
                <a:cs typeface="+mn-cs"/>
              </a:rPr>
              <a:t>CPU core usage </a:t>
            </a:r>
            <a:r>
              <a:rPr lang="en-US" altLang="zh-CN" sz="1200" kern="1200" dirty="0" smtClean="0">
                <a:solidFill>
                  <a:schemeClr val="tx1"/>
                </a:solidFill>
                <a:effectLst/>
                <a:latin typeface="+mn-lt"/>
                <a:ea typeface="+mn-ea"/>
                <a:cs typeface="+mn-cs"/>
              </a:rPr>
              <a:t>duty</a:t>
            </a:r>
            <a:r>
              <a:rPr lang="en-US" altLang="zh-CN" sz="1200" kern="1200" baseline="0" dirty="0" smtClean="0">
                <a:solidFill>
                  <a:schemeClr val="tx1"/>
                </a:solidFill>
                <a:effectLst/>
                <a:latin typeface="+mn-lt"/>
                <a:ea typeface="+mn-ea"/>
                <a:cs typeface="+mn-cs"/>
              </a:rPr>
              <a:t> cycle to represent</a:t>
            </a:r>
            <a:r>
              <a:rPr lang="en-US" altLang="zh-CN" sz="1200" kern="1200" dirty="0" smtClean="0">
                <a:solidFill>
                  <a:schemeClr val="tx1"/>
                </a:solidFill>
                <a:effectLst/>
                <a:latin typeface="+mn-lt"/>
                <a:ea typeface="+mn-ea"/>
                <a:cs typeface="+mn-cs"/>
              </a:rPr>
              <a:t> 01, 00, and 11, respectively. </a:t>
            </a:r>
            <a:endParaRPr lang="en-US" altLang="zh-CN" sz="1200" kern="1200" dirty="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Similarly, </a:t>
            </a:r>
            <a:r>
              <a:rPr lang="en-US" altLang="zh-CN" sz="1200" kern="1200" dirty="0" smtClean="0">
                <a:solidFill>
                  <a:schemeClr val="tx1"/>
                </a:solidFill>
                <a:effectLst/>
                <a:latin typeface="+mn-lt"/>
                <a:ea typeface="+mn-ea"/>
                <a:cs typeface="+mn-cs"/>
              </a:rPr>
              <a:t>PAM, stands for Pulse Amplitude</a:t>
            </a:r>
            <a:r>
              <a:rPr lang="en-US" altLang="zh-CN" sz="1200" kern="1200" baseline="0" dirty="0" smtClean="0">
                <a:solidFill>
                  <a:schemeClr val="tx1"/>
                </a:solidFill>
                <a:effectLst/>
                <a:latin typeface="+mn-lt"/>
                <a:ea typeface="+mn-ea"/>
                <a:cs typeface="+mn-cs"/>
              </a:rPr>
              <a:t> Modulation,</a:t>
            </a:r>
            <a:r>
              <a:rPr lang="en-US" altLang="zh-CN" sz="1200" kern="1200" dirty="0" smtClean="0">
                <a:solidFill>
                  <a:schemeClr val="tx1"/>
                </a:solidFill>
                <a:effectLst/>
                <a:latin typeface="+mn-lt"/>
                <a:ea typeface="+mn-ea"/>
                <a:cs typeface="+mn-cs"/>
              </a:rPr>
              <a:t> uses </a:t>
            </a:r>
            <a:r>
              <a:rPr lang="en-US" altLang="zh-CN" sz="1200" kern="1200" dirty="0">
                <a:solidFill>
                  <a:schemeClr val="tx1"/>
                </a:solidFill>
                <a:effectLst/>
                <a:latin typeface="+mn-lt"/>
                <a:ea typeface="+mn-ea"/>
                <a:cs typeface="+mn-cs"/>
              </a:rPr>
              <a:t>amplitude of </a:t>
            </a:r>
            <a:r>
              <a:rPr lang="en-US" altLang="zh-CN" sz="1200" kern="1200" dirty="0" smtClean="0">
                <a:solidFill>
                  <a:schemeClr val="tx1"/>
                </a:solidFill>
                <a:effectLst/>
                <a:latin typeface="+mn-lt"/>
                <a:ea typeface="+mn-ea"/>
                <a:cs typeface="+mn-cs"/>
              </a:rPr>
              <a:t>a </a:t>
            </a:r>
            <a:r>
              <a:rPr lang="en-US" altLang="zh-CN" sz="1200" kern="1200" dirty="0">
                <a:solidFill>
                  <a:schemeClr val="tx1"/>
                </a:solidFill>
                <a:effectLst/>
                <a:latin typeface="+mn-lt"/>
                <a:ea typeface="+mn-ea"/>
                <a:cs typeface="+mn-cs"/>
              </a:rPr>
              <a:t>symbol </a:t>
            </a:r>
            <a:r>
              <a:rPr lang="en-US" altLang="zh-CN" sz="1200" kern="1200" dirty="0" smtClean="0">
                <a:solidFill>
                  <a:schemeClr val="tx1"/>
                </a:solidFill>
                <a:effectLst/>
                <a:latin typeface="+mn-lt"/>
                <a:ea typeface="+mn-ea"/>
                <a:cs typeface="+mn-cs"/>
              </a:rPr>
              <a:t>signal to represent</a:t>
            </a:r>
            <a:r>
              <a:rPr lang="en-US" altLang="zh-CN" sz="1200" kern="1200" baseline="0" dirty="0" smtClean="0">
                <a:solidFill>
                  <a:schemeClr val="tx1"/>
                </a:solidFill>
                <a:effectLst/>
                <a:latin typeface="+mn-lt"/>
                <a:ea typeface="+mn-ea"/>
                <a:cs typeface="+mn-cs"/>
              </a:rPr>
              <a:t> data bits. For example, we can use a </a:t>
            </a:r>
            <a:r>
              <a:rPr lang="en-US" altLang="zh-CN" sz="1200" kern="1200" baseline="0" dirty="0" err="1" smtClean="0">
                <a:solidFill>
                  <a:schemeClr val="tx1"/>
                </a:solidFill>
                <a:effectLst/>
                <a:latin typeface="+mn-lt"/>
                <a:ea typeface="+mn-ea"/>
                <a:cs typeface="+mn-cs"/>
              </a:rPr>
              <a:t>qual</a:t>
            </a:r>
            <a:r>
              <a:rPr lang="en-US" altLang="zh-CN" sz="1200" kern="1200" baseline="0" dirty="0" smtClean="0">
                <a:solidFill>
                  <a:schemeClr val="tx1"/>
                </a:solidFill>
                <a:effectLst/>
                <a:latin typeface="+mn-lt"/>
                <a:ea typeface="+mn-ea"/>
                <a:cs typeface="+mn-cs"/>
              </a:rPr>
              <a:t>-core CPU to modulate 2-bit data symbols.</a:t>
            </a:r>
          </a:p>
          <a:p>
            <a:endParaRPr lang="en-US" altLang="zh-CN" sz="1200" kern="1200" baseline="0" dirty="0" smtClean="0">
              <a:solidFill>
                <a:schemeClr val="tx1"/>
              </a:solidFill>
              <a:effectLst/>
              <a:latin typeface="+mn-lt"/>
              <a:ea typeface="+mn-ea"/>
              <a:cs typeface="+mn-cs"/>
            </a:endParaRPr>
          </a:p>
          <a:p>
            <a:r>
              <a:rPr lang="en-US" altLang="zh-CN" sz="1200" kern="1200" baseline="0" dirty="0" smtClean="0">
                <a:solidFill>
                  <a:schemeClr val="tx1"/>
                </a:solidFill>
                <a:effectLst/>
                <a:latin typeface="+mn-lt"/>
                <a:ea typeface="+mn-ea"/>
                <a:cs typeface="+mn-cs"/>
              </a:rPr>
              <a:t>PWAM, which combines PWM and PAM, is used in our work to modulate data by manipulating the CPU duty cycle and the number of CPU cores.</a:t>
            </a:r>
          </a:p>
        </p:txBody>
      </p:sp>
      <p:sp>
        <p:nvSpPr>
          <p:cNvPr id="4" name="灯片编号占位符 3"/>
          <p:cNvSpPr>
            <a:spLocks noGrp="1"/>
          </p:cNvSpPr>
          <p:nvPr>
            <p:ph type="sldNum" sz="quarter" idx="10"/>
          </p:nvPr>
        </p:nvSpPr>
        <p:spPr/>
        <p:txBody>
          <a:bodyPr/>
          <a:lstStyle/>
          <a:p>
            <a:fld id="{6473F681-7291-41D2-A146-1FB28A7F6200}" type="slidenum">
              <a:rPr lang="zh-CN" altLang="en-US" smtClean="0"/>
              <a:t>11</a:t>
            </a:fld>
            <a:endParaRPr lang="zh-CN" altLang="en-US"/>
          </a:p>
        </p:txBody>
      </p:sp>
    </p:spTree>
    <p:extLst>
      <p:ext uri="{BB962C8B-B14F-4D97-AF65-F5344CB8AC3E}">
        <p14:creationId xmlns:p14="http://schemas.microsoft.com/office/powerpoint/2010/main" val="3313062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second challenge is how </a:t>
            </a:r>
            <a:r>
              <a:rPr lang="en-US" altLang="zh-CN" dirty="0"/>
              <a:t>to handle the user’s interference.</a:t>
            </a:r>
            <a:endParaRPr lang="zh-CN" altLang="en-US" dirty="0"/>
          </a:p>
        </p:txBody>
      </p:sp>
      <p:sp>
        <p:nvSpPr>
          <p:cNvPr id="4" name="灯片编号占位符 3"/>
          <p:cNvSpPr>
            <a:spLocks noGrp="1"/>
          </p:cNvSpPr>
          <p:nvPr>
            <p:ph type="sldNum" sz="quarter" idx="10"/>
          </p:nvPr>
        </p:nvSpPr>
        <p:spPr/>
        <p:txBody>
          <a:bodyPr/>
          <a:lstStyle/>
          <a:p>
            <a:fld id="{6473F681-7291-41D2-A146-1FB28A7F6200}" type="slidenum">
              <a:rPr lang="zh-CN" altLang="en-US" smtClean="0"/>
              <a:t>12</a:t>
            </a:fld>
            <a:endParaRPr lang="zh-CN" altLang="en-US"/>
          </a:p>
        </p:txBody>
      </p:sp>
    </p:spTree>
    <p:extLst>
      <p:ext uri="{BB962C8B-B14F-4D97-AF65-F5344CB8AC3E}">
        <p14:creationId xmlns:p14="http://schemas.microsoft.com/office/powerpoint/2010/main" val="852418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is the workflow of the MagneComm.</a:t>
            </a:r>
          </a:p>
          <a:p>
            <a:endParaRPr lang="en-US" altLang="zh-CN" dirty="0"/>
          </a:p>
          <a:p>
            <a:r>
              <a:rPr lang="en-US" altLang="zh-CN" dirty="0"/>
              <a:t>At the transmitter </a:t>
            </a:r>
            <a:r>
              <a:rPr lang="en-US" altLang="zh-CN" dirty="0" smtClean="0"/>
              <a:t>side, Once it gets input data</a:t>
            </a:r>
            <a:r>
              <a:rPr lang="en-US" altLang="zh-CN" dirty="0"/>
              <a:t>, </a:t>
            </a:r>
            <a:r>
              <a:rPr lang="en-US" altLang="zh-CN" dirty="0" smtClean="0"/>
              <a:t>the transmitter segment data into packets and modulate them</a:t>
            </a:r>
            <a:r>
              <a:rPr lang="en-US" altLang="zh-CN" baseline="0" dirty="0" smtClean="0"/>
              <a:t> using PWAM. Then the transmission by </a:t>
            </a:r>
            <a:r>
              <a:rPr lang="en-US" altLang="zh-CN" dirty="0" smtClean="0"/>
              <a:t>controlling</a:t>
            </a:r>
            <a:r>
              <a:rPr lang="en-US" altLang="zh-CN" baseline="0" dirty="0" smtClean="0"/>
              <a:t> CPU usage to generate MI signals</a:t>
            </a:r>
            <a:r>
              <a:rPr lang="en-US" altLang="zh-CN" dirty="0" smtClean="0"/>
              <a:t>.</a:t>
            </a:r>
            <a:endParaRPr lang="en-US" altLang="zh-CN" dirty="0"/>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At the receiver </a:t>
            </a:r>
            <a:r>
              <a:rPr lang="en-US" altLang="zh-CN" sz="1200" kern="1200" dirty="0" smtClean="0">
                <a:solidFill>
                  <a:schemeClr val="tx1"/>
                </a:solidFill>
                <a:effectLst/>
                <a:latin typeface="+mn-lt"/>
                <a:ea typeface="+mn-ea"/>
                <a:cs typeface="+mn-cs"/>
              </a:rPr>
              <a:t>side, </a:t>
            </a:r>
            <a:r>
              <a:rPr lang="en-US" altLang="zh-CN" sz="1200" kern="1200" dirty="0">
                <a:solidFill>
                  <a:schemeClr val="tx1"/>
                </a:solidFill>
                <a:effectLst/>
                <a:latin typeface="+mn-lt"/>
                <a:ea typeface="+mn-ea"/>
                <a:cs typeface="+mn-cs"/>
              </a:rPr>
              <a:t>the magnetometer embedded in the phones are used to capture the magnetic field </a:t>
            </a:r>
            <a:r>
              <a:rPr lang="en-US" altLang="zh-CN" sz="1200" kern="1200" dirty="0" smtClean="0">
                <a:solidFill>
                  <a:schemeClr val="tx1"/>
                </a:solidFill>
                <a:effectLst/>
                <a:latin typeface="+mn-lt"/>
                <a:ea typeface="+mn-ea"/>
                <a:cs typeface="+mn-cs"/>
              </a:rPr>
              <a:t>value. It first detects </a:t>
            </a:r>
            <a:r>
              <a:rPr lang="en-US" altLang="zh-CN" sz="1200" kern="1200" dirty="0">
                <a:solidFill>
                  <a:schemeClr val="tx1"/>
                </a:solidFill>
                <a:effectLst/>
                <a:latin typeface="+mn-lt"/>
                <a:ea typeface="+mn-ea"/>
                <a:cs typeface="+mn-cs"/>
              </a:rPr>
              <a:t>preamble </a:t>
            </a:r>
            <a:r>
              <a:rPr lang="en-US" altLang="zh-CN" sz="1200" kern="1200" dirty="0" smtClean="0">
                <a:solidFill>
                  <a:schemeClr val="tx1"/>
                </a:solidFill>
                <a:effectLst/>
                <a:latin typeface="+mn-lt"/>
                <a:ea typeface="+mn-ea"/>
                <a:cs typeface="+mn-cs"/>
              </a:rPr>
              <a:t>pattern to identify</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packets. The </a:t>
            </a:r>
            <a:r>
              <a:rPr lang="en-US" altLang="zh-CN" sz="1200" kern="1200" dirty="0">
                <a:solidFill>
                  <a:schemeClr val="tx1"/>
                </a:solidFill>
                <a:effectLst/>
                <a:latin typeface="+mn-lt"/>
                <a:ea typeface="+mn-ea"/>
                <a:cs typeface="+mn-cs"/>
              </a:rPr>
              <a:t>preamble </a:t>
            </a:r>
            <a:r>
              <a:rPr lang="en-US" altLang="zh-CN" sz="1200" kern="1200" dirty="0" smtClean="0">
                <a:solidFill>
                  <a:schemeClr val="tx1"/>
                </a:solidFill>
                <a:effectLst/>
                <a:latin typeface="+mn-lt"/>
                <a:ea typeface="+mn-ea"/>
                <a:cs typeface="+mn-cs"/>
              </a:rPr>
              <a:t>is also used to estimate channel state. Then the receiver demodulate the packet and decode the packet.</a:t>
            </a: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In the scenario where only the</a:t>
            </a:r>
            <a:r>
              <a:rPr lang="en-US" altLang="zh-CN" sz="1200" kern="1200" baseline="0" dirty="0" smtClean="0">
                <a:solidFill>
                  <a:schemeClr val="tx1"/>
                </a:solidFill>
                <a:effectLst/>
                <a:latin typeface="+mn-lt"/>
                <a:ea typeface="+mn-ea"/>
                <a:cs typeface="+mn-cs"/>
              </a:rPr>
              <a:t> phone has magnet sensor, there is no way for the receiver to provide feedback to the sender. In other words, the receiver is not able to ask sender to retransmit a corrupted packet. Therefore, we need a mechanism for the sender to know if the transmission is successful.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smtClean="0">
                <a:solidFill>
                  <a:schemeClr val="tx1"/>
                </a:solidFill>
                <a:effectLst/>
                <a:latin typeface="+mn-lt"/>
                <a:ea typeface="+mn-ea"/>
                <a:cs typeface="+mn-cs"/>
              </a:rPr>
              <a:t>Fortunately, </a:t>
            </a:r>
            <a:r>
              <a:rPr lang="en-US" altLang="zh-CN" sz="1200" kern="1200" baseline="0" dirty="0" err="1" smtClean="0">
                <a:solidFill>
                  <a:schemeClr val="tx1"/>
                </a:solidFill>
                <a:effectLst/>
                <a:latin typeface="+mn-lt"/>
                <a:ea typeface="+mn-ea"/>
                <a:cs typeface="+mn-cs"/>
              </a:rPr>
              <a:t>MagneComm</a:t>
            </a:r>
            <a:r>
              <a:rPr lang="en-US" altLang="zh-CN" sz="1200" kern="1200" baseline="0" dirty="0" smtClean="0">
                <a:solidFill>
                  <a:schemeClr val="tx1"/>
                </a:solidFill>
                <a:effectLst/>
                <a:latin typeface="+mn-lt"/>
                <a:ea typeface="+mn-ea"/>
                <a:cs typeface="+mn-cs"/>
              </a:rPr>
              <a:t> serves as a near-field communication method, and our experiments show the interference majorly comes from either the sender or receiver when they are running some other tasks on other CPU cores. Therefore, the sender can monitor its own CPU usage to know if there is interference and if it needs retransmission.</a:t>
            </a:r>
          </a:p>
        </p:txBody>
      </p:sp>
      <p:sp>
        <p:nvSpPr>
          <p:cNvPr id="4" name="灯片编号占位符 3"/>
          <p:cNvSpPr>
            <a:spLocks noGrp="1"/>
          </p:cNvSpPr>
          <p:nvPr>
            <p:ph type="sldNum" sz="quarter" idx="10"/>
          </p:nvPr>
        </p:nvSpPr>
        <p:spPr/>
        <p:txBody>
          <a:bodyPr/>
          <a:lstStyle/>
          <a:p>
            <a:fld id="{6473F681-7291-41D2-A146-1FB28A7F6200}" type="slidenum">
              <a:rPr lang="zh-CN" altLang="en-US" smtClean="0"/>
              <a:t>13</a:t>
            </a:fld>
            <a:endParaRPr lang="zh-CN" altLang="en-US"/>
          </a:p>
        </p:txBody>
      </p:sp>
    </p:spTree>
    <p:extLst>
      <p:ext uri="{BB962C8B-B14F-4D97-AF65-F5344CB8AC3E}">
        <p14:creationId xmlns:p14="http://schemas.microsoft.com/office/powerpoint/2010/main" val="1166974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example, we use the core </a:t>
            </a:r>
            <a:r>
              <a:rPr lang="en-US" altLang="zh-CN" dirty="0" smtClean="0"/>
              <a:t>3, 5, and 7 </a:t>
            </a:r>
            <a:r>
              <a:rPr lang="en-US" altLang="zh-CN" dirty="0"/>
              <a:t>as </a:t>
            </a:r>
            <a:r>
              <a:rPr lang="en-US" altLang="zh-CN" dirty="0" smtClean="0"/>
              <a:t>to transmit</a:t>
            </a:r>
            <a:r>
              <a:rPr lang="en-US" altLang="zh-CN" baseline="0" dirty="0" smtClean="0"/>
              <a:t> data</a:t>
            </a:r>
            <a:r>
              <a:rPr lang="en-US" altLang="zh-CN" dirty="0" smtClean="0"/>
              <a:t>. During the transmission, the sender also monitors the CPU usage in real-time. If the other CPU</a:t>
            </a:r>
            <a:r>
              <a:rPr lang="en-US" altLang="zh-CN" baseline="0" dirty="0" smtClean="0"/>
              <a:t> </a:t>
            </a:r>
            <a:r>
              <a:rPr lang="en-US" altLang="zh-CN" dirty="0" smtClean="0"/>
              <a:t>cores </a:t>
            </a:r>
            <a:r>
              <a:rPr lang="en-US" altLang="zh-CN" dirty="0"/>
              <a:t>have low usage </a:t>
            </a:r>
            <a:r>
              <a:rPr lang="en-US" altLang="zh-CN" dirty="0" smtClean="0"/>
              <a:t>value, </a:t>
            </a:r>
            <a:r>
              <a:rPr lang="en-US" altLang="zh-CN" dirty="0"/>
              <a:t>it means </a:t>
            </a:r>
            <a:r>
              <a:rPr lang="en-US" altLang="zh-CN" dirty="0" smtClean="0"/>
              <a:t>there is no interference and the packet is transmitted correctly. During the transmission</a:t>
            </a:r>
            <a:r>
              <a:rPr lang="en-US" altLang="zh-CN" baseline="0" dirty="0" smtClean="0"/>
              <a:t> of packet k+1,</a:t>
            </a:r>
            <a:r>
              <a:rPr lang="en-US" altLang="zh-CN" dirty="0" smtClean="0"/>
              <a:t> it finds </a:t>
            </a:r>
            <a:r>
              <a:rPr lang="en-US" altLang="zh-CN" dirty="0"/>
              <a:t>that </a:t>
            </a:r>
            <a:r>
              <a:rPr lang="en-US" altLang="zh-CN" dirty="0" smtClean="0"/>
              <a:t>other </a:t>
            </a:r>
            <a:r>
              <a:rPr lang="en-US" altLang="zh-CN" dirty="0"/>
              <a:t>CPU cores have high </a:t>
            </a:r>
            <a:r>
              <a:rPr lang="en-US" altLang="zh-CN" dirty="0" smtClean="0"/>
              <a:t>usage, </a:t>
            </a:r>
            <a:r>
              <a:rPr lang="en-US" altLang="zh-CN" dirty="0"/>
              <a:t>we </a:t>
            </a:r>
            <a:r>
              <a:rPr lang="en-US" altLang="zh-CN" dirty="0" smtClean="0"/>
              <a:t>retransmit </a:t>
            </a:r>
            <a:r>
              <a:rPr lang="en-US" altLang="zh-CN" dirty="0"/>
              <a:t>packet k+1 </a:t>
            </a:r>
            <a:r>
              <a:rPr lang="en-US" altLang="zh-CN" dirty="0" smtClean="0"/>
              <a:t>data because it</a:t>
            </a:r>
            <a:r>
              <a:rPr lang="en-US" altLang="zh-CN" baseline="0" dirty="0" smtClean="0"/>
              <a:t>’s very likely that packet k+1 is corrupted</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fld id="{6473F681-7291-41D2-A146-1FB28A7F6200}" type="slidenum">
              <a:rPr lang="zh-CN" altLang="en-US" smtClean="0"/>
              <a:t>14</a:t>
            </a:fld>
            <a:endParaRPr lang="zh-CN" altLang="en-US"/>
          </a:p>
        </p:txBody>
      </p:sp>
    </p:spTree>
    <p:extLst>
      <p:ext uri="{BB962C8B-B14F-4D97-AF65-F5344CB8AC3E}">
        <p14:creationId xmlns:p14="http://schemas.microsoft.com/office/powerpoint/2010/main" val="3056190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The third challenge is </a:t>
            </a:r>
            <a:r>
              <a:rPr lang="en-US" altLang="zh-CN" sz="1200" kern="1200" dirty="0" smtClean="0">
                <a:solidFill>
                  <a:schemeClr val="tx1"/>
                </a:solidFill>
                <a:effectLst/>
                <a:latin typeface="+mn-lt"/>
                <a:ea typeface="+mn-ea"/>
                <a:cs typeface="+mn-cs"/>
              </a:rPr>
              <a:t>how to enhance </a:t>
            </a:r>
            <a:r>
              <a:rPr lang="en-US" altLang="zh-CN" sz="1200" kern="1200" dirty="0">
                <a:solidFill>
                  <a:schemeClr val="tx1"/>
                </a:solidFill>
                <a:effectLst/>
                <a:latin typeface="+mn-lt"/>
                <a:ea typeface="+mn-ea"/>
                <a:cs typeface="+mn-cs"/>
              </a:rPr>
              <a:t>the transmission rate</a:t>
            </a:r>
            <a:endParaRPr lang="zh-CN" altLang="en-US" dirty="0"/>
          </a:p>
        </p:txBody>
      </p:sp>
      <p:sp>
        <p:nvSpPr>
          <p:cNvPr id="4" name="灯片编号占位符 3"/>
          <p:cNvSpPr>
            <a:spLocks noGrp="1"/>
          </p:cNvSpPr>
          <p:nvPr>
            <p:ph type="sldNum" sz="quarter" idx="10"/>
          </p:nvPr>
        </p:nvSpPr>
        <p:spPr/>
        <p:txBody>
          <a:bodyPr/>
          <a:lstStyle/>
          <a:p>
            <a:fld id="{6473F681-7291-41D2-A146-1FB28A7F6200}" type="slidenum">
              <a:rPr lang="zh-CN" altLang="en-US" smtClean="0"/>
              <a:t>15</a:t>
            </a:fld>
            <a:endParaRPr lang="zh-CN" altLang="en-US"/>
          </a:p>
        </p:txBody>
      </p:sp>
    </p:spTree>
    <p:extLst>
      <p:ext uri="{BB962C8B-B14F-4D97-AF65-F5344CB8AC3E}">
        <p14:creationId xmlns:p14="http://schemas.microsoft.com/office/powerpoint/2010/main" val="100443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As </a:t>
            </a:r>
            <a:r>
              <a:rPr lang="en-US" altLang="zh-CN" dirty="0" smtClean="0"/>
              <a:t>described</a:t>
            </a:r>
            <a:r>
              <a:rPr lang="en-US" altLang="zh-CN" baseline="0" dirty="0" smtClean="0"/>
              <a:t> above</a:t>
            </a:r>
            <a:r>
              <a:rPr lang="en-US" altLang="zh-CN" dirty="0" smtClean="0"/>
              <a:t>, </a:t>
            </a:r>
            <a:r>
              <a:rPr lang="en-US" altLang="zh-CN" dirty="0"/>
              <a:t>the transmission rate is limited by the symbol window </a:t>
            </a:r>
            <a:r>
              <a:rPr lang="en-US" altLang="zh-CN" dirty="0" smtClean="0"/>
              <a:t>size as well as </a:t>
            </a:r>
            <a:r>
              <a:rPr lang="en-US" altLang="zh-CN" dirty="0"/>
              <a:t>CPU </a:t>
            </a:r>
            <a:r>
              <a:rPr lang="en-US" altLang="zh-CN" dirty="0" smtClean="0"/>
              <a:t>core </a:t>
            </a:r>
            <a:r>
              <a:rPr lang="en-US" altLang="zh-CN" dirty="0"/>
              <a:t>number. </a:t>
            </a:r>
            <a:r>
              <a:rPr lang="en-US" altLang="zh-CN" dirty="0" smtClean="0"/>
              <a:t>Reducing the</a:t>
            </a:r>
            <a:r>
              <a:rPr lang="en-US" altLang="zh-CN" baseline="0" dirty="0" smtClean="0"/>
              <a:t> </a:t>
            </a:r>
            <a:r>
              <a:rPr lang="en-US" altLang="zh-CN" dirty="0" smtClean="0"/>
              <a:t>window size relies on the precise control over CPU usage which is difficult due to</a:t>
            </a:r>
            <a:r>
              <a:rPr lang="en-US" altLang="zh-CN" baseline="0" dirty="0" smtClean="0"/>
              <a:t> the scheduling algorithm of modern operating system. </a:t>
            </a:r>
            <a:endParaRPr lang="en-US" altLang="zh-CN" dirty="0" smtClean="0"/>
          </a:p>
          <a:p>
            <a:endParaRPr lang="en-US" altLang="zh-CN" dirty="0" smtClean="0"/>
          </a:p>
          <a:p>
            <a:r>
              <a:rPr lang="en-US" altLang="zh-CN" dirty="0" smtClean="0"/>
              <a:t>With the </a:t>
            </a:r>
            <a:r>
              <a:rPr lang="en-US" altLang="zh-CN" dirty="0"/>
              <a:t>limited resource, we </a:t>
            </a:r>
            <a:r>
              <a:rPr lang="en-US" altLang="zh-CN" dirty="0" smtClean="0"/>
              <a:t>design to allow </a:t>
            </a:r>
            <a:r>
              <a:rPr lang="en-US" altLang="zh-CN" dirty="0"/>
              <a:t>multiple </a:t>
            </a:r>
            <a:r>
              <a:rPr lang="en-US" altLang="zh-CN" dirty="0" smtClean="0"/>
              <a:t>concurrent</a:t>
            </a:r>
            <a:r>
              <a:rPr lang="en-US" altLang="zh-CN" baseline="0" dirty="0" smtClean="0"/>
              <a:t> </a:t>
            </a:r>
            <a:r>
              <a:rPr lang="en-US" altLang="zh-CN" dirty="0" smtClean="0"/>
              <a:t>transmitters to </a:t>
            </a:r>
            <a:r>
              <a:rPr lang="en-US" altLang="zh-CN" dirty="0"/>
              <a:t>improve </a:t>
            </a:r>
            <a:r>
              <a:rPr lang="en-US" altLang="zh-CN" dirty="0" smtClean="0"/>
              <a:t>the total data </a:t>
            </a:r>
            <a:r>
              <a:rPr lang="en-US" altLang="zh-CN" dirty="0"/>
              <a:t>rate.</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Take</a:t>
            </a:r>
            <a:r>
              <a:rPr lang="en-US" altLang="zh-CN" sz="1200" kern="1200" baseline="0" dirty="0" smtClean="0">
                <a:solidFill>
                  <a:schemeClr val="tx1"/>
                </a:solidFill>
                <a:effectLst/>
                <a:latin typeface="+mn-lt"/>
                <a:ea typeface="+mn-ea"/>
                <a:cs typeface="+mn-cs"/>
              </a:rPr>
              <a:t> a laptop with eight cores as an example. </a:t>
            </a:r>
            <a:r>
              <a:rPr lang="en-US" altLang="zh-CN" sz="1200" kern="1200" dirty="0" smtClean="0">
                <a:solidFill>
                  <a:schemeClr val="tx1"/>
                </a:solidFill>
                <a:effectLst/>
                <a:latin typeface="+mn-lt"/>
                <a:ea typeface="+mn-ea"/>
                <a:cs typeface="+mn-cs"/>
              </a:rPr>
              <a:t>Transmitter </a:t>
            </a:r>
            <a:r>
              <a:rPr lang="en-US" altLang="zh-CN" sz="1200" kern="1200" dirty="0">
                <a:solidFill>
                  <a:schemeClr val="tx1"/>
                </a:solidFill>
                <a:effectLst/>
                <a:latin typeface="+mn-lt"/>
                <a:ea typeface="+mn-ea"/>
                <a:cs typeface="+mn-cs"/>
              </a:rPr>
              <a:t>One is composed </a:t>
            </a:r>
            <a:r>
              <a:rPr lang="en-US" altLang="zh-CN" sz="1200" kern="1200" dirty="0" smtClean="0">
                <a:solidFill>
                  <a:schemeClr val="tx1"/>
                </a:solidFill>
                <a:effectLst/>
                <a:latin typeface="+mn-lt"/>
                <a:ea typeface="+mn-ea"/>
                <a:cs typeface="+mn-cs"/>
              </a:rPr>
              <a:t>of </a:t>
            </a:r>
            <a:r>
              <a:rPr lang="en-US" altLang="zh-CN" sz="1200" kern="1200" dirty="0">
                <a:solidFill>
                  <a:schemeClr val="tx1"/>
                </a:solidFill>
                <a:effectLst/>
                <a:latin typeface="+mn-lt"/>
                <a:ea typeface="+mn-ea"/>
                <a:cs typeface="+mn-cs"/>
              </a:rPr>
              <a:t>two CPU cores, and each symbol embed 3 data bits. Transmitter Two is composed </a:t>
            </a:r>
            <a:r>
              <a:rPr lang="en-US" altLang="zh-CN" sz="1200" kern="1200" dirty="0" smtClean="0">
                <a:solidFill>
                  <a:schemeClr val="tx1"/>
                </a:solidFill>
                <a:effectLst/>
                <a:latin typeface="+mn-lt"/>
                <a:ea typeface="+mn-ea"/>
                <a:cs typeface="+mn-cs"/>
              </a:rPr>
              <a:t>of </a:t>
            </a:r>
            <a:r>
              <a:rPr lang="en-US" altLang="zh-CN" sz="1200" kern="1200" dirty="0">
                <a:solidFill>
                  <a:schemeClr val="tx1"/>
                </a:solidFill>
                <a:effectLst/>
                <a:latin typeface="+mn-lt"/>
                <a:ea typeface="+mn-ea"/>
                <a:cs typeface="+mn-cs"/>
              </a:rPr>
              <a:t>six CPU cores, and each symbol </a:t>
            </a:r>
            <a:r>
              <a:rPr lang="en-US" altLang="zh-CN" sz="1200" kern="1200" dirty="0" smtClean="0">
                <a:solidFill>
                  <a:schemeClr val="tx1"/>
                </a:solidFill>
                <a:effectLst/>
                <a:latin typeface="+mn-lt"/>
                <a:ea typeface="+mn-ea"/>
                <a:cs typeface="+mn-cs"/>
              </a:rPr>
              <a:t>also embed </a:t>
            </a:r>
            <a:r>
              <a:rPr lang="en-US" altLang="zh-CN" sz="1200" kern="1200" dirty="0">
                <a:solidFill>
                  <a:schemeClr val="tx1"/>
                </a:solidFill>
                <a:effectLst/>
                <a:latin typeface="+mn-lt"/>
                <a:ea typeface="+mn-ea"/>
                <a:cs typeface="+mn-cs"/>
              </a:rPr>
              <a:t>3 data bits. </a:t>
            </a:r>
            <a:r>
              <a:rPr lang="en-US" altLang="zh-CN" sz="1200" kern="1200" dirty="0" smtClean="0">
                <a:solidFill>
                  <a:schemeClr val="tx1"/>
                </a:solidFill>
                <a:effectLst/>
                <a:latin typeface="+mn-lt"/>
                <a:ea typeface="+mn-ea"/>
                <a:cs typeface="+mn-cs"/>
              </a:rPr>
              <a:t>Two transmitters send data concurrently and the resulted MI signals are the superposition of that from the individual transmitter.</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6473F681-7291-41D2-A146-1FB28A7F6200}" type="slidenum">
              <a:rPr lang="zh-CN" altLang="en-US" smtClean="0"/>
              <a:t>16</a:t>
            </a:fld>
            <a:endParaRPr lang="zh-CN" altLang="en-US"/>
          </a:p>
        </p:txBody>
      </p:sp>
    </p:spTree>
    <p:extLst>
      <p:ext uri="{BB962C8B-B14F-4D97-AF65-F5344CB8AC3E}">
        <p14:creationId xmlns:p14="http://schemas.microsoft.com/office/powerpoint/2010/main" val="811265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Since two transmitters use different number of CPU</a:t>
            </a:r>
            <a:r>
              <a:rPr lang="en-US" altLang="zh-CN" sz="1200" kern="1200" baseline="0" dirty="0" smtClean="0">
                <a:solidFill>
                  <a:schemeClr val="tx1"/>
                </a:solidFill>
                <a:effectLst/>
                <a:latin typeface="+mn-lt"/>
                <a:ea typeface="+mn-ea"/>
                <a:cs typeface="+mn-cs"/>
              </a:rPr>
              <a:t> cores which generates different magnitude of signals,</a:t>
            </a:r>
            <a:r>
              <a:rPr lang="en-US" altLang="zh-CN" sz="1200" kern="1200" dirty="0" smtClean="0">
                <a:solidFill>
                  <a:schemeClr val="tx1"/>
                </a:solidFill>
                <a:effectLst/>
                <a:latin typeface="+mn-lt"/>
                <a:ea typeface="+mn-ea"/>
                <a:cs typeface="+mn-cs"/>
              </a:rPr>
              <a:t> we </a:t>
            </a:r>
            <a:r>
              <a:rPr lang="en-US" altLang="zh-CN" sz="1200" kern="1200" dirty="0">
                <a:solidFill>
                  <a:schemeClr val="tx1"/>
                </a:solidFill>
                <a:effectLst/>
                <a:latin typeface="+mn-lt"/>
                <a:ea typeface="+mn-ea"/>
                <a:cs typeface="+mn-cs"/>
              </a:rPr>
              <a:t>can use </a:t>
            </a:r>
            <a:r>
              <a:rPr lang="en-US" altLang="zh-CN" sz="1200" kern="1200" dirty="0" smtClean="0">
                <a:solidFill>
                  <a:schemeClr val="tx1"/>
                </a:solidFill>
                <a:effectLst/>
                <a:latin typeface="+mn-lt"/>
                <a:ea typeface="+mn-ea"/>
                <a:cs typeface="+mn-cs"/>
              </a:rPr>
              <a:t>a </a:t>
            </a:r>
            <a:r>
              <a:rPr lang="en-US" altLang="zh-CN" sz="1200" kern="1200" dirty="0">
                <a:solidFill>
                  <a:schemeClr val="tx1"/>
                </a:solidFill>
                <a:effectLst/>
                <a:latin typeface="+mn-lt"/>
                <a:ea typeface="+mn-ea"/>
                <a:cs typeface="+mn-cs"/>
              </a:rPr>
              <a:t>look-up </a:t>
            </a:r>
            <a:r>
              <a:rPr lang="en-US" altLang="zh-CN" sz="1200" kern="1200" dirty="0" smtClean="0">
                <a:solidFill>
                  <a:schemeClr val="tx1"/>
                </a:solidFill>
                <a:effectLst/>
                <a:latin typeface="+mn-lt"/>
                <a:ea typeface="+mn-ea"/>
                <a:cs typeface="+mn-cs"/>
              </a:rPr>
              <a:t>table</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to </a:t>
            </a:r>
            <a:r>
              <a:rPr lang="en-US" altLang="zh-CN" sz="1200" kern="1200" dirty="0">
                <a:solidFill>
                  <a:schemeClr val="tx1"/>
                </a:solidFill>
                <a:effectLst/>
                <a:latin typeface="+mn-lt"/>
                <a:ea typeface="+mn-ea"/>
                <a:cs typeface="+mn-cs"/>
              </a:rPr>
              <a:t>separate </a:t>
            </a:r>
            <a:r>
              <a:rPr lang="en-US" altLang="zh-CN" sz="1200" kern="1200" dirty="0" smtClean="0">
                <a:solidFill>
                  <a:schemeClr val="tx1"/>
                </a:solidFill>
                <a:effectLst/>
                <a:latin typeface="+mn-lt"/>
                <a:ea typeface="+mn-ea"/>
                <a:cs typeface="+mn-cs"/>
              </a:rPr>
              <a:t>signals from different</a:t>
            </a:r>
            <a:r>
              <a:rPr lang="en-US" altLang="zh-CN" sz="1200" kern="1200" baseline="0" dirty="0" smtClean="0">
                <a:solidFill>
                  <a:schemeClr val="tx1"/>
                </a:solidFill>
                <a:effectLst/>
                <a:latin typeface="+mn-lt"/>
                <a:ea typeface="+mn-ea"/>
                <a:cs typeface="+mn-cs"/>
              </a:rPr>
              <a:t> transmitters</a:t>
            </a:r>
            <a:r>
              <a:rPr lang="en-US" altLang="zh-CN" sz="1200" kern="1200" dirty="0" smtClean="0">
                <a:solidFill>
                  <a:schemeClr val="tx1"/>
                </a:solidFill>
                <a:effectLst/>
                <a:latin typeface="+mn-lt"/>
                <a:ea typeface="+mn-ea"/>
                <a:cs typeface="+mn-cs"/>
              </a:rPr>
              <a:t>.</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6473F681-7291-41D2-A146-1FB28A7F6200}" type="slidenum">
              <a:rPr lang="zh-CN" altLang="en-US" smtClean="0"/>
              <a:t>17</a:t>
            </a:fld>
            <a:endParaRPr lang="zh-CN" altLang="en-US"/>
          </a:p>
        </p:txBody>
      </p:sp>
    </p:spTree>
    <p:extLst>
      <p:ext uri="{BB962C8B-B14F-4D97-AF65-F5344CB8AC3E}">
        <p14:creationId xmlns:p14="http://schemas.microsoft.com/office/powerpoint/2010/main" val="40187177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t>The fourth</a:t>
            </a:r>
            <a:r>
              <a:rPr lang="en-US" altLang="zh-CN" baseline="0" dirty="0" smtClean="0"/>
              <a:t> challenge is, when both nodes have magnet sensor, for example, two mobile phones are communicating with each other. Can we enable the full-duplex communication?</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6473F681-7291-41D2-A146-1FB28A7F6200}" type="slidenum">
              <a:rPr lang="zh-CN" altLang="en-US" smtClean="0"/>
              <a:t>18</a:t>
            </a:fld>
            <a:endParaRPr lang="zh-CN" altLang="en-US"/>
          </a:p>
        </p:txBody>
      </p:sp>
    </p:spTree>
    <p:extLst>
      <p:ext uri="{BB962C8B-B14F-4D97-AF65-F5344CB8AC3E}">
        <p14:creationId xmlns:p14="http://schemas.microsoft.com/office/powerpoint/2010/main" val="21845997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 key feature</a:t>
            </a:r>
            <a:r>
              <a:rPr lang="zh-TW" altLang="en-US" sz="1200" kern="120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to enable full-duplex communication is the the observed</a:t>
            </a:r>
            <a:r>
              <a:rPr lang="en-US" altLang="zh-CN" sz="1200" kern="1200" baseline="0" dirty="0" smtClean="0">
                <a:solidFill>
                  <a:schemeClr val="tx1"/>
                </a:solidFill>
                <a:effectLst/>
                <a:latin typeface="+mn-lt"/>
                <a:ea typeface="+mn-ea"/>
                <a:cs typeface="+mn-cs"/>
              </a:rPr>
              <a:t> MI signals is the superposition of signals from two nodes.</a:t>
            </a: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Since</a:t>
            </a:r>
            <a:r>
              <a:rPr lang="en-US" altLang="zh-CN" sz="1200" kern="1200" baseline="0" dirty="0" smtClean="0">
                <a:solidFill>
                  <a:schemeClr val="tx1"/>
                </a:solidFill>
                <a:effectLst/>
                <a:latin typeface="+mn-lt"/>
                <a:ea typeface="+mn-ea"/>
                <a:cs typeface="+mn-cs"/>
              </a:rPr>
              <a:t> the receiver knows what signals it sent, the receiver can cancel out its own MI signals from the received one.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smtClean="0">
                <a:solidFill>
                  <a:schemeClr val="tx1"/>
                </a:solidFill>
                <a:effectLst/>
                <a:latin typeface="+mn-lt"/>
                <a:ea typeface="+mn-ea"/>
                <a:cs typeface="+mn-cs"/>
              </a:rPr>
              <a:t>Take this figure as an example, the blue curve represents MI signals received by the receiver, and the red curve is the modulated MI signals it sent. By subtracting the red curve from the blue curve, we get the green curve which can then demodulated as described above to get data from the sender.</a:t>
            </a:r>
          </a:p>
        </p:txBody>
      </p:sp>
      <p:sp>
        <p:nvSpPr>
          <p:cNvPr id="4" name="灯片编号占位符 3"/>
          <p:cNvSpPr>
            <a:spLocks noGrp="1"/>
          </p:cNvSpPr>
          <p:nvPr>
            <p:ph type="sldNum" sz="quarter" idx="10"/>
          </p:nvPr>
        </p:nvSpPr>
        <p:spPr/>
        <p:txBody>
          <a:bodyPr/>
          <a:lstStyle/>
          <a:p>
            <a:fld id="{6473F681-7291-41D2-A146-1FB28A7F6200}" type="slidenum">
              <a:rPr lang="zh-CN" altLang="en-US" smtClean="0"/>
              <a:t>19</a:t>
            </a:fld>
            <a:endParaRPr lang="zh-CN" altLang="en-US"/>
          </a:p>
        </p:txBody>
      </p:sp>
    </p:spTree>
    <p:extLst>
      <p:ext uri="{BB962C8B-B14F-4D97-AF65-F5344CB8AC3E}">
        <p14:creationId xmlns:p14="http://schemas.microsoft.com/office/powerpoint/2010/main" val="1651995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Near-field communication has been widely used in </a:t>
            </a:r>
            <a:r>
              <a:rPr lang="en-US" altLang="zh-CN" sz="1200" kern="1200" dirty="0" smtClean="0">
                <a:solidFill>
                  <a:schemeClr val="tx1"/>
                </a:solidFill>
                <a:effectLst/>
                <a:latin typeface="+mn-lt"/>
                <a:ea typeface="+mn-ea"/>
                <a:cs typeface="+mn-cs"/>
              </a:rPr>
              <a:t>our </a:t>
            </a:r>
            <a:r>
              <a:rPr lang="en-US" altLang="zh-CN" sz="1200" kern="1200" dirty="0">
                <a:solidFill>
                  <a:schemeClr val="tx1"/>
                </a:solidFill>
                <a:effectLst/>
                <a:latin typeface="+mn-lt"/>
                <a:ea typeface="+mn-ea"/>
                <a:cs typeface="+mn-cs"/>
              </a:rPr>
              <a:t>daily life. </a:t>
            </a:r>
            <a:r>
              <a:rPr lang="en-US" altLang="zh-CN" sz="1200" kern="1200" dirty="0" smtClean="0">
                <a:solidFill>
                  <a:schemeClr val="tx1"/>
                </a:solidFill>
                <a:effectLst/>
                <a:latin typeface="+mn-lt"/>
                <a:ea typeface="+mn-ea"/>
                <a:cs typeface="+mn-cs"/>
              </a:rPr>
              <a:t>For example, we can use NFC </a:t>
            </a:r>
            <a:r>
              <a:rPr lang="en-US" altLang="zh-CN" sz="1200" kern="1200" dirty="0">
                <a:solidFill>
                  <a:schemeClr val="tx1"/>
                </a:solidFill>
                <a:effectLst/>
                <a:latin typeface="+mn-lt"/>
                <a:ea typeface="+mn-ea"/>
                <a:cs typeface="+mn-cs"/>
              </a:rPr>
              <a:t>chip </a:t>
            </a:r>
            <a:r>
              <a:rPr lang="en-US" altLang="zh-CN" sz="1200" kern="1200" dirty="0" smtClean="0">
                <a:solidFill>
                  <a:schemeClr val="tx1"/>
                </a:solidFill>
                <a:effectLst/>
                <a:latin typeface="+mn-lt"/>
                <a:ea typeface="+mn-ea"/>
                <a:cs typeface="+mn-cs"/>
              </a:rPr>
              <a:t>on phones to make payment, access</a:t>
            </a:r>
            <a:r>
              <a:rPr lang="en-US" altLang="zh-CN" sz="1200" kern="1200" baseline="0" dirty="0" smtClean="0">
                <a:solidFill>
                  <a:schemeClr val="tx1"/>
                </a:solidFill>
                <a:effectLst/>
                <a:latin typeface="+mn-lt"/>
                <a:ea typeface="+mn-ea"/>
                <a:cs typeface="+mn-cs"/>
              </a:rPr>
              <a:t> NFC-based door lock</a:t>
            </a:r>
            <a:r>
              <a:rPr lang="en-US" altLang="zh-CN" sz="1200" kern="1200" dirty="0" smtClean="0">
                <a:solidFill>
                  <a:schemeClr val="tx1"/>
                </a:solidFill>
                <a:effectLst/>
                <a:latin typeface="+mn-lt"/>
                <a:ea typeface="+mn-ea"/>
                <a:cs typeface="+mn-cs"/>
              </a:rPr>
              <a:t>, and control </a:t>
            </a:r>
            <a:r>
              <a:rPr lang="en-US" altLang="zh-CN" sz="1200" kern="1200" dirty="0" err="1" smtClean="0">
                <a:solidFill>
                  <a:schemeClr val="tx1"/>
                </a:solidFill>
                <a:effectLst/>
                <a:latin typeface="+mn-lt"/>
                <a:ea typeface="+mn-ea"/>
                <a:cs typeface="+mn-cs"/>
              </a:rPr>
              <a:t>IoT</a:t>
            </a:r>
            <a:r>
              <a:rPr lang="en-US" altLang="zh-CN" sz="1200" kern="1200" dirty="0" smtClean="0">
                <a:solidFill>
                  <a:schemeClr val="tx1"/>
                </a:solidFill>
                <a:effectLst/>
                <a:latin typeface="+mn-lt"/>
                <a:ea typeface="+mn-ea"/>
                <a:cs typeface="+mn-cs"/>
              </a:rPr>
              <a:t> devices</a:t>
            </a:r>
            <a:r>
              <a:rPr lang="en-US" altLang="zh-CN" sz="1200" kern="1200" baseline="0" dirty="0" smtClean="0">
                <a:solidFill>
                  <a:schemeClr val="tx1"/>
                </a:solidFill>
                <a:effectLst/>
                <a:latin typeface="+mn-lt"/>
                <a:ea typeface="+mn-ea"/>
                <a:cs typeface="+mn-cs"/>
              </a:rPr>
              <a:t> and smart appliance. </a:t>
            </a:r>
          </a:p>
          <a:p>
            <a:r>
              <a:rPr lang="en-US" altLang="zh-CN" sz="1200" kern="1200" baseline="0" dirty="0" smtClean="0">
                <a:solidFill>
                  <a:schemeClr val="tx1"/>
                </a:solidFill>
                <a:effectLst/>
                <a:latin typeface="+mn-lt"/>
                <a:ea typeface="+mn-ea"/>
                <a:cs typeface="+mn-cs"/>
              </a:rPr>
              <a:t>Moreover</a:t>
            </a:r>
            <a:r>
              <a:rPr lang="en-US" altLang="zh-CN" sz="1200" kern="1200" dirty="0" smtClean="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various transport IC cards are also used RFID </a:t>
            </a:r>
            <a:r>
              <a:rPr lang="en-US" altLang="zh-CN" sz="1200" kern="1200" dirty="0" smtClean="0">
                <a:solidFill>
                  <a:schemeClr val="tx1"/>
                </a:solidFill>
                <a:effectLst/>
                <a:latin typeface="+mn-lt"/>
                <a:ea typeface="+mn-ea"/>
                <a:cs typeface="+mn-cs"/>
              </a:rPr>
              <a:t>to enable</a:t>
            </a:r>
            <a:r>
              <a:rPr lang="en-US" altLang="zh-CN" sz="1200" kern="1200" baseline="0" dirty="0" smtClean="0">
                <a:solidFill>
                  <a:schemeClr val="tx1"/>
                </a:solidFill>
                <a:effectLst/>
                <a:latin typeface="+mn-lt"/>
                <a:ea typeface="+mn-ea"/>
                <a:cs typeface="+mn-cs"/>
              </a:rPr>
              <a:t> quick and easy payment</a:t>
            </a:r>
            <a:r>
              <a:rPr lang="en-US" altLang="zh-CN" sz="1200" kern="1200" dirty="0" smtClean="0">
                <a:solidFill>
                  <a:schemeClr val="tx1"/>
                </a:solidFill>
                <a:effectLst/>
                <a:latin typeface="+mn-lt"/>
                <a:ea typeface="+mn-ea"/>
                <a:cs typeface="+mn-cs"/>
              </a:rPr>
              <a:t>. </a:t>
            </a:r>
            <a:endParaRPr lang="en-US" altLang="zh-CN" sz="1200" kern="1200" dirty="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The advantage of these near-field communication technologies is that they don’t need complicated match and association process; it consumes less power, and is more secure due to its</a:t>
            </a:r>
            <a:r>
              <a:rPr lang="en-US" altLang="zh-CN" sz="1200" kern="1200" baseline="0" dirty="0" smtClean="0">
                <a:solidFill>
                  <a:schemeClr val="tx1"/>
                </a:solidFill>
                <a:effectLst/>
                <a:latin typeface="+mn-lt"/>
                <a:ea typeface="+mn-ea"/>
                <a:cs typeface="+mn-cs"/>
              </a:rPr>
              <a:t> nature property</a:t>
            </a:r>
            <a:r>
              <a:rPr lang="en-US" altLang="zh-CN" sz="1200" kern="1200" dirty="0" smtClean="0">
                <a:solidFill>
                  <a:schemeClr val="tx1"/>
                </a:solidFill>
                <a:effectLst/>
                <a:latin typeface="+mn-lt"/>
                <a:ea typeface="+mn-ea"/>
                <a:cs typeface="+mn-cs"/>
              </a:rPr>
              <a:t>.</a:t>
            </a: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NFC is convenient and featured with lots</a:t>
            </a:r>
            <a:r>
              <a:rPr lang="en-US" altLang="zh-CN" sz="1200" kern="1200" baseline="0" dirty="0" smtClean="0">
                <a:solidFill>
                  <a:schemeClr val="tx1"/>
                </a:solidFill>
                <a:effectLst/>
                <a:latin typeface="+mn-lt"/>
                <a:ea typeface="+mn-ea"/>
                <a:cs typeface="+mn-cs"/>
              </a:rPr>
              <a:t> of applications. </a:t>
            </a:r>
          </a:p>
          <a:p>
            <a:endParaRPr lang="en-US" altLang="zh-CN" sz="1200" kern="1200" baseline="0" dirty="0" smtClean="0">
              <a:solidFill>
                <a:schemeClr val="tx1"/>
              </a:solidFill>
              <a:effectLst/>
              <a:latin typeface="+mn-lt"/>
              <a:ea typeface="+mn-ea"/>
              <a:cs typeface="+mn-cs"/>
            </a:endParaRPr>
          </a:p>
          <a:p>
            <a:r>
              <a:rPr lang="en-US" altLang="zh-CN" sz="1200" kern="1200" baseline="0" dirty="0" smtClean="0">
                <a:solidFill>
                  <a:schemeClr val="tx1"/>
                </a:solidFill>
                <a:effectLst/>
                <a:latin typeface="+mn-lt"/>
                <a:ea typeface="+mn-ea"/>
                <a:cs typeface="+mn-cs"/>
              </a:rPr>
              <a:t>However, what if my phone does not have NFC chip on it? Does that mean I cannot enjoy these applications?</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6473F681-7291-41D2-A146-1FB28A7F6200}" type="slidenum">
              <a:rPr lang="zh-CN" altLang="en-US" smtClean="0"/>
              <a:t>2</a:t>
            </a:fld>
            <a:endParaRPr lang="zh-CN" altLang="en-US"/>
          </a:p>
        </p:txBody>
      </p:sp>
    </p:spTree>
    <p:extLst>
      <p:ext uri="{BB962C8B-B14F-4D97-AF65-F5344CB8AC3E}">
        <p14:creationId xmlns:p14="http://schemas.microsoft.com/office/powerpoint/2010/main" val="3196411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473F681-7291-41D2-A146-1FB28A7F6200}" type="slidenum">
              <a:rPr lang="zh-CN" altLang="en-US" smtClean="0"/>
              <a:t>20</a:t>
            </a:fld>
            <a:endParaRPr lang="zh-CN" altLang="en-US"/>
          </a:p>
        </p:txBody>
      </p:sp>
    </p:spTree>
    <p:extLst>
      <p:ext uri="{BB962C8B-B14F-4D97-AF65-F5344CB8AC3E}">
        <p14:creationId xmlns:p14="http://schemas.microsoft.com/office/powerpoint/2010/main" val="2639441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We implemented </a:t>
            </a:r>
            <a:r>
              <a:rPr lang="en-US" altLang="zh-CN" sz="1200" kern="1200" dirty="0" err="1" smtClean="0">
                <a:solidFill>
                  <a:schemeClr val="tx1"/>
                </a:solidFill>
                <a:effectLst/>
                <a:latin typeface="+mn-lt"/>
                <a:ea typeface="+mn-ea"/>
                <a:cs typeface="+mn-cs"/>
              </a:rPr>
              <a:t>MagneComm</a:t>
            </a:r>
            <a:r>
              <a:rPr lang="en-US" altLang="zh-CN" sz="1200" kern="1200" baseline="0" dirty="0" smtClean="0">
                <a:solidFill>
                  <a:schemeClr val="tx1"/>
                </a:solidFill>
                <a:effectLst/>
                <a:latin typeface="+mn-lt"/>
                <a:ea typeface="+mn-ea"/>
                <a:cs typeface="+mn-cs"/>
              </a:rPr>
              <a:t> to enable communication between laptop and phone as well as between two laptops attached with external magnet sensor.</a:t>
            </a:r>
            <a:endParaRPr lang="en-US" altLang="zh-CN" sz="1200" kern="1200" dirty="0" smtClean="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6473F681-7291-41D2-A146-1FB28A7F6200}" type="slidenum">
              <a:rPr lang="zh-CN" altLang="en-US" smtClean="0"/>
              <a:t>21</a:t>
            </a:fld>
            <a:endParaRPr lang="zh-CN" altLang="en-US"/>
          </a:p>
        </p:txBody>
      </p:sp>
    </p:spTree>
    <p:extLst>
      <p:ext uri="{BB962C8B-B14F-4D97-AF65-F5344CB8AC3E}">
        <p14:creationId xmlns:p14="http://schemas.microsoft.com/office/powerpoint/2010/main" val="13399457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Next</a:t>
            </a:r>
            <a:r>
              <a:rPr lang="en-US" altLang="zh-CN" sz="1200" kern="1200" baseline="0" dirty="0" smtClean="0">
                <a:solidFill>
                  <a:schemeClr val="tx1"/>
                </a:solidFill>
                <a:effectLst/>
                <a:latin typeface="+mn-lt"/>
                <a:ea typeface="+mn-ea"/>
                <a:cs typeface="+mn-cs"/>
              </a:rPr>
              <a:t> </a:t>
            </a:r>
            <a:r>
              <a:rPr lang="en-US" altLang="zh-CN" sz="1200" kern="1200" dirty="0" smtClean="0">
                <a:solidFill>
                  <a:schemeClr val="tx1"/>
                </a:solidFill>
                <a:effectLst/>
                <a:latin typeface="+mn-lt"/>
                <a:ea typeface="+mn-ea"/>
                <a:cs typeface="+mn-cs"/>
              </a:rPr>
              <a:t>we evaluate </a:t>
            </a:r>
            <a:r>
              <a:rPr lang="en-US" altLang="zh-CN" sz="1200" kern="1200" dirty="0" err="1" smtClean="0">
                <a:solidFill>
                  <a:schemeClr val="tx1"/>
                </a:solidFill>
                <a:effectLst/>
                <a:latin typeface="+mn-lt"/>
                <a:ea typeface="+mn-ea"/>
                <a:cs typeface="+mn-cs"/>
              </a:rPr>
              <a:t>MagneComm</a:t>
            </a:r>
            <a:r>
              <a:rPr lang="en-US" altLang="zh-CN" sz="1200" kern="1200" dirty="0" smtClean="0">
                <a:solidFill>
                  <a:schemeClr val="tx1"/>
                </a:solidFill>
                <a:effectLst/>
                <a:latin typeface="+mn-lt"/>
                <a:ea typeface="+mn-ea"/>
                <a:cs typeface="+mn-cs"/>
              </a:rPr>
              <a:t> using the two prototypes</a:t>
            </a:r>
            <a:endParaRPr lang="zh-CN" altLang="en-US" dirty="0"/>
          </a:p>
        </p:txBody>
      </p:sp>
      <p:sp>
        <p:nvSpPr>
          <p:cNvPr id="4" name="灯片编号占位符 3"/>
          <p:cNvSpPr>
            <a:spLocks noGrp="1"/>
          </p:cNvSpPr>
          <p:nvPr>
            <p:ph type="sldNum" sz="quarter" idx="10"/>
          </p:nvPr>
        </p:nvSpPr>
        <p:spPr/>
        <p:txBody>
          <a:bodyPr/>
          <a:lstStyle/>
          <a:p>
            <a:fld id="{6473F681-7291-41D2-A146-1FB28A7F6200}" type="slidenum">
              <a:rPr lang="zh-CN" altLang="en-US" smtClean="0"/>
              <a:t>22</a:t>
            </a:fld>
            <a:endParaRPr lang="zh-CN" altLang="en-US"/>
          </a:p>
        </p:txBody>
      </p:sp>
    </p:spTree>
    <p:extLst>
      <p:ext uri="{BB962C8B-B14F-4D97-AF65-F5344CB8AC3E}">
        <p14:creationId xmlns:p14="http://schemas.microsoft.com/office/powerpoint/2010/main" val="11221006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We first vary the communication distance to see how throughput changes when there is no background application</a:t>
            </a:r>
            <a:r>
              <a:rPr lang="en-US" altLang="zh-CN" sz="1200" kern="1200" baseline="0" dirty="0" smtClean="0">
                <a:solidFill>
                  <a:schemeClr val="tx1"/>
                </a:solidFill>
                <a:effectLst/>
                <a:latin typeface="+mn-lt"/>
                <a:ea typeface="+mn-ea"/>
                <a:cs typeface="+mn-cs"/>
              </a:rPr>
              <a:t> running. Two figures represent the performance of two prototypes respectively. In Prototype I where a laptop acts as the sender while a phone acts as the receiver, it achieves 12bps when they are within 3cm. Some laptops generate stronger signals can still be heard when the distance is 10cm.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smtClean="0">
                <a:solidFill>
                  <a:schemeClr val="tx1"/>
                </a:solidFill>
                <a:effectLst/>
                <a:latin typeface="+mn-lt"/>
                <a:ea typeface="+mn-ea"/>
                <a:cs typeface="+mn-cs"/>
              </a:rPr>
              <a:t>In Prototype II where a laptop acts as the sender while the other laptop with external magnet sensor as the receiver, it achieve 110bps due to higher sampling rate.</a:t>
            </a: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6473F681-7291-41D2-A146-1FB28A7F6200}" type="slidenum">
              <a:rPr lang="zh-CN" altLang="en-US" smtClean="0"/>
              <a:t>23</a:t>
            </a:fld>
            <a:endParaRPr lang="zh-CN" altLang="en-US"/>
          </a:p>
        </p:txBody>
      </p:sp>
    </p:spTree>
    <p:extLst>
      <p:ext uri="{BB962C8B-B14F-4D97-AF65-F5344CB8AC3E}">
        <p14:creationId xmlns:p14="http://schemas.microsoft.com/office/powerpoint/2010/main" val="7550230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When the interference is present, the throughput decreases. For example, while the user is watching live video, also corresponding to the interference type2, the throughputs drop to 7 bps and 60 bps, respectively.</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6473F681-7291-41D2-A146-1FB28A7F6200}" type="slidenum">
              <a:rPr lang="zh-CN" altLang="en-US" smtClean="0"/>
              <a:t>24</a:t>
            </a:fld>
            <a:endParaRPr lang="zh-CN" altLang="en-US"/>
          </a:p>
        </p:txBody>
      </p:sp>
    </p:spTree>
    <p:extLst>
      <p:ext uri="{BB962C8B-B14F-4D97-AF65-F5344CB8AC3E}">
        <p14:creationId xmlns:p14="http://schemas.microsoft.com/office/powerpoint/2010/main" val="3290974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We evaluate the full-duplex communication performance using Prototype II. </a:t>
            </a:r>
            <a:r>
              <a:rPr lang="en-US" altLang="zh-CN" sz="1200" kern="1200" dirty="0" smtClean="0">
                <a:solidFill>
                  <a:schemeClr val="tx1"/>
                </a:solidFill>
                <a:effectLst/>
                <a:latin typeface="+mn-lt"/>
                <a:ea typeface="+mn-ea"/>
                <a:cs typeface="+mn-cs"/>
              </a:rPr>
              <a:t>We </a:t>
            </a:r>
            <a:r>
              <a:rPr lang="en-US" altLang="zh-CN" sz="1200" kern="1200" dirty="0">
                <a:solidFill>
                  <a:schemeClr val="tx1"/>
                </a:solidFill>
                <a:effectLst/>
                <a:latin typeface="+mn-lt"/>
                <a:ea typeface="+mn-ea"/>
                <a:cs typeface="+mn-cs"/>
              </a:rPr>
              <a:t>can see </a:t>
            </a:r>
            <a:r>
              <a:rPr lang="en-US" altLang="zh-CN" sz="1200" kern="1200" dirty="0" smtClean="0">
                <a:solidFill>
                  <a:schemeClr val="tx1"/>
                </a:solidFill>
                <a:effectLst/>
                <a:latin typeface="+mn-lt"/>
                <a:ea typeface="+mn-ea"/>
                <a:cs typeface="+mn-cs"/>
              </a:rPr>
              <a:t>that the </a:t>
            </a:r>
            <a:r>
              <a:rPr lang="en-US" altLang="zh-CN" sz="1200" kern="1200" dirty="0">
                <a:solidFill>
                  <a:schemeClr val="tx1"/>
                </a:solidFill>
                <a:effectLst/>
                <a:latin typeface="+mn-lt"/>
                <a:ea typeface="+mn-ea"/>
                <a:cs typeface="+mn-cs"/>
              </a:rPr>
              <a:t>total throughput in full-duplex </a:t>
            </a:r>
            <a:r>
              <a:rPr lang="en-US" altLang="zh-CN" sz="1200" kern="1200" dirty="0" smtClean="0">
                <a:solidFill>
                  <a:schemeClr val="tx1"/>
                </a:solidFill>
                <a:effectLst/>
                <a:latin typeface="+mn-lt"/>
                <a:ea typeface="+mn-ea"/>
                <a:cs typeface="+mn-cs"/>
              </a:rPr>
              <a:t>communication </a:t>
            </a:r>
            <a:r>
              <a:rPr lang="en-US" altLang="zh-CN" sz="1200" kern="1200" dirty="0">
                <a:solidFill>
                  <a:schemeClr val="tx1"/>
                </a:solidFill>
                <a:effectLst/>
                <a:latin typeface="+mn-lt"/>
                <a:ea typeface="+mn-ea"/>
                <a:cs typeface="+mn-cs"/>
              </a:rPr>
              <a:t>is 195.5% of that in one-way communication.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While using multiple transmitters</a:t>
            </a:r>
            <a:r>
              <a:rPr lang="en-US" altLang="zh-CN" sz="1200" kern="1200" dirty="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 </a:t>
            </a:r>
            <a:r>
              <a:rPr lang="en-US" altLang="zh-CN" sz="1200" kern="1200" dirty="0">
                <a:solidFill>
                  <a:schemeClr val="tx1"/>
                </a:solidFill>
                <a:effectLst/>
                <a:latin typeface="+mn-lt"/>
                <a:ea typeface="+mn-ea"/>
                <a:cs typeface="+mn-cs"/>
              </a:rPr>
              <a:t>b</a:t>
            </a:r>
            <a:r>
              <a:rPr lang="en-US" altLang="zh-CN" sz="1200" kern="1200" dirty="0" smtClean="0">
                <a:solidFill>
                  <a:schemeClr val="tx1"/>
                </a:solidFill>
                <a:effectLst/>
                <a:latin typeface="+mn-lt"/>
                <a:ea typeface="+mn-ea"/>
                <a:cs typeface="+mn-cs"/>
              </a:rPr>
              <a:t>y </a:t>
            </a:r>
            <a:r>
              <a:rPr lang="en-US" altLang="zh-CN" sz="1200" kern="1200" dirty="0">
                <a:solidFill>
                  <a:schemeClr val="tx1"/>
                </a:solidFill>
                <a:effectLst/>
                <a:latin typeface="+mn-lt"/>
                <a:ea typeface="+mn-ea"/>
                <a:cs typeface="+mn-cs"/>
              </a:rPr>
              <a:t>increasing the number of </a:t>
            </a:r>
            <a:r>
              <a:rPr lang="en-US" altLang="zh-CN" sz="1200" kern="1200" dirty="0" smtClean="0">
                <a:solidFill>
                  <a:schemeClr val="tx1"/>
                </a:solidFill>
                <a:effectLst/>
                <a:latin typeface="+mn-lt"/>
                <a:ea typeface="+mn-ea"/>
                <a:cs typeface="+mn-cs"/>
              </a:rPr>
              <a:t>transmitter </a:t>
            </a:r>
            <a:r>
              <a:rPr lang="en-US" altLang="zh-CN" sz="1200" kern="1200" dirty="0">
                <a:solidFill>
                  <a:schemeClr val="tx1"/>
                </a:solidFill>
                <a:effectLst/>
                <a:latin typeface="+mn-lt"/>
                <a:ea typeface="+mn-ea"/>
                <a:cs typeface="+mn-cs"/>
              </a:rPr>
              <a:t>antennas from 1 to 2, the throughput is increased by 141.6% and 154.5% in Prototype I and II under the clean background, respectively</a:t>
            </a:r>
            <a:r>
              <a:rPr lang="en-US" altLang="zh-CN" sz="1200" kern="1200" dirty="0" smtClean="0">
                <a:solidFill>
                  <a:schemeClr val="tx1"/>
                </a:solidFill>
                <a:effectLst/>
                <a:latin typeface="+mn-lt"/>
                <a:ea typeface="+mn-ea"/>
                <a:cs typeface="+mn-cs"/>
              </a:rPr>
              <a:t>. However, in </a:t>
            </a:r>
            <a:r>
              <a:rPr lang="en-US" altLang="zh-CN" sz="1200" kern="1200" dirty="0">
                <a:solidFill>
                  <a:schemeClr val="tx1"/>
                </a:solidFill>
                <a:effectLst/>
                <a:latin typeface="+mn-lt"/>
                <a:ea typeface="+mn-ea"/>
                <a:cs typeface="+mn-cs"/>
              </a:rPr>
              <a:t>noisy </a:t>
            </a:r>
            <a:r>
              <a:rPr lang="en-US" altLang="zh-CN" sz="1200" kern="1200" dirty="0" smtClean="0">
                <a:solidFill>
                  <a:schemeClr val="tx1"/>
                </a:solidFill>
                <a:effectLst/>
                <a:latin typeface="+mn-lt"/>
                <a:ea typeface="+mn-ea"/>
                <a:cs typeface="+mn-cs"/>
              </a:rPr>
              <a:t>environment, </a:t>
            </a:r>
            <a:r>
              <a:rPr lang="en-US" altLang="zh-CN" sz="1200" kern="1200" dirty="0">
                <a:solidFill>
                  <a:schemeClr val="tx1"/>
                </a:solidFill>
                <a:effectLst/>
                <a:latin typeface="+mn-lt"/>
                <a:ea typeface="+mn-ea"/>
                <a:cs typeface="+mn-cs"/>
              </a:rPr>
              <a:t>the </a:t>
            </a:r>
            <a:r>
              <a:rPr lang="en-US" altLang="zh-CN" sz="1200" kern="1200" dirty="0" smtClean="0">
                <a:solidFill>
                  <a:schemeClr val="tx1"/>
                </a:solidFill>
                <a:effectLst/>
                <a:latin typeface="+mn-lt"/>
                <a:ea typeface="+mn-ea"/>
                <a:cs typeface="+mn-cs"/>
              </a:rPr>
              <a:t>improvement of using Multiple Transmitters is less significant </a:t>
            </a:r>
            <a:r>
              <a:rPr lang="en-US" altLang="zh-CN" sz="1200" kern="1200" dirty="0">
                <a:solidFill>
                  <a:schemeClr val="tx1"/>
                </a:solidFill>
                <a:effectLst/>
                <a:latin typeface="+mn-lt"/>
                <a:ea typeface="+mn-ea"/>
                <a:cs typeface="+mn-cs"/>
              </a:rPr>
              <a:t>because using multiple cores increases the risk of being interfered by the </a:t>
            </a:r>
            <a:r>
              <a:rPr lang="en-US" altLang="zh-CN" sz="1200" kern="1200" dirty="0" smtClean="0">
                <a:solidFill>
                  <a:schemeClr val="tx1"/>
                </a:solidFill>
                <a:effectLst/>
                <a:latin typeface="+mn-lt"/>
                <a:ea typeface="+mn-ea"/>
                <a:cs typeface="+mn-cs"/>
              </a:rPr>
              <a:t>background</a:t>
            </a:r>
            <a:r>
              <a:rPr lang="en-US" altLang="zh-CN" sz="1200" kern="1200" baseline="0" dirty="0" smtClean="0">
                <a:solidFill>
                  <a:schemeClr val="tx1"/>
                </a:solidFill>
                <a:effectLst/>
                <a:latin typeface="+mn-lt"/>
                <a:ea typeface="+mn-ea"/>
                <a:cs typeface="+mn-cs"/>
              </a:rPr>
              <a:t> applications</a:t>
            </a:r>
            <a:r>
              <a:rPr lang="en-US" altLang="zh-CN" sz="1200" kern="1200" dirty="0" smtClean="0">
                <a:solidFill>
                  <a:schemeClr val="tx1"/>
                </a:solidFill>
                <a:effectLst/>
                <a:latin typeface="+mn-lt"/>
                <a:ea typeface="+mn-ea"/>
                <a:cs typeface="+mn-cs"/>
              </a:rPr>
              <a:t>.</a:t>
            </a:r>
            <a:endParaRPr lang="zh-CN"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6473F681-7291-41D2-A146-1FB28A7F6200}" type="slidenum">
              <a:rPr lang="zh-CN" altLang="en-US" smtClean="0"/>
              <a:t>25</a:t>
            </a:fld>
            <a:endParaRPr lang="zh-CN" altLang="en-US"/>
          </a:p>
        </p:txBody>
      </p:sp>
    </p:spTree>
    <p:extLst>
      <p:ext uri="{BB962C8B-B14F-4D97-AF65-F5344CB8AC3E}">
        <p14:creationId xmlns:p14="http://schemas.microsoft.com/office/powerpoint/2010/main" val="2591738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Finally, we conclude our work.</a:t>
            </a:r>
            <a:endParaRPr lang="zh-CN" altLang="en-US" dirty="0"/>
          </a:p>
        </p:txBody>
      </p:sp>
      <p:sp>
        <p:nvSpPr>
          <p:cNvPr id="4" name="灯片编号占位符 3"/>
          <p:cNvSpPr>
            <a:spLocks noGrp="1"/>
          </p:cNvSpPr>
          <p:nvPr>
            <p:ph type="sldNum" sz="quarter" idx="10"/>
          </p:nvPr>
        </p:nvSpPr>
        <p:spPr/>
        <p:txBody>
          <a:bodyPr/>
          <a:lstStyle/>
          <a:p>
            <a:fld id="{6473F681-7291-41D2-A146-1FB28A7F6200}" type="slidenum">
              <a:rPr lang="zh-CN" altLang="en-US" smtClean="0"/>
              <a:t>26</a:t>
            </a:fld>
            <a:endParaRPr lang="zh-CN" altLang="en-US"/>
          </a:p>
        </p:txBody>
      </p:sp>
    </p:spTree>
    <p:extLst>
      <p:ext uri="{BB962C8B-B14F-4D97-AF65-F5344CB8AC3E}">
        <p14:creationId xmlns:p14="http://schemas.microsoft.com/office/powerpoint/2010/main" val="8349864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a:t>
            </a:r>
            <a:r>
              <a:rPr lang="en-US" altLang="zh-CN" baseline="0" dirty="0" smtClean="0"/>
              <a:t> this work, we explore the possibility of a novel near-field communication by using Magnetic Induction signals generated from </a:t>
            </a:r>
            <a:r>
              <a:rPr lang="en-US" altLang="zh-CN" baseline="0" dirty="0" smtClean="0"/>
              <a:t>mobile devices. </a:t>
            </a:r>
            <a:endParaRPr lang="en-US" altLang="zh-CN" baseline="0" dirty="0" smtClean="0"/>
          </a:p>
          <a:p>
            <a:endParaRPr lang="en-US" altLang="zh-CN" baseline="0" dirty="0"/>
          </a:p>
          <a:p>
            <a:r>
              <a:rPr lang="en-US" altLang="zh-CN" baseline="0" dirty="0" smtClean="0"/>
              <a:t>We control CPU to generate the modulated MI signals and use magnetometer on a phone to receive and decode the data. </a:t>
            </a:r>
          </a:p>
          <a:p>
            <a:endParaRPr lang="en-US" altLang="zh-CN" baseline="0" dirty="0" smtClean="0"/>
          </a:p>
          <a:p>
            <a:r>
              <a:rPr lang="en-US" altLang="zh-CN" baseline="0" dirty="0" smtClean="0"/>
              <a:t>The advantage of </a:t>
            </a:r>
            <a:r>
              <a:rPr lang="en-US" altLang="zh-CN" baseline="0" dirty="0" err="1" smtClean="0"/>
              <a:t>MagneComm</a:t>
            </a:r>
            <a:r>
              <a:rPr lang="en-US" altLang="zh-CN" baseline="0" dirty="0" smtClean="0"/>
              <a:t> is that, since CPU is essential on laptops while magnetometers are widely available </a:t>
            </a:r>
            <a:r>
              <a:rPr lang="en-US" altLang="zh-CN" baseline="0" dirty="0" smtClean="0"/>
              <a:t>in most </a:t>
            </a:r>
            <a:r>
              <a:rPr lang="en-US" altLang="zh-CN" baseline="0" dirty="0" smtClean="0"/>
              <a:t>phones, we can enable the near-field communication without additional hardware. </a:t>
            </a:r>
          </a:p>
          <a:p>
            <a:endParaRPr lang="en-US" altLang="zh-CN" baseline="0" dirty="0" smtClean="0"/>
          </a:p>
          <a:p>
            <a:r>
              <a:rPr lang="en-US" altLang="zh-CN" baseline="0" dirty="0" smtClean="0"/>
              <a:t>Even NFC chips is becoming popular, </a:t>
            </a:r>
            <a:r>
              <a:rPr lang="en-US" altLang="zh-CN" baseline="0" dirty="0" err="1" smtClean="0"/>
              <a:t>MagneComm</a:t>
            </a:r>
            <a:r>
              <a:rPr lang="en-US" altLang="zh-CN" baseline="0" dirty="0" smtClean="0"/>
              <a:t> can still compensate it by providing additional bandwidth.</a:t>
            </a:r>
          </a:p>
        </p:txBody>
      </p:sp>
      <p:sp>
        <p:nvSpPr>
          <p:cNvPr id="4" name="灯片编号占位符 3"/>
          <p:cNvSpPr>
            <a:spLocks noGrp="1"/>
          </p:cNvSpPr>
          <p:nvPr>
            <p:ph type="sldNum" sz="quarter" idx="10"/>
          </p:nvPr>
        </p:nvSpPr>
        <p:spPr/>
        <p:txBody>
          <a:bodyPr/>
          <a:lstStyle/>
          <a:p>
            <a:fld id="{6473F681-7291-41D2-A146-1FB28A7F6200}" type="slidenum">
              <a:rPr lang="zh-CN" altLang="en-US" smtClean="0"/>
              <a:t>27</a:t>
            </a:fld>
            <a:endParaRPr lang="zh-CN" altLang="en-US"/>
          </a:p>
        </p:txBody>
      </p:sp>
    </p:spTree>
    <p:extLst>
      <p:ext uri="{BB962C8B-B14F-4D97-AF65-F5344CB8AC3E}">
        <p14:creationId xmlns:p14="http://schemas.microsoft.com/office/powerpoint/2010/main" val="6255623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 concludes my talk. Thank you!</a:t>
            </a:r>
            <a:endParaRPr lang="zh-CN" altLang="en-US" dirty="0"/>
          </a:p>
        </p:txBody>
      </p:sp>
      <p:sp>
        <p:nvSpPr>
          <p:cNvPr id="4" name="灯片编号占位符 3"/>
          <p:cNvSpPr>
            <a:spLocks noGrp="1"/>
          </p:cNvSpPr>
          <p:nvPr>
            <p:ph type="sldNum" sz="quarter" idx="10"/>
          </p:nvPr>
        </p:nvSpPr>
        <p:spPr/>
        <p:txBody>
          <a:bodyPr/>
          <a:lstStyle/>
          <a:p>
            <a:fld id="{6473F681-7291-41D2-A146-1FB28A7F6200}" type="slidenum">
              <a:rPr lang="zh-CN" altLang="en-US" smtClean="0"/>
              <a:t>28</a:t>
            </a:fld>
            <a:endParaRPr lang="zh-CN" altLang="en-US"/>
          </a:p>
        </p:txBody>
      </p:sp>
    </p:spTree>
    <p:extLst>
      <p:ext uri="{BB962C8B-B14F-4D97-AF65-F5344CB8AC3E}">
        <p14:creationId xmlns:p14="http://schemas.microsoft.com/office/powerpoint/2010/main" val="3020520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If you are like me, still</a:t>
            </a:r>
            <a:r>
              <a:rPr lang="en-US" altLang="zh-CN" baseline="0" dirty="0" smtClean="0"/>
              <a:t> using a phone without NFC, we are not lonely.</a:t>
            </a:r>
          </a:p>
          <a:p>
            <a:endParaRPr lang="en-US" altLang="zh-CN" dirty="0" smtClean="0"/>
          </a:p>
          <a:p>
            <a:r>
              <a:rPr lang="en-US" altLang="zh-CN" dirty="0" smtClean="0"/>
              <a:t>According </a:t>
            </a:r>
            <a:r>
              <a:rPr lang="en-US" altLang="zh-CN" dirty="0"/>
              <a:t>to </a:t>
            </a:r>
            <a:r>
              <a:rPr lang="en-US" altLang="zh-CN" dirty="0" smtClean="0"/>
              <a:t>the latest </a:t>
            </a:r>
            <a:r>
              <a:rPr lang="en-US" altLang="zh-CN" dirty="0"/>
              <a:t>forecast from IHS Technology, NFC will be included in 64% of the mobile phones shipped in </a:t>
            </a:r>
            <a:r>
              <a:rPr lang="en-US" altLang="zh-CN" dirty="0" smtClean="0"/>
              <a:t>2018. </a:t>
            </a:r>
          </a:p>
          <a:p>
            <a:endParaRPr lang="en-US" altLang="zh-CN" dirty="0" smtClean="0"/>
          </a:p>
          <a:p>
            <a:r>
              <a:rPr lang="en-US" altLang="zh-CN" dirty="0" smtClean="0"/>
              <a:t>That</a:t>
            </a:r>
            <a:r>
              <a:rPr lang="en-US" altLang="zh-CN" baseline="0" dirty="0" smtClean="0"/>
              <a:t> is to say, there will be still 675 million people using phones without NFC.</a:t>
            </a:r>
            <a:endParaRPr lang="en-US" altLang="zh-CN" dirty="0"/>
          </a:p>
          <a:p>
            <a:endParaRPr lang="en-US" altLang="zh-CN" dirty="0" smtClean="0"/>
          </a:p>
          <a:p>
            <a:r>
              <a:rPr lang="en-US" altLang="zh-CN" dirty="0" smtClean="0"/>
              <a:t>Can we do something for them?</a:t>
            </a:r>
            <a:r>
              <a:rPr lang="en-US" altLang="zh-CN" baseline="0" dirty="0" smtClean="0"/>
              <a:t> Can we enable NFC functions on these phones without adding new hardware?</a:t>
            </a:r>
          </a:p>
          <a:p>
            <a:endParaRPr lang="en-US" altLang="zh-CN" dirty="0"/>
          </a:p>
          <a:p>
            <a:r>
              <a:rPr lang="en-US" altLang="zh-CN" dirty="0" smtClean="0"/>
              <a:t>Motivated </a:t>
            </a:r>
            <a:r>
              <a:rPr lang="en-US" altLang="zh-CN" dirty="0"/>
              <a:t>by the above, we present the MagneComm, a novel near-filed communication solution based on the </a:t>
            </a:r>
            <a:r>
              <a:rPr lang="en-US" altLang="zh-CN" dirty="0" smtClean="0"/>
              <a:t>magnetometers</a:t>
            </a:r>
            <a:r>
              <a:rPr lang="en-US" altLang="zh-CN" baseline="0" dirty="0" smtClean="0"/>
              <a:t> without additional hardware</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fld id="{6473F681-7291-41D2-A146-1FB28A7F6200}" type="slidenum">
              <a:rPr lang="zh-CN" altLang="en-US" smtClean="0"/>
              <a:t>3</a:t>
            </a:fld>
            <a:endParaRPr lang="zh-CN" altLang="en-US"/>
          </a:p>
        </p:txBody>
      </p:sp>
    </p:spTree>
    <p:extLst>
      <p:ext uri="{BB962C8B-B14F-4D97-AF65-F5344CB8AC3E}">
        <p14:creationId xmlns:p14="http://schemas.microsoft.com/office/powerpoint/2010/main" val="1574130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a:t>
            </a:r>
            <a:r>
              <a:rPr lang="en-US" altLang="zh-CN" baseline="0" dirty="0" smtClean="0"/>
              <a:t> is the outline of this talk. Followed by M</a:t>
            </a:r>
            <a:r>
              <a:rPr lang="en-US" altLang="zh-CN" dirty="0" smtClean="0"/>
              <a:t>otivation,</a:t>
            </a:r>
            <a:r>
              <a:rPr lang="en-US" altLang="zh-CN" baseline="0" dirty="0" smtClean="0"/>
              <a:t> </a:t>
            </a:r>
            <a:r>
              <a:rPr lang="en-US" altLang="zh-CN" dirty="0" smtClean="0"/>
              <a:t>I</a:t>
            </a:r>
            <a:r>
              <a:rPr lang="en-US" altLang="zh-CN" baseline="0" dirty="0" smtClean="0"/>
              <a:t> will present </a:t>
            </a:r>
            <a:r>
              <a:rPr lang="en-US" altLang="zh-CN" dirty="0" smtClean="0"/>
              <a:t>the key idea behind </a:t>
            </a:r>
            <a:r>
              <a:rPr lang="en-US" altLang="zh-CN" dirty="0" err="1" smtClean="0"/>
              <a:t>MagneComm</a:t>
            </a:r>
            <a:r>
              <a:rPr lang="en-US" altLang="zh-CN" dirty="0" smtClean="0"/>
              <a:t>, </a:t>
            </a:r>
            <a:r>
              <a:rPr lang="en-US" altLang="zh-CN" dirty="0"/>
              <a:t>challenges and </a:t>
            </a:r>
            <a:r>
              <a:rPr lang="en-US" altLang="zh-CN" dirty="0" smtClean="0"/>
              <a:t>design, two </a:t>
            </a:r>
            <a:r>
              <a:rPr lang="en-US" altLang="zh-CN" dirty="0" err="1" smtClean="0"/>
              <a:t>MagneComm</a:t>
            </a:r>
            <a:r>
              <a:rPr lang="en-US" altLang="zh-CN" dirty="0" smtClean="0"/>
              <a:t> prototypes</a:t>
            </a:r>
            <a:r>
              <a:rPr lang="en-US" altLang="zh-CN" dirty="0"/>
              <a:t>, </a:t>
            </a:r>
            <a:r>
              <a:rPr lang="en-US" altLang="zh-CN" dirty="0" smtClean="0"/>
              <a:t>evaluation, and conclude</a:t>
            </a:r>
            <a:r>
              <a:rPr lang="en-US" altLang="zh-CN" baseline="0" dirty="0" smtClean="0"/>
              <a:t> the work</a:t>
            </a:r>
            <a:r>
              <a:rPr lang="en-US" altLang="zh-CN" dirty="0" smtClean="0"/>
              <a:t>.</a:t>
            </a:r>
            <a:endParaRPr lang="zh-CN" altLang="en-US" dirty="0"/>
          </a:p>
        </p:txBody>
      </p:sp>
      <p:sp>
        <p:nvSpPr>
          <p:cNvPr id="4" name="灯片编号占位符 3"/>
          <p:cNvSpPr>
            <a:spLocks noGrp="1"/>
          </p:cNvSpPr>
          <p:nvPr>
            <p:ph type="sldNum" sz="quarter" idx="10"/>
          </p:nvPr>
        </p:nvSpPr>
        <p:spPr/>
        <p:txBody>
          <a:bodyPr/>
          <a:lstStyle/>
          <a:p>
            <a:fld id="{6473F681-7291-41D2-A146-1FB28A7F6200}" type="slidenum">
              <a:rPr lang="zh-CN" altLang="en-US" smtClean="0"/>
              <a:t>4</a:t>
            </a:fld>
            <a:endParaRPr lang="zh-CN" altLang="en-US"/>
          </a:p>
        </p:txBody>
      </p:sp>
    </p:spTree>
    <p:extLst>
      <p:ext uri="{BB962C8B-B14F-4D97-AF65-F5344CB8AC3E}">
        <p14:creationId xmlns:p14="http://schemas.microsoft.com/office/powerpoint/2010/main" val="3473736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Let</a:t>
            </a:r>
            <a:r>
              <a:rPr lang="zh-CN" altLang="en-US" dirty="0"/>
              <a:t>‘</a:t>
            </a:r>
            <a:r>
              <a:rPr lang="en-US" altLang="zh-CN" dirty="0"/>
              <a:t>s talk about the key ideas and applications</a:t>
            </a:r>
            <a:endParaRPr lang="zh-CN" altLang="en-US" dirty="0"/>
          </a:p>
        </p:txBody>
      </p:sp>
      <p:sp>
        <p:nvSpPr>
          <p:cNvPr id="4" name="灯片编号占位符 3"/>
          <p:cNvSpPr>
            <a:spLocks noGrp="1"/>
          </p:cNvSpPr>
          <p:nvPr>
            <p:ph type="sldNum" sz="quarter" idx="10"/>
          </p:nvPr>
        </p:nvSpPr>
        <p:spPr/>
        <p:txBody>
          <a:bodyPr/>
          <a:lstStyle/>
          <a:p>
            <a:fld id="{6473F681-7291-41D2-A146-1FB28A7F6200}" type="slidenum">
              <a:rPr lang="zh-CN" altLang="en-US" smtClean="0"/>
              <a:t>5</a:t>
            </a:fld>
            <a:endParaRPr lang="zh-CN" altLang="en-US"/>
          </a:p>
        </p:txBody>
      </p:sp>
    </p:spTree>
    <p:extLst>
      <p:ext uri="{BB962C8B-B14F-4D97-AF65-F5344CB8AC3E}">
        <p14:creationId xmlns:p14="http://schemas.microsoft.com/office/powerpoint/2010/main" val="2165109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As we all know, the changing current produces a changing magnetic </a:t>
            </a:r>
            <a:r>
              <a:rPr lang="en-US" altLang="zh-CN" dirty="0" smtClean="0"/>
              <a:t>field, so </a:t>
            </a:r>
            <a:r>
              <a:rPr lang="en-US" altLang="zh-CN" dirty="0"/>
              <a:t>working appliances </a:t>
            </a:r>
            <a:r>
              <a:rPr lang="en-US" altLang="zh-CN" dirty="0" smtClean="0"/>
              <a:t>emit </a:t>
            </a:r>
            <a:r>
              <a:rPr lang="en-US" altLang="zh-CN" dirty="0"/>
              <a:t>the magnetic induction </a:t>
            </a:r>
            <a:r>
              <a:rPr lang="en-US" altLang="zh-CN" dirty="0" smtClean="0"/>
              <a:t>signals. </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Take a laptop as an example, a laptop has many electronic components</a:t>
            </a:r>
            <a:r>
              <a:rPr lang="en-US" altLang="zh-CN" sz="1200" kern="1200" baseline="0" dirty="0" smtClean="0">
                <a:solidFill>
                  <a:schemeClr val="tx1"/>
                </a:solidFill>
                <a:effectLst/>
                <a:latin typeface="+mn-lt"/>
                <a:ea typeface="+mn-ea"/>
                <a:cs typeface="+mn-cs"/>
              </a:rPr>
              <a:t> and many of these components generate strong magnetic field signals, like CPU, fan, GPU, and etc. As we can see, a CPU generates different magnetic signals depending on its working states while magnetic signals from a fan is of the form of sine waves.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smtClean="0">
                <a:solidFill>
                  <a:schemeClr val="tx1"/>
                </a:solidFill>
                <a:effectLst/>
                <a:latin typeface="+mn-lt"/>
                <a:ea typeface="+mn-ea"/>
                <a:cs typeface="+mn-cs"/>
              </a:rPr>
              <a:t>These MI signals are strong enough to be captured by a magnetometer on a phone. </a:t>
            </a:r>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6473F681-7291-41D2-A146-1FB28A7F6200}" type="slidenum">
              <a:rPr lang="zh-CN" altLang="en-US" smtClean="0"/>
              <a:t>6</a:t>
            </a:fld>
            <a:endParaRPr lang="zh-CN" altLang="en-US"/>
          </a:p>
        </p:txBody>
      </p:sp>
    </p:spTree>
    <p:extLst>
      <p:ext uri="{BB962C8B-B14F-4D97-AF65-F5344CB8AC3E}">
        <p14:creationId xmlns:p14="http://schemas.microsoft.com/office/powerpoint/2010/main" val="2502156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This intuitively lead to a question, can we utilize the</a:t>
            </a:r>
            <a:r>
              <a:rPr lang="en-US" altLang="zh-CN" sz="1200" kern="1200" baseline="0" dirty="0" smtClean="0">
                <a:solidFill>
                  <a:schemeClr val="tx1"/>
                </a:solidFill>
                <a:effectLst/>
                <a:latin typeface="+mn-lt"/>
                <a:ea typeface="+mn-ea"/>
                <a:cs typeface="+mn-cs"/>
              </a:rPr>
              <a:t> magnetic induction signals to enable the side channel communication between laptop and phone by manipulating the working state of the laptop?</a:t>
            </a:r>
          </a:p>
        </p:txBody>
      </p:sp>
      <p:sp>
        <p:nvSpPr>
          <p:cNvPr id="4" name="灯片编号占位符 3"/>
          <p:cNvSpPr>
            <a:spLocks noGrp="1"/>
          </p:cNvSpPr>
          <p:nvPr>
            <p:ph type="sldNum" sz="quarter" idx="10"/>
          </p:nvPr>
        </p:nvSpPr>
        <p:spPr/>
        <p:txBody>
          <a:bodyPr/>
          <a:lstStyle/>
          <a:p>
            <a:fld id="{6473F681-7291-41D2-A146-1FB28A7F6200}" type="slidenum">
              <a:rPr lang="zh-CN" altLang="en-US" smtClean="0"/>
              <a:t>7</a:t>
            </a:fld>
            <a:endParaRPr lang="zh-CN" altLang="en-US"/>
          </a:p>
        </p:txBody>
      </p:sp>
    </p:spTree>
    <p:extLst>
      <p:ext uri="{BB962C8B-B14F-4D97-AF65-F5344CB8AC3E}">
        <p14:creationId xmlns:p14="http://schemas.microsoft.com/office/powerpoint/2010/main" val="3644817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473F681-7291-41D2-A146-1FB28A7F6200}" type="slidenum">
              <a:rPr lang="zh-CN" altLang="en-US" smtClean="0"/>
              <a:t>8</a:t>
            </a:fld>
            <a:endParaRPr lang="zh-CN" altLang="en-US"/>
          </a:p>
        </p:txBody>
      </p:sp>
    </p:spTree>
    <p:extLst>
      <p:ext uri="{BB962C8B-B14F-4D97-AF65-F5344CB8AC3E}">
        <p14:creationId xmlns:p14="http://schemas.microsoft.com/office/powerpoint/2010/main" val="85711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There are some challenges to enable the side-channel communication using MI</a:t>
            </a:r>
            <a:r>
              <a:rPr lang="en-US" altLang="zh-CN" sz="1200" kern="1200" baseline="0" dirty="0" smtClean="0">
                <a:solidFill>
                  <a:schemeClr val="tx1"/>
                </a:solidFill>
                <a:effectLst/>
                <a:latin typeface="+mn-lt"/>
                <a:ea typeface="+mn-ea"/>
                <a:cs typeface="+mn-cs"/>
              </a:rPr>
              <a:t> signals from CPU.</a:t>
            </a: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First,</a:t>
            </a:r>
            <a:r>
              <a:rPr lang="en-US" altLang="zh-CN" sz="1200" kern="1200" baseline="0" dirty="0" smtClean="0">
                <a:solidFill>
                  <a:schemeClr val="tx1"/>
                </a:solidFill>
                <a:effectLst/>
                <a:latin typeface="+mn-lt"/>
                <a:ea typeface="+mn-ea"/>
                <a:cs typeface="+mn-cs"/>
              </a:rPr>
              <a:t> how to encode MI signals.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smtClean="0">
                <a:solidFill>
                  <a:schemeClr val="tx1"/>
                </a:solidFill>
                <a:effectLst/>
                <a:latin typeface="+mn-lt"/>
                <a:ea typeface="+mn-ea"/>
                <a:cs typeface="+mn-cs"/>
              </a:rPr>
              <a:t>Second, how to handle the interference generated when users are using the laptop.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smtClean="0">
                <a:solidFill>
                  <a:schemeClr val="tx1"/>
                </a:solidFill>
                <a:effectLst/>
                <a:latin typeface="+mn-lt"/>
                <a:ea typeface="+mn-ea"/>
                <a:cs typeface="+mn-cs"/>
              </a:rPr>
              <a:t>Third, how to enhance the transmission speed.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baseline="0" dirty="0" smtClean="0">
                <a:solidFill>
                  <a:schemeClr val="tx1"/>
                </a:solidFill>
                <a:effectLst/>
                <a:latin typeface="+mn-lt"/>
                <a:ea typeface="+mn-ea"/>
                <a:cs typeface="+mn-cs"/>
              </a:rPr>
              <a:t>And last, how to implement the full-duplex communication.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a:solidFill>
                  <a:schemeClr val="tx1"/>
                </a:solidFill>
                <a:effectLst/>
                <a:latin typeface="+mn-lt"/>
                <a:ea typeface="+mn-ea"/>
                <a:cs typeface="+mn-cs"/>
              </a:rPr>
              <a:t>So, first, let’s </a:t>
            </a:r>
            <a:r>
              <a:rPr lang="en-US" altLang="zh-CN" sz="1200" kern="1200" dirty="0" smtClean="0">
                <a:solidFill>
                  <a:schemeClr val="tx1"/>
                </a:solidFill>
                <a:effectLst/>
                <a:latin typeface="+mn-lt"/>
                <a:ea typeface="+mn-ea"/>
                <a:cs typeface="+mn-cs"/>
              </a:rPr>
              <a:t>start with encoding </a:t>
            </a:r>
            <a:r>
              <a:rPr lang="en-US" altLang="zh-CN" sz="1200" kern="1200" dirty="0">
                <a:solidFill>
                  <a:schemeClr val="tx1"/>
                </a:solidFill>
                <a:effectLst/>
                <a:latin typeface="+mn-lt"/>
                <a:ea typeface="+mn-ea"/>
                <a:cs typeface="+mn-cs"/>
              </a:rPr>
              <a:t>and decoding.</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6473F681-7291-41D2-A146-1FB28A7F6200}" type="slidenum">
              <a:rPr lang="zh-CN" altLang="en-US" smtClean="0"/>
              <a:t>9</a:t>
            </a:fld>
            <a:endParaRPr lang="zh-CN" altLang="en-US"/>
          </a:p>
        </p:txBody>
      </p:sp>
    </p:spTree>
    <p:extLst>
      <p:ext uri="{BB962C8B-B14F-4D97-AF65-F5344CB8AC3E}">
        <p14:creationId xmlns:p14="http://schemas.microsoft.com/office/powerpoint/2010/main" val="2052918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281" y="2130426"/>
            <a:ext cx="10361851" cy="1470025"/>
          </a:xfrm>
        </p:spPr>
        <p:txBody>
          <a:bodyPr/>
          <a:lstStyle/>
          <a:p>
            <a:r>
              <a:rPr lang="zh-CN" altLang="en-US"/>
              <a:t>单击此处编辑母版标题样式</a:t>
            </a:r>
          </a:p>
        </p:txBody>
      </p:sp>
      <p:sp>
        <p:nvSpPr>
          <p:cNvPr id="3" name="副标题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9369C2E-5034-024F-8456-52EF3E09F686}" type="datetime1">
              <a:rPr lang="zh-TW" altLang="en-US" smtClean="0"/>
              <a:t>2017/10/17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000">
        <p14:gallery dir="l"/>
      </p:transition>
    </mc:Choice>
    <mc:Fallback xmlns="">
      <p:transition spd="slow"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8A9BC79-93EE-D841-ADE8-CBC1E4AC33C1}" type="datetime1">
              <a:rPr lang="zh-TW" altLang="en-US" smtClean="0"/>
              <a:t>2017/10/17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000">
        <p14:gallery dir="l"/>
      </p:transition>
    </mc:Choice>
    <mc:Fallback xmlns="">
      <p:transitio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8049" y="274639"/>
            <a:ext cx="2742843"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521" y="274639"/>
            <a:ext cx="8025355"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024B027-484F-7349-A750-D0E65190C835}" type="datetime1">
              <a:rPr lang="zh-TW" altLang="en-US" smtClean="0"/>
              <a:t>2017/10/17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000">
        <p14:gallery dir="l"/>
      </p:transition>
    </mc:Choice>
    <mc:Fallback xmlns="">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E66EB4D-1E4C-734F-8A2D-35D8C5BC4806}" type="datetime1">
              <a:rPr lang="zh-TW" altLang="en-US" smtClean="0"/>
              <a:t>2017/10/17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000">
        <p14:gallery dir="l"/>
      </p:transition>
    </mc:Choice>
    <mc:Fallback xmlns="">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2959" y="4406901"/>
            <a:ext cx="10361851"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A4069DE-D373-054B-A5E9-E60EA83D5C57}" type="datetime1">
              <a:rPr lang="zh-TW" altLang="en-US" smtClean="0"/>
              <a:t>2017/10/17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000">
        <p14:gallery dir="l"/>
      </p:transition>
    </mc:Choice>
    <mc:Fallback xmlns="">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A9D59F22-2F4A-4F4D-9068-C7E74572F386}" type="datetime1">
              <a:rPr lang="zh-TW" altLang="en-US" smtClean="0"/>
              <a:t>2017/10/17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000">
        <p14:gallery dir="l"/>
      </p:transition>
    </mc:Choice>
    <mc:Fallback xmlns="">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9C93AE4-E35C-F24E-9509-DC7F7C2D644A}" type="datetime1">
              <a:rPr lang="zh-TW" altLang="en-US" smtClean="0"/>
              <a:t>2017/10/17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000">
        <p14:gallery dir="l"/>
      </p:transition>
    </mc:Choice>
    <mc:Fallback xmlns="">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AEB6413-8938-534C-A1EF-A5B49F7305C7}" type="datetime1">
              <a:rPr lang="zh-TW" altLang="en-US" smtClean="0"/>
              <a:t>2017/10/17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000">
        <p14:gallery dir="l"/>
      </p:transition>
    </mc:Choice>
    <mc:Fallback xmlns="">
      <p:transition spd="slow"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F6CFE0A-CE65-2742-9057-3EF381B339B7}" type="datetime1">
              <a:rPr lang="zh-TW" altLang="en-US" smtClean="0"/>
              <a:t>2017/10/17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000">
        <p14:gallery dir="l"/>
      </p:transition>
    </mc:Choice>
    <mc:Fallback xmlns="">
      <p:transition spd="slow"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521" y="273050"/>
            <a:ext cx="4010562"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2F41DD0-F408-484B-9A99-541A8BFFEC3E}" type="datetime1">
              <a:rPr lang="zh-TW" altLang="en-US" smtClean="0"/>
              <a:t>2017/10/17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000">
        <p14:gallery dir="l"/>
      </p:transition>
    </mc:Choice>
    <mc:Fallback xmlns="">
      <p:transitio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406" y="4800600"/>
            <a:ext cx="7314248"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FD7A2F9-C635-1645-B1F6-A0BA81D0E920}" type="datetime1">
              <a:rPr lang="zh-TW" altLang="en-US" smtClean="0"/>
              <a:t>2017/10/17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3000">
        <p14:gallery dir="l"/>
      </p:transition>
    </mc:Choice>
    <mc:Fallback xmlns="">
      <p:transition spd="slow" advClick="0" advTm="3000">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520"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0DCCEB-84B2-F04B-AD79-10B83D60EEEB}" type="datetime1">
              <a:rPr lang="zh-TW" altLang="en-US" smtClean="0"/>
              <a:t>2017/10/17</a:t>
            </a:fld>
            <a:endParaRPr lang="zh-CN" altLang="en-US"/>
          </a:p>
        </p:txBody>
      </p:sp>
      <p:sp>
        <p:nvSpPr>
          <p:cNvPr id="5" name="页脚占位符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advClick="0" advTm="3000">
        <p14:gallery dir="l"/>
      </p:transition>
    </mc:Choice>
    <mc:Fallback xmlns="">
      <p:transition spd="slow" advClick="0" advTm="3000">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anh09@sjtu.edu.cn" TargetMode="External"/><Relationship Id="rId4" Type="http://schemas.openxmlformats.org/officeDocument/2006/relationships/hyperlink" Target="mailto:yichao@utexas.edu" TargetMode="External"/><Relationship Id="rId5" Type="http://schemas.openxmlformats.org/officeDocument/2006/relationships/hyperlink" Target="mailto:gt_xue@sjtu.edu.cn" TargetMode="External"/><Relationship Id="rId6" Type="http://schemas.openxmlformats.org/officeDocument/2006/relationships/hyperlink" Target="mailto:xji@zju.edu.cn"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26.png"/><Relationship Id="rId6"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30.png"/><Relationship Id="rId6" Type="http://schemas.microsoft.com/office/2007/relationships/hdphoto" Target="../media/hdphoto2.wdp"/><Relationship Id="rId7" Type="http://schemas.openxmlformats.org/officeDocument/2006/relationships/image" Target="../media/image31.png"/><Relationship Id="rId8"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tiff"/><Relationship Id="rId9" Type="http://schemas.openxmlformats.org/officeDocument/2006/relationships/image" Target="../media/image7.tiff"/><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21.xml"/><Relationship Id="rId5" Type="http://schemas.openxmlformats.org/officeDocument/2006/relationships/image" Target="../media/image33.png"/><Relationship Id="rId6" Type="http://schemas.openxmlformats.org/officeDocument/2006/relationships/image" Target="../media/image34.png"/><Relationship Id="rId1" Type="http://schemas.microsoft.com/office/2007/relationships/media" Target="../media/media1.mp4"/><Relationship Id="rId2" Type="http://schemas.openxmlformats.org/officeDocument/2006/relationships/video" Target="../media/media1.mp4"/></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hyperlink" Target="mailto:panh09@sjtu.edu.c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microsoft.com/office/2007/relationships/hdphoto" Target="../media/hdphoto1.wdp"/><Relationship Id="rId7"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8"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0.png"/><Relationship Id="rId6" Type="http://schemas.microsoft.com/office/2007/relationships/hdphoto" Target="../media/hdphoto1.wdp"/><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等腰三角形 23"/>
          <p:cNvSpPr/>
          <p:nvPr/>
        </p:nvSpPr>
        <p:spPr>
          <a:xfrm rot="512239">
            <a:off x="2977203" y="3556582"/>
            <a:ext cx="396044" cy="34141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等腰三角形 24"/>
          <p:cNvSpPr/>
          <p:nvPr/>
        </p:nvSpPr>
        <p:spPr>
          <a:xfrm rot="20371609">
            <a:off x="2712843" y="3368799"/>
            <a:ext cx="198022" cy="170708"/>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等腰三角形 26"/>
          <p:cNvSpPr/>
          <p:nvPr/>
        </p:nvSpPr>
        <p:spPr>
          <a:xfrm rot="3761573">
            <a:off x="8951613" y="3948373"/>
            <a:ext cx="741200" cy="508375"/>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a:extLst>
              <a:ext uri="{FF2B5EF4-FFF2-40B4-BE49-F238E27FC236}">
                <a16:creationId xmlns:a16="http://schemas.microsoft.com/office/drawing/2014/main" xmlns="" id="{191F2E83-7BC7-45DC-BB0A-725F129DBF2A}"/>
              </a:ext>
            </a:extLst>
          </p:cNvPr>
          <p:cNvGrpSpPr/>
          <p:nvPr/>
        </p:nvGrpSpPr>
        <p:grpSpPr>
          <a:xfrm>
            <a:off x="-2551881" y="2364276"/>
            <a:ext cx="3687215" cy="2719712"/>
            <a:chOff x="-1604504" y="2147667"/>
            <a:chExt cx="3687215" cy="2719712"/>
          </a:xfrm>
        </p:grpSpPr>
        <p:cxnSp>
          <p:nvCxnSpPr>
            <p:cNvPr id="34" name="直接连接符 33"/>
            <p:cNvCxnSpPr/>
            <p:nvPr/>
          </p:nvCxnSpPr>
          <p:spPr>
            <a:xfrm flipH="1">
              <a:off x="-1604504" y="2687623"/>
              <a:ext cx="2592288" cy="217975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H="1">
              <a:off x="-509577" y="2147667"/>
              <a:ext cx="2592288" cy="21797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 name="TextBox 5"/>
          <p:cNvSpPr txBox="1"/>
          <p:nvPr/>
        </p:nvSpPr>
        <p:spPr>
          <a:xfrm>
            <a:off x="1149761" y="1641385"/>
            <a:ext cx="9632135" cy="1569660"/>
          </a:xfrm>
          <a:prstGeom prst="rect">
            <a:avLst/>
          </a:prstGeom>
          <a:noFill/>
        </p:spPr>
        <p:txBody>
          <a:bodyPr wrap="square" rtlCol="0">
            <a:spAutoFit/>
          </a:bodyPr>
          <a:lstStyle/>
          <a:p>
            <a:pPr algn="ctr"/>
            <a:r>
              <a:rPr lang="en-US" altLang="zh-CN" sz="4800" dirty="0">
                <a:latin typeface="Times New Roman" panose="02020603050405020304" pitchFamily="18" charset="0"/>
                <a:cs typeface="Times New Roman" panose="02020603050405020304" pitchFamily="18" charset="0"/>
              </a:rPr>
              <a:t>MagneComm: Magnetometer-based Near-Field Communication</a:t>
            </a:r>
            <a:endParaRPr lang="zh-CN" altLang="en-US" sz="4800" spc="300" dirty="0">
              <a:solidFill>
                <a:schemeClr val="tx1">
                  <a:lumMod val="85000"/>
                  <a:lumOff val="15000"/>
                </a:schemeClr>
              </a:solidFill>
              <a:latin typeface="造字工房尚雅体演示版常规体" pitchFamily="50" charset="-122"/>
              <a:ea typeface="造字工房尚雅体演示版常规体" pitchFamily="50" charset="-122"/>
            </a:endParaRPr>
          </a:p>
        </p:txBody>
      </p:sp>
      <p:sp>
        <p:nvSpPr>
          <p:cNvPr id="15" name="等腰三角形 14"/>
          <p:cNvSpPr/>
          <p:nvPr/>
        </p:nvSpPr>
        <p:spPr>
          <a:xfrm rot="512239">
            <a:off x="5863477" y="592134"/>
            <a:ext cx="396044" cy="34141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rot="20371609">
            <a:off x="6514762" y="860219"/>
            <a:ext cx="198022" cy="170708"/>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等腰三角形 21"/>
          <p:cNvSpPr/>
          <p:nvPr/>
        </p:nvSpPr>
        <p:spPr>
          <a:xfrm rot="20371609">
            <a:off x="5418736" y="888462"/>
            <a:ext cx="266490" cy="196271"/>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rot="3761573">
            <a:off x="4785504" y="496653"/>
            <a:ext cx="741200" cy="508375"/>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等腰三角形 25"/>
          <p:cNvSpPr/>
          <p:nvPr/>
        </p:nvSpPr>
        <p:spPr>
          <a:xfrm rot="20371609">
            <a:off x="6505471" y="476674"/>
            <a:ext cx="266490" cy="196271"/>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p:nvSpPr>
        <p:spPr>
          <a:xfrm>
            <a:off x="166344" y="4766709"/>
            <a:ext cx="11790309" cy="1830643"/>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err="1">
                <a:solidFill>
                  <a:schemeClr val="tx1"/>
                </a:solidFill>
                <a:latin typeface="Times New Roman" panose="02020603050405020304" pitchFamily="18" charset="0"/>
                <a:ea typeface="汉仪大圣体简" panose="00020600040101010101" pitchFamily="18" charset="-122"/>
                <a:cs typeface="Times New Roman" panose="02020603050405020304" pitchFamily="18" charset="0"/>
              </a:rPr>
              <a:t>Hao</a:t>
            </a:r>
            <a:r>
              <a:rPr lang="en-US" altLang="zh-CN" sz="2800" dirty="0">
                <a:solidFill>
                  <a:schemeClr val="tx1"/>
                </a:solidFill>
                <a:latin typeface="Times New Roman" panose="02020603050405020304" pitchFamily="18" charset="0"/>
                <a:ea typeface="汉仪大圣体简" panose="00020600040101010101" pitchFamily="18" charset="-122"/>
                <a:cs typeface="Times New Roman" panose="02020603050405020304" pitchFamily="18" charset="0"/>
              </a:rPr>
              <a:t> </a:t>
            </a:r>
            <a:r>
              <a:rPr lang="en-US" altLang="zh-CN" sz="2800" dirty="0" smtClean="0">
                <a:solidFill>
                  <a:schemeClr val="tx1"/>
                </a:solidFill>
                <a:latin typeface="Times New Roman" panose="02020603050405020304" pitchFamily="18" charset="0"/>
                <a:ea typeface="汉仪大圣体简" panose="00020600040101010101" pitchFamily="18" charset="-122"/>
                <a:cs typeface="Times New Roman" panose="02020603050405020304" pitchFamily="18" charset="0"/>
              </a:rPr>
              <a:t>Pan</a:t>
            </a:r>
            <a:r>
              <a:rPr lang="en-US" altLang="zh-CN" sz="2800" baseline="30000" dirty="0">
                <a:solidFill>
                  <a:schemeClr val="tx1"/>
                </a:solidFill>
                <a:latin typeface="Times New Roman" panose="02020603050405020304" pitchFamily="18" charset="0"/>
                <a:ea typeface="汉仪大圣体简" panose="00020600040101010101" pitchFamily="18" charset="-122"/>
                <a:cs typeface="Times New Roman" panose="02020603050405020304" pitchFamily="18" charset="0"/>
              </a:rPr>
              <a:t>#</a:t>
            </a:r>
            <a:r>
              <a:rPr lang="en-US" altLang="zh-CN" sz="2800" dirty="0" smtClean="0">
                <a:solidFill>
                  <a:schemeClr val="tx1"/>
                </a:solidFill>
                <a:latin typeface="Times New Roman" panose="02020603050405020304" pitchFamily="18" charset="0"/>
                <a:ea typeface="汉仪大圣体简" panose="00020600040101010101" pitchFamily="18" charset="-122"/>
                <a:cs typeface="Times New Roman" panose="02020603050405020304" pitchFamily="18" charset="0"/>
              </a:rPr>
              <a:t>,  </a:t>
            </a:r>
            <a:r>
              <a:rPr lang="en-US" altLang="zh-CN" sz="2800" dirty="0">
                <a:solidFill>
                  <a:schemeClr val="tx1"/>
                </a:solidFill>
                <a:latin typeface="Times New Roman" panose="02020603050405020304" pitchFamily="18" charset="0"/>
                <a:ea typeface="汉仪大圣体简" panose="00020600040101010101" pitchFamily="18" charset="-122"/>
                <a:cs typeface="Times New Roman" panose="02020603050405020304" pitchFamily="18" charset="0"/>
              </a:rPr>
              <a:t>Yi-Chao </a:t>
            </a:r>
            <a:r>
              <a:rPr lang="en-US" altLang="zh-CN" sz="2800" dirty="0" smtClean="0">
                <a:solidFill>
                  <a:schemeClr val="tx1"/>
                </a:solidFill>
                <a:latin typeface="Times New Roman" panose="02020603050405020304" pitchFamily="18" charset="0"/>
                <a:ea typeface="汉仪大圣体简" panose="00020600040101010101" pitchFamily="18" charset="-122"/>
                <a:cs typeface="Times New Roman" panose="02020603050405020304" pitchFamily="18" charset="0"/>
              </a:rPr>
              <a:t>Chen</a:t>
            </a:r>
            <a:r>
              <a:rPr lang="en-US" altLang="zh-CN" sz="2800" baseline="30000" dirty="0">
                <a:solidFill>
                  <a:schemeClr val="tx1"/>
                </a:solidFill>
                <a:latin typeface="Times New Roman" panose="02020603050405020304" pitchFamily="18" charset="0"/>
                <a:ea typeface="汉仪大圣体简" panose="00020600040101010101" pitchFamily="18" charset="-122"/>
                <a:cs typeface="Times New Roman" panose="02020603050405020304" pitchFamily="18" charset="0"/>
              </a:rPr>
              <a:t>#</a:t>
            </a:r>
            <a:r>
              <a:rPr lang="en-US" altLang="zh-CN" sz="2800" dirty="0" smtClean="0">
                <a:solidFill>
                  <a:schemeClr val="tx1"/>
                </a:solidFill>
                <a:latin typeface="Times New Roman" panose="02020603050405020304" pitchFamily="18" charset="0"/>
                <a:ea typeface="汉仪大圣体简" panose="00020600040101010101" pitchFamily="18" charset="-122"/>
                <a:cs typeface="Times New Roman" panose="02020603050405020304" pitchFamily="18" charset="0"/>
              </a:rPr>
              <a:t>,  </a:t>
            </a:r>
            <a:r>
              <a:rPr lang="en-US" altLang="zh-CN" sz="2800" dirty="0" err="1">
                <a:solidFill>
                  <a:schemeClr val="tx1"/>
                </a:solidFill>
                <a:latin typeface="Times New Roman" panose="02020603050405020304" pitchFamily="18" charset="0"/>
                <a:ea typeface="汉仪大圣体简" panose="00020600040101010101" pitchFamily="18" charset="-122"/>
                <a:cs typeface="Times New Roman" panose="02020603050405020304" pitchFamily="18" charset="0"/>
              </a:rPr>
              <a:t>Guangtao</a:t>
            </a:r>
            <a:r>
              <a:rPr lang="en-US" altLang="zh-CN" sz="2800" dirty="0">
                <a:solidFill>
                  <a:schemeClr val="tx1"/>
                </a:solidFill>
                <a:latin typeface="Times New Roman" panose="02020603050405020304" pitchFamily="18" charset="0"/>
                <a:ea typeface="汉仪大圣体简" panose="00020600040101010101" pitchFamily="18" charset="-122"/>
                <a:cs typeface="Times New Roman" panose="02020603050405020304" pitchFamily="18" charset="0"/>
              </a:rPr>
              <a:t> </a:t>
            </a:r>
            <a:r>
              <a:rPr lang="en-US" altLang="zh-CN" sz="2800" dirty="0" err="1" smtClean="0">
                <a:solidFill>
                  <a:schemeClr val="tx1"/>
                </a:solidFill>
                <a:latin typeface="Times New Roman" panose="02020603050405020304" pitchFamily="18" charset="0"/>
                <a:ea typeface="汉仪大圣体简" panose="00020600040101010101" pitchFamily="18" charset="-122"/>
                <a:cs typeface="Times New Roman" panose="02020603050405020304" pitchFamily="18" charset="0"/>
              </a:rPr>
              <a:t>Xue</a:t>
            </a:r>
            <a:r>
              <a:rPr lang="en-US" altLang="zh-CN" sz="2800" baseline="30000" dirty="0">
                <a:solidFill>
                  <a:schemeClr val="tx1"/>
                </a:solidFill>
                <a:latin typeface="Times New Roman" panose="02020603050405020304" pitchFamily="18" charset="0"/>
                <a:ea typeface="汉仪大圣体简" panose="00020600040101010101" pitchFamily="18" charset="-122"/>
                <a:cs typeface="Times New Roman" panose="02020603050405020304" pitchFamily="18" charset="0"/>
              </a:rPr>
              <a:t>#</a:t>
            </a:r>
            <a:r>
              <a:rPr lang="en-US" altLang="zh-CN" sz="2800" dirty="0" smtClean="0">
                <a:solidFill>
                  <a:schemeClr val="tx1"/>
                </a:solidFill>
                <a:latin typeface="Times New Roman" panose="02020603050405020304" pitchFamily="18" charset="0"/>
                <a:ea typeface="汉仪大圣体简" panose="00020600040101010101" pitchFamily="18" charset="-122"/>
                <a:cs typeface="Times New Roman" panose="02020603050405020304" pitchFamily="18" charset="0"/>
              </a:rPr>
              <a:t>,  </a:t>
            </a:r>
            <a:r>
              <a:rPr lang="en-US" altLang="zh-CN" sz="2800" dirty="0" err="1">
                <a:solidFill>
                  <a:schemeClr val="tx1"/>
                </a:solidFill>
                <a:latin typeface="Times New Roman" panose="02020603050405020304" pitchFamily="18" charset="0"/>
                <a:ea typeface="汉仪大圣体简" panose="00020600040101010101" pitchFamily="18" charset="-122"/>
                <a:cs typeface="Times New Roman" panose="02020603050405020304" pitchFamily="18" charset="0"/>
              </a:rPr>
              <a:t>Xiaoyu</a:t>
            </a:r>
            <a:r>
              <a:rPr lang="en-US" altLang="zh-CN" sz="2800" dirty="0">
                <a:solidFill>
                  <a:schemeClr val="tx1"/>
                </a:solidFill>
                <a:latin typeface="Times New Roman" panose="02020603050405020304" pitchFamily="18" charset="0"/>
                <a:ea typeface="汉仪大圣体简" panose="00020600040101010101" pitchFamily="18" charset="-122"/>
                <a:cs typeface="Times New Roman" panose="02020603050405020304" pitchFamily="18" charset="0"/>
              </a:rPr>
              <a:t> </a:t>
            </a:r>
            <a:r>
              <a:rPr lang="en-US" altLang="zh-CN" sz="2800" dirty="0" smtClean="0">
                <a:solidFill>
                  <a:schemeClr val="tx1"/>
                </a:solidFill>
                <a:latin typeface="Times New Roman" panose="02020603050405020304" pitchFamily="18" charset="0"/>
                <a:ea typeface="汉仪大圣体简" panose="00020600040101010101" pitchFamily="18" charset="-122"/>
                <a:cs typeface="Times New Roman" panose="02020603050405020304" pitchFamily="18" charset="0"/>
              </a:rPr>
              <a:t>Ji</a:t>
            </a:r>
            <a:r>
              <a:rPr lang="en-US" altLang="zh-CN" sz="2800" baseline="30000" dirty="0">
                <a:solidFill>
                  <a:schemeClr val="tx1"/>
                </a:solidFill>
                <a:latin typeface="Times New Roman" panose="02020603050405020304" pitchFamily="18" charset="0"/>
                <a:ea typeface="汉仪大圣体简" panose="00020600040101010101" pitchFamily="18" charset="-122"/>
                <a:cs typeface="Times New Roman" panose="02020603050405020304" pitchFamily="18" charset="0"/>
              </a:rPr>
              <a:t> *</a:t>
            </a:r>
            <a:endParaRPr lang="en-US" altLang="zh-CN" sz="2800" dirty="0">
              <a:solidFill>
                <a:schemeClr val="tx1"/>
              </a:solidFill>
              <a:latin typeface="Times New Roman" panose="02020603050405020304" pitchFamily="18" charset="0"/>
              <a:ea typeface="汉仪大圣体简" panose="00020600040101010101" pitchFamily="18" charset="-122"/>
              <a:cs typeface="Times New Roman" panose="02020603050405020304" pitchFamily="18" charset="0"/>
            </a:endParaRPr>
          </a:p>
          <a:p>
            <a:pPr algn="ctr"/>
            <a:r>
              <a:rPr lang="en-US" altLang="zh-CN" sz="2800" dirty="0">
                <a:solidFill>
                  <a:schemeClr val="tx1"/>
                </a:solidFill>
                <a:latin typeface="Times New Roman" panose="02020603050405020304" pitchFamily="18" charset="0"/>
                <a:ea typeface="汉仪大圣体简" panose="00020600040101010101" pitchFamily="18" charset="-122"/>
                <a:cs typeface="Times New Roman" panose="02020603050405020304" pitchFamily="18" charset="0"/>
              </a:rPr>
              <a:t>Shanghai Jiao Tong </a:t>
            </a:r>
            <a:r>
              <a:rPr lang="en-US" altLang="zh-CN" sz="2800" dirty="0" smtClean="0">
                <a:solidFill>
                  <a:schemeClr val="tx1"/>
                </a:solidFill>
                <a:latin typeface="Times New Roman" panose="02020603050405020304" pitchFamily="18" charset="0"/>
                <a:ea typeface="汉仪大圣体简" panose="00020600040101010101" pitchFamily="18" charset="-122"/>
                <a:cs typeface="Times New Roman" panose="02020603050405020304" pitchFamily="18" charset="0"/>
              </a:rPr>
              <a:t>University</a:t>
            </a:r>
            <a:r>
              <a:rPr lang="en-US" altLang="zh-CN" sz="2800" baseline="30000" dirty="0" smtClean="0">
                <a:solidFill>
                  <a:schemeClr val="tx1"/>
                </a:solidFill>
                <a:latin typeface="Times New Roman" panose="02020603050405020304" pitchFamily="18" charset="0"/>
                <a:ea typeface="汉仪大圣体简" panose="00020600040101010101" pitchFamily="18" charset="-122"/>
                <a:cs typeface="Times New Roman" panose="02020603050405020304" pitchFamily="18" charset="0"/>
              </a:rPr>
              <a:t>#</a:t>
            </a:r>
            <a:r>
              <a:rPr lang="en-US" altLang="zh-CN" sz="2800" dirty="0" smtClean="0">
                <a:solidFill>
                  <a:schemeClr val="tx1"/>
                </a:solidFill>
                <a:latin typeface="Times New Roman" panose="02020603050405020304" pitchFamily="18" charset="0"/>
                <a:ea typeface="汉仪大圣体简" panose="00020600040101010101" pitchFamily="18" charset="-122"/>
                <a:cs typeface="Times New Roman" panose="02020603050405020304" pitchFamily="18" charset="0"/>
              </a:rPr>
              <a:t>, </a:t>
            </a:r>
            <a:r>
              <a:rPr lang="en-US" altLang="zh-CN" sz="2800" dirty="0">
                <a:solidFill>
                  <a:schemeClr val="tx1"/>
                </a:solidFill>
                <a:latin typeface="Times New Roman" panose="02020603050405020304" pitchFamily="18" charset="0"/>
                <a:ea typeface="汉仪大圣体简" panose="00020600040101010101" pitchFamily="18" charset="-122"/>
                <a:cs typeface="Times New Roman" panose="02020603050405020304" pitchFamily="18" charset="0"/>
              </a:rPr>
              <a:t>Zhejiang </a:t>
            </a:r>
            <a:r>
              <a:rPr lang="en-US" altLang="zh-CN" sz="2800" dirty="0" smtClean="0">
                <a:solidFill>
                  <a:schemeClr val="tx1"/>
                </a:solidFill>
                <a:latin typeface="Times New Roman" panose="02020603050405020304" pitchFamily="18" charset="0"/>
                <a:ea typeface="汉仪大圣体简" panose="00020600040101010101" pitchFamily="18" charset="-122"/>
                <a:cs typeface="Times New Roman" panose="02020603050405020304" pitchFamily="18" charset="0"/>
              </a:rPr>
              <a:t>University</a:t>
            </a:r>
            <a:r>
              <a:rPr lang="en-US" altLang="zh-CN" sz="2800" baseline="30000" dirty="0" smtClean="0">
                <a:solidFill>
                  <a:schemeClr val="tx1"/>
                </a:solidFill>
                <a:latin typeface="Times New Roman" panose="02020603050405020304" pitchFamily="18" charset="0"/>
                <a:ea typeface="汉仪大圣体简" panose="00020600040101010101" pitchFamily="18" charset="-122"/>
                <a:cs typeface="Times New Roman" panose="02020603050405020304" pitchFamily="18" charset="0"/>
              </a:rPr>
              <a:t>*</a:t>
            </a:r>
            <a:endParaRPr lang="en-US" altLang="zh-CN" sz="2800" baseline="30000" dirty="0">
              <a:solidFill>
                <a:schemeClr val="tx1"/>
              </a:solidFill>
              <a:latin typeface="Times New Roman" panose="02020603050405020304" pitchFamily="18" charset="0"/>
              <a:ea typeface="汉仪大圣体简" panose="00020600040101010101" pitchFamily="18" charset="-122"/>
              <a:cs typeface="Times New Roman" panose="02020603050405020304" pitchFamily="18" charset="0"/>
            </a:endParaRPr>
          </a:p>
          <a:p>
            <a:pPr algn="ctr"/>
            <a:r>
              <a:rPr lang="en-US" altLang="zh-CN" sz="2800" dirty="0">
                <a:solidFill>
                  <a:schemeClr val="tx1"/>
                </a:solidFill>
                <a:latin typeface="Times New Roman" panose="02020603050405020304" pitchFamily="18" charset="0"/>
                <a:ea typeface="汉仪大圣体简" panose="00020600040101010101" pitchFamily="18" charset="-122"/>
                <a:cs typeface="Times New Roman" panose="02020603050405020304" pitchFamily="18" charset="0"/>
                <a:hlinkClick r:id="rId3"/>
              </a:rPr>
              <a:t>panh09@sjtu.edu.cn</a:t>
            </a:r>
            <a:r>
              <a:rPr lang="en-US" altLang="zh-CN" sz="2800" dirty="0">
                <a:solidFill>
                  <a:schemeClr val="tx1"/>
                </a:solidFill>
                <a:latin typeface="Times New Roman" panose="02020603050405020304" pitchFamily="18" charset="0"/>
                <a:ea typeface="汉仪大圣体简" panose="00020600040101010101" pitchFamily="18" charset="-122"/>
                <a:cs typeface="Times New Roman" panose="02020603050405020304" pitchFamily="18" charset="0"/>
              </a:rPr>
              <a:t>, </a:t>
            </a:r>
            <a:r>
              <a:rPr lang="en-US" altLang="zh-CN" sz="2800" dirty="0">
                <a:solidFill>
                  <a:schemeClr val="tx1"/>
                </a:solidFill>
                <a:latin typeface="Times New Roman" panose="02020603050405020304" pitchFamily="18" charset="0"/>
                <a:ea typeface="汉仪大圣体简" panose="00020600040101010101" pitchFamily="18" charset="-122"/>
                <a:cs typeface="Times New Roman" panose="02020603050405020304" pitchFamily="18" charset="0"/>
                <a:hlinkClick r:id="rId4"/>
              </a:rPr>
              <a:t>yichao@utexas.edu</a:t>
            </a:r>
            <a:r>
              <a:rPr lang="en-US" altLang="zh-CN" sz="2800" dirty="0">
                <a:solidFill>
                  <a:schemeClr val="tx1"/>
                </a:solidFill>
                <a:latin typeface="Times New Roman" panose="02020603050405020304" pitchFamily="18" charset="0"/>
                <a:ea typeface="汉仪大圣体简" panose="00020600040101010101" pitchFamily="18" charset="-122"/>
                <a:cs typeface="Times New Roman" panose="02020603050405020304" pitchFamily="18" charset="0"/>
              </a:rPr>
              <a:t>, </a:t>
            </a:r>
            <a:r>
              <a:rPr lang="en-US" altLang="zh-CN" sz="2800" dirty="0">
                <a:solidFill>
                  <a:schemeClr val="tx1"/>
                </a:solidFill>
                <a:latin typeface="Times New Roman" panose="02020603050405020304" pitchFamily="18" charset="0"/>
                <a:ea typeface="汉仪大圣体简" panose="00020600040101010101" pitchFamily="18" charset="-122"/>
                <a:cs typeface="Times New Roman" panose="02020603050405020304" pitchFamily="18" charset="0"/>
                <a:hlinkClick r:id="rId5"/>
              </a:rPr>
              <a:t>gt_xue@sjtu.edu.cn</a:t>
            </a:r>
            <a:r>
              <a:rPr lang="en-US" altLang="zh-CN" sz="2800" dirty="0">
                <a:solidFill>
                  <a:schemeClr val="tx1"/>
                </a:solidFill>
                <a:latin typeface="Times New Roman" panose="02020603050405020304" pitchFamily="18" charset="0"/>
                <a:ea typeface="汉仪大圣体简" panose="00020600040101010101" pitchFamily="18" charset="-122"/>
                <a:cs typeface="Times New Roman" panose="02020603050405020304" pitchFamily="18" charset="0"/>
              </a:rPr>
              <a:t>, </a:t>
            </a:r>
            <a:r>
              <a:rPr lang="en-US" altLang="zh-CN" sz="2800" dirty="0">
                <a:solidFill>
                  <a:schemeClr val="tx1"/>
                </a:solidFill>
                <a:latin typeface="Times New Roman" panose="02020603050405020304" pitchFamily="18" charset="0"/>
                <a:ea typeface="汉仪大圣体简" panose="00020600040101010101" pitchFamily="18" charset="-122"/>
                <a:cs typeface="Times New Roman" panose="02020603050405020304" pitchFamily="18" charset="0"/>
                <a:hlinkClick r:id="rId6"/>
              </a:rPr>
              <a:t>xji@zju.edu.cn</a:t>
            </a:r>
            <a:r>
              <a:rPr lang="en-US" altLang="zh-CN" sz="2800" dirty="0">
                <a:solidFill>
                  <a:schemeClr val="tx1"/>
                </a:solidFill>
                <a:latin typeface="Times New Roman" panose="02020603050405020304" pitchFamily="18" charset="0"/>
                <a:ea typeface="汉仪大圣体简" panose="00020600040101010101" pitchFamily="18" charset="-122"/>
                <a:cs typeface="Times New Roman" panose="02020603050405020304" pitchFamily="18" charset="0"/>
              </a:rPr>
              <a:t> </a:t>
            </a:r>
          </a:p>
          <a:p>
            <a:pPr algn="ctr"/>
            <a:endParaRPr lang="en-US" altLang="zh-CN" sz="2800" dirty="0">
              <a:solidFill>
                <a:schemeClr val="tx1"/>
              </a:solidFill>
              <a:latin typeface="Times New Roman" panose="02020603050405020304" pitchFamily="18" charset="0"/>
              <a:ea typeface="汉仪大圣体简" panose="00020600040101010101" pitchFamily="18" charset="-122"/>
              <a:cs typeface="Times New Roman" panose="02020603050405020304" pitchFamily="18" charset="0"/>
            </a:endParaRPr>
          </a:p>
        </p:txBody>
      </p:sp>
      <p:grpSp>
        <p:nvGrpSpPr>
          <p:cNvPr id="38" name="组合 37"/>
          <p:cNvGrpSpPr/>
          <p:nvPr/>
        </p:nvGrpSpPr>
        <p:grpSpPr>
          <a:xfrm>
            <a:off x="1227700" y="1125140"/>
            <a:ext cx="360040" cy="2602150"/>
            <a:chOff x="4078982" y="1988841"/>
            <a:chExt cx="360040" cy="2602150"/>
          </a:xfrm>
        </p:grpSpPr>
        <p:sp>
          <p:nvSpPr>
            <p:cNvPr id="36" name="左中括号 35"/>
            <p:cNvSpPr/>
            <p:nvPr/>
          </p:nvSpPr>
          <p:spPr>
            <a:xfrm>
              <a:off x="4173148" y="2080364"/>
              <a:ext cx="265874" cy="2423282"/>
            </a:xfrm>
            <a:prstGeom prst="leftBracket">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7" name="左中括号 36"/>
            <p:cNvSpPr/>
            <p:nvPr/>
          </p:nvSpPr>
          <p:spPr>
            <a:xfrm>
              <a:off x="4078982" y="1988841"/>
              <a:ext cx="360040" cy="2602150"/>
            </a:xfrm>
            <a:prstGeom prst="leftBracket">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39" name="组合 38"/>
          <p:cNvGrpSpPr/>
          <p:nvPr/>
        </p:nvGrpSpPr>
        <p:grpSpPr>
          <a:xfrm flipH="1">
            <a:off x="10516022" y="1196752"/>
            <a:ext cx="360040" cy="2602150"/>
            <a:chOff x="4078982" y="1988841"/>
            <a:chExt cx="360040" cy="2602150"/>
          </a:xfrm>
        </p:grpSpPr>
        <p:sp>
          <p:nvSpPr>
            <p:cNvPr id="40" name="左中括号 39"/>
            <p:cNvSpPr/>
            <p:nvPr/>
          </p:nvSpPr>
          <p:spPr>
            <a:xfrm>
              <a:off x="4173148" y="2080364"/>
              <a:ext cx="265874" cy="2423282"/>
            </a:xfrm>
            <a:prstGeom prst="leftBracket">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1" name="左中括号 40"/>
            <p:cNvSpPr/>
            <p:nvPr/>
          </p:nvSpPr>
          <p:spPr>
            <a:xfrm>
              <a:off x="4078982" y="1988841"/>
              <a:ext cx="360040" cy="2602150"/>
            </a:xfrm>
            <a:prstGeom prst="leftBracket">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3" name="组合 2">
            <a:extLst>
              <a:ext uri="{FF2B5EF4-FFF2-40B4-BE49-F238E27FC236}">
                <a16:creationId xmlns:a16="http://schemas.microsoft.com/office/drawing/2014/main" xmlns="" id="{3F43E57D-F6C5-4EAB-A54D-FB141D3CFFC6}"/>
              </a:ext>
            </a:extLst>
          </p:cNvPr>
          <p:cNvGrpSpPr/>
          <p:nvPr/>
        </p:nvGrpSpPr>
        <p:grpSpPr>
          <a:xfrm>
            <a:off x="10973200" y="1876193"/>
            <a:ext cx="3230037" cy="3097813"/>
            <a:chOff x="10311837" y="1544376"/>
            <a:chExt cx="3230037" cy="3097813"/>
          </a:xfrm>
        </p:grpSpPr>
        <p:cxnSp>
          <p:nvCxnSpPr>
            <p:cNvPr id="42" name="直接连接符 41"/>
            <p:cNvCxnSpPr/>
            <p:nvPr/>
          </p:nvCxnSpPr>
          <p:spPr>
            <a:xfrm flipH="1">
              <a:off x="10311837" y="2462433"/>
              <a:ext cx="2592288" cy="2179756"/>
            </a:xfrm>
            <a:prstGeom prst="line">
              <a:avLst/>
            </a:prstGeom>
            <a:ln w="762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H="1">
              <a:off x="10949586" y="1544376"/>
              <a:ext cx="2592288" cy="2179756"/>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44" name="等腰三角形 43"/>
          <p:cNvSpPr/>
          <p:nvPr/>
        </p:nvSpPr>
        <p:spPr>
          <a:xfrm rot="20371609">
            <a:off x="9394670" y="3667652"/>
            <a:ext cx="198022" cy="170708"/>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638917678"/>
      </p:ext>
    </p:extLst>
  </p:cSld>
  <p:clrMapOvr>
    <a:masterClrMapping/>
  </p:clrMapOvr>
  <mc:AlternateContent xmlns:mc="http://schemas.openxmlformats.org/markup-compatibility/2006" xmlns:p14="http://schemas.microsoft.com/office/powerpoint/2010/main">
    <mc:Choice Requires="p14">
      <p:transition p14:dur="0" advClick="0" advTm="6355"/>
    </mc:Choice>
    <mc:Fallback xmlns="">
      <p:transition advClick="0" advTm="6355"/>
    </mc:Fallback>
  </mc:AlternateContent>
  <p:timing>
    <p:tnLst>
      <p:par>
        <p:cTn id="1" dur="indefinite" restart="never" nodeType="tmRoot"/>
      </p:par>
    </p:tnLst>
  </p:timing>
  <p:extLst mod="1">
    <p:ext uri="{E180D4A7-C9FB-4DFB-919C-405C955672EB}">
      <p14:showEvtLst xmlns:p14="http://schemas.microsoft.com/office/powerpoint/2010/main">
        <p14:playEvt time="2103"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H="1">
            <a:off x="-194358" y="217178"/>
            <a:ext cx="777432" cy="653712"/>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58057" y="761631"/>
            <a:ext cx="388716" cy="3268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824442" y="544034"/>
            <a:ext cx="5553059" cy="523220"/>
          </a:xfrm>
          <a:prstGeom prst="rect">
            <a:avLst/>
          </a:prstGeom>
        </p:spPr>
        <p:txBody>
          <a:bodyPr wrap="none">
            <a:spAutoFit/>
          </a:bodyPr>
          <a:lstStyle/>
          <a:p>
            <a:r>
              <a:rPr lang="en-US" altLang="zh-CN" sz="2800" b="1" dirty="0">
                <a:solidFill>
                  <a:srgbClr val="C00000"/>
                </a:solidFill>
              </a:rPr>
              <a:t>3-1 </a:t>
            </a:r>
            <a:r>
              <a:rPr lang="en-US" altLang="zh-CN" sz="2800" b="1" dirty="0" smtClean="0">
                <a:latin typeface="Times New Roman" panose="02020603050405020304" pitchFamily="18" charset="0"/>
                <a:cs typeface="Times New Roman" panose="02020603050405020304" pitchFamily="18" charset="0"/>
              </a:rPr>
              <a:t>Generating Desired MI Signals</a:t>
            </a:r>
            <a:endParaRPr lang="zh-CN" altLang="en-US" sz="2800" b="1" dirty="0">
              <a:latin typeface="Times New Roman" panose="02020603050405020304" pitchFamily="18" charset="0"/>
              <a:cs typeface="Times New Roman" panose="02020603050405020304" pitchFamily="18" charset="0"/>
            </a:endParaRPr>
          </a:p>
        </p:txBody>
      </p:sp>
      <p:sp>
        <p:nvSpPr>
          <p:cNvPr id="5" name="左中括号 4"/>
          <p:cNvSpPr/>
          <p:nvPr/>
        </p:nvSpPr>
        <p:spPr>
          <a:xfrm>
            <a:off x="694606" y="544034"/>
            <a:ext cx="72008" cy="50405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33" name="图片 32">
            <a:extLst>
              <a:ext uri="{FF2B5EF4-FFF2-40B4-BE49-F238E27FC236}">
                <a16:creationId xmlns:a16="http://schemas.microsoft.com/office/drawing/2014/main" xmlns="" id="{73EB099A-75A3-4191-9DD8-F6544BD49152}"/>
              </a:ext>
            </a:extLst>
          </p:cNvPr>
          <p:cNvPicPr>
            <a:picLocks noChangeAspect="1"/>
          </p:cNvPicPr>
          <p:nvPr/>
        </p:nvPicPr>
        <p:blipFill>
          <a:blip r:embed="rId3"/>
          <a:stretch>
            <a:fillRect/>
          </a:stretch>
        </p:blipFill>
        <p:spPr>
          <a:xfrm>
            <a:off x="240387" y="1497920"/>
            <a:ext cx="6515100" cy="3038475"/>
          </a:xfrm>
          <a:prstGeom prst="rect">
            <a:avLst/>
          </a:prstGeom>
        </p:spPr>
      </p:pic>
      <p:sp>
        <p:nvSpPr>
          <p:cNvPr id="37" name="文本框 36">
            <a:extLst>
              <a:ext uri="{FF2B5EF4-FFF2-40B4-BE49-F238E27FC236}">
                <a16:creationId xmlns:a16="http://schemas.microsoft.com/office/drawing/2014/main" xmlns="" id="{F6FEBD75-459E-4F9D-8014-6A6198CF08D6}"/>
              </a:ext>
            </a:extLst>
          </p:cNvPr>
          <p:cNvSpPr txBox="1"/>
          <p:nvPr/>
        </p:nvSpPr>
        <p:spPr>
          <a:xfrm>
            <a:off x="10609728" y="4752733"/>
            <a:ext cx="1475760" cy="523220"/>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time(ms)</a:t>
            </a:r>
            <a:endParaRPr lang="zh-CN" altLang="en-US" sz="2800" dirty="0">
              <a:latin typeface="Times New Roman" panose="02020603050405020304" pitchFamily="18" charset="0"/>
              <a:cs typeface="Times New Roman" panose="02020603050405020304" pitchFamily="18" charset="0"/>
            </a:endParaRPr>
          </a:p>
        </p:txBody>
      </p:sp>
      <p:pic>
        <p:nvPicPr>
          <p:cNvPr id="40" name="图片 39">
            <a:extLst>
              <a:ext uri="{FF2B5EF4-FFF2-40B4-BE49-F238E27FC236}">
                <a16:creationId xmlns:a16="http://schemas.microsoft.com/office/drawing/2014/main" xmlns="" id="{C253F3D1-CD47-4048-BF6A-AA4EB21BC48F}"/>
              </a:ext>
            </a:extLst>
          </p:cNvPr>
          <p:cNvPicPr>
            <a:picLocks noChangeAspect="1"/>
          </p:cNvPicPr>
          <p:nvPr/>
        </p:nvPicPr>
        <p:blipFill>
          <a:blip r:embed="rId4"/>
          <a:stretch>
            <a:fillRect/>
          </a:stretch>
        </p:blipFill>
        <p:spPr>
          <a:xfrm>
            <a:off x="371550" y="4694791"/>
            <a:ext cx="6629108" cy="1868203"/>
          </a:xfrm>
          <a:prstGeom prst="rect">
            <a:avLst/>
          </a:prstGeom>
        </p:spPr>
      </p:pic>
      <p:grpSp>
        <p:nvGrpSpPr>
          <p:cNvPr id="51" name="组合 50">
            <a:extLst>
              <a:ext uri="{FF2B5EF4-FFF2-40B4-BE49-F238E27FC236}">
                <a16:creationId xmlns:a16="http://schemas.microsoft.com/office/drawing/2014/main" xmlns="" id="{D17326BE-1775-4AD1-B197-1A196976BC7E}"/>
              </a:ext>
            </a:extLst>
          </p:cNvPr>
          <p:cNvGrpSpPr/>
          <p:nvPr/>
        </p:nvGrpSpPr>
        <p:grpSpPr>
          <a:xfrm>
            <a:off x="8298648" y="3084103"/>
            <a:ext cx="1113445" cy="2121055"/>
            <a:chOff x="8298648" y="3084103"/>
            <a:chExt cx="1113445" cy="2121055"/>
          </a:xfrm>
        </p:grpSpPr>
        <p:grpSp>
          <p:nvGrpSpPr>
            <p:cNvPr id="52" name="组合 51">
              <a:extLst>
                <a:ext uri="{FF2B5EF4-FFF2-40B4-BE49-F238E27FC236}">
                  <a16:creationId xmlns:a16="http://schemas.microsoft.com/office/drawing/2014/main" xmlns="" id="{80D649A1-4480-40BD-A079-03122AC97A82}"/>
                </a:ext>
              </a:extLst>
            </p:cNvPr>
            <p:cNvGrpSpPr/>
            <p:nvPr/>
          </p:nvGrpSpPr>
          <p:grpSpPr>
            <a:xfrm>
              <a:off x="8374590" y="3084103"/>
              <a:ext cx="961563" cy="1610688"/>
              <a:chOff x="8374590" y="3084103"/>
              <a:chExt cx="961563" cy="1610688"/>
            </a:xfrm>
          </p:grpSpPr>
          <p:sp>
            <p:nvSpPr>
              <p:cNvPr id="54" name="矩形 53">
                <a:extLst>
                  <a:ext uri="{FF2B5EF4-FFF2-40B4-BE49-F238E27FC236}">
                    <a16:creationId xmlns:a16="http://schemas.microsoft.com/office/drawing/2014/main" xmlns="" id="{7001DB30-FB4B-4B22-8456-B9EAFA5D41AD}"/>
                  </a:ext>
                </a:extLst>
              </p:cNvPr>
              <p:cNvSpPr/>
              <p:nvPr/>
            </p:nvSpPr>
            <p:spPr>
              <a:xfrm>
                <a:off x="8374590" y="3561160"/>
                <a:ext cx="961563" cy="1133631"/>
              </a:xfrm>
              <a:prstGeom prst="rect">
                <a:avLst/>
              </a:prstGeom>
              <a:solidFill>
                <a:srgbClr val="0070C0"/>
              </a:solidFill>
              <a:ln>
                <a:solidFill>
                  <a:srgbClr val="0070C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55" name="文本框 54">
                <a:extLst>
                  <a:ext uri="{FF2B5EF4-FFF2-40B4-BE49-F238E27FC236}">
                    <a16:creationId xmlns:a16="http://schemas.microsoft.com/office/drawing/2014/main" xmlns="" id="{C43D0890-8BB2-4862-8C97-346932C33674}"/>
                  </a:ext>
                </a:extLst>
              </p:cNvPr>
              <p:cNvSpPr txBox="1"/>
              <p:nvPr/>
            </p:nvSpPr>
            <p:spPr>
              <a:xfrm>
                <a:off x="8630015" y="3084103"/>
                <a:ext cx="389850" cy="584775"/>
              </a:xfrm>
              <a:prstGeom prst="rect">
                <a:avLst/>
              </a:prstGeom>
              <a:noFill/>
            </p:spPr>
            <p:txBody>
              <a:bodyPr wrap="none" rtlCol="0">
                <a:spAutoFit/>
              </a:bodyPr>
              <a:lstStyle/>
              <a:p>
                <a:r>
                  <a:rPr lang="en-US" altLang="zh-CN" sz="3200" dirty="0">
                    <a:latin typeface="Times New Roman" panose="02020603050405020304" pitchFamily="18" charset="0"/>
                    <a:cs typeface="Times New Roman" panose="02020603050405020304" pitchFamily="18" charset="0"/>
                  </a:rPr>
                  <a:t>1</a:t>
                </a:r>
                <a:endParaRPr lang="zh-CN" altLang="en-US" sz="3200" dirty="0">
                  <a:latin typeface="Times New Roman" panose="02020603050405020304" pitchFamily="18" charset="0"/>
                  <a:cs typeface="Times New Roman" panose="02020603050405020304" pitchFamily="18" charset="0"/>
                </a:endParaRPr>
              </a:p>
            </p:txBody>
          </p:sp>
        </p:grpSp>
        <p:sp>
          <p:nvSpPr>
            <p:cNvPr id="53" name="文本框 52">
              <a:extLst>
                <a:ext uri="{FF2B5EF4-FFF2-40B4-BE49-F238E27FC236}">
                  <a16:creationId xmlns:a16="http://schemas.microsoft.com/office/drawing/2014/main" xmlns="" id="{75116A12-D94E-4881-B87F-3D92FA4FC42A}"/>
                </a:ext>
              </a:extLst>
            </p:cNvPr>
            <p:cNvSpPr txBox="1"/>
            <p:nvPr/>
          </p:nvSpPr>
          <p:spPr>
            <a:xfrm>
              <a:off x="8298648" y="4835826"/>
              <a:ext cx="1113445"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working</a:t>
              </a:r>
              <a:endParaRPr lang="zh-CN" altLang="en-US" b="1" dirty="0">
                <a:latin typeface="Times New Roman" panose="02020603050405020304" pitchFamily="18" charset="0"/>
                <a:cs typeface="Times New Roman" panose="02020603050405020304" pitchFamily="18" charset="0"/>
              </a:endParaRPr>
            </a:p>
          </p:txBody>
        </p:sp>
      </p:grpSp>
      <p:sp>
        <p:nvSpPr>
          <p:cNvPr id="56" name="文本框 55">
            <a:extLst>
              <a:ext uri="{FF2B5EF4-FFF2-40B4-BE49-F238E27FC236}">
                <a16:creationId xmlns:a16="http://schemas.microsoft.com/office/drawing/2014/main" xmlns="" id="{B41A44E5-0C3C-49EF-84EA-4DB5D138A33B}"/>
              </a:ext>
            </a:extLst>
          </p:cNvPr>
          <p:cNvSpPr txBox="1"/>
          <p:nvPr/>
        </p:nvSpPr>
        <p:spPr>
          <a:xfrm>
            <a:off x="7205702" y="1993271"/>
            <a:ext cx="1475760" cy="830997"/>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Magnet Value(unit)</a:t>
            </a:r>
            <a:endParaRPr lang="zh-CN" altLang="en-US" sz="2400" dirty="0">
              <a:latin typeface="Times New Roman" panose="02020603050405020304" pitchFamily="18" charset="0"/>
              <a:cs typeface="Times New Roman" panose="02020603050405020304" pitchFamily="18" charset="0"/>
            </a:endParaRPr>
          </a:p>
        </p:txBody>
      </p:sp>
      <p:cxnSp>
        <p:nvCxnSpPr>
          <p:cNvPr id="57" name="直接箭头连接符 56">
            <a:extLst>
              <a:ext uri="{FF2B5EF4-FFF2-40B4-BE49-F238E27FC236}">
                <a16:creationId xmlns:a16="http://schemas.microsoft.com/office/drawing/2014/main" xmlns="" id="{2D68C716-F04F-426B-8448-5809E93B9E23}"/>
              </a:ext>
            </a:extLst>
          </p:cNvPr>
          <p:cNvCxnSpPr>
            <a:cxnSpLocks/>
          </p:cNvCxnSpPr>
          <p:nvPr/>
        </p:nvCxnSpPr>
        <p:spPr>
          <a:xfrm>
            <a:off x="7634641" y="4694008"/>
            <a:ext cx="3893870"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58" name="直接箭头连接符 57">
            <a:extLst>
              <a:ext uri="{FF2B5EF4-FFF2-40B4-BE49-F238E27FC236}">
                <a16:creationId xmlns:a16="http://schemas.microsoft.com/office/drawing/2014/main" xmlns="" id="{E12B5BA9-6E95-4AA4-AEBE-C9A76D22C00B}"/>
              </a:ext>
            </a:extLst>
          </p:cNvPr>
          <p:cNvCxnSpPr>
            <a:cxnSpLocks/>
          </p:cNvCxnSpPr>
          <p:nvPr/>
        </p:nvCxnSpPr>
        <p:spPr>
          <a:xfrm flipV="1">
            <a:off x="7999024" y="2823483"/>
            <a:ext cx="0" cy="231979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59" name="文本框 58">
            <a:extLst>
              <a:ext uri="{FF2B5EF4-FFF2-40B4-BE49-F238E27FC236}">
                <a16:creationId xmlns:a16="http://schemas.microsoft.com/office/drawing/2014/main" xmlns="" id="{99F7B9C9-8CE5-4752-8433-3BAD53195E4A}"/>
              </a:ext>
            </a:extLst>
          </p:cNvPr>
          <p:cNvSpPr txBox="1"/>
          <p:nvPr/>
        </p:nvSpPr>
        <p:spPr>
          <a:xfrm>
            <a:off x="6511219" y="4116733"/>
            <a:ext cx="1531188" cy="584776"/>
          </a:xfrm>
          <a:prstGeom prst="rect">
            <a:avLst/>
          </a:prstGeom>
          <a:noFill/>
        </p:spPr>
        <p:txBody>
          <a:bodyPr wrap="none" rtlCol="0">
            <a:spAutoFit/>
          </a:bodyPr>
          <a:lstStyle/>
          <a:p>
            <a:r>
              <a:rPr lang="en-US" altLang="zh-CN" sz="3200" dirty="0">
                <a:latin typeface="Times New Roman" panose="02020603050405020304" pitchFamily="18" charset="0"/>
                <a:cs typeface="Times New Roman" panose="02020603050405020304" pitchFamily="18" charset="0"/>
              </a:rPr>
              <a:t>baseline</a:t>
            </a:r>
            <a:endParaRPr lang="zh-CN" altLang="en-US" sz="3200" dirty="0">
              <a:latin typeface="Times New Roman" panose="02020603050405020304" pitchFamily="18" charset="0"/>
              <a:cs typeface="Times New Roman" panose="02020603050405020304" pitchFamily="18" charset="0"/>
            </a:endParaRPr>
          </a:p>
        </p:txBody>
      </p:sp>
      <p:grpSp>
        <p:nvGrpSpPr>
          <p:cNvPr id="60" name="组合 59">
            <a:extLst>
              <a:ext uri="{FF2B5EF4-FFF2-40B4-BE49-F238E27FC236}">
                <a16:creationId xmlns:a16="http://schemas.microsoft.com/office/drawing/2014/main" xmlns="" id="{FC004207-898D-4CFC-ACA6-D963FB057B7B}"/>
              </a:ext>
            </a:extLst>
          </p:cNvPr>
          <p:cNvGrpSpPr/>
          <p:nvPr/>
        </p:nvGrpSpPr>
        <p:grpSpPr>
          <a:xfrm>
            <a:off x="9366190" y="4017089"/>
            <a:ext cx="1044650" cy="1139212"/>
            <a:chOff x="9311952" y="4073964"/>
            <a:chExt cx="1044650" cy="1139212"/>
          </a:xfrm>
        </p:grpSpPr>
        <p:sp>
          <p:nvSpPr>
            <p:cNvPr id="61" name="文本框 60">
              <a:extLst>
                <a:ext uri="{FF2B5EF4-FFF2-40B4-BE49-F238E27FC236}">
                  <a16:creationId xmlns:a16="http://schemas.microsoft.com/office/drawing/2014/main" xmlns="" id="{7C4B9221-4112-4C5F-AC91-436B89ED7389}"/>
                </a:ext>
              </a:extLst>
            </p:cNvPr>
            <p:cNvSpPr txBox="1"/>
            <p:nvPr/>
          </p:nvSpPr>
          <p:spPr>
            <a:xfrm>
              <a:off x="9365596" y="4843844"/>
              <a:ext cx="991006"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sleeping</a:t>
              </a:r>
              <a:endParaRPr lang="zh-CN" altLang="en-US" b="1" dirty="0">
                <a:latin typeface="Times New Roman" panose="02020603050405020304" pitchFamily="18" charset="0"/>
                <a:cs typeface="Times New Roman" panose="02020603050405020304" pitchFamily="18" charset="0"/>
              </a:endParaRPr>
            </a:p>
          </p:txBody>
        </p:sp>
        <p:sp>
          <p:nvSpPr>
            <p:cNvPr id="62" name="矩形 61">
              <a:extLst>
                <a:ext uri="{FF2B5EF4-FFF2-40B4-BE49-F238E27FC236}">
                  <a16:creationId xmlns:a16="http://schemas.microsoft.com/office/drawing/2014/main" xmlns="" id="{0F2A1F75-6444-40A6-B9BC-689871D016BD}"/>
                </a:ext>
              </a:extLst>
            </p:cNvPr>
            <p:cNvSpPr/>
            <p:nvPr/>
          </p:nvSpPr>
          <p:spPr>
            <a:xfrm>
              <a:off x="9311952" y="4621902"/>
              <a:ext cx="961563" cy="87106"/>
            </a:xfrm>
            <a:prstGeom prst="rect">
              <a:avLst/>
            </a:prstGeom>
            <a:solidFill>
              <a:srgbClr val="5B9BD5"/>
            </a:solidFill>
            <a:ln>
              <a:solidFill>
                <a:srgbClr val="5B9BD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63" name="文本框 62">
              <a:extLst>
                <a:ext uri="{FF2B5EF4-FFF2-40B4-BE49-F238E27FC236}">
                  <a16:creationId xmlns:a16="http://schemas.microsoft.com/office/drawing/2014/main" xmlns="" id="{7A443DB1-3D86-44E2-9667-0BD5E407B45D}"/>
                </a:ext>
              </a:extLst>
            </p:cNvPr>
            <p:cNvSpPr txBox="1"/>
            <p:nvPr/>
          </p:nvSpPr>
          <p:spPr>
            <a:xfrm>
              <a:off x="9629063" y="4073964"/>
              <a:ext cx="389851" cy="584776"/>
            </a:xfrm>
            <a:prstGeom prst="rect">
              <a:avLst/>
            </a:prstGeom>
            <a:noFill/>
          </p:spPr>
          <p:txBody>
            <a:bodyPr wrap="none" rtlCol="0">
              <a:spAutoFit/>
            </a:bodyPr>
            <a:lstStyle/>
            <a:p>
              <a:r>
                <a:rPr lang="en-US" altLang="zh-CN" sz="3200" dirty="0">
                  <a:latin typeface="Times New Roman" panose="02020603050405020304" pitchFamily="18" charset="0"/>
                  <a:cs typeface="Times New Roman" panose="02020603050405020304" pitchFamily="18" charset="0"/>
                </a:rPr>
                <a:t>0</a:t>
              </a:r>
              <a:endParaRPr lang="zh-CN" altLang="en-US" sz="3200" dirty="0">
                <a:latin typeface="Times New Roman" panose="02020603050405020304" pitchFamily="18" charset="0"/>
                <a:cs typeface="Times New Roman" panose="02020603050405020304" pitchFamily="18" charset="0"/>
              </a:endParaRPr>
            </a:p>
          </p:txBody>
        </p:sp>
      </p:grpSp>
      <p:sp>
        <p:nvSpPr>
          <p:cNvPr id="6" name="投影片編號版面配置區 5"/>
          <p:cNvSpPr>
            <a:spLocks noGrp="1"/>
          </p:cNvSpPr>
          <p:nvPr>
            <p:ph type="sldNum" sz="quarter" idx="12"/>
          </p:nvPr>
        </p:nvSpPr>
        <p:spPr/>
        <p:txBody>
          <a:bodyPr/>
          <a:lstStyle/>
          <a:p>
            <a:fld id="{0C913308-F349-4B6D-A68A-DD1791B4A57B}" type="slidenum">
              <a:rPr lang="zh-CN" altLang="en-US" smtClean="0"/>
              <a:t>10</a:t>
            </a:fld>
            <a:endParaRPr lang="zh-CN" altLang="en-US"/>
          </a:p>
        </p:txBody>
      </p:sp>
    </p:spTree>
    <p:extLst>
      <p:ext uri="{BB962C8B-B14F-4D97-AF65-F5344CB8AC3E}">
        <p14:creationId xmlns:p14="http://schemas.microsoft.com/office/powerpoint/2010/main" val="1738598761"/>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wipe(down)">
                                      <p:cBhvr>
                                        <p:cTn id="13" dur="500"/>
                                        <p:tgtEl>
                                          <p:spTgt spid="5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500" fill="hold"/>
                                        <p:tgtEl>
                                          <p:spTgt spid="40"/>
                                        </p:tgtEl>
                                        <p:attrNameLst>
                                          <p:attrName>ppt_x</p:attrName>
                                        </p:attrNameLst>
                                      </p:cBhvr>
                                      <p:tavLst>
                                        <p:tav tm="0">
                                          <p:val>
                                            <p:strVal val="#ppt_x"/>
                                          </p:val>
                                        </p:tav>
                                        <p:tav tm="100000">
                                          <p:val>
                                            <p:strVal val="#ppt_x"/>
                                          </p:val>
                                        </p:tav>
                                      </p:tavLst>
                                    </p:anim>
                                    <p:anim calcmode="lin" valueType="num">
                                      <p:cBhvr additive="base">
                                        <p:cTn id="19"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randombar(horizontal)">
                                      <p:cBhvr>
                                        <p:cTn id="2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H="1">
            <a:off x="-194358" y="217178"/>
            <a:ext cx="777432" cy="653712"/>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58057" y="761631"/>
            <a:ext cx="388716" cy="3268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824442" y="544034"/>
            <a:ext cx="2601994" cy="523220"/>
          </a:xfrm>
          <a:prstGeom prst="rect">
            <a:avLst/>
          </a:prstGeom>
        </p:spPr>
        <p:txBody>
          <a:bodyPr wrap="none">
            <a:spAutoFit/>
          </a:bodyPr>
          <a:lstStyle/>
          <a:p>
            <a:r>
              <a:rPr lang="en-US" altLang="zh-CN" sz="2800" b="1" dirty="0">
                <a:solidFill>
                  <a:srgbClr val="C00000"/>
                </a:solidFill>
              </a:rPr>
              <a:t>3-1 </a:t>
            </a:r>
            <a:r>
              <a:rPr lang="en-US" altLang="zh-CN" sz="2800" b="1" dirty="0" smtClean="0">
                <a:latin typeface="Times New Roman" panose="02020603050405020304" pitchFamily="18" charset="0"/>
                <a:cs typeface="Times New Roman" panose="02020603050405020304" pitchFamily="18" charset="0"/>
              </a:rPr>
              <a:t>Modulation</a:t>
            </a:r>
            <a:endParaRPr lang="zh-CN" altLang="en-US" sz="2800" b="1" dirty="0">
              <a:latin typeface="Times New Roman" panose="02020603050405020304" pitchFamily="18" charset="0"/>
              <a:cs typeface="Times New Roman" panose="02020603050405020304" pitchFamily="18" charset="0"/>
            </a:endParaRPr>
          </a:p>
        </p:txBody>
      </p:sp>
      <p:sp>
        <p:nvSpPr>
          <p:cNvPr id="5" name="左中括号 4"/>
          <p:cNvSpPr/>
          <p:nvPr/>
        </p:nvSpPr>
        <p:spPr>
          <a:xfrm>
            <a:off x="694606" y="544034"/>
            <a:ext cx="72008" cy="50405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80" name="组合 79">
            <a:extLst>
              <a:ext uri="{FF2B5EF4-FFF2-40B4-BE49-F238E27FC236}">
                <a16:creationId xmlns:a16="http://schemas.microsoft.com/office/drawing/2014/main" xmlns="" id="{2F090EF8-C91A-4A20-AAD0-F5387D388E42}"/>
              </a:ext>
            </a:extLst>
          </p:cNvPr>
          <p:cNvGrpSpPr/>
          <p:nvPr/>
        </p:nvGrpSpPr>
        <p:grpSpPr>
          <a:xfrm>
            <a:off x="6184061" y="2444840"/>
            <a:ext cx="5774554" cy="3427666"/>
            <a:chOff x="-375418" y="174481"/>
            <a:chExt cx="11757575" cy="6945352"/>
          </a:xfrm>
        </p:grpSpPr>
        <p:cxnSp>
          <p:nvCxnSpPr>
            <p:cNvPr id="81" name="直接箭头连接符 80">
              <a:extLst>
                <a:ext uri="{FF2B5EF4-FFF2-40B4-BE49-F238E27FC236}">
                  <a16:creationId xmlns:a16="http://schemas.microsoft.com/office/drawing/2014/main" xmlns="" id="{4A63D6DC-65E3-44BA-9783-B611E9A233BA}"/>
                </a:ext>
              </a:extLst>
            </p:cNvPr>
            <p:cNvCxnSpPr>
              <a:cxnSpLocks/>
            </p:cNvCxnSpPr>
            <p:nvPr/>
          </p:nvCxnSpPr>
          <p:spPr>
            <a:xfrm>
              <a:off x="2030623" y="5031280"/>
              <a:ext cx="9351534" cy="0"/>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82" name="直接箭头连接符 81">
              <a:extLst>
                <a:ext uri="{FF2B5EF4-FFF2-40B4-BE49-F238E27FC236}">
                  <a16:creationId xmlns:a16="http://schemas.microsoft.com/office/drawing/2014/main" xmlns="" id="{08F86D3E-B73A-4448-8CF3-88860AAA8AC5}"/>
                </a:ext>
              </a:extLst>
            </p:cNvPr>
            <p:cNvCxnSpPr>
              <a:cxnSpLocks/>
            </p:cNvCxnSpPr>
            <p:nvPr/>
          </p:nvCxnSpPr>
          <p:spPr>
            <a:xfrm flipV="1">
              <a:off x="2286328" y="903566"/>
              <a:ext cx="0" cy="4406492"/>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83" name="直接连接符 82">
              <a:extLst>
                <a:ext uri="{FF2B5EF4-FFF2-40B4-BE49-F238E27FC236}">
                  <a16:creationId xmlns:a16="http://schemas.microsoft.com/office/drawing/2014/main" xmlns="" id="{1A5D3313-8C32-47BC-9BC5-7E4DF1B4EAEF}"/>
                </a:ext>
              </a:extLst>
            </p:cNvPr>
            <p:cNvCxnSpPr>
              <a:cxnSpLocks/>
            </p:cNvCxnSpPr>
            <p:nvPr/>
          </p:nvCxnSpPr>
          <p:spPr>
            <a:xfrm>
              <a:off x="4201840" y="1128386"/>
              <a:ext cx="0" cy="4352535"/>
            </a:xfrm>
            <a:prstGeom prst="line">
              <a:avLst/>
            </a:prstGeom>
            <a:ln w="38100">
              <a:prstDash val="dashDot"/>
            </a:ln>
          </p:spPr>
          <p:style>
            <a:lnRef idx="1">
              <a:schemeClr val="dk1"/>
            </a:lnRef>
            <a:fillRef idx="0">
              <a:schemeClr val="dk1"/>
            </a:fillRef>
            <a:effectRef idx="0">
              <a:schemeClr val="dk1"/>
            </a:effectRef>
            <a:fontRef idx="minor">
              <a:schemeClr val="tx1"/>
            </a:fontRef>
          </p:style>
        </p:cxnSp>
        <p:sp>
          <p:nvSpPr>
            <p:cNvPr id="84" name="矩形 83">
              <a:extLst>
                <a:ext uri="{FF2B5EF4-FFF2-40B4-BE49-F238E27FC236}">
                  <a16:creationId xmlns:a16="http://schemas.microsoft.com/office/drawing/2014/main" xmlns="" id="{F148186E-5D6C-4161-8567-46E2A9D0CDAA}"/>
                </a:ext>
              </a:extLst>
            </p:cNvPr>
            <p:cNvSpPr/>
            <p:nvPr/>
          </p:nvSpPr>
          <p:spPr>
            <a:xfrm>
              <a:off x="2312583" y="3995546"/>
              <a:ext cx="851769" cy="1008755"/>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491" tIns="47246" rIns="94491" bIns="47246" numCol="1" spcCol="0" rtlCol="0" fromWordArt="0" anchor="ctr" anchorCtr="0" forceAA="0" compatLnSpc="1">
              <a:prstTxWarp prst="textNoShape">
                <a:avLst/>
              </a:prstTxWarp>
              <a:noAutofit/>
            </a:bodyPr>
            <a:lstStyle/>
            <a:p>
              <a:pPr algn="ctr"/>
              <a:endParaRPr lang="zh-CN" altLang="en-US" sz="1860"/>
            </a:p>
          </p:txBody>
        </p:sp>
        <p:sp>
          <p:nvSpPr>
            <p:cNvPr id="85" name="矩形 84">
              <a:extLst>
                <a:ext uri="{FF2B5EF4-FFF2-40B4-BE49-F238E27FC236}">
                  <a16:creationId xmlns:a16="http://schemas.microsoft.com/office/drawing/2014/main" xmlns="" id="{0EF8B430-7778-4845-BE29-A579AABE863C}"/>
                </a:ext>
              </a:extLst>
            </p:cNvPr>
            <p:cNvSpPr/>
            <p:nvPr/>
          </p:nvSpPr>
          <p:spPr>
            <a:xfrm>
              <a:off x="4233424" y="1393675"/>
              <a:ext cx="1429216" cy="3615122"/>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491" tIns="47246" rIns="94491" bIns="47246" numCol="1" spcCol="0" rtlCol="0" fromWordArt="0" anchor="ctr" anchorCtr="0" forceAA="0" compatLnSpc="1">
              <a:prstTxWarp prst="textNoShape">
                <a:avLst/>
              </a:prstTxWarp>
              <a:noAutofit/>
            </a:bodyPr>
            <a:lstStyle/>
            <a:p>
              <a:pPr algn="ctr"/>
              <a:endParaRPr lang="zh-CN" altLang="en-US" sz="1860"/>
            </a:p>
          </p:txBody>
        </p:sp>
        <p:sp>
          <p:nvSpPr>
            <p:cNvPr id="86" name="矩形 85">
              <a:extLst>
                <a:ext uri="{FF2B5EF4-FFF2-40B4-BE49-F238E27FC236}">
                  <a16:creationId xmlns:a16="http://schemas.microsoft.com/office/drawing/2014/main" xmlns="" id="{646C22C8-C6CE-48A7-8421-1D1E3B58504B}"/>
                </a:ext>
              </a:extLst>
            </p:cNvPr>
            <p:cNvSpPr/>
            <p:nvPr/>
          </p:nvSpPr>
          <p:spPr>
            <a:xfrm>
              <a:off x="6484168" y="2297456"/>
              <a:ext cx="642309" cy="2706844"/>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491" tIns="47246" rIns="94491" bIns="47246" numCol="1" spcCol="0" rtlCol="0" fromWordArt="0" anchor="ctr" anchorCtr="0" forceAA="0" compatLnSpc="1">
              <a:prstTxWarp prst="textNoShape">
                <a:avLst/>
              </a:prstTxWarp>
              <a:noAutofit/>
            </a:bodyPr>
            <a:lstStyle/>
            <a:p>
              <a:pPr algn="ctr"/>
              <a:endParaRPr lang="zh-CN" altLang="en-US" sz="1860"/>
            </a:p>
          </p:txBody>
        </p:sp>
        <p:sp>
          <p:nvSpPr>
            <p:cNvPr id="87" name="矩形 86">
              <a:extLst>
                <a:ext uri="{FF2B5EF4-FFF2-40B4-BE49-F238E27FC236}">
                  <a16:creationId xmlns:a16="http://schemas.microsoft.com/office/drawing/2014/main" xmlns="" id="{DD9C1BFF-1DD0-4052-BF0F-3CA693AA4305}"/>
                </a:ext>
              </a:extLst>
            </p:cNvPr>
            <p:cNvSpPr/>
            <p:nvPr/>
          </p:nvSpPr>
          <p:spPr>
            <a:xfrm>
              <a:off x="8703332" y="3159760"/>
              <a:ext cx="1735915" cy="1844540"/>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4491" tIns="47246" rIns="94491" bIns="47246" numCol="1" spcCol="0" rtlCol="0" fromWordArt="0" anchor="ctr" anchorCtr="0" forceAA="0" compatLnSpc="1">
              <a:prstTxWarp prst="textNoShape">
                <a:avLst/>
              </a:prstTxWarp>
              <a:noAutofit/>
            </a:bodyPr>
            <a:lstStyle/>
            <a:p>
              <a:pPr algn="ctr"/>
              <a:endParaRPr lang="zh-CN" altLang="en-US" sz="1860"/>
            </a:p>
          </p:txBody>
        </p:sp>
        <p:cxnSp>
          <p:nvCxnSpPr>
            <p:cNvPr id="88" name="直接连接符 87">
              <a:extLst>
                <a:ext uri="{FF2B5EF4-FFF2-40B4-BE49-F238E27FC236}">
                  <a16:creationId xmlns:a16="http://schemas.microsoft.com/office/drawing/2014/main" xmlns="" id="{19DBF430-C17B-4D74-9D6A-F3CABA19978A}"/>
                </a:ext>
              </a:extLst>
            </p:cNvPr>
            <p:cNvCxnSpPr>
              <a:cxnSpLocks/>
            </p:cNvCxnSpPr>
            <p:nvPr/>
          </p:nvCxnSpPr>
          <p:spPr>
            <a:xfrm>
              <a:off x="8671751" y="1128386"/>
              <a:ext cx="0" cy="4352535"/>
            </a:xfrm>
            <a:prstGeom prst="line">
              <a:avLst/>
            </a:prstGeom>
            <a:ln w="38100">
              <a:prstDash val="dashDot"/>
            </a:ln>
          </p:spPr>
          <p:style>
            <a:lnRef idx="1">
              <a:schemeClr val="dk1"/>
            </a:lnRef>
            <a:fillRef idx="0">
              <a:schemeClr val="dk1"/>
            </a:fillRef>
            <a:effectRef idx="0">
              <a:schemeClr val="dk1"/>
            </a:effectRef>
            <a:fontRef idx="minor">
              <a:schemeClr val="tx1"/>
            </a:fontRef>
          </p:style>
        </p:cxnSp>
        <p:cxnSp>
          <p:nvCxnSpPr>
            <p:cNvPr id="89" name="直接连接符 88">
              <a:extLst>
                <a:ext uri="{FF2B5EF4-FFF2-40B4-BE49-F238E27FC236}">
                  <a16:creationId xmlns:a16="http://schemas.microsoft.com/office/drawing/2014/main" xmlns="" id="{DE6B4C62-F965-437A-B8FF-6DAD09FEB88F}"/>
                </a:ext>
              </a:extLst>
            </p:cNvPr>
            <p:cNvCxnSpPr>
              <a:cxnSpLocks/>
            </p:cNvCxnSpPr>
            <p:nvPr/>
          </p:nvCxnSpPr>
          <p:spPr>
            <a:xfrm>
              <a:off x="6452587" y="1128386"/>
              <a:ext cx="0" cy="4352535"/>
            </a:xfrm>
            <a:prstGeom prst="line">
              <a:avLst/>
            </a:prstGeom>
            <a:ln w="38100">
              <a:prstDash val="dashDot"/>
            </a:ln>
          </p:spPr>
          <p:style>
            <a:lnRef idx="1">
              <a:schemeClr val="dk1"/>
            </a:lnRef>
            <a:fillRef idx="0">
              <a:schemeClr val="dk1"/>
            </a:fillRef>
            <a:effectRef idx="0">
              <a:schemeClr val="dk1"/>
            </a:effectRef>
            <a:fontRef idx="minor">
              <a:schemeClr val="tx1"/>
            </a:fontRef>
          </p:style>
        </p:cxnSp>
        <p:sp>
          <p:nvSpPr>
            <p:cNvPr id="90" name="文本框 89">
              <a:extLst>
                <a:ext uri="{FF2B5EF4-FFF2-40B4-BE49-F238E27FC236}">
                  <a16:creationId xmlns:a16="http://schemas.microsoft.com/office/drawing/2014/main" xmlns="" id="{8C434905-2319-4E08-8500-45628495A4FE}"/>
                </a:ext>
              </a:extLst>
            </p:cNvPr>
            <p:cNvSpPr txBox="1"/>
            <p:nvPr/>
          </p:nvSpPr>
          <p:spPr>
            <a:xfrm>
              <a:off x="-329394" y="3843185"/>
              <a:ext cx="2758789" cy="748363"/>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00-&gt;Level1</a:t>
              </a:r>
              <a:endParaRPr lang="zh-CN" altLang="en-US" b="1" dirty="0">
                <a:latin typeface="Times New Roman" panose="02020603050405020304" pitchFamily="18" charset="0"/>
                <a:cs typeface="Times New Roman" panose="02020603050405020304" pitchFamily="18" charset="0"/>
              </a:endParaRPr>
            </a:p>
          </p:txBody>
        </p:sp>
        <p:sp>
          <p:nvSpPr>
            <p:cNvPr id="91" name="文本框 90">
              <a:extLst>
                <a:ext uri="{FF2B5EF4-FFF2-40B4-BE49-F238E27FC236}">
                  <a16:creationId xmlns:a16="http://schemas.microsoft.com/office/drawing/2014/main" xmlns="" id="{186EC080-701D-4982-8C56-B82F549B607A}"/>
                </a:ext>
              </a:extLst>
            </p:cNvPr>
            <p:cNvSpPr txBox="1"/>
            <p:nvPr/>
          </p:nvSpPr>
          <p:spPr>
            <a:xfrm>
              <a:off x="-329392" y="2913752"/>
              <a:ext cx="2739154" cy="748363"/>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01-&gt;Level2</a:t>
              </a:r>
              <a:endParaRPr lang="zh-CN" altLang="en-US" b="1" dirty="0">
                <a:latin typeface="Times New Roman" panose="02020603050405020304" pitchFamily="18" charset="0"/>
                <a:cs typeface="Times New Roman" panose="02020603050405020304" pitchFamily="18" charset="0"/>
              </a:endParaRPr>
            </a:p>
          </p:txBody>
        </p:sp>
        <p:sp>
          <p:nvSpPr>
            <p:cNvPr id="92" name="文本框 91">
              <a:extLst>
                <a:ext uri="{FF2B5EF4-FFF2-40B4-BE49-F238E27FC236}">
                  <a16:creationId xmlns:a16="http://schemas.microsoft.com/office/drawing/2014/main" xmlns="" id="{4193C381-0AEC-48A5-BA56-D94BA8947FAD}"/>
                </a:ext>
              </a:extLst>
            </p:cNvPr>
            <p:cNvSpPr txBox="1"/>
            <p:nvPr/>
          </p:nvSpPr>
          <p:spPr>
            <a:xfrm>
              <a:off x="-375418" y="2008187"/>
              <a:ext cx="2797898" cy="748363"/>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10-&gt;Level3</a:t>
              </a:r>
              <a:endParaRPr lang="zh-CN" altLang="en-US" b="1" dirty="0">
                <a:latin typeface="Times New Roman" panose="02020603050405020304" pitchFamily="18" charset="0"/>
                <a:cs typeface="Times New Roman" panose="02020603050405020304" pitchFamily="18" charset="0"/>
              </a:endParaRPr>
            </a:p>
          </p:txBody>
        </p:sp>
        <p:sp>
          <p:nvSpPr>
            <p:cNvPr id="93" name="文本框 92">
              <a:extLst>
                <a:ext uri="{FF2B5EF4-FFF2-40B4-BE49-F238E27FC236}">
                  <a16:creationId xmlns:a16="http://schemas.microsoft.com/office/drawing/2014/main" xmlns="" id="{BBD46520-6F70-48F6-9F13-1DF578A60378}"/>
                </a:ext>
              </a:extLst>
            </p:cNvPr>
            <p:cNvSpPr txBox="1"/>
            <p:nvPr/>
          </p:nvSpPr>
          <p:spPr>
            <a:xfrm>
              <a:off x="-373327" y="1220760"/>
              <a:ext cx="2795809" cy="748363"/>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11-&gt;Level4</a:t>
              </a:r>
              <a:endParaRPr lang="zh-CN" altLang="en-US" b="1" dirty="0">
                <a:latin typeface="Times New Roman" panose="02020603050405020304" pitchFamily="18" charset="0"/>
                <a:cs typeface="Times New Roman" panose="02020603050405020304" pitchFamily="18" charset="0"/>
              </a:endParaRPr>
            </a:p>
          </p:txBody>
        </p:sp>
        <p:cxnSp>
          <p:nvCxnSpPr>
            <p:cNvPr id="94" name="直接连接符 93">
              <a:extLst>
                <a:ext uri="{FF2B5EF4-FFF2-40B4-BE49-F238E27FC236}">
                  <a16:creationId xmlns:a16="http://schemas.microsoft.com/office/drawing/2014/main" xmlns="" id="{F4DC4609-0805-4072-B999-319EDDBD2CB3}"/>
                </a:ext>
              </a:extLst>
            </p:cNvPr>
            <p:cNvCxnSpPr>
              <a:cxnSpLocks/>
            </p:cNvCxnSpPr>
            <p:nvPr/>
          </p:nvCxnSpPr>
          <p:spPr>
            <a:xfrm>
              <a:off x="10866561" y="1111667"/>
              <a:ext cx="0" cy="4352535"/>
            </a:xfrm>
            <a:prstGeom prst="line">
              <a:avLst/>
            </a:prstGeom>
            <a:ln w="38100">
              <a:prstDash val="dashDot"/>
            </a:ln>
          </p:spPr>
          <p:style>
            <a:lnRef idx="1">
              <a:schemeClr val="dk1"/>
            </a:lnRef>
            <a:fillRef idx="0">
              <a:schemeClr val="dk1"/>
            </a:fillRef>
            <a:effectRef idx="0">
              <a:schemeClr val="dk1"/>
            </a:effectRef>
            <a:fontRef idx="minor">
              <a:schemeClr val="tx1"/>
            </a:fontRef>
          </p:style>
        </p:cxnSp>
        <p:sp>
          <p:nvSpPr>
            <p:cNvPr id="95" name="文本框 94">
              <a:extLst>
                <a:ext uri="{FF2B5EF4-FFF2-40B4-BE49-F238E27FC236}">
                  <a16:creationId xmlns:a16="http://schemas.microsoft.com/office/drawing/2014/main" xmlns="" id="{0B20DAFE-B197-4270-8135-454CB1104ABB}"/>
                </a:ext>
              </a:extLst>
            </p:cNvPr>
            <p:cNvSpPr txBox="1"/>
            <p:nvPr/>
          </p:nvSpPr>
          <p:spPr>
            <a:xfrm>
              <a:off x="2266057" y="5039719"/>
              <a:ext cx="1606290" cy="2058000"/>
            </a:xfrm>
            <a:prstGeom prst="rect">
              <a:avLst/>
            </a:prstGeom>
            <a:noFill/>
          </p:spPr>
          <p:txBody>
            <a:bodyPr wrap="square" rtlCol="0">
              <a:spAutoFit/>
            </a:bodyPr>
            <a:lstStyle/>
            <a:p>
              <a:pPr algn="ctr"/>
              <a:r>
                <a:rPr lang="en-US" altLang="zh-CN" sz="2000" b="1" dirty="0">
                  <a:latin typeface="Times New Roman" panose="02020603050405020304" pitchFamily="18" charset="0"/>
                  <a:cs typeface="Times New Roman" panose="02020603050405020304" pitchFamily="18" charset="0"/>
                </a:rPr>
                <a:t>40%</a:t>
              </a:r>
            </a:p>
            <a:p>
              <a:pPr algn="ctr"/>
              <a:r>
                <a:rPr lang="en-US" altLang="zh-CN" sz="2000" b="1" dirty="0">
                  <a:latin typeface="Times New Roman" panose="02020603050405020304" pitchFamily="18" charset="0"/>
                  <a:cs typeface="Times New Roman" panose="02020603050405020304" pitchFamily="18" charset="0"/>
                </a:rPr>
                <a:t>|</a:t>
              </a:r>
            </a:p>
            <a:p>
              <a:pPr algn="ctr"/>
              <a:r>
                <a:rPr lang="en-US" altLang="zh-CN" sz="2000" b="1" dirty="0">
                  <a:latin typeface="Times New Roman" panose="02020603050405020304" pitchFamily="18" charset="0"/>
                  <a:cs typeface="Times New Roman" panose="02020603050405020304" pitchFamily="18" charset="0"/>
                </a:rPr>
                <a:t>01</a:t>
              </a:r>
              <a:endParaRPr lang="zh-CN" altLang="en-US" sz="2000" b="1" dirty="0">
                <a:latin typeface="Times New Roman" panose="02020603050405020304" pitchFamily="18" charset="0"/>
                <a:cs typeface="Times New Roman" panose="02020603050405020304" pitchFamily="18" charset="0"/>
              </a:endParaRPr>
            </a:p>
          </p:txBody>
        </p:sp>
        <p:sp>
          <p:nvSpPr>
            <p:cNvPr id="96" name="文本框 95">
              <a:extLst>
                <a:ext uri="{FF2B5EF4-FFF2-40B4-BE49-F238E27FC236}">
                  <a16:creationId xmlns:a16="http://schemas.microsoft.com/office/drawing/2014/main" xmlns="" id="{7A468492-C947-492C-8D59-CF3F8C556F0C}"/>
                </a:ext>
              </a:extLst>
            </p:cNvPr>
            <p:cNvSpPr txBox="1"/>
            <p:nvPr/>
          </p:nvSpPr>
          <p:spPr>
            <a:xfrm>
              <a:off x="4543293" y="5061833"/>
              <a:ext cx="1441539" cy="2058000"/>
            </a:xfrm>
            <a:prstGeom prst="rect">
              <a:avLst/>
            </a:prstGeom>
            <a:noFill/>
          </p:spPr>
          <p:txBody>
            <a:bodyPr wrap="square" rtlCol="0">
              <a:spAutoFit/>
            </a:bodyPr>
            <a:lstStyle/>
            <a:p>
              <a:pPr algn="ctr"/>
              <a:r>
                <a:rPr lang="en-US" altLang="zh-CN" sz="2000" b="1" dirty="0">
                  <a:latin typeface="Times New Roman" panose="02020603050405020304" pitchFamily="18" charset="0"/>
                  <a:cs typeface="Times New Roman" panose="02020603050405020304" pitchFamily="18" charset="0"/>
                </a:rPr>
                <a:t>60%</a:t>
              </a:r>
            </a:p>
            <a:p>
              <a:pPr algn="ctr"/>
              <a:r>
                <a:rPr lang="en-US" altLang="zh-CN" sz="2000" b="1" dirty="0">
                  <a:latin typeface="Times New Roman" panose="02020603050405020304" pitchFamily="18" charset="0"/>
                  <a:cs typeface="Times New Roman" panose="02020603050405020304" pitchFamily="18" charset="0"/>
                </a:rPr>
                <a:t>|</a:t>
              </a:r>
            </a:p>
            <a:p>
              <a:pPr algn="ctr"/>
              <a:r>
                <a:rPr lang="en-US" altLang="zh-CN" sz="2000" b="1" dirty="0">
                  <a:latin typeface="Times New Roman" panose="02020603050405020304" pitchFamily="18" charset="0"/>
                  <a:cs typeface="Times New Roman" panose="02020603050405020304" pitchFamily="18" charset="0"/>
                </a:rPr>
                <a:t>10</a:t>
              </a:r>
              <a:endParaRPr lang="zh-CN" altLang="en-US" sz="2400" b="1" dirty="0">
                <a:latin typeface="Times New Roman" panose="02020603050405020304" pitchFamily="18" charset="0"/>
                <a:cs typeface="Times New Roman" panose="02020603050405020304" pitchFamily="18" charset="0"/>
              </a:endParaRPr>
            </a:p>
          </p:txBody>
        </p:sp>
        <p:sp>
          <p:nvSpPr>
            <p:cNvPr id="97" name="文本框 96">
              <a:extLst>
                <a:ext uri="{FF2B5EF4-FFF2-40B4-BE49-F238E27FC236}">
                  <a16:creationId xmlns:a16="http://schemas.microsoft.com/office/drawing/2014/main" xmlns="" id="{2070A9E4-B7D5-44F4-A5ED-910EA133C96F}"/>
                </a:ext>
              </a:extLst>
            </p:cNvPr>
            <p:cNvSpPr txBox="1"/>
            <p:nvPr/>
          </p:nvSpPr>
          <p:spPr>
            <a:xfrm>
              <a:off x="6729713" y="5039013"/>
              <a:ext cx="1509127" cy="2058000"/>
            </a:xfrm>
            <a:prstGeom prst="rect">
              <a:avLst/>
            </a:prstGeom>
            <a:noFill/>
          </p:spPr>
          <p:txBody>
            <a:bodyPr wrap="square" rtlCol="0">
              <a:spAutoFit/>
            </a:bodyPr>
            <a:lstStyle/>
            <a:p>
              <a:pPr algn="ctr"/>
              <a:r>
                <a:rPr lang="en-US" altLang="zh-CN" sz="2000" b="1" dirty="0">
                  <a:latin typeface="Times New Roman" panose="02020603050405020304" pitchFamily="18" charset="0"/>
                  <a:cs typeface="Times New Roman" panose="02020603050405020304" pitchFamily="18" charset="0"/>
                </a:rPr>
                <a:t>20%</a:t>
              </a:r>
            </a:p>
            <a:p>
              <a:pPr algn="ctr"/>
              <a:r>
                <a:rPr lang="en-US" altLang="zh-CN" sz="2000" b="1" dirty="0">
                  <a:latin typeface="Times New Roman" panose="02020603050405020304" pitchFamily="18" charset="0"/>
                  <a:cs typeface="Times New Roman" panose="02020603050405020304" pitchFamily="18" charset="0"/>
                </a:rPr>
                <a:t>|</a:t>
              </a:r>
            </a:p>
            <a:p>
              <a:pPr algn="ctr"/>
              <a:r>
                <a:rPr lang="en-US" altLang="zh-CN" sz="2000" b="1" dirty="0">
                  <a:latin typeface="Times New Roman" panose="02020603050405020304" pitchFamily="18" charset="0"/>
                  <a:cs typeface="Times New Roman" panose="02020603050405020304" pitchFamily="18" charset="0"/>
                </a:rPr>
                <a:t>00</a:t>
              </a:r>
              <a:endParaRPr lang="zh-CN" altLang="en-US" sz="2000" b="1" dirty="0">
                <a:latin typeface="Times New Roman" panose="02020603050405020304" pitchFamily="18" charset="0"/>
                <a:cs typeface="Times New Roman" panose="02020603050405020304" pitchFamily="18" charset="0"/>
              </a:endParaRPr>
            </a:p>
          </p:txBody>
        </p:sp>
        <p:sp>
          <p:nvSpPr>
            <p:cNvPr id="98" name="文本框 97">
              <a:extLst>
                <a:ext uri="{FF2B5EF4-FFF2-40B4-BE49-F238E27FC236}">
                  <a16:creationId xmlns:a16="http://schemas.microsoft.com/office/drawing/2014/main" xmlns="" id="{DFA84CDD-4824-4289-86E7-C54D1D04E355}"/>
                </a:ext>
              </a:extLst>
            </p:cNvPr>
            <p:cNvSpPr txBox="1"/>
            <p:nvPr/>
          </p:nvSpPr>
          <p:spPr>
            <a:xfrm>
              <a:off x="9064555" y="4992589"/>
              <a:ext cx="1460518" cy="2058000"/>
            </a:xfrm>
            <a:prstGeom prst="rect">
              <a:avLst/>
            </a:prstGeom>
            <a:noFill/>
          </p:spPr>
          <p:txBody>
            <a:bodyPr wrap="square" rtlCol="0">
              <a:spAutoFit/>
            </a:bodyPr>
            <a:lstStyle/>
            <a:p>
              <a:pPr algn="ctr"/>
              <a:r>
                <a:rPr lang="en-US" altLang="zh-CN" sz="2000" b="1" dirty="0">
                  <a:latin typeface="Times New Roman" panose="02020603050405020304" pitchFamily="18" charset="0"/>
                  <a:cs typeface="Times New Roman" panose="02020603050405020304" pitchFamily="18" charset="0"/>
                </a:rPr>
                <a:t>80%</a:t>
              </a:r>
            </a:p>
            <a:p>
              <a:pPr algn="ctr"/>
              <a:r>
                <a:rPr lang="en-US" altLang="zh-CN" sz="2000" b="1" dirty="0">
                  <a:latin typeface="Times New Roman" panose="02020603050405020304" pitchFamily="18" charset="0"/>
                  <a:cs typeface="Times New Roman" panose="02020603050405020304" pitchFamily="18" charset="0"/>
                </a:rPr>
                <a:t>|</a:t>
              </a:r>
            </a:p>
            <a:p>
              <a:pPr algn="ctr"/>
              <a:r>
                <a:rPr lang="en-US" altLang="zh-CN" sz="2000" b="1" dirty="0">
                  <a:latin typeface="Times New Roman" panose="02020603050405020304" pitchFamily="18" charset="0"/>
                  <a:cs typeface="Times New Roman" panose="02020603050405020304" pitchFamily="18" charset="0"/>
                </a:rPr>
                <a:t>11</a:t>
              </a:r>
              <a:endParaRPr lang="zh-CN" altLang="en-US" sz="2000" b="1" dirty="0">
                <a:latin typeface="Times New Roman" panose="02020603050405020304" pitchFamily="18" charset="0"/>
                <a:cs typeface="Times New Roman" panose="02020603050405020304" pitchFamily="18" charset="0"/>
              </a:endParaRPr>
            </a:p>
          </p:txBody>
        </p:sp>
        <p:sp>
          <p:nvSpPr>
            <p:cNvPr id="99" name="文本框 98">
              <a:extLst>
                <a:ext uri="{FF2B5EF4-FFF2-40B4-BE49-F238E27FC236}">
                  <a16:creationId xmlns:a16="http://schemas.microsoft.com/office/drawing/2014/main" xmlns="" id="{826A97A4-5178-4ECC-83CF-2FF0D4CE3444}"/>
                </a:ext>
              </a:extLst>
            </p:cNvPr>
            <p:cNvSpPr txBox="1"/>
            <p:nvPr/>
          </p:nvSpPr>
          <p:spPr>
            <a:xfrm>
              <a:off x="2086796" y="174481"/>
              <a:ext cx="2255992" cy="935455"/>
            </a:xfrm>
            <a:prstGeom prst="rect">
              <a:avLst/>
            </a:prstGeom>
            <a:noFill/>
          </p:spPr>
          <p:txBody>
            <a:bodyPr wrap="non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“0001”</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100" name="文本框 99">
              <a:extLst>
                <a:ext uri="{FF2B5EF4-FFF2-40B4-BE49-F238E27FC236}">
                  <a16:creationId xmlns:a16="http://schemas.microsoft.com/office/drawing/2014/main" xmlns="" id="{530AC406-5491-4054-857C-759EC3D6F3FB}"/>
                </a:ext>
              </a:extLst>
            </p:cNvPr>
            <p:cNvSpPr txBox="1"/>
            <p:nvPr/>
          </p:nvSpPr>
          <p:spPr>
            <a:xfrm>
              <a:off x="4159840" y="476310"/>
              <a:ext cx="2186797" cy="935455"/>
            </a:xfrm>
            <a:prstGeom prst="rect">
              <a:avLst/>
            </a:prstGeom>
            <a:noFill/>
          </p:spPr>
          <p:txBody>
            <a:bodyPr wrap="non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“1110”</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101" name="文本框 100">
              <a:extLst>
                <a:ext uri="{FF2B5EF4-FFF2-40B4-BE49-F238E27FC236}">
                  <a16:creationId xmlns:a16="http://schemas.microsoft.com/office/drawing/2014/main" xmlns="" id="{B8D13F04-1027-45D9-95C0-000C55B6FD7C}"/>
                </a:ext>
              </a:extLst>
            </p:cNvPr>
            <p:cNvSpPr txBox="1"/>
            <p:nvPr/>
          </p:nvSpPr>
          <p:spPr>
            <a:xfrm>
              <a:off x="6415759" y="178609"/>
              <a:ext cx="2255992" cy="935455"/>
            </a:xfrm>
            <a:prstGeom prst="rect">
              <a:avLst/>
            </a:prstGeom>
            <a:noFill/>
          </p:spPr>
          <p:txBody>
            <a:bodyPr wrap="non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“1000”</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102" name="文本框 101">
              <a:extLst>
                <a:ext uri="{FF2B5EF4-FFF2-40B4-BE49-F238E27FC236}">
                  <a16:creationId xmlns:a16="http://schemas.microsoft.com/office/drawing/2014/main" xmlns="" id="{7A8B5550-ABCA-4F8F-89D0-1F87C768917A}"/>
                </a:ext>
              </a:extLst>
            </p:cNvPr>
            <p:cNvSpPr txBox="1"/>
            <p:nvPr/>
          </p:nvSpPr>
          <p:spPr>
            <a:xfrm>
              <a:off x="8781981" y="458221"/>
              <a:ext cx="2186797" cy="935455"/>
            </a:xfrm>
            <a:prstGeom prst="rect">
              <a:avLst/>
            </a:prstGeom>
            <a:noFill/>
          </p:spPr>
          <p:txBody>
            <a:bodyPr wrap="non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“0111”</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cxnSp>
          <p:nvCxnSpPr>
            <p:cNvPr id="103" name="直接连接符 102">
              <a:extLst>
                <a:ext uri="{FF2B5EF4-FFF2-40B4-BE49-F238E27FC236}">
                  <a16:creationId xmlns:a16="http://schemas.microsoft.com/office/drawing/2014/main" xmlns="" id="{C88102EA-C433-4B09-AB26-18E90922B6B5}"/>
                </a:ext>
              </a:extLst>
            </p:cNvPr>
            <p:cNvCxnSpPr/>
            <p:nvPr/>
          </p:nvCxnSpPr>
          <p:spPr>
            <a:xfrm flipH="1">
              <a:off x="2286328" y="3159760"/>
              <a:ext cx="6417004" cy="0"/>
            </a:xfrm>
            <a:prstGeom prst="line">
              <a:avLst/>
            </a:prstGeom>
            <a:ln w="28575">
              <a:solidFill>
                <a:srgbClr val="4472C4"/>
              </a:solidFill>
              <a:prstDash val="sysDash"/>
            </a:ln>
          </p:spPr>
          <p:style>
            <a:lnRef idx="1">
              <a:schemeClr val="accent1"/>
            </a:lnRef>
            <a:fillRef idx="0">
              <a:schemeClr val="accent1"/>
            </a:fillRef>
            <a:effectRef idx="0">
              <a:schemeClr val="accent1"/>
            </a:effectRef>
            <a:fontRef idx="minor">
              <a:schemeClr val="tx1"/>
            </a:fontRef>
          </p:style>
        </p:cxnSp>
        <p:cxnSp>
          <p:nvCxnSpPr>
            <p:cNvPr id="104" name="直接连接符 103">
              <a:extLst>
                <a:ext uri="{FF2B5EF4-FFF2-40B4-BE49-F238E27FC236}">
                  <a16:creationId xmlns:a16="http://schemas.microsoft.com/office/drawing/2014/main" xmlns="" id="{CB42B85B-ADB6-4511-BCB6-09412A378C83}"/>
                </a:ext>
              </a:extLst>
            </p:cNvPr>
            <p:cNvCxnSpPr>
              <a:cxnSpLocks/>
            </p:cNvCxnSpPr>
            <p:nvPr/>
          </p:nvCxnSpPr>
          <p:spPr>
            <a:xfrm flipH="1">
              <a:off x="2254375" y="1393675"/>
              <a:ext cx="2009133" cy="0"/>
            </a:xfrm>
            <a:prstGeom prst="line">
              <a:avLst/>
            </a:prstGeom>
            <a:ln w="28575">
              <a:solidFill>
                <a:srgbClr val="4472C4"/>
              </a:solidFill>
              <a:prstDash val="sysDash"/>
            </a:ln>
          </p:spPr>
          <p:style>
            <a:lnRef idx="1">
              <a:schemeClr val="accent1"/>
            </a:lnRef>
            <a:fillRef idx="0">
              <a:schemeClr val="accent1"/>
            </a:fillRef>
            <a:effectRef idx="0">
              <a:schemeClr val="accent1"/>
            </a:effectRef>
            <a:fontRef idx="minor">
              <a:schemeClr val="tx1"/>
            </a:fontRef>
          </p:style>
        </p:cxnSp>
        <p:cxnSp>
          <p:nvCxnSpPr>
            <p:cNvPr id="105" name="直接连接符 104">
              <a:extLst>
                <a:ext uri="{FF2B5EF4-FFF2-40B4-BE49-F238E27FC236}">
                  <a16:creationId xmlns:a16="http://schemas.microsoft.com/office/drawing/2014/main" xmlns="" id="{67F28CDB-5DEA-4C94-A157-099A559A969F}"/>
                </a:ext>
              </a:extLst>
            </p:cNvPr>
            <p:cNvCxnSpPr>
              <a:cxnSpLocks/>
            </p:cNvCxnSpPr>
            <p:nvPr/>
          </p:nvCxnSpPr>
          <p:spPr>
            <a:xfrm flipH="1" flipV="1">
              <a:off x="2286329" y="2296833"/>
              <a:ext cx="4197839" cy="623"/>
            </a:xfrm>
            <a:prstGeom prst="line">
              <a:avLst/>
            </a:prstGeom>
            <a:ln w="28575">
              <a:solidFill>
                <a:srgbClr val="4472C4"/>
              </a:solidFill>
              <a:prstDash val="sysDash"/>
            </a:ln>
          </p:spPr>
          <p:style>
            <a:lnRef idx="1">
              <a:schemeClr val="accent1"/>
            </a:lnRef>
            <a:fillRef idx="0">
              <a:schemeClr val="accent1"/>
            </a:fillRef>
            <a:effectRef idx="0">
              <a:schemeClr val="accent1"/>
            </a:effectRef>
            <a:fontRef idx="minor">
              <a:schemeClr val="tx1"/>
            </a:fontRef>
          </p:style>
        </p:cxnSp>
      </p:grpSp>
      <p:sp>
        <p:nvSpPr>
          <p:cNvPr id="106" name="文本框 105">
            <a:extLst>
              <a:ext uri="{FF2B5EF4-FFF2-40B4-BE49-F238E27FC236}">
                <a16:creationId xmlns:a16="http://schemas.microsoft.com/office/drawing/2014/main" xmlns="" id="{66CCF8FC-B935-4ED9-9112-A138A1ED9F6C}"/>
              </a:ext>
            </a:extLst>
          </p:cNvPr>
          <p:cNvSpPr txBox="1"/>
          <p:nvPr/>
        </p:nvSpPr>
        <p:spPr>
          <a:xfrm>
            <a:off x="7194264" y="1516239"/>
            <a:ext cx="4094198" cy="369332"/>
          </a:xfrm>
          <a:prstGeom prst="rect">
            <a:avLst/>
          </a:prstGeom>
          <a:noFill/>
        </p:spPr>
        <p:txBody>
          <a:bodyPr wrap="none" rtlCol="0">
            <a:spAutoFit/>
          </a:bodyPr>
          <a:lstStyle/>
          <a:p>
            <a:r>
              <a:rPr lang="en-US" altLang="zh-CN" b="1" dirty="0">
                <a:latin typeface="Times New Roman" panose="02020603050405020304" pitchFamily="18" charset="0"/>
                <a:cs typeface="Times New Roman" panose="02020603050405020304" pitchFamily="18" charset="0"/>
              </a:rPr>
              <a:t>PWAM: Changing Width &amp; Amplitude </a:t>
            </a:r>
            <a:endParaRPr lang="zh-CN" altLang="en-US" b="1" dirty="0">
              <a:latin typeface="Times New Roman" panose="02020603050405020304" pitchFamily="18" charset="0"/>
              <a:cs typeface="Times New Roman" panose="02020603050405020304" pitchFamily="18" charset="0"/>
            </a:endParaRPr>
          </a:p>
        </p:txBody>
      </p:sp>
      <p:cxnSp>
        <p:nvCxnSpPr>
          <p:cNvPr id="107" name="直接连接符 106">
            <a:extLst>
              <a:ext uri="{FF2B5EF4-FFF2-40B4-BE49-F238E27FC236}">
                <a16:creationId xmlns:a16="http://schemas.microsoft.com/office/drawing/2014/main" xmlns="" id="{A8283229-41AA-4737-A7CC-817197F59FDC}"/>
              </a:ext>
            </a:extLst>
          </p:cNvPr>
          <p:cNvCxnSpPr/>
          <p:nvPr/>
        </p:nvCxnSpPr>
        <p:spPr>
          <a:xfrm>
            <a:off x="5943600" y="1306902"/>
            <a:ext cx="0" cy="5225978"/>
          </a:xfrm>
          <a:prstGeom prst="line">
            <a:avLst/>
          </a:prstGeom>
          <a:ln w="38100">
            <a:solidFill>
              <a:srgbClr val="5B9BD5"/>
            </a:solidFill>
            <a:prstDash val="dashDot"/>
          </a:ln>
        </p:spPr>
        <p:style>
          <a:lnRef idx="1">
            <a:schemeClr val="accent1"/>
          </a:lnRef>
          <a:fillRef idx="0">
            <a:schemeClr val="accent1"/>
          </a:fillRef>
          <a:effectRef idx="0">
            <a:schemeClr val="accent1"/>
          </a:effectRef>
          <a:fontRef idx="minor">
            <a:schemeClr val="tx1"/>
          </a:fontRef>
        </p:style>
      </p:cxnSp>
      <p:grpSp>
        <p:nvGrpSpPr>
          <p:cNvPr id="7" name="组合 6">
            <a:extLst>
              <a:ext uri="{FF2B5EF4-FFF2-40B4-BE49-F238E27FC236}">
                <a16:creationId xmlns:a16="http://schemas.microsoft.com/office/drawing/2014/main" xmlns="" id="{5FB519B1-C2FE-4614-8EE9-39A8008B9C0D}"/>
              </a:ext>
            </a:extLst>
          </p:cNvPr>
          <p:cNvGrpSpPr/>
          <p:nvPr/>
        </p:nvGrpSpPr>
        <p:grpSpPr>
          <a:xfrm>
            <a:off x="132715" y="1298434"/>
            <a:ext cx="5477249" cy="2174972"/>
            <a:chOff x="132715" y="1298434"/>
            <a:chExt cx="5477249" cy="2174972"/>
          </a:xfrm>
        </p:grpSpPr>
        <p:sp>
          <p:nvSpPr>
            <p:cNvPr id="22" name="文本框 21">
              <a:extLst>
                <a:ext uri="{FF2B5EF4-FFF2-40B4-BE49-F238E27FC236}">
                  <a16:creationId xmlns:a16="http://schemas.microsoft.com/office/drawing/2014/main" xmlns="" id="{1EF75839-287C-43E9-8CDD-E00ED2FC6B16}"/>
                </a:ext>
              </a:extLst>
            </p:cNvPr>
            <p:cNvSpPr txBox="1"/>
            <p:nvPr/>
          </p:nvSpPr>
          <p:spPr>
            <a:xfrm>
              <a:off x="788713" y="1298434"/>
              <a:ext cx="3302186" cy="369332"/>
            </a:xfrm>
            <a:prstGeom prst="rect">
              <a:avLst/>
            </a:prstGeom>
            <a:noFill/>
          </p:spPr>
          <p:txBody>
            <a:bodyPr wrap="none" rtlCol="0">
              <a:spAutoFit/>
            </a:bodyPr>
            <a:lstStyle/>
            <a:p>
              <a:r>
                <a:rPr lang="en-US" altLang="zh-CN" b="1" dirty="0">
                  <a:latin typeface="Times New Roman" panose="02020603050405020304" pitchFamily="18" charset="0"/>
                  <a:cs typeface="Times New Roman" panose="02020603050405020304" pitchFamily="18" charset="0"/>
                </a:rPr>
                <a:t>PWM: Changing Width, M = 2 </a:t>
              </a:r>
              <a:endParaRPr lang="zh-CN" altLang="en-US" b="1" dirty="0">
                <a:latin typeface="Times New Roman" panose="02020603050405020304" pitchFamily="18" charset="0"/>
                <a:cs typeface="Times New Roman" panose="02020603050405020304" pitchFamily="18" charset="0"/>
              </a:endParaRPr>
            </a:p>
          </p:txBody>
        </p:sp>
        <p:grpSp>
          <p:nvGrpSpPr>
            <p:cNvPr id="31" name="组合 30">
              <a:extLst>
                <a:ext uri="{FF2B5EF4-FFF2-40B4-BE49-F238E27FC236}">
                  <a16:creationId xmlns:a16="http://schemas.microsoft.com/office/drawing/2014/main" xmlns="" id="{444275E4-2929-489F-9006-F7AC67B989A2}"/>
                </a:ext>
              </a:extLst>
            </p:cNvPr>
            <p:cNvGrpSpPr/>
            <p:nvPr/>
          </p:nvGrpSpPr>
          <p:grpSpPr>
            <a:xfrm>
              <a:off x="132715" y="2072081"/>
              <a:ext cx="5469571" cy="1401325"/>
              <a:chOff x="534347" y="2077888"/>
              <a:chExt cx="4919487" cy="1096281"/>
            </a:xfrm>
          </p:grpSpPr>
          <p:grpSp>
            <p:nvGrpSpPr>
              <p:cNvPr id="32" name="组合 31">
                <a:extLst>
                  <a:ext uri="{FF2B5EF4-FFF2-40B4-BE49-F238E27FC236}">
                    <a16:creationId xmlns:a16="http://schemas.microsoft.com/office/drawing/2014/main" xmlns="" id="{CE866A5A-00AA-485A-A48D-704DEBCF6458}"/>
                  </a:ext>
                </a:extLst>
              </p:cNvPr>
              <p:cNvGrpSpPr/>
              <p:nvPr/>
            </p:nvGrpSpPr>
            <p:grpSpPr>
              <a:xfrm>
                <a:off x="534347" y="2077888"/>
                <a:ext cx="1826678" cy="976450"/>
                <a:chOff x="7783148" y="1442262"/>
                <a:chExt cx="1826678" cy="976450"/>
              </a:xfrm>
            </p:grpSpPr>
            <p:cxnSp>
              <p:nvCxnSpPr>
                <p:cNvPr id="45" name="直接箭头连接符 44">
                  <a:extLst>
                    <a:ext uri="{FF2B5EF4-FFF2-40B4-BE49-F238E27FC236}">
                      <a16:creationId xmlns:a16="http://schemas.microsoft.com/office/drawing/2014/main" xmlns="" id="{CFF883DD-327C-4161-BBD4-E916BD041D7C}"/>
                    </a:ext>
                  </a:extLst>
                </p:cNvPr>
                <p:cNvCxnSpPr/>
                <p:nvPr/>
              </p:nvCxnSpPr>
              <p:spPr>
                <a:xfrm>
                  <a:off x="8358996" y="2182483"/>
                  <a:ext cx="1250830"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46" name="直接箭头连接符 45">
                  <a:extLst>
                    <a:ext uri="{FF2B5EF4-FFF2-40B4-BE49-F238E27FC236}">
                      <a16:creationId xmlns:a16="http://schemas.microsoft.com/office/drawing/2014/main" xmlns="" id="{D75614FA-413F-4A2A-8F4A-EFDCBD524FD9}"/>
                    </a:ext>
                  </a:extLst>
                </p:cNvPr>
                <p:cNvCxnSpPr/>
                <p:nvPr/>
              </p:nvCxnSpPr>
              <p:spPr>
                <a:xfrm flipV="1">
                  <a:off x="8514272" y="1442262"/>
                  <a:ext cx="0" cy="97645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7" name="矩形 46">
                  <a:extLst>
                    <a:ext uri="{FF2B5EF4-FFF2-40B4-BE49-F238E27FC236}">
                      <a16:creationId xmlns:a16="http://schemas.microsoft.com/office/drawing/2014/main" xmlns="" id="{0C347022-C1D1-4750-B59B-C154F4D7CB31}"/>
                    </a:ext>
                  </a:extLst>
                </p:cNvPr>
                <p:cNvSpPr/>
                <p:nvPr/>
              </p:nvSpPr>
              <p:spPr>
                <a:xfrm>
                  <a:off x="8534774" y="1688948"/>
                  <a:ext cx="360851" cy="483079"/>
                </a:xfrm>
                <a:prstGeom prst="rect">
                  <a:avLst/>
                </a:prstGeom>
                <a:solidFill>
                  <a:srgbClr val="5B9BD5"/>
                </a:solidFill>
                <a:ln>
                  <a:solidFill>
                    <a:srgbClr val="5B9BD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solidFill>
                      <a:srgbClr val="5B9BD5"/>
                    </a:solidFill>
                  </a:endParaRPr>
                </a:p>
              </p:txBody>
            </p:sp>
            <p:sp>
              <p:nvSpPr>
                <p:cNvPr id="48" name="文本框 47">
                  <a:extLst>
                    <a:ext uri="{FF2B5EF4-FFF2-40B4-BE49-F238E27FC236}">
                      <a16:creationId xmlns:a16="http://schemas.microsoft.com/office/drawing/2014/main" xmlns="" id="{95FE39A9-6E2E-4EC1-B30B-90F765C7E0C5}"/>
                    </a:ext>
                  </a:extLst>
                </p:cNvPr>
                <p:cNvSpPr txBox="1"/>
                <p:nvPr/>
              </p:nvSpPr>
              <p:spPr>
                <a:xfrm>
                  <a:off x="7783148" y="1578543"/>
                  <a:ext cx="754342" cy="288935"/>
                </a:xfrm>
                <a:prstGeom prst="rect">
                  <a:avLst/>
                </a:prstGeom>
                <a:noFill/>
              </p:spPr>
              <p:txBody>
                <a:bodyPr wrap="none" rtlCol="0">
                  <a:spAutoFit/>
                </a:bodyPr>
                <a:lstStyle/>
                <a:p>
                  <a:r>
                    <a:rPr lang="en-US" altLang="zh-CN" b="1" dirty="0">
                      <a:latin typeface="Times New Roman" panose="02020603050405020304" pitchFamily="18" charset="0"/>
                      <a:cs typeface="Times New Roman" panose="02020603050405020304" pitchFamily="18" charset="0"/>
                    </a:rPr>
                    <a:t>Level1</a:t>
                  </a:r>
                  <a:endParaRPr lang="zh-CN" altLang="en-US" b="1" dirty="0">
                    <a:latin typeface="Times New Roman" panose="02020603050405020304" pitchFamily="18" charset="0"/>
                    <a:cs typeface="Times New Roman" panose="02020603050405020304" pitchFamily="18" charset="0"/>
                  </a:endParaRPr>
                </a:p>
              </p:txBody>
            </p:sp>
          </p:grpSp>
          <p:grpSp>
            <p:nvGrpSpPr>
              <p:cNvPr id="34" name="组合 33">
                <a:extLst>
                  <a:ext uri="{FF2B5EF4-FFF2-40B4-BE49-F238E27FC236}">
                    <a16:creationId xmlns:a16="http://schemas.microsoft.com/office/drawing/2014/main" xmlns="" id="{E65091C4-CB5F-48C1-AD54-2972CE9E8612}"/>
                  </a:ext>
                </a:extLst>
              </p:cNvPr>
              <p:cNvGrpSpPr/>
              <p:nvPr/>
            </p:nvGrpSpPr>
            <p:grpSpPr>
              <a:xfrm>
                <a:off x="2124271" y="2189203"/>
                <a:ext cx="843723" cy="618450"/>
                <a:chOff x="7819378" y="1553577"/>
                <a:chExt cx="843723" cy="618450"/>
              </a:xfrm>
            </p:grpSpPr>
            <p:sp>
              <p:nvSpPr>
                <p:cNvPr id="43" name="矩形 42">
                  <a:extLst>
                    <a:ext uri="{FF2B5EF4-FFF2-40B4-BE49-F238E27FC236}">
                      <a16:creationId xmlns:a16="http://schemas.microsoft.com/office/drawing/2014/main" xmlns="" id="{A3D064D1-FC75-414C-A6AB-FE75FCD1A5D5}"/>
                    </a:ext>
                  </a:extLst>
                </p:cNvPr>
                <p:cNvSpPr/>
                <p:nvPr/>
              </p:nvSpPr>
              <p:spPr>
                <a:xfrm>
                  <a:off x="8505664" y="1688948"/>
                  <a:ext cx="157437" cy="483079"/>
                </a:xfrm>
                <a:prstGeom prst="rect">
                  <a:avLst/>
                </a:prstGeom>
                <a:solidFill>
                  <a:srgbClr val="5B9BD5"/>
                </a:solidFill>
                <a:ln>
                  <a:solidFill>
                    <a:srgbClr val="5B9BD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dirty="0"/>
                </a:p>
              </p:txBody>
            </p:sp>
            <p:sp>
              <p:nvSpPr>
                <p:cNvPr id="44" name="文本框 43">
                  <a:extLst>
                    <a:ext uri="{FF2B5EF4-FFF2-40B4-BE49-F238E27FC236}">
                      <a16:creationId xmlns:a16="http://schemas.microsoft.com/office/drawing/2014/main" xmlns="" id="{EBF126D2-FCFE-410D-BD7E-98835F041601}"/>
                    </a:ext>
                  </a:extLst>
                </p:cNvPr>
                <p:cNvSpPr txBox="1"/>
                <p:nvPr/>
              </p:nvSpPr>
              <p:spPr>
                <a:xfrm>
                  <a:off x="7819378" y="1553577"/>
                  <a:ext cx="754343" cy="288935"/>
                </a:xfrm>
                <a:prstGeom prst="rect">
                  <a:avLst/>
                </a:prstGeom>
                <a:noFill/>
              </p:spPr>
              <p:txBody>
                <a:bodyPr wrap="none" rtlCol="0">
                  <a:spAutoFit/>
                </a:bodyPr>
                <a:lstStyle/>
                <a:p>
                  <a:r>
                    <a:rPr lang="en-US" altLang="zh-CN" b="1" dirty="0">
                      <a:latin typeface="Times New Roman" panose="02020603050405020304" pitchFamily="18" charset="0"/>
                      <a:cs typeface="Times New Roman" panose="02020603050405020304" pitchFamily="18" charset="0"/>
                    </a:rPr>
                    <a:t>Level1</a:t>
                  </a:r>
                  <a:endParaRPr lang="zh-CN" altLang="en-US" b="1" dirty="0">
                    <a:latin typeface="Times New Roman" panose="02020603050405020304" pitchFamily="18" charset="0"/>
                    <a:cs typeface="Times New Roman" panose="02020603050405020304" pitchFamily="18" charset="0"/>
                  </a:endParaRPr>
                </a:p>
              </p:txBody>
            </p:sp>
          </p:grpSp>
          <p:grpSp>
            <p:nvGrpSpPr>
              <p:cNvPr id="35" name="组合 34">
                <a:extLst>
                  <a:ext uri="{FF2B5EF4-FFF2-40B4-BE49-F238E27FC236}">
                    <a16:creationId xmlns:a16="http://schemas.microsoft.com/office/drawing/2014/main" xmlns="" id="{2A7FB61A-E5FB-4154-902A-0023D2A09872}"/>
                  </a:ext>
                </a:extLst>
              </p:cNvPr>
              <p:cNvGrpSpPr/>
              <p:nvPr/>
            </p:nvGrpSpPr>
            <p:grpSpPr>
              <a:xfrm>
                <a:off x="3672423" y="2191345"/>
                <a:ext cx="1377627" cy="625405"/>
                <a:chOff x="7821122" y="1555719"/>
                <a:chExt cx="1377627" cy="625405"/>
              </a:xfrm>
            </p:grpSpPr>
            <p:sp>
              <p:nvSpPr>
                <p:cNvPr id="41" name="矩形 40">
                  <a:extLst>
                    <a:ext uri="{FF2B5EF4-FFF2-40B4-BE49-F238E27FC236}">
                      <a16:creationId xmlns:a16="http://schemas.microsoft.com/office/drawing/2014/main" xmlns="" id="{B2028D48-843A-449D-89B7-421E8D4579F3}"/>
                    </a:ext>
                  </a:extLst>
                </p:cNvPr>
                <p:cNvSpPr/>
                <p:nvPr/>
              </p:nvSpPr>
              <p:spPr>
                <a:xfrm>
                  <a:off x="8529011" y="1698045"/>
                  <a:ext cx="669738" cy="483079"/>
                </a:xfrm>
                <a:prstGeom prst="rect">
                  <a:avLst/>
                </a:prstGeom>
                <a:solidFill>
                  <a:srgbClr val="5B9BD5"/>
                </a:solidFill>
                <a:ln>
                  <a:solidFill>
                    <a:srgbClr val="5B9BD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42" name="文本框 41">
                  <a:extLst>
                    <a:ext uri="{FF2B5EF4-FFF2-40B4-BE49-F238E27FC236}">
                      <a16:creationId xmlns:a16="http://schemas.microsoft.com/office/drawing/2014/main" xmlns="" id="{A26042ED-AF09-49D3-87EA-B21F9A266C47}"/>
                    </a:ext>
                  </a:extLst>
                </p:cNvPr>
                <p:cNvSpPr txBox="1"/>
                <p:nvPr/>
              </p:nvSpPr>
              <p:spPr>
                <a:xfrm>
                  <a:off x="7821122" y="1555719"/>
                  <a:ext cx="754342" cy="288935"/>
                </a:xfrm>
                <a:prstGeom prst="rect">
                  <a:avLst/>
                </a:prstGeom>
                <a:noFill/>
              </p:spPr>
              <p:txBody>
                <a:bodyPr wrap="none" rtlCol="0">
                  <a:spAutoFit/>
                </a:bodyPr>
                <a:lstStyle/>
                <a:p>
                  <a:r>
                    <a:rPr lang="en-US" altLang="zh-CN" b="1" dirty="0">
                      <a:latin typeface="Times New Roman" panose="02020603050405020304" pitchFamily="18" charset="0"/>
                      <a:cs typeface="Times New Roman" panose="02020603050405020304" pitchFamily="18" charset="0"/>
                    </a:rPr>
                    <a:t>Level1</a:t>
                  </a:r>
                  <a:endParaRPr lang="zh-CN" altLang="en-US" b="1" dirty="0">
                    <a:latin typeface="Times New Roman" panose="02020603050405020304" pitchFamily="18" charset="0"/>
                    <a:cs typeface="Times New Roman" panose="02020603050405020304" pitchFamily="18" charset="0"/>
                  </a:endParaRPr>
                </a:p>
              </p:txBody>
            </p:sp>
          </p:grpSp>
          <p:sp>
            <p:nvSpPr>
              <p:cNvPr id="36" name="文本框 35">
                <a:extLst>
                  <a:ext uri="{FF2B5EF4-FFF2-40B4-BE49-F238E27FC236}">
                    <a16:creationId xmlns:a16="http://schemas.microsoft.com/office/drawing/2014/main" xmlns="" id="{39658F7F-1862-440F-A63C-0179DB119870}"/>
                  </a:ext>
                </a:extLst>
              </p:cNvPr>
              <p:cNvSpPr txBox="1"/>
              <p:nvPr/>
            </p:nvSpPr>
            <p:spPr>
              <a:xfrm>
                <a:off x="1297223" y="2874261"/>
                <a:ext cx="1036933" cy="288935"/>
              </a:xfrm>
              <a:prstGeom prst="rect">
                <a:avLst/>
              </a:prstGeom>
              <a:noFill/>
            </p:spPr>
            <p:txBody>
              <a:bodyPr wrap="none" rtlCol="0">
                <a:spAutoFit/>
              </a:bodyPr>
              <a:lstStyle/>
              <a:p>
                <a:r>
                  <a:rPr lang="en-US" altLang="zh-CN" b="1" dirty="0">
                    <a:latin typeface="Times New Roman" panose="02020603050405020304" pitchFamily="18" charset="0"/>
                    <a:cs typeface="Times New Roman" panose="02020603050405020304" pitchFamily="18" charset="0"/>
                  </a:rPr>
                  <a:t>40% duty</a:t>
                </a:r>
                <a:endParaRPr lang="zh-CN" altLang="en-US" b="1" dirty="0">
                  <a:latin typeface="Times New Roman" panose="02020603050405020304" pitchFamily="18" charset="0"/>
                  <a:cs typeface="Times New Roman" panose="02020603050405020304" pitchFamily="18" charset="0"/>
                </a:endParaRPr>
              </a:p>
            </p:txBody>
          </p:sp>
          <p:sp>
            <p:nvSpPr>
              <p:cNvPr id="38" name="文本框 37">
                <a:extLst>
                  <a:ext uri="{FF2B5EF4-FFF2-40B4-BE49-F238E27FC236}">
                    <a16:creationId xmlns:a16="http://schemas.microsoft.com/office/drawing/2014/main" xmlns="" id="{CB2C68C7-AF96-4708-A41F-606149E4F7D9}"/>
                  </a:ext>
                </a:extLst>
              </p:cNvPr>
              <p:cNvSpPr txBox="1"/>
              <p:nvPr/>
            </p:nvSpPr>
            <p:spPr>
              <a:xfrm>
                <a:off x="2835226" y="2885234"/>
                <a:ext cx="1036933" cy="288935"/>
              </a:xfrm>
              <a:prstGeom prst="rect">
                <a:avLst/>
              </a:prstGeom>
              <a:noFill/>
            </p:spPr>
            <p:txBody>
              <a:bodyPr wrap="none" rtlCol="0">
                <a:spAutoFit/>
              </a:bodyPr>
              <a:lstStyle/>
              <a:p>
                <a:r>
                  <a:rPr lang="en-US" altLang="zh-CN" b="1" dirty="0">
                    <a:latin typeface="Times New Roman" panose="02020603050405020304" pitchFamily="18" charset="0"/>
                    <a:cs typeface="Times New Roman" panose="02020603050405020304" pitchFamily="18" charset="0"/>
                  </a:rPr>
                  <a:t>20% duty</a:t>
                </a:r>
                <a:endParaRPr lang="zh-CN" altLang="en-US" b="1" dirty="0">
                  <a:latin typeface="Times New Roman" panose="02020603050405020304" pitchFamily="18" charset="0"/>
                  <a:cs typeface="Times New Roman" panose="02020603050405020304" pitchFamily="18" charset="0"/>
                </a:endParaRPr>
              </a:p>
            </p:txBody>
          </p:sp>
          <p:sp>
            <p:nvSpPr>
              <p:cNvPr id="39" name="文本框 38">
                <a:extLst>
                  <a:ext uri="{FF2B5EF4-FFF2-40B4-BE49-F238E27FC236}">
                    <a16:creationId xmlns:a16="http://schemas.microsoft.com/office/drawing/2014/main" xmlns="" id="{8637426D-907D-4AD4-BA4A-DB836AFABAE2}"/>
                  </a:ext>
                </a:extLst>
              </p:cNvPr>
              <p:cNvSpPr txBox="1"/>
              <p:nvPr/>
            </p:nvSpPr>
            <p:spPr>
              <a:xfrm>
                <a:off x="4416901" y="2885234"/>
                <a:ext cx="1036933" cy="288935"/>
              </a:xfrm>
              <a:prstGeom prst="rect">
                <a:avLst/>
              </a:prstGeom>
              <a:noFill/>
            </p:spPr>
            <p:txBody>
              <a:bodyPr wrap="none" rtlCol="0">
                <a:spAutoFit/>
              </a:bodyPr>
              <a:lstStyle/>
              <a:p>
                <a:r>
                  <a:rPr lang="en-US" altLang="zh-CN" b="1" dirty="0">
                    <a:latin typeface="Times New Roman" panose="02020603050405020304" pitchFamily="18" charset="0"/>
                    <a:cs typeface="Times New Roman" panose="02020603050405020304" pitchFamily="18" charset="0"/>
                  </a:rPr>
                  <a:t>80% duty</a:t>
                </a:r>
                <a:endParaRPr lang="zh-CN" altLang="en-US" b="1" dirty="0">
                  <a:latin typeface="Times New Roman" panose="02020603050405020304" pitchFamily="18" charset="0"/>
                  <a:cs typeface="Times New Roman" panose="02020603050405020304" pitchFamily="18" charset="0"/>
                </a:endParaRPr>
              </a:p>
            </p:txBody>
          </p:sp>
        </p:grpSp>
        <p:cxnSp>
          <p:nvCxnSpPr>
            <p:cNvPr id="49" name="直接连接符 48">
              <a:extLst>
                <a:ext uri="{FF2B5EF4-FFF2-40B4-BE49-F238E27FC236}">
                  <a16:creationId xmlns:a16="http://schemas.microsoft.com/office/drawing/2014/main" xmlns="" id="{F84D9F19-55E4-4535-818B-8FE4816785AB}"/>
                </a:ext>
              </a:extLst>
            </p:cNvPr>
            <p:cNvCxnSpPr>
              <a:cxnSpLocks/>
            </p:cNvCxnSpPr>
            <p:nvPr/>
          </p:nvCxnSpPr>
          <p:spPr>
            <a:xfrm>
              <a:off x="1887855" y="2317669"/>
              <a:ext cx="0" cy="933880"/>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xmlns="" id="{594C69DE-70D7-4100-B545-336FD73CDFA3}"/>
                </a:ext>
              </a:extLst>
            </p:cNvPr>
            <p:cNvCxnSpPr/>
            <p:nvPr/>
          </p:nvCxnSpPr>
          <p:spPr>
            <a:xfrm>
              <a:off x="3602355" y="2190240"/>
              <a:ext cx="0" cy="933880"/>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64" name="直接连接符 63">
              <a:extLst>
                <a:ext uri="{FF2B5EF4-FFF2-40B4-BE49-F238E27FC236}">
                  <a16:creationId xmlns:a16="http://schemas.microsoft.com/office/drawing/2014/main" xmlns="" id="{8078F231-F06D-4B3F-BE25-5C00DBD388D2}"/>
                </a:ext>
              </a:extLst>
            </p:cNvPr>
            <p:cNvCxnSpPr/>
            <p:nvPr/>
          </p:nvCxnSpPr>
          <p:spPr>
            <a:xfrm>
              <a:off x="5287958" y="2190240"/>
              <a:ext cx="0" cy="933880"/>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71" name="直接箭头连接符 70">
              <a:extLst>
                <a:ext uri="{FF2B5EF4-FFF2-40B4-BE49-F238E27FC236}">
                  <a16:creationId xmlns:a16="http://schemas.microsoft.com/office/drawing/2014/main" xmlns="" id="{D7E32E98-CD38-4918-85CC-0226246114E8}"/>
                </a:ext>
              </a:extLst>
            </p:cNvPr>
            <p:cNvCxnSpPr/>
            <p:nvPr/>
          </p:nvCxnSpPr>
          <p:spPr>
            <a:xfrm flipV="1">
              <a:off x="2663445" y="2033105"/>
              <a:ext cx="0" cy="124815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2" name="直接箭头连接符 71">
              <a:extLst>
                <a:ext uri="{FF2B5EF4-FFF2-40B4-BE49-F238E27FC236}">
                  <a16:creationId xmlns:a16="http://schemas.microsoft.com/office/drawing/2014/main" xmlns="" id="{F830E415-8743-492E-9D78-97B1A4A40582}"/>
                </a:ext>
              </a:extLst>
            </p:cNvPr>
            <p:cNvCxnSpPr/>
            <p:nvPr/>
          </p:nvCxnSpPr>
          <p:spPr>
            <a:xfrm flipV="1">
              <a:off x="4408726" y="2072080"/>
              <a:ext cx="0" cy="124815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3" name="直接箭头连接符 72">
              <a:extLst>
                <a:ext uri="{FF2B5EF4-FFF2-40B4-BE49-F238E27FC236}">
                  <a16:creationId xmlns:a16="http://schemas.microsoft.com/office/drawing/2014/main" xmlns="" id="{CB5D79AC-CC19-4461-87A6-1062CCA2C527}"/>
                </a:ext>
              </a:extLst>
            </p:cNvPr>
            <p:cNvCxnSpPr/>
            <p:nvPr/>
          </p:nvCxnSpPr>
          <p:spPr>
            <a:xfrm>
              <a:off x="2492533" y="3016532"/>
              <a:ext cx="139069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4" name="直接箭头连接符 73">
              <a:extLst>
                <a:ext uri="{FF2B5EF4-FFF2-40B4-BE49-F238E27FC236}">
                  <a16:creationId xmlns:a16="http://schemas.microsoft.com/office/drawing/2014/main" xmlns="" id="{5AFADECB-9813-413F-B1F5-72A6FD6A8F4E}"/>
                </a:ext>
              </a:extLst>
            </p:cNvPr>
            <p:cNvCxnSpPr/>
            <p:nvPr/>
          </p:nvCxnSpPr>
          <p:spPr>
            <a:xfrm>
              <a:off x="4219270" y="3016532"/>
              <a:ext cx="139069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08" name="文本框 107">
              <a:extLst>
                <a:ext uri="{FF2B5EF4-FFF2-40B4-BE49-F238E27FC236}">
                  <a16:creationId xmlns:a16="http://schemas.microsoft.com/office/drawing/2014/main" xmlns="" id="{56144DAF-3B92-4435-BB9A-A756FAA05F64}"/>
                </a:ext>
              </a:extLst>
            </p:cNvPr>
            <p:cNvSpPr txBox="1"/>
            <p:nvPr/>
          </p:nvSpPr>
          <p:spPr>
            <a:xfrm>
              <a:off x="1048709" y="1874043"/>
              <a:ext cx="947312" cy="461665"/>
            </a:xfrm>
            <a:prstGeom prst="rect">
              <a:avLst/>
            </a:prstGeom>
            <a:noFill/>
          </p:spPr>
          <p:txBody>
            <a:bodyPr wrap="squar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“01”</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109" name="文本框 108">
              <a:extLst>
                <a:ext uri="{FF2B5EF4-FFF2-40B4-BE49-F238E27FC236}">
                  <a16:creationId xmlns:a16="http://schemas.microsoft.com/office/drawing/2014/main" xmlns="" id="{9CCB689D-1096-40EC-A6C6-443F7672937E}"/>
                </a:ext>
              </a:extLst>
            </p:cNvPr>
            <p:cNvSpPr txBox="1"/>
            <p:nvPr/>
          </p:nvSpPr>
          <p:spPr>
            <a:xfrm>
              <a:off x="2773691" y="1893943"/>
              <a:ext cx="947312" cy="461665"/>
            </a:xfrm>
            <a:prstGeom prst="rect">
              <a:avLst/>
            </a:prstGeom>
            <a:noFill/>
          </p:spPr>
          <p:txBody>
            <a:bodyPr wrap="squar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“00”</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110" name="文本框 109">
              <a:extLst>
                <a:ext uri="{FF2B5EF4-FFF2-40B4-BE49-F238E27FC236}">
                  <a16:creationId xmlns:a16="http://schemas.microsoft.com/office/drawing/2014/main" xmlns="" id="{AB7762D6-0661-4F6B-BBF5-4D4E1F41FEE6}"/>
                </a:ext>
              </a:extLst>
            </p:cNvPr>
            <p:cNvSpPr txBox="1"/>
            <p:nvPr/>
          </p:nvSpPr>
          <p:spPr>
            <a:xfrm>
              <a:off x="4439594" y="1841124"/>
              <a:ext cx="947312" cy="461665"/>
            </a:xfrm>
            <a:prstGeom prst="rect">
              <a:avLst/>
            </a:prstGeom>
            <a:noFill/>
          </p:spPr>
          <p:txBody>
            <a:bodyPr wrap="squar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“11”</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grpSp>
      <p:grpSp>
        <p:nvGrpSpPr>
          <p:cNvPr id="6" name="组合 5">
            <a:extLst>
              <a:ext uri="{FF2B5EF4-FFF2-40B4-BE49-F238E27FC236}">
                <a16:creationId xmlns:a16="http://schemas.microsoft.com/office/drawing/2014/main" xmlns="" id="{A06DA836-9B26-4A4D-A70F-CA4022E8F5AE}"/>
              </a:ext>
            </a:extLst>
          </p:cNvPr>
          <p:cNvGrpSpPr/>
          <p:nvPr/>
        </p:nvGrpSpPr>
        <p:grpSpPr>
          <a:xfrm>
            <a:off x="117952" y="3820119"/>
            <a:ext cx="5564221" cy="2266255"/>
            <a:chOff x="117952" y="3820119"/>
            <a:chExt cx="5564221" cy="2266255"/>
          </a:xfrm>
        </p:grpSpPr>
        <p:sp>
          <p:nvSpPr>
            <p:cNvPr id="23" name="文本框 22">
              <a:extLst>
                <a:ext uri="{FF2B5EF4-FFF2-40B4-BE49-F238E27FC236}">
                  <a16:creationId xmlns:a16="http://schemas.microsoft.com/office/drawing/2014/main" xmlns="" id="{579F40E9-2BD8-4B6E-A336-6FF488B852BD}"/>
                </a:ext>
              </a:extLst>
            </p:cNvPr>
            <p:cNvSpPr txBox="1"/>
            <p:nvPr/>
          </p:nvSpPr>
          <p:spPr>
            <a:xfrm>
              <a:off x="788713" y="3820119"/>
              <a:ext cx="3588418" cy="369332"/>
            </a:xfrm>
            <a:prstGeom prst="rect">
              <a:avLst/>
            </a:prstGeom>
            <a:noFill/>
          </p:spPr>
          <p:txBody>
            <a:bodyPr wrap="none" rtlCol="0">
              <a:spAutoFit/>
            </a:bodyPr>
            <a:lstStyle/>
            <a:p>
              <a:r>
                <a:rPr lang="en-US" altLang="zh-CN" b="1" dirty="0">
                  <a:latin typeface="Times New Roman" panose="02020603050405020304" pitchFamily="18" charset="0"/>
                  <a:cs typeface="Times New Roman" panose="02020603050405020304" pitchFamily="18" charset="0"/>
                </a:rPr>
                <a:t>PAM: Changing Amplitude, N = 2 </a:t>
              </a:r>
              <a:endParaRPr lang="zh-CN" altLang="en-US" b="1" dirty="0">
                <a:latin typeface="Times New Roman" panose="02020603050405020304" pitchFamily="18" charset="0"/>
                <a:cs typeface="Times New Roman" panose="02020603050405020304" pitchFamily="18" charset="0"/>
              </a:endParaRPr>
            </a:p>
          </p:txBody>
        </p:sp>
        <p:sp>
          <p:nvSpPr>
            <p:cNvPr id="24" name="矩形 23">
              <a:extLst>
                <a:ext uri="{FF2B5EF4-FFF2-40B4-BE49-F238E27FC236}">
                  <a16:creationId xmlns:a16="http://schemas.microsoft.com/office/drawing/2014/main" xmlns="" id="{C3AEEC35-18E7-45D8-9D0B-E6CE1C8AE575}"/>
                </a:ext>
              </a:extLst>
            </p:cNvPr>
            <p:cNvSpPr/>
            <p:nvPr/>
          </p:nvSpPr>
          <p:spPr>
            <a:xfrm>
              <a:off x="970194" y="5247594"/>
              <a:ext cx="409755" cy="417788"/>
            </a:xfrm>
            <a:prstGeom prst="rect">
              <a:avLst/>
            </a:prstGeom>
            <a:solidFill>
              <a:srgbClr val="5B9BD5"/>
            </a:solidFill>
            <a:ln>
              <a:solidFill>
                <a:srgbClr val="5B9BD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xmlns="" id="{5D967EC0-D510-4201-985F-B7118DD2178F}"/>
                </a:ext>
              </a:extLst>
            </p:cNvPr>
            <p:cNvSpPr txBox="1"/>
            <p:nvPr/>
          </p:nvSpPr>
          <p:spPr>
            <a:xfrm>
              <a:off x="117952" y="5063671"/>
              <a:ext cx="838691" cy="369332"/>
            </a:xfrm>
            <a:prstGeom prst="rect">
              <a:avLst/>
            </a:prstGeom>
            <a:noFill/>
          </p:spPr>
          <p:txBody>
            <a:bodyPr wrap="none" rtlCol="0">
              <a:spAutoFit/>
            </a:bodyPr>
            <a:lstStyle/>
            <a:p>
              <a:r>
                <a:rPr lang="en-US" altLang="zh-CN" b="1" dirty="0">
                  <a:latin typeface="Times New Roman" panose="02020603050405020304" pitchFamily="18" charset="0"/>
                  <a:cs typeface="Times New Roman" panose="02020603050405020304" pitchFamily="18" charset="0"/>
                </a:rPr>
                <a:t>Level1</a:t>
              </a:r>
              <a:endParaRPr lang="zh-CN" altLang="en-US" b="1" dirty="0">
                <a:latin typeface="Times New Roman" panose="02020603050405020304" pitchFamily="18" charset="0"/>
                <a:cs typeface="Times New Roman" panose="02020603050405020304" pitchFamily="18" charset="0"/>
              </a:endParaRPr>
            </a:p>
          </p:txBody>
        </p:sp>
        <p:sp>
          <p:nvSpPr>
            <p:cNvPr id="26" name="矩形 25">
              <a:extLst>
                <a:ext uri="{FF2B5EF4-FFF2-40B4-BE49-F238E27FC236}">
                  <a16:creationId xmlns:a16="http://schemas.microsoft.com/office/drawing/2014/main" xmlns="" id="{469C04A0-A0B6-434A-8AB2-EC40D5AFD0B8}"/>
                </a:ext>
              </a:extLst>
            </p:cNvPr>
            <p:cNvSpPr/>
            <p:nvPr/>
          </p:nvSpPr>
          <p:spPr>
            <a:xfrm>
              <a:off x="2724682" y="4669511"/>
              <a:ext cx="409755" cy="1008547"/>
            </a:xfrm>
            <a:prstGeom prst="rect">
              <a:avLst/>
            </a:prstGeom>
            <a:solidFill>
              <a:srgbClr val="5B9BD5"/>
            </a:solidFill>
            <a:ln>
              <a:solidFill>
                <a:srgbClr val="5B9BD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27" name="文本框 26">
              <a:extLst>
                <a:ext uri="{FF2B5EF4-FFF2-40B4-BE49-F238E27FC236}">
                  <a16:creationId xmlns:a16="http://schemas.microsoft.com/office/drawing/2014/main" xmlns="" id="{C21B654B-7780-4C1A-9748-5A3C7FED1981}"/>
                </a:ext>
              </a:extLst>
            </p:cNvPr>
            <p:cNvSpPr txBox="1"/>
            <p:nvPr/>
          </p:nvSpPr>
          <p:spPr>
            <a:xfrm>
              <a:off x="1948463" y="4503414"/>
              <a:ext cx="838691"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Level3</a:t>
              </a:r>
              <a:endParaRPr lang="zh-CN" altLang="en-US" dirty="0">
                <a:latin typeface="Times New Roman" panose="02020603050405020304" pitchFamily="18" charset="0"/>
                <a:cs typeface="Times New Roman" panose="02020603050405020304" pitchFamily="18" charset="0"/>
              </a:endParaRPr>
            </a:p>
          </p:txBody>
        </p:sp>
        <p:cxnSp>
          <p:nvCxnSpPr>
            <p:cNvPr id="28" name="直接箭头连接符 27">
              <a:extLst>
                <a:ext uri="{FF2B5EF4-FFF2-40B4-BE49-F238E27FC236}">
                  <a16:creationId xmlns:a16="http://schemas.microsoft.com/office/drawing/2014/main" xmlns="" id="{87AFA061-AA00-41E9-84D2-7EE654C2267A}"/>
                </a:ext>
              </a:extLst>
            </p:cNvPr>
            <p:cNvCxnSpPr/>
            <p:nvPr/>
          </p:nvCxnSpPr>
          <p:spPr>
            <a:xfrm flipV="1">
              <a:off x="4492862" y="4392738"/>
              <a:ext cx="0" cy="1508804"/>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9" name="矩形 28">
              <a:extLst>
                <a:ext uri="{FF2B5EF4-FFF2-40B4-BE49-F238E27FC236}">
                  <a16:creationId xmlns:a16="http://schemas.microsoft.com/office/drawing/2014/main" xmlns="" id="{59503A48-0E3D-4609-BC0A-34D5230641D6}"/>
                </a:ext>
              </a:extLst>
            </p:cNvPr>
            <p:cNvSpPr/>
            <p:nvPr/>
          </p:nvSpPr>
          <p:spPr>
            <a:xfrm>
              <a:off x="4523721" y="5045514"/>
              <a:ext cx="409755" cy="655655"/>
            </a:xfrm>
            <a:prstGeom prst="rect">
              <a:avLst/>
            </a:prstGeom>
            <a:solidFill>
              <a:srgbClr val="5B9BD5"/>
            </a:solidFill>
            <a:ln>
              <a:solidFill>
                <a:srgbClr val="5B9BD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zh-CN" altLang="en-US"/>
            </a:p>
          </p:txBody>
        </p:sp>
        <p:sp>
          <p:nvSpPr>
            <p:cNvPr id="30" name="文本框 29">
              <a:extLst>
                <a:ext uri="{FF2B5EF4-FFF2-40B4-BE49-F238E27FC236}">
                  <a16:creationId xmlns:a16="http://schemas.microsoft.com/office/drawing/2014/main" xmlns="" id="{1935EF88-8226-45FD-B41F-0FBC01A2586E}"/>
                </a:ext>
              </a:extLst>
            </p:cNvPr>
            <p:cNvSpPr txBox="1"/>
            <p:nvPr/>
          </p:nvSpPr>
          <p:spPr>
            <a:xfrm>
              <a:off x="3693795" y="4847338"/>
              <a:ext cx="894096" cy="369332"/>
            </a:xfrm>
            <a:prstGeom prst="rect">
              <a:avLst/>
            </a:prstGeom>
            <a:noFill/>
          </p:spPr>
          <p:txBody>
            <a:bodyPr wrap="square" rtlCol="0">
              <a:spAutoFit/>
            </a:bodyPr>
            <a:lstStyle/>
            <a:p>
              <a:r>
                <a:rPr lang="en-US" altLang="zh-CN" b="1" dirty="0">
                  <a:latin typeface="Times New Roman" panose="02020603050405020304" pitchFamily="18" charset="0"/>
                  <a:cs typeface="Times New Roman" panose="02020603050405020304" pitchFamily="18" charset="0"/>
                </a:rPr>
                <a:t>Level2</a:t>
              </a:r>
              <a:endParaRPr lang="zh-CN" altLang="en-US" dirty="0">
                <a:latin typeface="Times New Roman" panose="02020603050405020304" pitchFamily="18" charset="0"/>
                <a:cs typeface="Times New Roman" panose="02020603050405020304" pitchFamily="18" charset="0"/>
              </a:endParaRPr>
            </a:p>
          </p:txBody>
        </p:sp>
        <p:cxnSp>
          <p:nvCxnSpPr>
            <p:cNvPr id="65" name="直接连接符 64">
              <a:extLst>
                <a:ext uri="{FF2B5EF4-FFF2-40B4-BE49-F238E27FC236}">
                  <a16:creationId xmlns:a16="http://schemas.microsoft.com/office/drawing/2014/main" xmlns="" id="{32DD08E3-8537-47F1-8301-674313BFE2D5}"/>
                </a:ext>
              </a:extLst>
            </p:cNvPr>
            <p:cNvCxnSpPr/>
            <p:nvPr/>
          </p:nvCxnSpPr>
          <p:spPr>
            <a:xfrm>
              <a:off x="1887855" y="4364383"/>
              <a:ext cx="0" cy="143976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xmlns="" id="{7C1142D8-C81B-492B-8264-3B975AEC90D5}"/>
                </a:ext>
              </a:extLst>
            </p:cNvPr>
            <p:cNvCxnSpPr/>
            <p:nvPr/>
          </p:nvCxnSpPr>
          <p:spPr>
            <a:xfrm>
              <a:off x="3693795" y="4364383"/>
              <a:ext cx="0" cy="143976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xmlns="" id="{2B44802D-C207-40E8-A829-6E35330BC37D}"/>
                </a:ext>
              </a:extLst>
            </p:cNvPr>
            <p:cNvCxnSpPr/>
            <p:nvPr/>
          </p:nvCxnSpPr>
          <p:spPr>
            <a:xfrm>
              <a:off x="5287958" y="4364383"/>
              <a:ext cx="0" cy="1439761"/>
            </a:xfrm>
            <a:prstGeom prst="line">
              <a:avLst/>
            </a:prstGeom>
            <a:ln w="28575">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68" name="文本框 67">
              <a:extLst>
                <a:ext uri="{FF2B5EF4-FFF2-40B4-BE49-F238E27FC236}">
                  <a16:creationId xmlns:a16="http://schemas.microsoft.com/office/drawing/2014/main" xmlns="" id="{F96A7698-5034-488E-A8A9-D49A37465B5F}"/>
                </a:ext>
              </a:extLst>
            </p:cNvPr>
            <p:cNvSpPr txBox="1"/>
            <p:nvPr/>
          </p:nvSpPr>
          <p:spPr>
            <a:xfrm>
              <a:off x="938440" y="5713395"/>
              <a:ext cx="1152880" cy="369332"/>
            </a:xfrm>
            <a:prstGeom prst="rect">
              <a:avLst/>
            </a:prstGeom>
            <a:noFill/>
          </p:spPr>
          <p:txBody>
            <a:bodyPr wrap="none" rtlCol="0">
              <a:spAutoFit/>
            </a:bodyPr>
            <a:lstStyle/>
            <a:p>
              <a:r>
                <a:rPr lang="en-US" altLang="zh-CN" b="1" dirty="0">
                  <a:latin typeface="Times New Roman" panose="02020603050405020304" pitchFamily="18" charset="0"/>
                  <a:cs typeface="Times New Roman" panose="02020603050405020304" pitchFamily="18" charset="0"/>
                </a:rPr>
                <a:t>40% duty</a:t>
              </a:r>
              <a:endParaRPr lang="zh-CN" altLang="en-US" b="1" dirty="0">
                <a:latin typeface="Times New Roman" panose="02020603050405020304" pitchFamily="18" charset="0"/>
                <a:cs typeface="Times New Roman" panose="02020603050405020304" pitchFamily="18" charset="0"/>
              </a:endParaRPr>
            </a:p>
          </p:txBody>
        </p:sp>
        <p:sp>
          <p:nvSpPr>
            <p:cNvPr id="69" name="文本框 68">
              <a:extLst>
                <a:ext uri="{FF2B5EF4-FFF2-40B4-BE49-F238E27FC236}">
                  <a16:creationId xmlns:a16="http://schemas.microsoft.com/office/drawing/2014/main" xmlns="" id="{069651CA-DB76-462A-A17C-8F4CBD5EAF6A}"/>
                </a:ext>
              </a:extLst>
            </p:cNvPr>
            <p:cNvSpPr txBox="1"/>
            <p:nvPr/>
          </p:nvSpPr>
          <p:spPr>
            <a:xfrm>
              <a:off x="2686341" y="5717042"/>
              <a:ext cx="1152880" cy="369332"/>
            </a:xfrm>
            <a:prstGeom prst="rect">
              <a:avLst/>
            </a:prstGeom>
            <a:noFill/>
          </p:spPr>
          <p:txBody>
            <a:bodyPr wrap="none" rtlCol="0">
              <a:spAutoFit/>
            </a:bodyPr>
            <a:lstStyle/>
            <a:p>
              <a:r>
                <a:rPr lang="en-US" altLang="zh-CN" b="1" dirty="0">
                  <a:latin typeface="Times New Roman" panose="02020603050405020304" pitchFamily="18" charset="0"/>
                  <a:cs typeface="Times New Roman" panose="02020603050405020304" pitchFamily="18" charset="0"/>
                </a:rPr>
                <a:t>40% duty</a:t>
              </a:r>
              <a:endParaRPr lang="zh-CN" altLang="en-US" b="1" dirty="0">
                <a:latin typeface="Times New Roman" panose="02020603050405020304" pitchFamily="18" charset="0"/>
                <a:cs typeface="Times New Roman" panose="02020603050405020304" pitchFamily="18" charset="0"/>
              </a:endParaRPr>
            </a:p>
          </p:txBody>
        </p:sp>
        <p:sp>
          <p:nvSpPr>
            <p:cNvPr id="70" name="文本框 69">
              <a:extLst>
                <a:ext uri="{FF2B5EF4-FFF2-40B4-BE49-F238E27FC236}">
                  <a16:creationId xmlns:a16="http://schemas.microsoft.com/office/drawing/2014/main" xmlns="" id="{370F3630-80BC-4EED-B292-6E96079FFCB0}"/>
                </a:ext>
              </a:extLst>
            </p:cNvPr>
            <p:cNvSpPr txBox="1"/>
            <p:nvPr/>
          </p:nvSpPr>
          <p:spPr>
            <a:xfrm>
              <a:off x="4490032" y="5715881"/>
              <a:ext cx="1152880" cy="369332"/>
            </a:xfrm>
            <a:prstGeom prst="rect">
              <a:avLst/>
            </a:prstGeom>
            <a:noFill/>
          </p:spPr>
          <p:txBody>
            <a:bodyPr wrap="none" rtlCol="0">
              <a:spAutoFit/>
            </a:bodyPr>
            <a:lstStyle/>
            <a:p>
              <a:r>
                <a:rPr lang="en-US" altLang="zh-CN" b="1" dirty="0">
                  <a:latin typeface="Times New Roman" panose="02020603050405020304" pitchFamily="18" charset="0"/>
                  <a:cs typeface="Times New Roman" panose="02020603050405020304" pitchFamily="18" charset="0"/>
                </a:rPr>
                <a:t>40% duty</a:t>
              </a:r>
              <a:endParaRPr lang="zh-CN" altLang="en-US" b="1" dirty="0">
                <a:latin typeface="Times New Roman" panose="02020603050405020304" pitchFamily="18" charset="0"/>
                <a:cs typeface="Times New Roman" panose="02020603050405020304" pitchFamily="18" charset="0"/>
              </a:endParaRPr>
            </a:p>
          </p:txBody>
        </p:sp>
        <p:cxnSp>
          <p:nvCxnSpPr>
            <p:cNvPr id="75" name="直接箭头连接符 74">
              <a:extLst>
                <a:ext uri="{FF2B5EF4-FFF2-40B4-BE49-F238E27FC236}">
                  <a16:creationId xmlns:a16="http://schemas.microsoft.com/office/drawing/2014/main" xmlns="" id="{9A492E40-AF96-4714-8354-49E866DB3592}"/>
                </a:ext>
              </a:extLst>
            </p:cNvPr>
            <p:cNvCxnSpPr/>
            <p:nvPr/>
          </p:nvCxnSpPr>
          <p:spPr>
            <a:xfrm>
              <a:off x="772953" y="5678058"/>
              <a:ext cx="139069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6" name="直接箭头连接符 75">
              <a:extLst>
                <a:ext uri="{FF2B5EF4-FFF2-40B4-BE49-F238E27FC236}">
                  <a16:creationId xmlns:a16="http://schemas.microsoft.com/office/drawing/2014/main" xmlns="" id="{1203B9AB-4009-43CD-B7C3-6F7EB7342D00}"/>
                </a:ext>
              </a:extLst>
            </p:cNvPr>
            <p:cNvCxnSpPr/>
            <p:nvPr/>
          </p:nvCxnSpPr>
          <p:spPr>
            <a:xfrm>
              <a:off x="2528071" y="5678058"/>
              <a:ext cx="139069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7" name="直接箭头连接符 76">
              <a:extLst>
                <a:ext uri="{FF2B5EF4-FFF2-40B4-BE49-F238E27FC236}">
                  <a16:creationId xmlns:a16="http://schemas.microsoft.com/office/drawing/2014/main" xmlns="" id="{6F2A6D61-25C2-43E3-BAC4-A3BE940C1B88}"/>
                </a:ext>
              </a:extLst>
            </p:cNvPr>
            <p:cNvCxnSpPr/>
            <p:nvPr/>
          </p:nvCxnSpPr>
          <p:spPr>
            <a:xfrm>
              <a:off x="4291479" y="5708736"/>
              <a:ext cx="1390694"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8" name="直接箭头连接符 77">
              <a:extLst>
                <a:ext uri="{FF2B5EF4-FFF2-40B4-BE49-F238E27FC236}">
                  <a16:creationId xmlns:a16="http://schemas.microsoft.com/office/drawing/2014/main" xmlns="" id="{A3AE8D86-1ED7-4A3D-955F-615AB0818A1E}"/>
                </a:ext>
              </a:extLst>
            </p:cNvPr>
            <p:cNvCxnSpPr>
              <a:cxnSpLocks/>
            </p:cNvCxnSpPr>
            <p:nvPr/>
          </p:nvCxnSpPr>
          <p:spPr>
            <a:xfrm flipV="1">
              <a:off x="938682" y="4275125"/>
              <a:ext cx="0" cy="161312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79" name="直接箭头连接符 78">
              <a:extLst>
                <a:ext uri="{FF2B5EF4-FFF2-40B4-BE49-F238E27FC236}">
                  <a16:creationId xmlns:a16="http://schemas.microsoft.com/office/drawing/2014/main" xmlns="" id="{81F234C2-E8BF-4F9B-B95D-6188EFE6441D}"/>
                </a:ext>
              </a:extLst>
            </p:cNvPr>
            <p:cNvCxnSpPr>
              <a:cxnSpLocks/>
            </p:cNvCxnSpPr>
            <p:nvPr/>
          </p:nvCxnSpPr>
          <p:spPr>
            <a:xfrm flipV="1">
              <a:off x="2724682" y="4286754"/>
              <a:ext cx="0" cy="1586433"/>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11" name="文本框 110">
              <a:extLst>
                <a:ext uri="{FF2B5EF4-FFF2-40B4-BE49-F238E27FC236}">
                  <a16:creationId xmlns:a16="http://schemas.microsoft.com/office/drawing/2014/main" xmlns="" id="{2818A37E-5734-4F5E-8B10-D48C252F2142}"/>
                </a:ext>
              </a:extLst>
            </p:cNvPr>
            <p:cNvSpPr txBox="1"/>
            <p:nvPr/>
          </p:nvSpPr>
          <p:spPr>
            <a:xfrm>
              <a:off x="1090318" y="4170761"/>
              <a:ext cx="947312" cy="461665"/>
            </a:xfrm>
            <a:prstGeom prst="rect">
              <a:avLst/>
            </a:prstGeom>
            <a:noFill/>
          </p:spPr>
          <p:txBody>
            <a:bodyPr wrap="squar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“00”</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112" name="文本框 111">
              <a:extLst>
                <a:ext uri="{FF2B5EF4-FFF2-40B4-BE49-F238E27FC236}">
                  <a16:creationId xmlns:a16="http://schemas.microsoft.com/office/drawing/2014/main" xmlns="" id="{E7C4925C-B92E-42A9-8749-6D6438A32267}"/>
                </a:ext>
              </a:extLst>
            </p:cNvPr>
            <p:cNvSpPr txBox="1"/>
            <p:nvPr/>
          </p:nvSpPr>
          <p:spPr>
            <a:xfrm>
              <a:off x="2815300" y="4190661"/>
              <a:ext cx="947312" cy="461665"/>
            </a:xfrm>
            <a:prstGeom prst="rect">
              <a:avLst/>
            </a:prstGeom>
            <a:noFill/>
          </p:spPr>
          <p:txBody>
            <a:bodyPr wrap="squar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“01”</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113" name="文本框 112">
              <a:extLst>
                <a:ext uri="{FF2B5EF4-FFF2-40B4-BE49-F238E27FC236}">
                  <a16:creationId xmlns:a16="http://schemas.microsoft.com/office/drawing/2014/main" xmlns="" id="{91BB71E3-BF5D-4728-8742-410D96E5BE26}"/>
                </a:ext>
              </a:extLst>
            </p:cNvPr>
            <p:cNvSpPr txBox="1"/>
            <p:nvPr/>
          </p:nvSpPr>
          <p:spPr>
            <a:xfrm>
              <a:off x="4481203" y="4137842"/>
              <a:ext cx="947312" cy="461665"/>
            </a:xfrm>
            <a:prstGeom prst="rect">
              <a:avLst/>
            </a:prstGeom>
            <a:noFill/>
          </p:spPr>
          <p:txBody>
            <a:bodyPr wrap="square" rtlCol="0">
              <a:spAutoFit/>
            </a:bodyPr>
            <a:lstStyle/>
            <a:p>
              <a:r>
                <a:rPr lang="en-US" altLang="zh-CN" sz="2400" b="1" dirty="0" smtClean="0">
                  <a:solidFill>
                    <a:srgbClr val="FF0000"/>
                  </a:solidFill>
                  <a:latin typeface="Times New Roman" panose="02020603050405020304" pitchFamily="18" charset="0"/>
                  <a:cs typeface="Times New Roman" panose="02020603050405020304" pitchFamily="18" charset="0"/>
                </a:rPr>
                <a:t>“10”</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grpSp>
      <p:sp>
        <p:nvSpPr>
          <p:cNvPr id="8" name="投影片編號版面配置區 7"/>
          <p:cNvSpPr>
            <a:spLocks noGrp="1"/>
          </p:cNvSpPr>
          <p:nvPr>
            <p:ph type="sldNum" sz="quarter" idx="12"/>
          </p:nvPr>
        </p:nvSpPr>
        <p:spPr/>
        <p:txBody>
          <a:bodyPr/>
          <a:lstStyle/>
          <a:p>
            <a:fld id="{0C913308-F349-4B6D-A68A-DD1791B4A57B}" type="slidenum">
              <a:rPr lang="zh-CN" altLang="en-US" smtClean="0"/>
              <a:t>11</a:t>
            </a:fld>
            <a:endParaRPr lang="zh-CN" altLang="en-US"/>
          </a:p>
        </p:txBody>
      </p:sp>
    </p:spTree>
    <p:extLst>
      <p:ext uri="{BB962C8B-B14F-4D97-AF65-F5344CB8AC3E}">
        <p14:creationId xmlns:p14="http://schemas.microsoft.com/office/powerpoint/2010/main" val="9539664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7"/>
                                        </p:tgtEl>
                                        <p:attrNameLst>
                                          <p:attrName>style.visibility</p:attrName>
                                        </p:attrNameLst>
                                      </p:cBhvr>
                                      <p:to>
                                        <p:strVal val="visible"/>
                                      </p:to>
                                    </p:set>
                                    <p:animEffect transition="in" filter="randombar(horizontal)">
                                      <p:cBhvr>
                                        <p:cTn id="12" dur="500"/>
                                        <p:tgtEl>
                                          <p:spTgt spid="10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6"/>
                                        </p:tgtEl>
                                        <p:attrNameLst>
                                          <p:attrName>style.visibility</p:attrName>
                                        </p:attrNameLst>
                                      </p:cBhvr>
                                      <p:to>
                                        <p:strVal val="visible"/>
                                      </p:to>
                                    </p:set>
                                    <p:animEffect transition="in" filter="randombar(horizontal)">
                                      <p:cBhvr>
                                        <p:cTn id="15" dur="500"/>
                                        <p:tgtEl>
                                          <p:spTgt spid="106"/>
                                        </p:tgtEl>
                                      </p:cBhvr>
                                    </p:animEffect>
                                  </p:childTnLst>
                                </p:cTn>
                              </p:par>
                              <p:par>
                                <p:cTn id="16" presetID="14" presetClass="entr" presetSubtype="10" fill="hold" nodeType="withEffect">
                                  <p:stCondLst>
                                    <p:cond delay="0"/>
                                  </p:stCondLst>
                                  <p:childTnLst>
                                    <p:set>
                                      <p:cBhvr>
                                        <p:cTn id="17" dur="1" fill="hold">
                                          <p:stCondLst>
                                            <p:cond delay="0"/>
                                          </p:stCondLst>
                                        </p:cTn>
                                        <p:tgtEl>
                                          <p:spTgt spid="80"/>
                                        </p:tgtEl>
                                        <p:attrNameLst>
                                          <p:attrName>style.visibility</p:attrName>
                                        </p:attrNameLst>
                                      </p:cBhvr>
                                      <p:to>
                                        <p:strVal val="visible"/>
                                      </p:to>
                                    </p:set>
                                    <p:animEffect transition="in" filter="randombar(horizontal)">
                                      <p:cBhvr>
                                        <p:cTn id="18"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a:extLst>
              <a:ext uri="{FF2B5EF4-FFF2-40B4-BE49-F238E27FC236}">
                <a16:creationId xmlns:a16="http://schemas.microsoft.com/office/drawing/2014/main" xmlns="" id="{13300F9F-F024-4031-B577-DD5960313E02}"/>
              </a:ext>
            </a:extLst>
          </p:cNvPr>
          <p:cNvGrpSpPr/>
          <p:nvPr/>
        </p:nvGrpSpPr>
        <p:grpSpPr>
          <a:xfrm>
            <a:off x="4583038" y="2420888"/>
            <a:ext cx="2885200" cy="2884486"/>
            <a:chOff x="4952097" y="2353076"/>
            <a:chExt cx="2885200" cy="2884486"/>
          </a:xfrm>
        </p:grpSpPr>
        <p:sp>
          <p:nvSpPr>
            <p:cNvPr id="7" name="圆角矩形 2">
              <a:extLst>
                <a:ext uri="{FF2B5EF4-FFF2-40B4-BE49-F238E27FC236}">
                  <a16:creationId xmlns:a16="http://schemas.microsoft.com/office/drawing/2014/main" xmlns="" id="{408E8147-E946-47BA-AF7F-762C569341B1}"/>
                </a:ext>
              </a:extLst>
            </p:cNvPr>
            <p:cNvSpPr/>
            <p:nvPr/>
          </p:nvSpPr>
          <p:spPr>
            <a:xfrm>
              <a:off x="4952097" y="2353076"/>
              <a:ext cx="1376513" cy="1376513"/>
            </a:xfrm>
            <a:prstGeom prst="roundRect">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22">
              <a:extLst>
                <a:ext uri="{FF2B5EF4-FFF2-40B4-BE49-F238E27FC236}">
                  <a16:creationId xmlns:a16="http://schemas.microsoft.com/office/drawing/2014/main" xmlns="" id="{37646F77-8BA5-4002-B48C-09F9D0E67606}"/>
                </a:ext>
              </a:extLst>
            </p:cNvPr>
            <p:cNvSpPr/>
            <p:nvPr/>
          </p:nvSpPr>
          <p:spPr>
            <a:xfrm>
              <a:off x="6460784" y="2353076"/>
              <a:ext cx="1376513" cy="1376513"/>
            </a:xfrm>
            <a:prstGeom prst="round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23">
              <a:extLst>
                <a:ext uri="{FF2B5EF4-FFF2-40B4-BE49-F238E27FC236}">
                  <a16:creationId xmlns:a16="http://schemas.microsoft.com/office/drawing/2014/main" xmlns="" id="{761052E2-F628-4FAA-8AE1-3E2CBB002823}"/>
                </a:ext>
              </a:extLst>
            </p:cNvPr>
            <p:cNvSpPr/>
            <p:nvPr/>
          </p:nvSpPr>
          <p:spPr>
            <a:xfrm>
              <a:off x="4952097" y="3861049"/>
              <a:ext cx="1376513" cy="1376513"/>
            </a:xfrm>
            <a:prstGeom prst="roundRect">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24">
              <a:extLst>
                <a:ext uri="{FF2B5EF4-FFF2-40B4-BE49-F238E27FC236}">
                  <a16:creationId xmlns:a16="http://schemas.microsoft.com/office/drawing/2014/main" xmlns="" id="{915120F3-4A64-4787-ABD1-7CEC8D364FA7}"/>
                </a:ext>
              </a:extLst>
            </p:cNvPr>
            <p:cNvSpPr/>
            <p:nvPr/>
          </p:nvSpPr>
          <p:spPr>
            <a:xfrm>
              <a:off x="6455246" y="3861048"/>
              <a:ext cx="1376513" cy="1376513"/>
            </a:xfrm>
            <a:prstGeom prst="roundRect">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xmlns="" id="{8C767357-8168-434D-939F-946DBA61C229}"/>
                </a:ext>
              </a:extLst>
            </p:cNvPr>
            <p:cNvSpPr txBox="1"/>
            <p:nvPr/>
          </p:nvSpPr>
          <p:spPr>
            <a:xfrm>
              <a:off x="5356041" y="2674207"/>
              <a:ext cx="532160" cy="830997"/>
            </a:xfrm>
            <a:prstGeom prst="rect">
              <a:avLst/>
            </a:prstGeom>
            <a:noFill/>
          </p:spPr>
          <p:txBody>
            <a:bodyPr wrap="square" rtlCol="0">
              <a:spAutoFit/>
            </a:bodyPr>
            <a:lstStyle/>
            <a:p>
              <a:r>
                <a:rPr lang="en-US" altLang="zh-CN" sz="4800" dirty="0">
                  <a:solidFill>
                    <a:schemeClr val="bg1"/>
                  </a:solidFill>
                </a:rPr>
                <a:t>1</a:t>
              </a:r>
              <a:endParaRPr lang="zh-CN" altLang="en-US" sz="4800" dirty="0">
                <a:solidFill>
                  <a:schemeClr val="bg1"/>
                </a:solidFill>
              </a:endParaRPr>
            </a:p>
          </p:txBody>
        </p:sp>
        <p:sp>
          <p:nvSpPr>
            <p:cNvPr id="12" name="文本框 11">
              <a:extLst>
                <a:ext uri="{FF2B5EF4-FFF2-40B4-BE49-F238E27FC236}">
                  <a16:creationId xmlns:a16="http://schemas.microsoft.com/office/drawing/2014/main" xmlns="" id="{D895582D-673D-4374-ABD7-24DF72249A0E}"/>
                </a:ext>
              </a:extLst>
            </p:cNvPr>
            <p:cNvSpPr txBox="1"/>
            <p:nvPr/>
          </p:nvSpPr>
          <p:spPr>
            <a:xfrm>
              <a:off x="6787182" y="2670011"/>
              <a:ext cx="532160" cy="830997"/>
            </a:xfrm>
            <a:prstGeom prst="rect">
              <a:avLst/>
            </a:prstGeom>
            <a:noFill/>
          </p:spPr>
          <p:txBody>
            <a:bodyPr wrap="square" rtlCol="0">
              <a:spAutoFit/>
            </a:bodyPr>
            <a:lstStyle/>
            <a:p>
              <a:r>
                <a:rPr lang="en-US" altLang="zh-CN" sz="4800" dirty="0">
                  <a:solidFill>
                    <a:schemeClr val="bg1"/>
                  </a:solidFill>
                </a:rPr>
                <a:t>2</a:t>
              </a:r>
              <a:endParaRPr lang="zh-CN" altLang="en-US" sz="4800" dirty="0">
                <a:solidFill>
                  <a:schemeClr val="bg1"/>
                </a:solidFill>
              </a:endParaRPr>
            </a:p>
          </p:txBody>
        </p:sp>
        <p:sp>
          <p:nvSpPr>
            <p:cNvPr id="13" name="文本框 12">
              <a:extLst>
                <a:ext uri="{FF2B5EF4-FFF2-40B4-BE49-F238E27FC236}">
                  <a16:creationId xmlns:a16="http://schemas.microsoft.com/office/drawing/2014/main" xmlns="" id="{F202A7AD-48C7-4638-879F-041DA4F7C3BA}"/>
                </a:ext>
              </a:extLst>
            </p:cNvPr>
            <p:cNvSpPr txBox="1"/>
            <p:nvPr/>
          </p:nvSpPr>
          <p:spPr>
            <a:xfrm>
              <a:off x="6859190" y="4154303"/>
              <a:ext cx="532160" cy="830997"/>
            </a:xfrm>
            <a:prstGeom prst="rect">
              <a:avLst/>
            </a:prstGeom>
            <a:noFill/>
          </p:spPr>
          <p:txBody>
            <a:bodyPr wrap="square" rtlCol="0">
              <a:spAutoFit/>
            </a:bodyPr>
            <a:lstStyle/>
            <a:p>
              <a:r>
                <a:rPr lang="en-US" altLang="zh-CN" sz="4800" dirty="0">
                  <a:solidFill>
                    <a:schemeClr val="bg1"/>
                  </a:solidFill>
                </a:rPr>
                <a:t>4</a:t>
              </a:r>
              <a:endParaRPr lang="zh-CN" altLang="en-US" sz="4800" dirty="0">
                <a:solidFill>
                  <a:schemeClr val="bg1"/>
                </a:solidFill>
              </a:endParaRPr>
            </a:p>
          </p:txBody>
        </p:sp>
        <p:sp>
          <p:nvSpPr>
            <p:cNvPr id="14" name="文本框 13">
              <a:extLst>
                <a:ext uri="{FF2B5EF4-FFF2-40B4-BE49-F238E27FC236}">
                  <a16:creationId xmlns:a16="http://schemas.microsoft.com/office/drawing/2014/main" xmlns="" id="{11A6917C-D50B-4934-999D-C8EE09268AAA}"/>
                </a:ext>
              </a:extLst>
            </p:cNvPr>
            <p:cNvSpPr txBox="1"/>
            <p:nvPr/>
          </p:nvSpPr>
          <p:spPr>
            <a:xfrm>
              <a:off x="5375126" y="4182179"/>
              <a:ext cx="532160" cy="830997"/>
            </a:xfrm>
            <a:prstGeom prst="rect">
              <a:avLst/>
            </a:prstGeom>
            <a:noFill/>
          </p:spPr>
          <p:txBody>
            <a:bodyPr wrap="square" rtlCol="0">
              <a:spAutoFit/>
            </a:bodyPr>
            <a:lstStyle/>
            <a:p>
              <a:r>
                <a:rPr lang="en-US" altLang="zh-CN" sz="4800" dirty="0">
                  <a:solidFill>
                    <a:schemeClr val="bg1"/>
                  </a:solidFill>
                </a:rPr>
                <a:t>3</a:t>
              </a:r>
              <a:endParaRPr lang="zh-CN" altLang="en-US" sz="4800" dirty="0">
                <a:solidFill>
                  <a:schemeClr val="bg1"/>
                </a:solidFill>
              </a:endParaRPr>
            </a:p>
          </p:txBody>
        </p:sp>
      </p:grpSp>
      <p:sp>
        <p:nvSpPr>
          <p:cNvPr id="16" name="Rectangle 80">
            <a:extLst>
              <a:ext uri="{FF2B5EF4-FFF2-40B4-BE49-F238E27FC236}">
                <a16:creationId xmlns:a16="http://schemas.microsoft.com/office/drawing/2014/main" xmlns="" id="{F454C411-B2BE-42D0-8A71-9327641DF8E3}"/>
              </a:ext>
            </a:extLst>
          </p:cNvPr>
          <p:cNvSpPr/>
          <p:nvPr/>
        </p:nvSpPr>
        <p:spPr>
          <a:xfrm>
            <a:off x="7550974" y="2611652"/>
            <a:ext cx="3830140" cy="1083337"/>
          </a:xfrm>
          <a:prstGeom prst="rect">
            <a:avLst/>
          </a:prstGeom>
        </p:spPr>
        <p:txBody>
          <a:bodyPr wrap="square" lIns="219419" tIns="109710" rIns="219419" bIns="109710">
            <a:spAutoFit/>
          </a:bodyPr>
          <a:lstStyle/>
          <a:p>
            <a:r>
              <a:rPr lang="en-US" altLang="zh-CN" sz="2800" dirty="0">
                <a:latin typeface="Times New Roman" panose="02020603050405020304" pitchFamily="18" charset="0"/>
                <a:cs typeface="Times New Roman" panose="02020603050405020304" pitchFamily="18" charset="0"/>
              </a:rPr>
              <a:t>How to handle the user’s interference?</a:t>
            </a:r>
          </a:p>
        </p:txBody>
      </p:sp>
      <p:sp>
        <p:nvSpPr>
          <p:cNvPr id="18" name="Rectangle 80">
            <a:extLst>
              <a:ext uri="{FF2B5EF4-FFF2-40B4-BE49-F238E27FC236}">
                <a16:creationId xmlns:a16="http://schemas.microsoft.com/office/drawing/2014/main" xmlns="" id="{A7861D63-7CF7-4C6C-A5DD-9DEEFE425AEE}"/>
              </a:ext>
            </a:extLst>
          </p:cNvPr>
          <p:cNvSpPr/>
          <p:nvPr/>
        </p:nvSpPr>
        <p:spPr>
          <a:xfrm>
            <a:off x="7589336" y="4123820"/>
            <a:ext cx="4320479" cy="1298781"/>
          </a:xfrm>
          <a:prstGeom prst="rect">
            <a:avLst/>
          </a:prstGeom>
        </p:spPr>
        <p:txBody>
          <a:bodyPr wrap="square" lIns="219419" tIns="109710" rIns="219419" bIns="109710">
            <a:spAutoFit/>
          </a:bodyPr>
          <a:lstStyle/>
          <a:p>
            <a:r>
              <a:rPr lang="en-US" altLang="zh-CN" sz="2800" dirty="0">
                <a:solidFill>
                  <a:schemeClr val="bg1">
                    <a:lumMod val="65000"/>
                  </a:schemeClr>
                </a:solidFill>
                <a:latin typeface="Times New Roman" panose="02020603050405020304" pitchFamily="18" charset="0"/>
                <a:cs typeface="Times New Roman" panose="02020603050405020304" pitchFamily="18" charset="0"/>
              </a:rPr>
              <a:t>How to implement the full-duplex communication?</a:t>
            </a:r>
          </a:p>
          <a:p>
            <a:endParaRPr lang="en-US" sz="1400" b="1" dirty="0">
              <a:solidFill>
                <a:schemeClr val="tx1">
                  <a:lumMod val="85000"/>
                  <a:lumOff val="15000"/>
                </a:schemeClr>
              </a:solidFill>
              <a:latin typeface="微软雅黑" panose="020B0503020204020204" pitchFamily="34" charset="-122"/>
              <a:ea typeface="Open Sans Light" panose="020B0306030504020204" pitchFamily="34" charset="0"/>
              <a:cs typeface="Aparajita" panose="020B0604020202020204" pitchFamily="34" charset="0"/>
            </a:endParaRPr>
          </a:p>
        </p:txBody>
      </p:sp>
      <p:sp>
        <p:nvSpPr>
          <p:cNvPr id="20" name="Rectangle 80">
            <a:extLst>
              <a:ext uri="{FF2B5EF4-FFF2-40B4-BE49-F238E27FC236}">
                <a16:creationId xmlns:a16="http://schemas.microsoft.com/office/drawing/2014/main" xmlns="" id="{7B673C58-B826-4E87-B3BE-A5DC2C3E1C2A}"/>
              </a:ext>
            </a:extLst>
          </p:cNvPr>
          <p:cNvSpPr/>
          <p:nvPr/>
        </p:nvSpPr>
        <p:spPr>
          <a:xfrm>
            <a:off x="1276167" y="4123820"/>
            <a:ext cx="3302080" cy="1083337"/>
          </a:xfrm>
          <a:prstGeom prst="rect">
            <a:avLst/>
          </a:prstGeom>
        </p:spPr>
        <p:txBody>
          <a:bodyPr wrap="square" lIns="219419" tIns="109710" rIns="219419" bIns="109710">
            <a:spAutoFit/>
          </a:bodyPr>
          <a:lstStyle/>
          <a:p>
            <a:r>
              <a:rPr lang="en-US" altLang="zh-CN" sz="2800" dirty="0">
                <a:solidFill>
                  <a:schemeClr val="bg1">
                    <a:lumMod val="65000"/>
                  </a:schemeClr>
                </a:solidFill>
                <a:latin typeface="Times New Roman" panose="02020603050405020304" pitchFamily="18" charset="0"/>
                <a:cs typeface="Times New Roman" panose="02020603050405020304" pitchFamily="18" charset="0"/>
              </a:rPr>
              <a:t>How to enhance the transmission speed?</a:t>
            </a:r>
          </a:p>
        </p:txBody>
      </p:sp>
      <p:sp>
        <p:nvSpPr>
          <p:cNvPr id="22" name="Rectangle 80">
            <a:extLst>
              <a:ext uri="{FF2B5EF4-FFF2-40B4-BE49-F238E27FC236}">
                <a16:creationId xmlns:a16="http://schemas.microsoft.com/office/drawing/2014/main" xmlns="" id="{23761B5B-6AE0-4C55-A44C-6EAB5C498639}"/>
              </a:ext>
            </a:extLst>
          </p:cNvPr>
          <p:cNvSpPr/>
          <p:nvPr/>
        </p:nvSpPr>
        <p:spPr>
          <a:xfrm>
            <a:off x="1593321" y="2586766"/>
            <a:ext cx="3023958" cy="1083337"/>
          </a:xfrm>
          <a:prstGeom prst="rect">
            <a:avLst/>
          </a:prstGeom>
        </p:spPr>
        <p:txBody>
          <a:bodyPr wrap="none" lIns="219419" tIns="109710" rIns="219419" bIns="109710">
            <a:spAutoFit/>
          </a:bodyPr>
          <a:lstStyle/>
          <a:p>
            <a:pPr algn="r"/>
            <a:r>
              <a:rPr lang="en-US" altLang="zh-CN" sz="2800" dirty="0">
                <a:solidFill>
                  <a:schemeClr val="bg1">
                    <a:lumMod val="65000"/>
                  </a:schemeClr>
                </a:solidFill>
                <a:latin typeface="Times New Roman" panose="02020603050405020304" pitchFamily="18" charset="0"/>
                <a:cs typeface="Times New Roman" panose="02020603050405020304" pitchFamily="18" charset="0"/>
              </a:rPr>
              <a:t>How to </a:t>
            </a:r>
            <a:r>
              <a:rPr lang="en-US" altLang="zh-CN" sz="2800" dirty="0" smtClean="0">
                <a:solidFill>
                  <a:schemeClr val="bg1">
                    <a:lumMod val="65000"/>
                  </a:schemeClr>
                </a:solidFill>
                <a:latin typeface="Times New Roman" panose="02020603050405020304" pitchFamily="18" charset="0"/>
                <a:cs typeface="Times New Roman" panose="02020603050405020304" pitchFamily="18" charset="0"/>
              </a:rPr>
              <a:t>modulate </a:t>
            </a:r>
            <a:endParaRPr lang="en-US" altLang="zh-CN" sz="2800" dirty="0">
              <a:solidFill>
                <a:schemeClr val="bg1">
                  <a:lumMod val="65000"/>
                </a:schemeClr>
              </a:solidFill>
              <a:latin typeface="Times New Roman" panose="02020603050405020304" pitchFamily="18" charset="0"/>
              <a:cs typeface="Times New Roman" panose="02020603050405020304" pitchFamily="18" charset="0"/>
            </a:endParaRPr>
          </a:p>
          <a:p>
            <a:pPr algn="r"/>
            <a:r>
              <a:rPr lang="en-US" altLang="zh-CN" sz="2800" dirty="0" smtClean="0">
                <a:solidFill>
                  <a:schemeClr val="bg1">
                    <a:lumMod val="65000"/>
                  </a:schemeClr>
                </a:solidFill>
                <a:latin typeface="Times New Roman" panose="02020603050405020304" pitchFamily="18" charset="0"/>
                <a:cs typeface="Times New Roman" panose="02020603050405020304" pitchFamily="18" charset="0"/>
              </a:rPr>
              <a:t>CPU </a:t>
            </a:r>
            <a:r>
              <a:rPr lang="en-US" altLang="zh-CN" sz="2800" dirty="0">
                <a:solidFill>
                  <a:schemeClr val="bg1">
                    <a:lumMod val="65000"/>
                  </a:schemeClr>
                </a:solidFill>
                <a:latin typeface="Times New Roman" panose="02020603050405020304" pitchFamily="18" charset="0"/>
                <a:cs typeface="Times New Roman" panose="02020603050405020304" pitchFamily="18" charset="0"/>
              </a:rPr>
              <a:t>MI </a:t>
            </a:r>
            <a:r>
              <a:rPr lang="en-US" altLang="zh-CN" sz="2800" dirty="0" smtClean="0">
                <a:solidFill>
                  <a:schemeClr val="bg1">
                    <a:lumMod val="65000"/>
                  </a:schemeClr>
                </a:solidFill>
                <a:latin typeface="Times New Roman" panose="02020603050405020304" pitchFamily="18" charset="0"/>
                <a:cs typeface="Times New Roman" panose="02020603050405020304" pitchFamily="18" charset="0"/>
              </a:rPr>
              <a:t>signals?</a:t>
            </a:r>
            <a:endParaRPr lang="en-US" altLang="zh-CN" sz="2800" dirty="0">
              <a:solidFill>
                <a:schemeClr val="bg1">
                  <a:lumMod val="65000"/>
                </a:schemeClr>
              </a:solidFill>
              <a:latin typeface="Times New Roman" panose="02020603050405020304" pitchFamily="18" charset="0"/>
              <a:cs typeface="Times New Roman" panose="02020603050405020304" pitchFamily="18" charset="0"/>
            </a:endParaRPr>
          </a:p>
        </p:txBody>
      </p:sp>
      <p:cxnSp>
        <p:nvCxnSpPr>
          <p:cNvPr id="24" name="直接连接符 23">
            <a:extLst>
              <a:ext uri="{FF2B5EF4-FFF2-40B4-BE49-F238E27FC236}">
                <a16:creationId xmlns:a16="http://schemas.microsoft.com/office/drawing/2014/main" xmlns="" id="{C17FEF0B-2FCC-44B8-B004-FE45D4EAA6D0}"/>
              </a:ext>
            </a:extLst>
          </p:cNvPr>
          <p:cNvCxnSpPr/>
          <p:nvPr/>
        </p:nvCxnSpPr>
        <p:spPr>
          <a:xfrm flipH="1">
            <a:off x="-194358" y="217178"/>
            <a:ext cx="777432" cy="653712"/>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xmlns="" id="{8F9E11D9-5CE8-4E73-84F1-049BEB4FA6B6}"/>
              </a:ext>
            </a:extLst>
          </p:cNvPr>
          <p:cNvCxnSpPr/>
          <p:nvPr/>
        </p:nvCxnSpPr>
        <p:spPr>
          <a:xfrm flipH="1">
            <a:off x="-58057" y="761631"/>
            <a:ext cx="388716" cy="3268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矩形 25">
            <a:extLst>
              <a:ext uri="{FF2B5EF4-FFF2-40B4-BE49-F238E27FC236}">
                <a16:creationId xmlns:a16="http://schemas.microsoft.com/office/drawing/2014/main" xmlns="" id="{120C94AB-34B8-4987-B72C-FA7968E474A8}"/>
              </a:ext>
            </a:extLst>
          </p:cNvPr>
          <p:cNvSpPr/>
          <p:nvPr/>
        </p:nvSpPr>
        <p:spPr>
          <a:xfrm>
            <a:off x="835489" y="505024"/>
            <a:ext cx="2218877" cy="523220"/>
          </a:xfrm>
          <a:prstGeom prst="rect">
            <a:avLst/>
          </a:prstGeom>
        </p:spPr>
        <p:txBody>
          <a:bodyPr wrap="none">
            <a:spAutoFit/>
          </a:bodyPr>
          <a:lstStyle/>
          <a:p>
            <a:r>
              <a:rPr lang="en-US" altLang="zh-CN" sz="2800" b="1" dirty="0">
                <a:solidFill>
                  <a:srgbClr val="C00000"/>
                </a:solidFill>
                <a:latin typeface="Times New Roman" panose="02020603050405020304" pitchFamily="18" charset="0"/>
                <a:cs typeface="Times New Roman" panose="02020603050405020304" pitchFamily="18" charset="0"/>
              </a:rPr>
              <a:t>3</a:t>
            </a:r>
            <a:r>
              <a:rPr lang="en-US" altLang="zh-CN" sz="2800" b="1" dirty="0">
                <a:latin typeface="Times New Roman" panose="02020603050405020304" pitchFamily="18" charset="0"/>
                <a:cs typeface="Times New Roman" panose="02020603050405020304" pitchFamily="18" charset="0"/>
              </a:rPr>
              <a:t>  Challenges</a:t>
            </a:r>
            <a:endParaRPr lang="zh-CN" altLang="en-US" sz="2800" b="1" dirty="0">
              <a:latin typeface="Times New Roman" panose="02020603050405020304" pitchFamily="18" charset="0"/>
              <a:cs typeface="Times New Roman" panose="02020603050405020304" pitchFamily="18" charset="0"/>
            </a:endParaRPr>
          </a:p>
        </p:txBody>
      </p:sp>
      <p:sp>
        <p:nvSpPr>
          <p:cNvPr id="27" name="左中括号 26">
            <a:extLst>
              <a:ext uri="{FF2B5EF4-FFF2-40B4-BE49-F238E27FC236}">
                <a16:creationId xmlns:a16="http://schemas.microsoft.com/office/drawing/2014/main" xmlns="" id="{535CDAE2-43A7-4FF4-ACD4-B3322F5E087C}"/>
              </a:ext>
            </a:extLst>
          </p:cNvPr>
          <p:cNvSpPr/>
          <p:nvPr/>
        </p:nvSpPr>
        <p:spPr>
          <a:xfrm>
            <a:off x="694606" y="544034"/>
            <a:ext cx="72008" cy="50405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投影片編號版面配置區 1"/>
          <p:cNvSpPr>
            <a:spLocks noGrp="1"/>
          </p:cNvSpPr>
          <p:nvPr>
            <p:ph type="sldNum" sz="quarter" idx="12"/>
          </p:nvPr>
        </p:nvSpPr>
        <p:spPr/>
        <p:txBody>
          <a:bodyPr/>
          <a:lstStyle/>
          <a:p>
            <a:fld id="{0C913308-F349-4B6D-A68A-DD1791B4A57B}" type="slidenum">
              <a:rPr lang="zh-CN" altLang="en-US" smtClean="0"/>
              <a:t>12</a:t>
            </a:fld>
            <a:endParaRPr lang="zh-CN" altLang="en-US"/>
          </a:p>
        </p:txBody>
      </p:sp>
    </p:spTree>
    <p:extLst>
      <p:ext uri="{BB962C8B-B14F-4D97-AF65-F5344CB8AC3E}">
        <p14:creationId xmlns:p14="http://schemas.microsoft.com/office/powerpoint/2010/main" val="2109303594"/>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H="1">
            <a:off x="-194358" y="217178"/>
            <a:ext cx="777432" cy="653712"/>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58057" y="761631"/>
            <a:ext cx="388716" cy="3268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824442" y="476672"/>
            <a:ext cx="2798074" cy="584775"/>
          </a:xfrm>
          <a:prstGeom prst="rect">
            <a:avLst/>
          </a:prstGeom>
        </p:spPr>
        <p:txBody>
          <a:bodyPr wrap="none">
            <a:spAutoFit/>
          </a:bodyPr>
          <a:lstStyle/>
          <a:p>
            <a:r>
              <a:rPr lang="en-US" altLang="zh-CN" sz="3200" b="1" dirty="0">
                <a:solidFill>
                  <a:srgbClr val="C00000"/>
                </a:solidFill>
                <a:latin typeface="Times New Roman" panose="02020603050405020304" pitchFamily="18" charset="0"/>
                <a:cs typeface="Times New Roman" panose="02020603050405020304" pitchFamily="18" charset="0"/>
              </a:rPr>
              <a:t>3-2 </a:t>
            </a:r>
            <a:r>
              <a:rPr lang="en-US" altLang="zh-CN" sz="3200" b="1" dirty="0" smtClean="0">
                <a:latin typeface="Times New Roman" panose="02020603050405020304" pitchFamily="18" charset="0"/>
                <a:cs typeface="Times New Roman" panose="02020603050405020304" pitchFamily="18" charset="0"/>
              </a:rPr>
              <a:t>Work Flow</a:t>
            </a:r>
            <a:endParaRPr lang="zh-CN" altLang="en-US" sz="3200" b="1" dirty="0">
              <a:latin typeface="Times New Roman" panose="02020603050405020304" pitchFamily="18" charset="0"/>
              <a:cs typeface="Times New Roman" panose="02020603050405020304" pitchFamily="18" charset="0"/>
            </a:endParaRPr>
          </a:p>
        </p:txBody>
      </p:sp>
      <p:sp>
        <p:nvSpPr>
          <p:cNvPr id="5" name="左中括号 4"/>
          <p:cNvSpPr/>
          <p:nvPr/>
        </p:nvSpPr>
        <p:spPr>
          <a:xfrm>
            <a:off x="694606" y="544034"/>
            <a:ext cx="72008" cy="50405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14" name="组合 113">
            <a:extLst>
              <a:ext uri="{FF2B5EF4-FFF2-40B4-BE49-F238E27FC236}">
                <a16:creationId xmlns:a16="http://schemas.microsoft.com/office/drawing/2014/main" xmlns="" id="{10A8EEC2-31C2-4FC7-8421-B26A0174047D}"/>
              </a:ext>
            </a:extLst>
          </p:cNvPr>
          <p:cNvGrpSpPr/>
          <p:nvPr/>
        </p:nvGrpSpPr>
        <p:grpSpPr>
          <a:xfrm>
            <a:off x="1163189" y="1734231"/>
            <a:ext cx="9066362" cy="4049458"/>
            <a:chOff x="1163189" y="1734231"/>
            <a:chExt cx="9066362" cy="4049458"/>
          </a:xfrm>
        </p:grpSpPr>
        <p:pic>
          <p:nvPicPr>
            <p:cNvPr id="115" name="图片 114">
              <a:extLst>
                <a:ext uri="{FF2B5EF4-FFF2-40B4-BE49-F238E27FC236}">
                  <a16:creationId xmlns:a16="http://schemas.microsoft.com/office/drawing/2014/main" xmlns="" id="{B29CEA85-F94D-4B1E-B882-141F77E029A2}"/>
                </a:ext>
              </a:extLst>
            </p:cNvPr>
            <p:cNvPicPr>
              <a:picLocks noChangeAspect="1"/>
            </p:cNvPicPr>
            <p:nvPr/>
          </p:nvPicPr>
          <p:blipFill>
            <a:blip r:embed="rId3"/>
            <a:stretch>
              <a:fillRect/>
            </a:stretch>
          </p:blipFill>
          <p:spPr>
            <a:xfrm>
              <a:off x="1163189" y="1734231"/>
              <a:ext cx="9066362" cy="4049458"/>
            </a:xfrm>
            <a:prstGeom prst="rect">
              <a:avLst/>
            </a:prstGeom>
          </p:spPr>
        </p:pic>
        <p:pic>
          <p:nvPicPr>
            <p:cNvPr id="116" name="图片 115">
              <a:extLst>
                <a:ext uri="{FF2B5EF4-FFF2-40B4-BE49-F238E27FC236}">
                  <a16:creationId xmlns:a16="http://schemas.microsoft.com/office/drawing/2014/main" xmlns="" id="{AD837FB5-5628-445E-A074-6AF6BEBE95DA}"/>
                </a:ext>
              </a:extLst>
            </p:cNvPr>
            <p:cNvPicPr>
              <a:picLocks noChangeAspect="1"/>
            </p:cNvPicPr>
            <p:nvPr/>
          </p:nvPicPr>
          <p:blipFill>
            <a:blip r:embed="rId4"/>
            <a:stretch>
              <a:fillRect/>
            </a:stretch>
          </p:blipFill>
          <p:spPr>
            <a:xfrm>
              <a:off x="2453951" y="1920874"/>
              <a:ext cx="6092696" cy="1278651"/>
            </a:xfrm>
            <a:prstGeom prst="rect">
              <a:avLst/>
            </a:prstGeom>
          </p:spPr>
        </p:pic>
        <p:pic>
          <p:nvPicPr>
            <p:cNvPr id="117" name="图片 116">
              <a:extLst>
                <a:ext uri="{FF2B5EF4-FFF2-40B4-BE49-F238E27FC236}">
                  <a16:creationId xmlns:a16="http://schemas.microsoft.com/office/drawing/2014/main" xmlns="" id="{1A908839-4E4F-43F1-8CE4-93D0B667B3A1}"/>
                </a:ext>
              </a:extLst>
            </p:cNvPr>
            <p:cNvPicPr>
              <a:picLocks noChangeAspect="1"/>
            </p:cNvPicPr>
            <p:nvPr/>
          </p:nvPicPr>
          <p:blipFill>
            <a:blip r:embed="rId4"/>
            <a:stretch>
              <a:fillRect/>
            </a:stretch>
          </p:blipFill>
          <p:spPr>
            <a:xfrm>
              <a:off x="2981325" y="2323225"/>
              <a:ext cx="264795" cy="914400"/>
            </a:xfrm>
            <a:prstGeom prst="rect">
              <a:avLst/>
            </a:prstGeom>
          </p:spPr>
        </p:pic>
      </p:grpSp>
      <p:grpSp>
        <p:nvGrpSpPr>
          <p:cNvPr id="118" name="组合 117">
            <a:extLst>
              <a:ext uri="{FF2B5EF4-FFF2-40B4-BE49-F238E27FC236}">
                <a16:creationId xmlns:a16="http://schemas.microsoft.com/office/drawing/2014/main" xmlns="" id="{3703D2A0-1222-45C0-8924-3054B9A4803D}"/>
              </a:ext>
            </a:extLst>
          </p:cNvPr>
          <p:cNvGrpSpPr/>
          <p:nvPr/>
        </p:nvGrpSpPr>
        <p:grpSpPr>
          <a:xfrm>
            <a:off x="2067184" y="1713625"/>
            <a:ext cx="6619875" cy="1485900"/>
            <a:chOff x="2768224" y="754371"/>
            <a:chExt cx="6619875" cy="1485900"/>
          </a:xfrm>
        </p:grpSpPr>
        <p:pic>
          <p:nvPicPr>
            <p:cNvPr id="119" name="图片 118">
              <a:extLst>
                <a:ext uri="{FF2B5EF4-FFF2-40B4-BE49-F238E27FC236}">
                  <a16:creationId xmlns:a16="http://schemas.microsoft.com/office/drawing/2014/main" xmlns="" id="{1BCB9A4A-DB91-45DE-B6F9-96A7E3D2C154}"/>
                </a:ext>
              </a:extLst>
            </p:cNvPr>
            <p:cNvPicPr>
              <a:picLocks noChangeAspect="1"/>
            </p:cNvPicPr>
            <p:nvPr/>
          </p:nvPicPr>
          <p:blipFill>
            <a:blip r:embed="rId5"/>
            <a:stretch>
              <a:fillRect/>
            </a:stretch>
          </p:blipFill>
          <p:spPr>
            <a:xfrm>
              <a:off x="2768224" y="754371"/>
              <a:ext cx="6619875" cy="1485900"/>
            </a:xfrm>
            <a:prstGeom prst="rect">
              <a:avLst/>
            </a:prstGeom>
          </p:spPr>
        </p:pic>
        <p:pic>
          <p:nvPicPr>
            <p:cNvPr id="120" name="图片 119">
              <a:extLst>
                <a:ext uri="{FF2B5EF4-FFF2-40B4-BE49-F238E27FC236}">
                  <a16:creationId xmlns:a16="http://schemas.microsoft.com/office/drawing/2014/main" xmlns="" id="{ABA4EEA9-86B6-48BC-A5C3-012B3A6B6467}"/>
                </a:ext>
              </a:extLst>
            </p:cNvPr>
            <p:cNvPicPr>
              <a:picLocks noChangeAspect="1"/>
            </p:cNvPicPr>
            <p:nvPr/>
          </p:nvPicPr>
          <p:blipFill>
            <a:blip r:embed="rId4"/>
            <a:stretch>
              <a:fillRect/>
            </a:stretch>
          </p:blipFill>
          <p:spPr>
            <a:xfrm>
              <a:off x="4058986" y="2166806"/>
              <a:ext cx="5186614" cy="73465"/>
            </a:xfrm>
            <a:prstGeom prst="rect">
              <a:avLst/>
            </a:prstGeom>
          </p:spPr>
        </p:pic>
      </p:grpSp>
      <p:sp>
        <p:nvSpPr>
          <p:cNvPr id="6" name="投影片編號版面配置區 5"/>
          <p:cNvSpPr>
            <a:spLocks noGrp="1"/>
          </p:cNvSpPr>
          <p:nvPr>
            <p:ph type="sldNum" sz="quarter" idx="12"/>
          </p:nvPr>
        </p:nvSpPr>
        <p:spPr/>
        <p:txBody>
          <a:bodyPr/>
          <a:lstStyle/>
          <a:p>
            <a:fld id="{0C913308-F349-4B6D-A68A-DD1791B4A57B}" type="slidenum">
              <a:rPr lang="zh-CN" altLang="en-US" smtClean="0"/>
              <a:t>13</a:t>
            </a:fld>
            <a:endParaRPr lang="zh-CN" altLang="en-US"/>
          </a:p>
        </p:txBody>
      </p:sp>
    </p:spTree>
    <p:extLst>
      <p:ext uri="{BB962C8B-B14F-4D97-AF65-F5344CB8AC3E}">
        <p14:creationId xmlns:p14="http://schemas.microsoft.com/office/powerpoint/2010/main" val="115455130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randombar(horizontal)">
                                      <p:cBhvr>
                                        <p:cTn id="7"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H="1">
            <a:off x="-194358" y="217178"/>
            <a:ext cx="777432" cy="653712"/>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58057" y="761631"/>
            <a:ext cx="388716" cy="3268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824442" y="467961"/>
            <a:ext cx="5633273" cy="584775"/>
          </a:xfrm>
          <a:prstGeom prst="rect">
            <a:avLst/>
          </a:prstGeom>
        </p:spPr>
        <p:txBody>
          <a:bodyPr wrap="none">
            <a:spAutoFit/>
          </a:bodyPr>
          <a:lstStyle/>
          <a:p>
            <a:r>
              <a:rPr lang="en-US" altLang="zh-CN" sz="3200" b="1" dirty="0">
                <a:solidFill>
                  <a:srgbClr val="C00000"/>
                </a:solidFill>
                <a:latin typeface="Times New Roman" panose="02020603050405020304" pitchFamily="18" charset="0"/>
                <a:cs typeface="Times New Roman" panose="02020603050405020304" pitchFamily="18" charset="0"/>
              </a:rPr>
              <a:t>3-2 </a:t>
            </a:r>
            <a:r>
              <a:rPr lang="en-US" altLang="zh-CN" sz="3200" b="1" dirty="0">
                <a:latin typeface="Times New Roman" panose="02020603050405020304" pitchFamily="18" charset="0"/>
                <a:cs typeface="Times New Roman" panose="02020603050405020304" pitchFamily="18" charset="0"/>
              </a:rPr>
              <a:t>Retransmission </a:t>
            </a:r>
            <a:r>
              <a:rPr lang="en-US" altLang="zh-CN" sz="3200" b="1" dirty="0" smtClean="0">
                <a:latin typeface="Times New Roman" panose="02020603050405020304" pitchFamily="18" charset="0"/>
                <a:cs typeface="Times New Roman" panose="02020603050405020304" pitchFamily="18" charset="0"/>
              </a:rPr>
              <a:t>Mechanism</a:t>
            </a:r>
            <a:endParaRPr lang="zh-CN" altLang="en-US" sz="3200" b="1" dirty="0">
              <a:latin typeface="Times New Roman" panose="02020603050405020304" pitchFamily="18" charset="0"/>
              <a:cs typeface="Times New Roman" panose="02020603050405020304" pitchFamily="18" charset="0"/>
            </a:endParaRPr>
          </a:p>
        </p:txBody>
      </p:sp>
      <p:sp>
        <p:nvSpPr>
          <p:cNvPr id="5" name="左中括号 4"/>
          <p:cNvSpPr/>
          <p:nvPr/>
        </p:nvSpPr>
        <p:spPr>
          <a:xfrm>
            <a:off x="694606" y="544034"/>
            <a:ext cx="72008" cy="50405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3" name="组合 12">
            <a:extLst>
              <a:ext uri="{FF2B5EF4-FFF2-40B4-BE49-F238E27FC236}">
                <a16:creationId xmlns:a16="http://schemas.microsoft.com/office/drawing/2014/main" xmlns="" id="{1CB7E900-58C7-4742-A0F6-55B4A4E2599C}"/>
              </a:ext>
            </a:extLst>
          </p:cNvPr>
          <p:cNvGrpSpPr/>
          <p:nvPr/>
        </p:nvGrpSpPr>
        <p:grpSpPr>
          <a:xfrm>
            <a:off x="437143" y="2251646"/>
            <a:ext cx="4337429" cy="3358823"/>
            <a:chOff x="461148" y="2073437"/>
            <a:chExt cx="4337429" cy="3358823"/>
          </a:xfrm>
        </p:grpSpPr>
        <p:pic>
          <p:nvPicPr>
            <p:cNvPr id="14" name="图片 13">
              <a:extLst>
                <a:ext uri="{FF2B5EF4-FFF2-40B4-BE49-F238E27FC236}">
                  <a16:creationId xmlns:a16="http://schemas.microsoft.com/office/drawing/2014/main" xmlns="" id="{EF783EA7-916C-45CD-A87D-F9CADCCEE636}"/>
                </a:ext>
              </a:extLst>
            </p:cNvPr>
            <p:cNvPicPr>
              <a:picLocks noChangeAspect="1"/>
            </p:cNvPicPr>
            <p:nvPr/>
          </p:nvPicPr>
          <p:blipFill rotWithShape="1">
            <a:blip r:embed="rId3"/>
            <a:srcRect l="3017"/>
            <a:stretch/>
          </p:blipFill>
          <p:spPr>
            <a:xfrm>
              <a:off x="461148" y="2073437"/>
              <a:ext cx="4337429" cy="3358823"/>
            </a:xfrm>
            <a:prstGeom prst="rect">
              <a:avLst/>
            </a:prstGeom>
          </p:spPr>
        </p:pic>
        <p:pic>
          <p:nvPicPr>
            <p:cNvPr id="15" name="图片 14">
              <a:extLst>
                <a:ext uri="{FF2B5EF4-FFF2-40B4-BE49-F238E27FC236}">
                  <a16:creationId xmlns:a16="http://schemas.microsoft.com/office/drawing/2014/main" xmlns="" id="{8E354701-ECA8-48B8-835E-9B6F3AD8A1EE}"/>
                </a:ext>
              </a:extLst>
            </p:cNvPr>
            <p:cNvPicPr>
              <a:picLocks noChangeAspect="1"/>
            </p:cNvPicPr>
            <p:nvPr/>
          </p:nvPicPr>
          <p:blipFill rotWithShape="1">
            <a:blip r:embed="rId4"/>
            <a:srcRect l="17349"/>
            <a:stretch/>
          </p:blipFill>
          <p:spPr>
            <a:xfrm>
              <a:off x="508774" y="3424237"/>
              <a:ext cx="805675" cy="657225"/>
            </a:xfrm>
            <a:prstGeom prst="rect">
              <a:avLst/>
            </a:prstGeom>
          </p:spPr>
        </p:pic>
      </p:grpSp>
      <p:pic>
        <p:nvPicPr>
          <p:cNvPr id="16" name="图片 15">
            <a:extLst>
              <a:ext uri="{FF2B5EF4-FFF2-40B4-BE49-F238E27FC236}">
                <a16:creationId xmlns:a16="http://schemas.microsoft.com/office/drawing/2014/main" xmlns="" id="{44AE0F17-582B-4EDD-868D-D18BF365CE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42034" y="3479506"/>
            <a:ext cx="6243400" cy="3037330"/>
          </a:xfrm>
          <a:prstGeom prst="rect">
            <a:avLst/>
          </a:prstGeom>
        </p:spPr>
      </p:pic>
      <p:grpSp>
        <p:nvGrpSpPr>
          <p:cNvPr id="17" name="组合 16">
            <a:extLst>
              <a:ext uri="{FF2B5EF4-FFF2-40B4-BE49-F238E27FC236}">
                <a16:creationId xmlns:a16="http://schemas.microsoft.com/office/drawing/2014/main" xmlns="" id="{B0AFE319-C8CF-40F6-A470-30E6A75193FF}"/>
              </a:ext>
            </a:extLst>
          </p:cNvPr>
          <p:cNvGrpSpPr/>
          <p:nvPr/>
        </p:nvGrpSpPr>
        <p:grpSpPr>
          <a:xfrm>
            <a:off x="5247978" y="1023401"/>
            <a:ext cx="6037456" cy="1771650"/>
            <a:chOff x="5247980" y="1031959"/>
            <a:chExt cx="6037456" cy="1771650"/>
          </a:xfrm>
        </p:grpSpPr>
        <p:pic>
          <p:nvPicPr>
            <p:cNvPr id="18" name="图片 17">
              <a:extLst>
                <a:ext uri="{FF2B5EF4-FFF2-40B4-BE49-F238E27FC236}">
                  <a16:creationId xmlns:a16="http://schemas.microsoft.com/office/drawing/2014/main" xmlns="" id="{3E044E17-87EC-4957-8B21-E1D7918FBC66}"/>
                </a:ext>
              </a:extLst>
            </p:cNvPr>
            <p:cNvPicPr>
              <a:picLocks noChangeAspect="1"/>
            </p:cNvPicPr>
            <p:nvPr/>
          </p:nvPicPr>
          <p:blipFill>
            <a:blip r:embed="rId6"/>
            <a:stretch>
              <a:fillRect/>
            </a:stretch>
          </p:blipFill>
          <p:spPr>
            <a:xfrm>
              <a:off x="10218636" y="1031959"/>
              <a:ext cx="1066800" cy="1771650"/>
            </a:xfrm>
            <a:prstGeom prst="rect">
              <a:avLst/>
            </a:prstGeom>
          </p:spPr>
        </p:pic>
        <p:cxnSp>
          <p:nvCxnSpPr>
            <p:cNvPr id="19" name="直接箭头连接符 18">
              <a:extLst>
                <a:ext uri="{FF2B5EF4-FFF2-40B4-BE49-F238E27FC236}">
                  <a16:creationId xmlns:a16="http://schemas.microsoft.com/office/drawing/2014/main" xmlns="" id="{E547F595-7F18-46CF-BA6A-8376E799926C}"/>
                </a:ext>
              </a:extLst>
            </p:cNvPr>
            <p:cNvCxnSpPr/>
            <p:nvPr/>
          </p:nvCxnSpPr>
          <p:spPr>
            <a:xfrm>
              <a:off x="7058222" y="1349957"/>
              <a:ext cx="3160413" cy="1"/>
            </a:xfrm>
            <a:prstGeom prst="straightConnector1">
              <a:avLst/>
            </a:prstGeom>
            <a:ln w="38100">
              <a:headEnd type="none" w="med" len="med"/>
              <a:tailEnd type="arrow" w="med" len="med"/>
            </a:ln>
          </p:spPr>
          <p:style>
            <a:lnRef idx="1">
              <a:schemeClr val="dk1"/>
            </a:lnRef>
            <a:fillRef idx="0">
              <a:schemeClr val="dk1"/>
            </a:fillRef>
            <a:effectRef idx="0">
              <a:schemeClr val="dk1"/>
            </a:effectRef>
            <a:fontRef idx="minor">
              <a:schemeClr val="tx1"/>
            </a:fontRef>
          </p:style>
        </p:cxnSp>
        <p:grpSp>
          <p:nvGrpSpPr>
            <p:cNvPr id="20" name="组合 19">
              <a:extLst>
                <a:ext uri="{FF2B5EF4-FFF2-40B4-BE49-F238E27FC236}">
                  <a16:creationId xmlns:a16="http://schemas.microsoft.com/office/drawing/2014/main" xmlns="" id="{9D2F3EF8-392D-4156-B9EF-DC7530F77382}"/>
                </a:ext>
              </a:extLst>
            </p:cNvPr>
            <p:cNvGrpSpPr/>
            <p:nvPr/>
          </p:nvGrpSpPr>
          <p:grpSpPr>
            <a:xfrm>
              <a:off x="5247980" y="1128963"/>
              <a:ext cx="1554776" cy="441989"/>
              <a:chOff x="5385297" y="1224769"/>
              <a:chExt cx="1251594" cy="441989"/>
            </a:xfrm>
          </p:grpSpPr>
          <p:sp>
            <p:nvSpPr>
              <p:cNvPr id="21" name="矩形 20">
                <a:extLst>
                  <a:ext uri="{FF2B5EF4-FFF2-40B4-BE49-F238E27FC236}">
                    <a16:creationId xmlns:a16="http://schemas.microsoft.com/office/drawing/2014/main" xmlns="" id="{3BFD166D-F470-4662-B583-545C531A9343}"/>
                  </a:ext>
                </a:extLst>
              </p:cNvPr>
              <p:cNvSpPr/>
              <p:nvPr/>
            </p:nvSpPr>
            <p:spPr>
              <a:xfrm>
                <a:off x="5385297" y="1224769"/>
                <a:ext cx="1251594" cy="441989"/>
              </a:xfrm>
              <a:prstGeom prst="rect">
                <a:avLst/>
              </a:prstGeom>
              <a:no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xmlns="" id="{2B11321F-94C0-434E-9633-6C147F3BEEE4}"/>
                  </a:ext>
                </a:extLst>
              </p:cNvPr>
              <p:cNvSpPr txBox="1"/>
              <p:nvPr/>
            </p:nvSpPr>
            <p:spPr>
              <a:xfrm>
                <a:off x="5444575" y="1235403"/>
                <a:ext cx="888065" cy="400110"/>
              </a:xfrm>
              <a:prstGeom prst="rect">
                <a:avLst/>
              </a:prstGeom>
              <a:noFill/>
            </p:spPr>
            <p:txBody>
              <a:bodyPr wrap="none" rtlCol="0">
                <a:spAutoFit/>
              </a:bodyPr>
              <a:lstStyle/>
              <a:p>
                <a:r>
                  <a:rPr lang="en-US" altLang="zh-CN" sz="2000" b="1" dirty="0">
                    <a:latin typeface="Times New Roman" panose="02020603050405020304" pitchFamily="18" charset="0"/>
                    <a:cs typeface="Times New Roman" panose="02020603050405020304" pitchFamily="18" charset="0"/>
                  </a:rPr>
                  <a:t>packet </a:t>
                </a:r>
                <a:r>
                  <a:rPr lang="en-US" altLang="zh-CN" sz="2000" b="1" i="1" dirty="0">
                    <a:latin typeface="Times New Roman" panose="02020603050405020304" pitchFamily="18" charset="0"/>
                    <a:cs typeface="Times New Roman" panose="02020603050405020304" pitchFamily="18" charset="0"/>
                  </a:rPr>
                  <a:t>k</a:t>
                </a:r>
                <a:endParaRPr lang="zh-CN" altLang="en-US" b="1" i="1" dirty="0">
                  <a:latin typeface="Times New Roman" panose="02020603050405020304" pitchFamily="18" charset="0"/>
                  <a:cs typeface="Times New Roman" panose="02020603050405020304" pitchFamily="18" charset="0"/>
                </a:endParaRPr>
              </a:p>
            </p:txBody>
          </p:sp>
        </p:grpSp>
      </p:grpSp>
      <p:grpSp>
        <p:nvGrpSpPr>
          <p:cNvPr id="23" name="组合 22">
            <a:extLst>
              <a:ext uri="{FF2B5EF4-FFF2-40B4-BE49-F238E27FC236}">
                <a16:creationId xmlns:a16="http://schemas.microsoft.com/office/drawing/2014/main" xmlns="" id="{0CBC107B-A2D2-4AE2-8858-C6B07C291893}"/>
              </a:ext>
            </a:extLst>
          </p:cNvPr>
          <p:cNvGrpSpPr/>
          <p:nvPr/>
        </p:nvGrpSpPr>
        <p:grpSpPr>
          <a:xfrm>
            <a:off x="5247978" y="2842868"/>
            <a:ext cx="1582993" cy="447927"/>
            <a:chOff x="5385297" y="1218831"/>
            <a:chExt cx="1251594" cy="447927"/>
          </a:xfrm>
        </p:grpSpPr>
        <p:sp>
          <p:nvSpPr>
            <p:cNvPr id="24" name="矩形 23">
              <a:extLst>
                <a:ext uri="{FF2B5EF4-FFF2-40B4-BE49-F238E27FC236}">
                  <a16:creationId xmlns:a16="http://schemas.microsoft.com/office/drawing/2014/main" xmlns="" id="{70290948-9A85-4DC2-BE38-628C0CCA1E56}"/>
                </a:ext>
              </a:extLst>
            </p:cNvPr>
            <p:cNvSpPr/>
            <p:nvPr/>
          </p:nvSpPr>
          <p:spPr>
            <a:xfrm>
              <a:off x="5385297" y="1224769"/>
              <a:ext cx="1251594" cy="441989"/>
            </a:xfrm>
            <a:prstGeom prst="rect">
              <a:avLst/>
            </a:prstGeom>
            <a:no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xmlns="" id="{5083BEB9-1489-47B9-B92E-B32B7A92A997}"/>
                </a:ext>
              </a:extLst>
            </p:cNvPr>
            <p:cNvSpPr txBox="1"/>
            <p:nvPr/>
          </p:nvSpPr>
          <p:spPr>
            <a:xfrm>
              <a:off x="5461951" y="1218831"/>
              <a:ext cx="1100370" cy="400110"/>
            </a:xfrm>
            <a:prstGeom prst="rect">
              <a:avLst/>
            </a:prstGeom>
            <a:noFill/>
          </p:spPr>
          <p:txBody>
            <a:bodyPr wrap="none" rtlCol="0">
              <a:spAutoFit/>
            </a:bodyPr>
            <a:lstStyle/>
            <a:p>
              <a:r>
                <a:rPr lang="en-US" altLang="zh-CN" sz="2000" b="1" dirty="0">
                  <a:latin typeface="Times New Roman" panose="02020603050405020304" pitchFamily="18" charset="0"/>
                  <a:cs typeface="Times New Roman" panose="02020603050405020304" pitchFamily="18" charset="0"/>
                </a:rPr>
                <a:t>packet </a:t>
              </a:r>
              <a:r>
                <a:rPr lang="en-US" altLang="zh-CN" sz="2000" b="1" i="1" dirty="0">
                  <a:latin typeface="Times New Roman" panose="02020603050405020304" pitchFamily="18" charset="0"/>
                  <a:cs typeface="Times New Roman" panose="02020603050405020304" pitchFamily="18" charset="0"/>
                </a:rPr>
                <a:t>k+n</a:t>
              </a:r>
              <a:endParaRPr lang="zh-CN" altLang="en-US" b="1" i="1" dirty="0">
                <a:latin typeface="Times New Roman" panose="02020603050405020304" pitchFamily="18" charset="0"/>
                <a:cs typeface="Times New Roman" panose="02020603050405020304" pitchFamily="18" charset="0"/>
              </a:endParaRPr>
            </a:p>
          </p:txBody>
        </p:sp>
      </p:grpSp>
      <p:sp>
        <p:nvSpPr>
          <p:cNvPr id="26" name="文本框 25">
            <a:extLst>
              <a:ext uri="{FF2B5EF4-FFF2-40B4-BE49-F238E27FC236}">
                <a16:creationId xmlns:a16="http://schemas.microsoft.com/office/drawing/2014/main" xmlns="" id="{867D4342-C808-474C-9131-EACD8DBB257D}"/>
              </a:ext>
            </a:extLst>
          </p:cNvPr>
          <p:cNvSpPr txBox="1"/>
          <p:nvPr/>
        </p:nvSpPr>
        <p:spPr>
          <a:xfrm>
            <a:off x="5806231" y="2436474"/>
            <a:ext cx="415498" cy="369332"/>
          </a:xfrm>
          <a:prstGeom prst="rect">
            <a:avLst/>
          </a:prstGeom>
          <a:noFill/>
        </p:spPr>
        <p:txBody>
          <a:bodyPr wrap="none" rtlCol="0">
            <a:spAutoFit/>
          </a:bodyPr>
          <a:lstStyle/>
          <a:p>
            <a:r>
              <a:rPr lang="en-US" altLang="zh-CN" b="1" dirty="0">
                <a:latin typeface="Times New Roman" panose="02020603050405020304" pitchFamily="18" charset="0"/>
                <a:cs typeface="Times New Roman" panose="02020603050405020304" pitchFamily="18" charset="0"/>
              </a:rPr>
              <a:t>…</a:t>
            </a:r>
            <a:endParaRPr lang="zh-CN" altLang="en-US" b="1" dirty="0">
              <a:latin typeface="Times New Roman" panose="02020603050405020304" pitchFamily="18" charset="0"/>
              <a:cs typeface="Times New Roman" panose="02020603050405020304" pitchFamily="18" charset="0"/>
            </a:endParaRPr>
          </a:p>
        </p:txBody>
      </p:sp>
      <p:grpSp>
        <p:nvGrpSpPr>
          <p:cNvPr id="27" name="组合 26">
            <a:extLst>
              <a:ext uri="{FF2B5EF4-FFF2-40B4-BE49-F238E27FC236}">
                <a16:creationId xmlns:a16="http://schemas.microsoft.com/office/drawing/2014/main" xmlns="" id="{86673D17-ACBB-405A-AEA1-D7984EAFA103}"/>
              </a:ext>
            </a:extLst>
          </p:cNvPr>
          <p:cNvGrpSpPr/>
          <p:nvPr/>
        </p:nvGrpSpPr>
        <p:grpSpPr>
          <a:xfrm>
            <a:off x="5247980" y="1581991"/>
            <a:ext cx="4970655" cy="441989"/>
            <a:chOff x="5247980" y="1581991"/>
            <a:chExt cx="4970655" cy="441989"/>
          </a:xfrm>
        </p:grpSpPr>
        <p:grpSp>
          <p:nvGrpSpPr>
            <p:cNvPr id="28" name="组合 27">
              <a:extLst>
                <a:ext uri="{FF2B5EF4-FFF2-40B4-BE49-F238E27FC236}">
                  <a16:creationId xmlns:a16="http://schemas.microsoft.com/office/drawing/2014/main" xmlns="" id="{8ACF2A14-C307-445E-B067-B2A27E422CEC}"/>
                </a:ext>
              </a:extLst>
            </p:cNvPr>
            <p:cNvGrpSpPr/>
            <p:nvPr/>
          </p:nvGrpSpPr>
          <p:grpSpPr>
            <a:xfrm>
              <a:off x="5247980" y="1581991"/>
              <a:ext cx="1554777" cy="441989"/>
              <a:chOff x="5385297" y="1224769"/>
              <a:chExt cx="1251594" cy="441989"/>
            </a:xfrm>
          </p:grpSpPr>
          <p:sp>
            <p:nvSpPr>
              <p:cNvPr id="30" name="矩形 29">
                <a:extLst>
                  <a:ext uri="{FF2B5EF4-FFF2-40B4-BE49-F238E27FC236}">
                    <a16:creationId xmlns:a16="http://schemas.microsoft.com/office/drawing/2014/main" xmlns="" id="{66C0EFDE-1F21-46B0-A0EF-1436BDD97BF5}"/>
                  </a:ext>
                </a:extLst>
              </p:cNvPr>
              <p:cNvSpPr/>
              <p:nvPr/>
            </p:nvSpPr>
            <p:spPr>
              <a:xfrm>
                <a:off x="5385297" y="1224769"/>
                <a:ext cx="1251594" cy="441989"/>
              </a:xfrm>
              <a:prstGeom prst="rect">
                <a:avLst/>
              </a:prstGeom>
              <a:no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31" name="文本框 30">
                <a:extLst>
                  <a:ext uri="{FF2B5EF4-FFF2-40B4-BE49-F238E27FC236}">
                    <a16:creationId xmlns:a16="http://schemas.microsoft.com/office/drawing/2014/main" xmlns="" id="{7B190A84-5061-4CDC-81A1-4206237B9634}"/>
                  </a:ext>
                </a:extLst>
              </p:cNvPr>
              <p:cNvSpPr txBox="1"/>
              <p:nvPr/>
            </p:nvSpPr>
            <p:spPr>
              <a:xfrm>
                <a:off x="5447564" y="1243525"/>
                <a:ext cx="1108725" cy="400110"/>
              </a:xfrm>
              <a:prstGeom prst="rect">
                <a:avLst/>
              </a:prstGeom>
              <a:noFill/>
            </p:spPr>
            <p:txBody>
              <a:bodyPr wrap="none" rtlCol="0">
                <a:spAutoFit/>
              </a:bodyPr>
              <a:lstStyle/>
              <a:p>
                <a:r>
                  <a:rPr lang="en-US" altLang="zh-CN" sz="2000" b="1" dirty="0">
                    <a:latin typeface="Times New Roman" panose="02020603050405020304" pitchFamily="18" charset="0"/>
                    <a:cs typeface="Times New Roman" panose="02020603050405020304" pitchFamily="18" charset="0"/>
                  </a:rPr>
                  <a:t>packet </a:t>
                </a:r>
                <a:r>
                  <a:rPr lang="en-US" altLang="zh-CN" sz="2000" b="1" i="1" dirty="0">
                    <a:latin typeface="Times New Roman" panose="02020603050405020304" pitchFamily="18" charset="0"/>
                    <a:cs typeface="Times New Roman" panose="02020603050405020304" pitchFamily="18" charset="0"/>
                  </a:rPr>
                  <a:t>k+1</a:t>
                </a:r>
                <a:endParaRPr lang="zh-CN" altLang="en-US" b="1" i="1" dirty="0">
                  <a:latin typeface="Times New Roman" panose="02020603050405020304" pitchFamily="18" charset="0"/>
                  <a:cs typeface="Times New Roman" panose="02020603050405020304" pitchFamily="18" charset="0"/>
                </a:endParaRPr>
              </a:p>
            </p:txBody>
          </p:sp>
        </p:grpSp>
        <p:cxnSp>
          <p:nvCxnSpPr>
            <p:cNvPr id="29" name="直接箭头连接符 28">
              <a:extLst>
                <a:ext uri="{FF2B5EF4-FFF2-40B4-BE49-F238E27FC236}">
                  <a16:creationId xmlns:a16="http://schemas.microsoft.com/office/drawing/2014/main" xmlns="" id="{8B858F8E-A097-48AE-9EF5-4AFC237E0BDD}"/>
                </a:ext>
              </a:extLst>
            </p:cNvPr>
            <p:cNvCxnSpPr/>
            <p:nvPr/>
          </p:nvCxnSpPr>
          <p:spPr>
            <a:xfrm>
              <a:off x="7058222" y="1800802"/>
              <a:ext cx="3160413" cy="1"/>
            </a:xfrm>
            <a:prstGeom prst="straightConnector1">
              <a:avLst/>
            </a:prstGeom>
            <a:ln w="38100">
              <a:headEnd type="none" w="med" len="med"/>
              <a:tailEnd type="arrow" w="med" len="med"/>
            </a:ln>
          </p:spPr>
          <p:style>
            <a:lnRef idx="1">
              <a:schemeClr val="dk1"/>
            </a:lnRef>
            <a:fillRef idx="0">
              <a:schemeClr val="dk1"/>
            </a:fillRef>
            <a:effectRef idx="0">
              <a:schemeClr val="dk1"/>
            </a:effectRef>
            <a:fontRef idx="minor">
              <a:schemeClr val="tx1"/>
            </a:fontRef>
          </p:style>
        </p:cxnSp>
      </p:grpSp>
      <p:grpSp>
        <p:nvGrpSpPr>
          <p:cNvPr id="32" name="组合 31">
            <a:extLst>
              <a:ext uri="{FF2B5EF4-FFF2-40B4-BE49-F238E27FC236}">
                <a16:creationId xmlns:a16="http://schemas.microsoft.com/office/drawing/2014/main" xmlns="" id="{23950A41-0DDE-42C6-8D50-9640FBA592A5}"/>
              </a:ext>
            </a:extLst>
          </p:cNvPr>
          <p:cNvGrpSpPr/>
          <p:nvPr/>
        </p:nvGrpSpPr>
        <p:grpSpPr>
          <a:xfrm>
            <a:off x="5247979" y="1838572"/>
            <a:ext cx="4982652" cy="638436"/>
            <a:chOff x="5247979" y="1838572"/>
            <a:chExt cx="4982652" cy="638436"/>
          </a:xfrm>
        </p:grpSpPr>
        <p:grpSp>
          <p:nvGrpSpPr>
            <p:cNvPr id="33" name="组合 32">
              <a:extLst>
                <a:ext uri="{FF2B5EF4-FFF2-40B4-BE49-F238E27FC236}">
                  <a16:creationId xmlns:a16="http://schemas.microsoft.com/office/drawing/2014/main" xmlns="" id="{B21E133A-C5EF-46F6-A04F-6FB504DA6DC9}"/>
                </a:ext>
              </a:extLst>
            </p:cNvPr>
            <p:cNvGrpSpPr/>
            <p:nvPr/>
          </p:nvGrpSpPr>
          <p:grpSpPr>
            <a:xfrm>
              <a:off x="5247979" y="2035019"/>
              <a:ext cx="4982652" cy="441989"/>
              <a:chOff x="5247979" y="2035019"/>
              <a:chExt cx="4982652" cy="441989"/>
            </a:xfrm>
          </p:grpSpPr>
          <p:grpSp>
            <p:nvGrpSpPr>
              <p:cNvPr id="35" name="组合 34">
                <a:extLst>
                  <a:ext uri="{FF2B5EF4-FFF2-40B4-BE49-F238E27FC236}">
                    <a16:creationId xmlns:a16="http://schemas.microsoft.com/office/drawing/2014/main" xmlns="" id="{89D6B73F-BB4F-420B-9A1A-724ECD4699E5}"/>
                  </a:ext>
                </a:extLst>
              </p:cNvPr>
              <p:cNvGrpSpPr/>
              <p:nvPr/>
            </p:nvGrpSpPr>
            <p:grpSpPr>
              <a:xfrm>
                <a:off x="5247979" y="2035019"/>
                <a:ext cx="1554777" cy="441989"/>
                <a:chOff x="5385297" y="1224769"/>
                <a:chExt cx="1251594" cy="441989"/>
              </a:xfrm>
            </p:grpSpPr>
            <p:sp>
              <p:nvSpPr>
                <p:cNvPr id="37" name="矩形 36">
                  <a:extLst>
                    <a:ext uri="{FF2B5EF4-FFF2-40B4-BE49-F238E27FC236}">
                      <a16:creationId xmlns:a16="http://schemas.microsoft.com/office/drawing/2014/main" xmlns="" id="{BB060450-DB49-4CFC-9E8C-D703A089749D}"/>
                    </a:ext>
                  </a:extLst>
                </p:cNvPr>
                <p:cNvSpPr/>
                <p:nvPr/>
              </p:nvSpPr>
              <p:spPr>
                <a:xfrm>
                  <a:off x="5385297" y="1224769"/>
                  <a:ext cx="1251594" cy="441989"/>
                </a:xfrm>
                <a:prstGeom prst="rect">
                  <a:avLst/>
                </a:prstGeom>
                <a:noFill/>
                <a:ln w="28575"/>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38" name="文本框 37">
                  <a:extLst>
                    <a:ext uri="{FF2B5EF4-FFF2-40B4-BE49-F238E27FC236}">
                      <a16:creationId xmlns:a16="http://schemas.microsoft.com/office/drawing/2014/main" xmlns="" id="{7BA2A2C3-CFE9-4D19-94F9-E84E238047B8}"/>
                    </a:ext>
                  </a:extLst>
                </p:cNvPr>
                <p:cNvSpPr txBox="1"/>
                <p:nvPr/>
              </p:nvSpPr>
              <p:spPr>
                <a:xfrm>
                  <a:off x="5450934" y="1246806"/>
                  <a:ext cx="1108725" cy="400110"/>
                </a:xfrm>
                <a:prstGeom prst="rect">
                  <a:avLst/>
                </a:prstGeom>
                <a:noFill/>
              </p:spPr>
              <p:txBody>
                <a:bodyPr wrap="none" rtlCol="0">
                  <a:spAutoFit/>
                </a:bodyPr>
                <a:lstStyle/>
                <a:p>
                  <a:r>
                    <a:rPr lang="en-US" altLang="zh-CN" sz="2000" b="1" dirty="0">
                      <a:latin typeface="Times New Roman" panose="02020603050405020304" pitchFamily="18" charset="0"/>
                      <a:cs typeface="Times New Roman" panose="02020603050405020304" pitchFamily="18" charset="0"/>
                    </a:rPr>
                    <a:t>packet </a:t>
                  </a:r>
                  <a:r>
                    <a:rPr lang="en-US" altLang="zh-CN" sz="2000" b="1" i="1" dirty="0">
                      <a:latin typeface="Times New Roman" panose="02020603050405020304" pitchFamily="18" charset="0"/>
                      <a:cs typeface="Times New Roman" panose="02020603050405020304" pitchFamily="18" charset="0"/>
                    </a:rPr>
                    <a:t>k+1</a:t>
                  </a:r>
                  <a:endParaRPr lang="zh-CN" altLang="en-US" b="1" i="1" dirty="0">
                    <a:latin typeface="Times New Roman" panose="02020603050405020304" pitchFamily="18" charset="0"/>
                    <a:cs typeface="Times New Roman" panose="02020603050405020304" pitchFamily="18" charset="0"/>
                  </a:endParaRPr>
                </a:p>
              </p:txBody>
            </p:sp>
          </p:grpSp>
          <p:cxnSp>
            <p:nvCxnSpPr>
              <p:cNvPr id="36" name="直接箭头连接符 35">
                <a:extLst>
                  <a:ext uri="{FF2B5EF4-FFF2-40B4-BE49-F238E27FC236}">
                    <a16:creationId xmlns:a16="http://schemas.microsoft.com/office/drawing/2014/main" xmlns="" id="{A0EF360E-8B6B-411E-A187-554D7BFE6943}"/>
                  </a:ext>
                </a:extLst>
              </p:cNvPr>
              <p:cNvCxnSpPr/>
              <p:nvPr/>
            </p:nvCxnSpPr>
            <p:spPr>
              <a:xfrm>
                <a:off x="7070218" y="2251646"/>
                <a:ext cx="3160413" cy="1"/>
              </a:xfrm>
              <a:prstGeom prst="straightConnector1">
                <a:avLst/>
              </a:prstGeom>
              <a:ln w="38100">
                <a:headEnd type="none" w="med" len="med"/>
                <a:tailEnd type="arrow" w="med" len="med"/>
              </a:ln>
            </p:spPr>
            <p:style>
              <a:lnRef idx="1">
                <a:schemeClr val="dk1"/>
              </a:lnRef>
              <a:fillRef idx="0">
                <a:schemeClr val="dk1"/>
              </a:fillRef>
              <a:effectRef idx="0">
                <a:schemeClr val="dk1"/>
              </a:effectRef>
              <a:fontRef idx="minor">
                <a:schemeClr val="tx1"/>
              </a:fontRef>
            </p:style>
          </p:cxnSp>
        </p:grpSp>
        <p:sp>
          <p:nvSpPr>
            <p:cNvPr id="34" name="文本框 33">
              <a:extLst>
                <a:ext uri="{FF2B5EF4-FFF2-40B4-BE49-F238E27FC236}">
                  <a16:creationId xmlns:a16="http://schemas.microsoft.com/office/drawing/2014/main" xmlns="" id="{B0DE3B69-42FB-4CF8-B11C-8A7DF187130E}"/>
                </a:ext>
              </a:extLst>
            </p:cNvPr>
            <p:cNvSpPr txBox="1"/>
            <p:nvPr/>
          </p:nvSpPr>
          <p:spPr>
            <a:xfrm>
              <a:off x="7517605" y="1838572"/>
              <a:ext cx="1800686" cy="400110"/>
            </a:xfrm>
            <a:prstGeom prst="rect">
              <a:avLst/>
            </a:prstGeom>
            <a:noFill/>
          </p:spPr>
          <p:txBody>
            <a:bodyPr wrap="none" rtlCol="0">
              <a:spAutoFit/>
            </a:bodyPr>
            <a:lstStyle/>
            <a:p>
              <a:r>
                <a:rPr lang="en-US" altLang="zh-CN" sz="2000" b="1" dirty="0">
                  <a:latin typeface="Times New Roman" panose="02020603050405020304" pitchFamily="18" charset="0"/>
                  <a:cs typeface="Times New Roman" panose="02020603050405020304" pitchFamily="18" charset="0"/>
                </a:rPr>
                <a:t>retransmission</a:t>
              </a:r>
              <a:endParaRPr lang="zh-CN" altLang="en-US" b="1" i="1" dirty="0">
                <a:latin typeface="Times New Roman" panose="02020603050405020304" pitchFamily="18" charset="0"/>
                <a:cs typeface="Times New Roman" panose="02020603050405020304" pitchFamily="18" charset="0"/>
              </a:endParaRPr>
            </a:p>
          </p:txBody>
        </p:sp>
      </p:grpSp>
      <p:sp>
        <p:nvSpPr>
          <p:cNvPr id="6" name="投影片編號版面配置區 5"/>
          <p:cNvSpPr>
            <a:spLocks noGrp="1"/>
          </p:cNvSpPr>
          <p:nvPr>
            <p:ph type="sldNum" sz="quarter" idx="12"/>
          </p:nvPr>
        </p:nvSpPr>
        <p:spPr/>
        <p:txBody>
          <a:bodyPr/>
          <a:lstStyle/>
          <a:p>
            <a:fld id="{0C913308-F349-4B6D-A68A-DD1791B4A57B}" type="slidenum">
              <a:rPr lang="zh-CN" altLang="en-US" smtClean="0"/>
              <a:t>14</a:t>
            </a:fld>
            <a:endParaRPr lang="zh-CN" altLang="en-US"/>
          </a:p>
        </p:txBody>
      </p:sp>
    </p:spTree>
    <p:extLst>
      <p:ext uri="{BB962C8B-B14F-4D97-AF65-F5344CB8AC3E}">
        <p14:creationId xmlns:p14="http://schemas.microsoft.com/office/powerpoint/2010/main" val="112711453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ppt_x"/>
                                          </p:val>
                                        </p:tav>
                                        <p:tav tm="100000">
                                          <p:val>
                                            <p:strVal val="#ppt_x"/>
                                          </p:val>
                                        </p:tav>
                                      </p:tavLst>
                                    </p:anim>
                                    <p:anim calcmode="lin" valueType="num">
                                      <p:cBhvr additive="base">
                                        <p:cTn id="19"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500" fill="hold"/>
                                        <p:tgtEl>
                                          <p:spTgt spid="32"/>
                                        </p:tgtEl>
                                        <p:attrNameLst>
                                          <p:attrName>ppt_x</p:attrName>
                                        </p:attrNameLst>
                                      </p:cBhvr>
                                      <p:tavLst>
                                        <p:tav tm="0">
                                          <p:val>
                                            <p:strVal val="#ppt_x"/>
                                          </p:val>
                                        </p:tav>
                                        <p:tav tm="100000">
                                          <p:val>
                                            <p:strVal val="#ppt_x"/>
                                          </p:val>
                                        </p:tav>
                                      </p:tavLst>
                                    </p:anim>
                                    <p:anim calcmode="lin" valueType="num">
                                      <p:cBhvr additive="base">
                                        <p:cTn id="25"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additive="base">
                                        <p:cTn id="30" dur="500" fill="hold"/>
                                        <p:tgtEl>
                                          <p:spTgt spid="26"/>
                                        </p:tgtEl>
                                        <p:attrNameLst>
                                          <p:attrName>ppt_x</p:attrName>
                                        </p:attrNameLst>
                                      </p:cBhvr>
                                      <p:tavLst>
                                        <p:tav tm="0">
                                          <p:val>
                                            <p:strVal val="#ppt_x"/>
                                          </p:val>
                                        </p:tav>
                                        <p:tav tm="100000">
                                          <p:val>
                                            <p:strVal val="#ppt_x"/>
                                          </p:val>
                                        </p:tav>
                                      </p:tavLst>
                                    </p:anim>
                                    <p:anim calcmode="lin" valueType="num">
                                      <p:cBhvr additive="base">
                                        <p:cTn id="31" dur="500" fill="hold"/>
                                        <p:tgtEl>
                                          <p:spTgt spid="26"/>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fill="hold"/>
                                        <p:tgtEl>
                                          <p:spTgt spid="23"/>
                                        </p:tgtEl>
                                        <p:attrNameLst>
                                          <p:attrName>ppt_x</p:attrName>
                                        </p:attrNameLst>
                                      </p:cBhvr>
                                      <p:tavLst>
                                        <p:tav tm="0">
                                          <p:val>
                                            <p:strVal val="#ppt_x"/>
                                          </p:val>
                                        </p:tav>
                                        <p:tav tm="100000">
                                          <p:val>
                                            <p:strVal val="#ppt_x"/>
                                          </p:val>
                                        </p:tav>
                                      </p:tavLst>
                                    </p:anim>
                                    <p:anim calcmode="lin" valueType="num">
                                      <p:cBhvr additive="base">
                                        <p:cTn id="3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a:extLst>
              <a:ext uri="{FF2B5EF4-FFF2-40B4-BE49-F238E27FC236}">
                <a16:creationId xmlns:a16="http://schemas.microsoft.com/office/drawing/2014/main" xmlns="" id="{13300F9F-F024-4031-B577-DD5960313E02}"/>
              </a:ext>
            </a:extLst>
          </p:cNvPr>
          <p:cNvGrpSpPr/>
          <p:nvPr/>
        </p:nvGrpSpPr>
        <p:grpSpPr>
          <a:xfrm>
            <a:off x="4583038" y="2420888"/>
            <a:ext cx="2885200" cy="2884486"/>
            <a:chOff x="4952097" y="2353076"/>
            <a:chExt cx="2885200" cy="2884486"/>
          </a:xfrm>
        </p:grpSpPr>
        <p:sp>
          <p:nvSpPr>
            <p:cNvPr id="7" name="圆角矩形 2">
              <a:extLst>
                <a:ext uri="{FF2B5EF4-FFF2-40B4-BE49-F238E27FC236}">
                  <a16:creationId xmlns:a16="http://schemas.microsoft.com/office/drawing/2014/main" xmlns="" id="{408E8147-E946-47BA-AF7F-762C569341B1}"/>
                </a:ext>
              </a:extLst>
            </p:cNvPr>
            <p:cNvSpPr/>
            <p:nvPr/>
          </p:nvSpPr>
          <p:spPr>
            <a:xfrm>
              <a:off x="4952097" y="2353076"/>
              <a:ext cx="1376513" cy="1376513"/>
            </a:xfrm>
            <a:prstGeom prst="roundRect">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22">
              <a:extLst>
                <a:ext uri="{FF2B5EF4-FFF2-40B4-BE49-F238E27FC236}">
                  <a16:creationId xmlns:a16="http://schemas.microsoft.com/office/drawing/2014/main" xmlns="" id="{37646F77-8BA5-4002-B48C-09F9D0E67606}"/>
                </a:ext>
              </a:extLst>
            </p:cNvPr>
            <p:cNvSpPr/>
            <p:nvPr/>
          </p:nvSpPr>
          <p:spPr>
            <a:xfrm>
              <a:off x="6460784" y="2353076"/>
              <a:ext cx="1376513" cy="1376513"/>
            </a:xfrm>
            <a:prstGeom prst="roundRect">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23">
              <a:extLst>
                <a:ext uri="{FF2B5EF4-FFF2-40B4-BE49-F238E27FC236}">
                  <a16:creationId xmlns:a16="http://schemas.microsoft.com/office/drawing/2014/main" xmlns="" id="{761052E2-F628-4FAA-8AE1-3E2CBB002823}"/>
                </a:ext>
              </a:extLst>
            </p:cNvPr>
            <p:cNvSpPr/>
            <p:nvPr/>
          </p:nvSpPr>
          <p:spPr>
            <a:xfrm>
              <a:off x="4952097" y="3861049"/>
              <a:ext cx="1376513" cy="1376513"/>
            </a:xfrm>
            <a:prstGeom prst="round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24">
              <a:extLst>
                <a:ext uri="{FF2B5EF4-FFF2-40B4-BE49-F238E27FC236}">
                  <a16:creationId xmlns:a16="http://schemas.microsoft.com/office/drawing/2014/main" xmlns="" id="{915120F3-4A64-4787-ABD1-7CEC8D364FA7}"/>
                </a:ext>
              </a:extLst>
            </p:cNvPr>
            <p:cNvSpPr/>
            <p:nvPr/>
          </p:nvSpPr>
          <p:spPr>
            <a:xfrm>
              <a:off x="6455246" y="3861048"/>
              <a:ext cx="1376513" cy="1376513"/>
            </a:xfrm>
            <a:prstGeom prst="roundRect">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xmlns="" id="{8C767357-8168-434D-939F-946DBA61C229}"/>
                </a:ext>
              </a:extLst>
            </p:cNvPr>
            <p:cNvSpPr txBox="1"/>
            <p:nvPr/>
          </p:nvSpPr>
          <p:spPr>
            <a:xfrm>
              <a:off x="5356041" y="2674207"/>
              <a:ext cx="532160" cy="830997"/>
            </a:xfrm>
            <a:prstGeom prst="rect">
              <a:avLst/>
            </a:prstGeom>
            <a:noFill/>
          </p:spPr>
          <p:txBody>
            <a:bodyPr wrap="square" rtlCol="0">
              <a:spAutoFit/>
            </a:bodyPr>
            <a:lstStyle/>
            <a:p>
              <a:r>
                <a:rPr lang="en-US" altLang="zh-CN" sz="4800" dirty="0">
                  <a:solidFill>
                    <a:schemeClr val="bg1"/>
                  </a:solidFill>
                </a:rPr>
                <a:t>1</a:t>
              </a:r>
              <a:endParaRPr lang="zh-CN" altLang="en-US" sz="4800" dirty="0">
                <a:solidFill>
                  <a:schemeClr val="bg1"/>
                </a:solidFill>
              </a:endParaRPr>
            </a:p>
          </p:txBody>
        </p:sp>
        <p:sp>
          <p:nvSpPr>
            <p:cNvPr id="12" name="文本框 11">
              <a:extLst>
                <a:ext uri="{FF2B5EF4-FFF2-40B4-BE49-F238E27FC236}">
                  <a16:creationId xmlns:a16="http://schemas.microsoft.com/office/drawing/2014/main" xmlns="" id="{D895582D-673D-4374-ABD7-24DF72249A0E}"/>
                </a:ext>
              </a:extLst>
            </p:cNvPr>
            <p:cNvSpPr txBox="1"/>
            <p:nvPr/>
          </p:nvSpPr>
          <p:spPr>
            <a:xfrm>
              <a:off x="6787182" y="2670011"/>
              <a:ext cx="532160" cy="830997"/>
            </a:xfrm>
            <a:prstGeom prst="rect">
              <a:avLst/>
            </a:prstGeom>
            <a:noFill/>
          </p:spPr>
          <p:txBody>
            <a:bodyPr wrap="square" rtlCol="0">
              <a:spAutoFit/>
            </a:bodyPr>
            <a:lstStyle/>
            <a:p>
              <a:r>
                <a:rPr lang="en-US" altLang="zh-CN" sz="4800" dirty="0">
                  <a:solidFill>
                    <a:schemeClr val="bg1"/>
                  </a:solidFill>
                </a:rPr>
                <a:t>2</a:t>
              </a:r>
              <a:endParaRPr lang="zh-CN" altLang="en-US" sz="4800" dirty="0">
                <a:solidFill>
                  <a:schemeClr val="bg1"/>
                </a:solidFill>
              </a:endParaRPr>
            </a:p>
          </p:txBody>
        </p:sp>
        <p:sp>
          <p:nvSpPr>
            <p:cNvPr id="13" name="文本框 12">
              <a:extLst>
                <a:ext uri="{FF2B5EF4-FFF2-40B4-BE49-F238E27FC236}">
                  <a16:creationId xmlns:a16="http://schemas.microsoft.com/office/drawing/2014/main" xmlns="" id="{F202A7AD-48C7-4638-879F-041DA4F7C3BA}"/>
                </a:ext>
              </a:extLst>
            </p:cNvPr>
            <p:cNvSpPr txBox="1"/>
            <p:nvPr/>
          </p:nvSpPr>
          <p:spPr>
            <a:xfrm>
              <a:off x="6859190" y="4154303"/>
              <a:ext cx="532160" cy="830997"/>
            </a:xfrm>
            <a:prstGeom prst="rect">
              <a:avLst/>
            </a:prstGeom>
            <a:noFill/>
          </p:spPr>
          <p:txBody>
            <a:bodyPr wrap="square" rtlCol="0">
              <a:spAutoFit/>
            </a:bodyPr>
            <a:lstStyle/>
            <a:p>
              <a:r>
                <a:rPr lang="en-US" altLang="zh-CN" sz="4800" dirty="0">
                  <a:solidFill>
                    <a:schemeClr val="bg1"/>
                  </a:solidFill>
                </a:rPr>
                <a:t>4</a:t>
              </a:r>
              <a:endParaRPr lang="zh-CN" altLang="en-US" sz="4800" dirty="0">
                <a:solidFill>
                  <a:schemeClr val="bg1"/>
                </a:solidFill>
              </a:endParaRPr>
            </a:p>
          </p:txBody>
        </p:sp>
        <p:sp>
          <p:nvSpPr>
            <p:cNvPr id="14" name="文本框 13">
              <a:extLst>
                <a:ext uri="{FF2B5EF4-FFF2-40B4-BE49-F238E27FC236}">
                  <a16:creationId xmlns:a16="http://schemas.microsoft.com/office/drawing/2014/main" xmlns="" id="{11A6917C-D50B-4934-999D-C8EE09268AAA}"/>
                </a:ext>
              </a:extLst>
            </p:cNvPr>
            <p:cNvSpPr txBox="1"/>
            <p:nvPr/>
          </p:nvSpPr>
          <p:spPr>
            <a:xfrm>
              <a:off x="5375126" y="4182179"/>
              <a:ext cx="532160" cy="830997"/>
            </a:xfrm>
            <a:prstGeom prst="rect">
              <a:avLst/>
            </a:prstGeom>
            <a:noFill/>
          </p:spPr>
          <p:txBody>
            <a:bodyPr wrap="square" rtlCol="0">
              <a:spAutoFit/>
            </a:bodyPr>
            <a:lstStyle/>
            <a:p>
              <a:r>
                <a:rPr lang="en-US" altLang="zh-CN" sz="4800" dirty="0">
                  <a:solidFill>
                    <a:schemeClr val="bg1"/>
                  </a:solidFill>
                </a:rPr>
                <a:t>3</a:t>
              </a:r>
              <a:endParaRPr lang="zh-CN" altLang="en-US" sz="4800" dirty="0">
                <a:solidFill>
                  <a:schemeClr val="bg1"/>
                </a:solidFill>
              </a:endParaRPr>
            </a:p>
          </p:txBody>
        </p:sp>
      </p:grpSp>
      <p:sp>
        <p:nvSpPr>
          <p:cNvPr id="16" name="Rectangle 80">
            <a:extLst>
              <a:ext uri="{FF2B5EF4-FFF2-40B4-BE49-F238E27FC236}">
                <a16:creationId xmlns:a16="http://schemas.microsoft.com/office/drawing/2014/main" xmlns="" id="{F454C411-B2BE-42D0-8A71-9327641DF8E3}"/>
              </a:ext>
            </a:extLst>
          </p:cNvPr>
          <p:cNvSpPr/>
          <p:nvPr/>
        </p:nvSpPr>
        <p:spPr>
          <a:xfrm>
            <a:off x="7550974" y="2611652"/>
            <a:ext cx="3830140" cy="1083337"/>
          </a:xfrm>
          <a:prstGeom prst="rect">
            <a:avLst/>
          </a:prstGeom>
        </p:spPr>
        <p:txBody>
          <a:bodyPr wrap="square" lIns="219419" tIns="109710" rIns="219419" bIns="109710">
            <a:spAutoFit/>
          </a:bodyPr>
          <a:lstStyle/>
          <a:p>
            <a:r>
              <a:rPr lang="en-US" altLang="zh-CN" sz="2800" dirty="0">
                <a:solidFill>
                  <a:schemeClr val="bg1">
                    <a:lumMod val="65000"/>
                  </a:schemeClr>
                </a:solidFill>
                <a:latin typeface="Times New Roman" panose="02020603050405020304" pitchFamily="18" charset="0"/>
                <a:cs typeface="Times New Roman" panose="02020603050405020304" pitchFamily="18" charset="0"/>
              </a:rPr>
              <a:t>How to handle the user’s interference?</a:t>
            </a:r>
          </a:p>
        </p:txBody>
      </p:sp>
      <p:sp>
        <p:nvSpPr>
          <p:cNvPr id="18" name="Rectangle 80">
            <a:extLst>
              <a:ext uri="{FF2B5EF4-FFF2-40B4-BE49-F238E27FC236}">
                <a16:creationId xmlns:a16="http://schemas.microsoft.com/office/drawing/2014/main" xmlns="" id="{A7861D63-7CF7-4C6C-A5DD-9DEEFE425AEE}"/>
              </a:ext>
            </a:extLst>
          </p:cNvPr>
          <p:cNvSpPr/>
          <p:nvPr/>
        </p:nvSpPr>
        <p:spPr>
          <a:xfrm>
            <a:off x="7589336" y="4123820"/>
            <a:ext cx="4320479" cy="1298781"/>
          </a:xfrm>
          <a:prstGeom prst="rect">
            <a:avLst/>
          </a:prstGeom>
        </p:spPr>
        <p:txBody>
          <a:bodyPr wrap="square" lIns="219419" tIns="109710" rIns="219419" bIns="109710">
            <a:spAutoFit/>
          </a:bodyPr>
          <a:lstStyle/>
          <a:p>
            <a:r>
              <a:rPr lang="en-US" altLang="zh-CN" sz="2800" dirty="0">
                <a:solidFill>
                  <a:schemeClr val="bg1">
                    <a:lumMod val="65000"/>
                  </a:schemeClr>
                </a:solidFill>
                <a:latin typeface="Times New Roman" panose="02020603050405020304" pitchFamily="18" charset="0"/>
                <a:cs typeface="Times New Roman" panose="02020603050405020304" pitchFamily="18" charset="0"/>
              </a:rPr>
              <a:t>How to implement the full-duplex communication?</a:t>
            </a:r>
          </a:p>
          <a:p>
            <a:endParaRPr lang="en-US" sz="1400" b="1" dirty="0">
              <a:solidFill>
                <a:schemeClr val="tx1">
                  <a:lumMod val="85000"/>
                  <a:lumOff val="15000"/>
                </a:schemeClr>
              </a:solidFill>
              <a:latin typeface="微软雅黑" panose="020B0503020204020204" pitchFamily="34" charset="-122"/>
              <a:ea typeface="Open Sans Light" panose="020B0306030504020204" pitchFamily="34" charset="0"/>
              <a:cs typeface="Aparajita" panose="020B0604020202020204" pitchFamily="34" charset="0"/>
            </a:endParaRPr>
          </a:p>
        </p:txBody>
      </p:sp>
      <p:sp>
        <p:nvSpPr>
          <p:cNvPr id="20" name="Rectangle 80">
            <a:extLst>
              <a:ext uri="{FF2B5EF4-FFF2-40B4-BE49-F238E27FC236}">
                <a16:creationId xmlns:a16="http://schemas.microsoft.com/office/drawing/2014/main" xmlns="" id="{7B673C58-B826-4E87-B3BE-A5DC2C3E1C2A}"/>
              </a:ext>
            </a:extLst>
          </p:cNvPr>
          <p:cNvSpPr/>
          <p:nvPr/>
        </p:nvSpPr>
        <p:spPr>
          <a:xfrm>
            <a:off x="1276167" y="4123820"/>
            <a:ext cx="3302080" cy="1083337"/>
          </a:xfrm>
          <a:prstGeom prst="rect">
            <a:avLst/>
          </a:prstGeom>
        </p:spPr>
        <p:txBody>
          <a:bodyPr wrap="square" lIns="219419" tIns="109710" rIns="219419" bIns="109710">
            <a:spAutoFit/>
          </a:bodyPr>
          <a:lstStyle/>
          <a:p>
            <a:r>
              <a:rPr lang="en-US" altLang="zh-CN" sz="2800" dirty="0">
                <a:latin typeface="Times New Roman" panose="02020603050405020304" pitchFamily="18" charset="0"/>
                <a:cs typeface="Times New Roman" panose="02020603050405020304" pitchFamily="18" charset="0"/>
              </a:rPr>
              <a:t>How to enhance the transmission speed?</a:t>
            </a:r>
          </a:p>
        </p:txBody>
      </p:sp>
      <p:sp>
        <p:nvSpPr>
          <p:cNvPr id="22" name="Rectangle 80">
            <a:extLst>
              <a:ext uri="{FF2B5EF4-FFF2-40B4-BE49-F238E27FC236}">
                <a16:creationId xmlns:a16="http://schemas.microsoft.com/office/drawing/2014/main" xmlns="" id="{23761B5B-6AE0-4C55-A44C-6EAB5C498639}"/>
              </a:ext>
            </a:extLst>
          </p:cNvPr>
          <p:cNvSpPr/>
          <p:nvPr/>
        </p:nvSpPr>
        <p:spPr>
          <a:xfrm>
            <a:off x="1593321" y="2586766"/>
            <a:ext cx="3023958" cy="1083337"/>
          </a:xfrm>
          <a:prstGeom prst="rect">
            <a:avLst/>
          </a:prstGeom>
        </p:spPr>
        <p:txBody>
          <a:bodyPr wrap="none" lIns="219419" tIns="109710" rIns="219419" bIns="109710">
            <a:spAutoFit/>
          </a:bodyPr>
          <a:lstStyle/>
          <a:p>
            <a:pPr algn="r"/>
            <a:r>
              <a:rPr lang="en-US" altLang="zh-CN" sz="2800" dirty="0">
                <a:solidFill>
                  <a:schemeClr val="bg1">
                    <a:lumMod val="65000"/>
                  </a:schemeClr>
                </a:solidFill>
                <a:latin typeface="Times New Roman" panose="02020603050405020304" pitchFamily="18" charset="0"/>
                <a:cs typeface="Times New Roman" panose="02020603050405020304" pitchFamily="18" charset="0"/>
              </a:rPr>
              <a:t>How to modulate </a:t>
            </a:r>
          </a:p>
          <a:p>
            <a:pPr algn="r"/>
            <a:r>
              <a:rPr lang="en-US" altLang="zh-CN" sz="2800" dirty="0">
                <a:solidFill>
                  <a:schemeClr val="bg1">
                    <a:lumMod val="65000"/>
                  </a:schemeClr>
                </a:solidFill>
                <a:latin typeface="Times New Roman" panose="02020603050405020304" pitchFamily="18" charset="0"/>
                <a:cs typeface="Times New Roman" panose="02020603050405020304" pitchFamily="18" charset="0"/>
              </a:rPr>
              <a:t>CPU MI signals?</a:t>
            </a:r>
          </a:p>
        </p:txBody>
      </p:sp>
      <p:cxnSp>
        <p:nvCxnSpPr>
          <p:cNvPr id="24" name="直接连接符 23">
            <a:extLst>
              <a:ext uri="{FF2B5EF4-FFF2-40B4-BE49-F238E27FC236}">
                <a16:creationId xmlns:a16="http://schemas.microsoft.com/office/drawing/2014/main" xmlns="" id="{C17FEF0B-2FCC-44B8-B004-FE45D4EAA6D0}"/>
              </a:ext>
            </a:extLst>
          </p:cNvPr>
          <p:cNvCxnSpPr/>
          <p:nvPr/>
        </p:nvCxnSpPr>
        <p:spPr>
          <a:xfrm flipH="1">
            <a:off x="-194358" y="217178"/>
            <a:ext cx="777432" cy="653712"/>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xmlns="" id="{8F9E11D9-5CE8-4E73-84F1-049BEB4FA6B6}"/>
              </a:ext>
            </a:extLst>
          </p:cNvPr>
          <p:cNvCxnSpPr/>
          <p:nvPr/>
        </p:nvCxnSpPr>
        <p:spPr>
          <a:xfrm flipH="1">
            <a:off x="-58057" y="761631"/>
            <a:ext cx="388716" cy="3268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矩形 25">
            <a:extLst>
              <a:ext uri="{FF2B5EF4-FFF2-40B4-BE49-F238E27FC236}">
                <a16:creationId xmlns:a16="http://schemas.microsoft.com/office/drawing/2014/main" xmlns="" id="{120C94AB-34B8-4987-B72C-FA7968E474A8}"/>
              </a:ext>
            </a:extLst>
          </p:cNvPr>
          <p:cNvSpPr/>
          <p:nvPr/>
        </p:nvSpPr>
        <p:spPr>
          <a:xfrm>
            <a:off x="835489" y="505024"/>
            <a:ext cx="2510624" cy="584775"/>
          </a:xfrm>
          <a:prstGeom prst="rect">
            <a:avLst/>
          </a:prstGeom>
        </p:spPr>
        <p:txBody>
          <a:bodyPr wrap="none">
            <a:spAutoFit/>
          </a:bodyPr>
          <a:lstStyle/>
          <a:p>
            <a:r>
              <a:rPr lang="en-US" altLang="zh-CN" sz="3200" b="1" dirty="0">
                <a:solidFill>
                  <a:srgbClr val="C00000"/>
                </a:solidFill>
                <a:latin typeface="Times New Roman" panose="02020603050405020304" pitchFamily="18" charset="0"/>
                <a:cs typeface="Times New Roman" panose="02020603050405020304" pitchFamily="18" charset="0"/>
              </a:rPr>
              <a:t>3</a:t>
            </a:r>
            <a:r>
              <a:rPr lang="en-US" altLang="zh-CN" sz="3200" b="1" dirty="0">
                <a:latin typeface="Times New Roman" panose="02020603050405020304" pitchFamily="18" charset="0"/>
                <a:cs typeface="Times New Roman" panose="02020603050405020304" pitchFamily="18" charset="0"/>
              </a:rPr>
              <a:t>  Challenges</a:t>
            </a:r>
            <a:endParaRPr lang="zh-CN" altLang="en-US" sz="3200" b="1" dirty="0">
              <a:latin typeface="Times New Roman" panose="02020603050405020304" pitchFamily="18" charset="0"/>
              <a:cs typeface="Times New Roman" panose="02020603050405020304" pitchFamily="18" charset="0"/>
            </a:endParaRPr>
          </a:p>
        </p:txBody>
      </p:sp>
      <p:sp>
        <p:nvSpPr>
          <p:cNvPr id="27" name="左中括号 26">
            <a:extLst>
              <a:ext uri="{FF2B5EF4-FFF2-40B4-BE49-F238E27FC236}">
                <a16:creationId xmlns:a16="http://schemas.microsoft.com/office/drawing/2014/main" xmlns="" id="{535CDAE2-43A7-4FF4-ACD4-B3322F5E087C}"/>
              </a:ext>
            </a:extLst>
          </p:cNvPr>
          <p:cNvSpPr/>
          <p:nvPr/>
        </p:nvSpPr>
        <p:spPr>
          <a:xfrm>
            <a:off x="694606" y="544034"/>
            <a:ext cx="72008" cy="50405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投影片編號版面配置區 1"/>
          <p:cNvSpPr>
            <a:spLocks noGrp="1"/>
          </p:cNvSpPr>
          <p:nvPr>
            <p:ph type="sldNum" sz="quarter" idx="12"/>
          </p:nvPr>
        </p:nvSpPr>
        <p:spPr/>
        <p:txBody>
          <a:bodyPr/>
          <a:lstStyle/>
          <a:p>
            <a:fld id="{0C913308-F349-4B6D-A68A-DD1791B4A57B}" type="slidenum">
              <a:rPr lang="zh-CN" altLang="en-US" smtClean="0"/>
              <a:t>15</a:t>
            </a:fld>
            <a:endParaRPr lang="zh-CN" altLang="en-US"/>
          </a:p>
        </p:txBody>
      </p:sp>
    </p:spTree>
    <p:extLst>
      <p:ext uri="{BB962C8B-B14F-4D97-AF65-F5344CB8AC3E}">
        <p14:creationId xmlns:p14="http://schemas.microsoft.com/office/powerpoint/2010/main" val="565264779"/>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xmlns="" id="{8E354701-ECA8-48B8-835E-9B6F3AD8A1EE}"/>
              </a:ext>
            </a:extLst>
          </p:cNvPr>
          <p:cNvPicPr>
            <a:picLocks noChangeAspect="1"/>
          </p:cNvPicPr>
          <p:nvPr/>
        </p:nvPicPr>
        <p:blipFill rotWithShape="1">
          <a:blip r:embed="rId3"/>
          <a:srcRect l="17349"/>
          <a:stretch/>
        </p:blipFill>
        <p:spPr>
          <a:xfrm>
            <a:off x="484769" y="3602446"/>
            <a:ext cx="805675" cy="657225"/>
          </a:xfrm>
          <a:prstGeom prst="rect">
            <a:avLst/>
          </a:prstGeom>
        </p:spPr>
      </p:pic>
      <p:grpSp>
        <p:nvGrpSpPr>
          <p:cNvPr id="39" name="组合 38">
            <a:extLst>
              <a:ext uri="{FF2B5EF4-FFF2-40B4-BE49-F238E27FC236}">
                <a16:creationId xmlns:a16="http://schemas.microsoft.com/office/drawing/2014/main" xmlns="" id="{ADEBAC96-F180-476D-896A-CF17302E12E1}"/>
              </a:ext>
            </a:extLst>
          </p:cNvPr>
          <p:cNvGrpSpPr/>
          <p:nvPr/>
        </p:nvGrpSpPr>
        <p:grpSpPr>
          <a:xfrm>
            <a:off x="1149319" y="250530"/>
            <a:ext cx="1109573" cy="648503"/>
            <a:chOff x="4891177" y="1784146"/>
            <a:chExt cx="1109573" cy="648503"/>
          </a:xfrm>
        </p:grpSpPr>
        <p:pic>
          <p:nvPicPr>
            <p:cNvPr id="40" name="图片 39">
              <a:extLst>
                <a:ext uri="{FF2B5EF4-FFF2-40B4-BE49-F238E27FC236}">
                  <a16:creationId xmlns:a16="http://schemas.microsoft.com/office/drawing/2014/main" xmlns="" id="{22D94D13-F269-4E6D-AEB8-F880ABE9C4C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5433" y="1896172"/>
              <a:ext cx="412987" cy="412987"/>
            </a:xfrm>
            <a:prstGeom prst="rect">
              <a:avLst/>
            </a:prstGeom>
          </p:spPr>
        </p:pic>
        <p:pic>
          <p:nvPicPr>
            <p:cNvPr id="41" name="图片 40">
              <a:extLst>
                <a:ext uri="{FF2B5EF4-FFF2-40B4-BE49-F238E27FC236}">
                  <a16:creationId xmlns:a16="http://schemas.microsoft.com/office/drawing/2014/main" xmlns="" id="{BACFE361-33C4-4640-947F-C726533B95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082" y="1896171"/>
              <a:ext cx="412987" cy="412987"/>
            </a:xfrm>
            <a:prstGeom prst="rect">
              <a:avLst/>
            </a:prstGeom>
          </p:spPr>
        </p:pic>
        <p:sp>
          <p:nvSpPr>
            <p:cNvPr id="42" name="圆角矩形 3">
              <a:extLst>
                <a:ext uri="{FF2B5EF4-FFF2-40B4-BE49-F238E27FC236}">
                  <a16:creationId xmlns:a16="http://schemas.microsoft.com/office/drawing/2014/main" xmlns="" id="{2A374983-62F5-4C52-B012-3DC7F31F370B}"/>
                </a:ext>
              </a:extLst>
            </p:cNvPr>
            <p:cNvSpPr/>
            <p:nvPr/>
          </p:nvSpPr>
          <p:spPr>
            <a:xfrm>
              <a:off x="4891177" y="1784146"/>
              <a:ext cx="1109573" cy="648503"/>
            </a:xfrm>
            <a:prstGeom prst="roundRect">
              <a:avLst/>
            </a:prstGeom>
            <a:no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grpSp>
        <p:nvGrpSpPr>
          <p:cNvPr id="43" name="组合 42">
            <a:extLst>
              <a:ext uri="{FF2B5EF4-FFF2-40B4-BE49-F238E27FC236}">
                <a16:creationId xmlns:a16="http://schemas.microsoft.com/office/drawing/2014/main" xmlns="" id="{FB23DE18-D47D-4A84-B0AF-0BA5EDA9F9FE}"/>
              </a:ext>
            </a:extLst>
          </p:cNvPr>
          <p:cNvGrpSpPr/>
          <p:nvPr/>
        </p:nvGrpSpPr>
        <p:grpSpPr>
          <a:xfrm>
            <a:off x="1149319" y="3129303"/>
            <a:ext cx="1802920" cy="1166347"/>
            <a:chOff x="4813541" y="4466702"/>
            <a:chExt cx="1802920" cy="1166347"/>
          </a:xfrm>
        </p:grpSpPr>
        <p:pic>
          <p:nvPicPr>
            <p:cNvPr id="44" name="图片 43">
              <a:extLst>
                <a:ext uri="{FF2B5EF4-FFF2-40B4-BE49-F238E27FC236}">
                  <a16:creationId xmlns:a16="http://schemas.microsoft.com/office/drawing/2014/main" xmlns="" id="{73E41C7A-000F-44BE-97D2-BCF62F58D7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5433" y="4584738"/>
              <a:ext cx="412987" cy="412987"/>
            </a:xfrm>
            <a:prstGeom prst="rect">
              <a:avLst/>
            </a:prstGeom>
          </p:spPr>
        </p:pic>
        <p:pic>
          <p:nvPicPr>
            <p:cNvPr id="45" name="图片 44">
              <a:extLst>
                <a:ext uri="{FF2B5EF4-FFF2-40B4-BE49-F238E27FC236}">
                  <a16:creationId xmlns:a16="http://schemas.microsoft.com/office/drawing/2014/main" xmlns="" id="{7E4247D5-12A1-42A1-816F-97FB636CDE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082" y="4584737"/>
              <a:ext cx="412987" cy="412987"/>
            </a:xfrm>
            <a:prstGeom prst="rect">
              <a:avLst/>
            </a:prstGeom>
          </p:spPr>
        </p:pic>
        <p:pic>
          <p:nvPicPr>
            <p:cNvPr id="46" name="图片 45">
              <a:extLst>
                <a:ext uri="{FF2B5EF4-FFF2-40B4-BE49-F238E27FC236}">
                  <a16:creationId xmlns:a16="http://schemas.microsoft.com/office/drawing/2014/main" xmlns="" id="{6FBC7711-79C7-49F2-89E4-3D3FA20CD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5433" y="5091183"/>
              <a:ext cx="412987" cy="412987"/>
            </a:xfrm>
            <a:prstGeom prst="rect">
              <a:avLst/>
            </a:prstGeom>
          </p:spPr>
        </p:pic>
        <p:pic>
          <p:nvPicPr>
            <p:cNvPr id="47" name="图片 46">
              <a:extLst>
                <a:ext uri="{FF2B5EF4-FFF2-40B4-BE49-F238E27FC236}">
                  <a16:creationId xmlns:a16="http://schemas.microsoft.com/office/drawing/2014/main" xmlns="" id="{FDB9A2C7-CFBB-49A0-AFBE-50CF227279D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082" y="5091182"/>
              <a:ext cx="412987" cy="412987"/>
            </a:xfrm>
            <a:prstGeom prst="rect">
              <a:avLst/>
            </a:prstGeom>
          </p:spPr>
        </p:pic>
        <p:pic>
          <p:nvPicPr>
            <p:cNvPr id="48" name="图片 47">
              <a:extLst>
                <a:ext uri="{FF2B5EF4-FFF2-40B4-BE49-F238E27FC236}">
                  <a16:creationId xmlns:a16="http://schemas.microsoft.com/office/drawing/2014/main" xmlns="" id="{8AEEED73-0F33-42CC-B92F-3283B564C2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5295" y="4584738"/>
              <a:ext cx="412987" cy="412987"/>
            </a:xfrm>
            <a:prstGeom prst="rect">
              <a:avLst/>
            </a:prstGeom>
          </p:spPr>
        </p:pic>
        <p:pic>
          <p:nvPicPr>
            <p:cNvPr id="49" name="图片 48">
              <a:extLst>
                <a:ext uri="{FF2B5EF4-FFF2-40B4-BE49-F238E27FC236}">
                  <a16:creationId xmlns:a16="http://schemas.microsoft.com/office/drawing/2014/main" xmlns="" id="{0A8B933C-29D0-49F0-B0F2-17DA7173CD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5295" y="5091183"/>
              <a:ext cx="412987" cy="412987"/>
            </a:xfrm>
            <a:prstGeom prst="rect">
              <a:avLst/>
            </a:prstGeom>
          </p:spPr>
        </p:pic>
        <p:sp>
          <p:nvSpPr>
            <p:cNvPr id="50" name="圆角矩形 16">
              <a:extLst>
                <a:ext uri="{FF2B5EF4-FFF2-40B4-BE49-F238E27FC236}">
                  <a16:creationId xmlns:a16="http://schemas.microsoft.com/office/drawing/2014/main" xmlns="" id="{FD6E1CBA-1238-4543-8E14-1488E6C1A8A6}"/>
                </a:ext>
              </a:extLst>
            </p:cNvPr>
            <p:cNvSpPr/>
            <p:nvPr/>
          </p:nvSpPr>
          <p:spPr>
            <a:xfrm>
              <a:off x="4813541" y="4466702"/>
              <a:ext cx="1802920" cy="1166347"/>
            </a:xfrm>
            <a:prstGeom prst="roundRect">
              <a:avLst/>
            </a:prstGeom>
            <a:no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grpSp>
      <p:sp>
        <p:nvSpPr>
          <p:cNvPr id="51" name="文本框 50">
            <a:extLst>
              <a:ext uri="{FF2B5EF4-FFF2-40B4-BE49-F238E27FC236}">
                <a16:creationId xmlns:a16="http://schemas.microsoft.com/office/drawing/2014/main" xmlns="" id="{E5136FEF-6198-4E76-9796-BD3E00E5D229}"/>
              </a:ext>
            </a:extLst>
          </p:cNvPr>
          <p:cNvSpPr txBox="1"/>
          <p:nvPr/>
        </p:nvSpPr>
        <p:spPr>
          <a:xfrm>
            <a:off x="2343148" y="353120"/>
            <a:ext cx="1959639" cy="461665"/>
          </a:xfrm>
          <a:prstGeom prst="rect">
            <a:avLst/>
          </a:prstGeom>
          <a:noFill/>
        </p:spPr>
        <p:txBody>
          <a:bodyPr wrap="none" rtlCol="0">
            <a:spAutoFit/>
          </a:bodyPr>
          <a:lstStyle/>
          <a:p>
            <a:r>
              <a:rPr lang="en-US" altLang="zh-CN" sz="2400" b="1" dirty="0">
                <a:latin typeface="Times New Roman" panose="02020603050405020304" pitchFamily="18" charset="0"/>
                <a:cs typeface="Times New Roman" panose="02020603050405020304" pitchFamily="18" charset="0"/>
              </a:rPr>
              <a:t>Transmitter I</a:t>
            </a:r>
            <a:endParaRPr lang="zh-CN" altLang="en-US" sz="2400" b="1" dirty="0">
              <a:latin typeface="Times New Roman" panose="02020603050405020304" pitchFamily="18" charset="0"/>
              <a:cs typeface="Times New Roman" panose="02020603050405020304" pitchFamily="18" charset="0"/>
            </a:endParaRPr>
          </a:p>
        </p:txBody>
      </p:sp>
      <p:sp>
        <p:nvSpPr>
          <p:cNvPr id="52" name="文本框 51">
            <a:extLst>
              <a:ext uri="{FF2B5EF4-FFF2-40B4-BE49-F238E27FC236}">
                <a16:creationId xmlns:a16="http://schemas.microsoft.com/office/drawing/2014/main" xmlns="" id="{CF323989-13C5-4E0A-83D2-4953098CC918}"/>
              </a:ext>
            </a:extLst>
          </p:cNvPr>
          <p:cNvSpPr txBox="1"/>
          <p:nvPr/>
        </p:nvSpPr>
        <p:spPr>
          <a:xfrm>
            <a:off x="3164232" y="3498611"/>
            <a:ext cx="2079865" cy="461665"/>
          </a:xfrm>
          <a:prstGeom prst="rect">
            <a:avLst/>
          </a:prstGeom>
          <a:noFill/>
        </p:spPr>
        <p:txBody>
          <a:bodyPr wrap="none" rtlCol="0">
            <a:spAutoFit/>
          </a:bodyPr>
          <a:lstStyle/>
          <a:p>
            <a:r>
              <a:rPr lang="en-US" altLang="zh-CN" sz="2400" b="1" dirty="0">
                <a:latin typeface="Times New Roman" panose="02020603050405020304" pitchFamily="18" charset="0"/>
                <a:cs typeface="Times New Roman" panose="02020603050405020304" pitchFamily="18" charset="0"/>
              </a:rPr>
              <a:t>Transmitter II</a:t>
            </a:r>
            <a:endParaRPr lang="zh-CN" altLang="en-US" sz="2400" b="1" dirty="0">
              <a:latin typeface="Times New Roman" panose="02020603050405020304" pitchFamily="18" charset="0"/>
              <a:cs typeface="Times New Roman" panose="02020603050405020304" pitchFamily="18" charset="0"/>
            </a:endParaRPr>
          </a:p>
        </p:txBody>
      </p:sp>
      <p:grpSp>
        <p:nvGrpSpPr>
          <p:cNvPr id="53" name="组合 52">
            <a:extLst>
              <a:ext uri="{FF2B5EF4-FFF2-40B4-BE49-F238E27FC236}">
                <a16:creationId xmlns:a16="http://schemas.microsoft.com/office/drawing/2014/main" xmlns="" id="{72CA888E-2C5C-49E4-9EED-491C2F22A75D}"/>
              </a:ext>
            </a:extLst>
          </p:cNvPr>
          <p:cNvGrpSpPr/>
          <p:nvPr/>
        </p:nvGrpSpPr>
        <p:grpSpPr>
          <a:xfrm>
            <a:off x="160089" y="1024095"/>
            <a:ext cx="5543899" cy="1857302"/>
            <a:chOff x="180464" y="1296436"/>
            <a:chExt cx="10908548" cy="3652434"/>
          </a:xfrm>
        </p:grpSpPr>
        <p:cxnSp>
          <p:nvCxnSpPr>
            <p:cNvPr id="54" name="直接箭头连接符 53">
              <a:extLst>
                <a:ext uri="{FF2B5EF4-FFF2-40B4-BE49-F238E27FC236}">
                  <a16:creationId xmlns:a16="http://schemas.microsoft.com/office/drawing/2014/main" xmlns="" id="{9644AAC2-7C6C-4E4D-AF48-A40A5103BC92}"/>
                </a:ext>
              </a:extLst>
            </p:cNvPr>
            <p:cNvCxnSpPr>
              <a:cxnSpLocks/>
            </p:cNvCxnSpPr>
            <p:nvPr/>
          </p:nvCxnSpPr>
          <p:spPr>
            <a:xfrm>
              <a:off x="1737478" y="4087756"/>
              <a:ext cx="9351534" cy="0"/>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55" name="直接箭头连接符 54">
              <a:extLst>
                <a:ext uri="{FF2B5EF4-FFF2-40B4-BE49-F238E27FC236}">
                  <a16:creationId xmlns:a16="http://schemas.microsoft.com/office/drawing/2014/main" xmlns="" id="{97F88055-0576-48A5-999C-EAE9ABD4B14F}"/>
                </a:ext>
              </a:extLst>
            </p:cNvPr>
            <p:cNvCxnSpPr>
              <a:cxnSpLocks/>
            </p:cNvCxnSpPr>
            <p:nvPr/>
          </p:nvCxnSpPr>
          <p:spPr>
            <a:xfrm flipV="1">
              <a:off x="1993183" y="1838130"/>
              <a:ext cx="0" cy="2528404"/>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56" name="直接连接符 55">
              <a:extLst>
                <a:ext uri="{FF2B5EF4-FFF2-40B4-BE49-F238E27FC236}">
                  <a16:creationId xmlns:a16="http://schemas.microsoft.com/office/drawing/2014/main" xmlns="" id="{D534A15A-8816-4FBF-B0A5-02044D3CD8B2}"/>
                </a:ext>
              </a:extLst>
            </p:cNvPr>
            <p:cNvCxnSpPr>
              <a:cxnSpLocks/>
            </p:cNvCxnSpPr>
            <p:nvPr/>
          </p:nvCxnSpPr>
          <p:spPr>
            <a:xfrm>
              <a:off x="3908695" y="1546424"/>
              <a:ext cx="0" cy="2990973"/>
            </a:xfrm>
            <a:prstGeom prst="line">
              <a:avLst/>
            </a:prstGeom>
            <a:ln w="38100">
              <a:prstDash val="dashDot"/>
            </a:ln>
          </p:spPr>
          <p:style>
            <a:lnRef idx="1">
              <a:schemeClr val="dk1"/>
            </a:lnRef>
            <a:fillRef idx="0">
              <a:schemeClr val="dk1"/>
            </a:fillRef>
            <a:effectRef idx="0">
              <a:schemeClr val="dk1"/>
            </a:effectRef>
            <a:fontRef idx="minor">
              <a:schemeClr val="tx1"/>
            </a:fontRef>
          </p:style>
        </p:cxnSp>
        <p:sp>
          <p:nvSpPr>
            <p:cNvPr id="57" name="矩形 56">
              <a:extLst>
                <a:ext uri="{FF2B5EF4-FFF2-40B4-BE49-F238E27FC236}">
                  <a16:creationId xmlns:a16="http://schemas.microsoft.com/office/drawing/2014/main" xmlns="" id="{63CB8F9A-5E9F-4CEE-BA4D-D795CDCAE72D}"/>
                </a:ext>
              </a:extLst>
            </p:cNvPr>
            <p:cNvSpPr/>
            <p:nvPr/>
          </p:nvSpPr>
          <p:spPr>
            <a:xfrm>
              <a:off x="2019438" y="3052022"/>
              <a:ext cx="851769" cy="1008755"/>
            </a:xfrm>
            <a:prstGeom prst="rect">
              <a:avLst/>
            </a:prstGeom>
            <a:solidFill>
              <a:srgbClr val="00B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58" name="矩形 57">
              <a:extLst>
                <a:ext uri="{FF2B5EF4-FFF2-40B4-BE49-F238E27FC236}">
                  <a16:creationId xmlns:a16="http://schemas.microsoft.com/office/drawing/2014/main" xmlns="" id="{0A33F0F1-D346-4FE5-BBBF-C3E5D39A158F}"/>
                </a:ext>
              </a:extLst>
            </p:cNvPr>
            <p:cNvSpPr/>
            <p:nvPr/>
          </p:nvSpPr>
          <p:spPr>
            <a:xfrm>
              <a:off x="3940278" y="2243215"/>
              <a:ext cx="1763833" cy="182205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59" name="矩形 58">
              <a:extLst>
                <a:ext uri="{FF2B5EF4-FFF2-40B4-BE49-F238E27FC236}">
                  <a16:creationId xmlns:a16="http://schemas.microsoft.com/office/drawing/2014/main" xmlns="" id="{B8A9EEA3-4699-46D0-90A2-CE9C561A87F4}"/>
                </a:ext>
              </a:extLst>
            </p:cNvPr>
            <p:cNvSpPr/>
            <p:nvPr/>
          </p:nvSpPr>
          <p:spPr>
            <a:xfrm>
              <a:off x="6191023" y="2243214"/>
              <a:ext cx="642309" cy="1817561"/>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60" name="矩形 59">
              <a:extLst>
                <a:ext uri="{FF2B5EF4-FFF2-40B4-BE49-F238E27FC236}">
                  <a16:creationId xmlns:a16="http://schemas.microsoft.com/office/drawing/2014/main" xmlns="" id="{86191BEF-C556-40F6-9C82-CCB1933A0E0F}"/>
                </a:ext>
              </a:extLst>
            </p:cNvPr>
            <p:cNvSpPr/>
            <p:nvPr/>
          </p:nvSpPr>
          <p:spPr>
            <a:xfrm>
              <a:off x="8410187" y="3052022"/>
              <a:ext cx="1312311" cy="100875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61" name="直接连接符 60">
              <a:extLst>
                <a:ext uri="{FF2B5EF4-FFF2-40B4-BE49-F238E27FC236}">
                  <a16:creationId xmlns:a16="http://schemas.microsoft.com/office/drawing/2014/main" xmlns="" id="{1FDD7C96-A827-4B75-A615-C7D42D9DCFFD}"/>
                </a:ext>
              </a:extLst>
            </p:cNvPr>
            <p:cNvCxnSpPr>
              <a:cxnSpLocks/>
            </p:cNvCxnSpPr>
            <p:nvPr/>
          </p:nvCxnSpPr>
          <p:spPr>
            <a:xfrm>
              <a:off x="8378606" y="1546424"/>
              <a:ext cx="0" cy="2990973"/>
            </a:xfrm>
            <a:prstGeom prst="line">
              <a:avLst/>
            </a:prstGeom>
            <a:ln w="38100">
              <a:prstDash val="dashDot"/>
            </a:ln>
          </p:spPr>
          <p:style>
            <a:lnRef idx="1">
              <a:schemeClr val="dk1"/>
            </a:lnRef>
            <a:fillRef idx="0">
              <a:schemeClr val="dk1"/>
            </a:fillRef>
            <a:effectRef idx="0">
              <a:schemeClr val="dk1"/>
            </a:effectRef>
            <a:fontRef idx="minor">
              <a:schemeClr val="tx1"/>
            </a:fontRef>
          </p:style>
        </p:cxnSp>
        <p:cxnSp>
          <p:nvCxnSpPr>
            <p:cNvPr id="62" name="直接连接符 61">
              <a:extLst>
                <a:ext uri="{FF2B5EF4-FFF2-40B4-BE49-F238E27FC236}">
                  <a16:creationId xmlns:a16="http://schemas.microsoft.com/office/drawing/2014/main" xmlns="" id="{69F19065-214E-4566-85D2-DD773C266DFC}"/>
                </a:ext>
              </a:extLst>
            </p:cNvPr>
            <p:cNvCxnSpPr>
              <a:cxnSpLocks/>
            </p:cNvCxnSpPr>
            <p:nvPr/>
          </p:nvCxnSpPr>
          <p:spPr>
            <a:xfrm>
              <a:off x="6159442" y="1537438"/>
              <a:ext cx="0" cy="2999959"/>
            </a:xfrm>
            <a:prstGeom prst="line">
              <a:avLst/>
            </a:prstGeom>
            <a:ln w="38100">
              <a:prstDash val="dashDot"/>
            </a:ln>
          </p:spPr>
          <p:style>
            <a:lnRef idx="1">
              <a:schemeClr val="dk1"/>
            </a:lnRef>
            <a:fillRef idx="0">
              <a:schemeClr val="dk1"/>
            </a:fillRef>
            <a:effectRef idx="0">
              <a:schemeClr val="dk1"/>
            </a:effectRef>
            <a:fontRef idx="minor">
              <a:schemeClr val="tx1"/>
            </a:fontRef>
          </p:style>
        </p:cxnSp>
        <p:sp>
          <p:nvSpPr>
            <p:cNvPr id="63" name="文本框 62">
              <a:extLst>
                <a:ext uri="{FF2B5EF4-FFF2-40B4-BE49-F238E27FC236}">
                  <a16:creationId xmlns:a16="http://schemas.microsoft.com/office/drawing/2014/main" xmlns="" id="{7ACA99BF-D8AB-4907-87E8-6F01F5BA2DBF}"/>
                </a:ext>
              </a:extLst>
            </p:cNvPr>
            <p:cNvSpPr txBox="1"/>
            <p:nvPr/>
          </p:nvSpPr>
          <p:spPr>
            <a:xfrm>
              <a:off x="180464" y="1781340"/>
              <a:ext cx="1900395" cy="786827"/>
            </a:xfrm>
            <a:prstGeom prst="rect">
              <a:avLst/>
            </a:prstGeom>
            <a:noFill/>
          </p:spPr>
          <p:txBody>
            <a:bodyPr wrap="square" rtlCol="0">
              <a:spAutoFit/>
            </a:bodyPr>
            <a:lstStyle/>
            <a:p>
              <a:pPr algn="r"/>
              <a:r>
                <a:rPr lang="en-US" altLang="zh-CN" sz="2000" b="1" dirty="0">
                  <a:latin typeface="Times New Roman" panose="02020603050405020304" pitchFamily="18" charset="0"/>
                  <a:cs typeface="Times New Roman" panose="02020603050405020304" pitchFamily="18" charset="0"/>
                </a:rPr>
                <a:t>Level2</a:t>
              </a:r>
              <a:endParaRPr lang="zh-CN" altLang="en-US" sz="2000" b="1" dirty="0">
                <a:latin typeface="Times New Roman" panose="02020603050405020304" pitchFamily="18" charset="0"/>
                <a:cs typeface="Times New Roman" panose="02020603050405020304" pitchFamily="18" charset="0"/>
              </a:endParaRPr>
            </a:p>
          </p:txBody>
        </p:sp>
        <p:cxnSp>
          <p:nvCxnSpPr>
            <p:cNvPr id="64" name="直接连接符 63">
              <a:extLst>
                <a:ext uri="{FF2B5EF4-FFF2-40B4-BE49-F238E27FC236}">
                  <a16:creationId xmlns:a16="http://schemas.microsoft.com/office/drawing/2014/main" xmlns="" id="{E72CA404-D381-4D55-AD4D-1CA55DE2E43A}"/>
                </a:ext>
              </a:extLst>
            </p:cNvPr>
            <p:cNvCxnSpPr>
              <a:cxnSpLocks/>
            </p:cNvCxnSpPr>
            <p:nvPr/>
          </p:nvCxnSpPr>
          <p:spPr>
            <a:xfrm>
              <a:off x="10573416" y="1537438"/>
              <a:ext cx="0" cy="2983240"/>
            </a:xfrm>
            <a:prstGeom prst="line">
              <a:avLst/>
            </a:prstGeom>
            <a:ln w="38100">
              <a:prstDash val="dashDot"/>
            </a:ln>
          </p:spPr>
          <p:style>
            <a:lnRef idx="1">
              <a:schemeClr val="dk1"/>
            </a:lnRef>
            <a:fillRef idx="0">
              <a:schemeClr val="dk1"/>
            </a:fillRef>
            <a:effectRef idx="0">
              <a:schemeClr val="dk1"/>
            </a:effectRef>
            <a:fontRef idx="minor">
              <a:schemeClr val="tx1"/>
            </a:fontRef>
          </p:style>
        </p:cxnSp>
        <p:sp>
          <p:nvSpPr>
            <p:cNvPr id="65" name="文本框 64">
              <a:extLst>
                <a:ext uri="{FF2B5EF4-FFF2-40B4-BE49-F238E27FC236}">
                  <a16:creationId xmlns:a16="http://schemas.microsoft.com/office/drawing/2014/main" xmlns="" id="{6587CA03-C803-4A76-A8C1-85FA50C7CBF6}"/>
                </a:ext>
              </a:extLst>
            </p:cNvPr>
            <p:cNvSpPr txBox="1"/>
            <p:nvPr/>
          </p:nvSpPr>
          <p:spPr>
            <a:xfrm>
              <a:off x="2175940" y="4162043"/>
              <a:ext cx="1455948" cy="786827"/>
            </a:xfrm>
            <a:prstGeom prst="rect">
              <a:avLst/>
            </a:prstGeom>
            <a:noFill/>
          </p:spPr>
          <p:txBody>
            <a:bodyPr wrap="square" rtlCol="0">
              <a:spAutoFit/>
            </a:bodyPr>
            <a:lstStyle/>
            <a:p>
              <a:pPr algn="ctr"/>
              <a:r>
                <a:rPr lang="en-US" altLang="zh-CN" sz="2000" b="1" dirty="0">
                  <a:latin typeface="Times New Roman" panose="02020603050405020304" pitchFamily="18" charset="0"/>
                  <a:cs typeface="Times New Roman" panose="02020603050405020304" pitchFamily="18" charset="0"/>
                </a:rPr>
                <a:t>40%</a:t>
              </a:r>
            </a:p>
          </p:txBody>
        </p:sp>
        <p:sp>
          <p:nvSpPr>
            <p:cNvPr id="66" name="文本框 65">
              <a:extLst>
                <a:ext uri="{FF2B5EF4-FFF2-40B4-BE49-F238E27FC236}">
                  <a16:creationId xmlns:a16="http://schemas.microsoft.com/office/drawing/2014/main" xmlns="" id="{D0ACA372-BFF3-4F19-A100-D6C7F4AAF4FA}"/>
                </a:ext>
              </a:extLst>
            </p:cNvPr>
            <p:cNvSpPr txBox="1"/>
            <p:nvPr/>
          </p:nvSpPr>
          <p:spPr>
            <a:xfrm>
              <a:off x="4330799" y="4137900"/>
              <a:ext cx="1469509" cy="786827"/>
            </a:xfrm>
            <a:prstGeom prst="rect">
              <a:avLst/>
            </a:prstGeom>
            <a:noFill/>
          </p:spPr>
          <p:txBody>
            <a:bodyPr wrap="square" rtlCol="0">
              <a:spAutoFit/>
            </a:bodyPr>
            <a:lstStyle/>
            <a:p>
              <a:pPr algn="ctr"/>
              <a:r>
                <a:rPr lang="en-US" altLang="zh-CN" sz="2000" b="1" dirty="0">
                  <a:latin typeface="Times New Roman" panose="02020603050405020304" pitchFamily="18" charset="0"/>
                  <a:cs typeface="Times New Roman" panose="02020603050405020304" pitchFamily="18" charset="0"/>
                </a:rPr>
                <a:t>80%</a:t>
              </a:r>
            </a:p>
          </p:txBody>
        </p:sp>
        <p:sp>
          <p:nvSpPr>
            <p:cNvPr id="67" name="文本框 66">
              <a:extLst>
                <a:ext uri="{FF2B5EF4-FFF2-40B4-BE49-F238E27FC236}">
                  <a16:creationId xmlns:a16="http://schemas.microsoft.com/office/drawing/2014/main" xmlns="" id="{DA6F00DE-4CD2-4D7C-A308-F88E0E7D28FD}"/>
                </a:ext>
              </a:extLst>
            </p:cNvPr>
            <p:cNvSpPr txBox="1"/>
            <p:nvPr/>
          </p:nvSpPr>
          <p:spPr>
            <a:xfrm>
              <a:off x="6568515" y="4137898"/>
              <a:ext cx="1439443" cy="786827"/>
            </a:xfrm>
            <a:prstGeom prst="rect">
              <a:avLst/>
            </a:prstGeom>
            <a:noFill/>
          </p:spPr>
          <p:txBody>
            <a:bodyPr wrap="square" rtlCol="0">
              <a:spAutoFit/>
            </a:bodyPr>
            <a:lstStyle/>
            <a:p>
              <a:pPr algn="ctr"/>
              <a:r>
                <a:rPr lang="en-US" altLang="zh-CN" sz="2000" b="1" dirty="0">
                  <a:latin typeface="Times New Roman" panose="02020603050405020304" pitchFamily="18" charset="0"/>
                  <a:cs typeface="Times New Roman" panose="02020603050405020304" pitchFamily="18" charset="0"/>
                </a:rPr>
                <a:t>20%</a:t>
              </a:r>
            </a:p>
          </p:txBody>
        </p:sp>
        <p:sp>
          <p:nvSpPr>
            <p:cNvPr id="68" name="文本框 67">
              <a:extLst>
                <a:ext uri="{FF2B5EF4-FFF2-40B4-BE49-F238E27FC236}">
                  <a16:creationId xmlns:a16="http://schemas.microsoft.com/office/drawing/2014/main" xmlns="" id="{E3BAC8B9-64EE-4FF4-8AF9-8929DAFC0934}"/>
                </a:ext>
              </a:extLst>
            </p:cNvPr>
            <p:cNvSpPr txBox="1"/>
            <p:nvPr/>
          </p:nvSpPr>
          <p:spPr>
            <a:xfrm>
              <a:off x="8836287" y="4137898"/>
              <a:ext cx="1360671" cy="786827"/>
            </a:xfrm>
            <a:prstGeom prst="rect">
              <a:avLst/>
            </a:prstGeom>
            <a:noFill/>
          </p:spPr>
          <p:txBody>
            <a:bodyPr wrap="square" rtlCol="0">
              <a:spAutoFit/>
            </a:bodyPr>
            <a:lstStyle/>
            <a:p>
              <a:pPr algn="ctr"/>
              <a:r>
                <a:rPr lang="en-US" altLang="zh-CN" sz="2000" b="1" dirty="0">
                  <a:latin typeface="Times New Roman" panose="02020603050405020304" pitchFamily="18" charset="0"/>
                  <a:cs typeface="Times New Roman" panose="02020603050405020304" pitchFamily="18" charset="0"/>
                </a:rPr>
                <a:t>60%</a:t>
              </a:r>
            </a:p>
          </p:txBody>
        </p:sp>
        <p:sp>
          <p:nvSpPr>
            <p:cNvPr id="69" name="文本框 68">
              <a:extLst>
                <a:ext uri="{FF2B5EF4-FFF2-40B4-BE49-F238E27FC236}">
                  <a16:creationId xmlns:a16="http://schemas.microsoft.com/office/drawing/2014/main" xmlns="" id="{F1CC97E6-E7E2-4F98-9A5C-EE53E5DF66C1}"/>
                </a:ext>
              </a:extLst>
            </p:cNvPr>
            <p:cNvSpPr txBox="1"/>
            <p:nvPr/>
          </p:nvSpPr>
          <p:spPr>
            <a:xfrm>
              <a:off x="2066138" y="1305421"/>
              <a:ext cx="1877365" cy="907876"/>
            </a:xfrm>
            <a:prstGeom prst="rect">
              <a:avLst/>
            </a:prstGeom>
            <a:noFill/>
          </p:spPr>
          <p:txBody>
            <a:bodyPr wrap="none" rtlCol="0">
              <a:spAutoFit/>
            </a:bodyPr>
            <a:lstStyle/>
            <a:p>
              <a:r>
                <a:rPr lang="en-US" altLang="zh-CN" sz="2400" b="1" dirty="0">
                  <a:latin typeface="Times New Roman" panose="02020603050405020304" pitchFamily="18" charset="0"/>
                  <a:cs typeface="Times New Roman" panose="02020603050405020304" pitchFamily="18" charset="0"/>
                </a:rPr>
                <a:t>“001”</a:t>
              </a:r>
              <a:endParaRPr lang="zh-CN" altLang="en-US" sz="2400" b="1" dirty="0">
                <a:latin typeface="Times New Roman" panose="02020603050405020304" pitchFamily="18" charset="0"/>
                <a:cs typeface="Times New Roman" panose="02020603050405020304" pitchFamily="18" charset="0"/>
              </a:endParaRPr>
            </a:p>
          </p:txBody>
        </p:sp>
        <p:sp>
          <p:nvSpPr>
            <p:cNvPr id="70" name="文本框 69">
              <a:extLst>
                <a:ext uri="{FF2B5EF4-FFF2-40B4-BE49-F238E27FC236}">
                  <a16:creationId xmlns:a16="http://schemas.microsoft.com/office/drawing/2014/main" xmlns="" id="{979FC96F-4ABC-4BAD-8DC4-7CDAB793D1B0}"/>
                </a:ext>
              </a:extLst>
            </p:cNvPr>
            <p:cNvSpPr txBox="1"/>
            <p:nvPr/>
          </p:nvSpPr>
          <p:spPr>
            <a:xfrm>
              <a:off x="4037733" y="1296436"/>
              <a:ext cx="1810498" cy="907877"/>
            </a:xfrm>
            <a:prstGeom prst="rect">
              <a:avLst/>
            </a:prstGeom>
            <a:noFill/>
          </p:spPr>
          <p:txBody>
            <a:bodyPr wrap="none" rtlCol="0">
              <a:spAutoFit/>
            </a:bodyPr>
            <a:lstStyle/>
            <a:p>
              <a:r>
                <a:rPr lang="en-US" altLang="zh-CN" sz="2400" b="1" dirty="0">
                  <a:latin typeface="Times New Roman" panose="02020603050405020304" pitchFamily="18" charset="0"/>
                  <a:cs typeface="Times New Roman" panose="02020603050405020304" pitchFamily="18" charset="0"/>
                </a:rPr>
                <a:t>“111”</a:t>
              </a:r>
              <a:endParaRPr lang="zh-CN" altLang="en-US" sz="2400" b="1" dirty="0">
                <a:latin typeface="Times New Roman" panose="02020603050405020304" pitchFamily="18" charset="0"/>
                <a:cs typeface="Times New Roman" panose="02020603050405020304" pitchFamily="18" charset="0"/>
              </a:endParaRPr>
            </a:p>
          </p:txBody>
        </p:sp>
        <p:sp>
          <p:nvSpPr>
            <p:cNvPr id="71" name="文本框 70">
              <a:extLst>
                <a:ext uri="{FF2B5EF4-FFF2-40B4-BE49-F238E27FC236}">
                  <a16:creationId xmlns:a16="http://schemas.microsoft.com/office/drawing/2014/main" xmlns="" id="{4E6D40A7-38EA-4BCA-9EBF-45F595517186}"/>
                </a:ext>
              </a:extLst>
            </p:cNvPr>
            <p:cNvSpPr txBox="1"/>
            <p:nvPr/>
          </p:nvSpPr>
          <p:spPr>
            <a:xfrm>
              <a:off x="6418140" y="1305421"/>
              <a:ext cx="1877365" cy="907877"/>
            </a:xfrm>
            <a:prstGeom prst="rect">
              <a:avLst/>
            </a:prstGeom>
            <a:noFill/>
          </p:spPr>
          <p:txBody>
            <a:bodyPr wrap="none" rtlCol="0">
              <a:spAutoFit/>
            </a:bodyPr>
            <a:lstStyle/>
            <a:p>
              <a:r>
                <a:rPr lang="en-US" altLang="zh-CN" sz="2400" b="1" dirty="0">
                  <a:latin typeface="Times New Roman" panose="02020603050405020304" pitchFamily="18" charset="0"/>
                  <a:cs typeface="Times New Roman" panose="02020603050405020304" pitchFamily="18" charset="0"/>
                </a:rPr>
                <a:t>“100”</a:t>
              </a:r>
              <a:endParaRPr lang="zh-CN" altLang="en-US" sz="2400" b="1" dirty="0">
                <a:latin typeface="Times New Roman" panose="02020603050405020304" pitchFamily="18" charset="0"/>
                <a:cs typeface="Times New Roman" panose="02020603050405020304" pitchFamily="18" charset="0"/>
              </a:endParaRPr>
            </a:p>
          </p:txBody>
        </p:sp>
        <p:sp>
          <p:nvSpPr>
            <p:cNvPr id="72" name="文本框 71">
              <a:extLst>
                <a:ext uri="{FF2B5EF4-FFF2-40B4-BE49-F238E27FC236}">
                  <a16:creationId xmlns:a16="http://schemas.microsoft.com/office/drawing/2014/main" xmlns="" id="{C410E7A6-0CF4-4C8F-854F-7BB0EF49AA81}"/>
                </a:ext>
              </a:extLst>
            </p:cNvPr>
            <p:cNvSpPr txBox="1"/>
            <p:nvPr/>
          </p:nvSpPr>
          <p:spPr>
            <a:xfrm>
              <a:off x="8588977" y="1299594"/>
              <a:ext cx="1877365" cy="907877"/>
            </a:xfrm>
            <a:prstGeom prst="rect">
              <a:avLst/>
            </a:prstGeom>
            <a:noFill/>
          </p:spPr>
          <p:txBody>
            <a:bodyPr wrap="none" rtlCol="0">
              <a:spAutoFit/>
            </a:bodyPr>
            <a:lstStyle/>
            <a:p>
              <a:r>
                <a:rPr lang="en-US" altLang="zh-CN" sz="2400" b="1" dirty="0">
                  <a:latin typeface="Times New Roman" panose="02020603050405020304" pitchFamily="18" charset="0"/>
                  <a:cs typeface="Times New Roman" panose="02020603050405020304" pitchFamily="18" charset="0"/>
                </a:rPr>
                <a:t>“010”</a:t>
              </a:r>
              <a:endParaRPr lang="zh-CN" altLang="en-US" sz="2400" b="1" dirty="0">
                <a:latin typeface="Times New Roman" panose="02020603050405020304" pitchFamily="18" charset="0"/>
                <a:cs typeface="Times New Roman" panose="02020603050405020304" pitchFamily="18" charset="0"/>
              </a:endParaRPr>
            </a:p>
          </p:txBody>
        </p:sp>
        <p:cxnSp>
          <p:nvCxnSpPr>
            <p:cNvPr id="73" name="直接连接符 72">
              <a:extLst>
                <a:ext uri="{FF2B5EF4-FFF2-40B4-BE49-F238E27FC236}">
                  <a16:creationId xmlns:a16="http://schemas.microsoft.com/office/drawing/2014/main" xmlns="" id="{1FEB0307-FF93-4530-B3CD-658D1B5EB5D2}"/>
                </a:ext>
              </a:extLst>
            </p:cNvPr>
            <p:cNvCxnSpPr>
              <a:cxnSpLocks/>
            </p:cNvCxnSpPr>
            <p:nvPr/>
          </p:nvCxnSpPr>
          <p:spPr>
            <a:xfrm flipH="1" flipV="1">
              <a:off x="1993183" y="2216236"/>
              <a:ext cx="4840149" cy="26978"/>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xmlns="" id="{1DDC046E-7BB5-4593-A200-BFAF1F0FAF0A}"/>
                </a:ext>
              </a:extLst>
            </p:cNvPr>
            <p:cNvCxnSpPr/>
            <p:nvPr/>
          </p:nvCxnSpPr>
          <p:spPr>
            <a:xfrm flipH="1">
              <a:off x="1996704" y="3052022"/>
              <a:ext cx="6417004" cy="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grpSp>
      <p:sp>
        <p:nvSpPr>
          <p:cNvPr id="75" name="文本框 74">
            <a:extLst>
              <a:ext uri="{FF2B5EF4-FFF2-40B4-BE49-F238E27FC236}">
                <a16:creationId xmlns:a16="http://schemas.microsoft.com/office/drawing/2014/main" xmlns="" id="{9EDBDB54-3D42-45FB-B01F-AF2F66ECE9C0}"/>
              </a:ext>
            </a:extLst>
          </p:cNvPr>
          <p:cNvSpPr txBox="1"/>
          <p:nvPr/>
        </p:nvSpPr>
        <p:spPr>
          <a:xfrm>
            <a:off x="160089" y="1628229"/>
            <a:ext cx="965811" cy="400110"/>
          </a:xfrm>
          <a:prstGeom prst="rect">
            <a:avLst/>
          </a:prstGeom>
          <a:noFill/>
        </p:spPr>
        <p:txBody>
          <a:bodyPr wrap="square" rtlCol="0">
            <a:spAutoFit/>
          </a:bodyPr>
          <a:lstStyle/>
          <a:p>
            <a:pPr algn="r"/>
            <a:r>
              <a:rPr lang="en-US" altLang="zh-CN" sz="2000" b="1" dirty="0">
                <a:latin typeface="Times New Roman" panose="02020603050405020304" pitchFamily="18" charset="0"/>
                <a:cs typeface="Times New Roman" panose="02020603050405020304" pitchFamily="18" charset="0"/>
              </a:rPr>
              <a:t>Level1</a:t>
            </a:r>
            <a:endParaRPr lang="zh-CN" altLang="en-US" sz="2000" b="1" dirty="0">
              <a:latin typeface="Times New Roman" panose="02020603050405020304" pitchFamily="18" charset="0"/>
              <a:cs typeface="Times New Roman" panose="02020603050405020304" pitchFamily="18" charset="0"/>
            </a:endParaRPr>
          </a:p>
        </p:txBody>
      </p:sp>
      <p:sp>
        <p:nvSpPr>
          <p:cNvPr id="76" name="文本框 75">
            <a:extLst>
              <a:ext uri="{FF2B5EF4-FFF2-40B4-BE49-F238E27FC236}">
                <a16:creationId xmlns:a16="http://schemas.microsoft.com/office/drawing/2014/main" xmlns="" id="{C5C16B6D-9D09-446B-B83D-FE764E120188}"/>
              </a:ext>
            </a:extLst>
          </p:cNvPr>
          <p:cNvSpPr txBox="1"/>
          <p:nvPr/>
        </p:nvSpPr>
        <p:spPr>
          <a:xfrm>
            <a:off x="-102713" y="2132151"/>
            <a:ext cx="1146933" cy="400110"/>
          </a:xfrm>
          <a:prstGeom prst="rect">
            <a:avLst/>
          </a:prstGeom>
          <a:noFill/>
        </p:spPr>
        <p:txBody>
          <a:bodyPr wrap="square" rtlCol="0">
            <a:spAutoFit/>
          </a:bodyPr>
          <a:lstStyle/>
          <a:p>
            <a:pPr algn="r"/>
            <a:r>
              <a:rPr lang="en-US" altLang="zh-CN" sz="2000" b="1" dirty="0">
                <a:latin typeface="Times New Roman" panose="02020603050405020304" pitchFamily="18" charset="0"/>
                <a:cs typeface="Times New Roman" panose="02020603050405020304" pitchFamily="18" charset="0"/>
              </a:rPr>
              <a:t>Baseline</a:t>
            </a:r>
            <a:endParaRPr lang="zh-CN" altLang="en-US" sz="2000" b="1" dirty="0">
              <a:latin typeface="Times New Roman" panose="02020603050405020304" pitchFamily="18" charset="0"/>
              <a:cs typeface="Times New Roman" panose="02020603050405020304" pitchFamily="18" charset="0"/>
            </a:endParaRPr>
          </a:p>
        </p:txBody>
      </p:sp>
      <p:grpSp>
        <p:nvGrpSpPr>
          <p:cNvPr id="77" name="组合 76">
            <a:extLst>
              <a:ext uri="{FF2B5EF4-FFF2-40B4-BE49-F238E27FC236}">
                <a16:creationId xmlns:a16="http://schemas.microsoft.com/office/drawing/2014/main" xmlns="" id="{6096699C-E5A5-456B-8641-631B9C931A9D}"/>
              </a:ext>
            </a:extLst>
          </p:cNvPr>
          <p:cNvGrpSpPr/>
          <p:nvPr/>
        </p:nvGrpSpPr>
        <p:grpSpPr>
          <a:xfrm>
            <a:off x="933446" y="4302025"/>
            <a:ext cx="4753271" cy="2507349"/>
            <a:chOff x="1228977" y="346536"/>
            <a:chExt cx="9582968" cy="4874373"/>
          </a:xfrm>
        </p:grpSpPr>
        <p:cxnSp>
          <p:nvCxnSpPr>
            <p:cNvPr id="78" name="直接箭头连接符 77">
              <a:extLst>
                <a:ext uri="{FF2B5EF4-FFF2-40B4-BE49-F238E27FC236}">
                  <a16:creationId xmlns:a16="http://schemas.microsoft.com/office/drawing/2014/main" xmlns="" id="{8E2CC0DA-DFC3-4731-8325-F0149E1E605E}"/>
                </a:ext>
              </a:extLst>
            </p:cNvPr>
            <p:cNvCxnSpPr>
              <a:cxnSpLocks/>
            </p:cNvCxnSpPr>
            <p:nvPr/>
          </p:nvCxnSpPr>
          <p:spPr>
            <a:xfrm>
              <a:off x="1348397" y="4390832"/>
              <a:ext cx="9463548" cy="0"/>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79" name="直接箭头连接符 78">
              <a:extLst>
                <a:ext uri="{FF2B5EF4-FFF2-40B4-BE49-F238E27FC236}">
                  <a16:creationId xmlns:a16="http://schemas.microsoft.com/office/drawing/2014/main" xmlns="" id="{63FCD840-EA35-42A8-9D25-3CEEA8DCC189}"/>
                </a:ext>
              </a:extLst>
            </p:cNvPr>
            <p:cNvCxnSpPr>
              <a:cxnSpLocks/>
            </p:cNvCxnSpPr>
            <p:nvPr/>
          </p:nvCxnSpPr>
          <p:spPr>
            <a:xfrm flipV="1">
              <a:off x="1607165" y="634482"/>
              <a:ext cx="0" cy="4038631"/>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80" name="直接连接符 79">
              <a:extLst>
                <a:ext uri="{FF2B5EF4-FFF2-40B4-BE49-F238E27FC236}">
                  <a16:creationId xmlns:a16="http://schemas.microsoft.com/office/drawing/2014/main" xmlns="" id="{5F45C3F9-4F85-4E31-9AE5-88A10B3D688A}"/>
                </a:ext>
              </a:extLst>
            </p:cNvPr>
            <p:cNvCxnSpPr>
              <a:cxnSpLocks/>
            </p:cNvCxnSpPr>
            <p:nvPr/>
          </p:nvCxnSpPr>
          <p:spPr>
            <a:xfrm>
              <a:off x="3545621" y="1817568"/>
              <a:ext cx="0" cy="3028555"/>
            </a:xfrm>
            <a:prstGeom prst="line">
              <a:avLst/>
            </a:prstGeom>
            <a:ln w="38100">
              <a:prstDash val="dashDot"/>
            </a:ln>
          </p:spPr>
          <p:style>
            <a:lnRef idx="1">
              <a:schemeClr val="dk1"/>
            </a:lnRef>
            <a:fillRef idx="0">
              <a:schemeClr val="dk1"/>
            </a:fillRef>
            <a:effectRef idx="0">
              <a:schemeClr val="dk1"/>
            </a:effectRef>
            <a:fontRef idx="minor">
              <a:schemeClr val="tx1"/>
            </a:fontRef>
          </p:style>
        </p:cxnSp>
        <p:sp>
          <p:nvSpPr>
            <p:cNvPr id="81" name="矩形 80">
              <a:extLst>
                <a:ext uri="{FF2B5EF4-FFF2-40B4-BE49-F238E27FC236}">
                  <a16:creationId xmlns:a16="http://schemas.microsoft.com/office/drawing/2014/main" xmlns="" id="{FBDAE6EE-A5D4-42E9-B02D-230C986C529A}"/>
                </a:ext>
              </a:extLst>
            </p:cNvPr>
            <p:cNvSpPr/>
            <p:nvPr/>
          </p:nvSpPr>
          <p:spPr>
            <a:xfrm>
              <a:off x="1633735" y="1206923"/>
              <a:ext cx="1082738" cy="3156591"/>
            </a:xfrm>
            <a:prstGeom prst="rect">
              <a:avLst/>
            </a:prstGeom>
            <a:solidFill>
              <a:srgbClr val="00B05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82" name="矩形 81">
              <a:extLst>
                <a:ext uri="{FF2B5EF4-FFF2-40B4-BE49-F238E27FC236}">
                  <a16:creationId xmlns:a16="http://schemas.microsoft.com/office/drawing/2014/main" xmlns="" id="{38EE3F6A-DB2E-461C-BC1D-BF52D311B98A}"/>
                </a:ext>
              </a:extLst>
            </p:cNvPr>
            <p:cNvSpPr/>
            <p:nvPr/>
          </p:nvSpPr>
          <p:spPr>
            <a:xfrm>
              <a:off x="3577583" y="2363036"/>
              <a:ext cx="702674" cy="200502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3" name="矩形 82">
              <a:extLst>
                <a:ext uri="{FF2B5EF4-FFF2-40B4-BE49-F238E27FC236}">
                  <a16:creationId xmlns:a16="http://schemas.microsoft.com/office/drawing/2014/main" xmlns="" id="{CBF81449-70CF-4242-B854-4B79035429B1}"/>
                </a:ext>
              </a:extLst>
            </p:cNvPr>
            <p:cNvSpPr/>
            <p:nvPr/>
          </p:nvSpPr>
          <p:spPr>
            <a:xfrm>
              <a:off x="5855287" y="1234241"/>
              <a:ext cx="1850765" cy="312927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84" name="矩形 83">
              <a:extLst>
                <a:ext uri="{FF2B5EF4-FFF2-40B4-BE49-F238E27FC236}">
                  <a16:creationId xmlns:a16="http://schemas.microsoft.com/office/drawing/2014/main" xmlns="" id="{71FF11F9-DE8E-4DA4-AF1E-5E20A865FE73}"/>
                </a:ext>
              </a:extLst>
            </p:cNvPr>
            <p:cNvSpPr/>
            <p:nvPr/>
          </p:nvSpPr>
          <p:spPr>
            <a:xfrm>
              <a:off x="8101032" y="2363036"/>
              <a:ext cx="1794159" cy="2000477"/>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85" name="直接连接符 84">
              <a:extLst>
                <a:ext uri="{FF2B5EF4-FFF2-40B4-BE49-F238E27FC236}">
                  <a16:creationId xmlns:a16="http://schemas.microsoft.com/office/drawing/2014/main" xmlns="" id="{E621C644-C2FC-49B7-B7E1-9739670A84BD}"/>
                </a:ext>
              </a:extLst>
            </p:cNvPr>
            <p:cNvCxnSpPr>
              <a:cxnSpLocks/>
            </p:cNvCxnSpPr>
            <p:nvPr/>
          </p:nvCxnSpPr>
          <p:spPr>
            <a:xfrm>
              <a:off x="8069074" y="1817568"/>
              <a:ext cx="0" cy="3028555"/>
            </a:xfrm>
            <a:prstGeom prst="line">
              <a:avLst/>
            </a:prstGeom>
            <a:ln w="38100">
              <a:prstDash val="dashDot"/>
            </a:ln>
          </p:spPr>
          <p:style>
            <a:lnRef idx="1">
              <a:schemeClr val="dk1"/>
            </a:lnRef>
            <a:fillRef idx="0">
              <a:schemeClr val="dk1"/>
            </a:fillRef>
            <a:effectRef idx="0">
              <a:schemeClr val="dk1"/>
            </a:effectRef>
            <a:fontRef idx="minor">
              <a:schemeClr val="tx1"/>
            </a:fontRef>
          </p:style>
        </p:cxnSp>
        <p:cxnSp>
          <p:nvCxnSpPr>
            <p:cNvPr id="86" name="直接连接符 85">
              <a:extLst>
                <a:ext uri="{FF2B5EF4-FFF2-40B4-BE49-F238E27FC236}">
                  <a16:creationId xmlns:a16="http://schemas.microsoft.com/office/drawing/2014/main" xmlns="" id="{57DD0B2C-4B83-4C93-8408-879C3B285A3C}"/>
                </a:ext>
              </a:extLst>
            </p:cNvPr>
            <p:cNvCxnSpPr>
              <a:cxnSpLocks/>
            </p:cNvCxnSpPr>
            <p:nvPr/>
          </p:nvCxnSpPr>
          <p:spPr>
            <a:xfrm>
              <a:off x="5823328" y="1808469"/>
              <a:ext cx="0" cy="3037654"/>
            </a:xfrm>
            <a:prstGeom prst="line">
              <a:avLst/>
            </a:prstGeom>
            <a:ln w="38100">
              <a:prstDash val="dashDot"/>
            </a:ln>
          </p:spPr>
          <p:style>
            <a:lnRef idx="1">
              <a:schemeClr val="dk1"/>
            </a:lnRef>
            <a:fillRef idx="0">
              <a:schemeClr val="dk1"/>
            </a:fillRef>
            <a:effectRef idx="0">
              <a:schemeClr val="dk1"/>
            </a:effectRef>
            <a:fontRef idx="minor">
              <a:schemeClr val="tx1"/>
            </a:fontRef>
          </p:style>
        </p:cxnSp>
        <p:sp>
          <p:nvSpPr>
            <p:cNvPr id="87" name="文本框 86">
              <a:extLst>
                <a:ext uri="{FF2B5EF4-FFF2-40B4-BE49-F238E27FC236}">
                  <a16:creationId xmlns:a16="http://schemas.microsoft.com/office/drawing/2014/main" xmlns="" id="{83BF2B59-B1F5-483E-8CCD-7E2E26A5C64F}"/>
                </a:ext>
              </a:extLst>
            </p:cNvPr>
            <p:cNvSpPr txBox="1"/>
            <p:nvPr/>
          </p:nvSpPr>
          <p:spPr>
            <a:xfrm>
              <a:off x="1228977" y="2113628"/>
              <a:ext cx="312480" cy="717994"/>
            </a:xfrm>
            <a:prstGeom prst="rect">
              <a:avLst/>
            </a:prstGeom>
            <a:noFill/>
          </p:spPr>
          <p:txBody>
            <a:bodyPr wrap="square" rtlCol="0">
              <a:spAutoFit/>
            </a:bodyPr>
            <a:lstStyle/>
            <a:p>
              <a:pPr algn="r"/>
              <a:endParaRPr lang="zh-CN" altLang="en-US" b="1" dirty="0">
                <a:latin typeface="Times New Roman" panose="02020603050405020304" pitchFamily="18" charset="0"/>
                <a:cs typeface="Times New Roman" panose="02020603050405020304" pitchFamily="18" charset="0"/>
              </a:endParaRPr>
            </a:p>
          </p:txBody>
        </p:sp>
        <p:cxnSp>
          <p:nvCxnSpPr>
            <p:cNvPr id="88" name="直接连接符 87">
              <a:extLst>
                <a:ext uri="{FF2B5EF4-FFF2-40B4-BE49-F238E27FC236}">
                  <a16:creationId xmlns:a16="http://schemas.microsoft.com/office/drawing/2014/main" xmlns="" id="{87DAA885-EB1D-428A-B1E9-D243912E3F98}"/>
                </a:ext>
              </a:extLst>
            </p:cNvPr>
            <p:cNvCxnSpPr>
              <a:cxnSpLocks/>
            </p:cNvCxnSpPr>
            <p:nvPr/>
          </p:nvCxnSpPr>
          <p:spPr>
            <a:xfrm>
              <a:off x="10290173" y="1808469"/>
              <a:ext cx="0" cy="3020725"/>
            </a:xfrm>
            <a:prstGeom prst="line">
              <a:avLst/>
            </a:prstGeom>
            <a:ln w="38100">
              <a:prstDash val="dashDot"/>
            </a:ln>
          </p:spPr>
          <p:style>
            <a:lnRef idx="1">
              <a:schemeClr val="dk1"/>
            </a:lnRef>
            <a:fillRef idx="0">
              <a:schemeClr val="dk1"/>
            </a:fillRef>
            <a:effectRef idx="0">
              <a:schemeClr val="dk1"/>
            </a:effectRef>
            <a:fontRef idx="minor">
              <a:schemeClr val="tx1"/>
            </a:fontRef>
          </p:style>
        </p:cxnSp>
        <p:sp>
          <p:nvSpPr>
            <p:cNvPr id="89" name="文本框 88">
              <a:extLst>
                <a:ext uri="{FF2B5EF4-FFF2-40B4-BE49-F238E27FC236}">
                  <a16:creationId xmlns:a16="http://schemas.microsoft.com/office/drawing/2014/main" xmlns="" id="{82791474-0B26-494E-928C-C9E38DB70E5A}"/>
                </a:ext>
              </a:extLst>
            </p:cNvPr>
            <p:cNvSpPr txBox="1"/>
            <p:nvPr/>
          </p:nvSpPr>
          <p:spPr>
            <a:xfrm>
              <a:off x="1842540" y="4443081"/>
              <a:ext cx="1575559" cy="777828"/>
            </a:xfrm>
            <a:prstGeom prst="rect">
              <a:avLst/>
            </a:prstGeom>
            <a:noFill/>
          </p:spPr>
          <p:txBody>
            <a:bodyPr wrap="square" rtlCol="0">
              <a:spAutoFit/>
            </a:bodyPr>
            <a:lstStyle/>
            <a:p>
              <a:pPr algn="ctr"/>
              <a:r>
                <a:rPr lang="en-US" altLang="zh-CN" sz="2000" b="1" dirty="0">
                  <a:latin typeface="Times New Roman" panose="02020603050405020304" pitchFamily="18" charset="0"/>
                  <a:cs typeface="Times New Roman" panose="02020603050405020304" pitchFamily="18" charset="0"/>
                </a:rPr>
                <a:t>60%</a:t>
              </a:r>
            </a:p>
          </p:txBody>
        </p:sp>
        <p:sp>
          <p:nvSpPr>
            <p:cNvPr id="90" name="文本框 89">
              <a:extLst>
                <a:ext uri="{FF2B5EF4-FFF2-40B4-BE49-F238E27FC236}">
                  <a16:creationId xmlns:a16="http://schemas.microsoft.com/office/drawing/2014/main" xmlns="" id="{DF11246D-71BC-4619-B9C4-CC1480E8DF16}"/>
                </a:ext>
              </a:extLst>
            </p:cNvPr>
            <p:cNvSpPr txBox="1"/>
            <p:nvPr/>
          </p:nvSpPr>
          <p:spPr>
            <a:xfrm>
              <a:off x="4023210" y="4418633"/>
              <a:ext cx="1590238" cy="777828"/>
            </a:xfrm>
            <a:prstGeom prst="rect">
              <a:avLst/>
            </a:prstGeom>
            <a:noFill/>
          </p:spPr>
          <p:txBody>
            <a:bodyPr wrap="square" rtlCol="0">
              <a:spAutoFit/>
            </a:bodyPr>
            <a:lstStyle/>
            <a:p>
              <a:pPr algn="ctr"/>
              <a:r>
                <a:rPr lang="en-US" altLang="zh-CN" sz="2000" b="1" dirty="0">
                  <a:latin typeface="Times New Roman" panose="02020603050405020304" pitchFamily="18" charset="0"/>
                  <a:cs typeface="Times New Roman" panose="02020603050405020304" pitchFamily="18" charset="0"/>
                </a:rPr>
                <a:t>20%</a:t>
              </a:r>
            </a:p>
          </p:txBody>
        </p:sp>
        <p:sp>
          <p:nvSpPr>
            <p:cNvPr id="91" name="文本框 90">
              <a:extLst>
                <a:ext uri="{FF2B5EF4-FFF2-40B4-BE49-F238E27FC236}">
                  <a16:creationId xmlns:a16="http://schemas.microsoft.com/office/drawing/2014/main" xmlns="" id="{36818AEF-8159-4DD6-8439-A5EE4EF87F2D}"/>
                </a:ext>
              </a:extLst>
            </p:cNvPr>
            <p:cNvSpPr txBox="1"/>
            <p:nvPr/>
          </p:nvSpPr>
          <p:spPr>
            <a:xfrm>
              <a:off x="6287730" y="4418631"/>
              <a:ext cx="1557703" cy="777828"/>
            </a:xfrm>
            <a:prstGeom prst="rect">
              <a:avLst/>
            </a:prstGeom>
            <a:noFill/>
          </p:spPr>
          <p:txBody>
            <a:bodyPr wrap="square" rtlCol="0">
              <a:spAutoFit/>
            </a:bodyPr>
            <a:lstStyle/>
            <a:p>
              <a:pPr algn="ctr"/>
              <a:r>
                <a:rPr lang="en-US" altLang="zh-CN" sz="2000" b="1" dirty="0">
                  <a:latin typeface="Times New Roman" panose="02020603050405020304" pitchFamily="18" charset="0"/>
                  <a:cs typeface="Times New Roman" panose="02020603050405020304" pitchFamily="18" charset="0"/>
                </a:rPr>
                <a:t>80%</a:t>
              </a:r>
            </a:p>
          </p:txBody>
        </p:sp>
        <p:sp>
          <p:nvSpPr>
            <p:cNvPr id="92" name="文本框 91">
              <a:extLst>
                <a:ext uri="{FF2B5EF4-FFF2-40B4-BE49-F238E27FC236}">
                  <a16:creationId xmlns:a16="http://schemas.microsoft.com/office/drawing/2014/main" xmlns="" id="{8D124BC5-0DF9-445C-BDC9-67118DD465D1}"/>
                </a:ext>
              </a:extLst>
            </p:cNvPr>
            <p:cNvSpPr txBox="1"/>
            <p:nvPr/>
          </p:nvSpPr>
          <p:spPr>
            <a:xfrm>
              <a:off x="8582664" y="4418631"/>
              <a:ext cx="1472457" cy="777828"/>
            </a:xfrm>
            <a:prstGeom prst="rect">
              <a:avLst/>
            </a:prstGeom>
            <a:noFill/>
          </p:spPr>
          <p:txBody>
            <a:bodyPr wrap="square" rtlCol="0">
              <a:spAutoFit/>
            </a:bodyPr>
            <a:lstStyle/>
            <a:p>
              <a:pPr algn="ctr"/>
              <a:r>
                <a:rPr lang="en-US" altLang="zh-CN" sz="2000" b="1" dirty="0">
                  <a:latin typeface="Times New Roman" panose="02020603050405020304" pitchFamily="18" charset="0"/>
                  <a:cs typeface="Times New Roman" panose="02020603050405020304" pitchFamily="18" charset="0"/>
                </a:rPr>
                <a:t>80%</a:t>
              </a:r>
            </a:p>
          </p:txBody>
        </p:sp>
        <p:sp>
          <p:nvSpPr>
            <p:cNvPr id="93" name="文本框 92">
              <a:extLst>
                <a:ext uri="{FF2B5EF4-FFF2-40B4-BE49-F238E27FC236}">
                  <a16:creationId xmlns:a16="http://schemas.microsoft.com/office/drawing/2014/main" xmlns="" id="{0DF7C30D-7B2E-4F48-A6DD-0F28FD446F21}"/>
                </a:ext>
              </a:extLst>
            </p:cNvPr>
            <p:cNvSpPr txBox="1"/>
            <p:nvPr/>
          </p:nvSpPr>
          <p:spPr>
            <a:xfrm>
              <a:off x="1595053" y="391200"/>
              <a:ext cx="1889300" cy="897493"/>
            </a:xfrm>
            <a:prstGeom prst="rect">
              <a:avLst/>
            </a:prstGeom>
            <a:noFill/>
          </p:spPr>
          <p:txBody>
            <a:bodyPr wrap="none" rtlCol="0">
              <a:spAutoFit/>
            </a:bodyPr>
            <a:lstStyle/>
            <a:p>
              <a:r>
                <a:rPr lang="en-US" altLang="zh-CN" sz="2400" b="1" dirty="0">
                  <a:latin typeface="Times New Roman" panose="02020603050405020304" pitchFamily="18" charset="0"/>
                  <a:cs typeface="Times New Roman" panose="02020603050405020304" pitchFamily="18" charset="0"/>
                </a:rPr>
                <a:t>“110”</a:t>
              </a:r>
              <a:endParaRPr lang="zh-CN" altLang="en-US" sz="2400" b="1" dirty="0">
                <a:latin typeface="Times New Roman" panose="02020603050405020304" pitchFamily="18" charset="0"/>
                <a:cs typeface="Times New Roman" panose="02020603050405020304" pitchFamily="18" charset="0"/>
              </a:endParaRPr>
            </a:p>
          </p:txBody>
        </p:sp>
        <p:sp>
          <p:nvSpPr>
            <p:cNvPr id="94" name="文本框 93">
              <a:extLst>
                <a:ext uri="{FF2B5EF4-FFF2-40B4-BE49-F238E27FC236}">
                  <a16:creationId xmlns:a16="http://schemas.microsoft.com/office/drawing/2014/main" xmlns="" id="{030BD890-FC53-4EE9-81D6-9A63521CFB9B}"/>
                </a:ext>
              </a:extLst>
            </p:cNvPr>
            <p:cNvSpPr txBox="1"/>
            <p:nvPr/>
          </p:nvSpPr>
          <p:spPr>
            <a:xfrm>
              <a:off x="3713330" y="1498477"/>
              <a:ext cx="1923555" cy="897493"/>
            </a:xfrm>
            <a:prstGeom prst="rect">
              <a:avLst/>
            </a:prstGeom>
            <a:noFill/>
          </p:spPr>
          <p:txBody>
            <a:bodyPr wrap="none" rtlCol="0">
              <a:spAutoFit/>
            </a:bodyPr>
            <a:lstStyle/>
            <a:p>
              <a:r>
                <a:rPr lang="en-US" altLang="zh-CN" sz="2400" b="1" dirty="0">
                  <a:latin typeface="Times New Roman" panose="02020603050405020304" pitchFamily="18" charset="0"/>
                  <a:cs typeface="Times New Roman" panose="02020603050405020304" pitchFamily="18" charset="0"/>
                </a:rPr>
                <a:t>“000”</a:t>
              </a:r>
              <a:endParaRPr lang="zh-CN" altLang="en-US" sz="2400" b="1" dirty="0">
                <a:latin typeface="Times New Roman" panose="02020603050405020304" pitchFamily="18" charset="0"/>
                <a:cs typeface="Times New Roman" panose="02020603050405020304" pitchFamily="18" charset="0"/>
              </a:endParaRPr>
            </a:p>
          </p:txBody>
        </p:sp>
        <p:sp>
          <p:nvSpPr>
            <p:cNvPr id="95" name="文本框 94">
              <a:extLst>
                <a:ext uri="{FF2B5EF4-FFF2-40B4-BE49-F238E27FC236}">
                  <a16:creationId xmlns:a16="http://schemas.microsoft.com/office/drawing/2014/main" xmlns="" id="{983F2024-039F-47E0-88D2-229F4E2A3B7A}"/>
                </a:ext>
              </a:extLst>
            </p:cNvPr>
            <p:cNvSpPr txBox="1"/>
            <p:nvPr/>
          </p:nvSpPr>
          <p:spPr>
            <a:xfrm>
              <a:off x="5934809" y="346536"/>
              <a:ext cx="1855042" cy="897493"/>
            </a:xfrm>
            <a:prstGeom prst="rect">
              <a:avLst/>
            </a:prstGeom>
            <a:noFill/>
          </p:spPr>
          <p:txBody>
            <a:bodyPr wrap="none" rtlCol="0">
              <a:spAutoFit/>
            </a:bodyPr>
            <a:lstStyle/>
            <a:p>
              <a:r>
                <a:rPr lang="en-US" altLang="zh-CN" sz="2400" b="1" dirty="0">
                  <a:latin typeface="Times New Roman" panose="02020603050405020304" pitchFamily="18" charset="0"/>
                  <a:cs typeface="Times New Roman" panose="02020603050405020304" pitchFamily="18" charset="0"/>
                </a:rPr>
                <a:t>“111”</a:t>
              </a:r>
              <a:endParaRPr lang="zh-CN" altLang="en-US" sz="2400" b="1" dirty="0">
                <a:latin typeface="Times New Roman" panose="02020603050405020304" pitchFamily="18" charset="0"/>
                <a:cs typeface="Times New Roman" panose="02020603050405020304" pitchFamily="18" charset="0"/>
              </a:endParaRPr>
            </a:p>
          </p:txBody>
        </p:sp>
        <p:sp>
          <p:nvSpPr>
            <p:cNvPr id="96" name="文本框 95">
              <a:extLst>
                <a:ext uri="{FF2B5EF4-FFF2-40B4-BE49-F238E27FC236}">
                  <a16:creationId xmlns:a16="http://schemas.microsoft.com/office/drawing/2014/main" xmlns="" id="{6FD4B420-7CAB-4458-989E-1AB5CDD1A419}"/>
                </a:ext>
              </a:extLst>
            </p:cNvPr>
            <p:cNvSpPr txBox="1"/>
            <p:nvPr/>
          </p:nvSpPr>
          <p:spPr>
            <a:xfrm>
              <a:off x="8278954" y="1451644"/>
              <a:ext cx="1889300" cy="897493"/>
            </a:xfrm>
            <a:prstGeom prst="rect">
              <a:avLst/>
            </a:prstGeom>
            <a:noFill/>
          </p:spPr>
          <p:txBody>
            <a:bodyPr wrap="none" rtlCol="0">
              <a:spAutoFit/>
            </a:bodyPr>
            <a:lstStyle/>
            <a:p>
              <a:r>
                <a:rPr lang="en-US" altLang="zh-CN" sz="2400" b="1" dirty="0">
                  <a:latin typeface="Times New Roman" panose="02020603050405020304" pitchFamily="18" charset="0"/>
                  <a:cs typeface="Times New Roman" panose="02020603050405020304" pitchFamily="18" charset="0"/>
                </a:rPr>
                <a:t>“011”</a:t>
              </a:r>
              <a:endParaRPr lang="zh-CN" altLang="en-US" sz="2400" b="1" dirty="0">
                <a:latin typeface="Times New Roman" panose="02020603050405020304" pitchFamily="18" charset="0"/>
                <a:cs typeface="Times New Roman" panose="02020603050405020304" pitchFamily="18" charset="0"/>
              </a:endParaRPr>
            </a:p>
          </p:txBody>
        </p:sp>
        <p:cxnSp>
          <p:nvCxnSpPr>
            <p:cNvPr id="97" name="直接连接符 96">
              <a:extLst>
                <a:ext uri="{FF2B5EF4-FFF2-40B4-BE49-F238E27FC236}">
                  <a16:creationId xmlns:a16="http://schemas.microsoft.com/office/drawing/2014/main" xmlns="" id="{3AB9F305-FB84-43F9-ADD2-EC108066A56B}"/>
                </a:ext>
              </a:extLst>
            </p:cNvPr>
            <p:cNvCxnSpPr>
              <a:cxnSpLocks/>
            </p:cNvCxnSpPr>
            <p:nvPr/>
          </p:nvCxnSpPr>
          <p:spPr>
            <a:xfrm flipH="1" flipV="1">
              <a:off x="1616365" y="1206924"/>
              <a:ext cx="6089687" cy="27317"/>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98" name="直接连接符 97">
              <a:extLst>
                <a:ext uri="{FF2B5EF4-FFF2-40B4-BE49-F238E27FC236}">
                  <a16:creationId xmlns:a16="http://schemas.microsoft.com/office/drawing/2014/main" xmlns="" id="{3D27B45B-7523-42C3-86F4-5FF0341AC37E}"/>
                </a:ext>
              </a:extLst>
            </p:cNvPr>
            <p:cNvCxnSpPr/>
            <p:nvPr/>
          </p:nvCxnSpPr>
          <p:spPr>
            <a:xfrm flipH="1">
              <a:off x="1575207" y="2347362"/>
              <a:ext cx="6493867" cy="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grpSp>
      <p:sp>
        <p:nvSpPr>
          <p:cNvPr id="99" name="文本框 98">
            <a:extLst>
              <a:ext uri="{FF2B5EF4-FFF2-40B4-BE49-F238E27FC236}">
                <a16:creationId xmlns:a16="http://schemas.microsoft.com/office/drawing/2014/main" xmlns="" id="{60A7FDA6-0939-41F0-959D-669508454252}"/>
              </a:ext>
            </a:extLst>
          </p:cNvPr>
          <p:cNvSpPr txBox="1"/>
          <p:nvPr/>
        </p:nvSpPr>
        <p:spPr>
          <a:xfrm>
            <a:off x="149213" y="4524117"/>
            <a:ext cx="965811" cy="400110"/>
          </a:xfrm>
          <a:prstGeom prst="rect">
            <a:avLst/>
          </a:prstGeom>
          <a:noFill/>
        </p:spPr>
        <p:txBody>
          <a:bodyPr wrap="square" rtlCol="0">
            <a:spAutoFit/>
          </a:bodyPr>
          <a:lstStyle/>
          <a:p>
            <a:pPr algn="r"/>
            <a:r>
              <a:rPr lang="en-US" altLang="zh-CN" sz="2000" b="1" dirty="0">
                <a:latin typeface="Times New Roman" panose="02020603050405020304" pitchFamily="18" charset="0"/>
                <a:cs typeface="Times New Roman" panose="02020603050405020304" pitchFamily="18" charset="0"/>
              </a:rPr>
              <a:t>Level6</a:t>
            </a:r>
            <a:endParaRPr lang="zh-CN" altLang="en-US" sz="2000" b="1" dirty="0">
              <a:latin typeface="Times New Roman" panose="02020603050405020304" pitchFamily="18" charset="0"/>
              <a:cs typeface="Times New Roman" panose="02020603050405020304" pitchFamily="18" charset="0"/>
            </a:endParaRPr>
          </a:p>
        </p:txBody>
      </p:sp>
      <p:sp>
        <p:nvSpPr>
          <p:cNvPr id="100" name="文本框 99">
            <a:extLst>
              <a:ext uri="{FF2B5EF4-FFF2-40B4-BE49-F238E27FC236}">
                <a16:creationId xmlns:a16="http://schemas.microsoft.com/office/drawing/2014/main" xmlns="" id="{D68280C6-9D8A-442D-9C03-D3F7E1A12E8C}"/>
              </a:ext>
            </a:extLst>
          </p:cNvPr>
          <p:cNvSpPr txBox="1"/>
          <p:nvPr/>
        </p:nvSpPr>
        <p:spPr>
          <a:xfrm>
            <a:off x="121635" y="5171834"/>
            <a:ext cx="965811" cy="400110"/>
          </a:xfrm>
          <a:prstGeom prst="rect">
            <a:avLst/>
          </a:prstGeom>
          <a:noFill/>
        </p:spPr>
        <p:txBody>
          <a:bodyPr wrap="square" rtlCol="0">
            <a:spAutoFit/>
          </a:bodyPr>
          <a:lstStyle/>
          <a:p>
            <a:pPr algn="r"/>
            <a:r>
              <a:rPr lang="en-US" altLang="zh-CN" sz="2000" b="1" dirty="0">
                <a:latin typeface="Times New Roman" panose="02020603050405020304" pitchFamily="18" charset="0"/>
                <a:cs typeface="Times New Roman" panose="02020603050405020304" pitchFamily="18" charset="0"/>
              </a:rPr>
              <a:t>Level3</a:t>
            </a:r>
            <a:endParaRPr lang="zh-CN" altLang="en-US" sz="2000" b="1" dirty="0">
              <a:latin typeface="Times New Roman" panose="02020603050405020304" pitchFamily="18" charset="0"/>
              <a:cs typeface="Times New Roman" panose="02020603050405020304" pitchFamily="18" charset="0"/>
            </a:endParaRPr>
          </a:p>
        </p:txBody>
      </p:sp>
      <p:sp>
        <p:nvSpPr>
          <p:cNvPr id="101" name="文本框 100">
            <a:extLst>
              <a:ext uri="{FF2B5EF4-FFF2-40B4-BE49-F238E27FC236}">
                <a16:creationId xmlns:a16="http://schemas.microsoft.com/office/drawing/2014/main" xmlns="" id="{7F603661-F3AE-40EB-94B7-E7074B148182}"/>
              </a:ext>
            </a:extLst>
          </p:cNvPr>
          <p:cNvSpPr txBox="1"/>
          <p:nvPr/>
        </p:nvSpPr>
        <p:spPr>
          <a:xfrm>
            <a:off x="-91817" y="6239903"/>
            <a:ext cx="1146933" cy="400110"/>
          </a:xfrm>
          <a:prstGeom prst="rect">
            <a:avLst/>
          </a:prstGeom>
          <a:noFill/>
        </p:spPr>
        <p:txBody>
          <a:bodyPr wrap="square" rtlCol="0">
            <a:spAutoFit/>
          </a:bodyPr>
          <a:lstStyle/>
          <a:p>
            <a:pPr algn="r"/>
            <a:r>
              <a:rPr lang="en-US" altLang="zh-CN" sz="2000" b="1" dirty="0">
                <a:latin typeface="Times New Roman" panose="02020603050405020304" pitchFamily="18" charset="0"/>
                <a:cs typeface="Times New Roman" panose="02020603050405020304" pitchFamily="18" charset="0"/>
              </a:rPr>
              <a:t>Baseline</a:t>
            </a:r>
            <a:endParaRPr lang="zh-CN" altLang="en-US" sz="2000" b="1" dirty="0">
              <a:latin typeface="Times New Roman" panose="02020603050405020304" pitchFamily="18" charset="0"/>
              <a:cs typeface="Times New Roman" panose="02020603050405020304" pitchFamily="18" charset="0"/>
            </a:endParaRPr>
          </a:p>
        </p:txBody>
      </p:sp>
      <p:sp>
        <p:nvSpPr>
          <p:cNvPr id="102" name="文本框 101">
            <a:extLst>
              <a:ext uri="{FF2B5EF4-FFF2-40B4-BE49-F238E27FC236}">
                <a16:creationId xmlns:a16="http://schemas.microsoft.com/office/drawing/2014/main" xmlns="" id="{9A8F2F5A-5C2D-4C79-8B7C-0F89A3053F42}"/>
              </a:ext>
            </a:extLst>
          </p:cNvPr>
          <p:cNvSpPr txBox="1"/>
          <p:nvPr/>
        </p:nvSpPr>
        <p:spPr>
          <a:xfrm>
            <a:off x="1692390" y="2664119"/>
            <a:ext cx="739936" cy="400110"/>
          </a:xfrm>
          <a:prstGeom prst="rect">
            <a:avLst/>
          </a:prstGeom>
          <a:noFill/>
        </p:spPr>
        <p:txBody>
          <a:bodyPr wrap="square" rtlCol="0">
            <a:spAutoFit/>
          </a:bodyPr>
          <a:lstStyle/>
          <a:p>
            <a:pPr algn="ctr"/>
            <a:r>
              <a:rPr lang="en-US" altLang="zh-CN" sz="2000" b="1" dirty="0">
                <a:latin typeface="Times New Roman" panose="02020603050405020304" pitchFamily="18" charset="0"/>
                <a:cs typeface="Times New Roman" panose="02020603050405020304" pitchFamily="18" charset="0"/>
              </a:rPr>
              <a:t>T</a:t>
            </a:r>
          </a:p>
        </p:txBody>
      </p:sp>
      <p:cxnSp>
        <p:nvCxnSpPr>
          <p:cNvPr id="103" name="直接连接符 102">
            <a:extLst>
              <a:ext uri="{FF2B5EF4-FFF2-40B4-BE49-F238E27FC236}">
                <a16:creationId xmlns:a16="http://schemas.microsoft.com/office/drawing/2014/main" xmlns="" id="{CBBBE4C6-2CD5-4606-A111-C22BC5017427}"/>
              </a:ext>
            </a:extLst>
          </p:cNvPr>
          <p:cNvCxnSpPr>
            <a:cxnSpLocks/>
          </p:cNvCxnSpPr>
          <p:nvPr/>
        </p:nvCxnSpPr>
        <p:spPr>
          <a:xfrm>
            <a:off x="311654" y="3049978"/>
            <a:ext cx="5600231" cy="14251"/>
          </a:xfrm>
          <a:prstGeom prst="line">
            <a:avLst/>
          </a:prstGeom>
          <a:ln w="38100">
            <a:prstDash val="dashDot"/>
          </a:ln>
        </p:spPr>
        <p:style>
          <a:lnRef idx="1">
            <a:schemeClr val="accent1"/>
          </a:lnRef>
          <a:fillRef idx="0">
            <a:schemeClr val="accent1"/>
          </a:fillRef>
          <a:effectRef idx="0">
            <a:schemeClr val="accent1"/>
          </a:effectRef>
          <a:fontRef idx="minor">
            <a:schemeClr val="tx1"/>
          </a:fontRef>
        </p:style>
      </p:cxnSp>
      <p:grpSp>
        <p:nvGrpSpPr>
          <p:cNvPr id="104" name="组合 103">
            <a:extLst>
              <a:ext uri="{FF2B5EF4-FFF2-40B4-BE49-F238E27FC236}">
                <a16:creationId xmlns:a16="http://schemas.microsoft.com/office/drawing/2014/main" xmlns="" id="{C5EC7970-A201-4F4E-9587-8F70F1B3E756}"/>
              </a:ext>
            </a:extLst>
          </p:cNvPr>
          <p:cNvGrpSpPr/>
          <p:nvPr/>
        </p:nvGrpSpPr>
        <p:grpSpPr>
          <a:xfrm flipH="1">
            <a:off x="11639822" y="296059"/>
            <a:ext cx="777432" cy="871309"/>
            <a:chOff x="8415343" y="292006"/>
            <a:chExt cx="777432" cy="871309"/>
          </a:xfrm>
        </p:grpSpPr>
        <p:cxnSp>
          <p:nvCxnSpPr>
            <p:cNvPr id="105" name="直接连接符 104">
              <a:extLst>
                <a:ext uri="{FF2B5EF4-FFF2-40B4-BE49-F238E27FC236}">
                  <a16:creationId xmlns:a16="http://schemas.microsoft.com/office/drawing/2014/main" xmlns="" id="{107E3F1A-B357-4290-B85B-1289641358BC}"/>
                </a:ext>
              </a:extLst>
            </p:cNvPr>
            <p:cNvCxnSpPr/>
            <p:nvPr/>
          </p:nvCxnSpPr>
          <p:spPr>
            <a:xfrm flipH="1">
              <a:off x="8415343" y="292006"/>
              <a:ext cx="777432" cy="653712"/>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a:extLst>
                <a:ext uri="{FF2B5EF4-FFF2-40B4-BE49-F238E27FC236}">
                  <a16:creationId xmlns:a16="http://schemas.microsoft.com/office/drawing/2014/main" xmlns="" id="{F9BC3A27-D6A2-476C-8ED4-97559043A2E6}"/>
                </a:ext>
              </a:extLst>
            </p:cNvPr>
            <p:cNvCxnSpPr/>
            <p:nvPr/>
          </p:nvCxnSpPr>
          <p:spPr>
            <a:xfrm flipH="1">
              <a:off x="8551644" y="836459"/>
              <a:ext cx="388716" cy="3268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7" name="矩形 106">
            <a:extLst>
              <a:ext uri="{FF2B5EF4-FFF2-40B4-BE49-F238E27FC236}">
                <a16:creationId xmlns:a16="http://schemas.microsoft.com/office/drawing/2014/main" xmlns="" id="{6261E1E0-0EDD-462C-9C9A-6A54652A155A}"/>
              </a:ext>
            </a:extLst>
          </p:cNvPr>
          <p:cNvSpPr/>
          <p:nvPr/>
        </p:nvSpPr>
        <p:spPr>
          <a:xfrm>
            <a:off x="6743278" y="565267"/>
            <a:ext cx="4750724" cy="584775"/>
          </a:xfrm>
          <a:prstGeom prst="rect">
            <a:avLst/>
          </a:prstGeom>
        </p:spPr>
        <p:txBody>
          <a:bodyPr wrap="none">
            <a:spAutoFit/>
          </a:bodyPr>
          <a:lstStyle/>
          <a:p>
            <a:r>
              <a:rPr lang="en-US" altLang="zh-CN" sz="3200" b="1" dirty="0">
                <a:latin typeface="Times New Roman" panose="02020603050405020304" pitchFamily="18" charset="0"/>
                <a:cs typeface="Times New Roman" panose="02020603050405020304" pitchFamily="18" charset="0"/>
              </a:rPr>
              <a:t>Multiple Transmitters </a:t>
            </a:r>
            <a:r>
              <a:rPr lang="en-US" altLang="zh-CN" sz="3200" b="1" dirty="0">
                <a:solidFill>
                  <a:srgbClr val="C00000"/>
                </a:solidFill>
              </a:rPr>
              <a:t>3-3</a:t>
            </a:r>
            <a:endParaRPr lang="zh-CN" altLang="en-US" sz="3200" b="1" dirty="0">
              <a:solidFill>
                <a:srgbClr val="C00000"/>
              </a:solidFill>
            </a:endParaRPr>
          </a:p>
        </p:txBody>
      </p:sp>
      <p:sp>
        <p:nvSpPr>
          <p:cNvPr id="108" name="左中括号 107">
            <a:extLst>
              <a:ext uri="{FF2B5EF4-FFF2-40B4-BE49-F238E27FC236}">
                <a16:creationId xmlns:a16="http://schemas.microsoft.com/office/drawing/2014/main" xmlns="" id="{74CE77BF-C410-4403-937B-E1B8BC9BC920}"/>
              </a:ext>
            </a:extLst>
          </p:cNvPr>
          <p:cNvSpPr/>
          <p:nvPr/>
        </p:nvSpPr>
        <p:spPr>
          <a:xfrm flipH="1">
            <a:off x="11464547" y="610690"/>
            <a:ext cx="72008" cy="50405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09" name="组合 108">
            <a:extLst>
              <a:ext uri="{FF2B5EF4-FFF2-40B4-BE49-F238E27FC236}">
                <a16:creationId xmlns:a16="http://schemas.microsoft.com/office/drawing/2014/main" xmlns="" id="{B309473F-7E92-4A37-82F2-15216BCAEB61}"/>
              </a:ext>
            </a:extLst>
          </p:cNvPr>
          <p:cNvGrpSpPr/>
          <p:nvPr/>
        </p:nvGrpSpPr>
        <p:grpSpPr>
          <a:xfrm>
            <a:off x="5911885" y="2132151"/>
            <a:ext cx="6166781" cy="3814481"/>
            <a:chOff x="5911885" y="2132151"/>
            <a:chExt cx="6166781" cy="3814481"/>
          </a:xfrm>
        </p:grpSpPr>
        <p:grpSp>
          <p:nvGrpSpPr>
            <p:cNvPr id="110" name="组合 109">
              <a:extLst>
                <a:ext uri="{FF2B5EF4-FFF2-40B4-BE49-F238E27FC236}">
                  <a16:creationId xmlns:a16="http://schemas.microsoft.com/office/drawing/2014/main" xmlns="" id="{8DFB96C2-DBAF-4203-BD0D-3964F5D00F5D}"/>
                </a:ext>
              </a:extLst>
            </p:cNvPr>
            <p:cNvGrpSpPr/>
            <p:nvPr/>
          </p:nvGrpSpPr>
          <p:grpSpPr>
            <a:xfrm>
              <a:off x="5911885" y="2132151"/>
              <a:ext cx="1441415" cy="3243264"/>
              <a:chOff x="5911885" y="2132151"/>
              <a:chExt cx="1441415" cy="3243264"/>
            </a:xfrm>
          </p:grpSpPr>
          <p:cxnSp>
            <p:nvCxnSpPr>
              <p:cNvPr id="114" name="直接箭头连接符 113">
                <a:extLst>
                  <a:ext uri="{FF2B5EF4-FFF2-40B4-BE49-F238E27FC236}">
                    <a16:creationId xmlns:a16="http://schemas.microsoft.com/office/drawing/2014/main" xmlns="" id="{CD8EC955-E076-4C54-8DEB-AFAC3C60AE1F}"/>
                  </a:ext>
                </a:extLst>
              </p:cNvPr>
              <p:cNvCxnSpPr>
                <a:cxnSpLocks/>
              </p:cNvCxnSpPr>
              <p:nvPr/>
            </p:nvCxnSpPr>
            <p:spPr>
              <a:xfrm>
                <a:off x="5911885" y="2132151"/>
                <a:ext cx="1441415" cy="1621632"/>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15" name="直接箭头连接符 114">
                <a:extLst>
                  <a:ext uri="{FF2B5EF4-FFF2-40B4-BE49-F238E27FC236}">
                    <a16:creationId xmlns:a16="http://schemas.microsoft.com/office/drawing/2014/main" xmlns="" id="{1E912F67-9C42-47AB-8481-CE42E46C0F3A}"/>
                  </a:ext>
                </a:extLst>
              </p:cNvPr>
              <p:cNvCxnSpPr>
                <a:cxnSpLocks/>
              </p:cNvCxnSpPr>
              <p:nvPr/>
            </p:nvCxnSpPr>
            <p:spPr>
              <a:xfrm flipV="1">
                <a:off x="5911885" y="3753784"/>
                <a:ext cx="1441415" cy="1621631"/>
              </a:xfrm>
              <a:prstGeom prst="straightConnector1">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grpSp>
        <p:grpSp>
          <p:nvGrpSpPr>
            <p:cNvPr id="111" name="组合 110">
              <a:extLst>
                <a:ext uri="{FF2B5EF4-FFF2-40B4-BE49-F238E27FC236}">
                  <a16:creationId xmlns:a16="http://schemas.microsoft.com/office/drawing/2014/main" xmlns="" id="{CA5ED8AD-368A-4F99-9ED6-5FDC989A5E84}"/>
                </a:ext>
              </a:extLst>
            </p:cNvPr>
            <p:cNvGrpSpPr/>
            <p:nvPr/>
          </p:nvGrpSpPr>
          <p:grpSpPr>
            <a:xfrm>
              <a:off x="7413074" y="2212678"/>
              <a:ext cx="4665592" cy="3733954"/>
              <a:chOff x="7413074" y="2212678"/>
              <a:chExt cx="4665592" cy="3733954"/>
            </a:xfrm>
          </p:grpSpPr>
          <p:sp>
            <p:nvSpPr>
              <p:cNvPr id="112" name="文本框 111">
                <a:extLst>
                  <a:ext uri="{FF2B5EF4-FFF2-40B4-BE49-F238E27FC236}">
                    <a16:creationId xmlns:a16="http://schemas.microsoft.com/office/drawing/2014/main" xmlns="" id="{AAA9B347-D6B8-413B-AD6C-B448935F8167}"/>
                  </a:ext>
                </a:extLst>
              </p:cNvPr>
              <p:cNvSpPr txBox="1"/>
              <p:nvPr/>
            </p:nvSpPr>
            <p:spPr>
              <a:xfrm>
                <a:off x="7617706" y="2212678"/>
                <a:ext cx="4460960" cy="461665"/>
              </a:xfrm>
              <a:prstGeom prst="rect">
                <a:avLst/>
              </a:prstGeom>
              <a:noFill/>
            </p:spPr>
            <p:txBody>
              <a:bodyPr wrap="square" rtlCol="0">
                <a:spAutoFit/>
              </a:bodyPr>
              <a:lstStyle/>
              <a:p>
                <a:r>
                  <a:rPr lang="en-US" altLang="zh-CN" sz="2400" b="1" dirty="0" smtClean="0">
                    <a:latin typeface="Times New Roman" panose="02020603050405020304" pitchFamily="18" charset="0"/>
                    <a:cs typeface="Times New Roman" panose="02020603050405020304" pitchFamily="18" charset="0"/>
                  </a:rPr>
                  <a:t>MI Signals with </a:t>
                </a:r>
                <a:r>
                  <a:rPr lang="en-US" altLang="zh-CN" sz="2400" b="1" dirty="0">
                    <a:latin typeface="Times New Roman" panose="02020603050405020304" pitchFamily="18" charset="0"/>
                    <a:cs typeface="Times New Roman" panose="02020603050405020304" pitchFamily="18" charset="0"/>
                  </a:rPr>
                  <a:t>Multiple </a:t>
                </a:r>
                <a:r>
                  <a:rPr lang="en-US" altLang="zh-CN" sz="2400" b="1" dirty="0" smtClean="0">
                    <a:latin typeface="Times New Roman" panose="02020603050405020304" pitchFamily="18" charset="0"/>
                    <a:cs typeface="Times New Roman" panose="02020603050405020304" pitchFamily="18" charset="0"/>
                  </a:rPr>
                  <a:t>TXs</a:t>
                </a:r>
                <a:endParaRPr lang="zh-CN" altLang="en-US" sz="2400" b="1" dirty="0">
                  <a:latin typeface="Times New Roman" panose="02020603050405020304" pitchFamily="18" charset="0"/>
                  <a:cs typeface="Times New Roman" panose="02020603050405020304" pitchFamily="18" charset="0"/>
                </a:endParaRPr>
              </a:p>
            </p:txBody>
          </p:sp>
          <p:pic>
            <p:nvPicPr>
              <p:cNvPr id="113" name="内容占位符 6">
                <a:extLst>
                  <a:ext uri="{FF2B5EF4-FFF2-40B4-BE49-F238E27FC236}">
                    <a16:creationId xmlns:a16="http://schemas.microsoft.com/office/drawing/2014/main" xmlns="" id="{3A45D870-798D-40F6-8C42-72C681F6BBA4}"/>
                  </a:ext>
                </a:extLst>
              </p:cNvPr>
              <p:cNvPicPr>
                <a:picLocks noChangeAspect="1"/>
              </p:cNvPicPr>
              <p:nvPr/>
            </p:nvPicPr>
            <p:blipFill>
              <a:blip r:embed="rId5"/>
              <a:stretch>
                <a:fillRect/>
              </a:stretch>
            </p:blipFill>
            <p:spPr>
              <a:xfrm>
                <a:off x="7413074" y="2703368"/>
                <a:ext cx="4452668" cy="3243264"/>
              </a:xfrm>
              <a:prstGeom prst="rect">
                <a:avLst/>
              </a:prstGeom>
            </p:spPr>
          </p:pic>
        </p:grpSp>
      </p:grpSp>
      <p:sp>
        <p:nvSpPr>
          <p:cNvPr id="2" name="投影片編號版面配置區 1"/>
          <p:cNvSpPr>
            <a:spLocks noGrp="1"/>
          </p:cNvSpPr>
          <p:nvPr>
            <p:ph type="sldNum" sz="quarter" idx="12"/>
          </p:nvPr>
        </p:nvSpPr>
        <p:spPr/>
        <p:txBody>
          <a:bodyPr/>
          <a:lstStyle/>
          <a:p>
            <a:fld id="{0C913308-F349-4B6D-A68A-DD1791B4A57B}" type="slidenum">
              <a:rPr lang="zh-CN" altLang="en-US" smtClean="0"/>
              <a:t>16</a:t>
            </a:fld>
            <a:endParaRPr lang="zh-CN" altLang="en-US"/>
          </a:p>
        </p:txBody>
      </p:sp>
    </p:spTree>
    <p:extLst>
      <p:ext uri="{BB962C8B-B14F-4D97-AF65-F5344CB8AC3E}">
        <p14:creationId xmlns:p14="http://schemas.microsoft.com/office/powerpoint/2010/main" val="142914490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randombar(horizontal)">
                                      <p:cBhvr>
                                        <p:cTn id="7"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组合 103">
            <a:extLst>
              <a:ext uri="{FF2B5EF4-FFF2-40B4-BE49-F238E27FC236}">
                <a16:creationId xmlns:a16="http://schemas.microsoft.com/office/drawing/2014/main" xmlns="" id="{C5EC7970-A201-4F4E-9587-8F70F1B3E756}"/>
              </a:ext>
            </a:extLst>
          </p:cNvPr>
          <p:cNvGrpSpPr/>
          <p:nvPr/>
        </p:nvGrpSpPr>
        <p:grpSpPr>
          <a:xfrm flipH="1">
            <a:off x="11639822" y="296059"/>
            <a:ext cx="777432" cy="871309"/>
            <a:chOff x="8415343" y="292006"/>
            <a:chExt cx="777432" cy="871309"/>
          </a:xfrm>
        </p:grpSpPr>
        <p:cxnSp>
          <p:nvCxnSpPr>
            <p:cNvPr id="105" name="直接连接符 104">
              <a:extLst>
                <a:ext uri="{FF2B5EF4-FFF2-40B4-BE49-F238E27FC236}">
                  <a16:creationId xmlns:a16="http://schemas.microsoft.com/office/drawing/2014/main" xmlns="" id="{107E3F1A-B357-4290-B85B-1289641358BC}"/>
                </a:ext>
              </a:extLst>
            </p:cNvPr>
            <p:cNvCxnSpPr/>
            <p:nvPr/>
          </p:nvCxnSpPr>
          <p:spPr>
            <a:xfrm flipH="1">
              <a:off x="8415343" y="292006"/>
              <a:ext cx="777432" cy="653712"/>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a:extLst>
                <a:ext uri="{FF2B5EF4-FFF2-40B4-BE49-F238E27FC236}">
                  <a16:creationId xmlns:a16="http://schemas.microsoft.com/office/drawing/2014/main" xmlns="" id="{F9BC3A27-D6A2-476C-8ED4-97559043A2E6}"/>
                </a:ext>
              </a:extLst>
            </p:cNvPr>
            <p:cNvCxnSpPr/>
            <p:nvPr/>
          </p:nvCxnSpPr>
          <p:spPr>
            <a:xfrm flipH="1">
              <a:off x="8551644" y="836459"/>
              <a:ext cx="388716" cy="3268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7" name="矩形 106">
            <a:extLst>
              <a:ext uri="{FF2B5EF4-FFF2-40B4-BE49-F238E27FC236}">
                <a16:creationId xmlns:a16="http://schemas.microsoft.com/office/drawing/2014/main" xmlns="" id="{6261E1E0-0EDD-462C-9C9A-6A54652A155A}"/>
              </a:ext>
            </a:extLst>
          </p:cNvPr>
          <p:cNvSpPr/>
          <p:nvPr/>
        </p:nvSpPr>
        <p:spPr>
          <a:xfrm>
            <a:off x="3934966" y="548680"/>
            <a:ext cx="7591887" cy="584775"/>
          </a:xfrm>
          <a:prstGeom prst="rect">
            <a:avLst/>
          </a:prstGeom>
        </p:spPr>
        <p:txBody>
          <a:bodyPr wrap="none">
            <a:spAutoFit/>
          </a:bodyPr>
          <a:lstStyle/>
          <a:p>
            <a:r>
              <a:rPr lang="en-US" altLang="zh-CN" sz="3200" b="1" dirty="0" smtClean="0">
                <a:latin typeface="Times New Roman" panose="02020603050405020304" pitchFamily="18" charset="0"/>
                <a:cs typeface="Times New Roman" panose="02020603050405020304" pitchFamily="18" charset="0"/>
              </a:rPr>
              <a:t>Separating Signals </a:t>
            </a:r>
            <a:r>
              <a:rPr lang="en-US" altLang="zh-CN" sz="3200" b="1" smtClean="0">
                <a:latin typeface="Times New Roman" panose="02020603050405020304" pitchFamily="18" charset="0"/>
                <a:cs typeface="Times New Roman" panose="02020603050405020304" pitchFamily="18" charset="0"/>
              </a:rPr>
              <a:t>From Transmitters </a:t>
            </a:r>
            <a:r>
              <a:rPr lang="en-US" altLang="zh-CN" sz="3200" b="1" dirty="0">
                <a:solidFill>
                  <a:srgbClr val="C00000"/>
                </a:solidFill>
              </a:rPr>
              <a:t>3-3</a:t>
            </a:r>
            <a:endParaRPr lang="zh-CN" altLang="en-US" sz="3200" b="1" dirty="0">
              <a:solidFill>
                <a:srgbClr val="C00000"/>
              </a:solidFill>
            </a:endParaRPr>
          </a:p>
        </p:txBody>
      </p:sp>
      <p:sp>
        <p:nvSpPr>
          <p:cNvPr id="108" name="左中括号 107">
            <a:extLst>
              <a:ext uri="{FF2B5EF4-FFF2-40B4-BE49-F238E27FC236}">
                <a16:creationId xmlns:a16="http://schemas.microsoft.com/office/drawing/2014/main" xmlns="" id="{74CE77BF-C410-4403-937B-E1B8BC9BC920}"/>
              </a:ext>
            </a:extLst>
          </p:cNvPr>
          <p:cNvSpPr/>
          <p:nvPr/>
        </p:nvSpPr>
        <p:spPr>
          <a:xfrm flipH="1">
            <a:off x="11464547" y="610690"/>
            <a:ext cx="72008" cy="50405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16" name="内容占位符 6">
            <a:extLst>
              <a:ext uri="{FF2B5EF4-FFF2-40B4-BE49-F238E27FC236}">
                <a16:creationId xmlns:a16="http://schemas.microsoft.com/office/drawing/2014/main" xmlns="" id="{65DDBFD8-567E-436A-AD34-44733E6F0245}"/>
              </a:ext>
            </a:extLst>
          </p:cNvPr>
          <p:cNvPicPr>
            <a:picLocks noChangeAspect="1"/>
          </p:cNvPicPr>
          <p:nvPr/>
        </p:nvPicPr>
        <p:blipFill>
          <a:blip r:embed="rId3"/>
          <a:stretch>
            <a:fillRect/>
          </a:stretch>
        </p:blipFill>
        <p:spPr>
          <a:xfrm>
            <a:off x="304332" y="1367307"/>
            <a:ext cx="4452668" cy="3243264"/>
          </a:xfrm>
          <a:prstGeom prst="rect">
            <a:avLst/>
          </a:prstGeom>
        </p:spPr>
      </p:pic>
      <p:graphicFrame>
        <p:nvGraphicFramePr>
          <p:cNvPr id="117" name="表格 116">
            <a:extLst>
              <a:ext uri="{FF2B5EF4-FFF2-40B4-BE49-F238E27FC236}">
                <a16:creationId xmlns:a16="http://schemas.microsoft.com/office/drawing/2014/main" xmlns="" id="{25E1207C-4D4B-4B6E-8D4C-1934BE2561FB}"/>
              </a:ext>
            </a:extLst>
          </p:cNvPr>
          <p:cNvGraphicFramePr>
            <a:graphicFrameLocks noGrp="1"/>
          </p:cNvGraphicFramePr>
          <p:nvPr>
            <p:extLst>
              <p:ext uri="{D42A27DB-BD31-4B8C-83A1-F6EECF244321}">
                <p14:modId xmlns:p14="http://schemas.microsoft.com/office/powerpoint/2010/main" val="1752650935"/>
              </p:ext>
            </p:extLst>
          </p:nvPr>
        </p:nvGraphicFramePr>
        <p:xfrm>
          <a:off x="922943" y="5390581"/>
          <a:ext cx="3264618" cy="1112520"/>
        </p:xfrm>
        <a:graphic>
          <a:graphicData uri="http://schemas.openxmlformats.org/drawingml/2006/table">
            <a:tbl>
              <a:tblPr firstRow="1" bandRow="1">
                <a:tableStyleId>{5940675A-B579-460E-94D1-54222C63F5DA}</a:tableStyleId>
              </a:tblPr>
              <a:tblGrid>
                <a:gridCol w="1088206">
                  <a:extLst>
                    <a:ext uri="{9D8B030D-6E8A-4147-A177-3AD203B41FA5}">
                      <a16:colId xmlns:a16="http://schemas.microsoft.com/office/drawing/2014/main" xmlns="" val="20000"/>
                    </a:ext>
                  </a:extLst>
                </a:gridCol>
                <a:gridCol w="1088206">
                  <a:extLst>
                    <a:ext uri="{9D8B030D-6E8A-4147-A177-3AD203B41FA5}">
                      <a16:colId xmlns:a16="http://schemas.microsoft.com/office/drawing/2014/main" xmlns="" val="20001"/>
                    </a:ext>
                  </a:extLst>
                </a:gridCol>
                <a:gridCol w="1088206">
                  <a:extLst>
                    <a:ext uri="{9D8B030D-6E8A-4147-A177-3AD203B41FA5}">
                      <a16:colId xmlns:a16="http://schemas.microsoft.com/office/drawing/2014/main" xmlns="" val="20002"/>
                    </a:ext>
                  </a:extLst>
                </a:gridCol>
              </a:tblGrid>
              <a:tr h="370840">
                <a:tc>
                  <a:txBody>
                    <a:bodyPr/>
                    <a:lstStyle/>
                    <a:p>
                      <a:r>
                        <a:rPr lang="en-US" altLang="zh-CN" b="1" dirty="0">
                          <a:latin typeface="Times New Roman" panose="02020603050405020304" pitchFamily="18" charset="0"/>
                          <a:cs typeface="Times New Roman" panose="02020603050405020304" pitchFamily="18" charset="0"/>
                        </a:rPr>
                        <a:t>0 = 0+0</a:t>
                      </a:r>
                      <a:endParaRPr lang="zh-CN" altLang="en-US" b="1" dirty="0">
                        <a:latin typeface="Times New Roman" panose="02020603050405020304" pitchFamily="18" charset="0"/>
                        <a:cs typeface="Times New Roman" panose="02020603050405020304" pitchFamily="18" charset="0"/>
                      </a:endParaRPr>
                    </a:p>
                  </a:txBody>
                  <a:tcPr/>
                </a:tc>
                <a:tc>
                  <a:txBody>
                    <a:bodyPr/>
                    <a:lstStyle/>
                    <a:p>
                      <a:r>
                        <a:rPr lang="en-US" altLang="zh-CN" b="1" dirty="0">
                          <a:latin typeface="Times New Roman" panose="02020603050405020304" pitchFamily="18" charset="0"/>
                          <a:cs typeface="Times New Roman" panose="02020603050405020304" pitchFamily="18" charset="0"/>
                        </a:rPr>
                        <a:t>3 = 3+0</a:t>
                      </a:r>
                      <a:endParaRPr lang="zh-CN" altLang="en-US" b="1" dirty="0">
                        <a:latin typeface="Times New Roman" panose="02020603050405020304" pitchFamily="18" charset="0"/>
                        <a:cs typeface="Times New Roman" panose="02020603050405020304" pitchFamily="18" charset="0"/>
                      </a:endParaRPr>
                    </a:p>
                  </a:txBody>
                  <a:tcPr/>
                </a:tc>
                <a:tc>
                  <a:txBody>
                    <a:bodyPr/>
                    <a:lstStyle/>
                    <a:p>
                      <a:r>
                        <a:rPr lang="en-US" altLang="zh-CN" b="1" dirty="0">
                          <a:latin typeface="Times New Roman" panose="02020603050405020304" pitchFamily="18" charset="0"/>
                          <a:cs typeface="Times New Roman" panose="02020603050405020304" pitchFamily="18" charset="0"/>
                        </a:rPr>
                        <a:t>6 = 6+0</a:t>
                      </a:r>
                      <a:endParaRPr lang="zh-CN" altLang="en-US"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0"/>
                  </a:ext>
                </a:extLst>
              </a:tr>
              <a:tr h="370840">
                <a:tc>
                  <a:txBody>
                    <a:bodyPr/>
                    <a:lstStyle/>
                    <a:p>
                      <a:r>
                        <a:rPr lang="en-US" altLang="zh-CN" b="1" dirty="0">
                          <a:latin typeface="Times New Roman" panose="02020603050405020304" pitchFamily="18" charset="0"/>
                          <a:cs typeface="Times New Roman" panose="02020603050405020304" pitchFamily="18" charset="0"/>
                        </a:rPr>
                        <a:t>1 = 0+1</a:t>
                      </a:r>
                      <a:endParaRPr lang="zh-CN" altLang="en-US" b="1" dirty="0">
                        <a:latin typeface="Times New Roman" panose="02020603050405020304" pitchFamily="18" charset="0"/>
                        <a:cs typeface="Times New Roman" panose="02020603050405020304" pitchFamily="18" charset="0"/>
                      </a:endParaRPr>
                    </a:p>
                  </a:txBody>
                  <a:tcPr/>
                </a:tc>
                <a:tc>
                  <a:txBody>
                    <a:bodyPr/>
                    <a:lstStyle/>
                    <a:p>
                      <a:r>
                        <a:rPr lang="en-US" altLang="zh-CN" b="1" dirty="0">
                          <a:latin typeface="Times New Roman" panose="02020603050405020304" pitchFamily="18" charset="0"/>
                          <a:cs typeface="Times New Roman" panose="02020603050405020304" pitchFamily="18" charset="0"/>
                        </a:rPr>
                        <a:t>4 = 3+1</a:t>
                      </a:r>
                      <a:endParaRPr lang="zh-CN" altLang="en-US" b="1" dirty="0">
                        <a:latin typeface="Times New Roman" panose="02020603050405020304" pitchFamily="18" charset="0"/>
                        <a:cs typeface="Times New Roman" panose="02020603050405020304" pitchFamily="18" charset="0"/>
                      </a:endParaRPr>
                    </a:p>
                  </a:txBody>
                  <a:tcPr/>
                </a:tc>
                <a:tc>
                  <a:txBody>
                    <a:bodyPr/>
                    <a:lstStyle/>
                    <a:p>
                      <a:r>
                        <a:rPr lang="en-US" altLang="zh-CN" b="1" dirty="0">
                          <a:latin typeface="Times New Roman" panose="02020603050405020304" pitchFamily="18" charset="0"/>
                          <a:cs typeface="Times New Roman" panose="02020603050405020304" pitchFamily="18" charset="0"/>
                        </a:rPr>
                        <a:t>7 = 6+1</a:t>
                      </a:r>
                      <a:endParaRPr lang="zh-CN" altLang="en-US"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1"/>
                  </a:ext>
                </a:extLst>
              </a:tr>
              <a:tr h="370840">
                <a:tc>
                  <a:txBody>
                    <a:bodyPr/>
                    <a:lstStyle/>
                    <a:p>
                      <a:r>
                        <a:rPr lang="en-US" altLang="zh-CN" b="1" dirty="0">
                          <a:latin typeface="Times New Roman" panose="02020603050405020304" pitchFamily="18" charset="0"/>
                          <a:cs typeface="Times New Roman" panose="02020603050405020304" pitchFamily="18" charset="0"/>
                        </a:rPr>
                        <a:t>2 = 0+2</a:t>
                      </a:r>
                      <a:endParaRPr lang="zh-CN" altLang="en-US" b="1" dirty="0">
                        <a:latin typeface="Times New Roman" panose="02020603050405020304" pitchFamily="18" charset="0"/>
                        <a:cs typeface="Times New Roman" panose="02020603050405020304" pitchFamily="18" charset="0"/>
                      </a:endParaRPr>
                    </a:p>
                  </a:txBody>
                  <a:tcPr/>
                </a:tc>
                <a:tc>
                  <a:txBody>
                    <a:bodyPr/>
                    <a:lstStyle/>
                    <a:p>
                      <a:r>
                        <a:rPr lang="en-US" altLang="zh-CN" b="1" dirty="0">
                          <a:latin typeface="Times New Roman" panose="02020603050405020304" pitchFamily="18" charset="0"/>
                          <a:cs typeface="Times New Roman" panose="02020603050405020304" pitchFamily="18" charset="0"/>
                        </a:rPr>
                        <a:t>5 = 3+2</a:t>
                      </a:r>
                      <a:endParaRPr lang="zh-CN" altLang="en-US" b="1" dirty="0">
                        <a:latin typeface="Times New Roman" panose="02020603050405020304" pitchFamily="18" charset="0"/>
                        <a:cs typeface="Times New Roman" panose="02020603050405020304" pitchFamily="18" charset="0"/>
                      </a:endParaRPr>
                    </a:p>
                  </a:txBody>
                  <a:tcPr/>
                </a:tc>
                <a:tc>
                  <a:txBody>
                    <a:bodyPr/>
                    <a:lstStyle/>
                    <a:p>
                      <a:r>
                        <a:rPr lang="en-US" altLang="zh-CN" b="1" dirty="0">
                          <a:latin typeface="Times New Roman" panose="02020603050405020304" pitchFamily="18" charset="0"/>
                          <a:cs typeface="Times New Roman" panose="02020603050405020304" pitchFamily="18" charset="0"/>
                        </a:rPr>
                        <a:t>8 = 6+2</a:t>
                      </a:r>
                      <a:endParaRPr lang="zh-CN" altLang="en-US"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02"/>
                  </a:ext>
                </a:extLst>
              </a:tr>
            </a:tbl>
          </a:graphicData>
        </a:graphic>
      </p:graphicFrame>
      <p:sp>
        <p:nvSpPr>
          <p:cNvPr id="118" name="文本框 117">
            <a:extLst>
              <a:ext uri="{FF2B5EF4-FFF2-40B4-BE49-F238E27FC236}">
                <a16:creationId xmlns:a16="http://schemas.microsoft.com/office/drawing/2014/main" xmlns="" id="{F0971B54-E45A-4150-97E4-58BD22474A00}"/>
              </a:ext>
            </a:extLst>
          </p:cNvPr>
          <p:cNvSpPr txBox="1"/>
          <p:nvPr/>
        </p:nvSpPr>
        <p:spPr>
          <a:xfrm>
            <a:off x="736132" y="4973358"/>
            <a:ext cx="1519388" cy="400110"/>
          </a:xfrm>
          <a:prstGeom prst="rect">
            <a:avLst/>
          </a:prstGeom>
          <a:noFill/>
        </p:spPr>
        <p:txBody>
          <a:bodyPr wrap="square" rtlCol="0">
            <a:spAutoFit/>
          </a:bodyPr>
          <a:lstStyle/>
          <a:p>
            <a:pPr algn="r"/>
            <a:r>
              <a:rPr lang="en-US" altLang="zh-CN" sz="2000" b="1" dirty="0">
                <a:latin typeface="Times New Roman" panose="02020603050405020304" pitchFamily="18" charset="0"/>
                <a:cs typeface="Times New Roman" panose="02020603050405020304" pitchFamily="18" charset="0"/>
              </a:rPr>
              <a:t>Rules Table:</a:t>
            </a:r>
            <a:endParaRPr lang="zh-CN" altLang="en-US" sz="2000" b="1" dirty="0">
              <a:latin typeface="Times New Roman" panose="02020603050405020304" pitchFamily="18" charset="0"/>
              <a:cs typeface="Times New Roman" panose="02020603050405020304" pitchFamily="18" charset="0"/>
            </a:endParaRPr>
          </a:p>
        </p:txBody>
      </p:sp>
      <p:grpSp>
        <p:nvGrpSpPr>
          <p:cNvPr id="119" name="组合 118">
            <a:extLst>
              <a:ext uri="{FF2B5EF4-FFF2-40B4-BE49-F238E27FC236}">
                <a16:creationId xmlns:a16="http://schemas.microsoft.com/office/drawing/2014/main" xmlns="" id="{AF5D01BC-9219-4529-BD93-38C3A189EE0D}"/>
              </a:ext>
            </a:extLst>
          </p:cNvPr>
          <p:cNvGrpSpPr/>
          <p:nvPr/>
        </p:nvGrpSpPr>
        <p:grpSpPr>
          <a:xfrm>
            <a:off x="6518442" y="1828714"/>
            <a:ext cx="4284231" cy="901222"/>
            <a:chOff x="6524751" y="1272106"/>
            <a:chExt cx="4284231" cy="901222"/>
          </a:xfrm>
        </p:grpSpPr>
        <p:sp>
          <p:nvSpPr>
            <p:cNvPr id="120" name="文本框 119">
              <a:extLst>
                <a:ext uri="{FF2B5EF4-FFF2-40B4-BE49-F238E27FC236}">
                  <a16:creationId xmlns:a16="http://schemas.microsoft.com/office/drawing/2014/main" xmlns="" id="{8A11CA5E-05A7-4456-9AC7-FEF4D4D86E33}"/>
                </a:ext>
              </a:extLst>
            </p:cNvPr>
            <p:cNvSpPr txBox="1"/>
            <p:nvPr/>
          </p:nvSpPr>
          <p:spPr>
            <a:xfrm>
              <a:off x="6524751" y="1708764"/>
              <a:ext cx="954107" cy="461665"/>
            </a:xfrm>
            <a:prstGeom prst="rect">
              <a:avLst/>
            </a:prstGeom>
            <a:noFill/>
          </p:spPr>
          <p:txBody>
            <a:bodyPr wrap="non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“001”</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121" name="文本框 120">
              <a:extLst>
                <a:ext uri="{FF2B5EF4-FFF2-40B4-BE49-F238E27FC236}">
                  <a16:creationId xmlns:a16="http://schemas.microsoft.com/office/drawing/2014/main" xmlns="" id="{ABE8C7A1-FF04-4CB1-9B3F-87DF4FBD177C}"/>
                </a:ext>
              </a:extLst>
            </p:cNvPr>
            <p:cNvSpPr txBox="1"/>
            <p:nvPr/>
          </p:nvSpPr>
          <p:spPr>
            <a:xfrm>
              <a:off x="7545855" y="1278095"/>
              <a:ext cx="920124" cy="461665"/>
            </a:xfrm>
            <a:prstGeom prst="rect">
              <a:avLst/>
            </a:prstGeom>
            <a:noFill/>
          </p:spPr>
          <p:txBody>
            <a:bodyPr wrap="non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“111”</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122" name="文本框 121">
              <a:extLst>
                <a:ext uri="{FF2B5EF4-FFF2-40B4-BE49-F238E27FC236}">
                  <a16:creationId xmlns:a16="http://schemas.microsoft.com/office/drawing/2014/main" xmlns="" id="{AF0DEC14-A5A2-4B0F-9F00-09655378068D}"/>
                </a:ext>
              </a:extLst>
            </p:cNvPr>
            <p:cNvSpPr txBox="1"/>
            <p:nvPr/>
          </p:nvSpPr>
          <p:spPr>
            <a:xfrm>
              <a:off x="8694468" y="1272106"/>
              <a:ext cx="954107" cy="461665"/>
            </a:xfrm>
            <a:prstGeom prst="rect">
              <a:avLst/>
            </a:prstGeom>
            <a:noFill/>
          </p:spPr>
          <p:txBody>
            <a:bodyPr wrap="non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“100”</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123" name="文本框 122">
              <a:extLst>
                <a:ext uri="{FF2B5EF4-FFF2-40B4-BE49-F238E27FC236}">
                  <a16:creationId xmlns:a16="http://schemas.microsoft.com/office/drawing/2014/main" xmlns="" id="{A969E394-2B95-42CA-B866-DAE64F98B89A}"/>
                </a:ext>
              </a:extLst>
            </p:cNvPr>
            <p:cNvSpPr txBox="1"/>
            <p:nvPr/>
          </p:nvSpPr>
          <p:spPr>
            <a:xfrm>
              <a:off x="9854875" y="1711663"/>
              <a:ext cx="954107" cy="461665"/>
            </a:xfrm>
            <a:prstGeom prst="rect">
              <a:avLst/>
            </a:prstGeom>
            <a:noFill/>
          </p:spPr>
          <p:txBody>
            <a:bodyPr wrap="non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“010”</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grpSp>
      <p:grpSp>
        <p:nvGrpSpPr>
          <p:cNvPr id="124" name="组合 123">
            <a:extLst>
              <a:ext uri="{FF2B5EF4-FFF2-40B4-BE49-F238E27FC236}">
                <a16:creationId xmlns:a16="http://schemas.microsoft.com/office/drawing/2014/main" xmlns="" id="{D7F3C059-9001-44B7-8485-3530841051EA}"/>
              </a:ext>
            </a:extLst>
          </p:cNvPr>
          <p:cNvGrpSpPr/>
          <p:nvPr/>
        </p:nvGrpSpPr>
        <p:grpSpPr>
          <a:xfrm>
            <a:off x="6550259" y="4116280"/>
            <a:ext cx="4252414" cy="1054217"/>
            <a:chOff x="6558406" y="4136137"/>
            <a:chExt cx="4252414" cy="1054217"/>
          </a:xfrm>
        </p:grpSpPr>
        <p:sp>
          <p:nvSpPr>
            <p:cNvPr id="125" name="文本框 124">
              <a:extLst>
                <a:ext uri="{FF2B5EF4-FFF2-40B4-BE49-F238E27FC236}">
                  <a16:creationId xmlns:a16="http://schemas.microsoft.com/office/drawing/2014/main" xmlns="" id="{62ABBE67-5494-4474-9F75-01D04D94C430}"/>
                </a:ext>
              </a:extLst>
            </p:cNvPr>
            <p:cNvSpPr txBox="1"/>
            <p:nvPr/>
          </p:nvSpPr>
          <p:spPr>
            <a:xfrm>
              <a:off x="6558406" y="4159112"/>
              <a:ext cx="937116" cy="461665"/>
            </a:xfrm>
            <a:prstGeom prst="rect">
              <a:avLst/>
            </a:prstGeom>
            <a:noFill/>
          </p:spPr>
          <p:txBody>
            <a:bodyPr wrap="non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“110”</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126" name="文本框 125">
              <a:extLst>
                <a:ext uri="{FF2B5EF4-FFF2-40B4-BE49-F238E27FC236}">
                  <a16:creationId xmlns:a16="http://schemas.microsoft.com/office/drawing/2014/main" xmlns="" id="{8B462ACE-4245-47E9-BAA1-2073DD05D16E}"/>
                </a:ext>
              </a:extLst>
            </p:cNvPr>
            <p:cNvSpPr txBox="1"/>
            <p:nvPr/>
          </p:nvSpPr>
          <p:spPr>
            <a:xfrm>
              <a:off x="7609098" y="4728689"/>
              <a:ext cx="954107" cy="461665"/>
            </a:xfrm>
            <a:prstGeom prst="rect">
              <a:avLst/>
            </a:prstGeom>
            <a:noFill/>
          </p:spPr>
          <p:txBody>
            <a:bodyPr wrap="non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“000”</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127" name="文本框 126">
              <a:extLst>
                <a:ext uri="{FF2B5EF4-FFF2-40B4-BE49-F238E27FC236}">
                  <a16:creationId xmlns:a16="http://schemas.microsoft.com/office/drawing/2014/main" xmlns="" id="{04B913F7-8D73-43A9-AF2E-05C5242C1A43}"/>
                </a:ext>
              </a:extLst>
            </p:cNvPr>
            <p:cNvSpPr txBox="1"/>
            <p:nvPr/>
          </p:nvSpPr>
          <p:spPr>
            <a:xfrm>
              <a:off x="8710979" y="4136137"/>
              <a:ext cx="920124" cy="461665"/>
            </a:xfrm>
            <a:prstGeom prst="rect">
              <a:avLst/>
            </a:prstGeom>
            <a:noFill/>
          </p:spPr>
          <p:txBody>
            <a:bodyPr wrap="non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“111”</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sp>
          <p:nvSpPr>
            <p:cNvPr id="128" name="文本框 127">
              <a:extLst>
                <a:ext uri="{FF2B5EF4-FFF2-40B4-BE49-F238E27FC236}">
                  <a16:creationId xmlns:a16="http://schemas.microsoft.com/office/drawing/2014/main" xmlns="" id="{32C889F2-737E-4DB1-B1F2-EFDFF1226E78}"/>
                </a:ext>
              </a:extLst>
            </p:cNvPr>
            <p:cNvSpPr txBox="1"/>
            <p:nvPr/>
          </p:nvSpPr>
          <p:spPr>
            <a:xfrm>
              <a:off x="9873704" y="4704598"/>
              <a:ext cx="937116" cy="461665"/>
            </a:xfrm>
            <a:prstGeom prst="rect">
              <a:avLst/>
            </a:prstGeom>
            <a:noFill/>
          </p:spPr>
          <p:txBody>
            <a:bodyPr wrap="none" rtlCol="0">
              <a:spAutoFit/>
            </a:bodyPr>
            <a:lstStyle/>
            <a:p>
              <a:r>
                <a:rPr lang="en-US" altLang="zh-CN" sz="2400" b="1" dirty="0">
                  <a:solidFill>
                    <a:srgbClr val="FF0000"/>
                  </a:solidFill>
                  <a:latin typeface="Times New Roman" panose="02020603050405020304" pitchFamily="18" charset="0"/>
                  <a:cs typeface="Times New Roman" panose="02020603050405020304" pitchFamily="18" charset="0"/>
                </a:rPr>
                <a:t>“011”</a:t>
              </a:r>
              <a:endParaRPr lang="zh-CN" altLang="en-US" sz="2400" b="1" dirty="0">
                <a:solidFill>
                  <a:srgbClr val="FF0000"/>
                </a:solidFill>
                <a:latin typeface="Times New Roman" panose="02020603050405020304" pitchFamily="18" charset="0"/>
                <a:cs typeface="Times New Roman" panose="02020603050405020304" pitchFamily="18" charset="0"/>
              </a:endParaRPr>
            </a:p>
          </p:txBody>
        </p:sp>
      </p:grpSp>
      <p:grpSp>
        <p:nvGrpSpPr>
          <p:cNvPr id="129" name="组合 128">
            <a:extLst>
              <a:ext uri="{FF2B5EF4-FFF2-40B4-BE49-F238E27FC236}">
                <a16:creationId xmlns:a16="http://schemas.microsoft.com/office/drawing/2014/main" xmlns="" id="{D5FEE1AA-1C39-4333-9B28-18C44FF1B7BE}"/>
              </a:ext>
            </a:extLst>
          </p:cNvPr>
          <p:cNvGrpSpPr/>
          <p:nvPr/>
        </p:nvGrpSpPr>
        <p:grpSpPr>
          <a:xfrm>
            <a:off x="5296418" y="4191135"/>
            <a:ext cx="5838612" cy="2484374"/>
            <a:chOff x="5291487" y="4159112"/>
            <a:chExt cx="5838612" cy="2484374"/>
          </a:xfrm>
        </p:grpSpPr>
        <p:cxnSp>
          <p:nvCxnSpPr>
            <p:cNvPr id="130" name="直接箭头连接符 129">
              <a:extLst>
                <a:ext uri="{FF2B5EF4-FFF2-40B4-BE49-F238E27FC236}">
                  <a16:creationId xmlns:a16="http://schemas.microsoft.com/office/drawing/2014/main" xmlns="" id="{D886B725-8F20-4DAF-AE74-ACF28A28901B}"/>
                </a:ext>
              </a:extLst>
            </p:cNvPr>
            <p:cNvCxnSpPr>
              <a:cxnSpLocks/>
            </p:cNvCxnSpPr>
            <p:nvPr/>
          </p:nvCxnSpPr>
          <p:spPr>
            <a:xfrm>
              <a:off x="6436062" y="6216499"/>
              <a:ext cx="4694037" cy="0"/>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31" name="直接箭头连接符 130">
              <a:extLst>
                <a:ext uri="{FF2B5EF4-FFF2-40B4-BE49-F238E27FC236}">
                  <a16:creationId xmlns:a16="http://schemas.microsoft.com/office/drawing/2014/main" xmlns="" id="{A3D14C52-A491-4C27-869E-E92AD9641AC4}"/>
                </a:ext>
              </a:extLst>
            </p:cNvPr>
            <p:cNvCxnSpPr>
              <a:cxnSpLocks/>
            </p:cNvCxnSpPr>
            <p:nvPr/>
          </p:nvCxnSpPr>
          <p:spPr>
            <a:xfrm flipV="1">
              <a:off x="6564414" y="4284255"/>
              <a:ext cx="0" cy="2077448"/>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32" name="直接连接符 131">
              <a:extLst>
                <a:ext uri="{FF2B5EF4-FFF2-40B4-BE49-F238E27FC236}">
                  <a16:creationId xmlns:a16="http://schemas.microsoft.com/office/drawing/2014/main" xmlns="" id="{849F4779-F932-4EF1-9F6E-2E22968ED72F}"/>
                </a:ext>
              </a:extLst>
            </p:cNvPr>
            <p:cNvCxnSpPr>
              <a:cxnSpLocks/>
            </p:cNvCxnSpPr>
            <p:nvPr/>
          </p:nvCxnSpPr>
          <p:spPr>
            <a:xfrm>
              <a:off x="7525912" y="4159112"/>
              <a:ext cx="0" cy="2291586"/>
            </a:xfrm>
            <a:prstGeom prst="line">
              <a:avLst/>
            </a:prstGeom>
            <a:ln w="38100">
              <a:prstDash val="dashDot"/>
            </a:ln>
          </p:spPr>
          <p:style>
            <a:lnRef idx="1">
              <a:schemeClr val="dk1"/>
            </a:lnRef>
            <a:fillRef idx="0">
              <a:schemeClr val="dk1"/>
            </a:fillRef>
            <a:effectRef idx="0">
              <a:schemeClr val="dk1"/>
            </a:effectRef>
            <a:fontRef idx="minor">
              <a:schemeClr val="tx1"/>
            </a:fontRef>
          </p:style>
        </p:cxnSp>
        <p:sp>
          <p:nvSpPr>
            <p:cNvPr id="133" name="矩形 132">
              <a:extLst>
                <a:ext uri="{FF2B5EF4-FFF2-40B4-BE49-F238E27FC236}">
                  <a16:creationId xmlns:a16="http://schemas.microsoft.com/office/drawing/2014/main" xmlns="" id="{54CE29D5-F905-41B6-A70D-FDD55FD95A42}"/>
                </a:ext>
              </a:extLst>
            </p:cNvPr>
            <p:cNvSpPr/>
            <p:nvPr/>
          </p:nvSpPr>
          <p:spPr>
            <a:xfrm>
              <a:off x="6577593" y="4578715"/>
              <a:ext cx="537051" cy="1623732"/>
            </a:xfrm>
            <a:prstGeom prst="rect">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134" name="矩形 133">
              <a:extLst>
                <a:ext uri="{FF2B5EF4-FFF2-40B4-BE49-F238E27FC236}">
                  <a16:creationId xmlns:a16="http://schemas.microsoft.com/office/drawing/2014/main" xmlns="" id="{C087C777-270C-4C84-996D-D14300A8C5AA}"/>
                </a:ext>
              </a:extLst>
            </p:cNvPr>
            <p:cNvSpPr/>
            <p:nvPr/>
          </p:nvSpPr>
          <p:spPr>
            <a:xfrm>
              <a:off x="7541766" y="5173413"/>
              <a:ext cx="348535" cy="1031375"/>
            </a:xfrm>
            <a:prstGeom prst="rect">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5" name="矩形 134">
              <a:extLst>
                <a:ext uri="{FF2B5EF4-FFF2-40B4-BE49-F238E27FC236}">
                  <a16:creationId xmlns:a16="http://schemas.microsoft.com/office/drawing/2014/main" xmlns="" id="{64D2CDC9-3068-47A7-BACF-DA8D32A59F86}"/>
                </a:ext>
              </a:extLst>
            </p:cNvPr>
            <p:cNvSpPr/>
            <p:nvPr/>
          </p:nvSpPr>
          <p:spPr>
            <a:xfrm>
              <a:off x="8671535" y="4592767"/>
              <a:ext cx="918002" cy="1609679"/>
            </a:xfrm>
            <a:prstGeom prst="rect">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6" name="矩形 135">
              <a:extLst>
                <a:ext uri="{FF2B5EF4-FFF2-40B4-BE49-F238E27FC236}">
                  <a16:creationId xmlns:a16="http://schemas.microsoft.com/office/drawing/2014/main" xmlns="" id="{DD5C2548-58A3-4C76-A584-12982BB32805}"/>
                </a:ext>
              </a:extLst>
            </p:cNvPr>
            <p:cNvSpPr/>
            <p:nvPr/>
          </p:nvSpPr>
          <p:spPr>
            <a:xfrm>
              <a:off x="9785453" y="5173413"/>
              <a:ext cx="889925" cy="1029034"/>
            </a:xfrm>
            <a:prstGeom prst="rect">
              <a:avLst/>
            </a:prstGeom>
            <a:solidFill>
              <a:srgbClr val="5B9BD5"/>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137" name="直接连接符 136">
              <a:extLst>
                <a:ext uri="{FF2B5EF4-FFF2-40B4-BE49-F238E27FC236}">
                  <a16:creationId xmlns:a16="http://schemas.microsoft.com/office/drawing/2014/main" xmlns="" id="{B98D5385-9DE0-4F3E-8E10-A1FE701B080E}"/>
                </a:ext>
              </a:extLst>
            </p:cNvPr>
            <p:cNvCxnSpPr>
              <a:cxnSpLocks/>
            </p:cNvCxnSpPr>
            <p:nvPr/>
          </p:nvCxnSpPr>
          <p:spPr>
            <a:xfrm>
              <a:off x="9769601" y="4159112"/>
              <a:ext cx="0" cy="2291586"/>
            </a:xfrm>
            <a:prstGeom prst="line">
              <a:avLst/>
            </a:prstGeom>
            <a:ln w="38100">
              <a:prstDash val="dashDot"/>
            </a:ln>
          </p:spPr>
          <p:style>
            <a:lnRef idx="1">
              <a:schemeClr val="dk1"/>
            </a:lnRef>
            <a:fillRef idx="0">
              <a:schemeClr val="dk1"/>
            </a:fillRef>
            <a:effectRef idx="0">
              <a:schemeClr val="dk1"/>
            </a:effectRef>
            <a:fontRef idx="minor">
              <a:schemeClr val="tx1"/>
            </a:fontRef>
          </p:style>
        </p:cxnSp>
        <p:cxnSp>
          <p:nvCxnSpPr>
            <p:cNvPr id="138" name="直接连接符 137">
              <a:extLst>
                <a:ext uri="{FF2B5EF4-FFF2-40B4-BE49-F238E27FC236}">
                  <a16:creationId xmlns:a16="http://schemas.microsoft.com/office/drawing/2014/main" xmlns="" id="{594F4143-4C73-4401-94F9-0A931AF0C5A8}"/>
                </a:ext>
              </a:extLst>
            </p:cNvPr>
            <p:cNvCxnSpPr>
              <a:cxnSpLocks/>
            </p:cNvCxnSpPr>
            <p:nvPr/>
          </p:nvCxnSpPr>
          <p:spPr>
            <a:xfrm>
              <a:off x="8655683" y="4159112"/>
              <a:ext cx="0" cy="2291586"/>
            </a:xfrm>
            <a:prstGeom prst="line">
              <a:avLst/>
            </a:prstGeom>
            <a:ln w="38100">
              <a:prstDash val="dashDot"/>
            </a:ln>
          </p:spPr>
          <p:style>
            <a:lnRef idx="1">
              <a:schemeClr val="dk1"/>
            </a:lnRef>
            <a:fillRef idx="0">
              <a:schemeClr val="dk1"/>
            </a:fillRef>
            <a:effectRef idx="0">
              <a:schemeClr val="dk1"/>
            </a:effectRef>
            <a:fontRef idx="minor">
              <a:schemeClr val="tx1"/>
            </a:fontRef>
          </p:style>
        </p:cxnSp>
        <p:sp>
          <p:nvSpPr>
            <p:cNvPr id="139" name="文本框 138">
              <a:extLst>
                <a:ext uri="{FF2B5EF4-FFF2-40B4-BE49-F238E27FC236}">
                  <a16:creationId xmlns:a16="http://schemas.microsoft.com/office/drawing/2014/main" xmlns="" id="{943260F6-E9D5-41D7-B45B-BBAD6D16E98D}"/>
                </a:ext>
              </a:extLst>
            </p:cNvPr>
            <p:cNvSpPr txBox="1"/>
            <p:nvPr/>
          </p:nvSpPr>
          <p:spPr>
            <a:xfrm>
              <a:off x="6376828" y="5045119"/>
              <a:ext cx="154994" cy="369332"/>
            </a:xfrm>
            <a:prstGeom prst="rect">
              <a:avLst/>
            </a:prstGeom>
            <a:noFill/>
          </p:spPr>
          <p:txBody>
            <a:bodyPr wrap="square" rtlCol="0">
              <a:spAutoFit/>
            </a:bodyPr>
            <a:lstStyle/>
            <a:p>
              <a:pPr algn="r"/>
              <a:endParaRPr lang="zh-CN" altLang="en-US" b="1" dirty="0">
                <a:latin typeface="Times New Roman" panose="02020603050405020304" pitchFamily="18" charset="0"/>
                <a:cs typeface="Times New Roman" panose="02020603050405020304" pitchFamily="18" charset="0"/>
              </a:endParaRPr>
            </a:p>
          </p:txBody>
        </p:sp>
        <p:cxnSp>
          <p:nvCxnSpPr>
            <p:cNvPr id="140" name="直接连接符 139">
              <a:extLst>
                <a:ext uri="{FF2B5EF4-FFF2-40B4-BE49-F238E27FC236}">
                  <a16:creationId xmlns:a16="http://schemas.microsoft.com/office/drawing/2014/main" xmlns="" id="{7804566F-6BD5-42A4-8B07-9A487EA046E9}"/>
                </a:ext>
              </a:extLst>
            </p:cNvPr>
            <p:cNvCxnSpPr>
              <a:cxnSpLocks/>
            </p:cNvCxnSpPr>
            <p:nvPr/>
          </p:nvCxnSpPr>
          <p:spPr>
            <a:xfrm>
              <a:off x="10867394" y="4159112"/>
              <a:ext cx="0" cy="2291586"/>
            </a:xfrm>
            <a:prstGeom prst="line">
              <a:avLst/>
            </a:prstGeom>
            <a:ln w="38100">
              <a:prstDash val="dashDot"/>
            </a:ln>
          </p:spPr>
          <p:style>
            <a:lnRef idx="1">
              <a:schemeClr val="dk1"/>
            </a:lnRef>
            <a:fillRef idx="0">
              <a:schemeClr val="dk1"/>
            </a:fillRef>
            <a:effectRef idx="0">
              <a:schemeClr val="dk1"/>
            </a:effectRef>
            <a:fontRef idx="minor">
              <a:schemeClr val="tx1"/>
            </a:fontRef>
          </p:style>
        </p:cxnSp>
        <p:sp>
          <p:nvSpPr>
            <p:cNvPr id="141" name="文本框 140">
              <a:extLst>
                <a:ext uri="{FF2B5EF4-FFF2-40B4-BE49-F238E27FC236}">
                  <a16:creationId xmlns:a16="http://schemas.microsoft.com/office/drawing/2014/main" xmlns="" id="{8A7A43D0-4898-45FE-8846-08848FA0417B}"/>
                </a:ext>
              </a:extLst>
            </p:cNvPr>
            <p:cNvSpPr txBox="1"/>
            <p:nvPr/>
          </p:nvSpPr>
          <p:spPr>
            <a:xfrm>
              <a:off x="6681163" y="6243376"/>
              <a:ext cx="781497" cy="400110"/>
            </a:xfrm>
            <a:prstGeom prst="rect">
              <a:avLst/>
            </a:prstGeom>
            <a:noFill/>
          </p:spPr>
          <p:txBody>
            <a:bodyPr wrap="square" rtlCol="0">
              <a:spAutoFit/>
            </a:bodyPr>
            <a:lstStyle/>
            <a:p>
              <a:pPr algn="ctr"/>
              <a:r>
                <a:rPr lang="en-US" altLang="zh-CN" sz="2000" b="1" dirty="0">
                  <a:latin typeface="Times New Roman" panose="02020603050405020304" pitchFamily="18" charset="0"/>
                  <a:cs typeface="Times New Roman" panose="02020603050405020304" pitchFamily="18" charset="0"/>
                </a:rPr>
                <a:t>60%</a:t>
              </a:r>
            </a:p>
          </p:txBody>
        </p:sp>
        <p:sp>
          <p:nvSpPr>
            <p:cNvPr id="142" name="文本框 141">
              <a:extLst>
                <a:ext uri="{FF2B5EF4-FFF2-40B4-BE49-F238E27FC236}">
                  <a16:creationId xmlns:a16="http://schemas.microsoft.com/office/drawing/2014/main" xmlns="" id="{3300DF42-2A02-4793-87F0-5ACC7BB85B08}"/>
                </a:ext>
              </a:extLst>
            </p:cNvPr>
            <p:cNvSpPr txBox="1"/>
            <p:nvPr/>
          </p:nvSpPr>
          <p:spPr>
            <a:xfrm>
              <a:off x="7762802" y="6230800"/>
              <a:ext cx="788778" cy="400110"/>
            </a:xfrm>
            <a:prstGeom prst="rect">
              <a:avLst/>
            </a:prstGeom>
            <a:noFill/>
          </p:spPr>
          <p:txBody>
            <a:bodyPr wrap="square" rtlCol="0">
              <a:spAutoFit/>
            </a:bodyPr>
            <a:lstStyle/>
            <a:p>
              <a:pPr algn="ctr"/>
              <a:r>
                <a:rPr lang="en-US" altLang="zh-CN" sz="2000" b="1" dirty="0">
                  <a:latin typeface="Times New Roman" panose="02020603050405020304" pitchFamily="18" charset="0"/>
                  <a:cs typeface="Times New Roman" panose="02020603050405020304" pitchFamily="18" charset="0"/>
                </a:rPr>
                <a:t>20%</a:t>
              </a:r>
            </a:p>
          </p:txBody>
        </p:sp>
        <p:sp>
          <p:nvSpPr>
            <p:cNvPr id="143" name="文本框 142">
              <a:extLst>
                <a:ext uri="{FF2B5EF4-FFF2-40B4-BE49-F238E27FC236}">
                  <a16:creationId xmlns:a16="http://schemas.microsoft.com/office/drawing/2014/main" xmlns="" id="{82154E14-2330-4F29-903B-4F5819F59B2A}"/>
                </a:ext>
              </a:extLst>
            </p:cNvPr>
            <p:cNvSpPr txBox="1"/>
            <p:nvPr/>
          </p:nvSpPr>
          <p:spPr>
            <a:xfrm>
              <a:off x="8886032" y="6230799"/>
              <a:ext cx="772640" cy="400110"/>
            </a:xfrm>
            <a:prstGeom prst="rect">
              <a:avLst/>
            </a:prstGeom>
            <a:noFill/>
          </p:spPr>
          <p:txBody>
            <a:bodyPr wrap="square" rtlCol="0">
              <a:spAutoFit/>
            </a:bodyPr>
            <a:lstStyle/>
            <a:p>
              <a:pPr algn="ctr"/>
              <a:r>
                <a:rPr lang="en-US" altLang="zh-CN" sz="2000" b="1" dirty="0">
                  <a:latin typeface="Times New Roman" panose="02020603050405020304" pitchFamily="18" charset="0"/>
                  <a:cs typeface="Times New Roman" panose="02020603050405020304" pitchFamily="18" charset="0"/>
                </a:rPr>
                <a:t>80%</a:t>
              </a:r>
            </a:p>
          </p:txBody>
        </p:sp>
        <p:sp>
          <p:nvSpPr>
            <p:cNvPr id="144" name="文本框 143">
              <a:extLst>
                <a:ext uri="{FF2B5EF4-FFF2-40B4-BE49-F238E27FC236}">
                  <a16:creationId xmlns:a16="http://schemas.microsoft.com/office/drawing/2014/main" xmlns="" id="{73BC8153-57CD-4E87-A6D7-842C5A57F78F}"/>
                </a:ext>
              </a:extLst>
            </p:cNvPr>
            <p:cNvSpPr txBox="1"/>
            <p:nvPr/>
          </p:nvSpPr>
          <p:spPr>
            <a:xfrm>
              <a:off x="10024348" y="6230799"/>
              <a:ext cx="730357" cy="400110"/>
            </a:xfrm>
            <a:prstGeom prst="rect">
              <a:avLst/>
            </a:prstGeom>
            <a:noFill/>
          </p:spPr>
          <p:txBody>
            <a:bodyPr wrap="square" rtlCol="0">
              <a:spAutoFit/>
            </a:bodyPr>
            <a:lstStyle/>
            <a:p>
              <a:pPr algn="ctr"/>
              <a:r>
                <a:rPr lang="en-US" altLang="zh-CN" sz="2000" b="1" dirty="0">
                  <a:latin typeface="Times New Roman" panose="02020603050405020304" pitchFamily="18" charset="0"/>
                  <a:cs typeface="Times New Roman" panose="02020603050405020304" pitchFamily="18" charset="0"/>
                </a:rPr>
                <a:t>80%</a:t>
              </a:r>
            </a:p>
          </p:txBody>
        </p:sp>
        <p:cxnSp>
          <p:nvCxnSpPr>
            <p:cNvPr id="145" name="直接连接符 144">
              <a:extLst>
                <a:ext uri="{FF2B5EF4-FFF2-40B4-BE49-F238E27FC236}">
                  <a16:creationId xmlns:a16="http://schemas.microsoft.com/office/drawing/2014/main" xmlns="" id="{766106CE-575E-4D2E-83CB-7DC671C37C21}"/>
                </a:ext>
              </a:extLst>
            </p:cNvPr>
            <p:cNvCxnSpPr>
              <a:cxnSpLocks/>
            </p:cNvCxnSpPr>
            <p:nvPr/>
          </p:nvCxnSpPr>
          <p:spPr>
            <a:xfrm flipH="1" flipV="1">
              <a:off x="6568977" y="4578716"/>
              <a:ext cx="3020560" cy="14052"/>
            </a:xfrm>
            <a:prstGeom prst="line">
              <a:avLst/>
            </a:prstGeom>
            <a:ln w="28575">
              <a:solidFill>
                <a:srgbClr val="5B9BD5"/>
              </a:solidFill>
              <a:prstDash val="sysDash"/>
            </a:ln>
          </p:spPr>
          <p:style>
            <a:lnRef idx="1">
              <a:schemeClr val="accent1"/>
            </a:lnRef>
            <a:fillRef idx="0">
              <a:schemeClr val="accent1"/>
            </a:fillRef>
            <a:effectRef idx="0">
              <a:schemeClr val="accent1"/>
            </a:effectRef>
            <a:fontRef idx="minor">
              <a:schemeClr val="tx1"/>
            </a:fontRef>
          </p:style>
        </p:cxnSp>
        <p:cxnSp>
          <p:nvCxnSpPr>
            <p:cNvPr id="146" name="直接连接符 145">
              <a:extLst>
                <a:ext uri="{FF2B5EF4-FFF2-40B4-BE49-F238E27FC236}">
                  <a16:creationId xmlns:a16="http://schemas.microsoft.com/office/drawing/2014/main" xmlns="" id="{E825F081-CA76-492C-B981-78DBA61B4230}"/>
                </a:ext>
              </a:extLst>
            </p:cNvPr>
            <p:cNvCxnSpPr/>
            <p:nvPr/>
          </p:nvCxnSpPr>
          <p:spPr>
            <a:xfrm flipH="1">
              <a:off x="6548562" y="5165350"/>
              <a:ext cx="3221039" cy="0"/>
            </a:xfrm>
            <a:prstGeom prst="line">
              <a:avLst/>
            </a:prstGeom>
            <a:ln w="28575">
              <a:solidFill>
                <a:srgbClr val="5B9BD5"/>
              </a:solidFill>
              <a:prstDash val="sysDash"/>
            </a:ln>
          </p:spPr>
          <p:style>
            <a:lnRef idx="1">
              <a:schemeClr val="accent1"/>
            </a:lnRef>
            <a:fillRef idx="0">
              <a:schemeClr val="accent1"/>
            </a:fillRef>
            <a:effectRef idx="0">
              <a:schemeClr val="accent1"/>
            </a:effectRef>
            <a:fontRef idx="minor">
              <a:schemeClr val="tx1"/>
            </a:fontRef>
          </p:style>
        </p:cxnSp>
        <p:sp>
          <p:nvSpPr>
            <p:cNvPr id="147" name="文本框 146">
              <a:extLst>
                <a:ext uri="{FF2B5EF4-FFF2-40B4-BE49-F238E27FC236}">
                  <a16:creationId xmlns:a16="http://schemas.microsoft.com/office/drawing/2014/main" xmlns="" id="{B6B11B26-0314-4AEB-825D-EC047C488A0B}"/>
                </a:ext>
              </a:extLst>
            </p:cNvPr>
            <p:cNvSpPr txBox="1"/>
            <p:nvPr/>
          </p:nvSpPr>
          <p:spPr>
            <a:xfrm>
              <a:off x="5532517" y="4272716"/>
              <a:ext cx="965811" cy="400110"/>
            </a:xfrm>
            <a:prstGeom prst="rect">
              <a:avLst/>
            </a:prstGeom>
            <a:noFill/>
          </p:spPr>
          <p:txBody>
            <a:bodyPr wrap="square" rtlCol="0">
              <a:spAutoFit/>
            </a:bodyPr>
            <a:lstStyle/>
            <a:p>
              <a:pPr algn="r"/>
              <a:r>
                <a:rPr lang="en-US" altLang="zh-CN" sz="2000" b="1" dirty="0">
                  <a:latin typeface="Times New Roman" panose="02020603050405020304" pitchFamily="18" charset="0"/>
                  <a:cs typeface="Times New Roman" panose="02020603050405020304" pitchFamily="18" charset="0"/>
                </a:rPr>
                <a:t>Level6</a:t>
              </a:r>
              <a:endParaRPr lang="zh-CN" altLang="en-US" sz="2000" b="1" dirty="0">
                <a:latin typeface="Times New Roman" panose="02020603050405020304" pitchFamily="18" charset="0"/>
                <a:cs typeface="Times New Roman" panose="02020603050405020304" pitchFamily="18" charset="0"/>
              </a:endParaRPr>
            </a:p>
          </p:txBody>
        </p:sp>
        <p:sp>
          <p:nvSpPr>
            <p:cNvPr id="148" name="文本框 147">
              <a:extLst>
                <a:ext uri="{FF2B5EF4-FFF2-40B4-BE49-F238E27FC236}">
                  <a16:creationId xmlns:a16="http://schemas.microsoft.com/office/drawing/2014/main" xmlns="" id="{191B2E48-1D32-4EBA-BEEB-2DC2C5C5B1BB}"/>
                </a:ext>
              </a:extLst>
            </p:cNvPr>
            <p:cNvSpPr txBox="1"/>
            <p:nvPr/>
          </p:nvSpPr>
          <p:spPr>
            <a:xfrm>
              <a:off x="5504939" y="4920433"/>
              <a:ext cx="965811" cy="400110"/>
            </a:xfrm>
            <a:prstGeom prst="rect">
              <a:avLst/>
            </a:prstGeom>
            <a:noFill/>
          </p:spPr>
          <p:txBody>
            <a:bodyPr wrap="square" rtlCol="0">
              <a:spAutoFit/>
            </a:bodyPr>
            <a:lstStyle/>
            <a:p>
              <a:pPr algn="r"/>
              <a:r>
                <a:rPr lang="en-US" altLang="zh-CN" sz="2000" b="1" dirty="0">
                  <a:latin typeface="Times New Roman" panose="02020603050405020304" pitchFamily="18" charset="0"/>
                  <a:cs typeface="Times New Roman" panose="02020603050405020304" pitchFamily="18" charset="0"/>
                </a:rPr>
                <a:t>Level3</a:t>
              </a:r>
              <a:endParaRPr lang="zh-CN" altLang="en-US" sz="2000" b="1" dirty="0">
                <a:latin typeface="Times New Roman" panose="02020603050405020304" pitchFamily="18" charset="0"/>
                <a:cs typeface="Times New Roman" panose="02020603050405020304" pitchFamily="18" charset="0"/>
              </a:endParaRPr>
            </a:p>
          </p:txBody>
        </p:sp>
        <p:sp>
          <p:nvSpPr>
            <p:cNvPr id="149" name="文本框 148">
              <a:extLst>
                <a:ext uri="{FF2B5EF4-FFF2-40B4-BE49-F238E27FC236}">
                  <a16:creationId xmlns:a16="http://schemas.microsoft.com/office/drawing/2014/main" xmlns="" id="{ED78C68B-E004-43CF-BD26-A2D8E67D424C}"/>
                </a:ext>
              </a:extLst>
            </p:cNvPr>
            <p:cNvSpPr txBox="1"/>
            <p:nvPr/>
          </p:nvSpPr>
          <p:spPr>
            <a:xfrm>
              <a:off x="5291487" y="5988502"/>
              <a:ext cx="1146933" cy="400110"/>
            </a:xfrm>
            <a:prstGeom prst="rect">
              <a:avLst/>
            </a:prstGeom>
            <a:noFill/>
          </p:spPr>
          <p:txBody>
            <a:bodyPr wrap="square" rtlCol="0">
              <a:spAutoFit/>
            </a:bodyPr>
            <a:lstStyle/>
            <a:p>
              <a:pPr algn="r"/>
              <a:r>
                <a:rPr lang="en-US" altLang="zh-CN" sz="2000" b="1" dirty="0">
                  <a:latin typeface="Times New Roman" panose="02020603050405020304" pitchFamily="18" charset="0"/>
                  <a:cs typeface="Times New Roman" panose="02020603050405020304" pitchFamily="18" charset="0"/>
                </a:rPr>
                <a:t>Baseline</a:t>
              </a:r>
              <a:endParaRPr lang="zh-CN" altLang="en-US" sz="2000" b="1" dirty="0">
                <a:latin typeface="Times New Roman" panose="02020603050405020304" pitchFamily="18" charset="0"/>
                <a:cs typeface="Times New Roman" panose="02020603050405020304" pitchFamily="18" charset="0"/>
              </a:endParaRPr>
            </a:p>
          </p:txBody>
        </p:sp>
      </p:grpSp>
      <p:grpSp>
        <p:nvGrpSpPr>
          <p:cNvPr id="150" name="组合 149">
            <a:extLst>
              <a:ext uri="{FF2B5EF4-FFF2-40B4-BE49-F238E27FC236}">
                <a16:creationId xmlns:a16="http://schemas.microsoft.com/office/drawing/2014/main" xmlns="" id="{BA938829-4D0E-4A5D-8C02-6A66ABD14B58}"/>
              </a:ext>
            </a:extLst>
          </p:cNvPr>
          <p:cNvGrpSpPr/>
          <p:nvPr/>
        </p:nvGrpSpPr>
        <p:grpSpPr>
          <a:xfrm>
            <a:off x="5316837" y="1951691"/>
            <a:ext cx="5818193" cy="1734750"/>
            <a:chOff x="5311235" y="1400647"/>
            <a:chExt cx="5818193" cy="1734750"/>
          </a:xfrm>
        </p:grpSpPr>
        <p:cxnSp>
          <p:nvCxnSpPr>
            <p:cNvPr id="151" name="直接箭头连接符 150">
              <a:extLst>
                <a:ext uri="{FF2B5EF4-FFF2-40B4-BE49-F238E27FC236}">
                  <a16:creationId xmlns:a16="http://schemas.microsoft.com/office/drawing/2014/main" xmlns="" id="{FCA376C8-96B7-4811-8CD8-FA39D36174DB}"/>
                </a:ext>
              </a:extLst>
            </p:cNvPr>
            <p:cNvCxnSpPr>
              <a:cxnSpLocks/>
            </p:cNvCxnSpPr>
            <p:nvPr/>
          </p:nvCxnSpPr>
          <p:spPr>
            <a:xfrm>
              <a:off x="6376828" y="2697511"/>
              <a:ext cx="4752600" cy="0"/>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52" name="直接箭头连接符 151">
              <a:extLst>
                <a:ext uri="{FF2B5EF4-FFF2-40B4-BE49-F238E27FC236}">
                  <a16:creationId xmlns:a16="http://schemas.microsoft.com/office/drawing/2014/main" xmlns="" id="{8FC82EE4-C10B-42F3-9506-80D5D4CDE818}"/>
                </a:ext>
              </a:extLst>
            </p:cNvPr>
            <p:cNvCxnSpPr>
              <a:cxnSpLocks/>
            </p:cNvCxnSpPr>
            <p:nvPr/>
          </p:nvCxnSpPr>
          <p:spPr>
            <a:xfrm flipV="1">
              <a:off x="6506782" y="1553552"/>
              <a:ext cx="0" cy="1285721"/>
            </a:xfrm>
            <a:prstGeom prst="straightConnector1">
              <a:avLst/>
            </a:prstGeom>
            <a:ln w="38100">
              <a:headEnd type="none" w="med" len="med"/>
              <a:tailEnd type="triangle" w="med" len="med"/>
            </a:ln>
          </p:spPr>
          <p:style>
            <a:lnRef idx="1">
              <a:schemeClr val="dk1"/>
            </a:lnRef>
            <a:fillRef idx="0">
              <a:schemeClr val="dk1"/>
            </a:fillRef>
            <a:effectRef idx="0">
              <a:schemeClr val="dk1"/>
            </a:effectRef>
            <a:fontRef idx="minor">
              <a:schemeClr val="tx1"/>
            </a:fontRef>
          </p:style>
        </p:cxnSp>
        <p:cxnSp>
          <p:nvCxnSpPr>
            <p:cNvPr id="153" name="直接连接符 152">
              <a:extLst>
                <a:ext uri="{FF2B5EF4-FFF2-40B4-BE49-F238E27FC236}">
                  <a16:creationId xmlns:a16="http://schemas.microsoft.com/office/drawing/2014/main" xmlns="" id="{2C029AC9-EC0B-484C-A3E1-4DB907E31898}"/>
                </a:ext>
              </a:extLst>
            </p:cNvPr>
            <p:cNvCxnSpPr>
              <a:cxnSpLocks/>
            </p:cNvCxnSpPr>
            <p:nvPr/>
          </p:nvCxnSpPr>
          <p:spPr>
            <a:xfrm>
              <a:off x="7480276" y="1405217"/>
              <a:ext cx="0" cy="1520942"/>
            </a:xfrm>
            <a:prstGeom prst="line">
              <a:avLst/>
            </a:prstGeom>
            <a:ln w="38100">
              <a:prstDash val="dashDot"/>
            </a:ln>
          </p:spPr>
          <p:style>
            <a:lnRef idx="1">
              <a:schemeClr val="dk1"/>
            </a:lnRef>
            <a:fillRef idx="0">
              <a:schemeClr val="dk1"/>
            </a:fillRef>
            <a:effectRef idx="0">
              <a:schemeClr val="dk1"/>
            </a:effectRef>
            <a:fontRef idx="minor">
              <a:schemeClr val="tx1"/>
            </a:fontRef>
          </p:style>
        </p:cxnSp>
        <p:sp>
          <p:nvSpPr>
            <p:cNvPr id="154" name="矩形 153">
              <a:extLst>
                <a:ext uri="{FF2B5EF4-FFF2-40B4-BE49-F238E27FC236}">
                  <a16:creationId xmlns:a16="http://schemas.microsoft.com/office/drawing/2014/main" xmlns="" id="{1A382499-316E-4A55-A855-94374CD4352F}"/>
                </a:ext>
              </a:extLst>
            </p:cNvPr>
            <p:cNvSpPr/>
            <p:nvPr/>
          </p:nvSpPr>
          <p:spPr>
            <a:xfrm>
              <a:off x="6520125" y="2170829"/>
              <a:ext cx="432883" cy="512963"/>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dirty="0"/>
            </a:p>
          </p:txBody>
        </p:sp>
        <p:sp>
          <p:nvSpPr>
            <p:cNvPr id="155" name="矩形 154">
              <a:extLst>
                <a:ext uri="{FF2B5EF4-FFF2-40B4-BE49-F238E27FC236}">
                  <a16:creationId xmlns:a16="http://schemas.microsoft.com/office/drawing/2014/main" xmlns="" id="{5CC39906-2FD9-4176-BD1D-8660D8565F60}"/>
                </a:ext>
              </a:extLst>
            </p:cNvPr>
            <p:cNvSpPr/>
            <p:nvPr/>
          </p:nvSpPr>
          <p:spPr>
            <a:xfrm>
              <a:off x="7496327" y="1759542"/>
              <a:ext cx="896408" cy="926536"/>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6" name="矩形 155">
              <a:extLst>
                <a:ext uri="{FF2B5EF4-FFF2-40B4-BE49-F238E27FC236}">
                  <a16:creationId xmlns:a16="http://schemas.microsoft.com/office/drawing/2014/main" xmlns="" id="{C6FE7D4A-49BF-40B7-B986-8D3579592A70}"/>
                </a:ext>
              </a:extLst>
            </p:cNvPr>
            <p:cNvSpPr/>
            <p:nvPr/>
          </p:nvSpPr>
          <p:spPr>
            <a:xfrm>
              <a:off x="8640191" y="1759542"/>
              <a:ext cx="326432" cy="924249"/>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7" name="矩形 156">
              <a:extLst>
                <a:ext uri="{FF2B5EF4-FFF2-40B4-BE49-F238E27FC236}">
                  <a16:creationId xmlns:a16="http://schemas.microsoft.com/office/drawing/2014/main" xmlns="" id="{468DB575-AD88-4F3F-9A3E-8FF90E12CF00}"/>
                </a:ext>
              </a:extLst>
            </p:cNvPr>
            <p:cNvSpPr/>
            <p:nvPr/>
          </p:nvSpPr>
          <p:spPr>
            <a:xfrm>
              <a:off x="9768006" y="2170829"/>
              <a:ext cx="666937" cy="512962"/>
            </a:xfrm>
            <a:prstGeom prst="rect">
              <a:avLst/>
            </a:prstGeom>
            <a:solidFill>
              <a:srgbClr val="4472C4"/>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158" name="直接连接符 157">
              <a:extLst>
                <a:ext uri="{FF2B5EF4-FFF2-40B4-BE49-F238E27FC236}">
                  <a16:creationId xmlns:a16="http://schemas.microsoft.com/office/drawing/2014/main" xmlns="" id="{57FB9B66-7437-48D7-AE2D-E533DE2CD76A}"/>
                </a:ext>
              </a:extLst>
            </p:cNvPr>
            <p:cNvCxnSpPr>
              <a:cxnSpLocks/>
            </p:cNvCxnSpPr>
            <p:nvPr/>
          </p:nvCxnSpPr>
          <p:spPr>
            <a:xfrm>
              <a:off x="9751956" y="1405217"/>
              <a:ext cx="0" cy="1520942"/>
            </a:xfrm>
            <a:prstGeom prst="line">
              <a:avLst/>
            </a:prstGeom>
            <a:ln w="38100">
              <a:prstDash val="dashDot"/>
            </a:ln>
          </p:spPr>
          <p:style>
            <a:lnRef idx="1">
              <a:schemeClr val="dk1"/>
            </a:lnRef>
            <a:fillRef idx="0">
              <a:schemeClr val="dk1"/>
            </a:fillRef>
            <a:effectRef idx="0">
              <a:schemeClr val="dk1"/>
            </a:effectRef>
            <a:fontRef idx="minor">
              <a:schemeClr val="tx1"/>
            </a:fontRef>
          </p:style>
        </p:cxnSp>
        <p:cxnSp>
          <p:nvCxnSpPr>
            <p:cNvPr id="159" name="直接连接符 158">
              <a:extLst>
                <a:ext uri="{FF2B5EF4-FFF2-40B4-BE49-F238E27FC236}">
                  <a16:creationId xmlns:a16="http://schemas.microsoft.com/office/drawing/2014/main" xmlns="" id="{1DAAEEFC-77FA-4D24-AE07-D39037880BA9}"/>
                </a:ext>
              </a:extLst>
            </p:cNvPr>
            <p:cNvCxnSpPr>
              <a:cxnSpLocks/>
            </p:cNvCxnSpPr>
            <p:nvPr/>
          </p:nvCxnSpPr>
          <p:spPr>
            <a:xfrm>
              <a:off x="8624141" y="1400647"/>
              <a:ext cx="0" cy="1525511"/>
            </a:xfrm>
            <a:prstGeom prst="line">
              <a:avLst/>
            </a:prstGeom>
            <a:ln w="38100">
              <a:prstDash val="dashDot"/>
            </a:ln>
          </p:spPr>
          <p:style>
            <a:lnRef idx="1">
              <a:schemeClr val="dk1"/>
            </a:lnRef>
            <a:fillRef idx="0">
              <a:schemeClr val="dk1"/>
            </a:fillRef>
            <a:effectRef idx="0">
              <a:schemeClr val="dk1"/>
            </a:effectRef>
            <a:fontRef idx="minor">
              <a:schemeClr val="tx1"/>
            </a:fontRef>
          </p:style>
        </p:cxnSp>
        <p:cxnSp>
          <p:nvCxnSpPr>
            <p:cNvPr id="160" name="直接连接符 159">
              <a:extLst>
                <a:ext uri="{FF2B5EF4-FFF2-40B4-BE49-F238E27FC236}">
                  <a16:creationId xmlns:a16="http://schemas.microsoft.com/office/drawing/2014/main" xmlns="" id="{4DC08C79-29FB-411E-9B22-BF83143A4449}"/>
                </a:ext>
              </a:extLst>
            </p:cNvPr>
            <p:cNvCxnSpPr>
              <a:cxnSpLocks/>
            </p:cNvCxnSpPr>
            <p:nvPr/>
          </p:nvCxnSpPr>
          <p:spPr>
            <a:xfrm>
              <a:off x="10867394" y="1400647"/>
              <a:ext cx="0" cy="1517010"/>
            </a:xfrm>
            <a:prstGeom prst="line">
              <a:avLst/>
            </a:prstGeom>
            <a:ln w="38100">
              <a:prstDash val="dashDot"/>
            </a:ln>
          </p:spPr>
          <p:style>
            <a:lnRef idx="1">
              <a:schemeClr val="dk1"/>
            </a:lnRef>
            <a:fillRef idx="0">
              <a:schemeClr val="dk1"/>
            </a:fillRef>
            <a:effectRef idx="0">
              <a:schemeClr val="dk1"/>
            </a:effectRef>
            <a:fontRef idx="minor">
              <a:schemeClr val="tx1"/>
            </a:fontRef>
          </p:style>
        </p:cxnSp>
        <p:sp>
          <p:nvSpPr>
            <p:cNvPr id="161" name="文本框 160">
              <a:extLst>
                <a:ext uri="{FF2B5EF4-FFF2-40B4-BE49-F238E27FC236}">
                  <a16:creationId xmlns:a16="http://schemas.microsoft.com/office/drawing/2014/main" xmlns="" id="{E5AE114A-9F63-4120-A8DA-48DA98F71D8F}"/>
                </a:ext>
              </a:extLst>
            </p:cNvPr>
            <p:cNvSpPr txBox="1"/>
            <p:nvPr/>
          </p:nvSpPr>
          <p:spPr>
            <a:xfrm>
              <a:off x="6599662" y="2735287"/>
              <a:ext cx="739936" cy="400110"/>
            </a:xfrm>
            <a:prstGeom prst="rect">
              <a:avLst/>
            </a:prstGeom>
            <a:noFill/>
          </p:spPr>
          <p:txBody>
            <a:bodyPr wrap="square" rtlCol="0">
              <a:spAutoFit/>
            </a:bodyPr>
            <a:lstStyle/>
            <a:p>
              <a:pPr algn="ctr"/>
              <a:r>
                <a:rPr lang="en-US" altLang="zh-CN" sz="2000" b="1" dirty="0">
                  <a:latin typeface="Times New Roman" panose="02020603050405020304" pitchFamily="18" charset="0"/>
                  <a:cs typeface="Times New Roman" panose="02020603050405020304" pitchFamily="18" charset="0"/>
                </a:rPr>
                <a:t>40%</a:t>
              </a:r>
            </a:p>
          </p:txBody>
        </p:sp>
        <p:sp>
          <p:nvSpPr>
            <p:cNvPr id="162" name="文本框 161">
              <a:extLst>
                <a:ext uri="{FF2B5EF4-FFF2-40B4-BE49-F238E27FC236}">
                  <a16:creationId xmlns:a16="http://schemas.microsoft.com/office/drawing/2014/main" xmlns="" id="{4CB8189C-ED23-415E-981A-06D1DB4DEEDE}"/>
                </a:ext>
              </a:extLst>
            </p:cNvPr>
            <p:cNvSpPr txBox="1"/>
            <p:nvPr/>
          </p:nvSpPr>
          <p:spPr>
            <a:xfrm>
              <a:off x="7694796" y="2723010"/>
              <a:ext cx="746828" cy="400110"/>
            </a:xfrm>
            <a:prstGeom prst="rect">
              <a:avLst/>
            </a:prstGeom>
            <a:noFill/>
          </p:spPr>
          <p:txBody>
            <a:bodyPr wrap="square" rtlCol="0">
              <a:spAutoFit/>
            </a:bodyPr>
            <a:lstStyle/>
            <a:p>
              <a:pPr algn="ctr"/>
              <a:r>
                <a:rPr lang="en-US" altLang="zh-CN" sz="2000" b="1" dirty="0">
                  <a:latin typeface="Times New Roman" panose="02020603050405020304" pitchFamily="18" charset="0"/>
                  <a:cs typeface="Times New Roman" panose="02020603050405020304" pitchFamily="18" charset="0"/>
                </a:rPr>
                <a:t>80%</a:t>
              </a:r>
            </a:p>
          </p:txBody>
        </p:sp>
        <p:sp>
          <p:nvSpPr>
            <p:cNvPr id="163" name="文本框 162">
              <a:extLst>
                <a:ext uri="{FF2B5EF4-FFF2-40B4-BE49-F238E27FC236}">
                  <a16:creationId xmlns:a16="http://schemas.microsoft.com/office/drawing/2014/main" xmlns="" id="{32A65124-4ADE-416B-8E08-37638B9B3E89}"/>
                </a:ext>
              </a:extLst>
            </p:cNvPr>
            <p:cNvSpPr txBox="1"/>
            <p:nvPr/>
          </p:nvSpPr>
          <p:spPr>
            <a:xfrm>
              <a:off x="8832039" y="2723009"/>
              <a:ext cx="731548" cy="400110"/>
            </a:xfrm>
            <a:prstGeom prst="rect">
              <a:avLst/>
            </a:prstGeom>
            <a:noFill/>
          </p:spPr>
          <p:txBody>
            <a:bodyPr wrap="square" rtlCol="0">
              <a:spAutoFit/>
            </a:bodyPr>
            <a:lstStyle/>
            <a:p>
              <a:pPr algn="ctr"/>
              <a:r>
                <a:rPr lang="en-US" altLang="zh-CN" sz="2000" b="1" dirty="0">
                  <a:latin typeface="Times New Roman" panose="02020603050405020304" pitchFamily="18" charset="0"/>
                  <a:cs typeface="Times New Roman" panose="02020603050405020304" pitchFamily="18" charset="0"/>
                </a:rPr>
                <a:t>20%</a:t>
              </a:r>
            </a:p>
          </p:txBody>
        </p:sp>
        <p:sp>
          <p:nvSpPr>
            <p:cNvPr id="164" name="文本框 163">
              <a:extLst>
                <a:ext uri="{FF2B5EF4-FFF2-40B4-BE49-F238E27FC236}">
                  <a16:creationId xmlns:a16="http://schemas.microsoft.com/office/drawing/2014/main" xmlns="" id="{C057DFC6-5515-4736-839A-94E8053C35B8}"/>
                </a:ext>
              </a:extLst>
            </p:cNvPr>
            <p:cNvSpPr txBox="1"/>
            <p:nvPr/>
          </p:nvSpPr>
          <p:spPr>
            <a:xfrm>
              <a:off x="9984557" y="2723009"/>
              <a:ext cx="691515" cy="400110"/>
            </a:xfrm>
            <a:prstGeom prst="rect">
              <a:avLst/>
            </a:prstGeom>
            <a:noFill/>
          </p:spPr>
          <p:txBody>
            <a:bodyPr wrap="square" rtlCol="0">
              <a:spAutoFit/>
            </a:bodyPr>
            <a:lstStyle/>
            <a:p>
              <a:pPr algn="ctr"/>
              <a:r>
                <a:rPr lang="en-US" altLang="zh-CN" sz="2000" b="1" dirty="0">
                  <a:latin typeface="Times New Roman" panose="02020603050405020304" pitchFamily="18" charset="0"/>
                  <a:cs typeface="Times New Roman" panose="02020603050405020304" pitchFamily="18" charset="0"/>
                </a:rPr>
                <a:t>60%</a:t>
              </a:r>
            </a:p>
          </p:txBody>
        </p:sp>
        <p:cxnSp>
          <p:nvCxnSpPr>
            <p:cNvPr id="165" name="直接连接符 164">
              <a:extLst>
                <a:ext uri="{FF2B5EF4-FFF2-40B4-BE49-F238E27FC236}">
                  <a16:creationId xmlns:a16="http://schemas.microsoft.com/office/drawing/2014/main" xmlns="" id="{4E528910-F14B-4764-8060-87E01D837D72}"/>
                </a:ext>
              </a:extLst>
            </p:cNvPr>
            <p:cNvCxnSpPr>
              <a:cxnSpLocks/>
            </p:cNvCxnSpPr>
            <p:nvPr/>
          </p:nvCxnSpPr>
          <p:spPr>
            <a:xfrm flipH="1" flipV="1">
              <a:off x="6506782" y="1745823"/>
              <a:ext cx="2459841" cy="13719"/>
            </a:xfrm>
            <a:prstGeom prst="line">
              <a:avLst/>
            </a:prstGeom>
            <a:ln w="28575">
              <a:solidFill>
                <a:srgbClr val="4472C4"/>
              </a:solidFill>
              <a:prstDash val="sysDash"/>
            </a:ln>
          </p:spPr>
          <p:style>
            <a:lnRef idx="1">
              <a:schemeClr val="accent1"/>
            </a:lnRef>
            <a:fillRef idx="0">
              <a:schemeClr val="accent1"/>
            </a:fillRef>
            <a:effectRef idx="0">
              <a:schemeClr val="accent1"/>
            </a:effectRef>
            <a:fontRef idx="minor">
              <a:schemeClr val="tx1"/>
            </a:fontRef>
          </p:style>
        </p:cxnSp>
        <p:cxnSp>
          <p:nvCxnSpPr>
            <p:cNvPr id="166" name="直接连接符 165">
              <a:extLst>
                <a:ext uri="{FF2B5EF4-FFF2-40B4-BE49-F238E27FC236}">
                  <a16:creationId xmlns:a16="http://schemas.microsoft.com/office/drawing/2014/main" xmlns="" id="{0EDD5F85-BB81-4F75-A1FF-B02CFB9A061F}"/>
                </a:ext>
              </a:extLst>
            </p:cNvPr>
            <p:cNvCxnSpPr/>
            <p:nvPr/>
          </p:nvCxnSpPr>
          <p:spPr>
            <a:xfrm flipH="1">
              <a:off x="6508571" y="2170829"/>
              <a:ext cx="3261224" cy="0"/>
            </a:xfrm>
            <a:prstGeom prst="line">
              <a:avLst/>
            </a:prstGeom>
            <a:ln w="28575">
              <a:solidFill>
                <a:srgbClr val="4472C4"/>
              </a:solidFill>
              <a:prstDash val="sysDash"/>
            </a:ln>
          </p:spPr>
          <p:style>
            <a:lnRef idx="1">
              <a:schemeClr val="accent1"/>
            </a:lnRef>
            <a:fillRef idx="0">
              <a:schemeClr val="accent1"/>
            </a:fillRef>
            <a:effectRef idx="0">
              <a:schemeClr val="accent1"/>
            </a:effectRef>
            <a:fontRef idx="minor">
              <a:schemeClr val="tx1"/>
            </a:fontRef>
          </p:style>
        </p:cxnSp>
        <p:sp>
          <p:nvSpPr>
            <p:cNvPr id="167" name="文本框 166">
              <a:extLst>
                <a:ext uri="{FF2B5EF4-FFF2-40B4-BE49-F238E27FC236}">
                  <a16:creationId xmlns:a16="http://schemas.microsoft.com/office/drawing/2014/main" xmlns="" id="{AEBF8F1A-D057-4079-B694-016ADF9AFFFA}"/>
                </a:ext>
              </a:extLst>
            </p:cNvPr>
            <p:cNvSpPr txBox="1"/>
            <p:nvPr/>
          </p:nvSpPr>
          <p:spPr>
            <a:xfrm>
              <a:off x="5574037" y="1935241"/>
              <a:ext cx="965811" cy="400110"/>
            </a:xfrm>
            <a:prstGeom prst="rect">
              <a:avLst/>
            </a:prstGeom>
            <a:noFill/>
          </p:spPr>
          <p:txBody>
            <a:bodyPr wrap="square" rtlCol="0">
              <a:spAutoFit/>
            </a:bodyPr>
            <a:lstStyle/>
            <a:p>
              <a:pPr algn="r"/>
              <a:r>
                <a:rPr lang="en-US" altLang="zh-CN" sz="2000" b="1" dirty="0">
                  <a:latin typeface="Times New Roman" panose="02020603050405020304" pitchFamily="18" charset="0"/>
                  <a:cs typeface="Times New Roman" panose="02020603050405020304" pitchFamily="18" charset="0"/>
                </a:rPr>
                <a:t>Level1</a:t>
              </a:r>
              <a:endParaRPr lang="zh-CN" altLang="en-US" sz="2000" b="1" dirty="0">
                <a:latin typeface="Times New Roman" panose="02020603050405020304" pitchFamily="18" charset="0"/>
                <a:cs typeface="Times New Roman" panose="02020603050405020304" pitchFamily="18" charset="0"/>
              </a:endParaRPr>
            </a:p>
          </p:txBody>
        </p:sp>
        <p:sp>
          <p:nvSpPr>
            <p:cNvPr id="168" name="文本框 167">
              <a:extLst>
                <a:ext uri="{FF2B5EF4-FFF2-40B4-BE49-F238E27FC236}">
                  <a16:creationId xmlns:a16="http://schemas.microsoft.com/office/drawing/2014/main" xmlns="" id="{E9B1755E-DBD5-4393-A795-25AFF275D584}"/>
                </a:ext>
              </a:extLst>
            </p:cNvPr>
            <p:cNvSpPr txBox="1"/>
            <p:nvPr/>
          </p:nvSpPr>
          <p:spPr>
            <a:xfrm>
              <a:off x="5311235" y="2439163"/>
              <a:ext cx="1146933" cy="400110"/>
            </a:xfrm>
            <a:prstGeom prst="rect">
              <a:avLst/>
            </a:prstGeom>
            <a:noFill/>
          </p:spPr>
          <p:txBody>
            <a:bodyPr wrap="square" rtlCol="0">
              <a:spAutoFit/>
            </a:bodyPr>
            <a:lstStyle/>
            <a:p>
              <a:pPr algn="r"/>
              <a:r>
                <a:rPr lang="en-US" altLang="zh-CN" sz="2000" b="1" dirty="0">
                  <a:latin typeface="Times New Roman" panose="02020603050405020304" pitchFamily="18" charset="0"/>
                  <a:cs typeface="Times New Roman" panose="02020603050405020304" pitchFamily="18" charset="0"/>
                </a:rPr>
                <a:t>Baseline</a:t>
              </a:r>
              <a:endParaRPr lang="zh-CN" altLang="en-US" sz="2000" b="1" dirty="0">
                <a:latin typeface="Times New Roman" panose="02020603050405020304" pitchFamily="18" charset="0"/>
                <a:cs typeface="Times New Roman" panose="02020603050405020304" pitchFamily="18" charset="0"/>
              </a:endParaRPr>
            </a:p>
          </p:txBody>
        </p:sp>
        <p:sp>
          <p:nvSpPr>
            <p:cNvPr id="169" name="文本框 168">
              <a:extLst>
                <a:ext uri="{FF2B5EF4-FFF2-40B4-BE49-F238E27FC236}">
                  <a16:creationId xmlns:a16="http://schemas.microsoft.com/office/drawing/2014/main" xmlns="" id="{E3306A8E-5D06-4B33-B0BC-FD8966EB5645}"/>
                </a:ext>
              </a:extLst>
            </p:cNvPr>
            <p:cNvSpPr txBox="1"/>
            <p:nvPr/>
          </p:nvSpPr>
          <p:spPr>
            <a:xfrm>
              <a:off x="5566492" y="1555353"/>
              <a:ext cx="965811" cy="400110"/>
            </a:xfrm>
            <a:prstGeom prst="rect">
              <a:avLst/>
            </a:prstGeom>
            <a:noFill/>
          </p:spPr>
          <p:txBody>
            <a:bodyPr wrap="square" rtlCol="0">
              <a:spAutoFit/>
            </a:bodyPr>
            <a:lstStyle/>
            <a:p>
              <a:pPr algn="r"/>
              <a:r>
                <a:rPr lang="en-US" altLang="zh-CN" sz="2000" b="1" dirty="0">
                  <a:latin typeface="Times New Roman" panose="02020603050405020304" pitchFamily="18" charset="0"/>
                  <a:cs typeface="Times New Roman" panose="02020603050405020304" pitchFamily="18" charset="0"/>
                </a:rPr>
                <a:t>Level2</a:t>
              </a:r>
              <a:endParaRPr lang="zh-CN" altLang="en-US" sz="2000" b="1" dirty="0">
                <a:latin typeface="Times New Roman" panose="02020603050405020304" pitchFamily="18" charset="0"/>
                <a:cs typeface="Times New Roman" panose="02020603050405020304" pitchFamily="18" charset="0"/>
              </a:endParaRPr>
            </a:p>
          </p:txBody>
        </p:sp>
      </p:grpSp>
      <p:sp>
        <p:nvSpPr>
          <p:cNvPr id="2" name="投影片編號版面配置區 1"/>
          <p:cNvSpPr>
            <a:spLocks noGrp="1"/>
          </p:cNvSpPr>
          <p:nvPr>
            <p:ph type="sldNum" sz="quarter" idx="12"/>
          </p:nvPr>
        </p:nvSpPr>
        <p:spPr/>
        <p:txBody>
          <a:bodyPr/>
          <a:lstStyle/>
          <a:p>
            <a:fld id="{0C913308-F349-4B6D-A68A-DD1791B4A57B}" type="slidenum">
              <a:rPr lang="zh-CN" altLang="en-US" smtClean="0"/>
              <a:t>17</a:t>
            </a:fld>
            <a:endParaRPr lang="zh-CN" altLang="en-US"/>
          </a:p>
        </p:txBody>
      </p:sp>
    </p:spTree>
    <p:extLst>
      <p:ext uri="{BB962C8B-B14F-4D97-AF65-F5344CB8AC3E}">
        <p14:creationId xmlns:p14="http://schemas.microsoft.com/office/powerpoint/2010/main" val="316296918"/>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anim calcmode="lin" valueType="num">
                                      <p:cBhvr>
                                        <p:cTn id="7" dur="500" fill="hold"/>
                                        <p:tgtEl>
                                          <p:spTgt spid="118"/>
                                        </p:tgtEl>
                                        <p:attrNameLst>
                                          <p:attrName>ppt_w</p:attrName>
                                        </p:attrNameLst>
                                      </p:cBhvr>
                                      <p:tavLst>
                                        <p:tav tm="0">
                                          <p:val>
                                            <p:fltVal val="0"/>
                                          </p:val>
                                        </p:tav>
                                        <p:tav tm="100000">
                                          <p:val>
                                            <p:strVal val="#ppt_w"/>
                                          </p:val>
                                        </p:tav>
                                      </p:tavLst>
                                    </p:anim>
                                    <p:anim calcmode="lin" valueType="num">
                                      <p:cBhvr>
                                        <p:cTn id="8" dur="500" fill="hold"/>
                                        <p:tgtEl>
                                          <p:spTgt spid="118"/>
                                        </p:tgtEl>
                                        <p:attrNameLst>
                                          <p:attrName>ppt_h</p:attrName>
                                        </p:attrNameLst>
                                      </p:cBhvr>
                                      <p:tavLst>
                                        <p:tav tm="0">
                                          <p:val>
                                            <p:fltVal val="0"/>
                                          </p:val>
                                        </p:tav>
                                        <p:tav tm="100000">
                                          <p:val>
                                            <p:strVal val="#ppt_h"/>
                                          </p:val>
                                        </p:tav>
                                      </p:tavLst>
                                    </p:anim>
                                    <p:animEffect transition="in" filter="fade">
                                      <p:cBhvr>
                                        <p:cTn id="9" dur="500"/>
                                        <p:tgtEl>
                                          <p:spTgt spid="118"/>
                                        </p:tgtEl>
                                      </p:cBhvr>
                                    </p:animEffect>
                                  </p:childTnLst>
                                </p:cTn>
                              </p:par>
                              <p:par>
                                <p:cTn id="10" presetID="53" presetClass="entr" presetSubtype="16" fill="hold" nodeType="withEffect">
                                  <p:stCondLst>
                                    <p:cond delay="0"/>
                                  </p:stCondLst>
                                  <p:childTnLst>
                                    <p:set>
                                      <p:cBhvr>
                                        <p:cTn id="11" dur="1" fill="hold">
                                          <p:stCondLst>
                                            <p:cond delay="0"/>
                                          </p:stCondLst>
                                        </p:cTn>
                                        <p:tgtEl>
                                          <p:spTgt spid="117"/>
                                        </p:tgtEl>
                                        <p:attrNameLst>
                                          <p:attrName>style.visibility</p:attrName>
                                        </p:attrNameLst>
                                      </p:cBhvr>
                                      <p:to>
                                        <p:strVal val="visible"/>
                                      </p:to>
                                    </p:set>
                                    <p:anim calcmode="lin" valueType="num">
                                      <p:cBhvr>
                                        <p:cTn id="12" dur="500" fill="hold"/>
                                        <p:tgtEl>
                                          <p:spTgt spid="117"/>
                                        </p:tgtEl>
                                        <p:attrNameLst>
                                          <p:attrName>ppt_w</p:attrName>
                                        </p:attrNameLst>
                                      </p:cBhvr>
                                      <p:tavLst>
                                        <p:tav tm="0">
                                          <p:val>
                                            <p:fltVal val="0"/>
                                          </p:val>
                                        </p:tav>
                                        <p:tav tm="100000">
                                          <p:val>
                                            <p:strVal val="#ppt_w"/>
                                          </p:val>
                                        </p:tav>
                                      </p:tavLst>
                                    </p:anim>
                                    <p:anim calcmode="lin" valueType="num">
                                      <p:cBhvr>
                                        <p:cTn id="13" dur="500" fill="hold"/>
                                        <p:tgtEl>
                                          <p:spTgt spid="117"/>
                                        </p:tgtEl>
                                        <p:attrNameLst>
                                          <p:attrName>ppt_h</p:attrName>
                                        </p:attrNameLst>
                                      </p:cBhvr>
                                      <p:tavLst>
                                        <p:tav tm="0">
                                          <p:val>
                                            <p:fltVal val="0"/>
                                          </p:val>
                                        </p:tav>
                                        <p:tav tm="100000">
                                          <p:val>
                                            <p:strVal val="#ppt_h"/>
                                          </p:val>
                                        </p:tav>
                                      </p:tavLst>
                                    </p:anim>
                                    <p:animEffect transition="in" filter="fade">
                                      <p:cBhvr>
                                        <p:cTn id="14" dur="500"/>
                                        <p:tgtEl>
                                          <p:spTgt spid="1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50"/>
                                        </p:tgtEl>
                                        <p:attrNameLst>
                                          <p:attrName>style.visibility</p:attrName>
                                        </p:attrNameLst>
                                      </p:cBhvr>
                                      <p:to>
                                        <p:strVal val="visible"/>
                                      </p:to>
                                    </p:set>
                                    <p:animEffect transition="in" filter="wipe(down)">
                                      <p:cBhvr>
                                        <p:cTn id="19" dur="500"/>
                                        <p:tgtEl>
                                          <p:spTgt spid="150"/>
                                        </p:tgtEl>
                                      </p:cBhvr>
                                    </p:animEffect>
                                  </p:childTnLst>
                                </p:cTn>
                              </p:par>
                              <p:par>
                                <p:cTn id="20" presetID="22" presetClass="entr" presetSubtype="4" fill="hold" nodeType="withEffect">
                                  <p:stCondLst>
                                    <p:cond delay="0"/>
                                  </p:stCondLst>
                                  <p:childTnLst>
                                    <p:set>
                                      <p:cBhvr>
                                        <p:cTn id="21" dur="1" fill="hold">
                                          <p:stCondLst>
                                            <p:cond delay="0"/>
                                          </p:stCondLst>
                                        </p:cTn>
                                        <p:tgtEl>
                                          <p:spTgt spid="129"/>
                                        </p:tgtEl>
                                        <p:attrNameLst>
                                          <p:attrName>style.visibility</p:attrName>
                                        </p:attrNameLst>
                                      </p:cBhvr>
                                      <p:to>
                                        <p:strVal val="visible"/>
                                      </p:to>
                                    </p:set>
                                    <p:animEffect transition="in" filter="wipe(down)">
                                      <p:cBhvr>
                                        <p:cTn id="22" dur="500"/>
                                        <p:tgtEl>
                                          <p:spTgt spid="129"/>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randombar(horizontal)">
                                      <p:cBhvr>
                                        <p:cTn id="27" dur="500"/>
                                        <p:tgtEl>
                                          <p:spTgt spid="119"/>
                                        </p:tgtEl>
                                      </p:cBhvr>
                                    </p:animEffect>
                                  </p:childTnLst>
                                </p:cTn>
                              </p:par>
                              <p:par>
                                <p:cTn id="28" presetID="14" presetClass="entr" presetSubtype="10" fill="hold" nodeType="withEffect">
                                  <p:stCondLst>
                                    <p:cond delay="0"/>
                                  </p:stCondLst>
                                  <p:childTnLst>
                                    <p:set>
                                      <p:cBhvr>
                                        <p:cTn id="29" dur="1" fill="hold">
                                          <p:stCondLst>
                                            <p:cond delay="0"/>
                                          </p:stCondLst>
                                        </p:cTn>
                                        <p:tgtEl>
                                          <p:spTgt spid="124"/>
                                        </p:tgtEl>
                                        <p:attrNameLst>
                                          <p:attrName>style.visibility</p:attrName>
                                        </p:attrNameLst>
                                      </p:cBhvr>
                                      <p:to>
                                        <p:strVal val="visible"/>
                                      </p:to>
                                    </p:set>
                                    <p:animEffect transition="in" filter="randombar(horizontal)">
                                      <p:cBhvr>
                                        <p:cTn id="30"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a:extLst>
              <a:ext uri="{FF2B5EF4-FFF2-40B4-BE49-F238E27FC236}">
                <a16:creationId xmlns:a16="http://schemas.microsoft.com/office/drawing/2014/main" xmlns="" id="{13300F9F-F024-4031-B577-DD5960313E02}"/>
              </a:ext>
            </a:extLst>
          </p:cNvPr>
          <p:cNvGrpSpPr/>
          <p:nvPr/>
        </p:nvGrpSpPr>
        <p:grpSpPr>
          <a:xfrm>
            <a:off x="4583038" y="2420888"/>
            <a:ext cx="2885200" cy="2884486"/>
            <a:chOff x="4952097" y="2353076"/>
            <a:chExt cx="2885200" cy="2884486"/>
          </a:xfrm>
        </p:grpSpPr>
        <p:sp>
          <p:nvSpPr>
            <p:cNvPr id="7" name="圆角矩形 2">
              <a:extLst>
                <a:ext uri="{FF2B5EF4-FFF2-40B4-BE49-F238E27FC236}">
                  <a16:creationId xmlns:a16="http://schemas.microsoft.com/office/drawing/2014/main" xmlns="" id="{408E8147-E946-47BA-AF7F-762C569341B1}"/>
                </a:ext>
              </a:extLst>
            </p:cNvPr>
            <p:cNvSpPr/>
            <p:nvPr/>
          </p:nvSpPr>
          <p:spPr>
            <a:xfrm>
              <a:off x="4952097" y="2353076"/>
              <a:ext cx="1376513" cy="1376513"/>
            </a:xfrm>
            <a:prstGeom prst="roundRect">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22">
              <a:extLst>
                <a:ext uri="{FF2B5EF4-FFF2-40B4-BE49-F238E27FC236}">
                  <a16:creationId xmlns:a16="http://schemas.microsoft.com/office/drawing/2014/main" xmlns="" id="{37646F77-8BA5-4002-B48C-09F9D0E67606}"/>
                </a:ext>
              </a:extLst>
            </p:cNvPr>
            <p:cNvSpPr/>
            <p:nvPr/>
          </p:nvSpPr>
          <p:spPr>
            <a:xfrm>
              <a:off x="6460784" y="2353076"/>
              <a:ext cx="1376513" cy="1376513"/>
            </a:xfrm>
            <a:prstGeom prst="roundRect">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23">
              <a:extLst>
                <a:ext uri="{FF2B5EF4-FFF2-40B4-BE49-F238E27FC236}">
                  <a16:creationId xmlns:a16="http://schemas.microsoft.com/office/drawing/2014/main" xmlns="" id="{761052E2-F628-4FAA-8AE1-3E2CBB002823}"/>
                </a:ext>
              </a:extLst>
            </p:cNvPr>
            <p:cNvSpPr/>
            <p:nvPr/>
          </p:nvSpPr>
          <p:spPr>
            <a:xfrm>
              <a:off x="4952097" y="3861049"/>
              <a:ext cx="1376513" cy="1376513"/>
            </a:xfrm>
            <a:prstGeom prst="roundRect">
              <a:avLst/>
            </a:pr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24">
              <a:extLst>
                <a:ext uri="{FF2B5EF4-FFF2-40B4-BE49-F238E27FC236}">
                  <a16:creationId xmlns:a16="http://schemas.microsoft.com/office/drawing/2014/main" xmlns="" id="{915120F3-4A64-4787-ABD1-7CEC8D364FA7}"/>
                </a:ext>
              </a:extLst>
            </p:cNvPr>
            <p:cNvSpPr/>
            <p:nvPr/>
          </p:nvSpPr>
          <p:spPr>
            <a:xfrm>
              <a:off x="6455246" y="3861048"/>
              <a:ext cx="1376513" cy="1376513"/>
            </a:xfrm>
            <a:prstGeom prst="round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xmlns="" id="{8C767357-8168-434D-939F-946DBA61C229}"/>
                </a:ext>
              </a:extLst>
            </p:cNvPr>
            <p:cNvSpPr txBox="1"/>
            <p:nvPr/>
          </p:nvSpPr>
          <p:spPr>
            <a:xfrm>
              <a:off x="5356041" y="2674207"/>
              <a:ext cx="532160" cy="830997"/>
            </a:xfrm>
            <a:prstGeom prst="rect">
              <a:avLst/>
            </a:prstGeom>
            <a:noFill/>
          </p:spPr>
          <p:txBody>
            <a:bodyPr wrap="square" rtlCol="0">
              <a:spAutoFit/>
            </a:bodyPr>
            <a:lstStyle/>
            <a:p>
              <a:r>
                <a:rPr lang="en-US" altLang="zh-CN" sz="4800" dirty="0">
                  <a:solidFill>
                    <a:schemeClr val="bg1"/>
                  </a:solidFill>
                </a:rPr>
                <a:t>1</a:t>
              </a:r>
              <a:endParaRPr lang="zh-CN" altLang="en-US" sz="4800" dirty="0">
                <a:solidFill>
                  <a:schemeClr val="bg1"/>
                </a:solidFill>
              </a:endParaRPr>
            </a:p>
          </p:txBody>
        </p:sp>
        <p:sp>
          <p:nvSpPr>
            <p:cNvPr id="12" name="文本框 11">
              <a:extLst>
                <a:ext uri="{FF2B5EF4-FFF2-40B4-BE49-F238E27FC236}">
                  <a16:creationId xmlns:a16="http://schemas.microsoft.com/office/drawing/2014/main" xmlns="" id="{D895582D-673D-4374-ABD7-24DF72249A0E}"/>
                </a:ext>
              </a:extLst>
            </p:cNvPr>
            <p:cNvSpPr txBox="1"/>
            <p:nvPr/>
          </p:nvSpPr>
          <p:spPr>
            <a:xfrm>
              <a:off x="6787182" y="2670011"/>
              <a:ext cx="532160" cy="830997"/>
            </a:xfrm>
            <a:prstGeom prst="rect">
              <a:avLst/>
            </a:prstGeom>
            <a:noFill/>
          </p:spPr>
          <p:txBody>
            <a:bodyPr wrap="square" rtlCol="0">
              <a:spAutoFit/>
            </a:bodyPr>
            <a:lstStyle/>
            <a:p>
              <a:r>
                <a:rPr lang="en-US" altLang="zh-CN" sz="4800" dirty="0">
                  <a:solidFill>
                    <a:schemeClr val="bg1"/>
                  </a:solidFill>
                </a:rPr>
                <a:t>2</a:t>
              </a:r>
              <a:endParaRPr lang="zh-CN" altLang="en-US" sz="4800" dirty="0">
                <a:solidFill>
                  <a:schemeClr val="bg1"/>
                </a:solidFill>
              </a:endParaRPr>
            </a:p>
          </p:txBody>
        </p:sp>
        <p:sp>
          <p:nvSpPr>
            <p:cNvPr id="13" name="文本框 12">
              <a:extLst>
                <a:ext uri="{FF2B5EF4-FFF2-40B4-BE49-F238E27FC236}">
                  <a16:creationId xmlns:a16="http://schemas.microsoft.com/office/drawing/2014/main" xmlns="" id="{F202A7AD-48C7-4638-879F-041DA4F7C3BA}"/>
                </a:ext>
              </a:extLst>
            </p:cNvPr>
            <p:cNvSpPr txBox="1"/>
            <p:nvPr/>
          </p:nvSpPr>
          <p:spPr>
            <a:xfrm>
              <a:off x="6859190" y="4154303"/>
              <a:ext cx="532160" cy="830997"/>
            </a:xfrm>
            <a:prstGeom prst="rect">
              <a:avLst/>
            </a:prstGeom>
            <a:noFill/>
          </p:spPr>
          <p:txBody>
            <a:bodyPr wrap="square" rtlCol="0">
              <a:spAutoFit/>
            </a:bodyPr>
            <a:lstStyle/>
            <a:p>
              <a:r>
                <a:rPr lang="en-US" altLang="zh-CN" sz="4800" dirty="0">
                  <a:solidFill>
                    <a:schemeClr val="bg1"/>
                  </a:solidFill>
                </a:rPr>
                <a:t>4</a:t>
              </a:r>
              <a:endParaRPr lang="zh-CN" altLang="en-US" sz="4800" dirty="0">
                <a:solidFill>
                  <a:schemeClr val="bg1"/>
                </a:solidFill>
              </a:endParaRPr>
            </a:p>
          </p:txBody>
        </p:sp>
        <p:sp>
          <p:nvSpPr>
            <p:cNvPr id="14" name="文本框 13">
              <a:extLst>
                <a:ext uri="{FF2B5EF4-FFF2-40B4-BE49-F238E27FC236}">
                  <a16:creationId xmlns:a16="http://schemas.microsoft.com/office/drawing/2014/main" xmlns="" id="{11A6917C-D50B-4934-999D-C8EE09268AAA}"/>
                </a:ext>
              </a:extLst>
            </p:cNvPr>
            <p:cNvSpPr txBox="1"/>
            <p:nvPr/>
          </p:nvSpPr>
          <p:spPr>
            <a:xfrm>
              <a:off x="5375126" y="4182179"/>
              <a:ext cx="532160" cy="830997"/>
            </a:xfrm>
            <a:prstGeom prst="rect">
              <a:avLst/>
            </a:prstGeom>
            <a:noFill/>
          </p:spPr>
          <p:txBody>
            <a:bodyPr wrap="square" rtlCol="0">
              <a:spAutoFit/>
            </a:bodyPr>
            <a:lstStyle/>
            <a:p>
              <a:r>
                <a:rPr lang="en-US" altLang="zh-CN" sz="4800" dirty="0">
                  <a:solidFill>
                    <a:schemeClr val="bg1"/>
                  </a:solidFill>
                </a:rPr>
                <a:t>3</a:t>
              </a:r>
              <a:endParaRPr lang="zh-CN" altLang="en-US" sz="4800" dirty="0">
                <a:solidFill>
                  <a:schemeClr val="bg1"/>
                </a:solidFill>
              </a:endParaRPr>
            </a:p>
          </p:txBody>
        </p:sp>
      </p:grpSp>
      <p:sp>
        <p:nvSpPr>
          <p:cNvPr id="16" name="Rectangle 80">
            <a:extLst>
              <a:ext uri="{FF2B5EF4-FFF2-40B4-BE49-F238E27FC236}">
                <a16:creationId xmlns:a16="http://schemas.microsoft.com/office/drawing/2014/main" xmlns="" id="{F454C411-B2BE-42D0-8A71-9327641DF8E3}"/>
              </a:ext>
            </a:extLst>
          </p:cNvPr>
          <p:cNvSpPr/>
          <p:nvPr/>
        </p:nvSpPr>
        <p:spPr>
          <a:xfrm>
            <a:off x="7550974" y="2611652"/>
            <a:ext cx="3830140" cy="1083337"/>
          </a:xfrm>
          <a:prstGeom prst="rect">
            <a:avLst/>
          </a:prstGeom>
        </p:spPr>
        <p:txBody>
          <a:bodyPr wrap="square" lIns="219419" tIns="109710" rIns="219419" bIns="109710">
            <a:spAutoFit/>
          </a:bodyPr>
          <a:lstStyle/>
          <a:p>
            <a:r>
              <a:rPr lang="en-US" altLang="zh-CN" sz="2800" dirty="0">
                <a:solidFill>
                  <a:schemeClr val="bg1">
                    <a:lumMod val="65000"/>
                  </a:schemeClr>
                </a:solidFill>
                <a:latin typeface="Times New Roman" panose="02020603050405020304" pitchFamily="18" charset="0"/>
                <a:cs typeface="Times New Roman" panose="02020603050405020304" pitchFamily="18" charset="0"/>
              </a:rPr>
              <a:t>How to handle the user’s interference?</a:t>
            </a:r>
          </a:p>
        </p:txBody>
      </p:sp>
      <p:sp>
        <p:nvSpPr>
          <p:cNvPr id="18" name="Rectangle 80">
            <a:extLst>
              <a:ext uri="{FF2B5EF4-FFF2-40B4-BE49-F238E27FC236}">
                <a16:creationId xmlns:a16="http://schemas.microsoft.com/office/drawing/2014/main" xmlns="" id="{A7861D63-7CF7-4C6C-A5DD-9DEEFE425AEE}"/>
              </a:ext>
            </a:extLst>
          </p:cNvPr>
          <p:cNvSpPr/>
          <p:nvPr/>
        </p:nvSpPr>
        <p:spPr>
          <a:xfrm>
            <a:off x="7589336" y="4123820"/>
            <a:ext cx="4320479" cy="1298781"/>
          </a:xfrm>
          <a:prstGeom prst="rect">
            <a:avLst/>
          </a:prstGeom>
        </p:spPr>
        <p:txBody>
          <a:bodyPr wrap="square" lIns="219419" tIns="109710" rIns="219419" bIns="109710">
            <a:spAutoFit/>
          </a:bodyPr>
          <a:lstStyle/>
          <a:p>
            <a:r>
              <a:rPr lang="en-US" altLang="zh-CN" sz="2800" dirty="0">
                <a:latin typeface="Times New Roman" panose="02020603050405020304" pitchFamily="18" charset="0"/>
                <a:cs typeface="Times New Roman" panose="02020603050405020304" pitchFamily="18" charset="0"/>
              </a:rPr>
              <a:t>How to implement the full-duplex communication?</a:t>
            </a:r>
          </a:p>
          <a:p>
            <a:endParaRPr lang="en-US" sz="1400" b="1" dirty="0">
              <a:solidFill>
                <a:schemeClr val="tx1">
                  <a:lumMod val="85000"/>
                  <a:lumOff val="15000"/>
                </a:schemeClr>
              </a:solidFill>
              <a:latin typeface="微软雅黑" panose="020B0503020204020204" pitchFamily="34" charset="-122"/>
              <a:ea typeface="Open Sans Light" panose="020B0306030504020204" pitchFamily="34" charset="0"/>
              <a:cs typeface="Aparajita" panose="020B0604020202020204" pitchFamily="34" charset="0"/>
            </a:endParaRPr>
          </a:p>
        </p:txBody>
      </p:sp>
      <p:sp>
        <p:nvSpPr>
          <p:cNvPr id="20" name="Rectangle 80">
            <a:extLst>
              <a:ext uri="{FF2B5EF4-FFF2-40B4-BE49-F238E27FC236}">
                <a16:creationId xmlns:a16="http://schemas.microsoft.com/office/drawing/2014/main" xmlns="" id="{7B673C58-B826-4E87-B3BE-A5DC2C3E1C2A}"/>
              </a:ext>
            </a:extLst>
          </p:cNvPr>
          <p:cNvSpPr/>
          <p:nvPr/>
        </p:nvSpPr>
        <p:spPr>
          <a:xfrm>
            <a:off x="1276167" y="4123820"/>
            <a:ext cx="3302080" cy="1083337"/>
          </a:xfrm>
          <a:prstGeom prst="rect">
            <a:avLst/>
          </a:prstGeom>
        </p:spPr>
        <p:txBody>
          <a:bodyPr wrap="square" lIns="219419" tIns="109710" rIns="219419" bIns="109710">
            <a:spAutoFit/>
          </a:bodyPr>
          <a:lstStyle/>
          <a:p>
            <a:r>
              <a:rPr lang="en-US" altLang="zh-CN" sz="2800" dirty="0">
                <a:solidFill>
                  <a:schemeClr val="bg1">
                    <a:lumMod val="65000"/>
                  </a:schemeClr>
                </a:solidFill>
                <a:latin typeface="Times New Roman" panose="02020603050405020304" pitchFamily="18" charset="0"/>
                <a:cs typeface="Times New Roman" panose="02020603050405020304" pitchFamily="18" charset="0"/>
              </a:rPr>
              <a:t>How to enhance the transmission speed?</a:t>
            </a:r>
          </a:p>
        </p:txBody>
      </p:sp>
      <p:sp>
        <p:nvSpPr>
          <p:cNvPr id="22" name="Rectangle 80">
            <a:extLst>
              <a:ext uri="{FF2B5EF4-FFF2-40B4-BE49-F238E27FC236}">
                <a16:creationId xmlns:a16="http://schemas.microsoft.com/office/drawing/2014/main" xmlns="" id="{23761B5B-6AE0-4C55-A44C-6EAB5C498639}"/>
              </a:ext>
            </a:extLst>
          </p:cNvPr>
          <p:cNvSpPr/>
          <p:nvPr/>
        </p:nvSpPr>
        <p:spPr>
          <a:xfrm>
            <a:off x="1593321" y="2586766"/>
            <a:ext cx="3023958" cy="1083337"/>
          </a:xfrm>
          <a:prstGeom prst="rect">
            <a:avLst/>
          </a:prstGeom>
        </p:spPr>
        <p:txBody>
          <a:bodyPr wrap="none" lIns="219419" tIns="109710" rIns="219419" bIns="109710">
            <a:spAutoFit/>
          </a:bodyPr>
          <a:lstStyle/>
          <a:p>
            <a:pPr algn="r"/>
            <a:r>
              <a:rPr lang="en-US" altLang="zh-CN" sz="2800" dirty="0">
                <a:solidFill>
                  <a:schemeClr val="bg1">
                    <a:lumMod val="65000"/>
                  </a:schemeClr>
                </a:solidFill>
                <a:latin typeface="Times New Roman" panose="02020603050405020304" pitchFamily="18" charset="0"/>
                <a:cs typeface="Times New Roman" panose="02020603050405020304" pitchFamily="18" charset="0"/>
              </a:rPr>
              <a:t>How to modulate </a:t>
            </a:r>
          </a:p>
          <a:p>
            <a:pPr algn="r"/>
            <a:r>
              <a:rPr lang="en-US" altLang="zh-CN" sz="2800" dirty="0">
                <a:solidFill>
                  <a:schemeClr val="bg1">
                    <a:lumMod val="65000"/>
                  </a:schemeClr>
                </a:solidFill>
                <a:latin typeface="Times New Roman" panose="02020603050405020304" pitchFamily="18" charset="0"/>
                <a:cs typeface="Times New Roman" panose="02020603050405020304" pitchFamily="18" charset="0"/>
              </a:rPr>
              <a:t>CPU MI signals?</a:t>
            </a:r>
          </a:p>
        </p:txBody>
      </p:sp>
      <p:cxnSp>
        <p:nvCxnSpPr>
          <p:cNvPr id="24" name="直接连接符 23">
            <a:extLst>
              <a:ext uri="{FF2B5EF4-FFF2-40B4-BE49-F238E27FC236}">
                <a16:creationId xmlns:a16="http://schemas.microsoft.com/office/drawing/2014/main" xmlns="" id="{C17FEF0B-2FCC-44B8-B004-FE45D4EAA6D0}"/>
              </a:ext>
            </a:extLst>
          </p:cNvPr>
          <p:cNvCxnSpPr/>
          <p:nvPr/>
        </p:nvCxnSpPr>
        <p:spPr>
          <a:xfrm flipH="1">
            <a:off x="-194358" y="217178"/>
            <a:ext cx="777432" cy="653712"/>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xmlns="" id="{8F9E11D9-5CE8-4E73-84F1-049BEB4FA6B6}"/>
              </a:ext>
            </a:extLst>
          </p:cNvPr>
          <p:cNvCxnSpPr/>
          <p:nvPr/>
        </p:nvCxnSpPr>
        <p:spPr>
          <a:xfrm flipH="1">
            <a:off x="-58057" y="761631"/>
            <a:ext cx="388716" cy="3268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矩形 25">
            <a:extLst>
              <a:ext uri="{FF2B5EF4-FFF2-40B4-BE49-F238E27FC236}">
                <a16:creationId xmlns:a16="http://schemas.microsoft.com/office/drawing/2014/main" xmlns="" id="{120C94AB-34B8-4987-B72C-FA7968E474A8}"/>
              </a:ext>
            </a:extLst>
          </p:cNvPr>
          <p:cNvSpPr/>
          <p:nvPr/>
        </p:nvSpPr>
        <p:spPr>
          <a:xfrm>
            <a:off x="835489" y="476672"/>
            <a:ext cx="2510624" cy="584775"/>
          </a:xfrm>
          <a:prstGeom prst="rect">
            <a:avLst/>
          </a:prstGeom>
        </p:spPr>
        <p:txBody>
          <a:bodyPr wrap="none">
            <a:spAutoFit/>
          </a:bodyPr>
          <a:lstStyle/>
          <a:p>
            <a:r>
              <a:rPr lang="en-US" altLang="zh-CN" sz="3200" b="1" dirty="0">
                <a:solidFill>
                  <a:srgbClr val="C00000"/>
                </a:solidFill>
                <a:latin typeface="Times New Roman" panose="02020603050405020304" pitchFamily="18" charset="0"/>
                <a:cs typeface="Times New Roman" panose="02020603050405020304" pitchFamily="18" charset="0"/>
              </a:rPr>
              <a:t>3</a:t>
            </a:r>
            <a:r>
              <a:rPr lang="en-US" altLang="zh-CN" sz="3200" b="1" dirty="0">
                <a:latin typeface="Times New Roman" panose="02020603050405020304" pitchFamily="18" charset="0"/>
                <a:cs typeface="Times New Roman" panose="02020603050405020304" pitchFamily="18" charset="0"/>
              </a:rPr>
              <a:t>  Challenges</a:t>
            </a:r>
            <a:endParaRPr lang="zh-CN" altLang="en-US" sz="3200" b="1" dirty="0">
              <a:latin typeface="Times New Roman" panose="02020603050405020304" pitchFamily="18" charset="0"/>
              <a:cs typeface="Times New Roman" panose="02020603050405020304" pitchFamily="18" charset="0"/>
            </a:endParaRPr>
          </a:p>
        </p:txBody>
      </p:sp>
      <p:sp>
        <p:nvSpPr>
          <p:cNvPr id="27" name="左中括号 26">
            <a:extLst>
              <a:ext uri="{FF2B5EF4-FFF2-40B4-BE49-F238E27FC236}">
                <a16:creationId xmlns:a16="http://schemas.microsoft.com/office/drawing/2014/main" xmlns="" id="{535CDAE2-43A7-4FF4-ACD4-B3322F5E087C}"/>
              </a:ext>
            </a:extLst>
          </p:cNvPr>
          <p:cNvSpPr/>
          <p:nvPr/>
        </p:nvSpPr>
        <p:spPr>
          <a:xfrm>
            <a:off x="694606" y="544034"/>
            <a:ext cx="72008" cy="50405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投影片編號版面配置區 1"/>
          <p:cNvSpPr>
            <a:spLocks noGrp="1"/>
          </p:cNvSpPr>
          <p:nvPr>
            <p:ph type="sldNum" sz="quarter" idx="12"/>
          </p:nvPr>
        </p:nvSpPr>
        <p:spPr/>
        <p:txBody>
          <a:bodyPr/>
          <a:lstStyle/>
          <a:p>
            <a:fld id="{0C913308-F349-4B6D-A68A-DD1791B4A57B}" type="slidenum">
              <a:rPr lang="zh-CN" altLang="en-US" smtClean="0"/>
              <a:t>18</a:t>
            </a:fld>
            <a:endParaRPr lang="zh-CN" altLang="en-US"/>
          </a:p>
        </p:txBody>
      </p:sp>
    </p:spTree>
    <p:extLst>
      <p:ext uri="{BB962C8B-B14F-4D97-AF65-F5344CB8AC3E}">
        <p14:creationId xmlns:p14="http://schemas.microsoft.com/office/powerpoint/2010/main" val="592161911"/>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 name="组合 103">
            <a:extLst>
              <a:ext uri="{FF2B5EF4-FFF2-40B4-BE49-F238E27FC236}">
                <a16:creationId xmlns:a16="http://schemas.microsoft.com/office/drawing/2014/main" xmlns="" id="{C5EC7970-A201-4F4E-9587-8F70F1B3E756}"/>
              </a:ext>
            </a:extLst>
          </p:cNvPr>
          <p:cNvGrpSpPr/>
          <p:nvPr/>
        </p:nvGrpSpPr>
        <p:grpSpPr>
          <a:xfrm flipH="1">
            <a:off x="11639822" y="296059"/>
            <a:ext cx="777432" cy="871309"/>
            <a:chOff x="8415343" y="292006"/>
            <a:chExt cx="777432" cy="871309"/>
          </a:xfrm>
        </p:grpSpPr>
        <p:cxnSp>
          <p:nvCxnSpPr>
            <p:cNvPr id="105" name="直接连接符 104">
              <a:extLst>
                <a:ext uri="{FF2B5EF4-FFF2-40B4-BE49-F238E27FC236}">
                  <a16:creationId xmlns:a16="http://schemas.microsoft.com/office/drawing/2014/main" xmlns="" id="{107E3F1A-B357-4290-B85B-1289641358BC}"/>
                </a:ext>
              </a:extLst>
            </p:cNvPr>
            <p:cNvCxnSpPr/>
            <p:nvPr/>
          </p:nvCxnSpPr>
          <p:spPr>
            <a:xfrm flipH="1">
              <a:off x="8415343" y="292006"/>
              <a:ext cx="777432" cy="653712"/>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6" name="直接连接符 105">
              <a:extLst>
                <a:ext uri="{FF2B5EF4-FFF2-40B4-BE49-F238E27FC236}">
                  <a16:creationId xmlns:a16="http://schemas.microsoft.com/office/drawing/2014/main" xmlns="" id="{F9BC3A27-D6A2-476C-8ED4-97559043A2E6}"/>
                </a:ext>
              </a:extLst>
            </p:cNvPr>
            <p:cNvCxnSpPr/>
            <p:nvPr/>
          </p:nvCxnSpPr>
          <p:spPr>
            <a:xfrm flipH="1">
              <a:off x="8551644" y="836459"/>
              <a:ext cx="388716" cy="3268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7" name="矩形 106">
            <a:extLst>
              <a:ext uri="{FF2B5EF4-FFF2-40B4-BE49-F238E27FC236}">
                <a16:creationId xmlns:a16="http://schemas.microsoft.com/office/drawing/2014/main" xmlns="" id="{6261E1E0-0EDD-462C-9C9A-6A54652A155A}"/>
              </a:ext>
            </a:extLst>
          </p:cNvPr>
          <p:cNvSpPr/>
          <p:nvPr/>
        </p:nvSpPr>
        <p:spPr>
          <a:xfrm>
            <a:off x="5594832" y="548680"/>
            <a:ext cx="5900974" cy="584775"/>
          </a:xfrm>
          <a:prstGeom prst="rect">
            <a:avLst/>
          </a:prstGeom>
        </p:spPr>
        <p:txBody>
          <a:bodyPr wrap="none">
            <a:spAutoFit/>
          </a:bodyPr>
          <a:lstStyle/>
          <a:p>
            <a:r>
              <a:rPr lang="en-US" altLang="zh-CN" sz="3200" b="1" smtClean="0">
                <a:latin typeface="Times New Roman" panose="02020603050405020304" pitchFamily="18" charset="0"/>
                <a:cs typeface="Times New Roman" panose="02020603050405020304" pitchFamily="18" charset="0"/>
              </a:rPr>
              <a:t>Full-Duplex Communication </a:t>
            </a:r>
            <a:r>
              <a:rPr lang="en-US" altLang="zh-CN" sz="3200" b="1" dirty="0">
                <a:solidFill>
                  <a:srgbClr val="C00000"/>
                </a:solidFill>
              </a:rPr>
              <a:t>3-4</a:t>
            </a:r>
            <a:endParaRPr lang="zh-CN" altLang="en-US" sz="3200" b="1" dirty="0">
              <a:solidFill>
                <a:srgbClr val="C00000"/>
              </a:solidFill>
            </a:endParaRPr>
          </a:p>
        </p:txBody>
      </p:sp>
      <p:sp>
        <p:nvSpPr>
          <p:cNvPr id="108" name="左中括号 107">
            <a:extLst>
              <a:ext uri="{FF2B5EF4-FFF2-40B4-BE49-F238E27FC236}">
                <a16:creationId xmlns:a16="http://schemas.microsoft.com/office/drawing/2014/main" xmlns="" id="{74CE77BF-C410-4403-937B-E1B8BC9BC920}"/>
              </a:ext>
            </a:extLst>
          </p:cNvPr>
          <p:cNvSpPr/>
          <p:nvPr/>
        </p:nvSpPr>
        <p:spPr>
          <a:xfrm flipH="1">
            <a:off x="11464547" y="610690"/>
            <a:ext cx="72008" cy="50405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61" name="组合 60">
            <a:extLst>
              <a:ext uri="{FF2B5EF4-FFF2-40B4-BE49-F238E27FC236}">
                <a16:creationId xmlns:a16="http://schemas.microsoft.com/office/drawing/2014/main" xmlns="" id="{D334F535-79B8-41D0-92F3-C2CB189C3FC9}"/>
              </a:ext>
            </a:extLst>
          </p:cNvPr>
          <p:cNvGrpSpPr/>
          <p:nvPr/>
        </p:nvGrpSpPr>
        <p:grpSpPr>
          <a:xfrm>
            <a:off x="1198662" y="1844824"/>
            <a:ext cx="9807187" cy="4172906"/>
            <a:chOff x="-102770" y="2338155"/>
            <a:chExt cx="8739942" cy="3718799"/>
          </a:xfrm>
        </p:grpSpPr>
        <p:grpSp>
          <p:nvGrpSpPr>
            <p:cNvPr id="62" name="组合 61">
              <a:extLst>
                <a:ext uri="{FF2B5EF4-FFF2-40B4-BE49-F238E27FC236}">
                  <a16:creationId xmlns:a16="http://schemas.microsoft.com/office/drawing/2014/main" xmlns="" id="{A7EC9196-5650-4D86-83A4-2445D824DBBD}"/>
                </a:ext>
              </a:extLst>
            </p:cNvPr>
            <p:cNvGrpSpPr/>
            <p:nvPr/>
          </p:nvGrpSpPr>
          <p:grpSpPr>
            <a:xfrm>
              <a:off x="77787" y="2338155"/>
              <a:ext cx="4364699" cy="3358823"/>
              <a:chOff x="433878" y="2073437"/>
              <a:chExt cx="4364699" cy="3358823"/>
            </a:xfrm>
          </p:grpSpPr>
          <p:pic>
            <p:nvPicPr>
              <p:cNvPr id="77" name="图片 76">
                <a:extLst>
                  <a:ext uri="{FF2B5EF4-FFF2-40B4-BE49-F238E27FC236}">
                    <a16:creationId xmlns:a16="http://schemas.microsoft.com/office/drawing/2014/main" xmlns="" id="{2733D8D3-A231-4306-9362-312E1B5242CD}"/>
                  </a:ext>
                </a:extLst>
              </p:cNvPr>
              <p:cNvPicPr>
                <a:picLocks noChangeAspect="1"/>
              </p:cNvPicPr>
              <p:nvPr/>
            </p:nvPicPr>
            <p:blipFill rotWithShape="1">
              <a:blip r:embed="rId3"/>
              <a:srcRect l="3017"/>
              <a:stretch/>
            </p:blipFill>
            <p:spPr>
              <a:xfrm>
                <a:off x="461148" y="2073437"/>
                <a:ext cx="4337429" cy="3358823"/>
              </a:xfrm>
              <a:prstGeom prst="rect">
                <a:avLst/>
              </a:prstGeom>
            </p:spPr>
          </p:pic>
          <p:pic>
            <p:nvPicPr>
              <p:cNvPr id="78" name="图片 77">
                <a:extLst>
                  <a:ext uri="{FF2B5EF4-FFF2-40B4-BE49-F238E27FC236}">
                    <a16:creationId xmlns:a16="http://schemas.microsoft.com/office/drawing/2014/main" xmlns="" id="{C0F97B1A-A026-4C31-A7F9-0E77CCD2E345}"/>
                  </a:ext>
                </a:extLst>
              </p:cNvPr>
              <p:cNvPicPr>
                <a:picLocks noChangeAspect="1"/>
              </p:cNvPicPr>
              <p:nvPr/>
            </p:nvPicPr>
            <p:blipFill rotWithShape="1">
              <a:blip r:embed="rId4"/>
              <a:srcRect l="17349"/>
              <a:stretch/>
            </p:blipFill>
            <p:spPr>
              <a:xfrm>
                <a:off x="433878" y="3425863"/>
                <a:ext cx="805675" cy="657225"/>
              </a:xfrm>
              <a:prstGeom prst="rect">
                <a:avLst/>
              </a:prstGeom>
            </p:spPr>
          </p:pic>
        </p:grpSp>
        <p:grpSp>
          <p:nvGrpSpPr>
            <p:cNvPr id="63" name="组合 62">
              <a:extLst>
                <a:ext uri="{FF2B5EF4-FFF2-40B4-BE49-F238E27FC236}">
                  <a16:creationId xmlns:a16="http://schemas.microsoft.com/office/drawing/2014/main" xmlns="" id="{5755B442-BF46-4AAA-9ABF-51FEFA64A505}"/>
                </a:ext>
              </a:extLst>
            </p:cNvPr>
            <p:cNvGrpSpPr/>
            <p:nvPr/>
          </p:nvGrpSpPr>
          <p:grpSpPr>
            <a:xfrm>
              <a:off x="4293393" y="2668394"/>
              <a:ext cx="4343779" cy="3358823"/>
              <a:chOff x="454798" y="2073437"/>
              <a:chExt cx="4343779" cy="3358823"/>
            </a:xfrm>
          </p:grpSpPr>
          <p:pic>
            <p:nvPicPr>
              <p:cNvPr id="75" name="图片 74">
                <a:extLst>
                  <a:ext uri="{FF2B5EF4-FFF2-40B4-BE49-F238E27FC236}">
                    <a16:creationId xmlns:a16="http://schemas.microsoft.com/office/drawing/2014/main" xmlns="" id="{F749CAFD-EB07-4FC9-B569-8CFD93D64F47}"/>
                  </a:ext>
                </a:extLst>
              </p:cNvPr>
              <p:cNvPicPr>
                <a:picLocks noChangeAspect="1"/>
              </p:cNvPicPr>
              <p:nvPr/>
            </p:nvPicPr>
            <p:blipFill rotWithShape="1">
              <a:blip r:embed="rId3"/>
              <a:srcRect l="3017"/>
              <a:stretch/>
            </p:blipFill>
            <p:spPr>
              <a:xfrm>
                <a:off x="461148" y="2073437"/>
                <a:ext cx="4337429" cy="3358823"/>
              </a:xfrm>
              <a:prstGeom prst="rect">
                <a:avLst/>
              </a:prstGeom>
            </p:spPr>
          </p:pic>
          <p:pic>
            <p:nvPicPr>
              <p:cNvPr id="76" name="图片 75">
                <a:extLst>
                  <a:ext uri="{FF2B5EF4-FFF2-40B4-BE49-F238E27FC236}">
                    <a16:creationId xmlns:a16="http://schemas.microsoft.com/office/drawing/2014/main" xmlns="" id="{23E76937-F237-4CC3-A208-FB8F99BD7C82}"/>
                  </a:ext>
                </a:extLst>
              </p:cNvPr>
              <p:cNvPicPr>
                <a:picLocks noChangeAspect="1"/>
              </p:cNvPicPr>
              <p:nvPr/>
            </p:nvPicPr>
            <p:blipFill rotWithShape="1">
              <a:blip r:embed="rId4"/>
              <a:srcRect l="17349"/>
              <a:stretch/>
            </p:blipFill>
            <p:spPr>
              <a:xfrm>
                <a:off x="454798" y="3421965"/>
                <a:ext cx="805675" cy="657225"/>
              </a:xfrm>
              <a:prstGeom prst="rect">
                <a:avLst/>
              </a:prstGeom>
            </p:spPr>
          </p:pic>
        </p:grpSp>
        <p:pic>
          <p:nvPicPr>
            <p:cNvPr id="64" name="图片 63">
              <a:extLst>
                <a:ext uri="{FF2B5EF4-FFF2-40B4-BE49-F238E27FC236}">
                  <a16:creationId xmlns:a16="http://schemas.microsoft.com/office/drawing/2014/main" xmlns="" id="{B8F71C6D-026C-4692-947A-C75751350380}"/>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90" b="99505" l="2000" r="98286"/>
                      </a14:imgEffect>
                    </a14:imgLayer>
                  </a14:imgProps>
                </a:ext>
              </a:extLst>
            </a:blip>
            <a:stretch>
              <a:fillRect/>
            </a:stretch>
          </p:blipFill>
          <p:spPr>
            <a:xfrm>
              <a:off x="4258696" y="4633077"/>
              <a:ext cx="1084488" cy="625905"/>
            </a:xfrm>
            <a:prstGeom prst="rect">
              <a:avLst/>
            </a:prstGeom>
          </p:spPr>
        </p:pic>
        <p:cxnSp>
          <p:nvCxnSpPr>
            <p:cNvPr id="65" name="直接连接符 64">
              <a:extLst>
                <a:ext uri="{FF2B5EF4-FFF2-40B4-BE49-F238E27FC236}">
                  <a16:creationId xmlns:a16="http://schemas.microsoft.com/office/drawing/2014/main" xmlns="" id="{B5739DE9-8FF7-47D7-9C77-0B6B3007B590}"/>
                </a:ext>
              </a:extLst>
            </p:cNvPr>
            <p:cNvCxnSpPr/>
            <p:nvPr/>
          </p:nvCxnSpPr>
          <p:spPr>
            <a:xfrm>
              <a:off x="3426315" y="5058016"/>
              <a:ext cx="942767" cy="12221"/>
            </a:xfrm>
            <a:prstGeom prst="line">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pic>
          <p:nvPicPr>
            <p:cNvPr id="66" name="图片 65">
              <a:extLst>
                <a:ext uri="{FF2B5EF4-FFF2-40B4-BE49-F238E27FC236}">
                  <a16:creationId xmlns:a16="http://schemas.microsoft.com/office/drawing/2014/main" xmlns="" id="{3BAE47DF-6343-40C0-9CCF-98B400CD5FFD}"/>
                </a:ext>
              </a:extLst>
            </p:cNvPr>
            <p:cNvPicPr>
              <a:picLocks noChangeAspect="1"/>
            </p:cNvPicPr>
            <p:nvPr/>
          </p:nvPicPr>
          <p:blipFill>
            <a:blip r:embed="rId5"/>
            <a:stretch>
              <a:fillRect/>
            </a:stretch>
          </p:blipFill>
          <p:spPr>
            <a:xfrm flipH="1">
              <a:off x="152683" y="4432110"/>
              <a:ext cx="1084488" cy="625905"/>
            </a:xfrm>
            <a:prstGeom prst="rect">
              <a:avLst/>
            </a:prstGeom>
          </p:spPr>
        </p:pic>
        <p:cxnSp>
          <p:nvCxnSpPr>
            <p:cNvPr id="67" name="直接连接符 66">
              <a:extLst>
                <a:ext uri="{FF2B5EF4-FFF2-40B4-BE49-F238E27FC236}">
                  <a16:creationId xmlns:a16="http://schemas.microsoft.com/office/drawing/2014/main" xmlns="" id="{2F3A371D-B500-41B9-B40D-401151D989DA}"/>
                </a:ext>
              </a:extLst>
            </p:cNvPr>
            <p:cNvCxnSpPr/>
            <p:nvPr/>
          </p:nvCxnSpPr>
          <p:spPr>
            <a:xfrm>
              <a:off x="958358" y="6056954"/>
              <a:ext cx="6643613"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68" name="直接连接符 67">
              <a:extLst>
                <a:ext uri="{FF2B5EF4-FFF2-40B4-BE49-F238E27FC236}">
                  <a16:creationId xmlns:a16="http://schemas.microsoft.com/office/drawing/2014/main" xmlns="" id="{F288B4F4-E2BF-43E7-ACB3-8CA91873DF97}"/>
                </a:ext>
              </a:extLst>
            </p:cNvPr>
            <p:cNvCxnSpPr/>
            <p:nvPr/>
          </p:nvCxnSpPr>
          <p:spPr>
            <a:xfrm flipV="1">
              <a:off x="7601971" y="5411827"/>
              <a:ext cx="0" cy="631990"/>
            </a:xfrm>
            <a:prstGeom prst="line">
              <a:avLst/>
            </a:prstGeom>
            <a:ln w="28575"/>
          </p:spPr>
          <p:style>
            <a:lnRef idx="1">
              <a:schemeClr val="dk1"/>
            </a:lnRef>
            <a:fillRef idx="0">
              <a:schemeClr val="dk1"/>
            </a:fillRef>
            <a:effectRef idx="0">
              <a:schemeClr val="dk1"/>
            </a:effectRef>
            <a:fontRef idx="minor">
              <a:schemeClr val="tx1"/>
            </a:fontRef>
          </p:style>
        </p:cxnSp>
        <p:cxnSp>
          <p:nvCxnSpPr>
            <p:cNvPr id="69" name="直接连接符 68">
              <a:extLst>
                <a:ext uri="{FF2B5EF4-FFF2-40B4-BE49-F238E27FC236}">
                  <a16:creationId xmlns:a16="http://schemas.microsoft.com/office/drawing/2014/main" xmlns="" id="{194AB1BE-F12A-4F74-8033-C52951D14FCF}"/>
                </a:ext>
              </a:extLst>
            </p:cNvPr>
            <p:cNvCxnSpPr/>
            <p:nvPr/>
          </p:nvCxnSpPr>
          <p:spPr>
            <a:xfrm flipH="1" flipV="1">
              <a:off x="958358" y="5058016"/>
              <a:ext cx="6350" cy="998938"/>
            </a:xfrm>
            <a:prstGeom prst="line">
              <a:avLst/>
            </a:prstGeom>
            <a:ln w="28575">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70" name="文本框 69">
              <a:extLst>
                <a:ext uri="{FF2B5EF4-FFF2-40B4-BE49-F238E27FC236}">
                  <a16:creationId xmlns:a16="http://schemas.microsoft.com/office/drawing/2014/main" xmlns="" id="{3BDEBC64-E5A2-47FA-8825-2C78FF8E3538}"/>
                </a:ext>
              </a:extLst>
            </p:cNvPr>
            <p:cNvSpPr txBox="1"/>
            <p:nvPr/>
          </p:nvSpPr>
          <p:spPr>
            <a:xfrm>
              <a:off x="2912405" y="2368931"/>
              <a:ext cx="973280"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laptop A</a:t>
              </a:r>
              <a:endParaRPr lang="zh-CN" altLang="en-US" dirty="0">
                <a:latin typeface="Times New Roman" panose="02020603050405020304" pitchFamily="18" charset="0"/>
                <a:cs typeface="Times New Roman" panose="02020603050405020304" pitchFamily="18" charset="0"/>
              </a:endParaRPr>
            </a:p>
          </p:txBody>
        </p:sp>
        <p:sp>
          <p:nvSpPr>
            <p:cNvPr id="71" name="文本框 70">
              <a:extLst>
                <a:ext uri="{FF2B5EF4-FFF2-40B4-BE49-F238E27FC236}">
                  <a16:creationId xmlns:a16="http://schemas.microsoft.com/office/drawing/2014/main" xmlns="" id="{E3AF0194-2183-43B4-BF52-6530C8045AE3}"/>
                </a:ext>
              </a:extLst>
            </p:cNvPr>
            <p:cNvSpPr txBox="1"/>
            <p:nvPr/>
          </p:nvSpPr>
          <p:spPr>
            <a:xfrm>
              <a:off x="6535666" y="2467128"/>
              <a:ext cx="973343"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laptop B</a:t>
              </a:r>
              <a:endParaRPr lang="zh-CN" altLang="en-US" dirty="0">
                <a:latin typeface="Times New Roman" panose="02020603050405020304" pitchFamily="18" charset="0"/>
                <a:cs typeface="Times New Roman" panose="02020603050405020304" pitchFamily="18" charset="0"/>
              </a:endParaRPr>
            </a:p>
          </p:txBody>
        </p:sp>
        <p:sp>
          <p:nvSpPr>
            <p:cNvPr id="72" name="文本框 71">
              <a:extLst>
                <a:ext uri="{FF2B5EF4-FFF2-40B4-BE49-F238E27FC236}">
                  <a16:creationId xmlns:a16="http://schemas.microsoft.com/office/drawing/2014/main" xmlns="" id="{67A0B059-113D-451C-8CB8-FF45C4E6C03D}"/>
                </a:ext>
              </a:extLst>
            </p:cNvPr>
            <p:cNvSpPr txBox="1"/>
            <p:nvPr/>
          </p:nvSpPr>
          <p:spPr>
            <a:xfrm>
              <a:off x="4163691" y="4336179"/>
              <a:ext cx="986232"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sensor A</a:t>
              </a:r>
              <a:endParaRPr lang="zh-CN" altLang="en-US" dirty="0">
                <a:latin typeface="Times New Roman" panose="02020603050405020304" pitchFamily="18" charset="0"/>
                <a:cs typeface="Times New Roman" panose="02020603050405020304" pitchFamily="18" charset="0"/>
              </a:endParaRPr>
            </a:p>
          </p:txBody>
        </p:sp>
        <p:sp>
          <p:nvSpPr>
            <p:cNvPr id="73" name="文本框 72">
              <a:extLst>
                <a:ext uri="{FF2B5EF4-FFF2-40B4-BE49-F238E27FC236}">
                  <a16:creationId xmlns:a16="http://schemas.microsoft.com/office/drawing/2014/main" xmlns="" id="{4A55AA3B-1604-46D1-8078-242A1FDE68ED}"/>
                </a:ext>
              </a:extLst>
            </p:cNvPr>
            <p:cNvSpPr txBox="1"/>
            <p:nvPr/>
          </p:nvSpPr>
          <p:spPr>
            <a:xfrm>
              <a:off x="-102770" y="4062777"/>
              <a:ext cx="986232"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sensor B</a:t>
              </a:r>
              <a:endParaRPr lang="zh-CN" altLang="en-US" dirty="0">
                <a:latin typeface="Times New Roman" panose="02020603050405020304" pitchFamily="18" charset="0"/>
                <a:cs typeface="Times New Roman" panose="02020603050405020304" pitchFamily="18" charset="0"/>
              </a:endParaRPr>
            </a:p>
          </p:txBody>
        </p:sp>
        <p:pic>
          <p:nvPicPr>
            <p:cNvPr id="74" name="图片 73">
              <a:extLst>
                <a:ext uri="{FF2B5EF4-FFF2-40B4-BE49-F238E27FC236}">
                  <a16:creationId xmlns:a16="http://schemas.microsoft.com/office/drawing/2014/main" xmlns="" id="{C24CCA4A-BC71-4D5C-8CAF-1C69670ABCC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48836" y="2621226"/>
              <a:ext cx="1133390" cy="1133390"/>
            </a:xfrm>
            <a:prstGeom prst="rect">
              <a:avLst/>
            </a:prstGeom>
          </p:spPr>
        </p:pic>
      </p:grpSp>
      <p:pic>
        <p:nvPicPr>
          <p:cNvPr id="79" name="内容占位符 3">
            <a:extLst>
              <a:ext uri="{FF2B5EF4-FFF2-40B4-BE49-F238E27FC236}">
                <a16:creationId xmlns:a16="http://schemas.microsoft.com/office/drawing/2014/main" xmlns="" id="{3CDD82E2-39AD-4773-9E90-6CE6A5297A37}"/>
              </a:ext>
            </a:extLst>
          </p:cNvPr>
          <p:cNvPicPr>
            <a:picLocks noChangeAspect="1"/>
          </p:cNvPicPr>
          <p:nvPr/>
        </p:nvPicPr>
        <p:blipFill>
          <a:blip r:embed="rId8"/>
          <a:stretch>
            <a:fillRect/>
          </a:stretch>
        </p:blipFill>
        <p:spPr>
          <a:xfrm>
            <a:off x="478349" y="1268171"/>
            <a:ext cx="11320843" cy="5023742"/>
          </a:xfrm>
          <a:prstGeom prst="rect">
            <a:avLst/>
          </a:prstGeom>
        </p:spPr>
      </p:pic>
      <p:sp>
        <p:nvSpPr>
          <p:cNvPr id="2" name="投影片編號版面配置區 1"/>
          <p:cNvSpPr>
            <a:spLocks noGrp="1"/>
          </p:cNvSpPr>
          <p:nvPr>
            <p:ph type="sldNum" sz="quarter" idx="12"/>
          </p:nvPr>
        </p:nvSpPr>
        <p:spPr/>
        <p:txBody>
          <a:bodyPr/>
          <a:lstStyle/>
          <a:p>
            <a:fld id="{0C913308-F349-4B6D-A68A-DD1791B4A57B}" type="slidenum">
              <a:rPr lang="zh-CN" altLang="en-US" smtClean="0"/>
              <a:t>19</a:t>
            </a:fld>
            <a:endParaRPr lang="zh-CN" altLang="en-US"/>
          </a:p>
        </p:txBody>
      </p:sp>
    </p:spTree>
    <p:extLst>
      <p:ext uri="{BB962C8B-B14F-4D97-AF65-F5344CB8AC3E}">
        <p14:creationId xmlns:p14="http://schemas.microsoft.com/office/powerpoint/2010/main" val="253794254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randombar(horizontal)">
                                      <p:cBhvr>
                                        <p:cTn id="7"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H="1">
            <a:off x="-194358" y="217178"/>
            <a:ext cx="777432" cy="653712"/>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58057" y="761631"/>
            <a:ext cx="388716" cy="3268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895539" y="476672"/>
            <a:ext cx="7620228" cy="584775"/>
          </a:xfrm>
          <a:prstGeom prst="rect">
            <a:avLst/>
          </a:prstGeom>
        </p:spPr>
        <p:txBody>
          <a:bodyPr wrap="none">
            <a:spAutoFit/>
          </a:bodyPr>
          <a:lstStyle/>
          <a:p>
            <a:r>
              <a:rPr lang="en-US" altLang="zh-CN" sz="3200" b="1" dirty="0">
                <a:solidFill>
                  <a:srgbClr val="C00000"/>
                </a:solidFill>
                <a:latin typeface="Times New Roman" panose="02020603050405020304" pitchFamily="18" charset="0"/>
                <a:cs typeface="Times New Roman" panose="02020603050405020304" pitchFamily="18" charset="0"/>
              </a:rPr>
              <a:t>1</a:t>
            </a:r>
            <a:r>
              <a:rPr lang="en-US" altLang="zh-CN" sz="3200" b="1" dirty="0">
                <a:latin typeface="Times New Roman" panose="02020603050405020304" pitchFamily="18" charset="0"/>
                <a:cs typeface="Times New Roman" panose="02020603050405020304" pitchFamily="18" charset="0"/>
              </a:rPr>
              <a:t>  </a:t>
            </a:r>
            <a:r>
              <a:rPr lang="en-US" altLang="zh-CN" sz="3200" b="1" dirty="0" smtClean="0">
                <a:latin typeface="Times New Roman" panose="02020603050405020304" pitchFamily="18" charset="0"/>
                <a:cs typeface="Times New Roman" panose="02020603050405020304" pitchFamily="18" charset="0"/>
              </a:rPr>
              <a:t>Near-Field Communication Applications</a:t>
            </a:r>
            <a:endParaRPr lang="zh-CN" altLang="en-US" sz="3200" b="1" dirty="0">
              <a:latin typeface="Times New Roman" panose="02020603050405020304" pitchFamily="18" charset="0"/>
              <a:cs typeface="Times New Roman" panose="02020603050405020304" pitchFamily="18" charset="0"/>
            </a:endParaRPr>
          </a:p>
        </p:txBody>
      </p:sp>
      <p:sp>
        <p:nvSpPr>
          <p:cNvPr id="6" name="左中括号 5"/>
          <p:cNvSpPr/>
          <p:nvPr/>
        </p:nvSpPr>
        <p:spPr>
          <a:xfrm>
            <a:off x="694606" y="544034"/>
            <a:ext cx="72008" cy="50405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3" name="内容占位符 3">
            <a:extLst>
              <a:ext uri="{FF2B5EF4-FFF2-40B4-BE49-F238E27FC236}">
                <a16:creationId xmlns:a16="http://schemas.microsoft.com/office/drawing/2014/main" xmlns="" id="{1D40BC63-18B1-4B16-A82C-05BEABD85F51}"/>
              </a:ext>
            </a:extLst>
          </p:cNvPr>
          <p:cNvPicPr>
            <a:picLocks noChangeAspect="1"/>
          </p:cNvPicPr>
          <p:nvPr/>
        </p:nvPicPr>
        <p:blipFill>
          <a:blip r:embed="rId3"/>
          <a:stretch>
            <a:fillRect/>
          </a:stretch>
        </p:blipFill>
        <p:spPr>
          <a:xfrm>
            <a:off x="766614" y="1420483"/>
            <a:ext cx="4838004" cy="2568212"/>
          </a:xfrm>
          <a:prstGeom prst="rect">
            <a:avLst/>
          </a:prstGeom>
        </p:spPr>
      </p:pic>
      <p:pic>
        <p:nvPicPr>
          <p:cNvPr id="14" name="图片 13">
            <a:extLst>
              <a:ext uri="{FF2B5EF4-FFF2-40B4-BE49-F238E27FC236}">
                <a16:creationId xmlns:a16="http://schemas.microsoft.com/office/drawing/2014/main" xmlns="" id="{36EC6940-0DC1-4634-B8FF-140ADEAE8B76}"/>
              </a:ext>
            </a:extLst>
          </p:cNvPr>
          <p:cNvPicPr>
            <a:picLocks noChangeAspect="1"/>
          </p:cNvPicPr>
          <p:nvPr/>
        </p:nvPicPr>
        <p:blipFill>
          <a:blip r:embed="rId4"/>
          <a:stretch>
            <a:fillRect/>
          </a:stretch>
        </p:blipFill>
        <p:spPr>
          <a:xfrm>
            <a:off x="784436" y="4221088"/>
            <a:ext cx="4836297" cy="2576190"/>
          </a:xfrm>
          <a:prstGeom prst="rect">
            <a:avLst/>
          </a:prstGeom>
        </p:spPr>
      </p:pic>
      <p:grpSp>
        <p:nvGrpSpPr>
          <p:cNvPr id="2" name="群組 1"/>
          <p:cNvGrpSpPr/>
          <p:nvPr/>
        </p:nvGrpSpPr>
        <p:grpSpPr>
          <a:xfrm>
            <a:off x="6429198" y="4284567"/>
            <a:ext cx="4613620" cy="2451598"/>
            <a:chOff x="6069158" y="4284567"/>
            <a:chExt cx="4613620" cy="2451598"/>
          </a:xfrm>
        </p:grpSpPr>
        <p:pic>
          <p:nvPicPr>
            <p:cNvPr id="15" name="图片 14">
              <a:extLst>
                <a:ext uri="{FF2B5EF4-FFF2-40B4-BE49-F238E27FC236}">
                  <a16:creationId xmlns:a16="http://schemas.microsoft.com/office/drawing/2014/main" xmlns="" id="{39BC15B9-1DBB-46DC-9405-8EF9B882C124}"/>
                </a:ext>
              </a:extLst>
            </p:cNvPr>
            <p:cNvPicPr>
              <a:picLocks noChangeAspect="1"/>
            </p:cNvPicPr>
            <p:nvPr/>
          </p:nvPicPr>
          <p:blipFill rotWithShape="1">
            <a:blip r:embed="rId5"/>
            <a:srcRect l="2415"/>
            <a:stretch/>
          </p:blipFill>
          <p:spPr>
            <a:xfrm rot="19782099">
              <a:off x="6069158" y="4772666"/>
              <a:ext cx="2164501" cy="1361520"/>
            </a:xfrm>
            <a:prstGeom prst="rect">
              <a:avLst/>
            </a:prstGeom>
          </p:spPr>
        </p:pic>
        <p:pic>
          <p:nvPicPr>
            <p:cNvPr id="16" name="图片 15">
              <a:extLst>
                <a:ext uri="{FF2B5EF4-FFF2-40B4-BE49-F238E27FC236}">
                  <a16:creationId xmlns:a16="http://schemas.microsoft.com/office/drawing/2014/main" xmlns="" id="{4ED8B619-E29A-4CC6-95B2-E60B7E9D0BEF}"/>
                </a:ext>
              </a:extLst>
            </p:cNvPr>
            <p:cNvPicPr>
              <a:picLocks noChangeAspect="1"/>
            </p:cNvPicPr>
            <p:nvPr/>
          </p:nvPicPr>
          <p:blipFill>
            <a:blip r:embed="rId6"/>
            <a:stretch>
              <a:fillRect/>
            </a:stretch>
          </p:blipFill>
          <p:spPr>
            <a:xfrm rot="368813">
              <a:off x="8862175" y="4284567"/>
              <a:ext cx="1820603" cy="2337722"/>
            </a:xfrm>
            <a:prstGeom prst="rect">
              <a:avLst/>
            </a:prstGeom>
          </p:spPr>
        </p:pic>
        <p:pic>
          <p:nvPicPr>
            <p:cNvPr id="17" name="图片 16">
              <a:extLst>
                <a:ext uri="{FF2B5EF4-FFF2-40B4-BE49-F238E27FC236}">
                  <a16:creationId xmlns:a16="http://schemas.microsoft.com/office/drawing/2014/main" xmlns="" id="{CF0DA7E6-12AC-4674-B264-1B987086CC28}"/>
                </a:ext>
              </a:extLst>
            </p:cNvPr>
            <p:cNvPicPr>
              <a:picLocks noChangeAspect="1"/>
            </p:cNvPicPr>
            <p:nvPr/>
          </p:nvPicPr>
          <p:blipFill>
            <a:blip r:embed="rId7"/>
            <a:stretch>
              <a:fillRect/>
            </a:stretch>
          </p:blipFill>
          <p:spPr>
            <a:xfrm>
              <a:off x="7068011" y="5208740"/>
              <a:ext cx="2368969" cy="1527425"/>
            </a:xfrm>
            <a:prstGeom prst="rect">
              <a:avLst/>
            </a:prstGeom>
          </p:spPr>
        </p:pic>
      </p:grpSp>
      <p:pic>
        <p:nvPicPr>
          <p:cNvPr id="7" name="圖片 6"/>
          <p:cNvPicPr>
            <a:picLocks noChangeAspect="1"/>
          </p:cNvPicPr>
          <p:nvPr/>
        </p:nvPicPr>
        <p:blipFill rotWithShape="1">
          <a:blip r:embed="rId8"/>
          <a:srcRect l="-243" t="8252" r="40999" b="4041"/>
          <a:stretch/>
        </p:blipFill>
        <p:spPr>
          <a:xfrm>
            <a:off x="6898310" y="1424614"/>
            <a:ext cx="3782020" cy="2564081"/>
          </a:xfrm>
          <a:prstGeom prst="rect">
            <a:avLst/>
          </a:prstGeom>
        </p:spPr>
      </p:pic>
      <p:sp>
        <p:nvSpPr>
          <p:cNvPr id="18" name="投影片編號版面配置區 6"/>
          <p:cNvSpPr>
            <a:spLocks noGrp="1"/>
          </p:cNvSpPr>
          <p:nvPr>
            <p:ph type="sldNum" sz="quarter" idx="12"/>
          </p:nvPr>
        </p:nvSpPr>
        <p:spPr>
          <a:xfrm>
            <a:off x="8736463" y="6356351"/>
            <a:ext cx="2844430" cy="365125"/>
          </a:xfrm>
        </p:spPr>
        <p:txBody>
          <a:bodyPr/>
          <a:lstStyle/>
          <a:p>
            <a:fld id="{0C913308-F349-4B6D-A68A-DD1791B4A57B}" type="slidenum">
              <a:rPr lang="zh-CN" altLang="en-US" smtClean="0"/>
              <a:t>2</a:t>
            </a:fld>
            <a:endParaRPr lang="zh-CN" altLang="en-US"/>
          </a:p>
        </p:txBody>
      </p:sp>
      <p:grpSp>
        <p:nvGrpSpPr>
          <p:cNvPr id="11" name="群組 10"/>
          <p:cNvGrpSpPr/>
          <p:nvPr/>
        </p:nvGrpSpPr>
        <p:grpSpPr>
          <a:xfrm>
            <a:off x="1774726" y="3200834"/>
            <a:ext cx="8136904" cy="1872208"/>
            <a:chOff x="1270670" y="3068960"/>
            <a:chExt cx="8136904" cy="1872208"/>
          </a:xfrm>
        </p:grpSpPr>
        <p:sp>
          <p:nvSpPr>
            <p:cNvPr id="8" name="圓角矩形 7"/>
            <p:cNvSpPr/>
            <p:nvPr/>
          </p:nvSpPr>
          <p:spPr>
            <a:xfrm>
              <a:off x="1270670" y="3068960"/>
              <a:ext cx="8136904" cy="187220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kumimoji="1" lang="en-US" altLang="zh-TW" sz="2800" b="1" dirty="0" smtClean="0"/>
                <a:t>my phone doesn’t have NFC chip </a:t>
              </a:r>
              <a:r>
                <a:rPr kumimoji="1" lang="en-US" altLang="zh-TW" sz="2800" b="1" smtClean="0"/>
                <a:t>on it.. </a:t>
              </a:r>
              <a:endParaRPr kumimoji="1" lang="zh-TW" altLang="en-US" sz="2800" b="1" dirty="0"/>
            </a:p>
          </p:txBody>
        </p:sp>
        <p:pic>
          <p:nvPicPr>
            <p:cNvPr id="10" name="圖片 9"/>
            <p:cNvPicPr>
              <a:picLocks noChangeAspect="1"/>
            </p:cNvPicPr>
            <p:nvPr/>
          </p:nvPicPr>
          <p:blipFill>
            <a:blip r:embed="rId9"/>
            <a:stretch>
              <a:fillRect/>
            </a:stretch>
          </p:blipFill>
          <p:spPr>
            <a:xfrm>
              <a:off x="8224478" y="3493079"/>
              <a:ext cx="1023970" cy="1023970"/>
            </a:xfrm>
            <a:prstGeom prst="rect">
              <a:avLst/>
            </a:prstGeom>
          </p:spPr>
        </p:pic>
      </p:grpSp>
    </p:spTree>
    <p:extLst>
      <p:ext uri="{BB962C8B-B14F-4D97-AF65-F5344CB8AC3E}">
        <p14:creationId xmlns:p14="http://schemas.microsoft.com/office/powerpoint/2010/main" val="288343596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p:tgtEl>
                                          <p:spTgt spid="11"/>
                                        </p:tgtEl>
                                        <p:attrNameLst>
                                          <p:attrName>ppt_y</p:attrName>
                                        </p:attrNameLst>
                                      </p:cBhvr>
                                      <p:tavLst>
                                        <p:tav tm="0">
                                          <p:val>
                                            <p:strVal val="#ppt_y+#ppt_h*1.125000"/>
                                          </p:val>
                                        </p:tav>
                                        <p:tav tm="100000">
                                          <p:val>
                                            <p:strVal val="#ppt_y"/>
                                          </p:val>
                                        </p:tav>
                                      </p:tavLst>
                                    </p:anim>
                                    <p:animEffect transition="in" filter="wipe(up)">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49765" y="4137263"/>
            <a:ext cx="1619354" cy="646331"/>
          </a:xfrm>
          <a:prstGeom prst="rect">
            <a:avLst/>
          </a:prstGeom>
          <a:noFill/>
        </p:spPr>
        <p:txBody>
          <a:bodyPr wrap="none" rtlCol="0">
            <a:spAutoFit/>
          </a:bodyPr>
          <a:lstStyle/>
          <a:p>
            <a:r>
              <a:rPr lang="en-US" altLang="zh-CN" sz="3600" spc="300" dirty="0">
                <a:solidFill>
                  <a:schemeClr val="tx1">
                    <a:lumMod val="85000"/>
                    <a:lumOff val="15000"/>
                  </a:schemeClr>
                </a:solidFill>
                <a:latin typeface="造字工房尚雅体演示版常规体" pitchFamily="50" charset="-122"/>
                <a:ea typeface="造字工房尚雅体演示版常规体" pitchFamily="50" charset="-122"/>
              </a:rPr>
              <a:t>PART</a:t>
            </a:r>
          </a:p>
        </p:txBody>
      </p:sp>
      <p:sp>
        <p:nvSpPr>
          <p:cNvPr id="12" name="等腰三角形 11"/>
          <p:cNvSpPr/>
          <p:nvPr/>
        </p:nvSpPr>
        <p:spPr>
          <a:xfrm rot="512239">
            <a:off x="3477837" y="3538931"/>
            <a:ext cx="314715" cy="27130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20371609">
            <a:off x="3995378" y="3751964"/>
            <a:ext cx="157357" cy="13565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20371609">
            <a:off x="3124426" y="3774407"/>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3761573">
            <a:off x="2621230" y="3463058"/>
            <a:ext cx="588992" cy="403978"/>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20371609">
            <a:off x="3987995" y="3447181"/>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2958273" y="2074407"/>
            <a:ext cx="797013" cy="1569660"/>
          </a:xfrm>
          <a:prstGeom prst="rect">
            <a:avLst/>
          </a:prstGeom>
          <a:noFill/>
        </p:spPr>
        <p:txBody>
          <a:bodyPr wrap="none" rtlCol="0">
            <a:spAutoFit/>
          </a:bodyPr>
          <a:lstStyle/>
          <a:p>
            <a:r>
              <a:rPr lang="en-US" altLang="zh-CN" sz="9600" b="1" dirty="0">
                <a:solidFill>
                  <a:schemeClr val="tx1">
                    <a:lumMod val="85000"/>
                    <a:lumOff val="15000"/>
                  </a:schemeClr>
                </a:solidFill>
                <a:latin typeface="造字工房尚雅体演示版常规体" pitchFamily="50" charset="-122"/>
                <a:ea typeface="造字工房尚雅体演示版常规体" pitchFamily="50" charset="-122"/>
              </a:rPr>
              <a:t>4</a:t>
            </a:r>
            <a:endParaRPr lang="zh-CN" altLang="en-US" sz="9600" b="1" dirty="0">
              <a:solidFill>
                <a:schemeClr val="tx1">
                  <a:lumMod val="85000"/>
                  <a:lumOff val="15000"/>
                </a:schemeClr>
              </a:solidFill>
              <a:latin typeface="造字工房尚雅体演示版常规体" pitchFamily="50" charset="-122"/>
              <a:ea typeface="造字工房尚雅体演示版常规体" pitchFamily="50" charset="-122"/>
            </a:endParaRPr>
          </a:p>
        </p:txBody>
      </p:sp>
      <p:sp>
        <p:nvSpPr>
          <p:cNvPr id="28" name="TextBox 27"/>
          <p:cNvSpPr txBox="1"/>
          <p:nvPr/>
        </p:nvSpPr>
        <p:spPr>
          <a:xfrm>
            <a:off x="5087094" y="2987539"/>
            <a:ext cx="5583580" cy="646331"/>
          </a:xfrm>
          <a:prstGeom prst="rect">
            <a:avLst/>
          </a:prstGeom>
          <a:noFill/>
        </p:spPr>
        <p:txBody>
          <a:bodyPr wrap="none" rtlCol="0">
            <a:spAutoFit/>
          </a:bodyPr>
          <a:lstStyle/>
          <a:p>
            <a:r>
              <a:rPr lang="en-US" altLang="zh-CN" sz="3600" spc="300" dirty="0">
                <a:latin typeface="Times New Roman" panose="02020603050405020304" pitchFamily="18" charset="0"/>
                <a:cs typeface="Times New Roman" panose="02020603050405020304" pitchFamily="18" charset="0"/>
              </a:rPr>
              <a:t>MagneComm Prototypes</a:t>
            </a:r>
            <a:endParaRPr lang="zh-CN" altLang="en-US" sz="3600" spc="300" dirty="0">
              <a:latin typeface="Times New Roman" panose="02020603050405020304" pitchFamily="18" charset="0"/>
              <a:cs typeface="Times New Roman" panose="02020603050405020304" pitchFamily="18" charset="0"/>
            </a:endParaRPr>
          </a:p>
        </p:txBody>
      </p:sp>
      <p:cxnSp>
        <p:nvCxnSpPr>
          <p:cNvPr id="33" name="直接连接符 32"/>
          <p:cNvCxnSpPr/>
          <p:nvPr/>
        </p:nvCxnSpPr>
        <p:spPr>
          <a:xfrm flipH="1">
            <a:off x="6067126" y="2638182"/>
            <a:ext cx="388716" cy="326856"/>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9873476" y="3485055"/>
            <a:ext cx="654557" cy="534334"/>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8803430" y="2638182"/>
            <a:ext cx="388716" cy="3268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6744019" y="3685485"/>
            <a:ext cx="654557" cy="534334"/>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投影片編號版面配置區 1"/>
          <p:cNvSpPr>
            <a:spLocks noGrp="1"/>
          </p:cNvSpPr>
          <p:nvPr>
            <p:ph type="sldNum" sz="quarter" idx="12"/>
          </p:nvPr>
        </p:nvSpPr>
        <p:spPr/>
        <p:txBody>
          <a:bodyPr/>
          <a:lstStyle/>
          <a:p>
            <a:fld id="{0C913308-F349-4B6D-A68A-DD1791B4A57B}" type="slidenum">
              <a:rPr lang="zh-CN" altLang="en-US" smtClean="0"/>
              <a:t>20</a:t>
            </a:fld>
            <a:endParaRPr lang="zh-CN" altLang="en-US"/>
          </a:p>
        </p:txBody>
      </p:sp>
    </p:spTree>
    <p:extLst>
      <p:ext uri="{BB962C8B-B14F-4D97-AF65-F5344CB8AC3E}">
        <p14:creationId xmlns:p14="http://schemas.microsoft.com/office/powerpoint/2010/main" val="3554455913"/>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31"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 calcmode="lin" valueType="num">
                                      <p:cBhvr>
                                        <p:cTn id="14" dur="1000" fill="hold"/>
                                        <p:tgtEl>
                                          <p:spTgt spid="15"/>
                                        </p:tgtEl>
                                        <p:attrNameLst>
                                          <p:attrName>style.rotation</p:attrName>
                                        </p:attrNameLst>
                                      </p:cBhvr>
                                      <p:tavLst>
                                        <p:tav tm="0">
                                          <p:val>
                                            <p:fltVal val="90"/>
                                          </p:val>
                                        </p:tav>
                                        <p:tav tm="100000">
                                          <p:val>
                                            <p:fltVal val="0"/>
                                          </p:val>
                                        </p:tav>
                                      </p:tavLst>
                                    </p:anim>
                                    <p:animEffect transition="in" filter="fade">
                                      <p:cBhvr>
                                        <p:cTn id="15" dur="1000"/>
                                        <p:tgtEl>
                                          <p:spTgt spid="15"/>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fltVal val="0"/>
                                          </p:val>
                                        </p:tav>
                                        <p:tav tm="100000">
                                          <p:val>
                                            <p:strVal val="#ppt_w"/>
                                          </p:val>
                                        </p:tav>
                                      </p:tavLst>
                                    </p:anim>
                                    <p:anim calcmode="lin" valueType="num">
                                      <p:cBhvr>
                                        <p:cTn id="19" dur="1000" fill="hold"/>
                                        <p:tgtEl>
                                          <p:spTgt spid="14"/>
                                        </p:tgtEl>
                                        <p:attrNameLst>
                                          <p:attrName>ppt_h</p:attrName>
                                        </p:attrNameLst>
                                      </p:cBhvr>
                                      <p:tavLst>
                                        <p:tav tm="0">
                                          <p:val>
                                            <p:fltVal val="0"/>
                                          </p:val>
                                        </p:tav>
                                        <p:tav tm="100000">
                                          <p:val>
                                            <p:strVal val="#ppt_h"/>
                                          </p:val>
                                        </p:tav>
                                      </p:tavLst>
                                    </p:anim>
                                    <p:anim calcmode="lin" valueType="num">
                                      <p:cBhvr>
                                        <p:cTn id="20" dur="1000" fill="hold"/>
                                        <p:tgtEl>
                                          <p:spTgt spid="14"/>
                                        </p:tgtEl>
                                        <p:attrNameLst>
                                          <p:attrName>style.rotation</p:attrName>
                                        </p:attrNameLst>
                                      </p:cBhvr>
                                      <p:tavLst>
                                        <p:tav tm="0">
                                          <p:val>
                                            <p:fltVal val="90"/>
                                          </p:val>
                                        </p:tav>
                                        <p:tav tm="100000">
                                          <p:val>
                                            <p:fltVal val="0"/>
                                          </p:val>
                                        </p:tav>
                                      </p:tavLst>
                                    </p:anim>
                                    <p:animEffect transition="in" filter="fade">
                                      <p:cBhvr>
                                        <p:cTn id="21" dur="1000"/>
                                        <p:tgtEl>
                                          <p:spTgt spid="14"/>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1000" fill="hold"/>
                                        <p:tgtEl>
                                          <p:spTgt spid="16"/>
                                        </p:tgtEl>
                                        <p:attrNameLst>
                                          <p:attrName>ppt_w</p:attrName>
                                        </p:attrNameLst>
                                      </p:cBhvr>
                                      <p:tavLst>
                                        <p:tav tm="0">
                                          <p:val>
                                            <p:fltVal val="0"/>
                                          </p:val>
                                        </p:tav>
                                        <p:tav tm="100000">
                                          <p:val>
                                            <p:strVal val="#ppt_w"/>
                                          </p:val>
                                        </p:tav>
                                      </p:tavLst>
                                    </p:anim>
                                    <p:anim calcmode="lin" valueType="num">
                                      <p:cBhvr>
                                        <p:cTn id="31" dur="1000" fill="hold"/>
                                        <p:tgtEl>
                                          <p:spTgt spid="16"/>
                                        </p:tgtEl>
                                        <p:attrNameLst>
                                          <p:attrName>ppt_h</p:attrName>
                                        </p:attrNameLst>
                                      </p:cBhvr>
                                      <p:tavLst>
                                        <p:tav tm="0">
                                          <p:val>
                                            <p:fltVal val="0"/>
                                          </p:val>
                                        </p:tav>
                                        <p:tav tm="100000">
                                          <p:val>
                                            <p:strVal val="#ppt_h"/>
                                          </p:val>
                                        </p:tav>
                                      </p:tavLst>
                                    </p:anim>
                                    <p:anim calcmode="lin" valueType="num">
                                      <p:cBhvr>
                                        <p:cTn id="32" dur="1000" fill="hold"/>
                                        <p:tgtEl>
                                          <p:spTgt spid="16"/>
                                        </p:tgtEl>
                                        <p:attrNameLst>
                                          <p:attrName>style.rotation</p:attrName>
                                        </p:attrNameLst>
                                      </p:cBhvr>
                                      <p:tavLst>
                                        <p:tav tm="0">
                                          <p:val>
                                            <p:fltVal val="90"/>
                                          </p:val>
                                        </p:tav>
                                        <p:tav tm="100000">
                                          <p:val>
                                            <p:fltVal val="0"/>
                                          </p:val>
                                        </p:tav>
                                      </p:tavLst>
                                    </p:anim>
                                    <p:animEffect transition="in" filter="fade">
                                      <p:cBhvr>
                                        <p:cTn id="33" dur="1000"/>
                                        <p:tgtEl>
                                          <p:spTgt spid="16"/>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1000" fill="hold"/>
                                        <p:tgtEl>
                                          <p:spTgt spid="13"/>
                                        </p:tgtEl>
                                        <p:attrNameLst>
                                          <p:attrName>ppt_w</p:attrName>
                                        </p:attrNameLst>
                                      </p:cBhvr>
                                      <p:tavLst>
                                        <p:tav tm="0">
                                          <p:val>
                                            <p:fltVal val="0"/>
                                          </p:val>
                                        </p:tav>
                                        <p:tav tm="100000">
                                          <p:val>
                                            <p:strVal val="#ppt_w"/>
                                          </p:val>
                                        </p:tav>
                                      </p:tavLst>
                                    </p:anim>
                                    <p:anim calcmode="lin" valueType="num">
                                      <p:cBhvr>
                                        <p:cTn id="37" dur="1000" fill="hold"/>
                                        <p:tgtEl>
                                          <p:spTgt spid="13"/>
                                        </p:tgtEl>
                                        <p:attrNameLst>
                                          <p:attrName>ppt_h</p:attrName>
                                        </p:attrNameLst>
                                      </p:cBhvr>
                                      <p:tavLst>
                                        <p:tav tm="0">
                                          <p:val>
                                            <p:fltVal val="0"/>
                                          </p:val>
                                        </p:tav>
                                        <p:tav tm="100000">
                                          <p:val>
                                            <p:strVal val="#ppt_h"/>
                                          </p:val>
                                        </p:tav>
                                      </p:tavLst>
                                    </p:anim>
                                    <p:anim calcmode="lin" valueType="num">
                                      <p:cBhvr>
                                        <p:cTn id="38" dur="1000" fill="hold"/>
                                        <p:tgtEl>
                                          <p:spTgt spid="13"/>
                                        </p:tgtEl>
                                        <p:attrNameLst>
                                          <p:attrName>style.rotation</p:attrName>
                                        </p:attrNameLst>
                                      </p:cBhvr>
                                      <p:tavLst>
                                        <p:tav tm="0">
                                          <p:val>
                                            <p:fltVal val="90"/>
                                          </p:val>
                                        </p:tav>
                                        <p:tav tm="100000">
                                          <p:val>
                                            <p:fltVal val="0"/>
                                          </p:val>
                                        </p:tav>
                                      </p:tavLst>
                                    </p:anim>
                                    <p:animEffect transition="in" filter="fade">
                                      <p:cBhvr>
                                        <p:cTn id="39" dur="1000"/>
                                        <p:tgtEl>
                                          <p:spTgt spid="13"/>
                                        </p:tgtEl>
                                      </p:cBhvr>
                                    </p:animEffect>
                                  </p:childTnLst>
                                </p:cTn>
                              </p:par>
                              <p:par>
                                <p:cTn id="40" presetID="42" presetClass="entr" presetSubtype="0"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53" presetClass="entr" presetSubtype="52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p:cTn id="48" dur="500" fill="hold"/>
                                        <p:tgtEl>
                                          <p:spTgt spid="28"/>
                                        </p:tgtEl>
                                        <p:attrNameLst>
                                          <p:attrName>ppt_w</p:attrName>
                                        </p:attrNameLst>
                                      </p:cBhvr>
                                      <p:tavLst>
                                        <p:tav tm="0">
                                          <p:val>
                                            <p:fltVal val="0"/>
                                          </p:val>
                                        </p:tav>
                                        <p:tav tm="100000">
                                          <p:val>
                                            <p:strVal val="#ppt_w"/>
                                          </p:val>
                                        </p:tav>
                                      </p:tavLst>
                                    </p:anim>
                                    <p:anim calcmode="lin" valueType="num">
                                      <p:cBhvr>
                                        <p:cTn id="49" dur="500" fill="hold"/>
                                        <p:tgtEl>
                                          <p:spTgt spid="28"/>
                                        </p:tgtEl>
                                        <p:attrNameLst>
                                          <p:attrName>ppt_h</p:attrName>
                                        </p:attrNameLst>
                                      </p:cBhvr>
                                      <p:tavLst>
                                        <p:tav tm="0">
                                          <p:val>
                                            <p:fltVal val="0"/>
                                          </p:val>
                                        </p:tav>
                                        <p:tav tm="100000">
                                          <p:val>
                                            <p:strVal val="#ppt_h"/>
                                          </p:val>
                                        </p:tav>
                                      </p:tavLst>
                                    </p:anim>
                                    <p:animEffect transition="in" filter="fade">
                                      <p:cBhvr>
                                        <p:cTn id="50" dur="500"/>
                                        <p:tgtEl>
                                          <p:spTgt spid="28"/>
                                        </p:tgtEl>
                                      </p:cBhvr>
                                    </p:animEffect>
                                    <p:anim calcmode="lin" valueType="num">
                                      <p:cBhvr>
                                        <p:cTn id="51" dur="500" fill="hold"/>
                                        <p:tgtEl>
                                          <p:spTgt spid="28"/>
                                        </p:tgtEl>
                                        <p:attrNameLst>
                                          <p:attrName>ppt_x</p:attrName>
                                        </p:attrNameLst>
                                      </p:cBhvr>
                                      <p:tavLst>
                                        <p:tav tm="0">
                                          <p:val>
                                            <p:fltVal val="0.5"/>
                                          </p:val>
                                        </p:tav>
                                        <p:tav tm="100000">
                                          <p:val>
                                            <p:strVal val="#ppt_x"/>
                                          </p:val>
                                        </p:tav>
                                      </p:tavLst>
                                    </p:anim>
                                    <p:anim calcmode="lin" valueType="num">
                                      <p:cBhvr>
                                        <p:cTn id="52" dur="500" fill="hold"/>
                                        <p:tgtEl>
                                          <p:spTgt spid="28"/>
                                        </p:tgtEl>
                                        <p:attrNameLst>
                                          <p:attrName>ppt_y</p:attrName>
                                        </p:attrNameLst>
                                      </p:cBhvr>
                                      <p:tavLst>
                                        <p:tav tm="0">
                                          <p:val>
                                            <p:fltVal val="0.5"/>
                                          </p:val>
                                        </p:tav>
                                        <p:tav tm="100000">
                                          <p:val>
                                            <p:strVal val="#ppt_y"/>
                                          </p:val>
                                        </p:tav>
                                      </p:tavLst>
                                    </p:anim>
                                  </p:childTnLst>
                                </p:cTn>
                              </p:par>
                              <p:par>
                                <p:cTn id="53" presetID="31"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1000" fill="hold"/>
                                        <p:tgtEl>
                                          <p:spTgt spid="33"/>
                                        </p:tgtEl>
                                        <p:attrNameLst>
                                          <p:attrName>ppt_w</p:attrName>
                                        </p:attrNameLst>
                                      </p:cBhvr>
                                      <p:tavLst>
                                        <p:tav tm="0">
                                          <p:val>
                                            <p:fltVal val="0"/>
                                          </p:val>
                                        </p:tav>
                                        <p:tav tm="100000">
                                          <p:val>
                                            <p:strVal val="#ppt_w"/>
                                          </p:val>
                                        </p:tav>
                                      </p:tavLst>
                                    </p:anim>
                                    <p:anim calcmode="lin" valueType="num">
                                      <p:cBhvr>
                                        <p:cTn id="56" dur="1000" fill="hold"/>
                                        <p:tgtEl>
                                          <p:spTgt spid="33"/>
                                        </p:tgtEl>
                                        <p:attrNameLst>
                                          <p:attrName>ppt_h</p:attrName>
                                        </p:attrNameLst>
                                      </p:cBhvr>
                                      <p:tavLst>
                                        <p:tav tm="0">
                                          <p:val>
                                            <p:fltVal val="0"/>
                                          </p:val>
                                        </p:tav>
                                        <p:tav tm="100000">
                                          <p:val>
                                            <p:strVal val="#ppt_h"/>
                                          </p:val>
                                        </p:tav>
                                      </p:tavLst>
                                    </p:anim>
                                    <p:anim calcmode="lin" valueType="num">
                                      <p:cBhvr>
                                        <p:cTn id="57" dur="1000" fill="hold"/>
                                        <p:tgtEl>
                                          <p:spTgt spid="33"/>
                                        </p:tgtEl>
                                        <p:attrNameLst>
                                          <p:attrName>style.rotation</p:attrName>
                                        </p:attrNameLst>
                                      </p:cBhvr>
                                      <p:tavLst>
                                        <p:tav tm="0">
                                          <p:val>
                                            <p:fltVal val="90"/>
                                          </p:val>
                                        </p:tav>
                                        <p:tav tm="100000">
                                          <p:val>
                                            <p:fltVal val="0"/>
                                          </p:val>
                                        </p:tav>
                                      </p:tavLst>
                                    </p:anim>
                                    <p:animEffect transition="in" filter="fade">
                                      <p:cBhvr>
                                        <p:cTn id="58" dur="1000"/>
                                        <p:tgtEl>
                                          <p:spTgt spid="33"/>
                                        </p:tgtEl>
                                      </p:cBhvr>
                                    </p:animEffect>
                                  </p:childTnLst>
                                </p:cTn>
                              </p:par>
                              <p:par>
                                <p:cTn id="59" presetID="31"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p:cTn id="61" dur="1000" fill="hold"/>
                                        <p:tgtEl>
                                          <p:spTgt spid="37"/>
                                        </p:tgtEl>
                                        <p:attrNameLst>
                                          <p:attrName>ppt_w</p:attrName>
                                        </p:attrNameLst>
                                      </p:cBhvr>
                                      <p:tavLst>
                                        <p:tav tm="0">
                                          <p:val>
                                            <p:fltVal val="0"/>
                                          </p:val>
                                        </p:tav>
                                        <p:tav tm="100000">
                                          <p:val>
                                            <p:strVal val="#ppt_w"/>
                                          </p:val>
                                        </p:tav>
                                      </p:tavLst>
                                    </p:anim>
                                    <p:anim calcmode="lin" valueType="num">
                                      <p:cBhvr>
                                        <p:cTn id="62" dur="1000" fill="hold"/>
                                        <p:tgtEl>
                                          <p:spTgt spid="37"/>
                                        </p:tgtEl>
                                        <p:attrNameLst>
                                          <p:attrName>ppt_h</p:attrName>
                                        </p:attrNameLst>
                                      </p:cBhvr>
                                      <p:tavLst>
                                        <p:tav tm="0">
                                          <p:val>
                                            <p:fltVal val="0"/>
                                          </p:val>
                                        </p:tav>
                                        <p:tav tm="100000">
                                          <p:val>
                                            <p:strVal val="#ppt_h"/>
                                          </p:val>
                                        </p:tav>
                                      </p:tavLst>
                                    </p:anim>
                                    <p:anim calcmode="lin" valueType="num">
                                      <p:cBhvr>
                                        <p:cTn id="63" dur="1000" fill="hold"/>
                                        <p:tgtEl>
                                          <p:spTgt spid="37"/>
                                        </p:tgtEl>
                                        <p:attrNameLst>
                                          <p:attrName>style.rotation</p:attrName>
                                        </p:attrNameLst>
                                      </p:cBhvr>
                                      <p:tavLst>
                                        <p:tav tm="0">
                                          <p:val>
                                            <p:fltVal val="90"/>
                                          </p:val>
                                        </p:tav>
                                        <p:tav tm="100000">
                                          <p:val>
                                            <p:fltVal val="0"/>
                                          </p:val>
                                        </p:tav>
                                      </p:tavLst>
                                    </p:anim>
                                    <p:animEffect transition="in" filter="fade">
                                      <p:cBhvr>
                                        <p:cTn id="64" dur="1000"/>
                                        <p:tgtEl>
                                          <p:spTgt spid="37"/>
                                        </p:tgtEl>
                                      </p:cBhvr>
                                    </p:animEffect>
                                  </p:childTnLst>
                                </p:cTn>
                              </p:par>
                              <p:par>
                                <p:cTn id="65" presetID="31" presetClass="entr" presetSubtype="0" fill="hold" nodeType="with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p:cTn id="67" dur="1000" fill="hold"/>
                                        <p:tgtEl>
                                          <p:spTgt spid="36"/>
                                        </p:tgtEl>
                                        <p:attrNameLst>
                                          <p:attrName>ppt_w</p:attrName>
                                        </p:attrNameLst>
                                      </p:cBhvr>
                                      <p:tavLst>
                                        <p:tav tm="0">
                                          <p:val>
                                            <p:fltVal val="0"/>
                                          </p:val>
                                        </p:tav>
                                        <p:tav tm="100000">
                                          <p:val>
                                            <p:strVal val="#ppt_w"/>
                                          </p:val>
                                        </p:tav>
                                      </p:tavLst>
                                    </p:anim>
                                    <p:anim calcmode="lin" valueType="num">
                                      <p:cBhvr>
                                        <p:cTn id="68" dur="1000" fill="hold"/>
                                        <p:tgtEl>
                                          <p:spTgt spid="36"/>
                                        </p:tgtEl>
                                        <p:attrNameLst>
                                          <p:attrName>ppt_h</p:attrName>
                                        </p:attrNameLst>
                                      </p:cBhvr>
                                      <p:tavLst>
                                        <p:tav tm="0">
                                          <p:val>
                                            <p:fltVal val="0"/>
                                          </p:val>
                                        </p:tav>
                                        <p:tav tm="100000">
                                          <p:val>
                                            <p:strVal val="#ppt_h"/>
                                          </p:val>
                                        </p:tav>
                                      </p:tavLst>
                                    </p:anim>
                                    <p:anim calcmode="lin" valueType="num">
                                      <p:cBhvr>
                                        <p:cTn id="69" dur="1000" fill="hold"/>
                                        <p:tgtEl>
                                          <p:spTgt spid="36"/>
                                        </p:tgtEl>
                                        <p:attrNameLst>
                                          <p:attrName>style.rotation</p:attrName>
                                        </p:attrNameLst>
                                      </p:cBhvr>
                                      <p:tavLst>
                                        <p:tav tm="0">
                                          <p:val>
                                            <p:fltVal val="90"/>
                                          </p:val>
                                        </p:tav>
                                        <p:tav tm="100000">
                                          <p:val>
                                            <p:fltVal val="0"/>
                                          </p:val>
                                        </p:tav>
                                      </p:tavLst>
                                    </p:anim>
                                    <p:animEffect transition="in" filter="fade">
                                      <p:cBhvr>
                                        <p:cTn id="70" dur="1000"/>
                                        <p:tgtEl>
                                          <p:spTgt spid="36"/>
                                        </p:tgtEl>
                                      </p:cBhvr>
                                    </p:animEffect>
                                  </p:childTnLst>
                                </p:cTn>
                              </p:par>
                              <p:par>
                                <p:cTn id="71" presetID="31" presetClass="entr" presetSubtype="0"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p:cTn id="73" dur="1000" fill="hold"/>
                                        <p:tgtEl>
                                          <p:spTgt spid="34"/>
                                        </p:tgtEl>
                                        <p:attrNameLst>
                                          <p:attrName>ppt_w</p:attrName>
                                        </p:attrNameLst>
                                      </p:cBhvr>
                                      <p:tavLst>
                                        <p:tav tm="0">
                                          <p:val>
                                            <p:fltVal val="0"/>
                                          </p:val>
                                        </p:tav>
                                        <p:tav tm="100000">
                                          <p:val>
                                            <p:strVal val="#ppt_w"/>
                                          </p:val>
                                        </p:tav>
                                      </p:tavLst>
                                    </p:anim>
                                    <p:anim calcmode="lin" valueType="num">
                                      <p:cBhvr>
                                        <p:cTn id="74" dur="1000" fill="hold"/>
                                        <p:tgtEl>
                                          <p:spTgt spid="34"/>
                                        </p:tgtEl>
                                        <p:attrNameLst>
                                          <p:attrName>ppt_h</p:attrName>
                                        </p:attrNameLst>
                                      </p:cBhvr>
                                      <p:tavLst>
                                        <p:tav tm="0">
                                          <p:val>
                                            <p:fltVal val="0"/>
                                          </p:val>
                                        </p:tav>
                                        <p:tav tm="100000">
                                          <p:val>
                                            <p:strVal val="#ppt_h"/>
                                          </p:val>
                                        </p:tav>
                                      </p:tavLst>
                                    </p:anim>
                                    <p:anim calcmode="lin" valueType="num">
                                      <p:cBhvr>
                                        <p:cTn id="75" dur="1000" fill="hold"/>
                                        <p:tgtEl>
                                          <p:spTgt spid="34"/>
                                        </p:tgtEl>
                                        <p:attrNameLst>
                                          <p:attrName>style.rotation</p:attrName>
                                        </p:attrNameLst>
                                      </p:cBhvr>
                                      <p:tavLst>
                                        <p:tav tm="0">
                                          <p:val>
                                            <p:fltVal val="90"/>
                                          </p:val>
                                        </p:tav>
                                        <p:tav tm="100000">
                                          <p:val>
                                            <p:fltVal val="0"/>
                                          </p:val>
                                        </p:tav>
                                      </p:tavLst>
                                    </p:anim>
                                    <p:animEffect transition="in" filter="fade">
                                      <p:cBhvr>
                                        <p:cTn id="76"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13" grpId="0" animBg="1"/>
      <p:bldP spid="14" grpId="0" animBg="1"/>
      <p:bldP spid="15" grpId="0" animBg="1"/>
      <p:bldP spid="16" grpId="0" animBg="1"/>
      <p:bldP spid="17"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rototype_one">
            <a:hlinkClick r:id="" action="ppaction://media"/>
            <a:extLst>
              <a:ext uri="{FF2B5EF4-FFF2-40B4-BE49-F238E27FC236}">
                <a16:creationId xmlns:a16="http://schemas.microsoft.com/office/drawing/2014/main" xmlns="" id="{67720FCF-8742-44E7-812F-6674BE9A415C}"/>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033885" y="1556792"/>
            <a:ext cx="3197225" cy="5057167"/>
          </a:xfrm>
          <a:prstGeom prst="rect">
            <a:avLst/>
          </a:prstGeom>
        </p:spPr>
      </p:pic>
      <p:sp>
        <p:nvSpPr>
          <p:cNvPr id="24" name="椭圆 23">
            <a:extLst>
              <a:ext uri="{FF2B5EF4-FFF2-40B4-BE49-F238E27FC236}">
                <a16:creationId xmlns:a16="http://schemas.microsoft.com/office/drawing/2014/main" xmlns="" id="{F40FC849-590A-4CA2-8B85-BA7286BC8B6D}"/>
              </a:ext>
            </a:extLst>
          </p:cNvPr>
          <p:cNvSpPr/>
          <p:nvPr/>
        </p:nvSpPr>
        <p:spPr>
          <a:xfrm>
            <a:off x="2039326" y="3543436"/>
            <a:ext cx="1781177" cy="248007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xmlns="" id="{CF2F2909-2679-4BAF-B3BA-0ECE9BA9EEB8}"/>
              </a:ext>
            </a:extLst>
          </p:cNvPr>
          <p:cNvSpPr txBox="1"/>
          <p:nvPr/>
        </p:nvSpPr>
        <p:spPr>
          <a:xfrm>
            <a:off x="379784" y="4511196"/>
            <a:ext cx="1018227" cy="584775"/>
          </a:xfrm>
          <a:prstGeom prst="rect">
            <a:avLst/>
          </a:prstGeom>
          <a:noFill/>
        </p:spPr>
        <p:txBody>
          <a:bodyPr wrap="none" rtlCol="0">
            <a:spAutoFit/>
          </a:bodyPr>
          <a:lstStyle/>
          <a:p>
            <a:r>
              <a:rPr lang="en-US" altLang="zh-CN" sz="1600" b="1" dirty="0">
                <a:latin typeface="Times New Roman" panose="02020603050405020304" pitchFamily="18" charset="0"/>
                <a:cs typeface="Times New Roman" panose="02020603050405020304" pitchFamily="18" charset="0"/>
              </a:rPr>
              <a:t>Receiver:</a:t>
            </a:r>
          </a:p>
          <a:p>
            <a:r>
              <a:rPr lang="en-US" altLang="zh-CN" sz="1600" b="1" dirty="0">
                <a:latin typeface="Times New Roman" panose="02020603050405020304" pitchFamily="18" charset="0"/>
                <a:cs typeface="Times New Roman" panose="02020603050405020304" pitchFamily="18" charset="0"/>
              </a:rPr>
              <a:t>iPhone</a:t>
            </a:r>
            <a:endParaRPr lang="zh-CN" altLang="en-US" b="1" dirty="0">
              <a:latin typeface="Times New Roman" panose="02020603050405020304" pitchFamily="18" charset="0"/>
              <a:cs typeface="Times New Roman" panose="02020603050405020304" pitchFamily="18" charset="0"/>
            </a:endParaRPr>
          </a:p>
        </p:txBody>
      </p:sp>
      <p:cxnSp>
        <p:nvCxnSpPr>
          <p:cNvPr id="26" name="直接箭头连接符 25">
            <a:extLst>
              <a:ext uri="{FF2B5EF4-FFF2-40B4-BE49-F238E27FC236}">
                <a16:creationId xmlns:a16="http://schemas.microsoft.com/office/drawing/2014/main" xmlns="" id="{B2E8D2F0-7562-4ABB-A5D6-687A88A75E7B}"/>
              </a:ext>
            </a:extLst>
          </p:cNvPr>
          <p:cNvCxnSpPr/>
          <p:nvPr/>
        </p:nvCxnSpPr>
        <p:spPr>
          <a:xfrm flipH="1">
            <a:off x="1363578" y="4651689"/>
            <a:ext cx="670307" cy="52166"/>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xmlns="" id="{828365C3-DAE2-4DE1-BCDB-254397983DD5}"/>
              </a:ext>
            </a:extLst>
          </p:cNvPr>
          <p:cNvCxnSpPr/>
          <p:nvPr/>
        </p:nvCxnSpPr>
        <p:spPr>
          <a:xfrm flipH="1">
            <a:off x="-194358" y="217178"/>
            <a:ext cx="777432" cy="653712"/>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a:extLst>
              <a:ext uri="{FF2B5EF4-FFF2-40B4-BE49-F238E27FC236}">
                <a16:creationId xmlns:a16="http://schemas.microsoft.com/office/drawing/2014/main" xmlns="" id="{40657F95-C620-49E3-B241-29508CEF28AD}"/>
              </a:ext>
            </a:extLst>
          </p:cNvPr>
          <p:cNvCxnSpPr/>
          <p:nvPr/>
        </p:nvCxnSpPr>
        <p:spPr>
          <a:xfrm flipH="1">
            <a:off x="-58057" y="761631"/>
            <a:ext cx="388716" cy="3268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9" name="矩形 28">
            <a:extLst>
              <a:ext uri="{FF2B5EF4-FFF2-40B4-BE49-F238E27FC236}">
                <a16:creationId xmlns:a16="http://schemas.microsoft.com/office/drawing/2014/main" xmlns="" id="{603E2806-D1D8-4C6C-BB8D-AC0CE6C97C39}"/>
              </a:ext>
            </a:extLst>
          </p:cNvPr>
          <p:cNvSpPr/>
          <p:nvPr/>
        </p:nvSpPr>
        <p:spPr>
          <a:xfrm>
            <a:off x="838200" y="476672"/>
            <a:ext cx="3319883" cy="584775"/>
          </a:xfrm>
          <a:prstGeom prst="rect">
            <a:avLst/>
          </a:prstGeom>
        </p:spPr>
        <p:txBody>
          <a:bodyPr wrap="none">
            <a:spAutoFit/>
          </a:bodyPr>
          <a:lstStyle/>
          <a:p>
            <a:r>
              <a:rPr lang="en-US" altLang="zh-CN" sz="3200" b="1" dirty="0">
                <a:solidFill>
                  <a:srgbClr val="C00000"/>
                </a:solidFill>
                <a:latin typeface="Times New Roman" panose="02020603050405020304" pitchFamily="18" charset="0"/>
                <a:cs typeface="Times New Roman" panose="02020603050405020304" pitchFamily="18" charset="0"/>
              </a:rPr>
              <a:t>4</a:t>
            </a:r>
            <a:r>
              <a:rPr lang="en-US" altLang="zh-CN" sz="3200" b="1" dirty="0">
                <a:latin typeface="Times New Roman" panose="02020603050405020304" pitchFamily="18" charset="0"/>
                <a:cs typeface="Times New Roman" panose="02020603050405020304" pitchFamily="18" charset="0"/>
              </a:rPr>
              <a:t>  Two</a:t>
            </a:r>
            <a:r>
              <a:rPr lang="zh-CN" altLang="en-US" sz="3200" b="1" dirty="0">
                <a:latin typeface="Times New Roman" panose="02020603050405020304" pitchFamily="18" charset="0"/>
                <a:cs typeface="Times New Roman" panose="02020603050405020304" pitchFamily="18" charset="0"/>
              </a:rPr>
              <a:t> </a:t>
            </a:r>
            <a:r>
              <a:rPr lang="en-US" altLang="zh-CN" sz="3200" b="1" dirty="0">
                <a:latin typeface="Times New Roman" panose="02020603050405020304" pitchFamily="18" charset="0"/>
                <a:cs typeface="Times New Roman" panose="02020603050405020304" pitchFamily="18" charset="0"/>
              </a:rPr>
              <a:t>Prototypes</a:t>
            </a:r>
            <a:endParaRPr lang="zh-CN" altLang="en-US" sz="3200" b="1" dirty="0">
              <a:latin typeface="Times New Roman" panose="02020603050405020304" pitchFamily="18" charset="0"/>
              <a:cs typeface="Times New Roman" panose="02020603050405020304" pitchFamily="18" charset="0"/>
            </a:endParaRPr>
          </a:p>
        </p:txBody>
      </p:sp>
      <p:sp>
        <p:nvSpPr>
          <p:cNvPr id="30" name="左中括号 29">
            <a:extLst>
              <a:ext uri="{FF2B5EF4-FFF2-40B4-BE49-F238E27FC236}">
                <a16:creationId xmlns:a16="http://schemas.microsoft.com/office/drawing/2014/main" xmlns="" id="{AF9B23E5-034B-44A9-8BC5-4E6ADDE9A36F}"/>
              </a:ext>
            </a:extLst>
          </p:cNvPr>
          <p:cNvSpPr/>
          <p:nvPr/>
        </p:nvSpPr>
        <p:spPr>
          <a:xfrm>
            <a:off x="694606" y="544034"/>
            <a:ext cx="72008" cy="50405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投影片編號版面配置區 1"/>
          <p:cNvSpPr>
            <a:spLocks noGrp="1"/>
          </p:cNvSpPr>
          <p:nvPr>
            <p:ph type="sldNum" sz="quarter" idx="12"/>
          </p:nvPr>
        </p:nvSpPr>
        <p:spPr/>
        <p:txBody>
          <a:bodyPr/>
          <a:lstStyle/>
          <a:p>
            <a:fld id="{0C913308-F349-4B6D-A68A-DD1791B4A57B}" type="slidenum">
              <a:rPr lang="zh-CN" altLang="en-US" smtClean="0"/>
              <a:t>21</a:t>
            </a:fld>
            <a:endParaRPr lang="zh-CN" altLang="en-US"/>
          </a:p>
        </p:txBody>
      </p:sp>
      <p:pic>
        <p:nvPicPr>
          <p:cNvPr id="32" name="内容占位符 3">
            <a:extLst>
              <a:ext uri="{FF2B5EF4-FFF2-40B4-BE49-F238E27FC236}">
                <a16:creationId xmlns:a16="http://schemas.microsoft.com/office/drawing/2014/main" xmlns="" id="{6F20A0E6-CD5D-452B-845A-DFB32A87FDF4}"/>
              </a:ext>
            </a:extLst>
          </p:cNvPr>
          <p:cNvPicPr>
            <a:picLocks noChangeAspect="1"/>
          </p:cNvPicPr>
          <p:nvPr/>
        </p:nvPicPr>
        <p:blipFill>
          <a:blip r:embed="rId6"/>
          <a:stretch>
            <a:fillRect/>
          </a:stretch>
        </p:blipFill>
        <p:spPr>
          <a:xfrm>
            <a:off x="7535366" y="1673482"/>
            <a:ext cx="3263503" cy="4351338"/>
          </a:xfrm>
          <a:prstGeom prst="rect">
            <a:avLst/>
          </a:prstGeom>
        </p:spPr>
      </p:pic>
      <p:sp>
        <p:nvSpPr>
          <p:cNvPr id="33" name="椭圆 16">
            <a:extLst>
              <a:ext uri="{FF2B5EF4-FFF2-40B4-BE49-F238E27FC236}">
                <a16:creationId xmlns:a16="http://schemas.microsoft.com/office/drawing/2014/main" xmlns="" id="{F965149A-64B3-4308-9E54-D76DFB14522D}"/>
              </a:ext>
            </a:extLst>
          </p:cNvPr>
          <p:cNvSpPr/>
          <p:nvPr/>
        </p:nvSpPr>
        <p:spPr>
          <a:xfrm>
            <a:off x="7919343" y="3634838"/>
            <a:ext cx="733425" cy="619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17">
            <a:extLst>
              <a:ext uri="{FF2B5EF4-FFF2-40B4-BE49-F238E27FC236}">
                <a16:creationId xmlns:a16="http://schemas.microsoft.com/office/drawing/2014/main" xmlns="" id="{30B8B825-6A83-46AD-9DE6-4743DF347C1F}"/>
              </a:ext>
            </a:extLst>
          </p:cNvPr>
          <p:cNvSpPr txBox="1"/>
          <p:nvPr/>
        </p:nvSpPr>
        <p:spPr>
          <a:xfrm>
            <a:off x="6089632" y="3634838"/>
            <a:ext cx="1468672" cy="584775"/>
          </a:xfrm>
          <a:prstGeom prst="rect">
            <a:avLst/>
          </a:prstGeom>
          <a:noFill/>
        </p:spPr>
        <p:txBody>
          <a:bodyPr wrap="none" rtlCol="0">
            <a:spAutoFit/>
          </a:bodyPr>
          <a:lstStyle/>
          <a:p>
            <a:r>
              <a:rPr lang="en-US" altLang="zh-CN" sz="1600" b="1" dirty="0">
                <a:latin typeface="Times New Roman" panose="02020603050405020304" pitchFamily="18" charset="0"/>
                <a:cs typeface="Times New Roman" panose="02020603050405020304" pitchFamily="18" charset="0"/>
              </a:rPr>
              <a:t>Receiver:</a:t>
            </a:r>
          </a:p>
          <a:p>
            <a:r>
              <a:rPr lang="en-US" altLang="zh-CN" sz="1600" b="1" dirty="0">
                <a:latin typeface="Times New Roman" panose="02020603050405020304" pitchFamily="18" charset="0"/>
                <a:cs typeface="Times New Roman" panose="02020603050405020304" pitchFamily="18" charset="0"/>
              </a:rPr>
              <a:t>Magnet sensor</a:t>
            </a:r>
            <a:endParaRPr lang="zh-CN" altLang="en-US" b="1" dirty="0">
              <a:latin typeface="Times New Roman" panose="02020603050405020304" pitchFamily="18" charset="0"/>
              <a:cs typeface="Times New Roman" panose="02020603050405020304" pitchFamily="18" charset="0"/>
            </a:endParaRPr>
          </a:p>
        </p:txBody>
      </p:sp>
      <p:cxnSp>
        <p:nvCxnSpPr>
          <p:cNvPr id="35" name="直接箭头连接符 18">
            <a:extLst>
              <a:ext uri="{FF2B5EF4-FFF2-40B4-BE49-F238E27FC236}">
                <a16:creationId xmlns:a16="http://schemas.microsoft.com/office/drawing/2014/main" xmlns="" id="{6ECC4FA0-4A30-4C21-B0EE-D3DF99F71745}"/>
              </a:ext>
            </a:extLst>
          </p:cNvPr>
          <p:cNvCxnSpPr/>
          <p:nvPr/>
        </p:nvCxnSpPr>
        <p:spPr>
          <a:xfrm flipH="1" flipV="1">
            <a:off x="7119243" y="3849151"/>
            <a:ext cx="800100" cy="95250"/>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6" name="直接箭头连接符 19">
            <a:extLst>
              <a:ext uri="{FF2B5EF4-FFF2-40B4-BE49-F238E27FC236}">
                <a16:creationId xmlns:a16="http://schemas.microsoft.com/office/drawing/2014/main" xmlns="" id="{7AD71FD6-475C-4063-BED1-19170F951568}"/>
              </a:ext>
            </a:extLst>
          </p:cNvPr>
          <p:cNvCxnSpPr/>
          <p:nvPr/>
        </p:nvCxnSpPr>
        <p:spPr>
          <a:xfrm flipH="1" flipV="1">
            <a:off x="6963092" y="2876807"/>
            <a:ext cx="1861126" cy="662782"/>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7" name="椭圆 20">
            <a:extLst>
              <a:ext uri="{FF2B5EF4-FFF2-40B4-BE49-F238E27FC236}">
                <a16:creationId xmlns:a16="http://schemas.microsoft.com/office/drawing/2014/main" xmlns="" id="{E4C1415B-3969-40FF-A983-C8A21058DBA4}"/>
              </a:ext>
            </a:extLst>
          </p:cNvPr>
          <p:cNvSpPr/>
          <p:nvPr/>
        </p:nvSpPr>
        <p:spPr>
          <a:xfrm>
            <a:off x="7558303" y="4368617"/>
            <a:ext cx="3240565" cy="15482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21">
            <a:extLst>
              <a:ext uri="{FF2B5EF4-FFF2-40B4-BE49-F238E27FC236}">
                <a16:creationId xmlns:a16="http://schemas.microsoft.com/office/drawing/2014/main" xmlns="" id="{F38BFFA7-D88A-4044-A150-D1389941C716}"/>
              </a:ext>
            </a:extLst>
          </p:cNvPr>
          <p:cNvSpPr txBox="1"/>
          <p:nvPr/>
        </p:nvSpPr>
        <p:spPr>
          <a:xfrm>
            <a:off x="8118038" y="6313964"/>
            <a:ext cx="2121093" cy="369332"/>
          </a:xfrm>
          <a:prstGeom prst="rect">
            <a:avLst/>
          </a:prstGeom>
          <a:noFill/>
        </p:spPr>
        <p:txBody>
          <a:bodyPr wrap="none" rtlCol="0">
            <a:spAutoFit/>
          </a:bodyPr>
          <a:lstStyle/>
          <a:p>
            <a:r>
              <a:rPr lang="en-US" altLang="zh-CN" b="1" dirty="0">
                <a:latin typeface="Times New Roman" panose="02020603050405020304" pitchFamily="18" charset="0"/>
                <a:cs typeface="Times New Roman" panose="02020603050405020304" pitchFamily="18" charset="0"/>
              </a:rPr>
              <a:t>AD sampling board</a:t>
            </a:r>
            <a:endParaRPr lang="zh-CN" altLang="en-US" b="1" dirty="0">
              <a:latin typeface="Times New Roman" panose="02020603050405020304" pitchFamily="18" charset="0"/>
              <a:cs typeface="Times New Roman" panose="02020603050405020304" pitchFamily="18" charset="0"/>
            </a:endParaRPr>
          </a:p>
        </p:txBody>
      </p:sp>
      <p:cxnSp>
        <p:nvCxnSpPr>
          <p:cNvPr id="39" name="直接箭头连接符 22">
            <a:extLst>
              <a:ext uri="{FF2B5EF4-FFF2-40B4-BE49-F238E27FC236}">
                <a16:creationId xmlns:a16="http://schemas.microsoft.com/office/drawing/2014/main" xmlns="" id="{6EF55C88-8917-4751-81F0-8015A0E3A0D7}"/>
              </a:ext>
            </a:extLst>
          </p:cNvPr>
          <p:cNvCxnSpPr/>
          <p:nvPr/>
        </p:nvCxnSpPr>
        <p:spPr>
          <a:xfrm flipH="1">
            <a:off x="9178585" y="5916868"/>
            <a:ext cx="1" cy="397096"/>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0" name="文本框 30">
            <a:extLst>
              <a:ext uri="{FF2B5EF4-FFF2-40B4-BE49-F238E27FC236}">
                <a16:creationId xmlns:a16="http://schemas.microsoft.com/office/drawing/2014/main" xmlns="" id="{2AA65011-8F94-41D8-936E-7F08757ABD91}"/>
              </a:ext>
            </a:extLst>
          </p:cNvPr>
          <p:cNvSpPr txBox="1"/>
          <p:nvPr/>
        </p:nvSpPr>
        <p:spPr>
          <a:xfrm>
            <a:off x="6032482" y="2243833"/>
            <a:ext cx="1312411" cy="584775"/>
          </a:xfrm>
          <a:prstGeom prst="rect">
            <a:avLst/>
          </a:prstGeom>
          <a:noFill/>
        </p:spPr>
        <p:txBody>
          <a:bodyPr wrap="none" rtlCol="0">
            <a:spAutoFit/>
          </a:bodyPr>
          <a:lstStyle/>
          <a:p>
            <a:r>
              <a:rPr lang="en-US" altLang="zh-CN" sz="1600" b="1" dirty="0" smtClean="0">
                <a:latin typeface="Times New Roman" panose="02020603050405020304" pitchFamily="18" charset="0"/>
                <a:cs typeface="Times New Roman" panose="02020603050405020304" pitchFamily="18" charset="0"/>
              </a:rPr>
              <a:t>Transmitter:</a:t>
            </a:r>
            <a:endParaRPr lang="en-US" altLang="zh-CN" sz="1600" b="1" dirty="0">
              <a:latin typeface="Times New Roman" panose="02020603050405020304" pitchFamily="18" charset="0"/>
              <a:cs typeface="Times New Roman" panose="02020603050405020304" pitchFamily="18" charset="0"/>
            </a:endParaRPr>
          </a:p>
          <a:p>
            <a:r>
              <a:rPr lang="en-US" altLang="zh-CN" sz="1600" b="1" dirty="0">
                <a:latin typeface="Times New Roman" panose="02020603050405020304" pitchFamily="18" charset="0"/>
                <a:cs typeface="Times New Roman" panose="02020603050405020304" pitchFamily="18" charset="0"/>
              </a:rPr>
              <a:t>CPU cores</a:t>
            </a:r>
            <a:endParaRPr lang="zh-CN"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4968514"/>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6"/>
                                        </p:tgtEl>
                                      </p:cBhvr>
                                    </p:cmd>
                                  </p:childTnLst>
                                </p:cTn>
                              </p:par>
                            </p:childTnLst>
                          </p:cTn>
                        </p:par>
                      </p:childTnLst>
                    </p:cTn>
                  </p:par>
                </p:childTnLst>
              </p:cTn>
              <p:nextCondLst>
                <p:cond evt="onClick" delay="0">
                  <p:tgtEl>
                    <p:spTgt spid="16"/>
                  </p:tgtEl>
                </p:cond>
              </p:nextCondLst>
            </p:seq>
            <p:video>
              <p:cMediaNode vol="80000">
                <p:cTn id="7" fill="hold" display="0">
                  <p:stCondLst>
                    <p:cond delay="indefinite"/>
                  </p:stCondLst>
                </p:cTn>
                <p:tgtEl>
                  <p:spTgt spid="16"/>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49765" y="4137263"/>
            <a:ext cx="1619354" cy="646331"/>
          </a:xfrm>
          <a:prstGeom prst="rect">
            <a:avLst/>
          </a:prstGeom>
          <a:noFill/>
        </p:spPr>
        <p:txBody>
          <a:bodyPr wrap="none" rtlCol="0">
            <a:spAutoFit/>
          </a:bodyPr>
          <a:lstStyle/>
          <a:p>
            <a:r>
              <a:rPr lang="en-US" altLang="zh-CN" sz="3600" spc="300" dirty="0">
                <a:solidFill>
                  <a:schemeClr val="tx1">
                    <a:lumMod val="85000"/>
                    <a:lumOff val="15000"/>
                  </a:schemeClr>
                </a:solidFill>
                <a:latin typeface="造字工房尚雅体演示版常规体" pitchFamily="50" charset="-122"/>
                <a:ea typeface="造字工房尚雅体演示版常规体" pitchFamily="50" charset="-122"/>
              </a:rPr>
              <a:t>PART</a:t>
            </a:r>
          </a:p>
        </p:txBody>
      </p:sp>
      <p:sp>
        <p:nvSpPr>
          <p:cNvPr id="12" name="等腰三角形 11"/>
          <p:cNvSpPr/>
          <p:nvPr/>
        </p:nvSpPr>
        <p:spPr>
          <a:xfrm rot="512239">
            <a:off x="3477837" y="3538931"/>
            <a:ext cx="314715" cy="27130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20371609">
            <a:off x="3995378" y="3751964"/>
            <a:ext cx="157357" cy="13565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20371609">
            <a:off x="3124426" y="3774407"/>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3761573">
            <a:off x="2621230" y="3463058"/>
            <a:ext cx="588992" cy="403978"/>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20371609">
            <a:off x="3987995" y="3447181"/>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2958273" y="2074407"/>
            <a:ext cx="944489" cy="1569660"/>
          </a:xfrm>
          <a:prstGeom prst="rect">
            <a:avLst/>
          </a:prstGeom>
          <a:noFill/>
        </p:spPr>
        <p:txBody>
          <a:bodyPr wrap="none" rtlCol="0">
            <a:spAutoFit/>
          </a:bodyPr>
          <a:lstStyle/>
          <a:p>
            <a:r>
              <a:rPr lang="en-US" altLang="zh-CN" sz="9600" b="1" dirty="0">
                <a:solidFill>
                  <a:schemeClr val="tx1">
                    <a:lumMod val="85000"/>
                    <a:lumOff val="15000"/>
                  </a:schemeClr>
                </a:solidFill>
                <a:latin typeface="造字工房尚雅体演示版常规体" pitchFamily="50" charset="-122"/>
                <a:ea typeface="造字工房尚雅体演示版常规体" pitchFamily="50" charset="-122"/>
              </a:rPr>
              <a:t>5</a:t>
            </a:r>
            <a:endParaRPr lang="zh-CN" altLang="en-US" sz="9600" b="1" dirty="0">
              <a:solidFill>
                <a:schemeClr val="tx1">
                  <a:lumMod val="85000"/>
                  <a:lumOff val="15000"/>
                </a:schemeClr>
              </a:solidFill>
              <a:latin typeface="造字工房尚雅体演示版常规体" pitchFamily="50" charset="-122"/>
              <a:ea typeface="造字工房尚雅体演示版常规体" pitchFamily="50" charset="-122"/>
            </a:endParaRPr>
          </a:p>
        </p:txBody>
      </p:sp>
      <p:sp>
        <p:nvSpPr>
          <p:cNvPr id="28" name="TextBox 27"/>
          <p:cNvSpPr txBox="1"/>
          <p:nvPr/>
        </p:nvSpPr>
        <p:spPr>
          <a:xfrm>
            <a:off x="5895049" y="3060395"/>
            <a:ext cx="2967479" cy="646331"/>
          </a:xfrm>
          <a:prstGeom prst="rect">
            <a:avLst/>
          </a:prstGeom>
          <a:noFill/>
        </p:spPr>
        <p:txBody>
          <a:bodyPr wrap="none" rtlCol="0">
            <a:spAutoFit/>
          </a:bodyPr>
          <a:lstStyle/>
          <a:p>
            <a:r>
              <a:rPr lang="en-US" altLang="zh-CN" sz="3600" spc="300" dirty="0">
                <a:latin typeface="Times New Roman" panose="02020603050405020304" pitchFamily="18" charset="0"/>
                <a:cs typeface="Times New Roman" panose="02020603050405020304" pitchFamily="18" charset="0"/>
              </a:rPr>
              <a:t>Performance</a:t>
            </a:r>
            <a:endParaRPr lang="zh-CN" altLang="en-US" sz="3600" spc="300" dirty="0">
              <a:latin typeface="Times New Roman" panose="02020603050405020304" pitchFamily="18" charset="0"/>
              <a:cs typeface="Times New Roman" panose="02020603050405020304" pitchFamily="18" charset="0"/>
            </a:endParaRPr>
          </a:p>
        </p:txBody>
      </p:sp>
      <p:cxnSp>
        <p:nvCxnSpPr>
          <p:cNvPr id="33" name="直接连接符 32"/>
          <p:cNvCxnSpPr/>
          <p:nvPr/>
        </p:nvCxnSpPr>
        <p:spPr>
          <a:xfrm flipH="1">
            <a:off x="6067126" y="2638182"/>
            <a:ext cx="388716" cy="326856"/>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9082926" y="3247397"/>
            <a:ext cx="654557" cy="534334"/>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8803430" y="2638182"/>
            <a:ext cx="388716" cy="3268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6744019" y="3685485"/>
            <a:ext cx="654557" cy="534334"/>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投影片編號版面配置區 1"/>
          <p:cNvSpPr>
            <a:spLocks noGrp="1"/>
          </p:cNvSpPr>
          <p:nvPr>
            <p:ph type="sldNum" sz="quarter" idx="12"/>
          </p:nvPr>
        </p:nvSpPr>
        <p:spPr/>
        <p:txBody>
          <a:bodyPr/>
          <a:lstStyle/>
          <a:p>
            <a:fld id="{0C913308-F349-4B6D-A68A-DD1791B4A57B}" type="slidenum">
              <a:rPr lang="zh-CN" altLang="en-US" smtClean="0"/>
              <a:t>22</a:t>
            </a:fld>
            <a:endParaRPr lang="zh-CN" altLang="en-US"/>
          </a:p>
        </p:txBody>
      </p:sp>
    </p:spTree>
    <p:extLst>
      <p:ext uri="{BB962C8B-B14F-4D97-AF65-F5344CB8AC3E}">
        <p14:creationId xmlns:p14="http://schemas.microsoft.com/office/powerpoint/2010/main" val="134432745"/>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31"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 calcmode="lin" valueType="num">
                                      <p:cBhvr>
                                        <p:cTn id="14" dur="1000" fill="hold"/>
                                        <p:tgtEl>
                                          <p:spTgt spid="15"/>
                                        </p:tgtEl>
                                        <p:attrNameLst>
                                          <p:attrName>style.rotation</p:attrName>
                                        </p:attrNameLst>
                                      </p:cBhvr>
                                      <p:tavLst>
                                        <p:tav tm="0">
                                          <p:val>
                                            <p:fltVal val="90"/>
                                          </p:val>
                                        </p:tav>
                                        <p:tav tm="100000">
                                          <p:val>
                                            <p:fltVal val="0"/>
                                          </p:val>
                                        </p:tav>
                                      </p:tavLst>
                                    </p:anim>
                                    <p:animEffect transition="in" filter="fade">
                                      <p:cBhvr>
                                        <p:cTn id="15" dur="1000"/>
                                        <p:tgtEl>
                                          <p:spTgt spid="15"/>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fltVal val="0"/>
                                          </p:val>
                                        </p:tav>
                                        <p:tav tm="100000">
                                          <p:val>
                                            <p:strVal val="#ppt_w"/>
                                          </p:val>
                                        </p:tav>
                                      </p:tavLst>
                                    </p:anim>
                                    <p:anim calcmode="lin" valueType="num">
                                      <p:cBhvr>
                                        <p:cTn id="19" dur="1000" fill="hold"/>
                                        <p:tgtEl>
                                          <p:spTgt spid="14"/>
                                        </p:tgtEl>
                                        <p:attrNameLst>
                                          <p:attrName>ppt_h</p:attrName>
                                        </p:attrNameLst>
                                      </p:cBhvr>
                                      <p:tavLst>
                                        <p:tav tm="0">
                                          <p:val>
                                            <p:fltVal val="0"/>
                                          </p:val>
                                        </p:tav>
                                        <p:tav tm="100000">
                                          <p:val>
                                            <p:strVal val="#ppt_h"/>
                                          </p:val>
                                        </p:tav>
                                      </p:tavLst>
                                    </p:anim>
                                    <p:anim calcmode="lin" valueType="num">
                                      <p:cBhvr>
                                        <p:cTn id="20" dur="1000" fill="hold"/>
                                        <p:tgtEl>
                                          <p:spTgt spid="14"/>
                                        </p:tgtEl>
                                        <p:attrNameLst>
                                          <p:attrName>style.rotation</p:attrName>
                                        </p:attrNameLst>
                                      </p:cBhvr>
                                      <p:tavLst>
                                        <p:tav tm="0">
                                          <p:val>
                                            <p:fltVal val="90"/>
                                          </p:val>
                                        </p:tav>
                                        <p:tav tm="100000">
                                          <p:val>
                                            <p:fltVal val="0"/>
                                          </p:val>
                                        </p:tav>
                                      </p:tavLst>
                                    </p:anim>
                                    <p:animEffect transition="in" filter="fade">
                                      <p:cBhvr>
                                        <p:cTn id="21" dur="1000"/>
                                        <p:tgtEl>
                                          <p:spTgt spid="14"/>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1000" fill="hold"/>
                                        <p:tgtEl>
                                          <p:spTgt spid="16"/>
                                        </p:tgtEl>
                                        <p:attrNameLst>
                                          <p:attrName>ppt_w</p:attrName>
                                        </p:attrNameLst>
                                      </p:cBhvr>
                                      <p:tavLst>
                                        <p:tav tm="0">
                                          <p:val>
                                            <p:fltVal val="0"/>
                                          </p:val>
                                        </p:tav>
                                        <p:tav tm="100000">
                                          <p:val>
                                            <p:strVal val="#ppt_w"/>
                                          </p:val>
                                        </p:tav>
                                      </p:tavLst>
                                    </p:anim>
                                    <p:anim calcmode="lin" valueType="num">
                                      <p:cBhvr>
                                        <p:cTn id="31" dur="1000" fill="hold"/>
                                        <p:tgtEl>
                                          <p:spTgt spid="16"/>
                                        </p:tgtEl>
                                        <p:attrNameLst>
                                          <p:attrName>ppt_h</p:attrName>
                                        </p:attrNameLst>
                                      </p:cBhvr>
                                      <p:tavLst>
                                        <p:tav tm="0">
                                          <p:val>
                                            <p:fltVal val="0"/>
                                          </p:val>
                                        </p:tav>
                                        <p:tav tm="100000">
                                          <p:val>
                                            <p:strVal val="#ppt_h"/>
                                          </p:val>
                                        </p:tav>
                                      </p:tavLst>
                                    </p:anim>
                                    <p:anim calcmode="lin" valueType="num">
                                      <p:cBhvr>
                                        <p:cTn id="32" dur="1000" fill="hold"/>
                                        <p:tgtEl>
                                          <p:spTgt spid="16"/>
                                        </p:tgtEl>
                                        <p:attrNameLst>
                                          <p:attrName>style.rotation</p:attrName>
                                        </p:attrNameLst>
                                      </p:cBhvr>
                                      <p:tavLst>
                                        <p:tav tm="0">
                                          <p:val>
                                            <p:fltVal val="90"/>
                                          </p:val>
                                        </p:tav>
                                        <p:tav tm="100000">
                                          <p:val>
                                            <p:fltVal val="0"/>
                                          </p:val>
                                        </p:tav>
                                      </p:tavLst>
                                    </p:anim>
                                    <p:animEffect transition="in" filter="fade">
                                      <p:cBhvr>
                                        <p:cTn id="33" dur="1000"/>
                                        <p:tgtEl>
                                          <p:spTgt spid="16"/>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1000" fill="hold"/>
                                        <p:tgtEl>
                                          <p:spTgt spid="13"/>
                                        </p:tgtEl>
                                        <p:attrNameLst>
                                          <p:attrName>ppt_w</p:attrName>
                                        </p:attrNameLst>
                                      </p:cBhvr>
                                      <p:tavLst>
                                        <p:tav tm="0">
                                          <p:val>
                                            <p:fltVal val="0"/>
                                          </p:val>
                                        </p:tav>
                                        <p:tav tm="100000">
                                          <p:val>
                                            <p:strVal val="#ppt_w"/>
                                          </p:val>
                                        </p:tav>
                                      </p:tavLst>
                                    </p:anim>
                                    <p:anim calcmode="lin" valueType="num">
                                      <p:cBhvr>
                                        <p:cTn id="37" dur="1000" fill="hold"/>
                                        <p:tgtEl>
                                          <p:spTgt spid="13"/>
                                        </p:tgtEl>
                                        <p:attrNameLst>
                                          <p:attrName>ppt_h</p:attrName>
                                        </p:attrNameLst>
                                      </p:cBhvr>
                                      <p:tavLst>
                                        <p:tav tm="0">
                                          <p:val>
                                            <p:fltVal val="0"/>
                                          </p:val>
                                        </p:tav>
                                        <p:tav tm="100000">
                                          <p:val>
                                            <p:strVal val="#ppt_h"/>
                                          </p:val>
                                        </p:tav>
                                      </p:tavLst>
                                    </p:anim>
                                    <p:anim calcmode="lin" valueType="num">
                                      <p:cBhvr>
                                        <p:cTn id="38" dur="1000" fill="hold"/>
                                        <p:tgtEl>
                                          <p:spTgt spid="13"/>
                                        </p:tgtEl>
                                        <p:attrNameLst>
                                          <p:attrName>style.rotation</p:attrName>
                                        </p:attrNameLst>
                                      </p:cBhvr>
                                      <p:tavLst>
                                        <p:tav tm="0">
                                          <p:val>
                                            <p:fltVal val="90"/>
                                          </p:val>
                                        </p:tav>
                                        <p:tav tm="100000">
                                          <p:val>
                                            <p:fltVal val="0"/>
                                          </p:val>
                                        </p:tav>
                                      </p:tavLst>
                                    </p:anim>
                                    <p:animEffect transition="in" filter="fade">
                                      <p:cBhvr>
                                        <p:cTn id="39" dur="1000"/>
                                        <p:tgtEl>
                                          <p:spTgt spid="13"/>
                                        </p:tgtEl>
                                      </p:cBhvr>
                                    </p:animEffect>
                                  </p:childTnLst>
                                </p:cTn>
                              </p:par>
                              <p:par>
                                <p:cTn id="40" presetID="42" presetClass="entr" presetSubtype="0"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53" presetClass="entr" presetSubtype="52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p:cTn id="48" dur="500" fill="hold"/>
                                        <p:tgtEl>
                                          <p:spTgt spid="28"/>
                                        </p:tgtEl>
                                        <p:attrNameLst>
                                          <p:attrName>ppt_w</p:attrName>
                                        </p:attrNameLst>
                                      </p:cBhvr>
                                      <p:tavLst>
                                        <p:tav tm="0">
                                          <p:val>
                                            <p:fltVal val="0"/>
                                          </p:val>
                                        </p:tav>
                                        <p:tav tm="100000">
                                          <p:val>
                                            <p:strVal val="#ppt_w"/>
                                          </p:val>
                                        </p:tav>
                                      </p:tavLst>
                                    </p:anim>
                                    <p:anim calcmode="lin" valueType="num">
                                      <p:cBhvr>
                                        <p:cTn id="49" dur="500" fill="hold"/>
                                        <p:tgtEl>
                                          <p:spTgt spid="28"/>
                                        </p:tgtEl>
                                        <p:attrNameLst>
                                          <p:attrName>ppt_h</p:attrName>
                                        </p:attrNameLst>
                                      </p:cBhvr>
                                      <p:tavLst>
                                        <p:tav tm="0">
                                          <p:val>
                                            <p:fltVal val="0"/>
                                          </p:val>
                                        </p:tav>
                                        <p:tav tm="100000">
                                          <p:val>
                                            <p:strVal val="#ppt_h"/>
                                          </p:val>
                                        </p:tav>
                                      </p:tavLst>
                                    </p:anim>
                                    <p:animEffect transition="in" filter="fade">
                                      <p:cBhvr>
                                        <p:cTn id="50" dur="500"/>
                                        <p:tgtEl>
                                          <p:spTgt spid="28"/>
                                        </p:tgtEl>
                                      </p:cBhvr>
                                    </p:animEffect>
                                    <p:anim calcmode="lin" valueType="num">
                                      <p:cBhvr>
                                        <p:cTn id="51" dur="500" fill="hold"/>
                                        <p:tgtEl>
                                          <p:spTgt spid="28"/>
                                        </p:tgtEl>
                                        <p:attrNameLst>
                                          <p:attrName>ppt_x</p:attrName>
                                        </p:attrNameLst>
                                      </p:cBhvr>
                                      <p:tavLst>
                                        <p:tav tm="0">
                                          <p:val>
                                            <p:fltVal val="0.5"/>
                                          </p:val>
                                        </p:tav>
                                        <p:tav tm="100000">
                                          <p:val>
                                            <p:strVal val="#ppt_x"/>
                                          </p:val>
                                        </p:tav>
                                      </p:tavLst>
                                    </p:anim>
                                    <p:anim calcmode="lin" valueType="num">
                                      <p:cBhvr>
                                        <p:cTn id="52" dur="500" fill="hold"/>
                                        <p:tgtEl>
                                          <p:spTgt spid="28"/>
                                        </p:tgtEl>
                                        <p:attrNameLst>
                                          <p:attrName>ppt_y</p:attrName>
                                        </p:attrNameLst>
                                      </p:cBhvr>
                                      <p:tavLst>
                                        <p:tav tm="0">
                                          <p:val>
                                            <p:fltVal val="0.5"/>
                                          </p:val>
                                        </p:tav>
                                        <p:tav tm="100000">
                                          <p:val>
                                            <p:strVal val="#ppt_y"/>
                                          </p:val>
                                        </p:tav>
                                      </p:tavLst>
                                    </p:anim>
                                  </p:childTnLst>
                                </p:cTn>
                              </p:par>
                              <p:par>
                                <p:cTn id="53" presetID="31"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1000" fill="hold"/>
                                        <p:tgtEl>
                                          <p:spTgt spid="33"/>
                                        </p:tgtEl>
                                        <p:attrNameLst>
                                          <p:attrName>ppt_w</p:attrName>
                                        </p:attrNameLst>
                                      </p:cBhvr>
                                      <p:tavLst>
                                        <p:tav tm="0">
                                          <p:val>
                                            <p:fltVal val="0"/>
                                          </p:val>
                                        </p:tav>
                                        <p:tav tm="100000">
                                          <p:val>
                                            <p:strVal val="#ppt_w"/>
                                          </p:val>
                                        </p:tav>
                                      </p:tavLst>
                                    </p:anim>
                                    <p:anim calcmode="lin" valueType="num">
                                      <p:cBhvr>
                                        <p:cTn id="56" dur="1000" fill="hold"/>
                                        <p:tgtEl>
                                          <p:spTgt spid="33"/>
                                        </p:tgtEl>
                                        <p:attrNameLst>
                                          <p:attrName>ppt_h</p:attrName>
                                        </p:attrNameLst>
                                      </p:cBhvr>
                                      <p:tavLst>
                                        <p:tav tm="0">
                                          <p:val>
                                            <p:fltVal val="0"/>
                                          </p:val>
                                        </p:tav>
                                        <p:tav tm="100000">
                                          <p:val>
                                            <p:strVal val="#ppt_h"/>
                                          </p:val>
                                        </p:tav>
                                      </p:tavLst>
                                    </p:anim>
                                    <p:anim calcmode="lin" valueType="num">
                                      <p:cBhvr>
                                        <p:cTn id="57" dur="1000" fill="hold"/>
                                        <p:tgtEl>
                                          <p:spTgt spid="33"/>
                                        </p:tgtEl>
                                        <p:attrNameLst>
                                          <p:attrName>style.rotation</p:attrName>
                                        </p:attrNameLst>
                                      </p:cBhvr>
                                      <p:tavLst>
                                        <p:tav tm="0">
                                          <p:val>
                                            <p:fltVal val="90"/>
                                          </p:val>
                                        </p:tav>
                                        <p:tav tm="100000">
                                          <p:val>
                                            <p:fltVal val="0"/>
                                          </p:val>
                                        </p:tav>
                                      </p:tavLst>
                                    </p:anim>
                                    <p:animEffect transition="in" filter="fade">
                                      <p:cBhvr>
                                        <p:cTn id="58" dur="1000"/>
                                        <p:tgtEl>
                                          <p:spTgt spid="33"/>
                                        </p:tgtEl>
                                      </p:cBhvr>
                                    </p:animEffect>
                                  </p:childTnLst>
                                </p:cTn>
                              </p:par>
                              <p:par>
                                <p:cTn id="59" presetID="31"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p:cTn id="61" dur="1000" fill="hold"/>
                                        <p:tgtEl>
                                          <p:spTgt spid="37"/>
                                        </p:tgtEl>
                                        <p:attrNameLst>
                                          <p:attrName>ppt_w</p:attrName>
                                        </p:attrNameLst>
                                      </p:cBhvr>
                                      <p:tavLst>
                                        <p:tav tm="0">
                                          <p:val>
                                            <p:fltVal val="0"/>
                                          </p:val>
                                        </p:tav>
                                        <p:tav tm="100000">
                                          <p:val>
                                            <p:strVal val="#ppt_w"/>
                                          </p:val>
                                        </p:tav>
                                      </p:tavLst>
                                    </p:anim>
                                    <p:anim calcmode="lin" valueType="num">
                                      <p:cBhvr>
                                        <p:cTn id="62" dur="1000" fill="hold"/>
                                        <p:tgtEl>
                                          <p:spTgt spid="37"/>
                                        </p:tgtEl>
                                        <p:attrNameLst>
                                          <p:attrName>ppt_h</p:attrName>
                                        </p:attrNameLst>
                                      </p:cBhvr>
                                      <p:tavLst>
                                        <p:tav tm="0">
                                          <p:val>
                                            <p:fltVal val="0"/>
                                          </p:val>
                                        </p:tav>
                                        <p:tav tm="100000">
                                          <p:val>
                                            <p:strVal val="#ppt_h"/>
                                          </p:val>
                                        </p:tav>
                                      </p:tavLst>
                                    </p:anim>
                                    <p:anim calcmode="lin" valueType="num">
                                      <p:cBhvr>
                                        <p:cTn id="63" dur="1000" fill="hold"/>
                                        <p:tgtEl>
                                          <p:spTgt spid="37"/>
                                        </p:tgtEl>
                                        <p:attrNameLst>
                                          <p:attrName>style.rotation</p:attrName>
                                        </p:attrNameLst>
                                      </p:cBhvr>
                                      <p:tavLst>
                                        <p:tav tm="0">
                                          <p:val>
                                            <p:fltVal val="90"/>
                                          </p:val>
                                        </p:tav>
                                        <p:tav tm="100000">
                                          <p:val>
                                            <p:fltVal val="0"/>
                                          </p:val>
                                        </p:tav>
                                      </p:tavLst>
                                    </p:anim>
                                    <p:animEffect transition="in" filter="fade">
                                      <p:cBhvr>
                                        <p:cTn id="64" dur="1000"/>
                                        <p:tgtEl>
                                          <p:spTgt spid="37"/>
                                        </p:tgtEl>
                                      </p:cBhvr>
                                    </p:animEffect>
                                  </p:childTnLst>
                                </p:cTn>
                              </p:par>
                              <p:par>
                                <p:cTn id="65" presetID="31" presetClass="entr" presetSubtype="0" fill="hold" nodeType="with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p:cTn id="67" dur="1000" fill="hold"/>
                                        <p:tgtEl>
                                          <p:spTgt spid="36"/>
                                        </p:tgtEl>
                                        <p:attrNameLst>
                                          <p:attrName>ppt_w</p:attrName>
                                        </p:attrNameLst>
                                      </p:cBhvr>
                                      <p:tavLst>
                                        <p:tav tm="0">
                                          <p:val>
                                            <p:fltVal val="0"/>
                                          </p:val>
                                        </p:tav>
                                        <p:tav tm="100000">
                                          <p:val>
                                            <p:strVal val="#ppt_w"/>
                                          </p:val>
                                        </p:tav>
                                      </p:tavLst>
                                    </p:anim>
                                    <p:anim calcmode="lin" valueType="num">
                                      <p:cBhvr>
                                        <p:cTn id="68" dur="1000" fill="hold"/>
                                        <p:tgtEl>
                                          <p:spTgt spid="36"/>
                                        </p:tgtEl>
                                        <p:attrNameLst>
                                          <p:attrName>ppt_h</p:attrName>
                                        </p:attrNameLst>
                                      </p:cBhvr>
                                      <p:tavLst>
                                        <p:tav tm="0">
                                          <p:val>
                                            <p:fltVal val="0"/>
                                          </p:val>
                                        </p:tav>
                                        <p:tav tm="100000">
                                          <p:val>
                                            <p:strVal val="#ppt_h"/>
                                          </p:val>
                                        </p:tav>
                                      </p:tavLst>
                                    </p:anim>
                                    <p:anim calcmode="lin" valueType="num">
                                      <p:cBhvr>
                                        <p:cTn id="69" dur="1000" fill="hold"/>
                                        <p:tgtEl>
                                          <p:spTgt spid="36"/>
                                        </p:tgtEl>
                                        <p:attrNameLst>
                                          <p:attrName>style.rotation</p:attrName>
                                        </p:attrNameLst>
                                      </p:cBhvr>
                                      <p:tavLst>
                                        <p:tav tm="0">
                                          <p:val>
                                            <p:fltVal val="90"/>
                                          </p:val>
                                        </p:tav>
                                        <p:tav tm="100000">
                                          <p:val>
                                            <p:fltVal val="0"/>
                                          </p:val>
                                        </p:tav>
                                      </p:tavLst>
                                    </p:anim>
                                    <p:animEffect transition="in" filter="fade">
                                      <p:cBhvr>
                                        <p:cTn id="70" dur="1000"/>
                                        <p:tgtEl>
                                          <p:spTgt spid="36"/>
                                        </p:tgtEl>
                                      </p:cBhvr>
                                    </p:animEffect>
                                  </p:childTnLst>
                                </p:cTn>
                              </p:par>
                              <p:par>
                                <p:cTn id="71" presetID="31" presetClass="entr" presetSubtype="0"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p:cTn id="73" dur="1000" fill="hold"/>
                                        <p:tgtEl>
                                          <p:spTgt spid="34"/>
                                        </p:tgtEl>
                                        <p:attrNameLst>
                                          <p:attrName>ppt_w</p:attrName>
                                        </p:attrNameLst>
                                      </p:cBhvr>
                                      <p:tavLst>
                                        <p:tav tm="0">
                                          <p:val>
                                            <p:fltVal val="0"/>
                                          </p:val>
                                        </p:tav>
                                        <p:tav tm="100000">
                                          <p:val>
                                            <p:strVal val="#ppt_w"/>
                                          </p:val>
                                        </p:tav>
                                      </p:tavLst>
                                    </p:anim>
                                    <p:anim calcmode="lin" valueType="num">
                                      <p:cBhvr>
                                        <p:cTn id="74" dur="1000" fill="hold"/>
                                        <p:tgtEl>
                                          <p:spTgt spid="34"/>
                                        </p:tgtEl>
                                        <p:attrNameLst>
                                          <p:attrName>ppt_h</p:attrName>
                                        </p:attrNameLst>
                                      </p:cBhvr>
                                      <p:tavLst>
                                        <p:tav tm="0">
                                          <p:val>
                                            <p:fltVal val="0"/>
                                          </p:val>
                                        </p:tav>
                                        <p:tav tm="100000">
                                          <p:val>
                                            <p:strVal val="#ppt_h"/>
                                          </p:val>
                                        </p:tav>
                                      </p:tavLst>
                                    </p:anim>
                                    <p:anim calcmode="lin" valueType="num">
                                      <p:cBhvr>
                                        <p:cTn id="75" dur="1000" fill="hold"/>
                                        <p:tgtEl>
                                          <p:spTgt spid="34"/>
                                        </p:tgtEl>
                                        <p:attrNameLst>
                                          <p:attrName>style.rotation</p:attrName>
                                        </p:attrNameLst>
                                      </p:cBhvr>
                                      <p:tavLst>
                                        <p:tav tm="0">
                                          <p:val>
                                            <p:fltVal val="90"/>
                                          </p:val>
                                        </p:tav>
                                        <p:tav tm="100000">
                                          <p:val>
                                            <p:fltVal val="0"/>
                                          </p:val>
                                        </p:tav>
                                      </p:tavLst>
                                    </p:anim>
                                    <p:animEffect transition="in" filter="fade">
                                      <p:cBhvr>
                                        <p:cTn id="76"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13" grpId="0" animBg="1"/>
      <p:bldP spid="14" grpId="0" animBg="1"/>
      <p:bldP spid="15" grpId="0" animBg="1"/>
      <p:bldP spid="16" grpId="0" animBg="1"/>
      <p:bldP spid="17"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C2AB701E-BB0E-401A-9063-7263E5BEEACF}"/>
              </a:ext>
            </a:extLst>
          </p:cNvPr>
          <p:cNvGrpSpPr/>
          <p:nvPr/>
        </p:nvGrpSpPr>
        <p:grpSpPr>
          <a:xfrm flipH="1">
            <a:off x="11639822" y="296059"/>
            <a:ext cx="777432" cy="871309"/>
            <a:chOff x="8415343" y="292006"/>
            <a:chExt cx="777432" cy="871309"/>
          </a:xfrm>
        </p:grpSpPr>
        <p:cxnSp>
          <p:nvCxnSpPr>
            <p:cNvPr id="3" name="直接连接符 2">
              <a:extLst>
                <a:ext uri="{FF2B5EF4-FFF2-40B4-BE49-F238E27FC236}">
                  <a16:creationId xmlns:a16="http://schemas.microsoft.com/office/drawing/2014/main" xmlns="" id="{7DFDE6F1-078E-444E-B4CC-5A51325ACDC6}"/>
                </a:ext>
              </a:extLst>
            </p:cNvPr>
            <p:cNvCxnSpPr/>
            <p:nvPr/>
          </p:nvCxnSpPr>
          <p:spPr>
            <a:xfrm flipH="1">
              <a:off x="8415343" y="292006"/>
              <a:ext cx="777432" cy="653712"/>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a:extLst>
                <a:ext uri="{FF2B5EF4-FFF2-40B4-BE49-F238E27FC236}">
                  <a16:creationId xmlns:a16="http://schemas.microsoft.com/office/drawing/2014/main" xmlns="" id="{19214D3F-E673-4601-8A30-B81A29C16B5D}"/>
                </a:ext>
              </a:extLst>
            </p:cNvPr>
            <p:cNvCxnSpPr/>
            <p:nvPr/>
          </p:nvCxnSpPr>
          <p:spPr>
            <a:xfrm flipH="1">
              <a:off x="8551644" y="836459"/>
              <a:ext cx="388716" cy="3268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 name="矩形 4">
            <a:extLst>
              <a:ext uri="{FF2B5EF4-FFF2-40B4-BE49-F238E27FC236}">
                <a16:creationId xmlns:a16="http://schemas.microsoft.com/office/drawing/2014/main" xmlns="" id="{DF7CAAF0-4C35-4326-9517-9A93F1807399}"/>
              </a:ext>
            </a:extLst>
          </p:cNvPr>
          <p:cNvSpPr/>
          <p:nvPr/>
        </p:nvSpPr>
        <p:spPr>
          <a:xfrm>
            <a:off x="6412491" y="548680"/>
            <a:ext cx="5083315" cy="584775"/>
          </a:xfrm>
          <a:prstGeom prst="rect">
            <a:avLst/>
          </a:prstGeom>
        </p:spPr>
        <p:txBody>
          <a:bodyPr wrap="none">
            <a:spAutoFit/>
          </a:bodyPr>
          <a:lstStyle/>
          <a:p>
            <a:r>
              <a:rPr lang="en-US" altLang="zh-CN" sz="3200" b="1" smtClean="0">
                <a:latin typeface="Times New Roman" panose="02020603050405020304" pitchFamily="18" charset="0"/>
                <a:cs typeface="Times New Roman" panose="02020603050405020304" pitchFamily="18" charset="0"/>
              </a:rPr>
              <a:t>One-Way Communication </a:t>
            </a:r>
            <a:r>
              <a:rPr lang="en-US" altLang="zh-CN" sz="3200" b="1" dirty="0">
                <a:solidFill>
                  <a:srgbClr val="C00000"/>
                </a:solidFill>
                <a:latin typeface="Times New Roman" panose="02020603050405020304" pitchFamily="18" charset="0"/>
                <a:cs typeface="Times New Roman" panose="02020603050405020304" pitchFamily="18" charset="0"/>
              </a:rPr>
              <a:t>5</a:t>
            </a:r>
            <a:endParaRPr lang="zh-CN" altLang="en-US" sz="3200" b="1" dirty="0">
              <a:solidFill>
                <a:srgbClr val="C00000"/>
              </a:solidFill>
              <a:latin typeface="Times New Roman" panose="02020603050405020304" pitchFamily="18" charset="0"/>
              <a:cs typeface="Times New Roman" panose="02020603050405020304" pitchFamily="18" charset="0"/>
            </a:endParaRPr>
          </a:p>
        </p:txBody>
      </p:sp>
      <p:sp>
        <p:nvSpPr>
          <p:cNvPr id="6" name="左中括号 5">
            <a:extLst>
              <a:ext uri="{FF2B5EF4-FFF2-40B4-BE49-F238E27FC236}">
                <a16:creationId xmlns:a16="http://schemas.microsoft.com/office/drawing/2014/main" xmlns="" id="{C4AE4604-F167-444A-8EF8-8D848CED412E}"/>
              </a:ext>
            </a:extLst>
          </p:cNvPr>
          <p:cNvSpPr/>
          <p:nvPr/>
        </p:nvSpPr>
        <p:spPr>
          <a:xfrm flipH="1">
            <a:off x="11464547" y="610690"/>
            <a:ext cx="72008" cy="50405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xmlns="" id="{99B823A7-FA06-4C51-B09D-E9C57EE356F9}"/>
              </a:ext>
            </a:extLst>
          </p:cNvPr>
          <p:cNvPicPr>
            <a:picLocks noChangeAspect="1"/>
          </p:cNvPicPr>
          <p:nvPr/>
        </p:nvPicPr>
        <p:blipFill rotWithShape="1">
          <a:blip r:embed="rId3"/>
          <a:srcRect l="5840" t="11994" r="58029" b="16683"/>
          <a:stretch/>
        </p:blipFill>
        <p:spPr>
          <a:xfrm>
            <a:off x="579352" y="1701248"/>
            <a:ext cx="5002721" cy="3960000"/>
          </a:xfrm>
          <a:prstGeom prst="rect">
            <a:avLst/>
          </a:prstGeom>
        </p:spPr>
      </p:pic>
      <p:pic>
        <p:nvPicPr>
          <p:cNvPr id="14" name="图片 13">
            <a:extLst>
              <a:ext uri="{FF2B5EF4-FFF2-40B4-BE49-F238E27FC236}">
                <a16:creationId xmlns:a16="http://schemas.microsoft.com/office/drawing/2014/main" xmlns="" id="{3D137A5A-DA91-4F12-B921-DC2844C46603}"/>
              </a:ext>
            </a:extLst>
          </p:cNvPr>
          <p:cNvPicPr>
            <a:picLocks noChangeAspect="1"/>
          </p:cNvPicPr>
          <p:nvPr/>
        </p:nvPicPr>
        <p:blipFill rotWithShape="1">
          <a:blip r:embed="rId3"/>
          <a:srcRect l="56685" t="12924" r="7267" b="16472"/>
          <a:stretch/>
        </p:blipFill>
        <p:spPr>
          <a:xfrm>
            <a:off x="6422730" y="1701248"/>
            <a:ext cx="5041817" cy="3960000"/>
          </a:xfrm>
          <a:prstGeom prst="rect">
            <a:avLst/>
          </a:prstGeom>
        </p:spPr>
      </p:pic>
      <p:sp>
        <p:nvSpPr>
          <p:cNvPr id="15" name="文本框 14">
            <a:extLst>
              <a:ext uri="{FF2B5EF4-FFF2-40B4-BE49-F238E27FC236}">
                <a16:creationId xmlns:a16="http://schemas.microsoft.com/office/drawing/2014/main" xmlns="" id="{501FA19E-D03B-4F1F-8ADA-F635F0C980ED}"/>
              </a:ext>
            </a:extLst>
          </p:cNvPr>
          <p:cNvSpPr txBox="1"/>
          <p:nvPr/>
        </p:nvSpPr>
        <p:spPr>
          <a:xfrm>
            <a:off x="1780232" y="6125222"/>
            <a:ext cx="3677298" cy="461665"/>
          </a:xfrm>
          <a:prstGeom prst="rect">
            <a:avLst/>
          </a:prstGeom>
          <a:no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T = 300ms, M=2, N=2</a:t>
            </a:r>
            <a:endParaRPr lang="zh-CN" altLang="en-US" sz="2400" dirty="0">
              <a:latin typeface="Times New Roman" panose="02020603050405020304" pitchFamily="18" charset="0"/>
              <a:cs typeface="Times New Roman" panose="02020603050405020304" pitchFamily="18" charset="0"/>
            </a:endParaRPr>
          </a:p>
        </p:txBody>
      </p:sp>
      <p:sp>
        <p:nvSpPr>
          <p:cNvPr id="16" name="文本框 15">
            <a:extLst>
              <a:ext uri="{FF2B5EF4-FFF2-40B4-BE49-F238E27FC236}">
                <a16:creationId xmlns:a16="http://schemas.microsoft.com/office/drawing/2014/main" xmlns="" id="{30481C58-F29A-4898-8FF3-06F4162016BE}"/>
              </a:ext>
            </a:extLst>
          </p:cNvPr>
          <p:cNvSpPr txBox="1"/>
          <p:nvPr/>
        </p:nvSpPr>
        <p:spPr>
          <a:xfrm>
            <a:off x="7429192" y="6125221"/>
            <a:ext cx="3677298" cy="461665"/>
          </a:xfrm>
          <a:prstGeom prst="rect">
            <a:avLst/>
          </a:prstGeom>
          <a:no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T = 30ms, M=2, N=2</a:t>
            </a:r>
            <a:endParaRPr lang="zh-CN" altLang="en-US" sz="2400" dirty="0">
              <a:latin typeface="Times New Roman" panose="02020603050405020304" pitchFamily="18" charset="0"/>
              <a:cs typeface="Times New Roman" panose="02020603050405020304" pitchFamily="18" charset="0"/>
            </a:endParaRPr>
          </a:p>
        </p:txBody>
      </p:sp>
      <p:sp>
        <p:nvSpPr>
          <p:cNvPr id="7" name="投影片編號版面配置區 6"/>
          <p:cNvSpPr>
            <a:spLocks noGrp="1"/>
          </p:cNvSpPr>
          <p:nvPr>
            <p:ph type="sldNum" sz="quarter" idx="12"/>
          </p:nvPr>
        </p:nvSpPr>
        <p:spPr/>
        <p:txBody>
          <a:bodyPr/>
          <a:lstStyle/>
          <a:p>
            <a:fld id="{0C913308-F349-4B6D-A68A-DD1791B4A57B}" type="slidenum">
              <a:rPr lang="zh-CN" altLang="en-US" smtClean="0"/>
              <a:t>23</a:t>
            </a:fld>
            <a:endParaRPr lang="zh-CN" altLang="en-US"/>
          </a:p>
        </p:txBody>
      </p:sp>
    </p:spTree>
    <p:extLst>
      <p:ext uri="{BB962C8B-B14F-4D97-AF65-F5344CB8AC3E}">
        <p14:creationId xmlns:p14="http://schemas.microsoft.com/office/powerpoint/2010/main" val="1663642673"/>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C2AB701E-BB0E-401A-9063-7263E5BEEACF}"/>
              </a:ext>
            </a:extLst>
          </p:cNvPr>
          <p:cNvGrpSpPr/>
          <p:nvPr/>
        </p:nvGrpSpPr>
        <p:grpSpPr>
          <a:xfrm flipH="1">
            <a:off x="11639822" y="296059"/>
            <a:ext cx="777432" cy="871309"/>
            <a:chOff x="8415343" y="292006"/>
            <a:chExt cx="777432" cy="871309"/>
          </a:xfrm>
        </p:grpSpPr>
        <p:cxnSp>
          <p:nvCxnSpPr>
            <p:cNvPr id="3" name="直接连接符 2">
              <a:extLst>
                <a:ext uri="{FF2B5EF4-FFF2-40B4-BE49-F238E27FC236}">
                  <a16:creationId xmlns:a16="http://schemas.microsoft.com/office/drawing/2014/main" xmlns="" id="{7DFDE6F1-078E-444E-B4CC-5A51325ACDC6}"/>
                </a:ext>
              </a:extLst>
            </p:cNvPr>
            <p:cNvCxnSpPr/>
            <p:nvPr/>
          </p:nvCxnSpPr>
          <p:spPr>
            <a:xfrm flipH="1">
              <a:off x="8415343" y="292006"/>
              <a:ext cx="777432" cy="653712"/>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a:extLst>
                <a:ext uri="{FF2B5EF4-FFF2-40B4-BE49-F238E27FC236}">
                  <a16:creationId xmlns:a16="http://schemas.microsoft.com/office/drawing/2014/main" xmlns="" id="{19214D3F-E673-4601-8A30-B81A29C16B5D}"/>
                </a:ext>
              </a:extLst>
            </p:cNvPr>
            <p:cNvCxnSpPr/>
            <p:nvPr/>
          </p:nvCxnSpPr>
          <p:spPr>
            <a:xfrm flipH="1">
              <a:off x="8551644" y="836459"/>
              <a:ext cx="388716" cy="3268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 name="矩形 4">
            <a:extLst>
              <a:ext uri="{FF2B5EF4-FFF2-40B4-BE49-F238E27FC236}">
                <a16:creationId xmlns:a16="http://schemas.microsoft.com/office/drawing/2014/main" xmlns="" id="{DF7CAAF0-4C35-4326-9517-9A93F1807399}"/>
              </a:ext>
            </a:extLst>
          </p:cNvPr>
          <p:cNvSpPr/>
          <p:nvPr/>
        </p:nvSpPr>
        <p:spPr>
          <a:xfrm>
            <a:off x="7043305" y="548680"/>
            <a:ext cx="4452501" cy="584775"/>
          </a:xfrm>
          <a:prstGeom prst="rect">
            <a:avLst/>
          </a:prstGeom>
        </p:spPr>
        <p:txBody>
          <a:bodyPr wrap="none">
            <a:spAutoFit/>
          </a:bodyPr>
          <a:lstStyle/>
          <a:p>
            <a:r>
              <a:rPr lang="en-US" altLang="zh-CN" sz="3200" b="1" smtClean="0">
                <a:latin typeface="Times New Roman" panose="02020603050405020304" pitchFamily="18" charset="0"/>
                <a:cs typeface="Times New Roman" panose="02020603050405020304" pitchFamily="18" charset="0"/>
              </a:rPr>
              <a:t>Impact of </a:t>
            </a:r>
            <a:r>
              <a:rPr lang="en-US" altLang="zh-CN" sz="3200" b="1" dirty="0" smtClean="0">
                <a:latin typeface="Times New Roman" panose="02020603050405020304" pitchFamily="18" charset="0"/>
                <a:cs typeface="Times New Roman" panose="02020603050405020304" pitchFamily="18" charset="0"/>
              </a:rPr>
              <a:t>Interference </a:t>
            </a:r>
            <a:r>
              <a:rPr lang="en-US" altLang="zh-CN" sz="3200" b="1" dirty="0" smtClean="0">
                <a:solidFill>
                  <a:srgbClr val="C00000"/>
                </a:solidFill>
                <a:latin typeface="Times New Roman" panose="02020603050405020304" pitchFamily="18" charset="0"/>
                <a:cs typeface="Times New Roman" panose="02020603050405020304" pitchFamily="18" charset="0"/>
              </a:rPr>
              <a:t>5</a:t>
            </a:r>
            <a:endParaRPr lang="zh-CN" altLang="en-US" sz="3200" b="1" dirty="0">
              <a:solidFill>
                <a:srgbClr val="C00000"/>
              </a:solidFill>
              <a:latin typeface="Times New Roman" panose="02020603050405020304" pitchFamily="18" charset="0"/>
              <a:cs typeface="Times New Roman" panose="02020603050405020304" pitchFamily="18" charset="0"/>
            </a:endParaRPr>
          </a:p>
        </p:txBody>
      </p:sp>
      <p:sp>
        <p:nvSpPr>
          <p:cNvPr id="6" name="左中括号 5">
            <a:extLst>
              <a:ext uri="{FF2B5EF4-FFF2-40B4-BE49-F238E27FC236}">
                <a16:creationId xmlns:a16="http://schemas.microsoft.com/office/drawing/2014/main" xmlns="" id="{C4AE4604-F167-444A-8EF8-8D848CED412E}"/>
              </a:ext>
            </a:extLst>
          </p:cNvPr>
          <p:cNvSpPr/>
          <p:nvPr/>
        </p:nvSpPr>
        <p:spPr>
          <a:xfrm flipH="1">
            <a:off x="11464547" y="610690"/>
            <a:ext cx="72008" cy="50405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7" name="文本框 16">
            <a:extLst>
              <a:ext uri="{FF2B5EF4-FFF2-40B4-BE49-F238E27FC236}">
                <a16:creationId xmlns:a16="http://schemas.microsoft.com/office/drawing/2014/main" xmlns="" id="{0CA38F35-FE05-4871-B96E-BD4C215C350D}"/>
              </a:ext>
            </a:extLst>
          </p:cNvPr>
          <p:cNvSpPr txBox="1"/>
          <p:nvPr/>
        </p:nvSpPr>
        <p:spPr>
          <a:xfrm>
            <a:off x="1944275" y="5975171"/>
            <a:ext cx="8570303" cy="830997"/>
          </a:xfrm>
          <a:prstGeom prst="rect">
            <a:avLst/>
          </a:prstGeom>
          <a:no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Type1 = doing nothing, Type2 = watching live video, </a:t>
            </a:r>
          </a:p>
          <a:p>
            <a:pPr algn="ctr"/>
            <a:r>
              <a:rPr lang="en-US" altLang="zh-CN" sz="2400" dirty="0">
                <a:latin typeface="Times New Roman" panose="02020603050405020304" pitchFamily="18" charset="0"/>
                <a:cs typeface="Times New Roman" panose="02020603050405020304" pitchFamily="18" charset="0"/>
              </a:rPr>
              <a:t>Type3 = surfing websites, Type4 = playing games</a:t>
            </a:r>
            <a:endParaRPr lang="zh-CN" altLang="en-US" sz="2400" dirty="0">
              <a:latin typeface="Times New Roman" panose="02020603050405020304" pitchFamily="18" charset="0"/>
              <a:cs typeface="Times New Roman" panose="02020603050405020304" pitchFamily="18" charset="0"/>
            </a:endParaRPr>
          </a:p>
        </p:txBody>
      </p:sp>
      <p:pic>
        <p:nvPicPr>
          <p:cNvPr id="18" name="图片 17">
            <a:extLst>
              <a:ext uri="{FF2B5EF4-FFF2-40B4-BE49-F238E27FC236}">
                <a16:creationId xmlns:a16="http://schemas.microsoft.com/office/drawing/2014/main" xmlns="" id="{3F33379F-5AC7-4930-9599-4EEDD0E81237}"/>
              </a:ext>
            </a:extLst>
          </p:cNvPr>
          <p:cNvPicPr>
            <a:picLocks noChangeAspect="1"/>
          </p:cNvPicPr>
          <p:nvPr/>
        </p:nvPicPr>
        <p:blipFill>
          <a:blip r:embed="rId3"/>
          <a:stretch>
            <a:fillRect/>
          </a:stretch>
        </p:blipFill>
        <p:spPr>
          <a:xfrm>
            <a:off x="198225" y="1269780"/>
            <a:ext cx="5408244" cy="4320000"/>
          </a:xfrm>
          <a:prstGeom prst="rect">
            <a:avLst/>
          </a:prstGeom>
        </p:spPr>
      </p:pic>
      <p:pic>
        <p:nvPicPr>
          <p:cNvPr id="19" name="图片 18">
            <a:extLst>
              <a:ext uri="{FF2B5EF4-FFF2-40B4-BE49-F238E27FC236}">
                <a16:creationId xmlns:a16="http://schemas.microsoft.com/office/drawing/2014/main" xmlns="" id="{F4B02325-E40B-45C4-AA0C-1CB6E6EC88C5}"/>
              </a:ext>
            </a:extLst>
          </p:cNvPr>
          <p:cNvPicPr>
            <a:picLocks noChangeAspect="1"/>
          </p:cNvPicPr>
          <p:nvPr/>
        </p:nvPicPr>
        <p:blipFill>
          <a:blip r:embed="rId4"/>
          <a:stretch>
            <a:fillRect/>
          </a:stretch>
        </p:blipFill>
        <p:spPr>
          <a:xfrm>
            <a:off x="6450961" y="1319922"/>
            <a:ext cx="5427979" cy="4320000"/>
          </a:xfrm>
          <a:prstGeom prst="rect">
            <a:avLst/>
          </a:prstGeom>
        </p:spPr>
      </p:pic>
      <p:sp>
        <p:nvSpPr>
          <p:cNvPr id="7" name="投影片編號版面配置區 6"/>
          <p:cNvSpPr>
            <a:spLocks noGrp="1"/>
          </p:cNvSpPr>
          <p:nvPr>
            <p:ph type="sldNum" sz="quarter" idx="12"/>
          </p:nvPr>
        </p:nvSpPr>
        <p:spPr/>
        <p:txBody>
          <a:bodyPr/>
          <a:lstStyle/>
          <a:p>
            <a:fld id="{0C913308-F349-4B6D-A68A-DD1791B4A57B}" type="slidenum">
              <a:rPr lang="zh-CN" altLang="en-US" smtClean="0"/>
              <a:t>24</a:t>
            </a:fld>
            <a:endParaRPr lang="zh-CN" altLang="en-US"/>
          </a:p>
        </p:txBody>
      </p:sp>
    </p:spTree>
    <p:extLst>
      <p:ext uri="{BB962C8B-B14F-4D97-AF65-F5344CB8AC3E}">
        <p14:creationId xmlns:p14="http://schemas.microsoft.com/office/powerpoint/2010/main" val="3597579134"/>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C2AB701E-BB0E-401A-9063-7263E5BEEACF}"/>
              </a:ext>
            </a:extLst>
          </p:cNvPr>
          <p:cNvGrpSpPr/>
          <p:nvPr/>
        </p:nvGrpSpPr>
        <p:grpSpPr>
          <a:xfrm flipH="1">
            <a:off x="11639822" y="296059"/>
            <a:ext cx="777432" cy="871309"/>
            <a:chOff x="8415343" y="292006"/>
            <a:chExt cx="777432" cy="871309"/>
          </a:xfrm>
        </p:grpSpPr>
        <p:cxnSp>
          <p:nvCxnSpPr>
            <p:cNvPr id="3" name="直接连接符 2">
              <a:extLst>
                <a:ext uri="{FF2B5EF4-FFF2-40B4-BE49-F238E27FC236}">
                  <a16:creationId xmlns:a16="http://schemas.microsoft.com/office/drawing/2014/main" xmlns="" id="{7DFDE6F1-078E-444E-B4CC-5A51325ACDC6}"/>
                </a:ext>
              </a:extLst>
            </p:cNvPr>
            <p:cNvCxnSpPr/>
            <p:nvPr/>
          </p:nvCxnSpPr>
          <p:spPr>
            <a:xfrm flipH="1">
              <a:off x="8415343" y="292006"/>
              <a:ext cx="777432" cy="653712"/>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a:extLst>
                <a:ext uri="{FF2B5EF4-FFF2-40B4-BE49-F238E27FC236}">
                  <a16:creationId xmlns:a16="http://schemas.microsoft.com/office/drawing/2014/main" xmlns="" id="{19214D3F-E673-4601-8A30-B81A29C16B5D}"/>
                </a:ext>
              </a:extLst>
            </p:cNvPr>
            <p:cNvCxnSpPr/>
            <p:nvPr/>
          </p:nvCxnSpPr>
          <p:spPr>
            <a:xfrm flipH="1">
              <a:off x="8551644" y="836459"/>
              <a:ext cx="388716" cy="3268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 name="矩形 4">
            <a:extLst>
              <a:ext uri="{FF2B5EF4-FFF2-40B4-BE49-F238E27FC236}">
                <a16:creationId xmlns:a16="http://schemas.microsoft.com/office/drawing/2014/main" xmlns="" id="{DF7CAAF0-4C35-4326-9517-9A93F1807399}"/>
              </a:ext>
            </a:extLst>
          </p:cNvPr>
          <p:cNvSpPr/>
          <p:nvPr/>
        </p:nvSpPr>
        <p:spPr>
          <a:xfrm>
            <a:off x="4511030" y="548680"/>
            <a:ext cx="6972486" cy="584775"/>
          </a:xfrm>
          <a:prstGeom prst="rect">
            <a:avLst/>
          </a:prstGeom>
        </p:spPr>
        <p:txBody>
          <a:bodyPr wrap="none">
            <a:spAutoFit/>
          </a:bodyPr>
          <a:lstStyle/>
          <a:p>
            <a:r>
              <a:rPr lang="en-US" altLang="zh-CN" sz="3200" b="1">
                <a:latin typeface="Times New Roman" panose="02020603050405020304" pitchFamily="18" charset="0"/>
                <a:cs typeface="Times New Roman" panose="02020603050405020304" pitchFamily="18" charset="0"/>
              </a:rPr>
              <a:t>Full </a:t>
            </a:r>
            <a:r>
              <a:rPr lang="en-US" altLang="zh-CN" sz="3200" b="1" smtClean="0">
                <a:latin typeface="Times New Roman" panose="02020603050405020304" pitchFamily="18" charset="0"/>
                <a:cs typeface="Times New Roman" panose="02020603050405020304" pitchFamily="18" charset="0"/>
              </a:rPr>
              <a:t>Duplex </a:t>
            </a:r>
            <a:r>
              <a:rPr lang="en-US" altLang="zh-CN" sz="3200" b="1" dirty="0">
                <a:latin typeface="Times New Roman" panose="02020603050405020304" pitchFamily="18" charset="0"/>
                <a:cs typeface="Times New Roman" panose="02020603050405020304" pitchFamily="18" charset="0"/>
              </a:rPr>
              <a:t>&amp; Multiple Transmitters </a:t>
            </a:r>
            <a:r>
              <a:rPr lang="en-US" altLang="zh-CN" sz="3200" b="1" dirty="0">
                <a:solidFill>
                  <a:srgbClr val="C00000"/>
                </a:solidFill>
                <a:latin typeface="Times New Roman" panose="02020603050405020304" pitchFamily="18" charset="0"/>
                <a:cs typeface="Times New Roman" panose="02020603050405020304" pitchFamily="18" charset="0"/>
              </a:rPr>
              <a:t>5</a:t>
            </a:r>
            <a:endParaRPr lang="zh-CN" altLang="en-US" sz="3200" b="1" dirty="0">
              <a:solidFill>
                <a:srgbClr val="C00000"/>
              </a:solidFill>
              <a:latin typeface="Times New Roman" panose="02020603050405020304" pitchFamily="18" charset="0"/>
              <a:cs typeface="Times New Roman" panose="02020603050405020304" pitchFamily="18" charset="0"/>
            </a:endParaRPr>
          </a:p>
        </p:txBody>
      </p:sp>
      <p:sp>
        <p:nvSpPr>
          <p:cNvPr id="6" name="左中括号 5">
            <a:extLst>
              <a:ext uri="{FF2B5EF4-FFF2-40B4-BE49-F238E27FC236}">
                <a16:creationId xmlns:a16="http://schemas.microsoft.com/office/drawing/2014/main" xmlns="" id="{C4AE4604-F167-444A-8EF8-8D848CED412E}"/>
              </a:ext>
            </a:extLst>
          </p:cNvPr>
          <p:cNvSpPr/>
          <p:nvPr/>
        </p:nvSpPr>
        <p:spPr>
          <a:xfrm flipH="1">
            <a:off x="11464547" y="610690"/>
            <a:ext cx="72008" cy="50405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xmlns="" id="{5134FC42-B09F-409B-B96E-25F02A2C1AFF}"/>
              </a:ext>
            </a:extLst>
          </p:cNvPr>
          <p:cNvPicPr>
            <a:picLocks noChangeAspect="1"/>
          </p:cNvPicPr>
          <p:nvPr/>
        </p:nvPicPr>
        <p:blipFill rotWithShape="1">
          <a:blip r:embed="rId3"/>
          <a:srcRect t="3973"/>
          <a:stretch/>
        </p:blipFill>
        <p:spPr>
          <a:xfrm>
            <a:off x="0" y="1540480"/>
            <a:ext cx="5936914" cy="4148368"/>
          </a:xfrm>
          <a:prstGeom prst="rect">
            <a:avLst/>
          </a:prstGeom>
        </p:spPr>
      </p:pic>
      <p:pic>
        <p:nvPicPr>
          <p:cNvPr id="11" name="图片 10">
            <a:extLst>
              <a:ext uri="{FF2B5EF4-FFF2-40B4-BE49-F238E27FC236}">
                <a16:creationId xmlns:a16="http://schemas.microsoft.com/office/drawing/2014/main" xmlns="" id="{94CDA3CC-4172-443D-B5B2-42F73E6EF85A}"/>
              </a:ext>
            </a:extLst>
          </p:cNvPr>
          <p:cNvPicPr>
            <a:picLocks noChangeAspect="1"/>
          </p:cNvPicPr>
          <p:nvPr/>
        </p:nvPicPr>
        <p:blipFill>
          <a:blip r:embed="rId4"/>
          <a:stretch>
            <a:fillRect/>
          </a:stretch>
        </p:blipFill>
        <p:spPr>
          <a:xfrm>
            <a:off x="6391880" y="1482344"/>
            <a:ext cx="5614925" cy="3960000"/>
          </a:xfrm>
          <a:prstGeom prst="rect">
            <a:avLst/>
          </a:prstGeom>
        </p:spPr>
      </p:pic>
      <p:sp>
        <p:nvSpPr>
          <p:cNvPr id="12" name="文本框 11">
            <a:extLst>
              <a:ext uri="{FF2B5EF4-FFF2-40B4-BE49-F238E27FC236}">
                <a16:creationId xmlns:a16="http://schemas.microsoft.com/office/drawing/2014/main" xmlns="" id="{8FDBE475-4819-4A3B-ABD6-D8CBBADC0C44}"/>
              </a:ext>
            </a:extLst>
          </p:cNvPr>
          <p:cNvSpPr txBox="1"/>
          <p:nvPr/>
        </p:nvSpPr>
        <p:spPr>
          <a:xfrm>
            <a:off x="982261" y="5781180"/>
            <a:ext cx="3677298" cy="461665"/>
          </a:xfrm>
          <a:prstGeom prst="rect">
            <a:avLst/>
          </a:prstGeom>
          <a:no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M</a:t>
            </a:r>
            <a:r>
              <a:rPr lang="en-US" altLang="zh-CN" sz="2400" baseline="-25000" dirty="0">
                <a:latin typeface="Times New Roman" panose="02020603050405020304" pitchFamily="18" charset="0"/>
                <a:cs typeface="Times New Roman" panose="02020603050405020304" pitchFamily="18" charset="0"/>
              </a:rPr>
              <a:t>A</a:t>
            </a:r>
            <a:r>
              <a:rPr lang="en-US" altLang="zh-CN" sz="2400" dirty="0">
                <a:latin typeface="Times New Roman" panose="02020603050405020304" pitchFamily="18" charset="0"/>
                <a:cs typeface="Times New Roman" panose="02020603050405020304" pitchFamily="18" charset="0"/>
              </a:rPr>
              <a:t>=M</a:t>
            </a:r>
            <a:r>
              <a:rPr lang="en-US" altLang="zh-CN" sz="2400" baseline="-25000" dirty="0">
                <a:latin typeface="Times New Roman" panose="02020603050405020304" pitchFamily="18" charset="0"/>
                <a:cs typeface="Times New Roman" panose="02020603050405020304" pitchFamily="18" charset="0"/>
              </a:rPr>
              <a:t>B</a:t>
            </a:r>
            <a:r>
              <a:rPr lang="en-US" altLang="zh-CN" sz="2400" dirty="0">
                <a:latin typeface="Times New Roman" panose="02020603050405020304" pitchFamily="18" charset="0"/>
                <a:cs typeface="Times New Roman" panose="02020603050405020304" pitchFamily="18" charset="0"/>
              </a:rPr>
              <a:t>=2, N</a:t>
            </a:r>
            <a:r>
              <a:rPr lang="en-US" altLang="zh-CN" sz="2400" baseline="-25000" dirty="0">
                <a:latin typeface="Times New Roman" panose="02020603050405020304" pitchFamily="18" charset="0"/>
                <a:cs typeface="Times New Roman" panose="02020603050405020304" pitchFamily="18" charset="0"/>
              </a:rPr>
              <a:t>A</a:t>
            </a:r>
            <a:r>
              <a:rPr lang="en-US" altLang="zh-CN" sz="2400" dirty="0">
                <a:latin typeface="Times New Roman" panose="02020603050405020304" pitchFamily="18" charset="0"/>
                <a:cs typeface="Times New Roman" panose="02020603050405020304" pitchFamily="18" charset="0"/>
              </a:rPr>
              <a:t>= N</a:t>
            </a:r>
            <a:r>
              <a:rPr lang="en-US" altLang="zh-CN" sz="2400" baseline="-25000" dirty="0">
                <a:latin typeface="Times New Roman" panose="02020603050405020304" pitchFamily="18" charset="0"/>
                <a:cs typeface="Times New Roman" panose="02020603050405020304" pitchFamily="18" charset="0"/>
              </a:rPr>
              <a:t>B </a:t>
            </a:r>
            <a:r>
              <a:rPr lang="en-US" altLang="zh-CN" sz="2400" dirty="0">
                <a:latin typeface="Times New Roman" panose="02020603050405020304" pitchFamily="18" charset="0"/>
                <a:cs typeface="Times New Roman" panose="02020603050405020304" pitchFamily="18" charset="0"/>
              </a:rPr>
              <a:t>=2</a:t>
            </a:r>
            <a:endParaRPr lang="zh-CN" altLang="en-US" sz="2400" dirty="0">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xmlns="" id="{57999808-4BBC-4CA5-B754-EB1CFCC130CA}"/>
              </a:ext>
            </a:extLst>
          </p:cNvPr>
          <p:cNvSpPr txBox="1"/>
          <p:nvPr/>
        </p:nvSpPr>
        <p:spPr>
          <a:xfrm>
            <a:off x="4659559" y="5596515"/>
            <a:ext cx="8570303" cy="830997"/>
          </a:xfrm>
          <a:prstGeom prst="rect">
            <a:avLst/>
          </a:prstGeom>
          <a:noFill/>
        </p:spPr>
        <p:txBody>
          <a:bodyPr wrap="square" rtlCol="0">
            <a:spAutoFit/>
          </a:bodyPr>
          <a:lstStyle/>
          <a:p>
            <a:pPr algn="ctr"/>
            <a:r>
              <a:rPr lang="en-US" altLang="zh-CN" sz="2400" dirty="0">
                <a:latin typeface="Times New Roman" panose="02020603050405020304" pitchFamily="18" charset="0"/>
                <a:cs typeface="Times New Roman" panose="02020603050405020304" pitchFamily="18" charset="0"/>
              </a:rPr>
              <a:t>Type1 = doing nothing, Type2 = watching live video, </a:t>
            </a:r>
          </a:p>
          <a:p>
            <a:pPr algn="ctr"/>
            <a:r>
              <a:rPr lang="en-US" altLang="zh-CN" sz="2400" dirty="0">
                <a:latin typeface="Times New Roman" panose="02020603050405020304" pitchFamily="18" charset="0"/>
                <a:cs typeface="Times New Roman" panose="02020603050405020304" pitchFamily="18" charset="0"/>
              </a:rPr>
              <a:t>Type3 = surfing websites, Type4 = playing games</a:t>
            </a:r>
            <a:endParaRPr lang="zh-CN" altLang="en-US" sz="2400" dirty="0">
              <a:latin typeface="Times New Roman" panose="02020603050405020304" pitchFamily="18" charset="0"/>
              <a:cs typeface="Times New Roman" panose="02020603050405020304" pitchFamily="18" charset="0"/>
            </a:endParaRPr>
          </a:p>
        </p:txBody>
      </p:sp>
      <p:cxnSp>
        <p:nvCxnSpPr>
          <p:cNvPr id="14" name="直接连接符 13">
            <a:extLst>
              <a:ext uri="{FF2B5EF4-FFF2-40B4-BE49-F238E27FC236}">
                <a16:creationId xmlns:a16="http://schemas.microsoft.com/office/drawing/2014/main" xmlns="" id="{0FF36425-73B0-4D2D-8960-E17E2ADEFE79}"/>
              </a:ext>
            </a:extLst>
          </p:cNvPr>
          <p:cNvCxnSpPr/>
          <p:nvPr/>
        </p:nvCxnSpPr>
        <p:spPr>
          <a:xfrm>
            <a:off x="6030410" y="1482344"/>
            <a:ext cx="0" cy="4114171"/>
          </a:xfrm>
          <a:prstGeom prst="line">
            <a:avLst/>
          </a:prstGeom>
          <a:ln w="38100">
            <a:solidFill>
              <a:srgbClr val="4472C4"/>
            </a:solidFill>
            <a:prstDash val="dash"/>
          </a:ln>
        </p:spPr>
        <p:style>
          <a:lnRef idx="1">
            <a:schemeClr val="accent1"/>
          </a:lnRef>
          <a:fillRef idx="0">
            <a:schemeClr val="accent1"/>
          </a:fillRef>
          <a:effectRef idx="0">
            <a:schemeClr val="accent1"/>
          </a:effectRef>
          <a:fontRef idx="minor">
            <a:schemeClr val="tx1"/>
          </a:fontRef>
        </p:style>
      </p:cxnSp>
      <p:sp>
        <p:nvSpPr>
          <p:cNvPr id="7" name="投影片編號版面配置區 6"/>
          <p:cNvSpPr>
            <a:spLocks noGrp="1"/>
          </p:cNvSpPr>
          <p:nvPr>
            <p:ph type="sldNum" sz="quarter" idx="12"/>
          </p:nvPr>
        </p:nvSpPr>
        <p:spPr/>
        <p:txBody>
          <a:bodyPr/>
          <a:lstStyle/>
          <a:p>
            <a:fld id="{0C913308-F349-4B6D-A68A-DD1791B4A57B}" type="slidenum">
              <a:rPr lang="zh-CN" altLang="en-US" smtClean="0"/>
              <a:t>25</a:t>
            </a:fld>
            <a:endParaRPr lang="zh-CN" altLang="en-US"/>
          </a:p>
        </p:txBody>
      </p:sp>
      <p:grpSp>
        <p:nvGrpSpPr>
          <p:cNvPr id="25" name="群組 24"/>
          <p:cNvGrpSpPr/>
          <p:nvPr/>
        </p:nvGrpSpPr>
        <p:grpSpPr>
          <a:xfrm>
            <a:off x="1630710" y="2060848"/>
            <a:ext cx="2736304" cy="864096"/>
            <a:chOff x="1630710" y="2060848"/>
            <a:chExt cx="2736304" cy="864096"/>
          </a:xfrm>
        </p:grpSpPr>
        <p:cxnSp>
          <p:nvCxnSpPr>
            <p:cNvPr id="9" name="直線箭頭接點 8"/>
            <p:cNvCxnSpPr/>
            <p:nvPr/>
          </p:nvCxnSpPr>
          <p:spPr>
            <a:xfrm flipV="1">
              <a:off x="1918742" y="2060848"/>
              <a:ext cx="0" cy="86409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1630710" y="2060848"/>
              <a:ext cx="2736304"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1630710" y="2924944"/>
              <a:ext cx="576064"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24" name="文字方塊 23"/>
          <p:cNvSpPr txBox="1"/>
          <p:nvPr/>
        </p:nvSpPr>
        <p:spPr>
          <a:xfrm>
            <a:off x="1329384" y="1599183"/>
            <a:ext cx="2821606" cy="461665"/>
          </a:xfrm>
          <a:prstGeom prst="rect">
            <a:avLst/>
          </a:prstGeom>
          <a:noFill/>
        </p:spPr>
        <p:txBody>
          <a:bodyPr wrap="none" rtlCol="0">
            <a:spAutoFit/>
          </a:bodyPr>
          <a:lstStyle/>
          <a:p>
            <a:r>
              <a:rPr kumimoji="1" lang="en-US" altLang="zh-TW" sz="2400" dirty="0" smtClean="0">
                <a:solidFill>
                  <a:srgbClr val="FF0000"/>
                </a:solidFill>
              </a:rPr>
              <a:t>Increased by 195%</a:t>
            </a:r>
            <a:endParaRPr kumimoji="1" lang="zh-TW" altLang="en-US" sz="2400" dirty="0">
              <a:solidFill>
                <a:srgbClr val="FF0000"/>
              </a:solidFill>
            </a:endParaRPr>
          </a:p>
        </p:txBody>
      </p:sp>
      <p:grpSp>
        <p:nvGrpSpPr>
          <p:cNvPr id="26" name="群組 25"/>
          <p:cNvGrpSpPr/>
          <p:nvPr/>
        </p:nvGrpSpPr>
        <p:grpSpPr>
          <a:xfrm>
            <a:off x="8039422" y="1877746"/>
            <a:ext cx="576064" cy="984516"/>
            <a:chOff x="1630710" y="1940428"/>
            <a:chExt cx="576064" cy="984516"/>
          </a:xfrm>
        </p:grpSpPr>
        <p:cxnSp>
          <p:nvCxnSpPr>
            <p:cNvPr id="27" name="直線箭頭接點 26"/>
            <p:cNvCxnSpPr/>
            <p:nvPr/>
          </p:nvCxnSpPr>
          <p:spPr>
            <a:xfrm flipV="1">
              <a:off x="1883743" y="1940428"/>
              <a:ext cx="6187" cy="98451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1630710" y="1940428"/>
              <a:ext cx="576064"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1630710" y="2924944"/>
              <a:ext cx="576064" cy="0"/>
            </a:xfrm>
            <a:prstGeom prst="line">
              <a:avLst/>
            </a:prstGeom>
            <a:ln w="5715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30" name="文字方塊 29"/>
          <p:cNvSpPr txBox="1"/>
          <p:nvPr/>
        </p:nvSpPr>
        <p:spPr>
          <a:xfrm>
            <a:off x="7607374" y="1268760"/>
            <a:ext cx="3078087" cy="461665"/>
          </a:xfrm>
          <a:prstGeom prst="rect">
            <a:avLst/>
          </a:prstGeom>
          <a:noFill/>
        </p:spPr>
        <p:txBody>
          <a:bodyPr wrap="none" rtlCol="0">
            <a:spAutoFit/>
          </a:bodyPr>
          <a:lstStyle/>
          <a:p>
            <a:r>
              <a:rPr kumimoji="1" lang="en-US" altLang="zh-TW" sz="2400" dirty="0" smtClean="0">
                <a:solidFill>
                  <a:srgbClr val="FF0000"/>
                </a:solidFill>
              </a:rPr>
              <a:t>Increased </a:t>
            </a:r>
            <a:r>
              <a:rPr kumimoji="1" lang="en-US" altLang="zh-TW" sz="2400" smtClean="0">
                <a:solidFill>
                  <a:srgbClr val="FF0000"/>
                </a:solidFill>
              </a:rPr>
              <a:t>by 154.5%</a:t>
            </a:r>
            <a:endParaRPr kumimoji="1" lang="zh-TW" altLang="en-US" sz="2400" dirty="0">
              <a:solidFill>
                <a:srgbClr val="FF0000"/>
              </a:solidFill>
            </a:endParaRPr>
          </a:p>
        </p:txBody>
      </p:sp>
    </p:spTree>
    <p:extLst>
      <p:ext uri="{BB962C8B-B14F-4D97-AF65-F5344CB8AC3E}">
        <p14:creationId xmlns:p14="http://schemas.microsoft.com/office/powerpoint/2010/main" val="2827669678"/>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childTnLst>
                          </p:cTn>
                        </p:par>
                        <p:par>
                          <p:cTn id="24" fill="hold">
                            <p:stCondLst>
                              <p:cond delay="500"/>
                            </p:stCondLst>
                            <p:childTnLst>
                              <p:par>
                                <p:cTn id="25" presetID="1"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4" grpId="0"/>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49765" y="4137263"/>
            <a:ext cx="1619354" cy="646331"/>
          </a:xfrm>
          <a:prstGeom prst="rect">
            <a:avLst/>
          </a:prstGeom>
          <a:noFill/>
        </p:spPr>
        <p:txBody>
          <a:bodyPr wrap="none" rtlCol="0">
            <a:spAutoFit/>
          </a:bodyPr>
          <a:lstStyle/>
          <a:p>
            <a:r>
              <a:rPr lang="en-US" altLang="zh-CN" sz="3600" spc="300" dirty="0">
                <a:solidFill>
                  <a:schemeClr val="tx1">
                    <a:lumMod val="85000"/>
                    <a:lumOff val="15000"/>
                  </a:schemeClr>
                </a:solidFill>
                <a:latin typeface="造字工房尚雅体演示版常规体" pitchFamily="50" charset="-122"/>
                <a:ea typeface="造字工房尚雅体演示版常规体" pitchFamily="50" charset="-122"/>
              </a:rPr>
              <a:t>PART</a:t>
            </a:r>
          </a:p>
        </p:txBody>
      </p:sp>
      <p:sp>
        <p:nvSpPr>
          <p:cNvPr id="12" name="等腰三角形 11"/>
          <p:cNvSpPr/>
          <p:nvPr/>
        </p:nvSpPr>
        <p:spPr>
          <a:xfrm rot="512239">
            <a:off x="3477837" y="3538931"/>
            <a:ext cx="314715" cy="27130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20371609">
            <a:off x="3995378" y="3751964"/>
            <a:ext cx="157357" cy="13565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20371609">
            <a:off x="3124426" y="3774407"/>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3761573">
            <a:off x="2621230" y="3463058"/>
            <a:ext cx="588992" cy="403978"/>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20371609">
            <a:off x="3987995" y="3447181"/>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2958273" y="2074407"/>
            <a:ext cx="800219" cy="1569660"/>
          </a:xfrm>
          <a:prstGeom prst="rect">
            <a:avLst/>
          </a:prstGeom>
          <a:noFill/>
        </p:spPr>
        <p:txBody>
          <a:bodyPr wrap="none" rtlCol="0">
            <a:spAutoFit/>
          </a:bodyPr>
          <a:lstStyle/>
          <a:p>
            <a:r>
              <a:rPr lang="en-US" altLang="zh-CN" sz="9600" b="1" dirty="0" smtClean="0">
                <a:solidFill>
                  <a:schemeClr val="tx1">
                    <a:lumMod val="85000"/>
                    <a:lumOff val="15000"/>
                  </a:schemeClr>
                </a:solidFill>
                <a:latin typeface="造字工房尚雅体演示版常规体" pitchFamily="50" charset="-122"/>
                <a:ea typeface="造字工房尚雅体演示版常规体" pitchFamily="50" charset="-122"/>
              </a:rPr>
              <a:t>6</a:t>
            </a:r>
            <a:endParaRPr lang="zh-CN" altLang="en-US" sz="9600" b="1" dirty="0">
              <a:solidFill>
                <a:schemeClr val="tx1">
                  <a:lumMod val="85000"/>
                  <a:lumOff val="15000"/>
                </a:schemeClr>
              </a:solidFill>
              <a:latin typeface="造字工房尚雅体演示版常规体" pitchFamily="50" charset="-122"/>
              <a:ea typeface="造字工房尚雅体演示版常规体" pitchFamily="50" charset="-122"/>
            </a:endParaRPr>
          </a:p>
        </p:txBody>
      </p:sp>
      <p:sp>
        <p:nvSpPr>
          <p:cNvPr id="28" name="TextBox 27"/>
          <p:cNvSpPr txBox="1"/>
          <p:nvPr/>
        </p:nvSpPr>
        <p:spPr>
          <a:xfrm>
            <a:off x="5895049" y="3060395"/>
            <a:ext cx="2672526" cy="646331"/>
          </a:xfrm>
          <a:prstGeom prst="rect">
            <a:avLst/>
          </a:prstGeom>
          <a:noFill/>
        </p:spPr>
        <p:txBody>
          <a:bodyPr wrap="none" rtlCol="0">
            <a:spAutoFit/>
          </a:bodyPr>
          <a:lstStyle/>
          <a:p>
            <a:r>
              <a:rPr lang="en-US" altLang="zh-CN" sz="3600" spc="300" dirty="0" smtClean="0">
                <a:latin typeface="Times New Roman" panose="02020603050405020304" pitchFamily="18" charset="0"/>
                <a:cs typeface="Times New Roman" panose="02020603050405020304" pitchFamily="18" charset="0"/>
              </a:rPr>
              <a:t>Conclusion</a:t>
            </a:r>
            <a:endParaRPr lang="zh-CN" altLang="en-US" sz="3600" spc="300" dirty="0">
              <a:latin typeface="Times New Roman" panose="02020603050405020304" pitchFamily="18" charset="0"/>
              <a:cs typeface="Times New Roman" panose="02020603050405020304" pitchFamily="18" charset="0"/>
            </a:endParaRPr>
          </a:p>
        </p:txBody>
      </p:sp>
      <p:cxnSp>
        <p:nvCxnSpPr>
          <p:cNvPr id="33" name="直接连接符 32"/>
          <p:cNvCxnSpPr/>
          <p:nvPr/>
        </p:nvCxnSpPr>
        <p:spPr>
          <a:xfrm flipH="1">
            <a:off x="6067126" y="2638182"/>
            <a:ext cx="388716" cy="326856"/>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9082926" y="3247397"/>
            <a:ext cx="654557" cy="534334"/>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8803430" y="2638182"/>
            <a:ext cx="388716" cy="3268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6744019" y="3685485"/>
            <a:ext cx="654557" cy="534334"/>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投影片編號版面配置區 1"/>
          <p:cNvSpPr>
            <a:spLocks noGrp="1"/>
          </p:cNvSpPr>
          <p:nvPr>
            <p:ph type="sldNum" sz="quarter" idx="12"/>
          </p:nvPr>
        </p:nvSpPr>
        <p:spPr/>
        <p:txBody>
          <a:bodyPr/>
          <a:lstStyle/>
          <a:p>
            <a:fld id="{0C913308-F349-4B6D-A68A-DD1791B4A57B}" type="slidenum">
              <a:rPr lang="zh-CN" altLang="en-US" smtClean="0"/>
              <a:t>26</a:t>
            </a:fld>
            <a:endParaRPr lang="zh-CN" altLang="en-US"/>
          </a:p>
        </p:txBody>
      </p:sp>
    </p:spTree>
    <p:extLst>
      <p:ext uri="{BB962C8B-B14F-4D97-AF65-F5344CB8AC3E}">
        <p14:creationId xmlns:p14="http://schemas.microsoft.com/office/powerpoint/2010/main" val="459777542"/>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31"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 calcmode="lin" valueType="num">
                                      <p:cBhvr>
                                        <p:cTn id="14" dur="1000" fill="hold"/>
                                        <p:tgtEl>
                                          <p:spTgt spid="15"/>
                                        </p:tgtEl>
                                        <p:attrNameLst>
                                          <p:attrName>style.rotation</p:attrName>
                                        </p:attrNameLst>
                                      </p:cBhvr>
                                      <p:tavLst>
                                        <p:tav tm="0">
                                          <p:val>
                                            <p:fltVal val="90"/>
                                          </p:val>
                                        </p:tav>
                                        <p:tav tm="100000">
                                          <p:val>
                                            <p:fltVal val="0"/>
                                          </p:val>
                                        </p:tav>
                                      </p:tavLst>
                                    </p:anim>
                                    <p:animEffect transition="in" filter="fade">
                                      <p:cBhvr>
                                        <p:cTn id="15" dur="1000"/>
                                        <p:tgtEl>
                                          <p:spTgt spid="15"/>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fltVal val="0"/>
                                          </p:val>
                                        </p:tav>
                                        <p:tav tm="100000">
                                          <p:val>
                                            <p:strVal val="#ppt_w"/>
                                          </p:val>
                                        </p:tav>
                                      </p:tavLst>
                                    </p:anim>
                                    <p:anim calcmode="lin" valueType="num">
                                      <p:cBhvr>
                                        <p:cTn id="19" dur="1000" fill="hold"/>
                                        <p:tgtEl>
                                          <p:spTgt spid="14"/>
                                        </p:tgtEl>
                                        <p:attrNameLst>
                                          <p:attrName>ppt_h</p:attrName>
                                        </p:attrNameLst>
                                      </p:cBhvr>
                                      <p:tavLst>
                                        <p:tav tm="0">
                                          <p:val>
                                            <p:fltVal val="0"/>
                                          </p:val>
                                        </p:tav>
                                        <p:tav tm="100000">
                                          <p:val>
                                            <p:strVal val="#ppt_h"/>
                                          </p:val>
                                        </p:tav>
                                      </p:tavLst>
                                    </p:anim>
                                    <p:anim calcmode="lin" valueType="num">
                                      <p:cBhvr>
                                        <p:cTn id="20" dur="1000" fill="hold"/>
                                        <p:tgtEl>
                                          <p:spTgt spid="14"/>
                                        </p:tgtEl>
                                        <p:attrNameLst>
                                          <p:attrName>style.rotation</p:attrName>
                                        </p:attrNameLst>
                                      </p:cBhvr>
                                      <p:tavLst>
                                        <p:tav tm="0">
                                          <p:val>
                                            <p:fltVal val="90"/>
                                          </p:val>
                                        </p:tav>
                                        <p:tav tm="100000">
                                          <p:val>
                                            <p:fltVal val="0"/>
                                          </p:val>
                                        </p:tav>
                                      </p:tavLst>
                                    </p:anim>
                                    <p:animEffect transition="in" filter="fade">
                                      <p:cBhvr>
                                        <p:cTn id="21" dur="1000"/>
                                        <p:tgtEl>
                                          <p:spTgt spid="14"/>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1000" fill="hold"/>
                                        <p:tgtEl>
                                          <p:spTgt spid="16"/>
                                        </p:tgtEl>
                                        <p:attrNameLst>
                                          <p:attrName>ppt_w</p:attrName>
                                        </p:attrNameLst>
                                      </p:cBhvr>
                                      <p:tavLst>
                                        <p:tav tm="0">
                                          <p:val>
                                            <p:fltVal val="0"/>
                                          </p:val>
                                        </p:tav>
                                        <p:tav tm="100000">
                                          <p:val>
                                            <p:strVal val="#ppt_w"/>
                                          </p:val>
                                        </p:tav>
                                      </p:tavLst>
                                    </p:anim>
                                    <p:anim calcmode="lin" valueType="num">
                                      <p:cBhvr>
                                        <p:cTn id="31" dur="1000" fill="hold"/>
                                        <p:tgtEl>
                                          <p:spTgt spid="16"/>
                                        </p:tgtEl>
                                        <p:attrNameLst>
                                          <p:attrName>ppt_h</p:attrName>
                                        </p:attrNameLst>
                                      </p:cBhvr>
                                      <p:tavLst>
                                        <p:tav tm="0">
                                          <p:val>
                                            <p:fltVal val="0"/>
                                          </p:val>
                                        </p:tav>
                                        <p:tav tm="100000">
                                          <p:val>
                                            <p:strVal val="#ppt_h"/>
                                          </p:val>
                                        </p:tav>
                                      </p:tavLst>
                                    </p:anim>
                                    <p:anim calcmode="lin" valueType="num">
                                      <p:cBhvr>
                                        <p:cTn id="32" dur="1000" fill="hold"/>
                                        <p:tgtEl>
                                          <p:spTgt spid="16"/>
                                        </p:tgtEl>
                                        <p:attrNameLst>
                                          <p:attrName>style.rotation</p:attrName>
                                        </p:attrNameLst>
                                      </p:cBhvr>
                                      <p:tavLst>
                                        <p:tav tm="0">
                                          <p:val>
                                            <p:fltVal val="90"/>
                                          </p:val>
                                        </p:tav>
                                        <p:tav tm="100000">
                                          <p:val>
                                            <p:fltVal val="0"/>
                                          </p:val>
                                        </p:tav>
                                      </p:tavLst>
                                    </p:anim>
                                    <p:animEffect transition="in" filter="fade">
                                      <p:cBhvr>
                                        <p:cTn id="33" dur="1000"/>
                                        <p:tgtEl>
                                          <p:spTgt spid="16"/>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1000" fill="hold"/>
                                        <p:tgtEl>
                                          <p:spTgt spid="13"/>
                                        </p:tgtEl>
                                        <p:attrNameLst>
                                          <p:attrName>ppt_w</p:attrName>
                                        </p:attrNameLst>
                                      </p:cBhvr>
                                      <p:tavLst>
                                        <p:tav tm="0">
                                          <p:val>
                                            <p:fltVal val="0"/>
                                          </p:val>
                                        </p:tav>
                                        <p:tav tm="100000">
                                          <p:val>
                                            <p:strVal val="#ppt_w"/>
                                          </p:val>
                                        </p:tav>
                                      </p:tavLst>
                                    </p:anim>
                                    <p:anim calcmode="lin" valueType="num">
                                      <p:cBhvr>
                                        <p:cTn id="37" dur="1000" fill="hold"/>
                                        <p:tgtEl>
                                          <p:spTgt spid="13"/>
                                        </p:tgtEl>
                                        <p:attrNameLst>
                                          <p:attrName>ppt_h</p:attrName>
                                        </p:attrNameLst>
                                      </p:cBhvr>
                                      <p:tavLst>
                                        <p:tav tm="0">
                                          <p:val>
                                            <p:fltVal val="0"/>
                                          </p:val>
                                        </p:tav>
                                        <p:tav tm="100000">
                                          <p:val>
                                            <p:strVal val="#ppt_h"/>
                                          </p:val>
                                        </p:tav>
                                      </p:tavLst>
                                    </p:anim>
                                    <p:anim calcmode="lin" valueType="num">
                                      <p:cBhvr>
                                        <p:cTn id="38" dur="1000" fill="hold"/>
                                        <p:tgtEl>
                                          <p:spTgt spid="13"/>
                                        </p:tgtEl>
                                        <p:attrNameLst>
                                          <p:attrName>style.rotation</p:attrName>
                                        </p:attrNameLst>
                                      </p:cBhvr>
                                      <p:tavLst>
                                        <p:tav tm="0">
                                          <p:val>
                                            <p:fltVal val="90"/>
                                          </p:val>
                                        </p:tav>
                                        <p:tav tm="100000">
                                          <p:val>
                                            <p:fltVal val="0"/>
                                          </p:val>
                                        </p:tav>
                                      </p:tavLst>
                                    </p:anim>
                                    <p:animEffect transition="in" filter="fade">
                                      <p:cBhvr>
                                        <p:cTn id="39" dur="1000"/>
                                        <p:tgtEl>
                                          <p:spTgt spid="13"/>
                                        </p:tgtEl>
                                      </p:cBhvr>
                                    </p:animEffect>
                                  </p:childTnLst>
                                </p:cTn>
                              </p:par>
                              <p:par>
                                <p:cTn id="40" presetID="42" presetClass="entr" presetSubtype="0"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53" presetClass="entr" presetSubtype="52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p:cTn id="48" dur="500" fill="hold"/>
                                        <p:tgtEl>
                                          <p:spTgt spid="28"/>
                                        </p:tgtEl>
                                        <p:attrNameLst>
                                          <p:attrName>ppt_w</p:attrName>
                                        </p:attrNameLst>
                                      </p:cBhvr>
                                      <p:tavLst>
                                        <p:tav tm="0">
                                          <p:val>
                                            <p:fltVal val="0"/>
                                          </p:val>
                                        </p:tav>
                                        <p:tav tm="100000">
                                          <p:val>
                                            <p:strVal val="#ppt_w"/>
                                          </p:val>
                                        </p:tav>
                                      </p:tavLst>
                                    </p:anim>
                                    <p:anim calcmode="lin" valueType="num">
                                      <p:cBhvr>
                                        <p:cTn id="49" dur="500" fill="hold"/>
                                        <p:tgtEl>
                                          <p:spTgt spid="28"/>
                                        </p:tgtEl>
                                        <p:attrNameLst>
                                          <p:attrName>ppt_h</p:attrName>
                                        </p:attrNameLst>
                                      </p:cBhvr>
                                      <p:tavLst>
                                        <p:tav tm="0">
                                          <p:val>
                                            <p:fltVal val="0"/>
                                          </p:val>
                                        </p:tav>
                                        <p:tav tm="100000">
                                          <p:val>
                                            <p:strVal val="#ppt_h"/>
                                          </p:val>
                                        </p:tav>
                                      </p:tavLst>
                                    </p:anim>
                                    <p:animEffect transition="in" filter="fade">
                                      <p:cBhvr>
                                        <p:cTn id="50" dur="500"/>
                                        <p:tgtEl>
                                          <p:spTgt spid="28"/>
                                        </p:tgtEl>
                                      </p:cBhvr>
                                    </p:animEffect>
                                    <p:anim calcmode="lin" valueType="num">
                                      <p:cBhvr>
                                        <p:cTn id="51" dur="500" fill="hold"/>
                                        <p:tgtEl>
                                          <p:spTgt spid="28"/>
                                        </p:tgtEl>
                                        <p:attrNameLst>
                                          <p:attrName>ppt_x</p:attrName>
                                        </p:attrNameLst>
                                      </p:cBhvr>
                                      <p:tavLst>
                                        <p:tav tm="0">
                                          <p:val>
                                            <p:fltVal val="0.5"/>
                                          </p:val>
                                        </p:tav>
                                        <p:tav tm="100000">
                                          <p:val>
                                            <p:strVal val="#ppt_x"/>
                                          </p:val>
                                        </p:tav>
                                      </p:tavLst>
                                    </p:anim>
                                    <p:anim calcmode="lin" valueType="num">
                                      <p:cBhvr>
                                        <p:cTn id="52" dur="500" fill="hold"/>
                                        <p:tgtEl>
                                          <p:spTgt spid="28"/>
                                        </p:tgtEl>
                                        <p:attrNameLst>
                                          <p:attrName>ppt_y</p:attrName>
                                        </p:attrNameLst>
                                      </p:cBhvr>
                                      <p:tavLst>
                                        <p:tav tm="0">
                                          <p:val>
                                            <p:fltVal val="0.5"/>
                                          </p:val>
                                        </p:tav>
                                        <p:tav tm="100000">
                                          <p:val>
                                            <p:strVal val="#ppt_y"/>
                                          </p:val>
                                        </p:tav>
                                      </p:tavLst>
                                    </p:anim>
                                  </p:childTnLst>
                                </p:cTn>
                              </p:par>
                              <p:par>
                                <p:cTn id="53" presetID="31"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1000" fill="hold"/>
                                        <p:tgtEl>
                                          <p:spTgt spid="33"/>
                                        </p:tgtEl>
                                        <p:attrNameLst>
                                          <p:attrName>ppt_w</p:attrName>
                                        </p:attrNameLst>
                                      </p:cBhvr>
                                      <p:tavLst>
                                        <p:tav tm="0">
                                          <p:val>
                                            <p:fltVal val="0"/>
                                          </p:val>
                                        </p:tav>
                                        <p:tav tm="100000">
                                          <p:val>
                                            <p:strVal val="#ppt_w"/>
                                          </p:val>
                                        </p:tav>
                                      </p:tavLst>
                                    </p:anim>
                                    <p:anim calcmode="lin" valueType="num">
                                      <p:cBhvr>
                                        <p:cTn id="56" dur="1000" fill="hold"/>
                                        <p:tgtEl>
                                          <p:spTgt spid="33"/>
                                        </p:tgtEl>
                                        <p:attrNameLst>
                                          <p:attrName>ppt_h</p:attrName>
                                        </p:attrNameLst>
                                      </p:cBhvr>
                                      <p:tavLst>
                                        <p:tav tm="0">
                                          <p:val>
                                            <p:fltVal val="0"/>
                                          </p:val>
                                        </p:tav>
                                        <p:tav tm="100000">
                                          <p:val>
                                            <p:strVal val="#ppt_h"/>
                                          </p:val>
                                        </p:tav>
                                      </p:tavLst>
                                    </p:anim>
                                    <p:anim calcmode="lin" valueType="num">
                                      <p:cBhvr>
                                        <p:cTn id="57" dur="1000" fill="hold"/>
                                        <p:tgtEl>
                                          <p:spTgt spid="33"/>
                                        </p:tgtEl>
                                        <p:attrNameLst>
                                          <p:attrName>style.rotation</p:attrName>
                                        </p:attrNameLst>
                                      </p:cBhvr>
                                      <p:tavLst>
                                        <p:tav tm="0">
                                          <p:val>
                                            <p:fltVal val="90"/>
                                          </p:val>
                                        </p:tav>
                                        <p:tav tm="100000">
                                          <p:val>
                                            <p:fltVal val="0"/>
                                          </p:val>
                                        </p:tav>
                                      </p:tavLst>
                                    </p:anim>
                                    <p:animEffect transition="in" filter="fade">
                                      <p:cBhvr>
                                        <p:cTn id="58" dur="1000"/>
                                        <p:tgtEl>
                                          <p:spTgt spid="33"/>
                                        </p:tgtEl>
                                      </p:cBhvr>
                                    </p:animEffect>
                                  </p:childTnLst>
                                </p:cTn>
                              </p:par>
                              <p:par>
                                <p:cTn id="59" presetID="31"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p:cTn id="61" dur="1000" fill="hold"/>
                                        <p:tgtEl>
                                          <p:spTgt spid="37"/>
                                        </p:tgtEl>
                                        <p:attrNameLst>
                                          <p:attrName>ppt_w</p:attrName>
                                        </p:attrNameLst>
                                      </p:cBhvr>
                                      <p:tavLst>
                                        <p:tav tm="0">
                                          <p:val>
                                            <p:fltVal val="0"/>
                                          </p:val>
                                        </p:tav>
                                        <p:tav tm="100000">
                                          <p:val>
                                            <p:strVal val="#ppt_w"/>
                                          </p:val>
                                        </p:tav>
                                      </p:tavLst>
                                    </p:anim>
                                    <p:anim calcmode="lin" valueType="num">
                                      <p:cBhvr>
                                        <p:cTn id="62" dur="1000" fill="hold"/>
                                        <p:tgtEl>
                                          <p:spTgt spid="37"/>
                                        </p:tgtEl>
                                        <p:attrNameLst>
                                          <p:attrName>ppt_h</p:attrName>
                                        </p:attrNameLst>
                                      </p:cBhvr>
                                      <p:tavLst>
                                        <p:tav tm="0">
                                          <p:val>
                                            <p:fltVal val="0"/>
                                          </p:val>
                                        </p:tav>
                                        <p:tav tm="100000">
                                          <p:val>
                                            <p:strVal val="#ppt_h"/>
                                          </p:val>
                                        </p:tav>
                                      </p:tavLst>
                                    </p:anim>
                                    <p:anim calcmode="lin" valueType="num">
                                      <p:cBhvr>
                                        <p:cTn id="63" dur="1000" fill="hold"/>
                                        <p:tgtEl>
                                          <p:spTgt spid="37"/>
                                        </p:tgtEl>
                                        <p:attrNameLst>
                                          <p:attrName>style.rotation</p:attrName>
                                        </p:attrNameLst>
                                      </p:cBhvr>
                                      <p:tavLst>
                                        <p:tav tm="0">
                                          <p:val>
                                            <p:fltVal val="90"/>
                                          </p:val>
                                        </p:tav>
                                        <p:tav tm="100000">
                                          <p:val>
                                            <p:fltVal val="0"/>
                                          </p:val>
                                        </p:tav>
                                      </p:tavLst>
                                    </p:anim>
                                    <p:animEffect transition="in" filter="fade">
                                      <p:cBhvr>
                                        <p:cTn id="64" dur="1000"/>
                                        <p:tgtEl>
                                          <p:spTgt spid="37"/>
                                        </p:tgtEl>
                                      </p:cBhvr>
                                    </p:animEffect>
                                  </p:childTnLst>
                                </p:cTn>
                              </p:par>
                              <p:par>
                                <p:cTn id="65" presetID="31" presetClass="entr" presetSubtype="0" fill="hold" nodeType="with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p:cTn id="67" dur="1000" fill="hold"/>
                                        <p:tgtEl>
                                          <p:spTgt spid="36"/>
                                        </p:tgtEl>
                                        <p:attrNameLst>
                                          <p:attrName>ppt_w</p:attrName>
                                        </p:attrNameLst>
                                      </p:cBhvr>
                                      <p:tavLst>
                                        <p:tav tm="0">
                                          <p:val>
                                            <p:fltVal val="0"/>
                                          </p:val>
                                        </p:tav>
                                        <p:tav tm="100000">
                                          <p:val>
                                            <p:strVal val="#ppt_w"/>
                                          </p:val>
                                        </p:tav>
                                      </p:tavLst>
                                    </p:anim>
                                    <p:anim calcmode="lin" valueType="num">
                                      <p:cBhvr>
                                        <p:cTn id="68" dur="1000" fill="hold"/>
                                        <p:tgtEl>
                                          <p:spTgt spid="36"/>
                                        </p:tgtEl>
                                        <p:attrNameLst>
                                          <p:attrName>ppt_h</p:attrName>
                                        </p:attrNameLst>
                                      </p:cBhvr>
                                      <p:tavLst>
                                        <p:tav tm="0">
                                          <p:val>
                                            <p:fltVal val="0"/>
                                          </p:val>
                                        </p:tav>
                                        <p:tav tm="100000">
                                          <p:val>
                                            <p:strVal val="#ppt_h"/>
                                          </p:val>
                                        </p:tav>
                                      </p:tavLst>
                                    </p:anim>
                                    <p:anim calcmode="lin" valueType="num">
                                      <p:cBhvr>
                                        <p:cTn id="69" dur="1000" fill="hold"/>
                                        <p:tgtEl>
                                          <p:spTgt spid="36"/>
                                        </p:tgtEl>
                                        <p:attrNameLst>
                                          <p:attrName>style.rotation</p:attrName>
                                        </p:attrNameLst>
                                      </p:cBhvr>
                                      <p:tavLst>
                                        <p:tav tm="0">
                                          <p:val>
                                            <p:fltVal val="90"/>
                                          </p:val>
                                        </p:tav>
                                        <p:tav tm="100000">
                                          <p:val>
                                            <p:fltVal val="0"/>
                                          </p:val>
                                        </p:tav>
                                      </p:tavLst>
                                    </p:anim>
                                    <p:animEffect transition="in" filter="fade">
                                      <p:cBhvr>
                                        <p:cTn id="70" dur="1000"/>
                                        <p:tgtEl>
                                          <p:spTgt spid="36"/>
                                        </p:tgtEl>
                                      </p:cBhvr>
                                    </p:animEffect>
                                  </p:childTnLst>
                                </p:cTn>
                              </p:par>
                              <p:par>
                                <p:cTn id="71" presetID="31" presetClass="entr" presetSubtype="0"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p:cTn id="73" dur="1000" fill="hold"/>
                                        <p:tgtEl>
                                          <p:spTgt spid="34"/>
                                        </p:tgtEl>
                                        <p:attrNameLst>
                                          <p:attrName>ppt_w</p:attrName>
                                        </p:attrNameLst>
                                      </p:cBhvr>
                                      <p:tavLst>
                                        <p:tav tm="0">
                                          <p:val>
                                            <p:fltVal val="0"/>
                                          </p:val>
                                        </p:tav>
                                        <p:tav tm="100000">
                                          <p:val>
                                            <p:strVal val="#ppt_w"/>
                                          </p:val>
                                        </p:tav>
                                      </p:tavLst>
                                    </p:anim>
                                    <p:anim calcmode="lin" valueType="num">
                                      <p:cBhvr>
                                        <p:cTn id="74" dur="1000" fill="hold"/>
                                        <p:tgtEl>
                                          <p:spTgt spid="34"/>
                                        </p:tgtEl>
                                        <p:attrNameLst>
                                          <p:attrName>ppt_h</p:attrName>
                                        </p:attrNameLst>
                                      </p:cBhvr>
                                      <p:tavLst>
                                        <p:tav tm="0">
                                          <p:val>
                                            <p:fltVal val="0"/>
                                          </p:val>
                                        </p:tav>
                                        <p:tav tm="100000">
                                          <p:val>
                                            <p:strVal val="#ppt_h"/>
                                          </p:val>
                                        </p:tav>
                                      </p:tavLst>
                                    </p:anim>
                                    <p:anim calcmode="lin" valueType="num">
                                      <p:cBhvr>
                                        <p:cTn id="75" dur="1000" fill="hold"/>
                                        <p:tgtEl>
                                          <p:spTgt spid="34"/>
                                        </p:tgtEl>
                                        <p:attrNameLst>
                                          <p:attrName>style.rotation</p:attrName>
                                        </p:attrNameLst>
                                      </p:cBhvr>
                                      <p:tavLst>
                                        <p:tav tm="0">
                                          <p:val>
                                            <p:fltVal val="90"/>
                                          </p:val>
                                        </p:tav>
                                        <p:tav tm="100000">
                                          <p:val>
                                            <p:fltVal val="0"/>
                                          </p:val>
                                        </p:tav>
                                      </p:tavLst>
                                    </p:anim>
                                    <p:animEffect transition="in" filter="fade">
                                      <p:cBhvr>
                                        <p:cTn id="76"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13" grpId="0" animBg="1"/>
      <p:bldP spid="14" grpId="0" animBg="1"/>
      <p:bldP spid="15" grpId="0" animBg="1"/>
      <p:bldP spid="16" grpId="0" animBg="1"/>
      <p:bldP spid="17" grpId="0"/>
      <p:bldP spid="2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C2AB701E-BB0E-401A-9063-7263E5BEEACF}"/>
              </a:ext>
            </a:extLst>
          </p:cNvPr>
          <p:cNvGrpSpPr/>
          <p:nvPr/>
        </p:nvGrpSpPr>
        <p:grpSpPr>
          <a:xfrm flipH="1">
            <a:off x="11639822" y="296059"/>
            <a:ext cx="777432" cy="871309"/>
            <a:chOff x="8415343" y="292006"/>
            <a:chExt cx="777432" cy="871309"/>
          </a:xfrm>
        </p:grpSpPr>
        <p:cxnSp>
          <p:nvCxnSpPr>
            <p:cNvPr id="3" name="直接连接符 2">
              <a:extLst>
                <a:ext uri="{FF2B5EF4-FFF2-40B4-BE49-F238E27FC236}">
                  <a16:creationId xmlns:a16="http://schemas.microsoft.com/office/drawing/2014/main" xmlns="" id="{7DFDE6F1-078E-444E-B4CC-5A51325ACDC6}"/>
                </a:ext>
              </a:extLst>
            </p:cNvPr>
            <p:cNvCxnSpPr/>
            <p:nvPr/>
          </p:nvCxnSpPr>
          <p:spPr>
            <a:xfrm flipH="1">
              <a:off x="8415343" y="292006"/>
              <a:ext cx="777432" cy="653712"/>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a:extLst>
                <a:ext uri="{FF2B5EF4-FFF2-40B4-BE49-F238E27FC236}">
                  <a16:creationId xmlns:a16="http://schemas.microsoft.com/office/drawing/2014/main" xmlns="" id="{19214D3F-E673-4601-8A30-B81A29C16B5D}"/>
                </a:ext>
              </a:extLst>
            </p:cNvPr>
            <p:cNvCxnSpPr/>
            <p:nvPr/>
          </p:nvCxnSpPr>
          <p:spPr>
            <a:xfrm flipH="1">
              <a:off x="8551644" y="836459"/>
              <a:ext cx="388716" cy="3268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5" name="矩形 4">
            <a:extLst>
              <a:ext uri="{FF2B5EF4-FFF2-40B4-BE49-F238E27FC236}">
                <a16:creationId xmlns:a16="http://schemas.microsoft.com/office/drawing/2014/main" xmlns="" id="{DF7CAAF0-4C35-4326-9517-9A93F1807399}"/>
              </a:ext>
            </a:extLst>
          </p:cNvPr>
          <p:cNvSpPr/>
          <p:nvPr/>
        </p:nvSpPr>
        <p:spPr>
          <a:xfrm>
            <a:off x="9253011" y="610753"/>
            <a:ext cx="2170787" cy="523220"/>
          </a:xfrm>
          <a:prstGeom prst="rect">
            <a:avLst/>
          </a:prstGeom>
        </p:spPr>
        <p:txBody>
          <a:bodyPr wrap="none">
            <a:spAutoFit/>
          </a:bodyPr>
          <a:lstStyle/>
          <a:p>
            <a:r>
              <a:rPr lang="en-US" altLang="zh-CN" sz="2800" b="1" smtClean="0">
                <a:latin typeface="Times New Roman" panose="02020603050405020304" pitchFamily="18" charset="0"/>
                <a:cs typeface="Times New Roman" panose="02020603050405020304" pitchFamily="18" charset="0"/>
              </a:rPr>
              <a:t>Conclusion </a:t>
            </a:r>
            <a:r>
              <a:rPr lang="en-US" altLang="zh-CN" sz="2800" b="1" dirty="0" smtClean="0">
                <a:solidFill>
                  <a:srgbClr val="C00000"/>
                </a:solidFill>
                <a:latin typeface="Times New Roman" panose="02020603050405020304" pitchFamily="18" charset="0"/>
                <a:cs typeface="Times New Roman" panose="02020603050405020304" pitchFamily="18" charset="0"/>
              </a:rPr>
              <a:t>6</a:t>
            </a:r>
            <a:endParaRPr lang="zh-CN" altLang="en-US" sz="2800" b="1" dirty="0">
              <a:solidFill>
                <a:srgbClr val="C00000"/>
              </a:solidFill>
              <a:latin typeface="Times New Roman" panose="02020603050405020304" pitchFamily="18" charset="0"/>
              <a:cs typeface="Times New Roman" panose="02020603050405020304" pitchFamily="18" charset="0"/>
            </a:endParaRPr>
          </a:p>
        </p:txBody>
      </p:sp>
      <p:sp>
        <p:nvSpPr>
          <p:cNvPr id="6" name="左中括号 5">
            <a:extLst>
              <a:ext uri="{FF2B5EF4-FFF2-40B4-BE49-F238E27FC236}">
                <a16:creationId xmlns:a16="http://schemas.microsoft.com/office/drawing/2014/main" xmlns="" id="{C4AE4604-F167-444A-8EF8-8D848CED412E}"/>
              </a:ext>
            </a:extLst>
          </p:cNvPr>
          <p:cNvSpPr/>
          <p:nvPr/>
        </p:nvSpPr>
        <p:spPr>
          <a:xfrm flipH="1">
            <a:off x="11464547" y="610690"/>
            <a:ext cx="72008" cy="50405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矩形 7">
            <a:extLst>
              <a:ext uri="{FF2B5EF4-FFF2-40B4-BE49-F238E27FC236}">
                <a16:creationId xmlns:a16="http://schemas.microsoft.com/office/drawing/2014/main" xmlns="" id="{AF608A77-54D9-4B6B-ABDA-AF96DCD4961B}"/>
              </a:ext>
            </a:extLst>
          </p:cNvPr>
          <p:cNvSpPr/>
          <p:nvPr/>
        </p:nvSpPr>
        <p:spPr>
          <a:xfrm>
            <a:off x="2134766" y="2132856"/>
            <a:ext cx="7992888" cy="3528392"/>
          </a:xfrm>
          <a:prstGeom prst="rect">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排文字版面配置區 12"/>
          <p:cNvSpPr>
            <a:spLocks noGrp="1"/>
          </p:cNvSpPr>
          <p:nvPr>
            <p:ph type="body" orient="vert" idx="1"/>
          </p:nvPr>
        </p:nvSpPr>
        <p:spPr/>
        <p:txBody>
          <a:bodyPr vert="horz"/>
          <a:lstStyle/>
          <a:p>
            <a:r>
              <a:rPr kumimoji="1" lang="en-US" altLang="zh-TW" b="1" i="1" dirty="0" err="1" smtClean="0"/>
              <a:t>MagneComm</a:t>
            </a:r>
            <a:endParaRPr kumimoji="1" lang="en-US" altLang="zh-TW" b="1" i="1" dirty="0" smtClean="0"/>
          </a:p>
          <a:p>
            <a:pPr lvl="1"/>
            <a:r>
              <a:rPr kumimoji="1" lang="en-US" altLang="zh-TW" dirty="0" smtClean="0"/>
              <a:t>Explore the possibility of a novel near-field </a:t>
            </a:r>
            <a:r>
              <a:rPr kumimoji="1" lang="en-US" altLang="zh-TW" dirty="0"/>
              <a:t>communication </a:t>
            </a:r>
            <a:r>
              <a:rPr kumimoji="1" lang="en-US" altLang="zh-TW" dirty="0" smtClean="0"/>
              <a:t>using </a:t>
            </a:r>
            <a:r>
              <a:rPr kumimoji="1" lang="en-US" altLang="zh-TW" dirty="0"/>
              <a:t>Magnetic Induction </a:t>
            </a:r>
            <a:r>
              <a:rPr kumimoji="1" lang="en-US" altLang="zh-TW" dirty="0" smtClean="0"/>
              <a:t>signals.</a:t>
            </a:r>
          </a:p>
          <a:p>
            <a:pPr lvl="1"/>
            <a:endParaRPr kumimoji="1" lang="en-US" altLang="zh-TW" dirty="0" smtClean="0"/>
          </a:p>
          <a:p>
            <a:pPr lvl="1"/>
            <a:r>
              <a:rPr kumimoji="1" lang="en-US" altLang="zh-TW" dirty="0" smtClean="0"/>
              <a:t>Use CPU and magnetometer as sender and receiver</a:t>
            </a:r>
            <a:endParaRPr kumimoji="1" lang="en-US" altLang="zh-TW" dirty="0"/>
          </a:p>
          <a:p>
            <a:pPr lvl="2"/>
            <a:r>
              <a:rPr kumimoji="1" lang="en-US" altLang="zh-TW" dirty="0" smtClean="0"/>
              <a:t>No additional hardware is required.</a:t>
            </a:r>
          </a:p>
          <a:p>
            <a:pPr lvl="1"/>
            <a:r>
              <a:rPr kumimoji="1" lang="en-US" altLang="zh-TW" dirty="0" smtClean="0"/>
              <a:t>Compensate existing NFC technologies with additional bandwidth</a:t>
            </a:r>
          </a:p>
        </p:txBody>
      </p:sp>
      <p:sp>
        <p:nvSpPr>
          <p:cNvPr id="7" name="投影片編號版面配置區 6"/>
          <p:cNvSpPr>
            <a:spLocks noGrp="1"/>
          </p:cNvSpPr>
          <p:nvPr>
            <p:ph type="sldNum" sz="quarter" idx="12"/>
          </p:nvPr>
        </p:nvSpPr>
        <p:spPr/>
        <p:txBody>
          <a:bodyPr/>
          <a:lstStyle/>
          <a:p>
            <a:fld id="{0C913308-F349-4B6D-A68A-DD1791B4A57B}" type="slidenum">
              <a:rPr lang="zh-CN" altLang="en-US" smtClean="0"/>
              <a:t>27</a:t>
            </a:fld>
            <a:endParaRPr lang="zh-CN" altLang="en-US"/>
          </a:p>
        </p:txBody>
      </p:sp>
    </p:spTree>
    <p:extLst>
      <p:ext uri="{BB962C8B-B14F-4D97-AF65-F5344CB8AC3E}">
        <p14:creationId xmlns:p14="http://schemas.microsoft.com/office/powerpoint/2010/main" val="893299443"/>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862958" y="1714302"/>
            <a:ext cx="3816424" cy="3151228"/>
            <a:chOff x="3862958" y="1655787"/>
            <a:chExt cx="3816424" cy="3151228"/>
          </a:xfrm>
        </p:grpSpPr>
        <p:sp>
          <p:nvSpPr>
            <p:cNvPr id="3" name="TextBox 2"/>
            <p:cNvSpPr txBox="1"/>
            <p:nvPr/>
          </p:nvSpPr>
          <p:spPr>
            <a:xfrm>
              <a:off x="4186994" y="3024497"/>
              <a:ext cx="3302507" cy="923330"/>
            </a:xfrm>
            <a:prstGeom prst="rect">
              <a:avLst/>
            </a:prstGeom>
            <a:noFill/>
          </p:spPr>
          <p:txBody>
            <a:bodyPr wrap="none" rtlCol="0">
              <a:spAutoFit/>
            </a:bodyPr>
            <a:lstStyle/>
            <a:p>
              <a:r>
                <a:rPr lang="en-US" altLang="zh-CN" sz="5400" spc="300" dirty="0">
                  <a:solidFill>
                    <a:schemeClr val="tx1">
                      <a:lumMod val="85000"/>
                      <a:lumOff val="15000"/>
                    </a:schemeClr>
                  </a:solidFill>
                  <a:latin typeface="造字工房尚雅体演示版常规体" pitchFamily="50" charset="-122"/>
                  <a:ea typeface="造字工房尚雅体演示版常规体" pitchFamily="50" charset="-122"/>
                </a:rPr>
                <a:t>THANKS</a:t>
              </a:r>
              <a:endParaRPr lang="zh-CN" altLang="en-US" sz="5400" spc="300" dirty="0">
                <a:solidFill>
                  <a:schemeClr val="tx1">
                    <a:lumMod val="85000"/>
                    <a:lumOff val="15000"/>
                  </a:schemeClr>
                </a:solidFill>
                <a:latin typeface="造字工房尚雅体演示版常规体" pitchFamily="50" charset="-122"/>
                <a:ea typeface="造字工房尚雅体演示版常规体" pitchFamily="50" charset="-122"/>
              </a:endParaRPr>
            </a:p>
          </p:txBody>
        </p:sp>
        <p:grpSp>
          <p:nvGrpSpPr>
            <p:cNvPr id="4" name="组合 3"/>
            <p:cNvGrpSpPr/>
            <p:nvPr/>
          </p:nvGrpSpPr>
          <p:grpSpPr>
            <a:xfrm>
              <a:off x="4873233" y="1655787"/>
              <a:ext cx="1870045" cy="741200"/>
              <a:chOff x="4796735" y="1439763"/>
              <a:chExt cx="1870045" cy="741200"/>
            </a:xfrm>
          </p:grpSpPr>
          <p:sp>
            <p:nvSpPr>
              <p:cNvPr id="12" name="等腰三角形 11"/>
              <p:cNvSpPr/>
              <p:nvPr/>
            </p:nvSpPr>
            <p:spPr>
              <a:xfrm rot="512239">
                <a:off x="5758296" y="1651656"/>
                <a:ext cx="396044" cy="341417"/>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20371609">
                <a:off x="6409581" y="1919741"/>
                <a:ext cx="198022" cy="170708"/>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20371609">
                <a:off x="5313555" y="1947984"/>
                <a:ext cx="266490" cy="196271"/>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3761573">
                <a:off x="4680323" y="1556175"/>
                <a:ext cx="741200" cy="508375"/>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20371609">
                <a:off x="6400290" y="1536196"/>
                <a:ext cx="266490" cy="196271"/>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a:off x="3862958" y="2204865"/>
              <a:ext cx="360040" cy="2602150"/>
              <a:chOff x="3934966" y="1988841"/>
              <a:chExt cx="360040" cy="2602150"/>
            </a:xfrm>
          </p:grpSpPr>
          <p:sp>
            <p:nvSpPr>
              <p:cNvPr id="10" name="左中括号 9"/>
              <p:cNvSpPr/>
              <p:nvPr/>
            </p:nvSpPr>
            <p:spPr>
              <a:xfrm>
                <a:off x="4029132" y="2080364"/>
                <a:ext cx="265874" cy="2423282"/>
              </a:xfrm>
              <a:prstGeom prst="leftBracket">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1" name="左中括号 10"/>
              <p:cNvSpPr/>
              <p:nvPr/>
            </p:nvSpPr>
            <p:spPr>
              <a:xfrm>
                <a:off x="3934966" y="1988841"/>
                <a:ext cx="360040" cy="2602150"/>
              </a:xfrm>
              <a:prstGeom prst="leftBracket">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7" name="组合 6"/>
            <p:cNvGrpSpPr/>
            <p:nvPr/>
          </p:nvGrpSpPr>
          <p:grpSpPr>
            <a:xfrm flipH="1">
              <a:off x="7319342" y="2185087"/>
              <a:ext cx="360040" cy="2602150"/>
              <a:chOff x="3934966" y="1988841"/>
              <a:chExt cx="360040" cy="2602150"/>
            </a:xfrm>
          </p:grpSpPr>
          <p:sp>
            <p:nvSpPr>
              <p:cNvPr id="8" name="左中括号 7"/>
              <p:cNvSpPr/>
              <p:nvPr/>
            </p:nvSpPr>
            <p:spPr>
              <a:xfrm>
                <a:off x="4006974" y="2080364"/>
                <a:ext cx="265874" cy="2423282"/>
              </a:xfrm>
              <a:prstGeom prst="leftBracket">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左中括号 8"/>
              <p:cNvSpPr/>
              <p:nvPr/>
            </p:nvSpPr>
            <p:spPr>
              <a:xfrm>
                <a:off x="3934966" y="1988841"/>
                <a:ext cx="360040" cy="2602150"/>
              </a:xfrm>
              <a:prstGeom prst="leftBracket">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grpSp>
        <p:nvGrpSpPr>
          <p:cNvPr id="25" name="组合 24"/>
          <p:cNvGrpSpPr/>
          <p:nvPr/>
        </p:nvGrpSpPr>
        <p:grpSpPr>
          <a:xfrm rot="10800000">
            <a:off x="8909219" y="2293464"/>
            <a:ext cx="3687215" cy="2719712"/>
            <a:chOff x="-1604504" y="2147667"/>
            <a:chExt cx="3687215" cy="2719712"/>
          </a:xfrm>
        </p:grpSpPr>
        <p:cxnSp>
          <p:nvCxnSpPr>
            <p:cNvPr id="23" name="直接连接符 22"/>
            <p:cNvCxnSpPr/>
            <p:nvPr/>
          </p:nvCxnSpPr>
          <p:spPr>
            <a:xfrm flipH="1">
              <a:off x="-1604504" y="2687623"/>
              <a:ext cx="2592288" cy="217975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509577" y="2147667"/>
              <a:ext cx="2592288" cy="21797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rot="15539734">
            <a:off x="-1516550" y="1473563"/>
            <a:ext cx="3687215" cy="2719712"/>
            <a:chOff x="-1604504" y="2147667"/>
            <a:chExt cx="3687215" cy="2719712"/>
          </a:xfrm>
        </p:grpSpPr>
        <p:cxnSp>
          <p:nvCxnSpPr>
            <p:cNvPr id="27" name="直接连接符 26"/>
            <p:cNvCxnSpPr/>
            <p:nvPr/>
          </p:nvCxnSpPr>
          <p:spPr>
            <a:xfrm flipH="1">
              <a:off x="-1604504" y="2687623"/>
              <a:ext cx="2592288" cy="2179756"/>
            </a:xfrm>
            <a:prstGeom prst="line">
              <a:avLst/>
            </a:prstGeom>
            <a:ln w="762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509577" y="2147667"/>
              <a:ext cx="2592288" cy="2179756"/>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22" name="圆角矩形 29">
            <a:extLst>
              <a:ext uri="{FF2B5EF4-FFF2-40B4-BE49-F238E27FC236}">
                <a16:creationId xmlns:a16="http://schemas.microsoft.com/office/drawing/2014/main" xmlns="" id="{85DA0D53-0136-4BC7-B9D4-225A36088550}"/>
              </a:ext>
            </a:extLst>
          </p:cNvPr>
          <p:cNvSpPr/>
          <p:nvPr/>
        </p:nvSpPr>
        <p:spPr>
          <a:xfrm>
            <a:off x="166344" y="4766709"/>
            <a:ext cx="11790309" cy="1830643"/>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tx1"/>
                </a:solidFill>
                <a:latin typeface="Times New Roman" panose="02020603050405020304" pitchFamily="18" charset="0"/>
                <a:ea typeface="汉仪大圣体简" panose="00020600040101010101" pitchFamily="18" charset="-122"/>
                <a:cs typeface="Times New Roman" panose="02020603050405020304" pitchFamily="18" charset="0"/>
              </a:rPr>
              <a:t>Any </a:t>
            </a:r>
            <a:r>
              <a:rPr lang="en-US" altLang="zh-CN" sz="2800" dirty="0" smtClean="0">
                <a:solidFill>
                  <a:schemeClr val="tx1"/>
                </a:solidFill>
                <a:latin typeface="Times New Roman" panose="02020603050405020304" pitchFamily="18" charset="0"/>
                <a:ea typeface="汉仪大圣体简" panose="00020600040101010101" pitchFamily="18" charset="-122"/>
                <a:cs typeface="Times New Roman" panose="02020603050405020304" pitchFamily="18" charset="0"/>
              </a:rPr>
              <a:t>question, </a:t>
            </a:r>
            <a:r>
              <a:rPr lang="en-US" altLang="zh-CN" sz="2800" dirty="0">
                <a:solidFill>
                  <a:schemeClr val="tx1"/>
                </a:solidFill>
                <a:latin typeface="Times New Roman" panose="02020603050405020304" pitchFamily="18" charset="0"/>
                <a:ea typeface="汉仪大圣体简" panose="00020600040101010101" pitchFamily="18" charset="-122"/>
                <a:cs typeface="Times New Roman" panose="02020603050405020304" pitchFamily="18" charset="0"/>
              </a:rPr>
              <a:t>please </a:t>
            </a:r>
            <a:r>
              <a:rPr lang="en-US" altLang="zh-CN" sz="2800" dirty="0" smtClean="0">
                <a:solidFill>
                  <a:schemeClr val="tx1"/>
                </a:solidFill>
                <a:latin typeface="Times New Roman" panose="02020603050405020304" pitchFamily="18" charset="0"/>
                <a:ea typeface="汉仪大圣体简" panose="00020600040101010101" pitchFamily="18" charset="-122"/>
                <a:cs typeface="Times New Roman" panose="02020603050405020304" pitchFamily="18" charset="0"/>
              </a:rPr>
              <a:t>contact me</a:t>
            </a:r>
            <a:r>
              <a:rPr lang="en-US" altLang="zh-CN" sz="2800" dirty="0">
                <a:solidFill>
                  <a:schemeClr val="tx1"/>
                </a:solidFill>
                <a:latin typeface="Times New Roman" panose="02020603050405020304" pitchFamily="18" charset="0"/>
                <a:ea typeface="汉仪大圣体简" panose="00020600040101010101" pitchFamily="18" charset="-122"/>
                <a:cs typeface="Times New Roman" panose="02020603050405020304" pitchFamily="18" charset="0"/>
              </a:rPr>
              <a:t>!</a:t>
            </a:r>
          </a:p>
          <a:p>
            <a:pPr algn="ctr"/>
            <a:r>
              <a:rPr lang="en-US" altLang="zh-CN" sz="2800" dirty="0">
                <a:solidFill>
                  <a:schemeClr val="tx1"/>
                </a:solidFill>
                <a:latin typeface="Times New Roman" panose="02020603050405020304" pitchFamily="18" charset="0"/>
                <a:ea typeface="汉仪大圣体简" panose="00020600040101010101" pitchFamily="18" charset="-122"/>
                <a:cs typeface="Times New Roman" panose="02020603050405020304" pitchFamily="18" charset="0"/>
                <a:hlinkClick r:id="rId3"/>
              </a:rPr>
              <a:t>panh09@sjtu.edu.cn</a:t>
            </a:r>
            <a:r>
              <a:rPr lang="en-US" altLang="zh-CN" sz="2800" dirty="0">
                <a:solidFill>
                  <a:schemeClr val="tx1"/>
                </a:solidFill>
                <a:latin typeface="Times New Roman" panose="02020603050405020304" pitchFamily="18" charset="0"/>
                <a:ea typeface="汉仪大圣体简" panose="00020600040101010101" pitchFamily="18" charset="-122"/>
                <a:cs typeface="Times New Roman" panose="02020603050405020304" pitchFamily="18" charset="0"/>
              </a:rPr>
              <a:t> </a:t>
            </a:r>
          </a:p>
          <a:p>
            <a:pPr algn="ctr"/>
            <a:endParaRPr lang="en-US" altLang="zh-CN" sz="2800" dirty="0">
              <a:solidFill>
                <a:schemeClr val="tx1"/>
              </a:solidFill>
              <a:latin typeface="Times New Roman" panose="02020603050405020304" pitchFamily="18" charset="0"/>
              <a:ea typeface="汉仪大圣体简" panose="00020600040101010101" pitchFamily="18" charset="-122"/>
              <a:cs typeface="Times New Roman" panose="02020603050405020304" pitchFamily="18" charset="0"/>
            </a:endParaRPr>
          </a:p>
        </p:txBody>
      </p:sp>
      <p:sp>
        <p:nvSpPr>
          <p:cNvPr id="5" name="投影片編號版面配置區 4"/>
          <p:cNvSpPr>
            <a:spLocks noGrp="1"/>
          </p:cNvSpPr>
          <p:nvPr>
            <p:ph type="sldNum" sz="quarter" idx="12"/>
          </p:nvPr>
        </p:nvSpPr>
        <p:spPr/>
        <p:txBody>
          <a:bodyPr/>
          <a:lstStyle/>
          <a:p>
            <a:fld id="{0C913308-F349-4B6D-A68A-DD1791B4A57B}" type="slidenum">
              <a:rPr lang="zh-CN" altLang="en-US" smtClean="0"/>
              <a:t>28</a:t>
            </a:fld>
            <a:endParaRPr lang="zh-CN" altLang="en-US"/>
          </a:p>
        </p:txBody>
      </p:sp>
    </p:spTree>
    <p:extLst>
      <p:ext uri="{BB962C8B-B14F-4D97-AF65-F5344CB8AC3E}">
        <p14:creationId xmlns:p14="http://schemas.microsoft.com/office/powerpoint/2010/main" val="224795732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1+#ppt_w/2"/>
                                          </p:val>
                                        </p:tav>
                                        <p:tav tm="100000">
                                          <p:val>
                                            <p:strVal val="#ppt_x"/>
                                          </p:val>
                                        </p:tav>
                                      </p:tavLst>
                                    </p:anim>
                                    <p:anim calcmode="lin" valueType="num">
                                      <p:cBhvr additive="base">
                                        <p:cTn id="12" dur="500" fill="hold"/>
                                        <p:tgtEl>
                                          <p:spTgt spid="25"/>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H="1">
            <a:off x="-194358" y="217178"/>
            <a:ext cx="777432" cy="653712"/>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58057" y="761631"/>
            <a:ext cx="388716" cy="3268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矩形 4"/>
          <p:cNvSpPr/>
          <p:nvPr/>
        </p:nvSpPr>
        <p:spPr>
          <a:xfrm>
            <a:off x="878146" y="476672"/>
            <a:ext cx="3538084" cy="584775"/>
          </a:xfrm>
          <a:prstGeom prst="rect">
            <a:avLst/>
          </a:prstGeom>
        </p:spPr>
        <p:txBody>
          <a:bodyPr wrap="none">
            <a:spAutoFit/>
          </a:bodyPr>
          <a:lstStyle/>
          <a:p>
            <a:r>
              <a:rPr lang="en-US" altLang="zh-CN" sz="3200" b="1" dirty="0">
                <a:solidFill>
                  <a:srgbClr val="C00000"/>
                </a:solidFill>
                <a:latin typeface="Times New Roman" panose="02020603050405020304" pitchFamily="18" charset="0"/>
                <a:cs typeface="Times New Roman" panose="02020603050405020304" pitchFamily="18" charset="0"/>
              </a:rPr>
              <a:t>1</a:t>
            </a:r>
            <a:r>
              <a:rPr lang="en-US" altLang="zh-CN" sz="3200" b="1" dirty="0">
                <a:latin typeface="Times New Roman" panose="02020603050405020304" pitchFamily="18" charset="0"/>
                <a:cs typeface="Times New Roman" panose="02020603050405020304" pitchFamily="18" charset="0"/>
              </a:rPr>
              <a:t>  </a:t>
            </a:r>
            <a:r>
              <a:rPr lang="en-US" altLang="zh-CN" sz="3200" b="1" dirty="0" smtClean="0">
                <a:latin typeface="Times New Roman" panose="02020603050405020304" pitchFamily="18" charset="0"/>
                <a:cs typeface="Times New Roman" panose="02020603050405020304" pitchFamily="18" charset="0"/>
              </a:rPr>
              <a:t>NFC Availability</a:t>
            </a:r>
            <a:endParaRPr lang="zh-CN" altLang="en-US" sz="3200" b="1" dirty="0">
              <a:latin typeface="Times New Roman" panose="02020603050405020304" pitchFamily="18" charset="0"/>
              <a:cs typeface="Times New Roman" panose="02020603050405020304" pitchFamily="18" charset="0"/>
            </a:endParaRPr>
          </a:p>
        </p:txBody>
      </p:sp>
      <p:sp>
        <p:nvSpPr>
          <p:cNvPr id="6" name="左中括号 5"/>
          <p:cNvSpPr/>
          <p:nvPr/>
        </p:nvSpPr>
        <p:spPr>
          <a:xfrm>
            <a:off x="694606" y="544034"/>
            <a:ext cx="72008" cy="50405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9" name="TextBox 8"/>
          <p:cNvSpPr txBox="1"/>
          <p:nvPr/>
        </p:nvSpPr>
        <p:spPr>
          <a:xfrm>
            <a:off x="984349" y="5145102"/>
            <a:ext cx="5326881" cy="1200329"/>
          </a:xfrm>
          <a:prstGeom prst="rect">
            <a:avLst/>
          </a:prstGeom>
          <a:noFill/>
        </p:spPr>
        <p:txBody>
          <a:bodyPr wrap="square" rtlCol="0">
            <a:spAutoFit/>
          </a:bodyPr>
          <a:lstStyle/>
          <a:p>
            <a:r>
              <a:rPr lang="en-US" altLang="zh-CN" sz="2400" dirty="0">
                <a:latin typeface="Times New Roman" panose="02020603050405020304" pitchFamily="18" charset="0"/>
                <a:cs typeface="Times New Roman" panose="02020603050405020304" pitchFamily="18" charset="0"/>
              </a:rPr>
              <a:t>NFC will be included in </a:t>
            </a:r>
            <a:r>
              <a:rPr lang="en-US" altLang="zh-CN" sz="2400" dirty="0">
                <a:solidFill>
                  <a:srgbClr val="FF0000"/>
                </a:solidFill>
                <a:latin typeface="Times New Roman" panose="02020603050405020304" pitchFamily="18" charset="0"/>
                <a:cs typeface="Times New Roman" panose="02020603050405020304" pitchFamily="18" charset="0"/>
              </a:rPr>
              <a:t>64%</a:t>
            </a:r>
            <a:r>
              <a:rPr lang="en-US" altLang="zh-CN" sz="2400" dirty="0">
                <a:latin typeface="Times New Roman" panose="02020603050405020304" pitchFamily="18" charset="0"/>
                <a:cs typeface="Times New Roman" panose="02020603050405020304" pitchFamily="18" charset="0"/>
              </a:rPr>
              <a:t> of the mobile phones in 2018.</a:t>
            </a:r>
          </a:p>
          <a:p>
            <a:r>
              <a:rPr lang="en-US" altLang="zh-CN" sz="2400" b="1" dirty="0">
                <a:latin typeface="Times New Roman" panose="02020603050405020304" pitchFamily="18" charset="0"/>
                <a:cs typeface="Times New Roman" panose="02020603050405020304" pitchFamily="18" charset="0"/>
              </a:rPr>
              <a:t>Still </a:t>
            </a:r>
            <a:r>
              <a:rPr lang="en-US" altLang="zh-CN" sz="2400" b="1" dirty="0">
                <a:solidFill>
                  <a:srgbClr val="FF0000"/>
                </a:solidFill>
                <a:latin typeface="Times New Roman" panose="02020603050405020304" pitchFamily="18" charset="0"/>
                <a:cs typeface="Times New Roman" panose="02020603050405020304" pitchFamily="18" charset="0"/>
              </a:rPr>
              <a:t>675 million </a:t>
            </a:r>
            <a:r>
              <a:rPr lang="en-US" altLang="zh-CN" sz="2400" b="1" dirty="0">
                <a:latin typeface="Times New Roman" panose="02020603050405020304" pitchFamily="18" charset="0"/>
                <a:cs typeface="Times New Roman" panose="02020603050405020304" pitchFamily="18" charset="0"/>
              </a:rPr>
              <a:t>phones have no NFC.</a:t>
            </a:r>
            <a:endParaRPr lang="zh-CN" altLang="en-US" sz="2400" b="1" dirty="0">
              <a:latin typeface="Times New Roman" panose="02020603050405020304" pitchFamily="18" charset="0"/>
              <a:cs typeface="Times New Roman" panose="02020603050405020304" pitchFamily="18" charset="0"/>
            </a:endParaRPr>
          </a:p>
        </p:txBody>
      </p:sp>
      <p:cxnSp>
        <p:nvCxnSpPr>
          <p:cNvPr id="11" name="直接连接符 10"/>
          <p:cNvCxnSpPr/>
          <p:nvPr/>
        </p:nvCxnSpPr>
        <p:spPr>
          <a:xfrm flipH="1">
            <a:off x="730610" y="4957404"/>
            <a:ext cx="388716" cy="3268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5885791" y="6120990"/>
            <a:ext cx="388716" cy="3268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图片 15">
            <a:extLst>
              <a:ext uri="{FF2B5EF4-FFF2-40B4-BE49-F238E27FC236}">
                <a16:creationId xmlns:a16="http://schemas.microsoft.com/office/drawing/2014/main" xmlns="" id="{3439B9B8-2836-4A3D-8D90-7E10B0C88DC9}"/>
              </a:ext>
            </a:extLst>
          </p:cNvPr>
          <p:cNvPicPr>
            <a:picLocks noChangeAspect="1"/>
          </p:cNvPicPr>
          <p:nvPr/>
        </p:nvPicPr>
        <p:blipFill>
          <a:blip r:embed="rId3"/>
          <a:stretch>
            <a:fillRect/>
          </a:stretch>
        </p:blipFill>
        <p:spPr>
          <a:xfrm>
            <a:off x="557240" y="1342765"/>
            <a:ext cx="5625165" cy="3645708"/>
          </a:xfrm>
          <a:prstGeom prst="rect">
            <a:avLst/>
          </a:prstGeom>
        </p:spPr>
      </p:pic>
      <p:grpSp>
        <p:nvGrpSpPr>
          <p:cNvPr id="2" name="组合 1">
            <a:extLst>
              <a:ext uri="{FF2B5EF4-FFF2-40B4-BE49-F238E27FC236}">
                <a16:creationId xmlns:a16="http://schemas.microsoft.com/office/drawing/2014/main" xmlns="" id="{83773C17-8824-4E26-8925-B7B1E1458BCD}"/>
              </a:ext>
            </a:extLst>
          </p:cNvPr>
          <p:cNvGrpSpPr/>
          <p:nvPr/>
        </p:nvGrpSpPr>
        <p:grpSpPr>
          <a:xfrm>
            <a:off x="7103318" y="1908958"/>
            <a:ext cx="5031981" cy="4375460"/>
            <a:chOff x="6888222" y="1896990"/>
            <a:chExt cx="5031981" cy="4375460"/>
          </a:xfrm>
        </p:grpSpPr>
        <p:pic>
          <p:nvPicPr>
            <p:cNvPr id="18" name="内容占位符 4">
              <a:extLst>
                <a:ext uri="{FF2B5EF4-FFF2-40B4-BE49-F238E27FC236}">
                  <a16:creationId xmlns:a16="http://schemas.microsoft.com/office/drawing/2014/main" xmlns="" id="{DAF06D37-329E-4520-A27D-4F511002F6AA}"/>
                </a:ext>
              </a:extLst>
            </p:cNvPr>
            <p:cNvPicPr>
              <a:picLocks noChangeAspect="1"/>
            </p:cNvPicPr>
            <p:nvPr/>
          </p:nvPicPr>
          <p:blipFill rotWithShape="1">
            <a:blip r:embed="rId4"/>
            <a:srcRect l="3073" t="4986" r="5221" b="3711"/>
            <a:stretch/>
          </p:blipFill>
          <p:spPr>
            <a:xfrm>
              <a:off x="8327454" y="2194002"/>
              <a:ext cx="3592749" cy="2811716"/>
            </a:xfrm>
            <a:prstGeom prst="rect">
              <a:avLst/>
            </a:prstGeom>
          </p:spPr>
        </p:pic>
        <p:pic>
          <p:nvPicPr>
            <p:cNvPr id="19" name="图片 18">
              <a:extLst>
                <a:ext uri="{FF2B5EF4-FFF2-40B4-BE49-F238E27FC236}">
                  <a16:creationId xmlns:a16="http://schemas.microsoft.com/office/drawing/2014/main" xmlns="" id="{E4AC88A8-5346-4E96-98C6-E3E2832EAAD0}"/>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836" b="98329" l="1114" r="98886"/>
                      </a14:imgEffect>
                    </a14:imgLayer>
                  </a14:imgProps>
                </a:ext>
              </a:extLst>
            </a:blip>
            <a:srcRect l="27513" t="12925" r="26470"/>
            <a:stretch/>
          </p:blipFill>
          <p:spPr>
            <a:xfrm>
              <a:off x="6888222" y="4035067"/>
              <a:ext cx="1182414" cy="2237383"/>
            </a:xfrm>
            <a:prstGeom prst="rect">
              <a:avLst/>
            </a:prstGeom>
          </p:spPr>
        </p:pic>
        <p:pic>
          <p:nvPicPr>
            <p:cNvPr id="20" name="图片 19">
              <a:extLst>
                <a:ext uri="{FF2B5EF4-FFF2-40B4-BE49-F238E27FC236}">
                  <a16:creationId xmlns:a16="http://schemas.microsoft.com/office/drawing/2014/main" xmlns="" id="{251D38D8-F9D8-49A3-A308-C27BB2990ACC}"/>
                </a:ext>
              </a:extLst>
            </p:cNvPr>
            <p:cNvPicPr>
              <a:picLocks noChangeAspect="1"/>
            </p:cNvPicPr>
            <p:nvPr/>
          </p:nvPicPr>
          <p:blipFill>
            <a:blip r:embed="rId7"/>
            <a:stretch>
              <a:fillRect/>
            </a:stretch>
          </p:blipFill>
          <p:spPr>
            <a:xfrm>
              <a:off x="6999847" y="1896990"/>
              <a:ext cx="907586" cy="1788590"/>
            </a:xfrm>
            <a:prstGeom prst="rect">
              <a:avLst/>
            </a:prstGeom>
          </p:spPr>
        </p:pic>
      </p:grpSp>
      <p:sp>
        <p:nvSpPr>
          <p:cNvPr id="7" name="投影片編號版面配置區 6"/>
          <p:cNvSpPr>
            <a:spLocks noGrp="1"/>
          </p:cNvSpPr>
          <p:nvPr>
            <p:ph type="sldNum" sz="quarter" idx="12"/>
          </p:nvPr>
        </p:nvSpPr>
        <p:spPr/>
        <p:txBody>
          <a:bodyPr/>
          <a:lstStyle/>
          <a:p>
            <a:fld id="{0C913308-F349-4B6D-A68A-DD1791B4A57B}" type="slidenum">
              <a:rPr lang="zh-CN" altLang="en-US" smtClean="0"/>
              <a:t>3</a:t>
            </a:fld>
            <a:endParaRPr lang="zh-CN" altLang="en-US"/>
          </a:p>
        </p:txBody>
      </p:sp>
    </p:spTree>
    <p:extLst>
      <p:ext uri="{BB962C8B-B14F-4D97-AF65-F5344CB8AC3E}">
        <p14:creationId xmlns:p14="http://schemas.microsoft.com/office/powerpoint/2010/main" val="167215306"/>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31"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fltVal val="0"/>
                                          </p:val>
                                        </p:tav>
                                        <p:tav tm="100000">
                                          <p:val>
                                            <p:strVal val="#ppt_w"/>
                                          </p:val>
                                        </p:tav>
                                      </p:tavLst>
                                    </p:anim>
                                    <p:anim calcmode="lin" valueType="num">
                                      <p:cBhvr>
                                        <p:cTn id="13" dur="1000" fill="hold"/>
                                        <p:tgtEl>
                                          <p:spTgt spid="11"/>
                                        </p:tgtEl>
                                        <p:attrNameLst>
                                          <p:attrName>ppt_h</p:attrName>
                                        </p:attrNameLst>
                                      </p:cBhvr>
                                      <p:tavLst>
                                        <p:tav tm="0">
                                          <p:val>
                                            <p:fltVal val="0"/>
                                          </p:val>
                                        </p:tav>
                                        <p:tav tm="100000">
                                          <p:val>
                                            <p:strVal val="#ppt_h"/>
                                          </p:val>
                                        </p:tav>
                                      </p:tavLst>
                                    </p:anim>
                                    <p:anim calcmode="lin" valueType="num">
                                      <p:cBhvr>
                                        <p:cTn id="14" dur="1000" fill="hold"/>
                                        <p:tgtEl>
                                          <p:spTgt spid="11"/>
                                        </p:tgtEl>
                                        <p:attrNameLst>
                                          <p:attrName>style.rotation</p:attrName>
                                        </p:attrNameLst>
                                      </p:cBhvr>
                                      <p:tavLst>
                                        <p:tav tm="0">
                                          <p:val>
                                            <p:fltVal val="90"/>
                                          </p:val>
                                        </p:tav>
                                        <p:tav tm="100000">
                                          <p:val>
                                            <p:fltVal val="0"/>
                                          </p:val>
                                        </p:tav>
                                      </p:tavLst>
                                    </p:anim>
                                    <p:animEffect transition="in" filter="fade">
                                      <p:cBhvr>
                                        <p:cTn id="15" dur="1000"/>
                                        <p:tgtEl>
                                          <p:spTgt spid="11"/>
                                        </p:tgtEl>
                                      </p:cBhvr>
                                    </p:animEffect>
                                  </p:childTnLst>
                                </p:cTn>
                              </p:par>
                              <p:par>
                                <p:cTn id="16" presetID="31"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000" fill="hold"/>
                                        <p:tgtEl>
                                          <p:spTgt spid="12"/>
                                        </p:tgtEl>
                                        <p:attrNameLst>
                                          <p:attrName>ppt_w</p:attrName>
                                        </p:attrNameLst>
                                      </p:cBhvr>
                                      <p:tavLst>
                                        <p:tav tm="0">
                                          <p:val>
                                            <p:fltVal val="0"/>
                                          </p:val>
                                        </p:tav>
                                        <p:tav tm="100000">
                                          <p:val>
                                            <p:strVal val="#ppt_w"/>
                                          </p:val>
                                        </p:tav>
                                      </p:tavLst>
                                    </p:anim>
                                    <p:anim calcmode="lin" valueType="num">
                                      <p:cBhvr>
                                        <p:cTn id="19" dur="1000" fill="hold"/>
                                        <p:tgtEl>
                                          <p:spTgt spid="12"/>
                                        </p:tgtEl>
                                        <p:attrNameLst>
                                          <p:attrName>ppt_h</p:attrName>
                                        </p:attrNameLst>
                                      </p:cBhvr>
                                      <p:tavLst>
                                        <p:tav tm="0">
                                          <p:val>
                                            <p:fltVal val="0"/>
                                          </p:val>
                                        </p:tav>
                                        <p:tav tm="100000">
                                          <p:val>
                                            <p:strVal val="#ppt_h"/>
                                          </p:val>
                                        </p:tav>
                                      </p:tavLst>
                                    </p:anim>
                                    <p:anim calcmode="lin" valueType="num">
                                      <p:cBhvr>
                                        <p:cTn id="20" dur="1000" fill="hold"/>
                                        <p:tgtEl>
                                          <p:spTgt spid="12"/>
                                        </p:tgtEl>
                                        <p:attrNameLst>
                                          <p:attrName>style.rotation</p:attrName>
                                        </p:attrNameLst>
                                      </p:cBhvr>
                                      <p:tavLst>
                                        <p:tav tm="0">
                                          <p:val>
                                            <p:fltVal val="90"/>
                                          </p:val>
                                        </p:tav>
                                        <p:tav tm="100000">
                                          <p:val>
                                            <p:fltVal val="0"/>
                                          </p:val>
                                        </p:tav>
                                      </p:tavLst>
                                    </p:anim>
                                    <p:animEffect transition="in" filter="fade">
                                      <p:cBhvr>
                                        <p:cTn id="2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009010" y="1316114"/>
            <a:ext cx="1105802" cy="815646"/>
            <a:chOff x="-1604504" y="2147667"/>
            <a:chExt cx="3687215" cy="2719712"/>
          </a:xfrm>
        </p:grpSpPr>
        <p:cxnSp>
          <p:nvCxnSpPr>
            <p:cNvPr id="2" name="直接连接符 1"/>
            <p:cNvCxnSpPr/>
            <p:nvPr/>
          </p:nvCxnSpPr>
          <p:spPr>
            <a:xfrm flipH="1">
              <a:off x="-1604504" y="2687623"/>
              <a:ext cx="2592288" cy="217975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509577" y="2147667"/>
              <a:ext cx="2592288" cy="21797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5" name="组合 4"/>
          <p:cNvGrpSpPr/>
          <p:nvPr/>
        </p:nvGrpSpPr>
        <p:grpSpPr>
          <a:xfrm flipH="1" flipV="1">
            <a:off x="1337380" y="5070385"/>
            <a:ext cx="1105802" cy="815646"/>
            <a:chOff x="-1604504" y="2147667"/>
            <a:chExt cx="3687215" cy="2719712"/>
          </a:xfrm>
        </p:grpSpPr>
        <p:cxnSp>
          <p:nvCxnSpPr>
            <p:cNvPr id="6" name="直接连接符 5"/>
            <p:cNvCxnSpPr/>
            <p:nvPr/>
          </p:nvCxnSpPr>
          <p:spPr>
            <a:xfrm flipH="1">
              <a:off x="-1604504" y="2687623"/>
              <a:ext cx="2592288" cy="2179756"/>
            </a:xfrm>
            <a:prstGeom prst="line">
              <a:avLst/>
            </a:prstGeom>
            <a:ln w="762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509577" y="2147667"/>
              <a:ext cx="2592288" cy="2179756"/>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sp>
        <p:nvSpPr>
          <p:cNvPr id="11" name="矩形 10"/>
          <p:cNvSpPr/>
          <p:nvPr/>
        </p:nvSpPr>
        <p:spPr>
          <a:xfrm>
            <a:off x="1670687" y="2082325"/>
            <a:ext cx="337372" cy="2677656"/>
          </a:xfrm>
          <a:prstGeom prst="rect">
            <a:avLst/>
          </a:prstGeom>
        </p:spPr>
        <p:txBody>
          <a:bodyPr wrap="square">
            <a:spAutoFit/>
          </a:bodyPr>
          <a:lstStyle/>
          <a:p>
            <a:pPr lvl="0"/>
            <a:r>
              <a:rPr lang="en-US" altLang="zh-CN" sz="2400" b="1" dirty="0" smtClean="0">
                <a:solidFill>
                  <a:prstClr val="black"/>
                </a:solidFill>
              </a:rPr>
              <a:t>OUTLINE</a:t>
            </a:r>
            <a:endParaRPr lang="zh-CN" altLang="en-US" sz="2400" b="1" dirty="0">
              <a:solidFill>
                <a:prstClr val="black"/>
              </a:solidFill>
            </a:endParaRPr>
          </a:p>
        </p:txBody>
      </p:sp>
      <p:grpSp>
        <p:nvGrpSpPr>
          <p:cNvPr id="33" name="组合 32"/>
          <p:cNvGrpSpPr/>
          <p:nvPr/>
        </p:nvGrpSpPr>
        <p:grpSpPr>
          <a:xfrm>
            <a:off x="4696533" y="836712"/>
            <a:ext cx="2714543" cy="523220"/>
            <a:chOff x="4727054" y="1768670"/>
            <a:chExt cx="2714543" cy="523220"/>
          </a:xfrm>
        </p:grpSpPr>
        <p:sp>
          <p:nvSpPr>
            <p:cNvPr id="13" name="TextBox 12"/>
            <p:cNvSpPr txBox="1"/>
            <p:nvPr/>
          </p:nvSpPr>
          <p:spPr>
            <a:xfrm>
              <a:off x="4822629" y="1828399"/>
              <a:ext cx="312906" cy="369332"/>
            </a:xfrm>
            <a:prstGeom prst="rect">
              <a:avLst/>
            </a:prstGeom>
            <a:noFill/>
          </p:spPr>
          <p:txBody>
            <a:bodyPr wrap="none" rtlCol="0">
              <a:spAutoFit/>
            </a:bodyPr>
            <a:lstStyle/>
            <a:p>
              <a:r>
                <a:rPr lang="en-US" altLang="zh-CN" dirty="0"/>
                <a:t>1</a:t>
              </a:r>
              <a:endParaRPr lang="zh-CN" altLang="en-US" dirty="0"/>
            </a:p>
          </p:txBody>
        </p:sp>
        <p:grpSp>
          <p:nvGrpSpPr>
            <p:cNvPr id="15" name="组合 14"/>
            <p:cNvGrpSpPr/>
            <p:nvPr/>
          </p:nvGrpSpPr>
          <p:grpSpPr>
            <a:xfrm>
              <a:off x="4727054" y="1768670"/>
              <a:ext cx="504056" cy="488790"/>
              <a:chOff x="4727054" y="1768670"/>
              <a:chExt cx="504056" cy="488790"/>
            </a:xfrm>
          </p:grpSpPr>
          <p:sp>
            <p:nvSpPr>
              <p:cNvPr id="12" name="左中括号 11"/>
              <p:cNvSpPr/>
              <p:nvPr/>
            </p:nvSpPr>
            <p:spPr>
              <a:xfrm>
                <a:off x="4727054" y="1768670"/>
                <a:ext cx="144016" cy="488790"/>
              </a:xfrm>
              <a:prstGeom prst="leftBracket">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4" name="左中括号 13"/>
              <p:cNvSpPr/>
              <p:nvPr/>
            </p:nvSpPr>
            <p:spPr>
              <a:xfrm flipH="1">
                <a:off x="5087094" y="1768670"/>
                <a:ext cx="144016" cy="488790"/>
              </a:xfrm>
              <a:prstGeom prst="leftBracket">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16" name="TextBox 15"/>
            <p:cNvSpPr txBox="1"/>
            <p:nvPr/>
          </p:nvSpPr>
          <p:spPr>
            <a:xfrm>
              <a:off x="5617059" y="1768670"/>
              <a:ext cx="1824538" cy="523220"/>
            </a:xfrm>
            <a:prstGeom prst="rect">
              <a:avLst/>
            </a:prstGeom>
            <a:noFill/>
          </p:spPr>
          <p:txBody>
            <a:bodyPr wrap="none" rtlCol="0">
              <a:spAutoFit/>
            </a:bodyPr>
            <a:lstStyle/>
            <a:p>
              <a:r>
                <a:rPr lang="en-US" altLang="zh-CN" sz="2800" dirty="0">
                  <a:latin typeface="Times New Roman" panose="02020603050405020304" pitchFamily="18" charset="0"/>
                  <a:cs typeface="Times New Roman" panose="02020603050405020304" pitchFamily="18" charset="0"/>
                </a:rPr>
                <a:t>Motivation</a:t>
              </a:r>
              <a:endParaRPr lang="zh-CN" altLang="en-US" sz="3200" dirty="0">
                <a:latin typeface="Times New Roman" panose="02020603050405020304" pitchFamily="18" charset="0"/>
                <a:cs typeface="Times New Roman" panose="02020603050405020304" pitchFamily="18" charset="0"/>
              </a:endParaRPr>
            </a:p>
          </p:txBody>
        </p:sp>
      </p:grpSp>
      <p:grpSp>
        <p:nvGrpSpPr>
          <p:cNvPr id="34" name="组合 33"/>
          <p:cNvGrpSpPr/>
          <p:nvPr/>
        </p:nvGrpSpPr>
        <p:grpSpPr>
          <a:xfrm>
            <a:off x="4696533" y="1772816"/>
            <a:ext cx="4868466" cy="523220"/>
            <a:chOff x="4727054" y="3113379"/>
            <a:chExt cx="4868466" cy="523220"/>
          </a:xfrm>
        </p:grpSpPr>
        <p:sp>
          <p:nvSpPr>
            <p:cNvPr id="21" name="TextBox 20"/>
            <p:cNvSpPr txBox="1"/>
            <p:nvPr/>
          </p:nvSpPr>
          <p:spPr>
            <a:xfrm>
              <a:off x="4822629" y="3200697"/>
              <a:ext cx="312906" cy="369332"/>
            </a:xfrm>
            <a:prstGeom prst="rect">
              <a:avLst/>
            </a:prstGeom>
            <a:noFill/>
          </p:spPr>
          <p:txBody>
            <a:bodyPr wrap="none" rtlCol="0">
              <a:spAutoFit/>
            </a:bodyPr>
            <a:lstStyle/>
            <a:p>
              <a:r>
                <a:rPr lang="en-US" altLang="zh-CN" dirty="0"/>
                <a:t>2</a:t>
              </a:r>
              <a:endParaRPr lang="zh-CN" altLang="en-US" dirty="0"/>
            </a:p>
          </p:txBody>
        </p:sp>
        <p:grpSp>
          <p:nvGrpSpPr>
            <p:cNvPr id="22" name="组合 21"/>
            <p:cNvGrpSpPr/>
            <p:nvPr/>
          </p:nvGrpSpPr>
          <p:grpSpPr>
            <a:xfrm>
              <a:off x="4727054" y="3140968"/>
              <a:ext cx="504056" cy="488790"/>
              <a:chOff x="4727054" y="1768670"/>
              <a:chExt cx="504056" cy="488790"/>
            </a:xfrm>
          </p:grpSpPr>
          <p:sp>
            <p:nvSpPr>
              <p:cNvPr id="23" name="左中括号 22"/>
              <p:cNvSpPr/>
              <p:nvPr/>
            </p:nvSpPr>
            <p:spPr>
              <a:xfrm>
                <a:off x="4727054" y="1768670"/>
                <a:ext cx="144016" cy="488790"/>
              </a:xfrm>
              <a:prstGeom prst="leftBracket">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左中括号 23"/>
              <p:cNvSpPr/>
              <p:nvPr/>
            </p:nvSpPr>
            <p:spPr>
              <a:xfrm flipH="1">
                <a:off x="5087094" y="1768670"/>
                <a:ext cx="144016" cy="488790"/>
              </a:xfrm>
              <a:prstGeom prst="leftBracket">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25" name="TextBox 24"/>
            <p:cNvSpPr txBox="1"/>
            <p:nvPr/>
          </p:nvSpPr>
          <p:spPr>
            <a:xfrm>
              <a:off x="5617059" y="3113379"/>
              <a:ext cx="3978461" cy="523220"/>
            </a:xfrm>
            <a:prstGeom prst="rect">
              <a:avLst/>
            </a:prstGeom>
            <a:noFill/>
          </p:spPr>
          <p:txBody>
            <a:bodyPr wrap="none" rtlCol="0">
              <a:spAutoFit/>
            </a:bodyPr>
            <a:lstStyle/>
            <a:p>
              <a:r>
                <a:rPr lang="en-US" altLang="zh-CN" sz="2800" dirty="0">
                  <a:latin typeface="Times New Roman" panose="02020603050405020304" pitchFamily="18" charset="0"/>
                  <a:cs typeface="Times New Roman" panose="02020603050405020304" pitchFamily="18" charset="0"/>
                </a:rPr>
                <a:t>Key </a:t>
              </a:r>
              <a:r>
                <a:rPr lang="en-US" altLang="zh-CN" sz="2800" dirty="0" smtClean="0">
                  <a:latin typeface="Times New Roman" panose="02020603050405020304" pitchFamily="18" charset="0"/>
                  <a:cs typeface="Times New Roman" panose="02020603050405020304" pitchFamily="18" charset="0"/>
                </a:rPr>
                <a:t>Idea </a:t>
              </a:r>
              <a:r>
                <a:rPr lang="en-US" altLang="zh-CN" sz="2800" dirty="0">
                  <a:latin typeface="Times New Roman" panose="02020603050405020304" pitchFamily="18" charset="0"/>
                  <a:cs typeface="Times New Roman" panose="02020603050405020304" pitchFamily="18" charset="0"/>
                </a:rPr>
                <a:t>and </a:t>
              </a:r>
              <a:r>
                <a:rPr lang="en-US" altLang="zh-CN" sz="2800" dirty="0" smtClean="0">
                  <a:latin typeface="Times New Roman" panose="02020603050405020304" pitchFamily="18" charset="0"/>
                  <a:cs typeface="Times New Roman" panose="02020603050405020304" pitchFamily="18" charset="0"/>
                </a:rPr>
                <a:t>Applications</a:t>
              </a:r>
              <a:endParaRPr lang="zh-CN" altLang="en-US" sz="2800" dirty="0">
                <a:latin typeface="Times New Roman" panose="02020603050405020304" pitchFamily="18" charset="0"/>
                <a:cs typeface="Times New Roman" panose="02020603050405020304" pitchFamily="18" charset="0"/>
              </a:endParaRPr>
            </a:p>
          </p:txBody>
        </p:sp>
      </p:grpSp>
      <p:grpSp>
        <p:nvGrpSpPr>
          <p:cNvPr id="35" name="组合 34"/>
          <p:cNvGrpSpPr/>
          <p:nvPr/>
        </p:nvGrpSpPr>
        <p:grpSpPr>
          <a:xfrm>
            <a:off x="4696533" y="2780928"/>
            <a:ext cx="4377252" cy="523220"/>
            <a:chOff x="4727054" y="4391807"/>
            <a:chExt cx="4377252" cy="523220"/>
          </a:xfrm>
        </p:grpSpPr>
        <p:sp>
          <p:nvSpPr>
            <p:cNvPr id="27" name="TextBox 26"/>
            <p:cNvSpPr txBox="1"/>
            <p:nvPr/>
          </p:nvSpPr>
          <p:spPr>
            <a:xfrm>
              <a:off x="4822629" y="4473531"/>
              <a:ext cx="312906" cy="369332"/>
            </a:xfrm>
            <a:prstGeom prst="rect">
              <a:avLst/>
            </a:prstGeom>
            <a:noFill/>
          </p:spPr>
          <p:txBody>
            <a:bodyPr wrap="none" rtlCol="0">
              <a:spAutoFit/>
            </a:bodyPr>
            <a:lstStyle/>
            <a:p>
              <a:r>
                <a:rPr lang="en-US" altLang="zh-CN" dirty="0"/>
                <a:t>3</a:t>
              </a:r>
              <a:endParaRPr lang="zh-CN" altLang="en-US" dirty="0"/>
            </a:p>
          </p:txBody>
        </p:sp>
        <p:grpSp>
          <p:nvGrpSpPr>
            <p:cNvPr id="28" name="组合 27"/>
            <p:cNvGrpSpPr/>
            <p:nvPr/>
          </p:nvGrpSpPr>
          <p:grpSpPr>
            <a:xfrm>
              <a:off x="4727054" y="4413802"/>
              <a:ext cx="504056" cy="488790"/>
              <a:chOff x="4727054" y="1768670"/>
              <a:chExt cx="504056" cy="488790"/>
            </a:xfrm>
          </p:grpSpPr>
          <p:sp>
            <p:nvSpPr>
              <p:cNvPr id="29" name="左中括号 28"/>
              <p:cNvSpPr/>
              <p:nvPr/>
            </p:nvSpPr>
            <p:spPr>
              <a:xfrm>
                <a:off x="4727054" y="1768670"/>
                <a:ext cx="144016" cy="488790"/>
              </a:xfrm>
              <a:prstGeom prst="leftBracket">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0" name="左中括号 29"/>
              <p:cNvSpPr/>
              <p:nvPr/>
            </p:nvSpPr>
            <p:spPr>
              <a:xfrm flipH="1">
                <a:off x="5087094" y="1768670"/>
                <a:ext cx="144016" cy="488790"/>
              </a:xfrm>
              <a:prstGeom prst="leftBracket">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31" name="TextBox 30"/>
            <p:cNvSpPr txBox="1"/>
            <p:nvPr/>
          </p:nvSpPr>
          <p:spPr>
            <a:xfrm>
              <a:off x="5614248" y="4391807"/>
              <a:ext cx="3490058" cy="523220"/>
            </a:xfrm>
            <a:prstGeom prst="rect">
              <a:avLst/>
            </a:prstGeom>
            <a:noFill/>
          </p:spPr>
          <p:txBody>
            <a:bodyPr wrap="none" rtlCol="0">
              <a:spAutoFit/>
            </a:bodyPr>
            <a:lstStyle/>
            <a:p>
              <a:r>
                <a:rPr lang="en-US" altLang="zh-CN" sz="2800" dirty="0">
                  <a:latin typeface="Times New Roman" panose="02020603050405020304" pitchFamily="18" charset="0"/>
                  <a:cs typeface="Times New Roman" panose="02020603050405020304" pitchFamily="18" charset="0"/>
                </a:rPr>
                <a:t>Challenges and Design</a:t>
              </a:r>
              <a:endParaRPr lang="zh-CN" altLang="en-US" sz="2800" dirty="0">
                <a:latin typeface="Times New Roman" panose="02020603050405020304" pitchFamily="18" charset="0"/>
                <a:cs typeface="Times New Roman" panose="02020603050405020304" pitchFamily="18" charset="0"/>
              </a:endParaRPr>
            </a:p>
          </p:txBody>
        </p:sp>
      </p:grpSp>
      <p:cxnSp>
        <p:nvCxnSpPr>
          <p:cNvPr id="36" name="直接连接符 35"/>
          <p:cNvCxnSpPr/>
          <p:nvPr/>
        </p:nvCxnSpPr>
        <p:spPr>
          <a:xfrm flipH="1">
            <a:off x="8857297" y="764704"/>
            <a:ext cx="777432" cy="653712"/>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9420842" y="2405832"/>
            <a:ext cx="388716" cy="326856"/>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10599219" y="4269775"/>
            <a:ext cx="388716" cy="3268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a:off x="9848434" y="3008917"/>
            <a:ext cx="777432" cy="653712"/>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nvGrpSpPr>
          <p:cNvPr id="38" name="组合 37">
            <a:extLst>
              <a:ext uri="{FF2B5EF4-FFF2-40B4-BE49-F238E27FC236}">
                <a16:creationId xmlns:a16="http://schemas.microsoft.com/office/drawing/2014/main" xmlns="" id="{3CAD1D57-A211-44D8-892B-97DAE6828F5A}"/>
              </a:ext>
            </a:extLst>
          </p:cNvPr>
          <p:cNvGrpSpPr/>
          <p:nvPr/>
        </p:nvGrpSpPr>
        <p:grpSpPr>
          <a:xfrm>
            <a:off x="4694563" y="3736888"/>
            <a:ext cx="2638735" cy="533169"/>
            <a:chOff x="4727054" y="4369423"/>
            <a:chExt cx="2638735" cy="533169"/>
          </a:xfrm>
        </p:grpSpPr>
        <p:sp>
          <p:nvSpPr>
            <p:cNvPr id="41" name="TextBox 26">
              <a:extLst>
                <a:ext uri="{FF2B5EF4-FFF2-40B4-BE49-F238E27FC236}">
                  <a16:creationId xmlns:a16="http://schemas.microsoft.com/office/drawing/2014/main" xmlns="" id="{A9FBF5A1-7233-4BFB-BE52-3C7EBE48845D}"/>
                </a:ext>
              </a:extLst>
            </p:cNvPr>
            <p:cNvSpPr txBox="1"/>
            <p:nvPr/>
          </p:nvSpPr>
          <p:spPr>
            <a:xfrm>
              <a:off x="4822629" y="4473531"/>
              <a:ext cx="312906" cy="369332"/>
            </a:xfrm>
            <a:prstGeom prst="rect">
              <a:avLst/>
            </a:prstGeom>
            <a:noFill/>
          </p:spPr>
          <p:txBody>
            <a:bodyPr wrap="none" rtlCol="0">
              <a:spAutoFit/>
            </a:bodyPr>
            <a:lstStyle/>
            <a:p>
              <a:r>
                <a:rPr lang="en-US" altLang="zh-CN" dirty="0"/>
                <a:t>4</a:t>
              </a:r>
              <a:endParaRPr lang="zh-CN" altLang="en-US" dirty="0"/>
            </a:p>
          </p:txBody>
        </p:sp>
        <p:grpSp>
          <p:nvGrpSpPr>
            <p:cNvPr id="42" name="组合 41">
              <a:extLst>
                <a:ext uri="{FF2B5EF4-FFF2-40B4-BE49-F238E27FC236}">
                  <a16:creationId xmlns:a16="http://schemas.microsoft.com/office/drawing/2014/main" xmlns="" id="{AED21585-49C2-4A11-81D6-133F3A8BB37F}"/>
                </a:ext>
              </a:extLst>
            </p:cNvPr>
            <p:cNvGrpSpPr/>
            <p:nvPr/>
          </p:nvGrpSpPr>
          <p:grpSpPr>
            <a:xfrm>
              <a:off x="4727054" y="4413802"/>
              <a:ext cx="504056" cy="488790"/>
              <a:chOff x="4727054" y="1768670"/>
              <a:chExt cx="504056" cy="488790"/>
            </a:xfrm>
          </p:grpSpPr>
          <p:sp>
            <p:nvSpPr>
              <p:cNvPr id="45" name="左中括号 44">
                <a:extLst>
                  <a:ext uri="{FF2B5EF4-FFF2-40B4-BE49-F238E27FC236}">
                    <a16:creationId xmlns:a16="http://schemas.microsoft.com/office/drawing/2014/main" xmlns="" id="{5FE9DE43-67AD-4B15-A321-B16285C428D9}"/>
                  </a:ext>
                </a:extLst>
              </p:cNvPr>
              <p:cNvSpPr/>
              <p:nvPr/>
            </p:nvSpPr>
            <p:spPr>
              <a:xfrm>
                <a:off x="4727054" y="1768670"/>
                <a:ext cx="144016" cy="488790"/>
              </a:xfrm>
              <a:prstGeom prst="leftBracket">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6" name="左中括号 45">
                <a:extLst>
                  <a:ext uri="{FF2B5EF4-FFF2-40B4-BE49-F238E27FC236}">
                    <a16:creationId xmlns:a16="http://schemas.microsoft.com/office/drawing/2014/main" xmlns="" id="{9F6869D8-3057-433C-8E1E-26C51425B794}"/>
                  </a:ext>
                </a:extLst>
              </p:cNvPr>
              <p:cNvSpPr/>
              <p:nvPr/>
            </p:nvSpPr>
            <p:spPr>
              <a:xfrm flipH="1">
                <a:off x="5087094" y="1768670"/>
                <a:ext cx="144016" cy="488790"/>
              </a:xfrm>
              <a:prstGeom prst="leftBracket">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43" name="TextBox 30">
              <a:extLst>
                <a:ext uri="{FF2B5EF4-FFF2-40B4-BE49-F238E27FC236}">
                  <a16:creationId xmlns:a16="http://schemas.microsoft.com/office/drawing/2014/main" xmlns="" id="{B0330DDB-0C00-4A43-9F13-06FDADEF338B}"/>
                </a:ext>
              </a:extLst>
            </p:cNvPr>
            <p:cNvSpPr txBox="1"/>
            <p:nvPr/>
          </p:nvSpPr>
          <p:spPr>
            <a:xfrm>
              <a:off x="5645446" y="4369423"/>
              <a:ext cx="1720343" cy="523220"/>
            </a:xfrm>
            <a:prstGeom prst="rect">
              <a:avLst/>
            </a:prstGeom>
            <a:noFill/>
          </p:spPr>
          <p:txBody>
            <a:bodyPr wrap="none" rtlCol="0">
              <a:spAutoFit/>
            </a:bodyPr>
            <a:lstStyle/>
            <a:p>
              <a:r>
                <a:rPr lang="en-US" altLang="zh-CN" sz="2800" dirty="0" smtClean="0">
                  <a:latin typeface="Times New Roman" panose="02020603050405020304" pitchFamily="18" charset="0"/>
                  <a:cs typeface="Times New Roman" panose="02020603050405020304" pitchFamily="18" charset="0"/>
                </a:rPr>
                <a:t>Prototypes</a:t>
              </a:r>
              <a:endParaRPr lang="zh-CN" altLang="en-US" sz="2800" dirty="0">
                <a:latin typeface="Times New Roman" panose="02020603050405020304" pitchFamily="18" charset="0"/>
                <a:cs typeface="Times New Roman" panose="02020603050405020304" pitchFamily="18" charset="0"/>
              </a:endParaRPr>
            </a:p>
          </p:txBody>
        </p:sp>
      </p:grpSp>
      <p:cxnSp>
        <p:nvCxnSpPr>
          <p:cNvPr id="47" name="直接连接符 46">
            <a:extLst>
              <a:ext uri="{FF2B5EF4-FFF2-40B4-BE49-F238E27FC236}">
                <a16:creationId xmlns:a16="http://schemas.microsoft.com/office/drawing/2014/main" xmlns="" id="{0BEE42DA-FFC8-4158-AA5F-CDD32C1525C1}"/>
              </a:ext>
            </a:extLst>
          </p:cNvPr>
          <p:cNvCxnSpPr/>
          <p:nvPr/>
        </p:nvCxnSpPr>
        <p:spPr>
          <a:xfrm flipH="1">
            <a:off x="11480733" y="4655091"/>
            <a:ext cx="388716" cy="3268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xmlns="" id="{75776C89-EA79-450C-9125-041ED0721C65}"/>
              </a:ext>
            </a:extLst>
          </p:cNvPr>
          <p:cNvCxnSpPr/>
          <p:nvPr/>
        </p:nvCxnSpPr>
        <p:spPr>
          <a:xfrm flipH="1">
            <a:off x="10599219" y="5550520"/>
            <a:ext cx="388716" cy="3268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56" name="组合 55">
            <a:extLst>
              <a:ext uri="{FF2B5EF4-FFF2-40B4-BE49-F238E27FC236}">
                <a16:creationId xmlns:a16="http://schemas.microsoft.com/office/drawing/2014/main" xmlns="" id="{9471CDDC-32A7-479D-9D35-F229DC2F6735}"/>
              </a:ext>
            </a:extLst>
          </p:cNvPr>
          <p:cNvGrpSpPr/>
          <p:nvPr/>
        </p:nvGrpSpPr>
        <p:grpSpPr>
          <a:xfrm>
            <a:off x="4694563" y="4738647"/>
            <a:ext cx="2696787" cy="536783"/>
            <a:chOff x="4727054" y="4365809"/>
            <a:chExt cx="2696787" cy="536783"/>
          </a:xfrm>
        </p:grpSpPr>
        <p:sp>
          <p:nvSpPr>
            <p:cNvPr id="57" name="TextBox 26">
              <a:extLst>
                <a:ext uri="{FF2B5EF4-FFF2-40B4-BE49-F238E27FC236}">
                  <a16:creationId xmlns:a16="http://schemas.microsoft.com/office/drawing/2014/main" xmlns="" id="{CBF9E573-CE9D-481F-973D-687CDA3FCBB9}"/>
                </a:ext>
              </a:extLst>
            </p:cNvPr>
            <p:cNvSpPr txBox="1"/>
            <p:nvPr/>
          </p:nvSpPr>
          <p:spPr>
            <a:xfrm>
              <a:off x="4822629" y="4473531"/>
              <a:ext cx="312906" cy="369332"/>
            </a:xfrm>
            <a:prstGeom prst="rect">
              <a:avLst/>
            </a:prstGeom>
            <a:noFill/>
          </p:spPr>
          <p:txBody>
            <a:bodyPr wrap="none" rtlCol="0">
              <a:spAutoFit/>
            </a:bodyPr>
            <a:lstStyle/>
            <a:p>
              <a:r>
                <a:rPr lang="en-US" altLang="zh-CN" dirty="0"/>
                <a:t>5</a:t>
              </a:r>
              <a:endParaRPr lang="zh-CN" altLang="en-US" dirty="0"/>
            </a:p>
          </p:txBody>
        </p:sp>
        <p:grpSp>
          <p:nvGrpSpPr>
            <p:cNvPr id="58" name="组合 57">
              <a:extLst>
                <a:ext uri="{FF2B5EF4-FFF2-40B4-BE49-F238E27FC236}">
                  <a16:creationId xmlns:a16="http://schemas.microsoft.com/office/drawing/2014/main" xmlns="" id="{27326490-A489-48F6-BC16-AA763E8600F4}"/>
                </a:ext>
              </a:extLst>
            </p:cNvPr>
            <p:cNvGrpSpPr/>
            <p:nvPr/>
          </p:nvGrpSpPr>
          <p:grpSpPr>
            <a:xfrm>
              <a:off x="4727054" y="4413802"/>
              <a:ext cx="504056" cy="488790"/>
              <a:chOff x="4727054" y="1768670"/>
              <a:chExt cx="504056" cy="488790"/>
            </a:xfrm>
          </p:grpSpPr>
          <p:sp>
            <p:nvSpPr>
              <p:cNvPr id="61" name="左中括号 60">
                <a:extLst>
                  <a:ext uri="{FF2B5EF4-FFF2-40B4-BE49-F238E27FC236}">
                    <a16:creationId xmlns:a16="http://schemas.microsoft.com/office/drawing/2014/main" xmlns="" id="{3ED412E1-5399-409C-B7DF-D641E9041F7E}"/>
                  </a:ext>
                </a:extLst>
              </p:cNvPr>
              <p:cNvSpPr/>
              <p:nvPr/>
            </p:nvSpPr>
            <p:spPr>
              <a:xfrm>
                <a:off x="4727054" y="1768670"/>
                <a:ext cx="144016" cy="488790"/>
              </a:xfrm>
              <a:prstGeom prst="leftBracket">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2" name="左中括号 61">
                <a:extLst>
                  <a:ext uri="{FF2B5EF4-FFF2-40B4-BE49-F238E27FC236}">
                    <a16:creationId xmlns:a16="http://schemas.microsoft.com/office/drawing/2014/main" xmlns="" id="{6934174B-E22B-482D-9B54-8725588B1E7F}"/>
                  </a:ext>
                </a:extLst>
              </p:cNvPr>
              <p:cNvSpPr/>
              <p:nvPr/>
            </p:nvSpPr>
            <p:spPr>
              <a:xfrm flipH="1">
                <a:off x="5087094" y="1768670"/>
                <a:ext cx="144016" cy="488790"/>
              </a:xfrm>
              <a:prstGeom prst="leftBracket">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59" name="TextBox 30">
              <a:extLst>
                <a:ext uri="{FF2B5EF4-FFF2-40B4-BE49-F238E27FC236}">
                  <a16:creationId xmlns:a16="http://schemas.microsoft.com/office/drawing/2014/main" xmlns="" id="{7A5224B2-1919-43B9-A085-DAC70DBA864D}"/>
                </a:ext>
              </a:extLst>
            </p:cNvPr>
            <p:cNvSpPr txBox="1"/>
            <p:nvPr/>
          </p:nvSpPr>
          <p:spPr>
            <a:xfrm>
              <a:off x="5685865" y="4365809"/>
              <a:ext cx="1737976" cy="523220"/>
            </a:xfrm>
            <a:prstGeom prst="rect">
              <a:avLst/>
            </a:prstGeom>
            <a:noFill/>
          </p:spPr>
          <p:txBody>
            <a:bodyPr wrap="none" rtlCol="0">
              <a:spAutoFit/>
            </a:bodyPr>
            <a:lstStyle/>
            <a:p>
              <a:r>
                <a:rPr lang="en-US" altLang="zh-CN" sz="2800" dirty="0" smtClean="0">
                  <a:latin typeface="Times New Roman" panose="02020603050405020304" pitchFamily="18" charset="0"/>
                  <a:cs typeface="Times New Roman" panose="02020603050405020304" pitchFamily="18" charset="0"/>
                </a:rPr>
                <a:t>Evaluation</a:t>
              </a:r>
              <a:endParaRPr lang="zh-CN" altLang="en-US" sz="1600" dirty="0">
                <a:latin typeface="Times New Roman" panose="02020603050405020304" pitchFamily="18" charset="0"/>
                <a:cs typeface="Times New Roman" panose="02020603050405020304" pitchFamily="18" charset="0"/>
              </a:endParaRPr>
            </a:p>
          </p:txBody>
        </p:sp>
      </p:grpSp>
      <p:sp>
        <p:nvSpPr>
          <p:cNvPr id="8" name="投影片編號版面配置區 7"/>
          <p:cNvSpPr>
            <a:spLocks noGrp="1"/>
          </p:cNvSpPr>
          <p:nvPr>
            <p:ph type="sldNum" sz="quarter" idx="12"/>
          </p:nvPr>
        </p:nvSpPr>
        <p:spPr/>
        <p:txBody>
          <a:bodyPr/>
          <a:lstStyle/>
          <a:p>
            <a:fld id="{0C913308-F349-4B6D-A68A-DD1791B4A57B}" type="slidenum">
              <a:rPr lang="zh-CN" altLang="en-US" smtClean="0"/>
              <a:t>4</a:t>
            </a:fld>
            <a:endParaRPr lang="zh-CN" altLang="en-US"/>
          </a:p>
        </p:txBody>
      </p:sp>
      <p:grpSp>
        <p:nvGrpSpPr>
          <p:cNvPr id="48" name="组合 55">
            <a:extLst>
              <a:ext uri="{FF2B5EF4-FFF2-40B4-BE49-F238E27FC236}">
                <a16:creationId xmlns:a16="http://schemas.microsoft.com/office/drawing/2014/main" xmlns="" id="{9471CDDC-32A7-479D-9D35-F229DC2F6735}"/>
              </a:ext>
            </a:extLst>
          </p:cNvPr>
          <p:cNvGrpSpPr/>
          <p:nvPr/>
        </p:nvGrpSpPr>
        <p:grpSpPr>
          <a:xfrm>
            <a:off x="4694563" y="5661248"/>
            <a:ext cx="2776937" cy="536783"/>
            <a:chOff x="4727054" y="4365809"/>
            <a:chExt cx="2776937" cy="536783"/>
          </a:xfrm>
        </p:grpSpPr>
        <p:sp>
          <p:nvSpPr>
            <p:cNvPr id="49" name="TextBox 26">
              <a:extLst>
                <a:ext uri="{FF2B5EF4-FFF2-40B4-BE49-F238E27FC236}">
                  <a16:creationId xmlns:a16="http://schemas.microsoft.com/office/drawing/2014/main" xmlns="" id="{CBF9E573-CE9D-481F-973D-687CDA3FCBB9}"/>
                </a:ext>
              </a:extLst>
            </p:cNvPr>
            <p:cNvSpPr txBox="1"/>
            <p:nvPr/>
          </p:nvSpPr>
          <p:spPr>
            <a:xfrm>
              <a:off x="4822629" y="4473531"/>
              <a:ext cx="312906" cy="369332"/>
            </a:xfrm>
            <a:prstGeom prst="rect">
              <a:avLst/>
            </a:prstGeom>
            <a:noFill/>
          </p:spPr>
          <p:txBody>
            <a:bodyPr wrap="none" rtlCol="0">
              <a:spAutoFit/>
            </a:bodyPr>
            <a:lstStyle/>
            <a:p>
              <a:r>
                <a:rPr lang="en-US" altLang="zh-CN" dirty="0" smtClean="0"/>
                <a:t>6</a:t>
              </a:r>
              <a:endParaRPr lang="zh-CN" altLang="en-US" dirty="0"/>
            </a:p>
          </p:txBody>
        </p:sp>
        <p:grpSp>
          <p:nvGrpSpPr>
            <p:cNvPr id="50" name="组合 57">
              <a:extLst>
                <a:ext uri="{FF2B5EF4-FFF2-40B4-BE49-F238E27FC236}">
                  <a16:creationId xmlns:a16="http://schemas.microsoft.com/office/drawing/2014/main" xmlns="" id="{27326490-A489-48F6-BC16-AA763E8600F4}"/>
                </a:ext>
              </a:extLst>
            </p:cNvPr>
            <p:cNvGrpSpPr/>
            <p:nvPr/>
          </p:nvGrpSpPr>
          <p:grpSpPr>
            <a:xfrm>
              <a:off x="4727054" y="4413802"/>
              <a:ext cx="504056" cy="488790"/>
              <a:chOff x="4727054" y="1768670"/>
              <a:chExt cx="504056" cy="488790"/>
            </a:xfrm>
          </p:grpSpPr>
          <p:sp>
            <p:nvSpPr>
              <p:cNvPr id="52" name="左中括号 60">
                <a:extLst>
                  <a:ext uri="{FF2B5EF4-FFF2-40B4-BE49-F238E27FC236}">
                    <a16:creationId xmlns:a16="http://schemas.microsoft.com/office/drawing/2014/main" xmlns="" id="{3ED412E1-5399-409C-B7DF-D641E9041F7E}"/>
                  </a:ext>
                </a:extLst>
              </p:cNvPr>
              <p:cNvSpPr/>
              <p:nvPr/>
            </p:nvSpPr>
            <p:spPr>
              <a:xfrm>
                <a:off x="4727054" y="1768670"/>
                <a:ext cx="144016" cy="488790"/>
              </a:xfrm>
              <a:prstGeom prst="leftBracket">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53" name="左中括号 61">
                <a:extLst>
                  <a:ext uri="{FF2B5EF4-FFF2-40B4-BE49-F238E27FC236}">
                    <a16:creationId xmlns:a16="http://schemas.microsoft.com/office/drawing/2014/main" xmlns="" id="{6934174B-E22B-482D-9B54-8725588B1E7F}"/>
                  </a:ext>
                </a:extLst>
              </p:cNvPr>
              <p:cNvSpPr/>
              <p:nvPr/>
            </p:nvSpPr>
            <p:spPr>
              <a:xfrm flipH="1">
                <a:off x="5087094" y="1768670"/>
                <a:ext cx="144016" cy="488790"/>
              </a:xfrm>
              <a:prstGeom prst="leftBracket">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51" name="TextBox 30">
              <a:extLst>
                <a:ext uri="{FF2B5EF4-FFF2-40B4-BE49-F238E27FC236}">
                  <a16:creationId xmlns:a16="http://schemas.microsoft.com/office/drawing/2014/main" xmlns="" id="{7A5224B2-1919-43B9-A085-DAC70DBA864D}"/>
                </a:ext>
              </a:extLst>
            </p:cNvPr>
            <p:cNvSpPr txBox="1"/>
            <p:nvPr/>
          </p:nvSpPr>
          <p:spPr>
            <a:xfrm>
              <a:off x="5685865" y="4365809"/>
              <a:ext cx="1818126" cy="523220"/>
            </a:xfrm>
            <a:prstGeom prst="rect">
              <a:avLst/>
            </a:prstGeom>
            <a:noFill/>
          </p:spPr>
          <p:txBody>
            <a:bodyPr wrap="none" rtlCol="0">
              <a:spAutoFit/>
            </a:bodyPr>
            <a:lstStyle/>
            <a:p>
              <a:r>
                <a:rPr lang="en-US" altLang="zh-CN" sz="2800" dirty="0" smtClean="0">
                  <a:latin typeface="Times New Roman" panose="02020603050405020304" pitchFamily="18" charset="0"/>
                  <a:cs typeface="Times New Roman" panose="02020603050405020304" pitchFamily="18" charset="0"/>
                </a:rPr>
                <a:t>Conclusion</a:t>
              </a:r>
              <a:endParaRPr lang="zh-CN" altLang="en-US" sz="16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87336063"/>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2" presetClass="entr" presetSubtype="4"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additive="base">
                                        <p:cTn id="23" dur="500"/>
                                        <p:tgtEl>
                                          <p:spTgt spid="33"/>
                                        </p:tgtEl>
                                        <p:attrNameLst>
                                          <p:attrName>ppt_y</p:attrName>
                                        </p:attrNameLst>
                                      </p:cBhvr>
                                      <p:tavLst>
                                        <p:tav tm="0">
                                          <p:val>
                                            <p:strVal val="#ppt_y+#ppt_h*1.125000"/>
                                          </p:val>
                                        </p:tav>
                                        <p:tav tm="100000">
                                          <p:val>
                                            <p:strVal val="#ppt_y"/>
                                          </p:val>
                                        </p:tav>
                                      </p:tavLst>
                                    </p:anim>
                                    <p:animEffect transition="in" filter="wipe(up)">
                                      <p:cBhvr>
                                        <p:cTn id="24" dur="500"/>
                                        <p:tgtEl>
                                          <p:spTgt spid="33"/>
                                        </p:tgtEl>
                                      </p:cBhvr>
                                    </p:animEffect>
                                  </p:childTnLst>
                                </p:cTn>
                              </p:par>
                            </p:childTnLst>
                          </p:cTn>
                        </p:par>
                        <p:par>
                          <p:cTn id="25" fill="hold">
                            <p:stCondLst>
                              <p:cond delay="1500"/>
                            </p:stCondLst>
                            <p:childTnLst>
                              <p:par>
                                <p:cTn id="26" presetID="12" presetClass="entr" presetSubtype="4"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p:tgtEl>
                                          <p:spTgt spid="34"/>
                                        </p:tgtEl>
                                        <p:attrNameLst>
                                          <p:attrName>ppt_y</p:attrName>
                                        </p:attrNameLst>
                                      </p:cBhvr>
                                      <p:tavLst>
                                        <p:tav tm="0">
                                          <p:val>
                                            <p:strVal val="#ppt_y+#ppt_h*1.125000"/>
                                          </p:val>
                                        </p:tav>
                                        <p:tav tm="100000">
                                          <p:val>
                                            <p:strVal val="#ppt_y"/>
                                          </p:val>
                                        </p:tav>
                                      </p:tavLst>
                                    </p:anim>
                                    <p:animEffect transition="in" filter="wipe(up)">
                                      <p:cBhvr>
                                        <p:cTn id="29" dur="500"/>
                                        <p:tgtEl>
                                          <p:spTgt spid="34"/>
                                        </p:tgtEl>
                                      </p:cBhvr>
                                    </p:animEffect>
                                  </p:childTnLst>
                                </p:cTn>
                              </p:par>
                            </p:childTnLst>
                          </p:cTn>
                        </p:par>
                        <p:par>
                          <p:cTn id="30" fill="hold">
                            <p:stCondLst>
                              <p:cond delay="2000"/>
                            </p:stCondLst>
                            <p:childTnLst>
                              <p:par>
                                <p:cTn id="31" presetID="12" presetClass="entr" presetSubtype="4" fill="hold" nodeType="after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additive="base">
                                        <p:cTn id="33" dur="500"/>
                                        <p:tgtEl>
                                          <p:spTgt spid="35"/>
                                        </p:tgtEl>
                                        <p:attrNameLst>
                                          <p:attrName>ppt_y</p:attrName>
                                        </p:attrNameLst>
                                      </p:cBhvr>
                                      <p:tavLst>
                                        <p:tav tm="0">
                                          <p:val>
                                            <p:strVal val="#ppt_y+#ppt_h*1.125000"/>
                                          </p:val>
                                        </p:tav>
                                        <p:tav tm="100000">
                                          <p:val>
                                            <p:strVal val="#ppt_y"/>
                                          </p:val>
                                        </p:tav>
                                      </p:tavLst>
                                    </p:anim>
                                    <p:animEffect transition="in" filter="wipe(up)">
                                      <p:cBhvr>
                                        <p:cTn id="34" dur="500"/>
                                        <p:tgtEl>
                                          <p:spTgt spid="35"/>
                                        </p:tgtEl>
                                      </p:cBhvr>
                                    </p:animEffect>
                                  </p:childTnLst>
                                </p:cTn>
                              </p:par>
                            </p:childTnLst>
                          </p:cTn>
                        </p:par>
                        <p:par>
                          <p:cTn id="35" fill="hold">
                            <p:stCondLst>
                              <p:cond delay="2500"/>
                            </p:stCondLst>
                            <p:childTnLst>
                              <p:par>
                                <p:cTn id="36" presetID="12" presetClass="entr" presetSubtype="4" fill="hold"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500"/>
                                        <p:tgtEl>
                                          <p:spTgt spid="38"/>
                                        </p:tgtEl>
                                        <p:attrNameLst>
                                          <p:attrName>ppt_y</p:attrName>
                                        </p:attrNameLst>
                                      </p:cBhvr>
                                      <p:tavLst>
                                        <p:tav tm="0">
                                          <p:val>
                                            <p:strVal val="#ppt_y+#ppt_h*1.125000"/>
                                          </p:val>
                                        </p:tav>
                                        <p:tav tm="100000">
                                          <p:val>
                                            <p:strVal val="#ppt_y"/>
                                          </p:val>
                                        </p:tav>
                                      </p:tavLst>
                                    </p:anim>
                                    <p:animEffect transition="in" filter="wipe(up)">
                                      <p:cBhvr>
                                        <p:cTn id="39" dur="500"/>
                                        <p:tgtEl>
                                          <p:spTgt spid="38"/>
                                        </p:tgtEl>
                                      </p:cBhvr>
                                    </p:animEffect>
                                  </p:childTnLst>
                                </p:cTn>
                              </p:par>
                            </p:childTnLst>
                          </p:cTn>
                        </p:par>
                        <p:par>
                          <p:cTn id="40" fill="hold">
                            <p:stCondLst>
                              <p:cond delay="3000"/>
                            </p:stCondLst>
                            <p:childTnLst>
                              <p:par>
                                <p:cTn id="41" presetID="12" presetClass="entr" presetSubtype="4"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p:tgtEl>
                                          <p:spTgt spid="56"/>
                                        </p:tgtEl>
                                        <p:attrNameLst>
                                          <p:attrName>ppt_y</p:attrName>
                                        </p:attrNameLst>
                                      </p:cBhvr>
                                      <p:tavLst>
                                        <p:tav tm="0">
                                          <p:val>
                                            <p:strVal val="#ppt_y+#ppt_h*1.125000"/>
                                          </p:val>
                                        </p:tav>
                                        <p:tav tm="100000">
                                          <p:val>
                                            <p:strVal val="#ppt_y"/>
                                          </p:val>
                                        </p:tav>
                                      </p:tavLst>
                                    </p:anim>
                                    <p:animEffect transition="in" filter="wipe(up)">
                                      <p:cBhvr>
                                        <p:cTn id="44" dur="500"/>
                                        <p:tgtEl>
                                          <p:spTgt spid="56"/>
                                        </p:tgtEl>
                                      </p:cBhvr>
                                    </p:animEffect>
                                  </p:childTnLst>
                                </p:cTn>
                              </p:par>
                            </p:childTnLst>
                          </p:cTn>
                        </p:par>
                        <p:par>
                          <p:cTn id="45" fill="hold">
                            <p:stCondLst>
                              <p:cond delay="3500"/>
                            </p:stCondLst>
                            <p:childTnLst>
                              <p:par>
                                <p:cTn id="46" presetID="12" presetClass="entr" presetSubtype="4" fill="hold"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additive="base">
                                        <p:cTn id="48" dur="500"/>
                                        <p:tgtEl>
                                          <p:spTgt spid="48"/>
                                        </p:tgtEl>
                                        <p:attrNameLst>
                                          <p:attrName>ppt_y</p:attrName>
                                        </p:attrNameLst>
                                      </p:cBhvr>
                                      <p:tavLst>
                                        <p:tav tm="0">
                                          <p:val>
                                            <p:strVal val="#ppt_y+#ppt_h*1.125000"/>
                                          </p:val>
                                        </p:tav>
                                        <p:tav tm="100000">
                                          <p:val>
                                            <p:strVal val="#ppt_y"/>
                                          </p:val>
                                        </p:tav>
                                      </p:tavLst>
                                    </p:anim>
                                    <p:animEffect transition="in" filter="wipe(up)">
                                      <p:cBhvr>
                                        <p:cTn id="49" dur="500"/>
                                        <p:tgtEl>
                                          <p:spTgt spid="48"/>
                                        </p:tgtEl>
                                      </p:cBhvr>
                                    </p:animEffect>
                                  </p:childTnLst>
                                </p:cTn>
                              </p:par>
                              <p:par>
                                <p:cTn id="50" presetID="31" presetClass="entr" presetSubtype="0" fill="hold" nodeType="withEffect">
                                  <p:stCondLst>
                                    <p:cond delay="0"/>
                                  </p:stCondLst>
                                  <p:childTnLst>
                                    <p:set>
                                      <p:cBhvr>
                                        <p:cTn id="51" dur="1" fill="hold">
                                          <p:stCondLst>
                                            <p:cond delay="0"/>
                                          </p:stCondLst>
                                        </p:cTn>
                                        <p:tgtEl>
                                          <p:spTgt spid="36"/>
                                        </p:tgtEl>
                                        <p:attrNameLst>
                                          <p:attrName>style.visibility</p:attrName>
                                        </p:attrNameLst>
                                      </p:cBhvr>
                                      <p:to>
                                        <p:strVal val="visible"/>
                                      </p:to>
                                    </p:set>
                                    <p:anim calcmode="lin" valueType="num">
                                      <p:cBhvr>
                                        <p:cTn id="52" dur="1000" fill="hold"/>
                                        <p:tgtEl>
                                          <p:spTgt spid="36"/>
                                        </p:tgtEl>
                                        <p:attrNameLst>
                                          <p:attrName>ppt_w</p:attrName>
                                        </p:attrNameLst>
                                      </p:cBhvr>
                                      <p:tavLst>
                                        <p:tav tm="0">
                                          <p:val>
                                            <p:fltVal val="0"/>
                                          </p:val>
                                        </p:tav>
                                        <p:tav tm="100000">
                                          <p:val>
                                            <p:strVal val="#ppt_w"/>
                                          </p:val>
                                        </p:tav>
                                      </p:tavLst>
                                    </p:anim>
                                    <p:anim calcmode="lin" valueType="num">
                                      <p:cBhvr>
                                        <p:cTn id="53" dur="1000" fill="hold"/>
                                        <p:tgtEl>
                                          <p:spTgt spid="36"/>
                                        </p:tgtEl>
                                        <p:attrNameLst>
                                          <p:attrName>ppt_h</p:attrName>
                                        </p:attrNameLst>
                                      </p:cBhvr>
                                      <p:tavLst>
                                        <p:tav tm="0">
                                          <p:val>
                                            <p:fltVal val="0"/>
                                          </p:val>
                                        </p:tav>
                                        <p:tav tm="100000">
                                          <p:val>
                                            <p:strVal val="#ppt_h"/>
                                          </p:val>
                                        </p:tav>
                                      </p:tavLst>
                                    </p:anim>
                                    <p:anim calcmode="lin" valueType="num">
                                      <p:cBhvr>
                                        <p:cTn id="54" dur="1000" fill="hold"/>
                                        <p:tgtEl>
                                          <p:spTgt spid="36"/>
                                        </p:tgtEl>
                                        <p:attrNameLst>
                                          <p:attrName>style.rotation</p:attrName>
                                        </p:attrNameLst>
                                      </p:cBhvr>
                                      <p:tavLst>
                                        <p:tav tm="0">
                                          <p:val>
                                            <p:fltVal val="90"/>
                                          </p:val>
                                        </p:tav>
                                        <p:tav tm="100000">
                                          <p:val>
                                            <p:fltVal val="0"/>
                                          </p:val>
                                        </p:tav>
                                      </p:tavLst>
                                    </p:anim>
                                    <p:animEffect transition="in" filter="fade">
                                      <p:cBhvr>
                                        <p:cTn id="55" dur="1000"/>
                                        <p:tgtEl>
                                          <p:spTgt spid="36"/>
                                        </p:tgtEl>
                                      </p:cBhvr>
                                    </p:animEffect>
                                  </p:childTnLst>
                                </p:cTn>
                              </p:par>
                              <p:par>
                                <p:cTn id="56" presetID="31" presetClass="entr" presetSubtype="0" fill="hold" nodeType="with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p:cTn id="58" dur="1000" fill="hold"/>
                                        <p:tgtEl>
                                          <p:spTgt spid="37"/>
                                        </p:tgtEl>
                                        <p:attrNameLst>
                                          <p:attrName>ppt_w</p:attrName>
                                        </p:attrNameLst>
                                      </p:cBhvr>
                                      <p:tavLst>
                                        <p:tav tm="0">
                                          <p:val>
                                            <p:fltVal val="0"/>
                                          </p:val>
                                        </p:tav>
                                        <p:tav tm="100000">
                                          <p:val>
                                            <p:strVal val="#ppt_w"/>
                                          </p:val>
                                        </p:tav>
                                      </p:tavLst>
                                    </p:anim>
                                    <p:anim calcmode="lin" valueType="num">
                                      <p:cBhvr>
                                        <p:cTn id="59" dur="1000" fill="hold"/>
                                        <p:tgtEl>
                                          <p:spTgt spid="37"/>
                                        </p:tgtEl>
                                        <p:attrNameLst>
                                          <p:attrName>ppt_h</p:attrName>
                                        </p:attrNameLst>
                                      </p:cBhvr>
                                      <p:tavLst>
                                        <p:tav tm="0">
                                          <p:val>
                                            <p:fltVal val="0"/>
                                          </p:val>
                                        </p:tav>
                                        <p:tav tm="100000">
                                          <p:val>
                                            <p:strVal val="#ppt_h"/>
                                          </p:val>
                                        </p:tav>
                                      </p:tavLst>
                                    </p:anim>
                                    <p:anim calcmode="lin" valueType="num">
                                      <p:cBhvr>
                                        <p:cTn id="60" dur="1000" fill="hold"/>
                                        <p:tgtEl>
                                          <p:spTgt spid="37"/>
                                        </p:tgtEl>
                                        <p:attrNameLst>
                                          <p:attrName>style.rotation</p:attrName>
                                        </p:attrNameLst>
                                      </p:cBhvr>
                                      <p:tavLst>
                                        <p:tav tm="0">
                                          <p:val>
                                            <p:fltVal val="90"/>
                                          </p:val>
                                        </p:tav>
                                        <p:tav tm="100000">
                                          <p:val>
                                            <p:fltVal val="0"/>
                                          </p:val>
                                        </p:tav>
                                      </p:tavLst>
                                    </p:anim>
                                    <p:animEffect transition="in" filter="fade">
                                      <p:cBhvr>
                                        <p:cTn id="61" dur="1000"/>
                                        <p:tgtEl>
                                          <p:spTgt spid="37"/>
                                        </p:tgtEl>
                                      </p:cBhvr>
                                    </p:animEffect>
                                  </p:childTnLst>
                                </p:cTn>
                              </p:par>
                              <p:par>
                                <p:cTn id="62" presetID="31" presetClass="entr" presetSubtype="0" fill="hold" nodeType="withEffect">
                                  <p:stCondLst>
                                    <p:cond delay="0"/>
                                  </p:stCondLst>
                                  <p:childTnLst>
                                    <p:set>
                                      <p:cBhvr>
                                        <p:cTn id="63" dur="1" fill="hold">
                                          <p:stCondLst>
                                            <p:cond delay="0"/>
                                          </p:stCondLst>
                                        </p:cTn>
                                        <p:tgtEl>
                                          <p:spTgt spid="40"/>
                                        </p:tgtEl>
                                        <p:attrNameLst>
                                          <p:attrName>style.visibility</p:attrName>
                                        </p:attrNameLst>
                                      </p:cBhvr>
                                      <p:to>
                                        <p:strVal val="visible"/>
                                      </p:to>
                                    </p:set>
                                    <p:anim calcmode="lin" valueType="num">
                                      <p:cBhvr>
                                        <p:cTn id="64" dur="1000" fill="hold"/>
                                        <p:tgtEl>
                                          <p:spTgt spid="40"/>
                                        </p:tgtEl>
                                        <p:attrNameLst>
                                          <p:attrName>ppt_w</p:attrName>
                                        </p:attrNameLst>
                                      </p:cBhvr>
                                      <p:tavLst>
                                        <p:tav tm="0">
                                          <p:val>
                                            <p:fltVal val="0"/>
                                          </p:val>
                                        </p:tav>
                                        <p:tav tm="100000">
                                          <p:val>
                                            <p:strVal val="#ppt_w"/>
                                          </p:val>
                                        </p:tav>
                                      </p:tavLst>
                                    </p:anim>
                                    <p:anim calcmode="lin" valueType="num">
                                      <p:cBhvr>
                                        <p:cTn id="65" dur="1000" fill="hold"/>
                                        <p:tgtEl>
                                          <p:spTgt spid="40"/>
                                        </p:tgtEl>
                                        <p:attrNameLst>
                                          <p:attrName>ppt_h</p:attrName>
                                        </p:attrNameLst>
                                      </p:cBhvr>
                                      <p:tavLst>
                                        <p:tav tm="0">
                                          <p:val>
                                            <p:fltVal val="0"/>
                                          </p:val>
                                        </p:tav>
                                        <p:tav tm="100000">
                                          <p:val>
                                            <p:strVal val="#ppt_h"/>
                                          </p:val>
                                        </p:tav>
                                      </p:tavLst>
                                    </p:anim>
                                    <p:anim calcmode="lin" valueType="num">
                                      <p:cBhvr>
                                        <p:cTn id="66" dur="1000" fill="hold"/>
                                        <p:tgtEl>
                                          <p:spTgt spid="40"/>
                                        </p:tgtEl>
                                        <p:attrNameLst>
                                          <p:attrName>style.rotation</p:attrName>
                                        </p:attrNameLst>
                                      </p:cBhvr>
                                      <p:tavLst>
                                        <p:tav tm="0">
                                          <p:val>
                                            <p:fltVal val="90"/>
                                          </p:val>
                                        </p:tav>
                                        <p:tav tm="100000">
                                          <p:val>
                                            <p:fltVal val="0"/>
                                          </p:val>
                                        </p:tav>
                                      </p:tavLst>
                                    </p:anim>
                                    <p:animEffect transition="in" filter="fade">
                                      <p:cBhvr>
                                        <p:cTn id="67" dur="1000"/>
                                        <p:tgtEl>
                                          <p:spTgt spid="40"/>
                                        </p:tgtEl>
                                      </p:cBhvr>
                                    </p:animEffect>
                                  </p:childTnLst>
                                </p:cTn>
                              </p:par>
                              <p:par>
                                <p:cTn id="68" presetID="31" presetClass="entr" presetSubtype="0" fill="hold" nodeType="withEffect">
                                  <p:stCondLst>
                                    <p:cond delay="0"/>
                                  </p:stCondLst>
                                  <p:childTnLst>
                                    <p:set>
                                      <p:cBhvr>
                                        <p:cTn id="69" dur="1" fill="hold">
                                          <p:stCondLst>
                                            <p:cond delay="0"/>
                                          </p:stCondLst>
                                        </p:cTn>
                                        <p:tgtEl>
                                          <p:spTgt spid="39"/>
                                        </p:tgtEl>
                                        <p:attrNameLst>
                                          <p:attrName>style.visibility</p:attrName>
                                        </p:attrNameLst>
                                      </p:cBhvr>
                                      <p:to>
                                        <p:strVal val="visible"/>
                                      </p:to>
                                    </p:set>
                                    <p:anim calcmode="lin" valueType="num">
                                      <p:cBhvr>
                                        <p:cTn id="70" dur="1000" fill="hold"/>
                                        <p:tgtEl>
                                          <p:spTgt spid="39"/>
                                        </p:tgtEl>
                                        <p:attrNameLst>
                                          <p:attrName>ppt_w</p:attrName>
                                        </p:attrNameLst>
                                      </p:cBhvr>
                                      <p:tavLst>
                                        <p:tav tm="0">
                                          <p:val>
                                            <p:fltVal val="0"/>
                                          </p:val>
                                        </p:tav>
                                        <p:tav tm="100000">
                                          <p:val>
                                            <p:strVal val="#ppt_w"/>
                                          </p:val>
                                        </p:tav>
                                      </p:tavLst>
                                    </p:anim>
                                    <p:anim calcmode="lin" valueType="num">
                                      <p:cBhvr>
                                        <p:cTn id="71" dur="1000" fill="hold"/>
                                        <p:tgtEl>
                                          <p:spTgt spid="39"/>
                                        </p:tgtEl>
                                        <p:attrNameLst>
                                          <p:attrName>ppt_h</p:attrName>
                                        </p:attrNameLst>
                                      </p:cBhvr>
                                      <p:tavLst>
                                        <p:tav tm="0">
                                          <p:val>
                                            <p:fltVal val="0"/>
                                          </p:val>
                                        </p:tav>
                                        <p:tav tm="100000">
                                          <p:val>
                                            <p:strVal val="#ppt_h"/>
                                          </p:val>
                                        </p:tav>
                                      </p:tavLst>
                                    </p:anim>
                                    <p:anim calcmode="lin" valueType="num">
                                      <p:cBhvr>
                                        <p:cTn id="72" dur="1000" fill="hold"/>
                                        <p:tgtEl>
                                          <p:spTgt spid="39"/>
                                        </p:tgtEl>
                                        <p:attrNameLst>
                                          <p:attrName>style.rotation</p:attrName>
                                        </p:attrNameLst>
                                      </p:cBhvr>
                                      <p:tavLst>
                                        <p:tav tm="0">
                                          <p:val>
                                            <p:fltVal val="90"/>
                                          </p:val>
                                        </p:tav>
                                        <p:tav tm="100000">
                                          <p:val>
                                            <p:fltVal val="0"/>
                                          </p:val>
                                        </p:tav>
                                      </p:tavLst>
                                    </p:anim>
                                    <p:animEffect transition="in" filter="fade">
                                      <p:cBhvr>
                                        <p:cTn id="73" dur="1000"/>
                                        <p:tgtEl>
                                          <p:spTgt spid="39"/>
                                        </p:tgtEl>
                                      </p:cBhvr>
                                    </p:animEffect>
                                  </p:childTnLst>
                                </p:cTn>
                              </p:par>
                              <p:par>
                                <p:cTn id="74" presetID="31" presetClass="entr" presetSubtype="0" fill="hold" nodeType="withEffect">
                                  <p:stCondLst>
                                    <p:cond delay="0"/>
                                  </p:stCondLst>
                                  <p:childTnLst>
                                    <p:set>
                                      <p:cBhvr>
                                        <p:cTn id="75" dur="1" fill="hold">
                                          <p:stCondLst>
                                            <p:cond delay="0"/>
                                          </p:stCondLst>
                                        </p:cTn>
                                        <p:tgtEl>
                                          <p:spTgt spid="47"/>
                                        </p:tgtEl>
                                        <p:attrNameLst>
                                          <p:attrName>style.visibility</p:attrName>
                                        </p:attrNameLst>
                                      </p:cBhvr>
                                      <p:to>
                                        <p:strVal val="visible"/>
                                      </p:to>
                                    </p:set>
                                    <p:anim calcmode="lin" valueType="num">
                                      <p:cBhvr>
                                        <p:cTn id="76" dur="1000" fill="hold"/>
                                        <p:tgtEl>
                                          <p:spTgt spid="47"/>
                                        </p:tgtEl>
                                        <p:attrNameLst>
                                          <p:attrName>ppt_w</p:attrName>
                                        </p:attrNameLst>
                                      </p:cBhvr>
                                      <p:tavLst>
                                        <p:tav tm="0">
                                          <p:val>
                                            <p:fltVal val="0"/>
                                          </p:val>
                                        </p:tav>
                                        <p:tav tm="100000">
                                          <p:val>
                                            <p:strVal val="#ppt_w"/>
                                          </p:val>
                                        </p:tav>
                                      </p:tavLst>
                                    </p:anim>
                                    <p:anim calcmode="lin" valueType="num">
                                      <p:cBhvr>
                                        <p:cTn id="77" dur="1000" fill="hold"/>
                                        <p:tgtEl>
                                          <p:spTgt spid="47"/>
                                        </p:tgtEl>
                                        <p:attrNameLst>
                                          <p:attrName>ppt_h</p:attrName>
                                        </p:attrNameLst>
                                      </p:cBhvr>
                                      <p:tavLst>
                                        <p:tav tm="0">
                                          <p:val>
                                            <p:fltVal val="0"/>
                                          </p:val>
                                        </p:tav>
                                        <p:tav tm="100000">
                                          <p:val>
                                            <p:strVal val="#ppt_h"/>
                                          </p:val>
                                        </p:tav>
                                      </p:tavLst>
                                    </p:anim>
                                    <p:anim calcmode="lin" valueType="num">
                                      <p:cBhvr>
                                        <p:cTn id="78" dur="1000" fill="hold"/>
                                        <p:tgtEl>
                                          <p:spTgt spid="47"/>
                                        </p:tgtEl>
                                        <p:attrNameLst>
                                          <p:attrName>style.rotation</p:attrName>
                                        </p:attrNameLst>
                                      </p:cBhvr>
                                      <p:tavLst>
                                        <p:tav tm="0">
                                          <p:val>
                                            <p:fltVal val="90"/>
                                          </p:val>
                                        </p:tav>
                                        <p:tav tm="100000">
                                          <p:val>
                                            <p:fltVal val="0"/>
                                          </p:val>
                                        </p:tav>
                                      </p:tavLst>
                                    </p:anim>
                                    <p:animEffect transition="in" filter="fade">
                                      <p:cBhvr>
                                        <p:cTn id="79" dur="1000"/>
                                        <p:tgtEl>
                                          <p:spTgt spid="47"/>
                                        </p:tgtEl>
                                      </p:cBhvr>
                                    </p:animEffect>
                                  </p:childTnLst>
                                </p:cTn>
                              </p:par>
                              <p:par>
                                <p:cTn id="80" presetID="31" presetClass="entr" presetSubtype="0" fill="hold" nodeType="withEffect">
                                  <p:stCondLst>
                                    <p:cond delay="0"/>
                                  </p:stCondLst>
                                  <p:childTnLst>
                                    <p:set>
                                      <p:cBhvr>
                                        <p:cTn id="81" dur="1" fill="hold">
                                          <p:stCondLst>
                                            <p:cond delay="0"/>
                                          </p:stCondLst>
                                        </p:cTn>
                                        <p:tgtEl>
                                          <p:spTgt spid="55"/>
                                        </p:tgtEl>
                                        <p:attrNameLst>
                                          <p:attrName>style.visibility</p:attrName>
                                        </p:attrNameLst>
                                      </p:cBhvr>
                                      <p:to>
                                        <p:strVal val="visible"/>
                                      </p:to>
                                    </p:set>
                                    <p:anim calcmode="lin" valueType="num">
                                      <p:cBhvr>
                                        <p:cTn id="82" dur="1000" fill="hold"/>
                                        <p:tgtEl>
                                          <p:spTgt spid="55"/>
                                        </p:tgtEl>
                                        <p:attrNameLst>
                                          <p:attrName>ppt_w</p:attrName>
                                        </p:attrNameLst>
                                      </p:cBhvr>
                                      <p:tavLst>
                                        <p:tav tm="0">
                                          <p:val>
                                            <p:fltVal val="0"/>
                                          </p:val>
                                        </p:tav>
                                        <p:tav tm="100000">
                                          <p:val>
                                            <p:strVal val="#ppt_w"/>
                                          </p:val>
                                        </p:tav>
                                      </p:tavLst>
                                    </p:anim>
                                    <p:anim calcmode="lin" valueType="num">
                                      <p:cBhvr>
                                        <p:cTn id="83" dur="1000" fill="hold"/>
                                        <p:tgtEl>
                                          <p:spTgt spid="55"/>
                                        </p:tgtEl>
                                        <p:attrNameLst>
                                          <p:attrName>ppt_h</p:attrName>
                                        </p:attrNameLst>
                                      </p:cBhvr>
                                      <p:tavLst>
                                        <p:tav tm="0">
                                          <p:val>
                                            <p:fltVal val="0"/>
                                          </p:val>
                                        </p:tav>
                                        <p:tav tm="100000">
                                          <p:val>
                                            <p:strVal val="#ppt_h"/>
                                          </p:val>
                                        </p:tav>
                                      </p:tavLst>
                                    </p:anim>
                                    <p:anim calcmode="lin" valueType="num">
                                      <p:cBhvr>
                                        <p:cTn id="84" dur="1000" fill="hold"/>
                                        <p:tgtEl>
                                          <p:spTgt spid="55"/>
                                        </p:tgtEl>
                                        <p:attrNameLst>
                                          <p:attrName>style.rotation</p:attrName>
                                        </p:attrNameLst>
                                      </p:cBhvr>
                                      <p:tavLst>
                                        <p:tav tm="0">
                                          <p:val>
                                            <p:fltVal val="90"/>
                                          </p:val>
                                        </p:tav>
                                        <p:tav tm="100000">
                                          <p:val>
                                            <p:fltVal val="0"/>
                                          </p:val>
                                        </p:tav>
                                      </p:tavLst>
                                    </p:anim>
                                    <p:animEffect transition="in" filter="fade">
                                      <p:cBhvr>
                                        <p:cTn id="8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49765" y="4137263"/>
            <a:ext cx="1619354" cy="646331"/>
          </a:xfrm>
          <a:prstGeom prst="rect">
            <a:avLst/>
          </a:prstGeom>
          <a:noFill/>
        </p:spPr>
        <p:txBody>
          <a:bodyPr wrap="none" rtlCol="0">
            <a:spAutoFit/>
          </a:bodyPr>
          <a:lstStyle/>
          <a:p>
            <a:r>
              <a:rPr lang="en-US" altLang="zh-CN" sz="3600" spc="300" dirty="0">
                <a:solidFill>
                  <a:schemeClr val="tx1">
                    <a:lumMod val="85000"/>
                    <a:lumOff val="15000"/>
                  </a:schemeClr>
                </a:solidFill>
                <a:latin typeface="造字工房尚雅体演示版常规体" pitchFamily="50" charset="-122"/>
                <a:ea typeface="造字工房尚雅体演示版常规体" pitchFamily="50" charset="-122"/>
              </a:rPr>
              <a:t>PART</a:t>
            </a:r>
          </a:p>
        </p:txBody>
      </p:sp>
      <p:sp>
        <p:nvSpPr>
          <p:cNvPr id="12" name="等腰三角形 11"/>
          <p:cNvSpPr/>
          <p:nvPr/>
        </p:nvSpPr>
        <p:spPr>
          <a:xfrm rot="512239">
            <a:off x="3477837" y="3538931"/>
            <a:ext cx="314715" cy="27130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20371609">
            <a:off x="3995378" y="3751964"/>
            <a:ext cx="157357" cy="13565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20371609">
            <a:off x="3124426" y="3774407"/>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3761573">
            <a:off x="2621230" y="3463058"/>
            <a:ext cx="588992" cy="403978"/>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20371609">
            <a:off x="3987995" y="3447181"/>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2958273" y="2074407"/>
            <a:ext cx="797013" cy="1569660"/>
          </a:xfrm>
          <a:prstGeom prst="rect">
            <a:avLst/>
          </a:prstGeom>
          <a:noFill/>
        </p:spPr>
        <p:txBody>
          <a:bodyPr wrap="none" rtlCol="0">
            <a:spAutoFit/>
          </a:bodyPr>
          <a:lstStyle/>
          <a:p>
            <a:r>
              <a:rPr lang="en-US" altLang="zh-CN" sz="9600" b="1" dirty="0">
                <a:solidFill>
                  <a:schemeClr val="tx1">
                    <a:lumMod val="85000"/>
                    <a:lumOff val="15000"/>
                  </a:schemeClr>
                </a:solidFill>
                <a:latin typeface="造字工房尚雅体演示版常规体" pitchFamily="50" charset="-122"/>
                <a:ea typeface="造字工房尚雅体演示版常规体" pitchFamily="50" charset="-122"/>
              </a:rPr>
              <a:t>2</a:t>
            </a:r>
            <a:endParaRPr lang="zh-CN" altLang="en-US" sz="9600" b="1" dirty="0">
              <a:solidFill>
                <a:schemeClr val="tx1">
                  <a:lumMod val="85000"/>
                  <a:lumOff val="15000"/>
                </a:schemeClr>
              </a:solidFill>
              <a:latin typeface="造字工房尚雅体演示版常规体" pitchFamily="50" charset="-122"/>
              <a:ea typeface="造字工房尚雅体演示版常规体" pitchFamily="50" charset="-122"/>
            </a:endParaRPr>
          </a:p>
        </p:txBody>
      </p:sp>
      <p:sp>
        <p:nvSpPr>
          <p:cNvPr id="28" name="TextBox 27"/>
          <p:cNvSpPr txBox="1"/>
          <p:nvPr/>
        </p:nvSpPr>
        <p:spPr>
          <a:xfrm>
            <a:off x="4915594" y="3029449"/>
            <a:ext cx="6250622" cy="646331"/>
          </a:xfrm>
          <a:prstGeom prst="rect">
            <a:avLst/>
          </a:prstGeom>
          <a:noFill/>
        </p:spPr>
        <p:txBody>
          <a:bodyPr wrap="none" rtlCol="0">
            <a:spAutoFit/>
          </a:bodyPr>
          <a:lstStyle/>
          <a:p>
            <a:r>
              <a:rPr lang="en-US" altLang="zh-CN" sz="3600" spc="300" dirty="0">
                <a:latin typeface="Times New Roman" panose="02020603050405020304" pitchFamily="18" charset="0"/>
                <a:cs typeface="Times New Roman" panose="02020603050405020304" pitchFamily="18" charset="0"/>
              </a:rPr>
              <a:t>Key </a:t>
            </a:r>
            <a:r>
              <a:rPr lang="en-US" altLang="zh-CN" sz="3600" spc="300" dirty="0" smtClean="0">
                <a:latin typeface="Times New Roman" panose="02020603050405020304" pitchFamily="18" charset="0"/>
                <a:cs typeface="Times New Roman" panose="02020603050405020304" pitchFamily="18" charset="0"/>
              </a:rPr>
              <a:t>Idea </a:t>
            </a:r>
            <a:r>
              <a:rPr lang="en-US" altLang="zh-CN" sz="3600" spc="300" dirty="0">
                <a:latin typeface="Times New Roman" panose="02020603050405020304" pitchFamily="18" charset="0"/>
                <a:cs typeface="Times New Roman" panose="02020603050405020304" pitchFamily="18" charset="0"/>
              </a:rPr>
              <a:t>and Applications</a:t>
            </a:r>
            <a:endParaRPr lang="zh-CN" altLang="en-US" sz="3600" spc="300" dirty="0">
              <a:latin typeface="Times New Roman" panose="02020603050405020304" pitchFamily="18" charset="0"/>
              <a:cs typeface="Times New Roman" panose="02020603050405020304" pitchFamily="18" charset="0"/>
            </a:endParaRPr>
          </a:p>
        </p:txBody>
      </p:sp>
      <p:cxnSp>
        <p:nvCxnSpPr>
          <p:cNvPr id="33" name="直接连接符 32"/>
          <p:cNvCxnSpPr/>
          <p:nvPr/>
        </p:nvCxnSpPr>
        <p:spPr>
          <a:xfrm flipH="1">
            <a:off x="5375126" y="2701397"/>
            <a:ext cx="388716" cy="326856"/>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10793787" y="3368089"/>
            <a:ext cx="654557" cy="534334"/>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8888568" y="2714087"/>
            <a:ext cx="388716" cy="3268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6397559" y="3602929"/>
            <a:ext cx="654557" cy="534334"/>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投影片編號版面配置區 1"/>
          <p:cNvSpPr>
            <a:spLocks noGrp="1"/>
          </p:cNvSpPr>
          <p:nvPr>
            <p:ph type="sldNum" sz="quarter" idx="12"/>
          </p:nvPr>
        </p:nvSpPr>
        <p:spPr/>
        <p:txBody>
          <a:bodyPr/>
          <a:lstStyle/>
          <a:p>
            <a:fld id="{0C913308-F349-4B6D-A68A-DD1791B4A57B}" type="slidenum">
              <a:rPr lang="zh-CN" altLang="en-US" smtClean="0"/>
              <a:t>5</a:t>
            </a:fld>
            <a:endParaRPr lang="zh-CN" altLang="en-US"/>
          </a:p>
        </p:txBody>
      </p:sp>
    </p:spTree>
    <p:extLst>
      <p:ext uri="{BB962C8B-B14F-4D97-AF65-F5344CB8AC3E}">
        <p14:creationId xmlns:p14="http://schemas.microsoft.com/office/powerpoint/2010/main" val="3519334673"/>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31"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 calcmode="lin" valueType="num">
                                      <p:cBhvr>
                                        <p:cTn id="14" dur="1000" fill="hold"/>
                                        <p:tgtEl>
                                          <p:spTgt spid="15"/>
                                        </p:tgtEl>
                                        <p:attrNameLst>
                                          <p:attrName>style.rotation</p:attrName>
                                        </p:attrNameLst>
                                      </p:cBhvr>
                                      <p:tavLst>
                                        <p:tav tm="0">
                                          <p:val>
                                            <p:fltVal val="90"/>
                                          </p:val>
                                        </p:tav>
                                        <p:tav tm="100000">
                                          <p:val>
                                            <p:fltVal val="0"/>
                                          </p:val>
                                        </p:tav>
                                      </p:tavLst>
                                    </p:anim>
                                    <p:animEffect transition="in" filter="fade">
                                      <p:cBhvr>
                                        <p:cTn id="15" dur="1000"/>
                                        <p:tgtEl>
                                          <p:spTgt spid="15"/>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fltVal val="0"/>
                                          </p:val>
                                        </p:tav>
                                        <p:tav tm="100000">
                                          <p:val>
                                            <p:strVal val="#ppt_w"/>
                                          </p:val>
                                        </p:tav>
                                      </p:tavLst>
                                    </p:anim>
                                    <p:anim calcmode="lin" valueType="num">
                                      <p:cBhvr>
                                        <p:cTn id="19" dur="1000" fill="hold"/>
                                        <p:tgtEl>
                                          <p:spTgt spid="14"/>
                                        </p:tgtEl>
                                        <p:attrNameLst>
                                          <p:attrName>ppt_h</p:attrName>
                                        </p:attrNameLst>
                                      </p:cBhvr>
                                      <p:tavLst>
                                        <p:tav tm="0">
                                          <p:val>
                                            <p:fltVal val="0"/>
                                          </p:val>
                                        </p:tav>
                                        <p:tav tm="100000">
                                          <p:val>
                                            <p:strVal val="#ppt_h"/>
                                          </p:val>
                                        </p:tav>
                                      </p:tavLst>
                                    </p:anim>
                                    <p:anim calcmode="lin" valueType="num">
                                      <p:cBhvr>
                                        <p:cTn id="20" dur="1000" fill="hold"/>
                                        <p:tgtEl>
                                          <p:spTgt spid="14"/>
                                        </p:tgtEl>
                                        <p:attrNameLst>
                                          <p:attrName>style.rotation</p:attrName>
                                        </p:attrNameLst>
                                      </p:cBhvr>
                                      <p:tavLst>
                                        <p:tav tm="0">
                                          <p:val>
                                            <p:fltVal val="90"/>
                                          </p:val>
                                        </p:tav>
                                        <p:tav tm="100000">
                                          <p:val>
                                            <p:fltVal val="0"/>
                                          </p:val>
                                        </p:tav>
                                      </p:tavLst>
                                    </p:anim>
                                    <p:animEffect transition="in" filter="fade">
                                      <p:cBhvr>
                                        <p:cTn id="21" dur="1000"/>
                                        <p:tgtEl>
                                          <p:spTgt spid="14"/>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1000" fill="hold"/>
                                        <p:tgtEl>
                                          <p:spTgt spid="16"/>
                                        </p:tgtEl>
                                        <p:attrNameLst>
                                          <p:attrName>ppt_w</p:attrName>
                                        </p:attrNameLst>
                                      </p:cBhvr>
                                      <p:tavLst>
                                        <p:tav tm="0">
                                          <p:val>
                                            <p:fltVal val="0"/>
                                          </p:val>
                                        </p:tav>
                                        <p:tav tm="100000">
                                          <p:val>
                                            <p:strVal val="#ppt_w"/>
                                          </p:val>
                                        </p:tav>
                                      </p:tavLst>
                                    </p:anim>
                                    <p:anim calcmode="lin" valueType="num">
                                      <p:cBhvr>
                                        <p:cTn id="31" dur="1000" fill="hold"/>
                                        <p:tgtEl>
                                          <p:spTgt spid="16"/>
                                        </p:tgtEl>
                                        <p:attrNameLst>
                                          <p:attrName>ppt_h</p:attrName>
                                        </p:attrNameLst>
                                      </p:cBhvr>
                                      <p:tavLst>
                                        <p:tav tm="0">
                                          <p:val>
                                            <p:fltVal val="0"/>
                                          </p:val>
                                        </p:tav>
                                        <p:tav tm="100000">
                                          <p:val>
                                            <p:strVal val="#ppt_h"/>
                                          </p:val>
                                        </p:tav>
                                      </p:tavLst>
                                    </p:anim>
                                    <p:anim calcmode="lin" valueType="num">
                                      <p:cBhvr>
                                        <p:cTn id="32" dur="1000" fill="hold"/>
                                        <p:tgtEl>
                                          <p:spTgt spid="16"/>
                                        </p:tgtEl>
                                        <p:attrNameLst>
                                          <p:attrName>style.rotation</p:attrName>
                                        </p:attrNameLst>
                                      </p:cBhvr>
                                      <p:tavLst>
                                        <p:tav tm="0">
                                          <p:val>
                                            <p:fltVal val="90"/>
                                          </p:val>
                                        </p:tav>
                                        <p:tav tm="100000">
                                          <p:val>
                                            <p:fltVal val="0"/>
                                          </p:val>
                                        </p:tav>
                                      </p:tavLst>
                                    </p:anim>
                                    <p:animEffect transition="in" filter="fade">
                                      <p:cBhvr>
                                        <p:cTn id="33" dur="1000"/>
                                        <p:tgtEl>
                                          <p:spTgt spid="16"/>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1000" fill="hold"/>
                                        <p:tgtEl>
                                          <p:spTgt spid="13"/>
                                        </p:tgtEl>
                                        <p:attrNameLst>
                                          <p:attrName>ppt_w</p:attrName>
                                        </p:attrNameLst>
                                      </p:cBhvr>
                                      <p:tavLst>
                                        <p:tav tm="0">
                                          <p:val>
                                            <p:fltVal val="0"/>
                                          </p:val>
                                        </p:tav>
                                        <p:tav tm="100000">
                                          <p:val>
                                            <p:strVal val="#ppt_w"/>
                                          </p:val>
                                        </p:tav>
                                      </p:tavLst>
                                    </p:anim>
                                    <p:anim calcmode="lin" valueType="num">
                                      <p:cBhvr>
                                        <p:cTn id="37" dur="1000" fill="hold"/>
                                        <p:tgtEl>
                                          <p:spTgt spid="13"/>
                                        </p:tgtEl>
                                        <p:attrNameLst>
                                          <p:attrName>ppt_h</p:attrName>
                                        </p:attrNameLst>
                                      </p:cBhvr>
                                      <p:tavLst>
                                        <p:tav tm="0">
                                          <p:val>
                                            <p:fltVal val="0"/>
                                          </p:val>
                                        </p:tav>
                                        <p:tav tm="100000">
                                          <p:val>
                                            <p:strVal val="#ppt_h"/>
                                          </p:val>
                                        </p:tav>
                                      </p:tavLst>
                                    </p:anim>
                                    <p:anim calcmode="lin" valueType="num">
                                      <p:cBhvr>
                                        <p:cTn id="38" dur="1000" fill="hold"/>
                                        <p:tgtEl>
                                          <p:spTgt spid="13"/>
                                        </p:tgtEl>
                                        <p:attrNameLst>
                                          <p:attrName>style.rotation</p:attrName>
                                        </p:attrNameLst>
                                      </p:cBhvr>
                                      <p:tavLst>
                                        <p:tav tm="0">
                                          <p:val>
                                            <p:fltVal val="90"/>
                                          </p:val>
                                        </p:tav>
                                        <p:tav tm="100000">
                                          <p:val>
                                            <p:fltVal val="0"/>
                                          </p:val>
                                        </p:tav>
                                      </p:tavLst>
                                    </p:anim>
                                    <p:animEffect transition="in" filter="fade">
                                      <p:cBhvr>
                                        <p:cTn id="39" dur="1000"/>
                                        <p:tgtEl>
                                          <p:spTgt spid="13"/>
                                        </p:tgtEl>
                                      </p:cBhvr>
                                    </p:animEffect>
                                  </p:childTnLst>
                                </p:cTn>
                              </p:par>
                              <p:par>
                                <p:cTn id="40" presetID="42" presetClass="entr" presetSubtype="0"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53" presetClass="entr" presetSubtype="52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p:cTn id="48" dur="500" fill="hold"/>
                                        <p:tgtEl>
                                          <p:spTgt spid="28"/>
                                        </p:tgtEl>
                                        <p:attrNameLst>
                                          <p:attrName>ppt_w</p:attrName>
                                        </p:attrNameLst>
                                      </p:cBhvr>
                                      <p:tavLst>
                                        <p:tav tm="0">
                                          <p:val>
                                            <p:fltVal val="0"/>
                                          </p:val>
                                        </p:tav>
                                        <p:tav tm="100000">
                                          <p:val>
                                            <p:strVal val="#ppt_w"/>
                                          </p:val>
                                        </p:tav>
                                      </p:tavLst>
                                    </p:anim>
                                    <p:anim calcmode="lin" valueType="num">
                                      <p:cBhvr>
                                        <p:cTn id="49" dur="500" fill="hold"/>
                                        <p:tgtEl>
                                          <p:spTgt spid="28"/>
                                        </p:tgtEl>
                                        <p:attrNameLst>
                                          <p:attrName>ppt_h</p:attrName>
                                        </p:attrNameLst>
                                      </p:cBhvr>
                                      <p:tavLst>
                                        <p:tav tm="0">
                                          <p:val>
                                            <p:fltVal val="0"/>
                                          </p:val>
                                        </p:tav>
                                        <p:tav tm="100000">
                                          <p:val>
                                            <p:strVal val="#ppt_h"/>
                                          </p:val>
                                        </p:tav>
                                      </p:tavLst>
                                    </p:anim>
                                    <p:animEffect transition="in" filter="fade">
                                      <p:cBhvr>
                                        <p:cTn id="50" dur="500"/>
                                        <p:tgtEl>
                                          <p:spTgt spid="28"/>
                                        </p:tgtEl>
                                      </p:cBhvr>
                                    </p:animEffect>
                                    <p:anim calcmode="lin" valueType="num">
                                      <p:cBhvr>
                                        <p:cTn id="51" dur="500" fill="hold"/>
                                        <p:tgtEl>
                                          <p:spTgt spid="28"/>
                                        </p:tgtEl>
                                        <p:attrNameLst>
                                          <p:attrName>ppt_x</p:attrName>
                                        </p:attrNameLst>
                                      </p:cBhvr>
                                      <p:tavLst>
                                        <p:tav tm="0">
                                          <p:val>
                                            <p:fltVal val="0.5"/>
                                          </p:val>
                                        </p:tav>
                                        <p:tav tm="100000">
                                          <p:val>
                                            <p:strVal val="#ppt_x"/>
                                          </p:val>
                                        </p:tav>
                                      </p:tavLst>
                                    </p:anim>
                                    <p:anim calcmode="lin" valueType="num">
                                      <p:cBhvr>
                                        <p:cTn id="52" dur="500" fill="hold"/>
                                        <p:tgtEl>
                                          <p:spTgt spid="28"/>
                                        </p:tgtEl>
                                        <p:attrNameLst>
                                          <p:attrName>ppt_y</p:attrName>
                                        </p:attrNameLst>
                                      </p:cBhvr>
                                      <p:tavLst>
                                        <p:tav tm="0">
                                          <p:val>
                                            <p:fltVal val="0.5"/>
                                          </p:val>
                                        </p:tav>
                                        <p:tav tm="100000">
                                          <p:val>
                                            <p:strVal val="#ppt_y"/>
                                          </p:val>
                                        </p:tav>
                                      </p:tavLst>
                                    </p:anim>
                                  </p:childTnLst>
                                </p:cTn>
                              </p:par>
                              <p:par>
                                <p:cTn id="53" presetID="31"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1000" fill="hold"/>
                                        <p:tgtEl>
                                          <p:spTgt spid="33"/>
                                        </p:tgtEl>
                                        <p:attrNameLst>
                                          <p:attrName>ppt_w</p:attrName>
                                        </p:attrNameLst>
                                      </p:cBhvr>
                                      <p:tavLst>
                                        <p:tav tm="0">
                                          <p:val>
                                            <p:fltVal val="0"/>
                                          </p:val>
                                        </p:tav>
                                        <p:tav tm="100000">
                                          <p:val>
                                            <p:strVal val="#ppt_w"/>
                                          </p:val>
                                        </p:tav>
                                      </p:tavLst>
                                    </p:anim>
                                    <p:anim calcmode="lin" valueType="num">
                                      <p:cBhvr>
                                        <p:cTn id="56" dur="1000" fill="hold"/>
                                        <p:tgtEl>
                                          <p:spTgt spid="33"/>
                                        </p:tgtEl>
                                        <p:attrNameLst>
                                          <p:attrName>ppt_h</p:attrName>
                                        </p:attrNameLst>
                                      </p:cBhvr>
                                      <p:tavLst>
                                        <p:tav tm="0">
                                          <p:val>
                                            <p:fltVal val="0"/>
                                          </p:val>
                                        </p:tav>
                                        <p:tav tm="100000">
                                          <p:val>
                                            <p:strVal val="#ppt_h"/>
                                          </p:val>
                                        </p:tav>
                                      </p:tavLst>
                                    </p:anim>
                                    <p:anim calcmode="lin" valueType="num">
                                      <p:cBhvr>
                                        <p:cTn id="57" dur="1000" fill="hold"/>
                                        <p:tgtEl>
                                          <p:spTgt spid="33"/>
                                        </p:tgtEl>
                                        <p:attrNameLst>
                                          <p:attrName>style.rotation</p:attrName>
                                        </p:attrNameLst>
                                      </p:cBhvr>
                                      <p:tavLst>
                                        <p:tav tm="0">
                                          <p:val>
                                            <p:fltVal val="90"/>
                                          </p:val>
                                        </p:tav>
                                        <p:tav tm="100000">
                                          <p:val>
                                            <p:fltVal val="0"/>
                                          </p:val>
                                        </p:tav>
                                      </p:tavLst>
                                    </p:anim>
                                    <p:animEffect transition="in" filter="fade">
                                      <p:cBhvr>
                                        <p:cTn id="58" dur="1000"/>
                                        <p:tgtEl>
                                          <p:spTgt spid="33"/>
                                        </p:tgtEl>
                                      </p:cBhvr>
                                    </p:animEffect>
                                  </p:childTnLst>
                                </p:cTn>
                              </p:par>
                              <p:par>
                                <p:cTn id="59" presetID="31"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p:cTn id="61" dur="1000" fill="hold"/>
                                        <p:tgtEl>
                                          <p:spTgt spid="37"/>
                                        </p:tgtEl>
                                        <p:attrNameLst>
                                          <p:attrName>ppt_w</p:attrName>
                                        </p:attrNameLst>
                                      </p:cBhvr>
                                      <p:tavLst>
                                        <p:tav tm="0">
                                          <p:val>
                                            <p:fltVal val="0"/>
                                          </p:val>
                                        </p:tav>
                                        <p:tav tm="100000">
                                          <p:val>
                                            <p:strVal val="#ppt_w"/>
                                          </p:val>
                                        </p:tav>
                                      </p:tavLst>
                                    </p:anim>
                                    <p:anim calcmode="lin" valueType="num">
                                      <p:cBhvr>
                                        <p:cTn id="62" dur="1000" fill="hold"/>
                                        <p:tgtEl>
                                          <p:spTgt spid="37"/>
                                        </p:tgtEl>
                                        <p:attrNameLst>
                                          <p:attrName>ppt_h</p:attrName>
                                        </p:attrNameLst>
                                      </p:cBhvr>
                                      <p:tavLst>
                                        <p:tav tm="0">
                                          <p:val>
                                            <p:fltVal val="0"/>
                                          </p:val>
                                        </p:tav>
                                        <p:tav tm="100000">
                                          <p:val>
                                            <p:strVal val="#ppt_h"/>
                                          </p:val>
                                        </p:tav>
                                      </p:tavLst>
                                    </p:anim>
                                    <p:anim calcmode="lin" valueType="num">
                                      <p:cBhvr>
                                        <p:cTn id="63" dur="1000" fill="hold"/>
                                        <p:tgtEl>
                                          <p:spTgt spid="37"/>
                                        </p:tgtEl>
                                        <p:attrNameLst>
                                          <p:attrName>style.rotation</p:attrName>
                                        </p:attrNameLst>
                                      </p:cBhvr>
                                      <p:tavLst>
                                        <p:tav tm="0">
                                          <p:val>
                                            <p:fltVal val="90"/>
                                          </p:val>
                                        </p:tav>
                                        <p:tav tm="100000">
                                          <p:val>
                                            <p:fltVal val="0"/>
                                          </p:val>
                                        </p:tav>
                                      </p:tavLst>
                                    </p:anim>
                                    <p:animEffect transition="in" filter="fade">
                                      <p:cBhvr>
                                        <p:cTn id="64" dur="1000"/>
                                        <p:tgtEl>
                                          <p:spTgt spid="37"/>
                                        </p:tgtEl>
                                      </p:cBhvr>
                                    </p:animEffect>
                                  </p:childTnLst>
                                </p:cTn>
                              </p:par>
                              <p:par>
                                <p:cTn id="65" presetID="31" presetClass="entr" presetSubtype="0" fill="hold" nodeType="with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p:cTn id="67" dur="1000" fill="hold"/>
                                        <p:tgtEl>
                                          <p:spTgt spid="36"/>
                                        </p:tgtEl>
                                        <p:attrNameLst>
                                          <p:attrName>ppt_w</p:attrName>
                                        </p:attrNameLst>
                                      </p:cBhvr>
                                      <p:tavLst>
                                        <p:tav tm="0">
                                          <p:val>
                                            <p:fltVal val="0"/>
                                          </p:val>
                                        </p:tav>
                                        <p:tav tm="100000">
                                          <p:val>
                                            <p:strVal val="#ppt_w"/>
                                          </p:val>
                                        </p:tav>
                                      </p:tavLst>
                                    </p:anim>
                                    <p:anim calcmode="lin" valueType="num">
                                      <p:cBhvr>
                                        <p:cTn id="68" dur="1000" fill="hold"/>
                                        <p:tgtEl>
                                          <p:spTgt spid="36"/>
                                        </p:tgtEl>
                                        <p:attrNameLst>
                                          <p:attrName>ppt_h</p:attrName>
                                        </p:attrNameLst>
                                      </p:cBhvr>
                                      <p:tavLst>
                                        <p:tav tm="0">
                                          <p:val>
                                            <p:fltVal val="0"/>
                                          </p:val>
                                        </p:tav>
                                        <p:tav tm="100000">
                                          <p:val>
                                            <p:strVal val="#ppt_h"/>
                                          </p:val>
                                        </p:tav>
                                      </p:tavLst>
                                    </p:anim>
                                    <p:anim calcmode="lin" valueType="num">
                                      <p:cBhvr>
                                        <p:cTn id="69" dur="1000" fill="hold"/>
                                        <p:tgtEl>
                                          <p:spTgt spid="36"/>
                                        </p:tgtEl>
                                        <p:attrNameLst>
                                          <p:attrName>style.rotation</p:attrName>
                                        </p:attrNameLst>
                                      </p:cBhvr>
                                      <p:tavLst>
                                        <p:tav tm="0">
                                          <p:val>
                                            <p:fltVal val="90"/>
                                          </p:val>
                                        </p:tav>
                                        <p:tav tm="100000">
                                          <p:val>
                                            <p:fltVal val="0"/>
                                          </p:val>
                                        </p:tav>
                                      </p:tavLst>
                                    </p:anim>
                                    <p:animEffect transition="in" filter="fade">
                                      <p:cBhvr>
                                        <p:cTn id="70" dur="1000"/>
                                        <p:tgtEl>
                                          <p:spTgt spid="36"/>
                                        </p:tgtEl>
                                      </p:cBhvr>
                                    </p:animEffect>
                                  </p:childTnLst>
                                </p:cTn>
                              </p:par>
                              <p:par>
                                <p:cTn id="71" presetID="31" presetClass="entr" presetSubtype="0"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p:cTn id="73" dur="1000" fill="hold"/>
                                        <p:tgtEl>
                                          <p:spTgt spid="34"/>
                                        </p:tgtEl>
                                        <p:attrNameLst>
                                          <p:attrName>ppt_w</p:attrName>
                                        </p:attrNameLst>
                                      </p:cBhvr>
                                      <p:tavLst>
                                        <p:tav tm="0">
                                          <p:val>
                                            <p:fltVal val="0"/>
                                          </p:val>
                                        </p:tav>
                                        <p:tav tm="100000">
                                          <p:val>
                                            <p:strVal val="#ppt_w"/>
                                          </p:val>
                                        </p:tav>
                                      </p:tavLst>
                                    </p:anim>
                                    <p:anim calcmode="lin" valueType="num">
                                      <p:cBhvr>
                                        <p:cTn id="74" dur="1000" fill="hold"/>
                                        <p:tgtEl>
                                          <p:spTgt spid="34"/>
                                        </p:tgtEl>
                                        <p:attrNameLst>
                                          <p:attrName>ppt_h</p:attrName>
                                        </p:attrNameLst>
                                      </p:cBhvr>
                                      <p:tavLst>
                                        <p:tav tm="0">
                                          <p:val>
                                            <p:fltVal val="0"/>
                                          </p:val>
                                        </p:tav>
                                        <p:tav tm="100000">
                                          <p:val>
                                            <p:strVal val="#ppt_h"/>
                                          </p:val>
                                        </p:tav>
                                      </p:tavLst>
                                    </p:anim>
                                    <p:anim calcmode="lin" valueType="num">
                                      <p:cBhvr>
                                        <p:cTn id="75" dur="1000" fill="hold"/>
                                        <p:tgtEl>
                                          <p:spTgt spid="34"/>
                                        </p:tgtEl>
                                        <p:attrNameLst>
                                          <p:attrName>style.rotation</p:attrName>
                                        </p:attrNameLst>
                                      </p:cBhvr>
                                      <p:tavLst>
                                        <p:tav tm="0">
                                          <p:val>
                                            <p:fltVal val="90"/>
                                          </p:val>
                                        </p:tav>
                                        <p:tav tm="100000">
                                          <p:val>
                                            <p:fltVal val="0"/>
                                          </p:val>
                                        </p:tav>
                                      </p:tavLst>
                                    </p:anim>
                                    <p:animEffect transition="in" filter="fade">
                                      <p:cBhvr>
                                        <p:cTn id="76"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13" grpId="0" animBg="1"/>
      <p:bldP spid="14" grpId="0" animBg="1"/>
      <p:bldP spid="15" grpId="0" animBg="1"/>
      <p:bldP spid="16" grpId="0" animBg="1"/>
      <p:bldP spid="1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flipH="1">
            <a:off x="11639822" y="296059"/>
            <a:ext cx="777432" cy="871309"/>
            <a:chOff x="8415343" y="292006"/>
            <a:chExt cx="777432" cy="871309"/>
          </a:xfrm>
        </p:grpSpPr>
        <p:cxnSp>
          <p:nvCxnSpPr>
            <p:cNvPr id="2" name="直接连接符 1"/>
            <p:cNvCxnSpPr/>
            <p:nvPr/>
          </p:nvCxnSpPr>
          <p:spPr>
            <a:xfrm flipH="1">
              <a:off x="8415343" y="292006"/>
              <a:ext cx="777432" cy="653712"/>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8551644" y="836459"/>
              <a:ext cx="388716" cy="3268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 name="矩形 3"/>
          <p:cNvSpPr/>
          <p:nvPr/>
        </p:nvSpPr>
        <p:spPr>
          <a:xfrm>
            <a:off x="5271025" y="548680"/>
            <a:ext cx="6224781" cy="584775"/>
          </a:xfrm>
          <a:prstGeom prst="rect">
            <a:avLst/>
          </a:prstGeom>
        </p:spPr>
        <p:txBody>
          <a:bodyPr wrap="none">
            <a:spAutoFit/>
          </a:bodyPr>
          <a:lstStyle/>
          <a:p>
            <a:r>
              <a:rPr lang="en-US" altLang="zh-CN" sz="3200" b="1" dirty="0">
                <a:latin typeface="Times New Roman" panose="02020603050405020304" pitchFamily="18" charset="0"/>
                <a:cs typeface="Times New Roman" panose="02020603050405020304" pitchFamily="18" charset="0"/>
              </a:rPr>
              <a:t>Magnetic </a:t>
            </a:r>
            <a:r>
              <a:rPr lang="en-US" altLang="zh-CN" sz="3200" b="1" dirty="0" smtClean="0">
                <a:latin typeface="Times New Roman" panose="02020603050405020304" pitchFamily="18" charset="0"/>
                <a:cs typeface="Times New Roman" panose="02020603050405020304" pitchFamily="18" charset="0"/>
              </a:rPr>
              <a:t>Induction (</a:t>
            </a:r>
            <a:r>
              <a:rPr lang="en-US" altLang="zh-CN" sz="3200" b="1" dirty="0">
                <a:latin typeface="Times New Roman" panose="02020603050405020304" pitchFamily="18" charset="0"/>
                <a:cs typeface="Times New Roman" panose="02020603050405020304" pitchFamily="18" charset="0"/>
              </a:rPr>
              <a:t>MI) </a:t>
            </a:r>
            <a:r>
              <a:rPr lang="en-US" altLang="zh-CN" sz="3200" b="1" dirty="0" smtClean="0">
                <a:latin typeface="Times New Roman" panose="02020603050405020304" pitchFamily="18" charset="0"/>
                <a:cs typeface="Times New Roman" panose="02020603050405020304" pitchFamily="18" charset="0"/>
              </a:rPr>
              <a:t>Signals</a:t>
            </a:r>
            <a:r>
              <a:rPr lang="zh-CN" altLang="en-US" sz="3200" b="1" dirty="0" smtClean="0">
                <a:latin typeface="Times New Roman" panose="02020603050405020304" pitchFamily="18" charset="0"/>
                <a:cs typeface="Times New Roman" panose="02020603050405020304" pitchFamily="18" charset="0"/>
              </a:rPr>
              <a:t> </a:t>
            </a:r>
            <a:r>
              <a:rPr lang="en-US" altLang="zh-CN" sz="3200" b="1" dirty="0">
                <a:solidFill>
                  <a:srgbClr val="C00000"/>
                </a:solidFill>
                <a:latin typeface="Times New Roman" panose="02020603050405020304" pitchFamily="18" charset="0"/>
                <a:cs typeface="Times New Roman" panose="02020603050405020304" pitchFamily="18" charset="0"/>
              </a:rPr>
              <a:t>2</a:t>
            </a:r>
            <a:endParaRPr lang="zh-CN" altLang="en-US" sz="3200" b="1" dirty="0">
              <a:solidFill>
                <a:srgbClr val="C00000"/>
              </a:solidFill>
              <a:latin typeface="Times New Roman" panose="02020603050405020304" pitchFamily="18" charset="0"/>
              <a:cs typeface="Times New Roman" panose="02020603050405020304" pitchFamily="18" charset="0"/>
            </a:endParaRPr>
          </a:p>
        </p:txBody>
      </p:sp>
      <p:sp>
        <p:nvSpPr>
          <p:cNvPr id="5" name="左中括号 4"/>
          <p:cNvSpPr/>
          <p:nvPr/>
        </p:nvSpPr>
        <p:spPr>
          <a:xfrm flipH="1">
            <a:off x="11464547" y="610690"/>
            <a:ext cx="72008" cy="50405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2" name="组合 21">
            <a:extLst>
              <a:ext uri="{FF2B5EF4-FFF2-40B4-BE49-F238E27FC236}">
                <a16:creationId xmlns:a16="http://schemas.microsoft.com/office/drawing/2014/main" xmlns="" id="{CEED5011-0F04-4BB8-BF55-C6EB0237FBC3}"/>
              </a:ext>
            </a:extLst>
          </p:cNvPr>
          <p:cNvGrpSpPr/>
          <p:nvPr/>
        </p:nvGrpSpPr>
        <p:grpSpPr>
          <a:xfrm>
            <a:off x="262558" y="2204864"/>
            <a:ext cx="4472347" cy="3358823"/>
            <a:chOff x="339664" y="2186815"/>
            <a:chExt cx="4472347" cy="3358823"/>
          </a:xfrm>
        </p:grpSpPr>
        <p:pic>
          <p:nvPicPr>
            <p:cNvPr id="23" name="图片 22">
              <a:extLst>
                <a:ext uri="{FF2B5EF4-FFF2-40B4-BE49-F238E27FC236}">
                  <a16:creationId xmlns:a16="http://schemas.microsoft.com/office/drawing/2014/main" xmlns="" id="{01A7E6D9-B7F7-41ED-BFA4-B76B552ADF85}"/>
                </a:ext>
              </a:extLst>
            </p:cNvPr>
            <p:cNvPicPr>
              <a:picLocks noChangeAspect="1"/>
            </p:cNvPicPr>
            <p:nvPr/>
          </p:nvPicPr>
          <p:blipFill>
            <a:blip r:embed="rId3"/>
            <a:stretch>
              <a:fillRect/>
            </a:stretch>
          </p:blipFill>
          <p:spPr>
            <a:xfrm>
              <a:off x="339665" y="2186815"/>
              <a:ext cx="4472346" cy="3358823"/>
            </a:xfrm>
            <a:prstGeom prst="rect">
              <a:avLst/>
            </a:prstGeom>
          </p:spPr>
        </p:pic>
        <p:pic>
          <p:nvPicPr>
            <p:cNvPr id="24" name="图片 23">
              <a:extLst>
                <a:ext uri="{FF2B5EF4-FFF2-40B4-BE49-F238E27FC236}">
                  <a16:creationId xmlns:a16="http://schemas.microsoft.com/office/drawing/2014/main" xmlns="" id="{DA3F98ED-C805-4357-BA86-71905485D9C2}"/>
                </a:ext>
              </a:extLst>
            </p:cNvPr>
            <p:cNvPicPr>
              <a:picLocks noChangeAspect="1"/>
            </p:cNvPicPr>
            <p:nvPr/>
          </p:nvPicPr>
          <p:blipFill>
            <a:blip r:embed="rId4"/>
            <a:stretch>
              <a:fillRect/>
            </a:stretch>
          </p:blipFill>
          <p:spPr>
            <a:xfrm>
              <a:off x="339664" y="3424237"/>
              <a:ext cx="974785" cy="657225"/>
            </a:xfrm>
            <a:prstGeom prst="rect">
              <a:avLst/>
            </a:prstGeom>
          </p:spPr>
        </p:pic>
      </p:grpSp>
      <p:grpSp>
        <p:nvGrpSpPr>
          <p:cNvPr id="25" name="组合 24">
            <a:extLst>
              <a:ext uri="{FF2B5EF4-FFF2-40B4-BE49-F238E27FC236}">
                <a16:creationId xmlns:a16="http://schemas.microsoft.com/office/drawing/2014/main" xmlns="" id="{DD59F903-DE74-466C-9D1E-625DF44B1CA1}"/>
              </a:ext>
            </a:extLst>
          </p:cNvPr>
          <p:cNvGrpSpPr/>
          <p:nvPr/>
        </p:nvGrpSpPr>
        <p:grpSpPr>
          <a:xfrm>
            <a:off x="4472347" y="1835032"/>
            <a:ext cx="2976595" cy="2126445"/>
            <a:chOff x="4472347" y="1835032"/>
            <a:chExt cx="2976595" cy="2126445"/>
          </a:xfrm>
        </p:grpSpPr>
        <p:pic>
          <p:nvPicPr>
            <p:cNvPr id="26" name="图片 25">
              <a:extLst>
                <a:ext uri="{FF2B5EF4-FFF2-40B4-BE49-F238E27FC236}">
                  <a16:creationId xmlns:a16="http://schemas.microsoft.com/office/drawing/2014/main" xmlns="" id="{6FED6289-A649-4B71-AD04-5837CCCD243E}"/>
                </a:ext>
              </a:extLst>
            </p:cNvPr>
            <p:cNvPicPr>
              <a:picLocks noChangeAspect="1"/>
            </p:cNvPicPr>
            <p:nvPr/>
          </p:nvPicPr>
          <p:blipFill>
            <a:blip r:embed="rId5"/>
            <a:stretch>
              <a:fillRect/>
            </a:stretch>
          </p:blipFill>
          <p:spPr>
            <a:xfrm>
              <a:off x="5962831" y="1835032"/>
              <a:ext cx="1486111" cy="1513734"/>
            </a:xfrm>
            <a:prstGeom prst="rect">
              <a:avLst/>
            </a:prstGeom>
          </p:spPr>
        </p:pic>
        <p:sp>
          <p:nvSpPr>
            <p:cNvPr id="27" name="文本框 26">
              <a:extLst>
                <a:ext uri="{FF2B5EF4-FFF2-40B4-BE49-F238E27FC236}">
                  <a16:creationId xmlns:a16="http://schemas.microsoft.com/office/drawing/2014/main" xmlns="" id="{1427FB61-BB18-4CD5-A1D1-BC818EA58C09}"/>
                </a:ext>
              </a:extLst>
            </p:cNvPr>
            <p:cNvSpPr txBox="1"/>
            <p:nvPr/>
          </p:nvSpPr>
          <p:spPr>
            <a:xfrm>
              <a:off x="5233582" y="2191789"/>
              <a:ext cx="684803" cy="400110"/>
            </a:xfrm>
            <a:prstGeom prst="rect">
              <a:avLst/>
            </a:prstGeom>
            <a:noFill/>
          </p:spPr>
          <p:txBody>
            <a:bodyPr wrap="none" rtlCol="0">
              <a:spAutoFit/>
            </a:bodyPr>
            <a:lstStyle/>
            <a:p>
              <a:r>
                <a:rPr lang="en-US" altLang="zh-CN" sz="2000" dirty="0">
                  <a:latin typeface="Times New Roman" panose="02020603050405020304" pitchFamily="18" charset="0"/>
                  <a:ea typeface="+mj-ea"/>
                  <a:cs typeface="Times New Roman" panose="02020603050405020304" pitchFamily="18" charset="0"/>
                </a:rPr>
                <a:t>CPU</a:t>
              </a:r>
              <a:endParaRPr lang="zh-CN" altLang="en-US" sz="2000" dirty="0">
                <a:latin typeface="Times New Roman" panose="02020603050405020304" pitchFamily="18" charset="0"/>
                <a:ea typeface="+mj-ea"/>
                <a:cs typeface="Times New Roman" panose="02020603050405020304" pitchFamily="18" charset="0"/>
              </a:endParaRPr>
            </a:p>
          </p:txBody>
        </p:sp>
        <p:cxnSp>
          <p:nvCxnSpPr>
            <p:cNvPr id="28" name="直接箭头连接符 27">
              <a:extLst>
                <a:ext uri="{FF2B5EF4-FFF2-40B4-BE49-F238E27FC236}">
                  <a16:creationId xmlns:a16="http://schemas.microsoft.com/office/drawing/2014/main" xmlns="" id="{67B7BEC1-9158-4070-9FAF-A27C4ACB5F2F}"/>
                </a:ext>
              </a:extLst>
            </p:cNvPr>
            <p:cNvCxnSpPr>
              <a:endCxn id="27" idx="1"/>
            </p:cNvCxnSpPr>
            <p:nvPr/>
          </p:nvCxnSpPr>
          <p:spPr>
            <a:xfrm flipV="1">
              <a:off x="4472347" y="2391844"/>
              <a:ext cx="761235" cy="1569633"/>
            </a:xfrm>
            <a:prstGeom prst="straightConnector1">
              <a:avLst/>
            </a:prstGeom>
            <a:ln w="38100">
              <a:headEnd type="none" w="med" len="med"/>
              <a:tailEnd type="arrow" w="med" len="med"/>
            </a:ln>
          </p:spPr>
          <p:style>
            <a:lnRef idx="1">
              <a:schemeClr val="dk1"/>
            </a:lnRef>
            <a:fillRef idx="0">
              <a:schemeClr val="dk1"/>
            </a:fillRef>
            <a:effectRef idx="0">
              <a:schemeClr val="dk1"/>
            </a:effectRef>
            <a:fontRef idx="minor">
              <a:schemeClr val="tx1"/>
            </a:fontRef>
          </p:style>
        </p:cxnSp>
      </p:grpSp>
      <p:grpSp>
        <p:nvGrpSpPr>
          <p:cNvPr id="29" name="组合 28">
            <a:extLst>
              <a:ext uri="{FF2B5EF4-FFF2-40B4-BE49-F238E27FC236}">
                <a16:creationId xmlns:a16="http://schemas.microsoft.com/office/drawing/2014/main" xmlns="" id="{E207A2E8-C60E-403C-A939-58CD00755967}"/>
              </a:ext>
            </a:extLst>
          </p:cNvPr>
          <p:cNvGrpSpPr/>
          <p:nvPr/>
        </p:nvGrpSpPr>
        <p:grpSpPr>
          <a:xfrm>
            <a:off x="4472347" y="3961477"/>
            <a:ext cx="3572595" cy="2275870"/>
            <a:chOff x="4472347" y="3961477"/>
            <a:chExt cx="3572595" cy="2275870"/>
          </a:xfrm>
        </p:grpSpPr>
        <p:pic>
          <p:nvPicPr>
            <p:cNvPr id="30" name="图片 29">
              <a:extLst>
                <a:ext uri="{FF2B5EF4-FFF2-40B4-BE49-F238E27FC236}">
                  <a16:creationId xmlns:a16="http://schemas.microsoft.com/office/drawing/2014/main" xmlns="" id="{CDE34F5C-69AB-47AB-860C-D60805DA5DBB}"/>
                </a:ext>
              </a:extLst>
            </p:cNvPr>
            <p:cNvPicPr>
              <a:picLocks noChangeAspect="1"/>
            </p:cNvPicPr>
            <p:nvPr/>
          </p:nvPicPr>
          <p:blipFill>
            <a:blip r:embed="rId6"/>
            <a:stretch>
              <a:fillRect/>
            </a:stretch>
          </p:blipFill>
          <p:spPr>
            <a:xfrm>
              <a:off x="5953592" y="5044429"/>
              <a:ext cx="2091350" cy="1192918"/>
            </a:xfrm>
            <a:prstGeom prst="rect">
              <a:avLst/>
            </a:prstGeom>
          </p:spPr>
        </p:pic>
        <p:sp>
          <p:nvSpPr>
            <p:cNvPr id="31" name="文本框 30">
              <a:extLst>
                <a:ext uri="{FF2B5EF4-FFF2-40B4-BE49-F238E27FC236}">
                  <a16:creationId xmlns:a16="http://schemas.microsoft.com/office/drawing/2014/main" xmlns="" id="{3945B58A-E6B8-4995-99FA-7F2FE703CD13}"/>
                </a:ext>
              </a:extLst>
            </p:cNvPr>
            <p:cNvSpPr txBox="1"/>
            <p:nvPr/>
          </p:nvSpPr>
          <p:spPr>
            <a:xfrm>
              <a:off x="5233581" y="5513306"/>
              <a:ext cx="611065" cy="400110"/>
            </a:xfrm>
            <a:prstGeom prst="rect">
              <a:avLst/>
            </a:prstGeom>
            <a:noFill/>
          </p:spPr>
          <p:txBody>
            <a:bodyPr wrap="none" rtlCol="0">
              <a:spAutoFit/>
            </a:bodyPr>
            <a:lstStyle/>
            <a:p>
              <a:r>
                <a:rPr lang="en-US" altLang="zh-CN" sz="2000" dirty="0">
                  <a:latin typeface="Times New Roman" panose="02020603050405020304" pitchFamily="18" charset="0"/>
                  <a:ea typeface="+mj-ea"/>
                  <a:cs typeface="Times New Roman" panose="02020603050405020304" pitchFamily="18" charset="0"/>
                </a:rPr>
                <a:t>fans</a:t>
              </a:r>
              <a:endParaRPr lang="zh-CN" altLang="en-US" sz="2000" dirty="0">
                <a:latin typeface="Times New Roman" panose="02020603050405020304" pitchFamily="18" charset="0"/>
                <a:ea typeface="+mj-ea"/>
                <a:cs typeface="Times New Roman" panose="02020603050405020304" pitchFamily="18" charset="0"/>
              </a:endParaRPr>
            </a:p>
          </p:txBody>
        </p:sp>
        <p:cxnSp>
          <p:nvCxnSpPr>
            <p:cNvPr id="32" name="直接箭头连接符 31">
              <a:extLst>
                <a:ext uri="{FF2B5EF4-FFF2-40B4-BE49-F238E27FC236}">
                  <a16:creationId xmlns:a16="http://schemas.microsoft.com/office/drawing/2014/main" xmlns="" id="{172368DE-AC71-4474-8277-E5E2BC97124C}"/>
                </a:ext>
              </a:extLst>
            </p:cNvPr>
            <p:cNvCxnSpPr>
              <a:cxnSpLocks/>
              <a:endCxn id="31" idx="1"/>
            </p:cNvCxnSpPr>
            <p:nvPr/>
          </p:nvCxnSpPr>
          <p:spPr>
            <a:xfrm>
              <a:off x="4472347" y="3961477"/>
              <a:ext cx="761234" cy="1751884"/>
            </a:xfrm>
            <a:prstGeom prst="straightConnector1">
              <a:avLst/>
            </a:prstGeom>
            <a:ln w="38100">
              <a:headEnd type="none" w="med" len="med"/>
              <a:tailEnd type="arrow" w="med" len="med"/>
            </a:ln>
          </p:spPr>
          <p:style>
            <a:lnRef idx="1">
              <a:schemeClr val="dk1"/>
            </a:lnRef>
            <a:fillRef idx="0">
              <a:schemeClr val="dk1"/>
            </a:fillRef>
            <a:effectRef idx="0">
              <a:schemeClr val="dk1"/>
            </a:effectRef>
            <a:fontRef idx="minor">
              <a:schemeClr val="tx1"/>
            </a:fontRef>
          </p:style>
        </p:cxnSp>
      </p:grpSp>
      <p:pic>
        <p:nvPicPr>
          <p:cNvPr id="37" name="内容占位符 4">
            <a:extLst>
              <a:ext uri="{FF2B5EF4-FFF2-40B4-BE49-F238E27FC236}">
                <a16:creationId xmlns:a16="http://schemas.microsoft.com/office/drawing/2014/main" xmlns="" id="{D9B2F341-859D-4F7A-860A-C68B27F60969}"/>
              </a:ext>
            </a:extLst>
          </p:cNvPr>
          <p:cNvPicPr>
            <a:picLocks noChangeAspect="1"/>
          </p:cNvPicPr>
          <p:nvPr/>
        </p:nvPicPr>
        <p:blipFill>
          <a:blip r:embed="rId7"/>
          <a:stretch>
            <a:fillRect/>
          </a:stretch>
        </p:blipFill>
        <p:spPr>
          <a:xfrm>
            <a:off x="8926727" y="1594006"/>
            <a:ext cx="2791698" cy="2160000"/>
          </a:xfrm>
          <a:prstGeom prst="rect">
            <a:avLst/>
          </a:prstGeom>
        </p:spPr>
      </p:pic>
      <p:pic>
        <p:nvPicPr>
          <p:cNvPr id="38" name="图片 37">
            <a:extLst>
              <a:ext uri="{FF2B5EF4-FFF2-40B4-BE49-F238E27FC236}">
                <a16:creationId xmlns:a16="http://schemas.microsoft.com/office/drawing/2014/main" xmlns="" id="{525EC729-2949-47AF-A7A1-F11DDAD0156C}"/>
              </a:ext>
            </a:extLst>
          </p:cNvPr>
          <p:cNvPicPr>
            <a:picLocks noChangeAspect="1"/>
          </p:cNvPicPr>
          <p:nvPr/>
        </p:nvPicPr>
        <p:blipFill>
          <a:blip r:embed="rId8"/>
          <a:stretch>
            <a:fillRect/>
          </a:stretch>
        </p:blipFill>
        <p:spPr>
          <a:xfrm>
            <a:off x="9013260" y="4560888"/>
            <a:ext cx="2741284" cy="2160000"/>
          </a:xfrm>
          <a:prstGeom prst="rect">
            <a:avLst/>
          </a:prstGeom>
        </p:spPr>
      </p:pic>
      <p:sp>
        <p:nvSpPr>
          <p:cNvPr id="7" name="投影片編號版面配置區 6"/>
          <p:cNvSpPr>
            <a:spLocks noGrp="1"/>
          </p:cNvSpPr>
          <p:nvPr>
            <p:ph type="sldNum" sz="quarter" idx="12"/>
          </p:nvPr>
        </p:nvSpPr>
        <p:spPr/>
        <p:txBody>
          <a:bodyPr/>
          <a:lstStyle/>
          <a:p>
            <a:fld id="{0C913308-F349-4B6D-A68A-DD1791B4A57B}" type="slidenum">
              <a:rPr lang="zh-CN" altLang="en-US" smtClean="0"/>
              <a:t>6</a:t>
            </a:fld>
            <a:endParaRPr lang="zh-CN" altLang="en-US"/>
          </a:p>
        </p:txBody>
      </p:sp>
    </p:spTree>
    <p:extLst>
      <p:ext uri="{BB962C8B-B14F-4D97-AF65-F5344CB8AC3E}">
        <p14:creationId xmlns:p14="http://schemas.microsoft.com/office/powerpoint/2010/main" val="4062663770"/>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anim calcmode="lin" valueType="num">
                                      <p:cBhvr>
                                        <p:cTn id="19" dur="500" fill="hold"/>
                                        <p:tgtEl>
                                          <p:spTgt spid="29"/>
                                        </p:tgtEl>
                                        <p:attrNameLst>
                                          <p:attrName>ppt_x</p:attrName>
                                        </p:attrNameLst>
                                      </p:cBhvr>
                                      <p:tavLst>
                                        <p:tav tm="0">
                                          <p:val>
                                            <p:strVal val="#ppt_x"/>
                                          </p:val>
                                        </p:tav>
                                        <p:tav tm="100000">
                                          <p:val>
                                            <p:strVal val="#ppt_x"/>
                                          </p:val>
                                        </p:tav>
                                      </p:tavLst>
                                    </p:anim>
                                    <p:anim calcmode="lin" valueType="num">
                                      <p:cBhvr>
                                        <p:cTn id="20"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circle(in)">
                                      <p:cBhvr>
                                        <p:cTn id="2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flipH="1">
            <a:off x="11639822" y="296059"/>
            <a:ext cx="777432" cy="871309"/>
            <a:chOff x="8415343" y="292006"/>
            <a:chExt cx="777432" cy="871309"/>
          </a:xfrm>
        </p:grpSpPr>
        <p:cxnSp>
          <p:nvCxnSpPr>
            <p:cNvPr id="2" name="直接连接符 1"/>
            <p:cNvCxnSpPr/>
            <p:nvPr/>
          </p:nvCxnSpPr>
          <p:spPr>
            <a:xfrm flipH="1">
              <a:off x="8415343" y="292006"/>
              <a:ext cx="777432" cy="653712"/>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8551644" y="836459"/>
              <a:ext cx="388716" cy="3268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 name="矩形 3"/>
          <p:cNvSpPr/>
          <p:nvPr/>
        </p:nvSpPr>
        <p:spPr>
          <a:xfrm>
            <a:off x="5087094" y="548680"/>
            <a:ext cx="6475555" cy="584775"/>
          </a:xfrm>
          <a:prstGeom prst="rect">
            <a:avLst/>
          </a:prstGeom>
        </p:spPr>
        <p:txBody>
          <a:bodyPr wrap="none">
            <a:spAutoFit/>
          </a:bodyPr>
          <a:lstStyle/>
          <a:p>
            <a:r>
              <a:rPr lang="en-US" altLang="zh-CN" sz="3200" b="1" smtClean="0">
                <a:latin typeface="Times New Roman" panose="02020603050405020304" pitchFamily="18" charset="0"/>
                <a:cs typeface="Times New Roman" panose="02020603050405020304" pitchFamily="18" charset="0"/>
              </a:rPr>
              <a:t>Use </a:t>
            </a:r>
            <a:r>
              <a:rPr lang="en-US" altLang="zh-CN" sz="3200" b="1" dirty="0">
                <a:latin typeface="Times New Roman" panose="02020603050405020304" pitchFamily="18" charset="0"/>
                <a:cs typeface="Times New Roman" panose="02020603050405020304" pitchFamily="18" charset="0"/>
              </a:rPr>
              <a:t>MI </a:t>
            </a:r>
            <a:r>
              <a:rPr lang="en-US" altLang="zh-CN" sz="3200" b="1" dirty="0" smtClean="0">
                <a:latin typeface="Times New Roman" panose="02020603050405020304" pitchFamily="18" charset="0"/>
                <a:cs typeface="Times New Roman" panose="02020603050405020304" pitchFamily="18" charset="0"/>
              </a:rPr>
              <a:t>signals </a:t>
            </a:r>
            <a:r>
              <a:rPr lang="en-US" altLang="zh-CN" sz="3200" b="1">
                <a:latin typeface="Times New Roman" panose="02020603050405020304" pitchFamily="18" charset="0"/>
                <a:cs typeface="Times New Roman" panose="02020603050405020304" pitchFamily="18" charset="0"/>
              </a:rPr>
              <a:t>to </a:t>
            </a:r>
            <a:r>
              <a:rPr lang="en-US" altLang="zh-CN" sz="3200" b="1" smtClean="0">
                <a:latin typeface="Times New Roman" panose="02020603050405020304" pitchFamily="18" charset="0"/>
                <a:cs typeface="Times New Roman" panose="02020603050405020304" pitchFamily="18" charset="0"/>
              </a:rPr>
              <a:t>Transmit Data</a:t>
            </a:r>
            <a:r>
              <a:rPr lang="en-US" altLang="zh-CN" sz="3200" b="1" dirty="0">
                <a:latin typeface="Times New Roman" panose="02020603050405020304" pitchFamily="18" charset="0"/>
                <a:cs typeface="Times New Roman" panose="02020603050405020304" pitchFamily="18" charset="0"/>
              </a:rPr>
              <a:t>?</a:t>
            </a:r>
            <a:r>
              <a:rPr lang="zh-CN" altLang="en-US" sz="3200" b="1" dirty="0">
                <a:latin typeface="Times New Roman" panose="02020603050405020304" pitchFamily="18" charset="0"/>
                <a:cs typeface="Times New Roman" panose="02020603050405020304" pitchFamily="18" charset="0"/>
              </a:rPr>
              <a:t>  </a:t>
            </a:r>
            <a:r>
              <a:rPr lang="en-US" altLang="zh-CN" sz="3200" b="1" dirty="0">
                <a:solidFill>
                  <a:srgbClr val="C00000"/>
                </a:solidFill>
                <a:latin typeface="Times New Roman" panose="02020603050405020304" pitchFamily="18" charset="0"/>
                <a:cs typeface="Times New Roman" panose="02020603050405020304" pitchFamily="18" charset="0"/>
              </a:rPr>
              <a:t>2</a:t>
            </a:r>
            <a:endParaRPr lang="zh-CN" altLang="en-US" sz="3200" b="1" dirty="0">
              <a:solidFill>
                <a:srgbClr val="C00000"/>
              </a:solidFill>
              <a:latin typeface="Times New Roman" panose="02020603050405020304" pitchFamily="18" charset="0"/>
              <a:cs typeface="Times New Roman" panose="02020603050405020304" pitchFamily="18" charset="0"/>
            </a:endParaRPr>
          </a:p>
        </p:txBody>
      </p:sp>
      <p:sp>
        <p:nvSpPr>
          <p:cNvPr id="5" name="左中括号 4"/>
          <p:cNvSpPr/>
          <p:nvPr/>
        </p:nvSpPr>
        <p:spPr>
          <a:xfrm flipH="1">
            <a:off x="11464547" y="610690"/>
            <a:ext cx="72008" cy="50405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22" name="组合 21">
            <a:extLst>
              <a:ext uri="{FF2B5EF4-FFF2-40B4-BE49-F238E27FC236}">
                <a16:creationId xmlns:a16="http://schemas.microsoft.com/office/drawing/2014/main" xmlns="" id="{E71A2D34-07BC-4024-B459-7D57543C8049}"/>
              </a:ext>
            </a:extLst>
          </p:cNvPr>
          <p:cNvGrpSpPr/>
          <p:nvPr/>
        </p:nvGrpSpPr>
        <p:grpSpPr>
          <a:xfrm>
            <a:off x="766614" y="2132856"/>
            <a:ext cx="4472347" cy="3358823"/>
            <a:chOff x="339664" y="2186815"/>
            <a:chExt cx="4472347" cy="3358823"/>
          </a:xfrm>
        </p:grpSpPr>
        <p:pic>
          <p:nvPicPr>
            <p:cNvPr id="23" name="图片 22">
              <a:extLst>
                <a:ext uri="{FF2B5EF4-FFF2-40B4-BE49-F238E27FC236}">
                  <a16:creationId xmlns:a16="http://schemas.microsoft.com/office/drawing/2014/main" xmlns="" id="{9F14AF05-57CA-443A-9843-07063775171B}"/>
                </a:ext>
              </a:extLst>
            </p:cNvPr>
            <p:cNvPicPr>
              <a:picLocks noChangeAspect="1"/>
            </p:cNvPicPr>
            <p:nvPr/>
          </p:nvPicPr>
          <p:blipFill>
            <a:blip r:embed="rId3"/>
            <a:stretch>
              <a:fillRect/>
            </a:stretch>
          </p:blipFill>
          <p:spPr>
            <a:xfrm>
              <a:off x="339665" y="2186815"/>
              <a:ext cx="4472346" cy="3358823"/>
            </a:xfrm>
            <a:prstGeom prst="rect">
              <a:avLst/>
            </a:prstGeom>
          </p:spPr>
        </p:pic>
        <p:pic>
          <p:nvPicPr>
            <p:cNvPr id="24" name="图片 23">
              <a:extLst>
                <a:ext uri="{FF2B5EF4-FFF2-40B4-BE49-F238E27FC236}">
                  <a16:creationId xmlns:a16="http://schemas.microsoft.com/office/drawing/2014/main" xmlns="" id="{6E0E79B9-1403-42A5-BEC7-C634295C8C2C}"/>
                </a:ext>
              </a:extLst>
            </p:cNvPr>
            <p:cNvPicPr>
              <a:picLocks noChangeAspect="1"/>
            </p:cNvPicPr>
            <p:nvPr/>
          </p:nvPicPr>
          <p:blipFill>
            <a:blip r:embed="rId4"/>
            <a:stretch>
              <a:fillRect/>
            </a:stretch>
          </p:blipFill>
          <p:spPr>
            <a:xfrm>
              <a:off x="339664" y="3424237"/>
              <a:ext cx="974785" cy="657225"/>
            </a:xfrm>
            <a:prstGeom prst="rect">
              <a:avLst/>
            </a:prstGeom>
          </p:spPr>
        </p:pic>
      </p:grpSp>
      <p:pic>
        <p:nvPicPr>
          <p:cNvPr id="25" name="图片 24">
            <a:extLst>
              <a:ext uri="{FF2B5EF4-FFF2-40B4-BE49-F238E27FC236}">
                <a16:creationId xmlns:a16="http://schemas.microsoft.com/office/drawing/2014/main" xmlns="" id="{2B31F720-70C6-4C38-9678-E4AA703936CC}"/>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836" b="98329" l="1114" r="98886"/>
                    </a14:imgEffect>
                  </a14:imgLayer>
                </a14:imgProps>
              </a:ext>
            </a:extLst>
          </a:blip>
          <a:srcRect l="27513" t="12925" r="26470"/>
          <a:stretch/>
        </p:blipFill>
        <p:spPr>
          <a:xfrm>
            <a:off x="9519844" y="2721569"/>
            <a:ext cx="1182414" cy="2237383"/>
          </a:xfrm>
          <a:prstGeom prst="rect">
            <a:avLst/>
          </a:prstGeom>
        </p:spPr>
      </p:pic>
      <p:pic>
        <p:nvPicPr>
          <p:cNvPr id="26" name="图片 25">
            <a:extLst>
              <a:ext uri="{FF2B5EF4-FFF2-40B4-BE49-F238E27FC236}">
                <a16:creationId xmlns:a16="http://schemas.microsoft.com/office/drawing/2014/main" xmlns="" id="{FAC23F6B-365B-4060-A73D-F68C6D454E0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09266" y="3398270"/>
            <a:ext cx="2790359" cy="1388679"/>
          </a:xfrm>
          <a:prstGeom prst="rect">
            <a:avLst/>
          </a:prstGeom>
        </p:spPr>
      </p:pic>
      <p:pic>
        <p:nvPicPr>
          <p:cNvPr id="27" name="图片 26">
            <a:extLst>
              <a:ext uri="{FF2B5EF4-FFF2-40B4-BE49-F238E27FC236}">
                <a16:creationId xmlns:a16="http://schemas.microsoft.com/office/drawing/2014/main" xmlns="" id="{4FE6112F-4A26-47FA-A3B2-EE62AF9FFC9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63629" y="2753706"/>
            <a:ext cx="569918" cy="569918"/>
          </a:xfrm>
          <a:prstGeom prst="rect">
            <a:avLst/>
          </a:prstGeom>
        </p:spPr>
      </p:pic>
      <p:pic>
        <p:nvPicPr>
          <p:cNvPr id="28" name="图片 27">
            <a:extLst>
              <a:ext uri="{FF2B5EF4-FFF2-40B4-BE49-F238E27FC236}">
                <a16:creationId xmlns:a16="http://schemas.microsoft.com/office/drawing/2014/main" xmlns="" id="{4F97FAC4-D199-4294-81F7-6830CFE33C1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19512" y="2795832"/>
            <a:ext cx="485666" cy="485666"/>
          </a:xfrm>
          <a:prstGeom prst="rect">
            <a:avLst/>
          </a:prstGeom>
        </p:spPr>
      </p:pic>
      <p:pic>
        <p:nvPicPr>
          <p:cNvPr id="29" name="图片 28">
            <a:extLst>
              <a:ext uri="{FF2B5EF4-FFF2-40B4-BE49-F238E27FC236}">
                <a16:creationId xmlns:a16="http://schemas.microsoft.com/office/drawing/2014/main" xmlns="" id="{F670757A-FFB6-4B3E-8784-F864D0998C2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882110" y="2795832"/>
            <a:ext cx="485666" cy="485666"/>
          </a:xfrm>
          <a:prstGeom prst="rect">
            <a:avLst/>
          </a:prstGeom>
        </p:spPr>
      </p:pic>
      <p:pic>
        <p:nvPicPr>
          <p:cNvPr id="30" name="图片 29">
            <a:extLst>
              <a:ext uri="{FF2B5EF4-FFF2-40B4-BE49-F238E27FC236}">
                <a16:creationId xmlns:a16="http://schemas.microsoft.com/office/drawing/2014/main" xmlns="" id="{2F0E201E-8600-4422-854E-CBB099E0807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44708" y="2753706"/>
            <a:ext cx="569918" cy="569918"/>
          </a:xfrm>
          <a:prstGeom prst="rect">
            <a:avLst/>
          </a:prstGeom>
        </p:spPr>
      </p:pic>
      <p:pic>
        <p:nvPicPr>
          <p:cNvPr id="31" name="图片 30">
            <a:extLst>
              <a:ext uri="{FF2B5EF4-FFF2-40B4-BE49-F238E27FC236}">
                <a16:creationId xmlns:a16="http://schemas.microsoft.com/office/drawing/2014/main" xmlns="" id="{413EDF24-AEE0-415D-AE51-709155A0B2C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17788" y="2753706"/>
            <a:ext cx="569918" cy="569918"/>
          </a:xfrm>
          <a:prstGeom prst="rect">
            <a:avLst/>
          </a:prstGeom>
        </p:spPr>
      </p:pic>
      <p:sp>
        <p:nvSpPr>
          <p:cNvPr id="7" name="投影片編號版面配置區 6"/>
          <p:cNvSpPr>
            <a:spLocks noGrp="1"/>
          </p:cNvSpPr>
          <p:nvPr>
            <p:ph type="sldNum" sz="quarter" idx="12"/>
          </p:nvPr>
        </p:nvSpPr>
        <p:spPr/>
        <p:txBody>
          <a:bodyPr/>
          <a:lstStyle/>
          <a:p>
            <a:fld id="{0C913308-F349-4B6D-A68A-DD1791B4A57B}" type="slidenum">
              <a:rPr lang="zh-CN" altLang="en-US" smtClean="0"/>
              <a:t>7</a:t>
            </a:fld>
            <a:endParaRPr lang="zh-CN" altLang="en-US"/>
          </a:p>
        </p:txBody>
      </p:sp>
    </p:spTree>
    <p:extLst>
      <p:ext uri="{BB962C8B-B14F-4D97-AF65-F5344CB8AC3E}">
        <p14:creationId xmlns:p14="http://schemas.microsoft.com/office/powerpoint/2010/main" val="872274901"/>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49765" y="4137263"/>
            <a:ext cx="1619354" cy="646331"/>
          </a:xfrm>
          <a:prstGeom prst="rect">
            <a:avLst/>
          </a:prstGeom>
          <a:noFill/>
        </p:spPr>
        <p:txBody>
          <a:bodyPr wrap="none" rtlCol="0">
            <a:spAutoFit/>
          </a:bodyPr>
          <a:lstStyle/>
          <a:p>
            <a:r>
              <a:rPr lang="en-US" altLang="zh-CN" sz="3600" spc="300" dirty="0">
                <a:solidFill>
                  <a:schemeClr val="tx1">
                    <a:lumMod val="85000"/>
                    <a:lumOff val="15000"/>
                  </a:schemeClr>
                </a:solidFill>
                <a:latin typeface="造字工房尚雅体演示版常规体" pitchFamily="50" charset="-122"/>
                <a:ea typeface="造字工房尚雅体演示版常规体" pitchFamily="50" charset="-122"/>
              </a:rPr>
              <a:t>PART</a:t>
            </a:r>
          </a:p>
        </p:txBody>
      </p:sp>
      <p:sp>
        <p:nvSpPr>
          <p:cNvPr id="12" name="等腰三角形 11"/>
          <p:cNvSpPr/>
          <p:nvPr/>
        </p:nvSpPr>
        <p:spPr>
          <a:xfrm rot="512239">
            <a:off x="3477837" y="3538931"/>
            <a:ext cx="314715" cy="271306"/>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等腰三角形 12"/>
          <p:cNvSpPr/>
          <p:nvPr/>
        </p:nvSpPr>
        <p:spPr>
          <a:xfrm rot="20371609">
            <a:off x="3995378" y="3751964"/>
            <a:ext cx="157357" cy="135653"/>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等腰三角形 13"/>
          <p:cNvSpPr/>
          <p:nvPr/>
        </p:nvSpPr>
        <p:spPr>
          <a:xfrm rot="20371609">
            <a:off x="3124426" y="3774407"/>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等腰三角形 14"/>
          <p:cNvSpPr/>
          <p:nvPr/>
        </p:nvSpPr>
        <p:spPr>
          <a:xfrm rot="3761573">
            <a:off x="2621230" y="3463058"/>
            <a:ext cx="588992" cy="403978"/>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等腰三角形 15"/>
          <p:cNvSpPr/>
          <p:nvPr/>
        </p:nvSpPr>
        <p:spPr>
          <a:xfrm rot="20371609">
            <a:off x="3987995" y="3447181"/>
            <a:ext cx="211765" cy="155966"/>
          </a:xfrm>
          <a:prstGeom prst="triangle">
            <a:avLst/>
          </a:prstGeom>
          <a:solidFill>
            <a:schemeClr val="tx1">
              <a:lumMod val="85000"/>
              <a:lumOff val="15000"/>
            </a:schemeClr>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2958273" y="2074407"/>
            <a:ext cx="797013" cy="1569660"/>
          </a:xfrm>
          <a:prstGeom prst="rect">
            <a:avLst/>
          </a:prstGeom>
          <a:noFill/>
        </p:spPr>
        <p:txBody>
          <a:bodyPr wrap="none" rtlCol="0">
            <a:spAutoFit/>
          </a:bodyPr>
          <a:lstStyle/>
          <a:p>
            <a:r>
              <a:rPr lang="en-US" altLang="zh-CN" sz="9600" b="1" dirty="0">
                <a:solidFill>
                  <a:schemeClr val="tx1">
                    <a:lumMod val="85000"/>
                    <a:lumOff val="15000"/>
                  </a:schemeClr>
                </a:solidFill>
                <a:latin typeface="造字工房尚雅体演示版常规体" pitchFamily="50" charset="-122"/>
                <a:ea typeface="造字工房尚雅体演示版常规体" pitchFamily="50" charset="-122"/>
              </a:rPr>
              <a:t>3</a:t>
            </a:r>
            <a:endParaRPr lang="zh-CN" altLang="en-US" sz="9600" b="1" dirty="0">
              <a:solidFill>
                <a:schemeClr val="tx1">
                  <a:lumMod val="85000"/>
                  <a:lumOff val="15000"/>
                </a:schemeClr>
              </a:solidFill>
              <a:latin typeface="造字工房尚雅体演示版常规体" pitchFamily="50" charset="-122"/>
              <a:ea typeface="造字工房尚雅体演示版常规体" pitchFamily="50" charset="-122"/>
            </a:endParaRPr>
          </a:p>
        </p:txBody>
      </p:sp>
      <p:sp>
        <p:nvSpPr>
          <p:cNvPr id="28" name="TextBox 27"/>
          <p:cNvSpPr txBox="1"/>
          <p:nvPr/>
        </p:nvSpPr>
        <p:spPr>
          <a:xfrm>
            <a:off x="5104434" y="2987539"/>
            <a:ext cx="5250155" cy="646331"/>
          </a:xfrm>
          <a:prstGeom prst="rect">
            <a:avLst/>
          </a:prstGeom>
          <a:noFill/>
        </p:spPr>
        <p:txBody>
          <a:bodyPr wrap="none" rtlCol="0">
            <a:spAutoFit/>
          </a:bodyPr>
          <a:lstStyle/>
          <a:p>
            <a:r>
              <a:rPr lang="en-US" altLang="zh-CN" sz="3600" spc="300" dirty="0" smtClean="0">
                <a:latin typeface="Times New Roman" panose="02020603050405020304" pitchFamily="18" charset="0"/>
                <a:cs typeface="Times New Roman" panose="02020603050405020304" pitchFamily="18" charset="0"/>
              </a:rPr>
              <a:t>Challenges and Design</a:t>
            </a:r>
            <a:endParaRPr lang="zh-CN" altLang="en-US" sz="3600" spc="300" dirty="0">
              <a:latin typeface="Times New Roman" panose="02020603050405020304" pitchFamily="18" charset="0"/>
              <a:cs typeface="Times New Roman" panose="02020603050405020304" pitchFamily="18" charset="0"/>
            </a:endParaRPr>
          </a:p>
        </p:txBody>
      </p:sp>
      <p:cxnSp>
        <p:nvCxnSpPr>
          <p:cNvPr id="33" name="直接连接符 32"/>
          <p:cNvCxnSpPr/>
          <p:nvPr/>
        </p:nvCxnSpPr>
        <p:spPr>
          <a:xfrm flipH="1">
            <a:off x="6067126" y="2638182"/>
            <a:ext cx="388716" cy="326856"/>
          </a:xfrm>
          <a:prstGeom prst="line">
            <a:avLst/>
          </a:prstGeom>
          <a:ln w="127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a:off x="9983638" y="3429000"/>
            <a:ext cx="654557" cy="534334"/>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H="1">
            <a:off x="8803430" y="2638182"/>
            <a:ext cx="388716" cy="32685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a:off x="6744019" y="3685485"/>
            <a:ext cx="654557" cy="534334"/>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投影片編號版面配置區 1"/>
          <p:cNvSpPr>
            <a:spLocks noGrp="1"/>
          </p:cNvSpPr>
          <p:nvPr>
            <p:ph type="sldNum" sz="quarter" idx="12"/>
          </p:nvPr>
        </p:nvSpPr>
        <p:spPr/>
        <p:txBody>
          <a:bodyPr/>
          <a:lstStyle/>
          <a:p>
            <a:fld id="{0C913308-F349-4B6D-A68A-DD1791B4A57B}" type="slidenum">
              <a:rPr lang="zh-CN" altLang="en-US" smtClean="0"/>
              <a:t>8</a:t>
            </a:fld>
            <a:endParaRPr lang="zh-CN" altLang="en-US"/>
          </a:p>
        </p:txBody>
      </p:sp>
    </p:spTree>
    <p:extLst>
      <p:ext uri="{BB962C8B-B14F-4D97-AF65-F5344CB8AC3E}">
        <p14:creationId xmlns:p14="http://schemas.microsoft.com/office/powerpoint/2010/main" val="2070404642"/>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31"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1000" fill="hold"/>
                                        <p:tgtEl>
                                          <p:spTgt spid="15"/>
                                        </p:tgtEl>
                                        <p:attrNameLst>
                                          <p:attrName>ppt_w</p:attrName>
                                        </p:attrNameLst>
                                      </p:cBhvr>
                                      <p:tavLst>
                                        <p:tav tm="0">
                                          <p:val>
                                            <p:fltVal val="0"/>
                                          </p:val>
                                        </p:tav>
                                        <p:tav tm="100000">
                                          <p:val>
                                            <p:strVal val="#ppt_w"/>
                                          </p:val>
                                        </p:tav>
                                      </p:tavLst>
                                    </p:anim>
                                    <p:anim calcmode="lin" valueType="num">
                                      <p:cBhvr>
                                        <p:cTn id="13" dur="1000" fill="hold"/>
                                        <p:tgtEl>
                                          <p:spTgt spid="15"/>
                                        </p:tgtEl>
                                        <p:attrNameLst>
                                          <p:attrName>ppt_h</p:attrName>
                                        </p:attrNameLst>
                                      </p:cBhvr>
                                      <p:tavLst>
                                        <p:tav tm="0">
                                          <p:val>
                                            <p:fltVal val="0"/>
                                          </p:val>
                                        </p:tav>
                                        <p:tav tm="100000">
                                          <p:val>
                                            <p:strVal val="#ppt_h"/>
                                          </p:val>
                                        </p:tav>
                                      </p:tavLst>
                                    </p:anim>
                                    <p:anim calcmode="lin" valueType="num">
                                      <p:cBhvr>
                                        <p:cTn id="14" dur="1000" fill="hold"/>
                                        <p:tgtEl>
                                          <p:spTgt spid="15"/>
                                        </p:tgtEl>
                                        <p:attrNameLst>
                                          <p:attrName>style.rotation</p:attrName>
                                        </p:attrNameLst>
                                      </p:cBhvr>
                                      <p:tavLst>
                                        <p:tav tm="0">
                                          <p:val>
                                            <p:fltVal val="90"/>
                                          </p:val>
                                        </p:tav>
                                        <p:tav tm="100000">
                                          <p:val>
                                            <p:fltVal val="0"/>
                                          </p:val>
                                        </p:tav>
                                      </p:tavLst>
                                    </p:anim>
                                    <p:animEffect transition="in" filter="fade">
                                      <p:cBhvr>
                                        <p:cTn id="15" dur="1000"/>
                                        <p:tgtEl>
                                          <p:spTgt spid="15"/>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fltVal val="0"/>
                                          </p:val>
                                        </p:tav>
                                        <p:tav tm="100000">
                                          <p:val>
                                            <p:strVal val="#ppt_w"/>
                                          </p:val>
                                        </p:tav>
                                      </p:tavLst>
                                    </p:anim>
                                    <p:anim calcmode="lin" valueType="num">
                                      <p:cBhvr>
                                        <p:cTn id="19" dur="1000" fill="hold"/>
                                        <p:tgtEl>
                                          <p:spTgt spid="14"/>
                                        </p:tgtEl>
                                        <p:attrNameLst>
                                          <p:attrName>ppt_h</p:attrName>
                                        </p:attrNameLst>
                                      </p:cBhvr>
                                      <p:tavLst>
                                        <p:tav tm="0">
                                          <p:val>
                                            <p:fltVal val="0"/>
                                          </p:val>
                                        </p:tav>
                                        <p:tav tm="100000">
                                          <p:val>
                                            <p:strVal val="#ppt_h"/>
                                          </p:val>
                                        </p:tav>
                                      </p:tavLst>
                                    </p:anim>
                                    <p:anim calcmode="lin" valueType="num">
                                      <p:cBhvr>
                                        <p:cTn id="20" dur="1000" fill="hold"/>
                                        <p:tgtEl>
                                          <p:spTgt spid="14"/>
                                        </p:tgtEl>
                                        <p:attrNameLst>
                                          <p:attrName>style.rotation</p:attrName>
                                        </p:attrNameLst>
                                      </p:cBhvr>
                                      <p:tavLst>
                                        <p:tav tm="0">
                                          <p:val>
                                            <p:fltVal val="90"/>
                                          </p:val>
                                        </p:tav>
                                        <p:tav tm="100000">
                                          <p:val>
                                            <p:fltVal val="0"/>
                                          </p:val>
                                        </p:tav>
                                      </p:tavLst>
                                    </p:anim>
                                    <p:animEffect transition="in" filter="fade">
                                      <p:cBhvr>
                                        <p:cTn id="21" dur="1000"/>
                                        <p:tgtEl>
                                          <p:spTgt spid="14"/>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1000" fill="hold"/>
                                        <p:tgtEl>
                                          <p:spTgt spid="16"/>
                                        </p:tgtEl>
                                        <p:attrNameLst>
                                          <p:attrName>ppt_w</p:attrName>
                                        </p:attrNameLst>
                                      </p:cBhvr>
                                      <p:tavLst>
                                        <p:tav tm="0">
                                          <p:val>
                                            <p:fltVal val="0"/>
                                          </p:val>
                                        </p:tav>
                                        <p:tav tm="100000">
                                          <p:val>
                                            <p:strVal val="#ppt_w"/>
                                          </p:val>
                                        </p:tav>
                                      </p:tavLst>
                                    </p:anim>
                                    <p:anim calcmode="lin" valueType="num">
                                      <p:cBhvr>
                                        <p:cTn id="31" dur="1000" fill="hold"/>
                                        <p:tgtEl>
                                          <p:spTgt spid="16"/>
                                        </p:tgtEl>
                                        <p:attrNameLst>
                                          <p:attrName>ppt_h</p:attrName>
                                        </p:attrNameLst>
                                      </p:cBhvr>
                                      <p:tavLst>
                                        <p:tav tm="0">
                                          <p:val>
                                            <p:fltVal val="0"/>
                                          </p:val>
                                        </p:tav>
                                        <p:tav tm="100000">
                                          <p:val>
                                            <p:strVal val="#ppt_h"/>
                                          </p:val>
                                        </p:tav>
                                      </p:tavLst>
                                    </p:anim>
                                    <p:anim calcmode="lin" valueType="num">
                                      <p:cBhvr>
                                        <p:cTn id="32" dur="1000" fill="hold"/>
                                        <p:tgtEl>
                                          <p:spTgt spid="16"/>
                                        </p:tgtEl>
                                        <p:attrNameLst>
                                          <p:attrName>style.rotation</p:attrName>
                                        </p:attrNameLst>
                                      </p:cBhvr>
                                      <p:tavLst>
                                        <p:tav tm="0">
                                          <p:val>
                                            <p:fltVal val="90"/>
                                          </p:val>
                                        </p:tav>
                                        <p:tav tm="100000">
                                          <p:val>
                                            <p:fltVal val="0"/>
                                          </p:val>
                                        </p:tav>
                                      </p:tavLst>
                                    </p:anim>
                                    <p:animEffect transition="in" filter="fade">
                                      <p:cBhvr>
                                        <p:cTn id="33" dur="1000"/>
                                        <p:tgtEl>
                                          <p:spTgt spid="16"/>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1000" fill="hold"/>
                                        <p:tgtEl>
                                          <p:spTgt spid="13"/>
                                        </p:tgtEl>
                                        <p:attrNameLst>
                                          <p:attrName>ppt_w</p:attrName>
                                        </p:attrNameLst>
                                      </p:cBhvr>
                                      <p:tavLst>
                                        <p:tav tm="0">
                                          <p:val>
                                            <p:fltVal val="0"/>
                                          </p:val>
                                        </p:tav>
                                        <p:tav tm="100000">
                                          <p:val>
                                            <p:strVal val="#ppt_w"/>
                                          </p:val>
                                        </p:tav>
                                      </p:tavLst>
                                    </p:anim>
                                    <p:anim calcmode="lin" valueType="num">
                                      <p:cBhvr>
                                        <p:cTn id="37" dur="1000" fill="hold"/>
                                        <p:tgtEl>
                                          <p:spTgt spid="13"/>
                                        </p:tgtEl>
                                        <p:attrNameLst>
                                          <p:attrName>ppt_h</p:attrName>
                                        </p:attrNameLst>
                                      </p:cBhvr>
                                      <p:tavLst>
                                        <p:tav tm="0">
                                          <p:val>
                                            <p:fltVal val="0"/>
                                          </p:val>
                                        </p:tav>
                                        <p:tav tm="100000">
                                          <p:val>
                                            <p:strVal val="#ppt_h"/>
                                          </p:val>
                                        </p:tav>
                                      </p:tavLst>
                                    </p:anim>
                                    <p:anim calcmode="lin" valueType="num">
                                      <p:cBhvr>
                                        <p:cTn id="38" dur="1000" fill="hold"/>
                                        <p:tgtEl>
                                          <p:spTgt spid="13"/>
                                        </p:tgtEl>
                                        <p:attrNameLst>
                                          <p:attrName>style.rotation</p:attrName>
                                        </p:attrNameLst>
                                      </p:cBhvr>
                                      <p:tavLst>
                                        <p:tav tm="0">
                                          <p:val>
                                            <p:fltVal val="90"/>
                                          </p:val>
                                        </p:tav>
                                        <p:tav tm="100000">
                                          <p:val>
                                            <p:fltVal val="0"/>
                                          </p:val>
                                        </p:tav>
                                      </p:tavLst>
                                    </p:anim>
                                    <p:animEffect transition="in" filter="fade">
                                      <p:cBhvr>
                                        <p:cTn id="39" dur="1000"/>
                                        <p:tgtEl>
                                          <p:spTgt spid="13"/>
                                        </p:tgtEl>
                                      </p:cBhvr>
                                    </p:animEffect>
                                  </p:childTnLst>
                                </p:cTn>
                              </p:par>
                              <p:par>
                                <p:cTn id="40" presetID="42" presetClass="entr" presetSubtype="0"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53" presetClass="entr" presetSubtype="52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p:cTn id="48" dur="500" fill="hold"/>
                                        <p:tgtEl>
                                          <p:spTgt spid="28"/>
                                        </p:tgtEl>
                                        <p:attrNameLst>
                                          <p:attrName>ppt_w</p:attrName>
                                        </p:attrNameLst>
                                      </p:cBhvr>
                                      <p:tavLst>
                                        <p:tav tm="0">
                                          <p:val>
                                            <p:fltVal val="0"/>
                                          </p:val>
                                        </p:tav>
                                        <p:tav tm="100000">
                                          <p:val>
                                            <p:strVal val="#ppt_w"/>
                                          </p:val>
                                        </p:tav>
                                      </p:tavLst>
                                    </p:anim>
                                    <p:anim calcmode="lin" valueType="num">
                                      <p:cBhvr>
                                        <p:cTn id="49" dur="500" fill="hold"/>
                                        <p:tgtEl>
                                          <p:spTgt spid="28"/>
                                        </p:tgtEl>
                                        <p:attrNameLst>
                                          <p:attrName>ppt_h</p:attrName>
                                        </p:attrNameLst>
                                      </p:cBhvr>
                                      <p:tavLst>
                                        <p:tav tm="0">
                                          <p:val>
                                            <p:fltVal val="0"/>
                                          </p:val>
                                        </p:tav>
                                        <p:tav tm="100000">
                                          <p:val>
                                            <p:strVal val="#ppt_h"/>
                                          </p:val>
                                        </p:tav>
                                      </p:tavLst>
                                    </p:anim>
                                    <p:animEffect transition="in" filter="fade">
                                      <p:cBhvr>
                                        <p:cTn id="50" dur="500"/>
                                        <p:tgtEl>
                                          <p:spTgt spid="28"/>
                                        </p:tgtEl>
                                      </p:cBhvr>
                                    </p:animEffect>
                                    <p:anim calcmode="lin" valueType="num">
                                      <p:cBhvr>
                                        <p:cTn id="51" dur="500" fill="hold"/>
                                        <p:tgtEl>
                                          <p:spTgt spid="28"/>
                                        </p:tgtEl>
                                        <p:attrNameLst>
                                          <p:attrName>ppt_x</p:attrName>
                                        </p:attrNameLst>
                                      </p:cBhvr>
                                      <p:tavLst>
                                        <p:tav tm="0">
                                          <p:val>
                                            <p:fltVal val="0.5"/>
                                          </p:val>
                                        </p:tav>
                                        <p:tav tm="100000">
                                          <p:val>
                                            <p:strVal val="#ppt_x"/>
                                          </p:val>
                                        </p:tav>
                                      </p:tavLst>
                                    </p:anim>
                                    <p:anim calcmode="lin" valueType="num">
                                      <p:cBhvr>
                                        <p:cTn id="52" dur="500" fill="hold"/>
                                        <p:tgtEl>
                                          <p:spTgt spid="28"/>
                                        </p:tgtEl>
                                        <p:attrNameLst>
                                          <p:attrName>ppt_y</p:attrName>
                                        </p:attrNameLst>
                                      </p:cBhvr>
                                      <p:tavLst>
                                        <p:tav tm="0">
                                          <p:val>
                                            <p:fltVal val="0.5"/>
                                          </p:val>
                                        </p:tav>
                                        <p:tav tm="100000">
                                          <p:val>
                                            <p:strVal val="#ppt_y"/>
                                          </p:val>
                                        </p:tav>
                                      </p:tavLst>
                                    </p:anim>
                                  </p:childTnLst>
                                </p:cTn>
                              </p:par>
                              <p:par>
                                <p:cTn id="53" presetID="31"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1000" fill="hold"/>
                                        <p:tgtEl>
                                          <p:spTgt spid="33"/>
                                        </p:tgtEl>
                                        <p:attrNameLst>
                                          <p:attrName>ppt_w</p:attrName>
                                        </p:attrNameLst>
                                      </p:cBhvr>
                                      <p:tavLst>
                                        <p:tav tm="0">
                                          <p:val>
                                            <p:fltVal val="0"/>
                                          </p:val>
                                        </p:tav>
                                        <p:tav tm="100000">
                                          <p:val>
                                            <p:strVal val="#ppt_w"/>
                                          </p:val>
                                        </p:tav>
                                      </p:tavLst>
                                    </p:anim>
                                    <p:anim calcmode="lin" valueType="num">
                                      <p:cBhvr>
                                        <p:cTn id="56" dur="1000" fill="hold"/>
                                        <p:tgtEl>
                                          <p:spTgt spid="33"/>
                                        </p:tgtEl>
                                        <p:attrNameLst>
                                          <p:attrName>ppt_h</p:attrName>
                                        </p:attrNameLst>
                                      </p:cBhvr>
                                      <p:tavLst>
                                        <p:tav tm="0">
                                          <p:val>
                                            <p:fltVal val="0"/>
                                          </p:val>
                                        </p:tav>
                                        <p:tav tm="100000">
                                          <p:val>
                                            <p:strVal val="#ppt_h"/>
                                          </p:val>
                                        </p:tav>
                                      </p:tavLst>
                                    </p:anim>
                                    <p:anim calcmode="lin" valueType="num">
                                      <p:cBhvr>
                                        <p:cTn id="57" dur="1000" fill="hold"/>
                                        <p:tgtEl>
                                          <p:spTgt spid="33"/>
                                        </p:tgtEl>
                                        <p:attrNameLst>
                                          <p:attrName>style.rotation</p:attrName>
                                        </p:attrNameLst>
                                      </p:cBhvr>
                                      <p:tavLst>
                                        <p:tav tm="0">
                                          <p:val>
                                            <p:fltVal val="90"/>
                                          </p:val>
                                        </p:tav>
                                        <p:tav tm="100000">
                                          <p:val>
                                            <p:fltVal val="0"/>
                                          </p:val>
                                        </p:tav>
                                      </p:tavLst>
                                    </p:anim>
                                    <p:animEffect transition="in" filter="fade">
                                      <p:cBhvr>
                                        <p:cTn id="58" dur="1000"/>
                                        <p:tgtEl>
                                          <p:spTgt spid="33"/>
                                        </p:tgtEl>
                                      </p:cBhvr>
                                    </p:animEffect>
                                  </p:childTnLst>
                                </p:cTn>
                              </p:par>
                              <p:par>
                                <p:cTn id="59" presetID="31"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p:cTn id="61" dur="1000" fill="hold"/>
                                        <p:tgtEl>
                                          <p:spTgt spid="37"/>
                                        </p:tgtEl>
                                        <p:attrNameLst>
                                          <p:attrName>ppt_w</p:attrName>
                                        </p:attrNameLst>
                                      </p:cBhvr>
                                      <p:tavLst>
                                        <p:tav tm="0">
                                          <p:val>
                                            <p:fltVal val="0"/>
                                          </p:val>
                                        </p:tav>
                                        <p:tav tm="100000">
                                          <p:val>
                                            <p:strVal val="#ppt_w"/>
                                          </p:val>
                                        </p:tav>
                                      </p:tavLst>
                                    </p:anim>
                                    <p:anim calcmode="lin" valueType="num">
                                      <p:cBhvr>
                                        <p:cTn id="62" dur="1000" fill="hold"/>
                                        <p:tgtEl>
                                          <p:spTgt spid="37"/>
                                        </p:tgtEl>
                                        <p:attrNameLst>
                                          <p:attrName>ppt_h</p:attrName>
                                        </p:attrNameLst>
                                      </p:cBhvr>
                                      <p:tavLst>
                                        <p:tav tm="0">
                                          <p:val>
                                            <p:fltVal val="0"/>
                                          </p:val>
                                        </p:tav>
                                        <p:tav tm="100000">
                                          <p:val>
                                            <p:strVal val="#ppt_h"/>
                                          </p:val>
                                        </p:tav>
                                      </p:tavLst>
                                    </p:anim>
                                    <p:anim calcmode="lin" valueType="num">
                                      <p:cBhvr>
                                        <p:cTn id="63" dur="1000" fill="hold"/>
                                        <p:tgtEl>
                                          <p:spTgt spid="37"/>
                                        </p:tgtEl>
                                        <p:attrNameLst>
                                          <p:attrName>style.rotation</p:attrName>
                                        </p:attrNameLst>
                                      </p:cBhvr>
                                      <p:tavLst>
                                        <p:tav tm="0">
                                          <p:val>
                                            <p:fltVal val="90"/>
                                          </p:val>
                                        </p:tav>
                                        <p:tav tm="100000">
                                          <p:val>
                                            <p:fltVal val="0"/>
                                          </p:val>
                                        </p:tav>
                                      </p:tavLst>
                                    </p:anim>
                                    <p:animEffect transition="in" filter="fade">
                                      <p:cBhvr>
                                        <p:cTn id="64" dur="1000"/>
                                        <p:tgtEl>
                                          <p:spTgt spid="37"/>
                                        </p:tgtEl>
                                      </p:cBhvr>
                                    </p:animEffect>
                                  </p:childTnLst>
                                </p:cTn>
                              </p:par>
                              <p:par>
                                <p:cTn id="65" presetID="31" presetClass="entr" presetSubtype="0" fill="hold" nodeType="with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p:cTn id="67" dur="1000" fill="hold"/>
                                        <p:tgtEl>
                                          <p:spTgt spid="36"/>
                                        </p:tgtEl>
                                        <p:attrNameLst>
                                          <p:attrName>ppt_w</p:attrName>
                                        </p:attrNameLst>
                                      </p:cBhvr>
                                      <p:tavLst>
                                        <p:tav tm="0">
                                          <p:val>
                                            <p:fltVal val="0"/>
                                          </p:val>
                                        </p:tav>
                                        <p:tav tm="100000">
                                          <p:val>
                                            <p:strVal val="#ppt_w"/>
                                          </p:val>
                                        </p:tav>
                                      </p:tavLst>
                                    </p:anim>
                                    <p:anim calcmode="lin" valueType="num">
                                      <p:cBhvr>
                                        <p:cTn id="68" dur="1000" fill="hold"/>
                                        <p:tgtEl>
                                          <p:spTgt spid="36"/>
                                        </p:tgtEl>
                                        <p:attrNameLst>
                                          <p:attrName>ppt_h</p:attrName>
                                        </p:attrNameLst>
                                      </p:cBhvr>
                                      <p:tavLst>
                                        <p:tav tm="0">
                                          <p:val>
                                            <p:fltVal val="0"/>
                                          </p:val>
                                        </p:tav>
                                        <p:tav tm="100000">
                                          <p:val>
                                            <p:strVal val="#ppt_h"/>
                                          </p:val>
                                        </p:tav>
                                      </p:tavLst>
                                    </p:anim>
                                    <p:anim calcmode="lin" valueType="num">
                                      <p:cBhvr>
                                        <p:cTn id="69" dur="1000" fill="hold"/>
                                        <p:tgtEl>
                                          <p:spTgt spid="36"/>
                                        </p:tgtEl>
                                        <p:attrNameLst>
                                          <p:attrName>style.rotation</p:attrName>
                                        </p:attrNameLst>
                                      </p:cBhvr>
                                      <p:tavLst>
                                        <p:tav tm="0">
                                          <p:val>
                                            <p:fltVal val="90"/>
                                          </p:val>
                                        </p:tav>
                                        <p:tav tm="100000">
                                          <p:val>
                                            <p:fltVal val="0"/>
                                          </p:val>
                                        </p:tav>
                                      </p:tavLst>
                                    </p:anim>
                                    <p:animEffect transition="in" filter="fade">
                                      <p:cBhvr>
                                        <p:cTn id="70" dur="1000"/>
                                        <p:tgtEl>
                                          <p:spTgt spid="36"/>
                                        </p:tgtEl>
                                      </p:cBhvr>
                                    </p:animEffect>
                                  </p:childTnLst>
                                </p:cTn>
                              </p:par>
                              <p:par>
                                <p:cTn id="71" presetID="31" presetClass="entr" presetSubtype="0"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p:cTn id="73" dur="1000" fill="hold"/>
                                        <p:tgtEl>
                                          <p:spTgt spid="34"/>
                                        </p:tgtEl>
                                        <p:attrNameLst>
                                          <p:attrName>ppt_w</p:attrName>
                                        </p:attrNameLst>
                                      </p:cBhvr>
                                      <p:tavLst>
                                        <p:tav tm="0">
                                          <p:val>
                                            <p:fltVal val="0"/>
                                          </p:val>
                                        </p:tav>
                                        <p:tav tm="100000">
                                          <p:val>
                                            <p:strVal val="#ppt_w"/>
                                          </p:val>
                                        </p:tav>
                                      </p:tavLst>
                                    </p:anim>
                                    <p:anim calcmode="lin" valueType="num">
                                      <p:cBhvr>
                                        <p:cTn id="74" dur="1000" fill="hold"/>
                                        <p:tgtEl>
                                          <p:spTgt spid="34"/>
                                        </p:tgtEl>
                                        <p:attrNameLst>
                                          <p:attrName>ppt_h</p:attrName>
                                        </p:attrNameLst>
                                      </p:cBhvr>
                                      <p:tavLst>
                                        <p:tav tm="0">
                                          <p:val>
                                            <p:fltVal val="0"/>
                                          </p:val>
                                        </p:tav>
                                        <p:tav tm="100000">
                                          <p:val>
                                            <p:strVal val="#ppt_h"/>
                                          </p:val>
                                        </p:tav>
                                      </p:tavLst>
                                    </p:anim>
                                    <p:anim calcmode="lin" valueType="num">
                                      <p:cBhvr>
                                        <p:cTn id="75" dur="1000" fill="hold"/>
                                        <p:tgtEl>
                                          <p:spTgt spid="34"/>
                                        </p:tgtEl>
                                        <p:attrNameLst>
                                          <p:attrName>style.rotation</p:attrName>
                                        </p:attrNameLst>
                                      </p:cBhvr>
                                      <p:tavLst>
                                        <p:tav tm="0">
                                          <p:val>
                                            <p:fltVal val="90"/>
                                          </p:val>
                                        </p:tav>
                                        <p:tav tm="100000">
                                          <p:val>
                                            <p:fltVal val="0"/>
                                          </p:val>
                                        </p:tav>
                                      </p:tavLst>
                                    </p:anim>
                                    <p:animEffect transition="in" filter="fade">
                                      <p:cBhvr>
                                        <p:cTn id="76"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13" grpId="0" animBg="1"/>
      <p:bldP spid="14" grpId="0" animBg="1"/>
      <p:bldP spid="15" grpId="0" animBg="1"/>
      <p:bldP spid="16" grpId="0" animBg="1"/>
      <p:bldP spid="17"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a:extLst>
              <a:ext uri="{FF2B5EF4-FFF2-40B4-BE49-F238E27FC236}">
                <a16:creationId xmlns:a16="http://schemas.microsoft.com/office/drawing/2014/main" xmlns="" id="{13300F9F-F024-4031-B577-DD5960313E02}"/>
              </a:ext>
            </a:extLst>
          </p:cNvPr>
          <p:cNvGrpSpPr/>
          <p:nvPr/>
        </p:nvGrpSpPr>
        <p:grpSpPr>
          <a:xfrm>
            <a:off x="4583038" y="2420888"/>
            <a:ext cx="2885200" cy="2884486"/>
            <a:chOff x="4952097" y="2353076"/>
            <a:chExt cx="2885200" cy="2884486"/>
          </a:xfrm>
        </p:grpSpPr>
        <p:sp>
          <p:nvSpPr>
            <p:cNvPr id="7" name="圆角矩形 2">
              <a:extLst>
                <a:ext uri="{FF2B5EF4-FFF2-40B4-BE49-F238E27FC236}">
                  <a16:creationId xmlns:a16="http://schemas.microsoft.com/office/drawing/2014/main" xmlns="" id="{408E8147-E946-47BA-AF7F-762C569341B1}"/>
                </a:ext>
              </a:extLst>
            </p:cNvPr>
            <p:cNvSpPr/>
            <p:nvPr/>
          </p:nvSpPr>
          <p:spPr>
            <a:xfrm>
              <a:off x="4952097" y="2353076"/>
              <a:ext cx="1376513" cy="1376513"/>
            </a:xfrm>
            <a:prstGeom prst="roundRect">
              <a:avLst/>
            </a:prstGeom>
            <a:solidFill>
              <a:srgbClr val="FF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圆角矩形 22">
              <a:extLst>
                <a:ext uri="{FF2B5EF4-FFF2-40B4-BE49-F238E27FC236}">
                  <a16:creationId xmlns:a16="http://schemas.microsoft.com/office/drawing/2014/main" xmlns="" id="{37646F77-8BA5-4002-B48C-09F9D0E67606}"/>
                </a:ext>
              </a:extLst>
            </p:cNvPr>
            <p:cNvSpPr/>
            <p:nvPr/>
          </p:nvSpPr>
          <p:spPr>
            <a:xfrm>
              <a:off x="6460784" y="2353076"/>
              <a:ext cx="1376513" cy="1376513"/>
            </a:xfrm>
            <a:prstGeom prst="roundRect">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圆角矩形 23">
              <a:extLst>
                <a:ext uri="{FF2B5EF4-FFF2-40B4-BE49-F238E27FC236}">
                  <a16:creationId xmlns:a16="http://schemas.microsoft.com/office/drawing/2014/main" xmlns="" id="{761052E2-F628-4FAA-8AE1-3E2CBB002823}"/>
                </a:ext>
              </a:extLst>
            </p:cNvPr>
            <p:cNvSpPr/>
            <p:nvPr/>
          </p:nvSpPr>
          <p:spPr>
            <a:xfrm>
              <a:off x="4952097" y="3861049"/>
              <a:ext cx="1376513" cy="1376513"/>
            </a:xfrm>
            <a:prstGeom prst="roundRect">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圆角矩形 24">
              <a:extLst>
                <a:ext uri="{FF2B5EF4-FFF2-40B4-BE49-F238E27FC236}">
                  <a16:creationId xmlns:a16="http://schemas.microsoft.com/office/drawing/2014/main" xmlns="" id="{915120F3-4A64-4787-ABD1-7CEC8D364FA7}"/>
                </a:ext>
              </a:extLst>
            </p:cNvPr>
            <p:cNvSpPr/>
            <p:nvPr/>
          </p:nvSpPr>
          <p:spPr>
            <a:xfrm>
              <a:off x="6455246" y="3861048"/>
              <a:ext cx="1376513" cy="1376513"/>
            </a:xfrm>
            <a:prstGeom prst="roundRect">
              <a:avLst/>
            </a:prstGeom>
            <a:solidFill>
              <a:schemeClr val="tx1">
                <a:lumMod val="75000"/>
                <a:lumOff val="2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xmlns="" id="{8C767357-8168-434D-939F-946DBA61C229}"/>
                </a:ext>
              </a:extLst>
            </p:cNvPr>
            <p:cNvSpPr txBox="1"/>
            <p:nvPr/>
          </p:nvSpPr>
          <p:spPr>
            <a:xfrm>
              <a:off x="5356041" y="2674207"/>
              <a:ext cx="532160" cy="830997"/>
            </a:xfrm>
            <a:prstGeom prst="rect">
              <a:avLst/>
            </a:prstGeom>
            <a:noFill/>
          </p:spPr>
          <p:txBody>
            <a:bodyPr wrap="square" rtlCol="0">
              <a:spAutoFit/>
            </a:bodyPr>
            <a:lstStyle/>
            <a:p>
              <a:r>
                <a:rPr lang="en-US" altLang="zh-CN" sz="4800" dirty="0">
                  <a:solidFill>
                    <a:schemeClr val="bg1"/>
                  </a:solidFill>
                </a:rPr>
                <a:t>1</a:t>
              </a:r>
              <a:endParaRPr lang="zh-CN" altLang="en-US" sz="4800" dirty="0">
                <a:solidFill>
                  <a:schemeClr val="bg1"/>
                </a:solidFill>
              </a:endParaRPr>
            </a:p>
          </p:txBody>
        </p:sp>
        <p:sp>
          <p:nvSpPr>
            <p:cNvPr id="12" name="文本框 11">
              <a:extLst>
                <a:ext uri="{FF2B5EF4-FFF2-40B4-BE49-F238E27FC236}">
                  <a16:creationId xmlns:a16="http://schemas.microsoft.com/office/drawing/2014/main" xmlns="" id="{D895582D-673D-4374-ABD7-24DF72249A0E}"/>
                </a:ext>
              </a:extLst>
            </p:cNvPr>
            <p:cNvSpPr txBox="1"/>
            <p:nvPr/>
          </p:nvSpPr>
          <p:spPr>
            <a:xfrm>
              <a:off x="6787182" y="2670011"/>
              <a:ext cx="532160" cy="830997"/>
            </a:xfrm>
            <a:prstGeom prst="rect">
              <a:avLst/>
            </a:prstGeom>
            <a:noFill/>
          </p:spPr>
          <p:txBody>
            <a:bodyPr wrap="square" rtlCol="0">
              <a:spAutoFit/>
            </a:bodyPr>
            <a:lstStyle/>
            <a:p>
              <a:r>
                <a:rPr lang="en-US" altLang="zh-CN" sz="4800" dirty="0">
                  <a:solidFill>
                    <a:schemeClr val="bg1"/>
                  </a:solidFill>
                </a:rPr>
                <a:t>2</a:t>
              </a:r>
              <a:endParaRPr lang="zh-CN" altLang="en-US" sz="4800" dirty="0">
                <a:solidFill>
                  <a:schemeClr val="bg1"/>
                </a:solidFill>
              </a:endParaRPr>
            </a:p>
          </p:txBody>
        </p:sp>
        <p:sp>
          <p:nvSpPr>
            <p:cNvPr id="13" name="文本框 12">
              <a:extLst>
                <a:ext uri="{FF2B5EF4-FFF2-40B4-BE49-F238E27FC236}">
                  <a16:creationId xmlns:a16="http://schemas.microsoft.com/office/drawing/2014/main" xmlns="" id="{F202A7AD-48C7-4638-879F-041DA4F7C3BA}"/>
                </a:ext>
              </a:extLst>
            </p:cNvPr>
            <p:cNvSpPr txBox="1"/>
            <p:nvPr/>
          </p:nvSpPr>
          <p:spPr>
            <a:xfrm>
              <a:off x="6859190" y="4154303"/>
              <a:ext cx="532160" cy="830997"/>
            </a:xfrm>
            <a:prstGeom prst="rect">
              <a:avLst/>
            </a:prstGeom>
            <a:noFill/>
          </p:spPr>
          <p:txBody>
            <a:bodyPr wrap="square" rtlCol="0">
              <a:spAutoFit/>
            </a:bodyPr>
            <a:lstStyle/>
            <a:p>
              <a:r>
                <a:rPr lang="en-US" altLang="zh-CN" sz="4800" dirty="0">
                  <a:solidFill>
                    <a:schemeClr val="bg1"/>
                  </a:solidFill>
                </a:rPr>
                <a:t>4</a:t>
              </a:r>
              <a:endParaRPr lang="zh-CN" altLang="en-US" sz="4800" dirty="0">
                <a:solidFill>
                  <a:schemeClr val="bg1"/>
                </a:solidFill>
              </a:endParaRPr>
            </a:p>
          </p:txBody>
        </p:sp>
        <p:sp>
          <p:nvSpPr>
            <p:cNvPr id="14" name="文本框 13">
              <a:extLst>
                <a:ext uri="{FF2B5EF4-FFF2-40B4-BE49-F238E27FC236}">
                  <a16:creationId xmlns:a16="http://schemas.microsoft.com/office/drawing/2014/main" xmlns="" id="{11A6917C-D50B-4934-999D-C8EE09268AAA}"/>
                </a:ext>
              </a:extLst>
            </p:cNvPr>
            <p:cNvSpPr txBox="1"/>
            <p:nvPr/>
          </p:nvSpPr>
          <p:spPr>
            <a:xfrm>
              <a:off x="5375126" y="4182179"/>
              <a:ext cx="532160" cy="830997"/>
            </a:xfrm>
            <a:prstGeom prst="rect">
              <a:avLst/>
            </a:prstGeom>
            <a:noFill/>
          </p:spPr>
          <p:txBody>
            <a:bodyPr wrap="square" rtlCol="0">
              <a:spAutoFit/>
            </a:bodyPr>
            <a:lstStyle/>
            <a:p>
              <a:r>
                <a:rPr lang="en-US" altLang="zh-CN" sz="4800" dirty="0">
                  <a:solidFill>
                    <a:schemeClr val="bg1"/>
                  </a:solidFill>
                </a:rPr>
                <a:t>3</a:t>
              </a:r>
              <a:endParaRPr lang="zh-CN" altLang="en-US" sz="4800" dirty="0">
                <a:solidFill>
                  <a:schemeClr val="bg1"/>
                </a:solidFill>
              </a:endParaRPr>
            </a:p>
          </p:txBody>
        </p:sp>
      </p:grpSp>
      <p:sp>
        <p:nvSpPr>
          <p:cNvPr id="16" name="Rectangle 80">
            <a:extLst>
              <a:ext uri="{FF2B5EF4-FFF2-40B4-BE49-F238E27FC236}">
                <a16:creationId xmlns:a16="http://schemas.microsoft.com/office/drawing/2014/main" xmlns="" id="{F454C411-B2BE-42D0-8A71-9327641DF8E3}"/>
              </a:ext>
            </a:extLst>
          </p:cNvPr>
          <p:cNvSpPr/>
          <p:nvPr/>
        </p:nvSpPr>
        <p:spPr>
          <a:xfrm>
            <a:off x="7550974" y="2611652"/>
            <a:ext cx="3830140" cy="1083337"/>
          </a:xfrm>
          <a:prstGeom prst="rect">
            <a:avLst/>
          </a:prstGeom>
        </p:spPr>
        <p:txBody>
          <a:bodyPr wrap="square" lIns="219419" tIns="109710" rIns="219419" bIns="109710">
            <a:spAutoFit/>
          </a:bodyPr>
          <a:lstStyle/>
          <a:p>
            <a:r>
              <a:rPr lang="en-US" altLang="zh-CN" sz="2800" dirty="0">
                <a:solidFill>
                  <a:schemeClr val="bg1">
                    <a:lumMod val="65000"/>
                  </a:schemeClr>
                </a:solidFill>
                <a:latin typeface="Times New Roman" panose="02020603050405020304" pitchFamily="18" charset="0"/>
                <a:cs typeface="Times New Roman" panose="02020603050405020304" pitchFamily="18" charset="0"/>
              </a:rPr>
              <a:t>How to handle the user’s interference?</a:t>
            </a:r>
          </a:p>
        </p:txBody>
      </p:sp>
      <p:sp>
        <p:nvSpPr>
          <p:cNvPr id="18" name="Rectangle 80">
            <a:extLst>
              <a:ext uri="{FF2B5EF4-FFF2-40B4-BE49-F238E27FC236}">
                <a16:creationId xmlns:a16="http://schemas.microsoft.com/office/drawing/2014/main" xmlns="" id="{A7861D63-7CF7-4C6C-A5DD-9DEEFE425AEE}"/>
              </a:ext>
            </a:extLst>
          </p:cNvPr>
          <p:cNvSpPr/>
          <p:nvPr/>
        </p:nvSpPr>
        <p:spPr>
          <a:xfrm>
            <a:off x="7589336" y="4123820"/>
            <a:ext cx="4320479" cy="1298781"/>
          </a:xfrm>
          <a:prstGeom prst="rect">
            <a:avLst/>
          </a:prstGeom>
        </p:spPr>
        <p:txBody>
          <a:bodyPr wrap="square" lIns="219419" tIns="109710" rIns="219419" bIns="109710">
            <a:spAutoFit/>
          </a:bodyPr>
          <a:lstStyle/>
          <a:p>
            <a:r>
              <a:rPr lang="en-US" altLang="zh-CN" sz="2800" dirty="0">
                <a:solidFill>
                  <a:schemeClr val="bg1">
                    <a:lumMod val="65000"/>
                  </a:schemeClr>
                </a:solidFill>
                <a:latin typeface="Times New Roman" panose="02020603050405020304" pitchFamily="18" charset="0"/>
                <a:cs typeface="Times New Roman" panose="02020603050405020304" pitchFamily="18" charset="0"/>
              </a:rPr>
              <a:t>How to implement the full-duplex communication?</a:t>
            </a:r>
          </a:p>
          <a:p>
            <a:endParaRPr lang="en-US" sz="1400" b="1" dirty="0">
              <a:solidFill>
                <a:schemeClr val="tx1">
                  <a:lumMod val="85000"/>
                  <a:lumOff val="15000"/>
                </a:schemeClr>
              </a:solidFill>
              <a:latin typeface="微软雅黑" panose="020B0503020204020204" pitchFamily="34" charset="-122"/>
              <a:ea typeface="Open Sans Light" panose="020B0306030504020204" pitchFamily="34" charset="0"/>
              <a:cs typeface="Aparajita" panose="020B0604020202020204" pitchFamily="34" charset="0"/>
            </a:endParaRPr>
          </a:p>
        </p:txBody>
      </p:sp>
      <p:sp>
        <p:nvSpPr>
          <p:cNvPr id="20" name="Rectangle 80">
            <a:extLst>
              <a:ext uri="{FF2B5EF4-FFF2-40B4-BE49-F238E27FC236}">
                <a16:creationId xmlns:a16="http://schemas.microsoft.com/office/drawing/2014/main" xmlns="" id="{7B673C58-B826-4E87-B3BE-A5DC2C3E1C2A}"/>
              </a:ext>
            </a:extLst>
          </p:cNvPr>
          <p:cNvSpPr/>
          <p:nvPr/>
        </p:nvSpPr>
        <p:spPr>
          <a:xfrm>
            <a:off x="1276167" y="4123820"/>
            <a:ext cx="3302080" cy="1083337"/>
          </a:xfrm>
          <a:prstGeom prst="rect">
            <a:avLst/>
          </a:prstGeom>
        </p:spPr>
        <p:txBody>
          <a:bodyPr wrap="square" lIns="219419" tIns="109710" rIns="219419" bIns="109710">
            <a:spAutoFit/>
          </a:bodyPr>
          <a:lstStyle/>
          <a:p>
            <a:r>
              <a:rPr lang="en-US" altLang="zh-CN" sz="2800" dirty="0">
                <a:solidFill>
                  <a:schemeClr val="bg1">
                    <a:lumMod val="65000"/>
                  </a:schemeClr>
                </a:solidFill>
                <a:latin typeface="Times New Roman" panose="02020603050405020304" pitchFamily="18" charset="0"/>
                <a:cs typeface="Times New Roman" panose="02020603050405020304" pitchFamily="18" charset="0"/>
              </a:rPr>
              <a:t>How to enhance the transmission speed?</a:t>
            </a:r>
          </a:p>
        </p:txBody>
      </p:sp>
      <p:sp>
        <p:nvSpPr>
          <p:cNvPr id="22" name="Rectangle 80">
            <a:extLst>
              <a:ext uri="{FF2B5EF4-FFF2-40B4-BE49-F238E27FC236}">
                <a16:creationId xmlns:a16="http://schemas.microsoft.com/office/drawing/2014/main" xmlns="" id="{23761B5B-6AE0-4C55-A44C-6EAB5C498639}"/>
              </a:ext>
            </a:extLst>
          </p:cNvPr>
          <p:cNvSpPr/>
          <p:nvPr/>
        </p:nvSpPr>
        <p:spPr>
          <a:xfrm>
            <a:off x="1593320" y="2586766"/>
            <a:ext cx="3023959" cy="1083337"/>
          </a:xfrm>
          <a:prstGeom prst="rect">
            <a:avLst/>
          </a:prstGeom>
        </p:spPr>
        <p:txBody>
          <a:bodyPr wrap="none" lIns="219419" tIns="109710" rIns="219419" bIns="109710">
            <a:spAutoFit/>
          </a:bodyPr>
          <a:lstStyle/>
          <a:p>
            <a:pPr algn="r"/>
            <a:r>
              <a:rPr lang="en-US" altLang="zh-CN" sz="2800" dirty="0">
                <a:latin typeface="Times New Roman" panose="02020603050405020304" pitchFamily="18" charset="0"/>
                <a:cs typeface="Times New Roman" panose="02020603050405020304" pitchFamily="18" charset="0"/>
              </a:rPr>
              <a:t>How to </a:t>
            </a:r>
            <a:r>
              <a:rPr lang="en-US" altLang="zh-CN" sz="2800" dirty="0" smtClean="0">
                <a:latin typeface="Times New Roman" panose="02020603050405020304" pitchFamily="18" charset="0"/>
                <a:cs typeface="Times New Roman" panose="02020603050405020304" pitchFamily="18" charset="0"/>
              </a:rPr>
              <a:t>modulate </a:t>
            </a:r>
            <a:endParaRPr lang="en-US" altLang="zh-CN" sz="2800" dirty="0">
              <a:latin typeface="Times New Roman" panose="02020603050405020304" pitchFamily="18" charset="0"/>
              <a:cs typeface="Times New Roman" panose="02020603050405020304" pitchFamily="18" charset="0"/>
            </a:endParaRPr>
          </a:p>
          <a:p>
            <a:pPr algn="r"/>
            <a:r>
              <a:rPr lang="en-US" altLang="zh-CN" sz="2800" dirty="0" smtClean="0">
                <a:latin typeface="Times New Roman" panose="02020603050405020304" pitchFamily="18" charset="0"/>
                <a:cs typeface="Times New Roman" panose="02020603050405020304" pitchFamily="18" charset="0"/>
              </a:rPr>
              <a:t>CPU </a:t>
            </a:r>
            <a:r>
              <a:rPr lang="en-US" altLang="zh-CN" sz="2800" dirty="0">
                <a:latin typeface="Times New Roman" panose="02020603050405020304" pitchFamily="18" charset="0"/>
                <a:cs typeface="Times New Roman" panose="02020603050405020304" pitchFamily="18" charset="0"/>
              </a:rPr>
              <a:t>MI </a:t>
            </a:r>
            <a:r>
              <a:rPr lang="en-US" altLang="zh-CN" sz="2800" dirty="0" smtClean="0">
                <a:latin typeface="Times New Roman" panose="02020603050405020304" pitchFamily="18" charset="0"/>
                <a:cs typeface="Times New Roman" panose="02020603050405020304" pitchFamily="18" charset="0"/>
              </a:rPr>
              <a:t>signals?</a:t>
            </a:r>
            <a:endParaRPr lang="en-US" altLang="zh-CN" sz="2800" dirty="0">
              <a:latin typeface="Times New Roman" panose="02020603050405020304" pitchFamily="18" charset="0"/>
              <a:cs typeface="Times New Roman" panose="02020603050405020304" pitchFamily="18" charset="0"/>
            </a:endParaRPr>
          </a:p>
        </p:txBody>
      </p:sp>
      <p:cxnSp>
        <p:nvCxnSpPr>
          <p:cNvPr id="24" name="直接连接符 23">
            <a:extLst>
              <a:ext uri="{FF2B5EF4-FFF2-40B4-BE49-F238E27FC236}">
                <a16:creationId xmlns:a16="http://schemas.microsoft.com/office/drawing/2014/main" xmlns="" id="{C17FEF0B-2FCC-44B8-B004-FE45D4EAA6D0}"/>
              </a:ext>
            </a:extLst>
          </p:cNvPr>
          <p:cNvCxnSpPr/>
          <p:nvPr/>
        </p:nvCxnSpPr>
        <p:spPr>
          <a:xfrm flipH="1">
            <a:off x="-194358" y="217178"/>
            <a:ext cx="777432" cy="653712"/>
          </a:xfrm>
          <a:prstGeom prst="line">
            <a:avLst/>
          </a:prstGeom>
          <a:ln w="381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a:extLst>
              <a:ext uri="{FF2B5EF4-FFF2-40B4-BE49-F238E27FC236}">
                <a16:creationId xmlns:a16="http://schemas.microsoft.com/office/drawing/2014/main" xmlns="" id="{8F9E11D9-5CE8-4E73-84F1-049BEB4FA6B6}"/>
              </a:ext>
            </a:extLst>
          </p:cNvPr>
          <p:cNvCxnSpPr/>
          <p:nvPr/>
        </p:nvCxnSpPr>
        <p:spPr>
          <a:xfrm flipH="1">
            <a:off x="-58057" y="761631"/>
            <a:ext cx="388716" cy="326856"/>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26" name="矩形 25">
            <a:extLst>
              <a:ext uri="{FF2B5EF4-FFF2-40B4-BE49-F238E27FC236}">
                <a16:creationId xmlns:a16="http://schemas.microsoft.com/office/drawing/2014/main" xmlns="" id="{120C94AB-34B8-4987-B72C-FA7968E474A8}"/>
              </a:ext>
            </a:extLst>
          </p:cNvPr>
          <p:cNvSpPr/>
          <p:nvPr/>
        </p:nvSpPr>
        <p:spPr>
          <a:xfrm>
            <a:off x="835489" y="505024"/>
            <a:ext cx="2218877" cy="523220"/>
          </a:xfrm>
          <a:prstGeom prst="rect">
            <a:avLst/>
          </a:prstGeom>
        </p:spPr>
        <p:txBody>
          <a:bodyPr wrap="none">
            <a:spAutoFit/>
          </a:bodyPr>
          <a:lstStyle/>
          <a:p>
            <a:r>
              <a:rPr lang="en-US" altLang="zh-CN" sz="2800" b="1" dirty="0">
                <a:solidFill>
                  <a:srgbClr val="C00000"/>
                </a:solidFill>
                <a:latin typeface="Times New Roman" panose="02020603050405020304" pitchFamily="18" charset="0"/>
                <a:cs typeface="Times New Roman" panose="02020603050405020304" pitchFamily="18" charset="0"/>
              </a:rPr>
              <a:t>3</a:t>
            </a:r>
            <a:r>
              <a:rPr lang="en-US" altLang="zh-CN" sz="2800" b="1" dirty="0">
                <a:latin typeface="Times New Roman" panose="02020603050405020304" pitchFamily="18" charset="0"/>
                <a:cs typeface="Times New Roman" panose="02020603050405020304" pitchFamily="18" charset="0"/>
              </a:rPr>
              <a:t>  Challenges</a:t>
            </a:r>
            <a:endParaRPr lang="zh-CN" altLang="en-US" sz="2800" b="1" dirty="0">
              <a:latin typeface="Times New Roman" panose="02020603050405020304" pitchFamily="18" charset="0"/>
              <a:cs typeface="Times New Roman" panose="02020603050405020304" pitchFamily="18" charset="0"/>
            </a:endParaRPr>
          </a:p>
        </p:txBody>
      </p:sp>
      <p:sp>
        <p:nvSpPr>
          <p:cNvPr id="27" name="左中括号 26">
            <a:extLst>
              <a:ext uri="{FF2B5EF4-FFF2-40B4-BE49-F238E27FC236}">
                <a16:creationId xmlns:a16="http://schemas.microsoft.com/office/drawing/2014/main" xmlns="" id="{535CDAE2-43A7-4FF4-ACD4-B3322F5E087C}"/>
              </a:ext>
            </a:extLst>
          </p:cNvPr>
          <p:cNvSpPr/>
          <p:nvPr/>
        </p:nvSpPr>
        <p:spPr>
          <a:xfrm>
            <a:off x="694606" y="544034"/>
            <a:ext cx="72008" cy="504056"/>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投影片編號版面配置區 1"/>
          <p:cNvSpPr>
            <a:spLocks noGrp="1"/>
          </p:cNvSpPr>
          <p:nvPr>
            <p:ph type="sldNum" sz="quarter" idx="12"/>
          </p:nvPr>
        </p:nvSpPr>
        <p:spPr/>
        <p:txBody>
          <a:bodyPr/>
          <a:lstStyle/>
          <a:p>
            <a:fld id="{0C913308-F349-4B6D-A68A-DD1791B4A57B}" type="slidenum">
              <a:rPr lang="zh-CN" altLang="en-US" smtClean="0"/>
              <a:t>9</a:t>
            </a:fld>
            <a:endParaRPr lang="zh-CN" altLang="en-US"/>
          </a:p>
        </p:txBody>
      </p:sp>
    </p:spTree>
    <p:extLst>
      <p:ext uri="{BB962C8B-B14F-4D97-AF65-F5344CB8AC3E}">
        <p14:creationId xmlns:p14="http://schemas.microsoft.com/office/powerpoint/2010/main" val="1106482008"/>
      </p:ext>
    </p:extLst>
  </p:cSld>
  <p:clrMapOvr>
    <a:masterClrMapping/>
  </p:clrMapOvr>
  <mc:AlternateContent xmlns:mc="http://schemas.openxmlformats.org/markup-compatibility/2006" xmlns:p14="http://schemas.microsoft.com/office/powerpoint/2010/main">
    <mc:Choice Requires="p14">
      <p:transition p14:dur="0" advClick="0" advTm="4000"/>
    </mc:Choice>
    <mc:Fallback xmlns="">
      <p:transition advClick="0" advTm="4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anim calcmode="lin" valueType="num">
                                      <p:cBhvr>
                                        <p:cTn id="8" dur="2000" fill="hold"/>
                                        <p:tgtEl>
                                          <p:spTgt spid="15"/>
                                        </p:tgtEl>
                                        <p:attrNameLst>
                                          <p:attrName>style.rotation</p:attrName>
                                        </p:attrNameLst>
                                      </p:cBhvr>
                                      <p:tavLst>
                                        <p:tav tm="0">
                                          <p:val>
                                            <p:fltVal val="720"/>
                                          </p:val>
                                        </p:tav>
                                        <p:tav tm="100000">
                                          <p:val>
                                            <p:fltVal val="0"/>
                                          </p:val>
                                        </p:tav>
                                      </p:tavLst>
                                    </p:anim>
                                    <p:anim calcmode="lin" valueType="num">
                                      <p:cBhvr>
                                        <p:cTn id="9" dur="2000" fill="hold"/>
                                        <p:tgtEl>
                                          <p:spTgt spid="15"/>
                                        </p:tgtEl>
                                        <p:attrNameLst>
                                          <p:attrName>ppt_h</p:attrName>
                                        </p:attrNameLst>
                                      </p:cBhvr>
                                      <p:tavLst>
                                        <p:tav tm="0">
                                          <p:val>
                                            <p:fltVal val="0"/>
                                          </p:val>
                                        </p:tav>
                                        <p:tav tm="100000">
                                          <p:val>
                                            <p:strVal val="#ppt_h"/>
                                          </p:val>
                                        </p:tav>
                                      </p:tavLst>
                                    </p:anim>
                                    <p:anim calcmode="lin" valueType="num">
                                      <p:cBhvr>
                                        <p:cTn id="10" dur="2000" fill="hold"/>
                                        <p:tgtEl>
                                          <p:spTgt spid="15"/>
                                        </p:tgtEl>
                                        <p:attrNameLst>
                                          <p:attrName>ppt_w</p:attrName>
                                        </p:attrNameLst>
                                      </p:cBhvr>
                                      <p:tavLst>
                                        <p:tav tm="0">
                                          <p:val>
                                            <p:fltVal val="0"/>
                                          </p:val>
                                        </p:tav>
                                        <p:tav tm="100000">
                                          <p:val>
                                            <p:strVal val="#ppt_w"/>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anim calcmode="lin" valueType="num">
                                      <p:cBhvr>
                                        <p:cTn id="14" dur="1000" fill="hold"/>
                                        <p:tgtEl>
                                          <p:spTgt spid="22"/>
                                        </p:tgtEl>
                                        <p:attrNameLst>
                                          <p:attrName>ppt_x</p:attrName>
                                        </p:attrNameLst>
                                      </p:cBhvr>
                                      <p:tavLst>
                                        <p:tav tm="0">
                                          <p:val>
                                            <p:strVal val="#ppt_x"/>
                                          </p:val>
                                        </p:tav>
                                        <p:tav tm="100000">
                                          <p:val>
                                            <p:strVal val="#ppt_x"/>
                                          </p:val>
                                        </p:tav>
                                      </p:tavLst>
                                    </p:anim>
                                    <p:anim calcmode="lin" valueType="num">
                                      <p:cBhvr>
                                        <p:cTn id="15" dur="1000" fill="hold"/>
                                        <p:tgtEl>
                                          <p:spTgt spid="22"/>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0" grpId="0"/>
      <p:bldP spid="2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Arial"/>
        <a:ea typeface="微软雅黑 Light"/>
        <a:cs typeface=""/>
      </a:majorFont>
      <a:minorFont>
        <a:latin typeface="Arial"/>
        <a:ea typeface="微软雅黑 Light"/>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1490</TotalTime>
  <Words>2455</Words>
  <Application>Microsoft Macintosh PowerPoint</Application>
  <PresentationFormat>自訂</PresentationFormat>
  <Paragraphs>378</Paragraphs>
  <Slides>28</Slides>
  <Notes>28</Notes>
  <HiddenSlides>0</HiddenSlides>
  <MMClips>1</MMClips>
  <ScaleCrop>false</ScaleCrop>
  <HeadingPairs>
    <vt:vector size="6" baseType="variant">
      <vt:variant>
        <vt:lpstr>使用字型</vt:lpstr>
      </vt:variant>
      <vt:variant>
        <vt:i4>11</vt:i4>
      </vt:variant>
      <vt:variant>
        <vt:lpstr>佈景主題</vt:lpstr>
      </vt:variant>
      <vt:variant>
        <vt:i4>1</vt:i4>
      </vt:variant>
      <vt:variant>
        <vt:lpstr>投影片標題</vt:lpstr>
      </vt:variant>
      <vt:variant>
        <vt:i4>28</vt:i4>
      </vt:variant>
    </vt:vector>
  </HeadingPairs>
  <TitlesOfParts>
    <vt:vector size="40" baseType="lpstr">
      <vt:lpstr>Aparajita</vt:lpstr>
      <vt:lpstr>Calibri</vt:lpstr>
      <vt:lpstr>Open Sans Light</vt:lpstr>
      <vt:lpstr>Times New Roman</vt:lpstr>
      <vt:lpstr>汉仪大圣体简</vt:lpstr>
      <vt:lpstr>宋体</vt:lpstr>
      <vt:lpstr>造字工房尚雅体演示版常规体</vt:lpstr>
      <vt:lpstr>微软雅黑</vt:lpstr>
      <vt:lpstr>微软雅黑 Light</vt:lpstr>
      <vt:lpstr>新細明體</vt:lpstr>
      <vt:lpstr>Arial</vt:lpstr>
      <vt:lpstr>Office 主题</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红黑简约创意工作汇报动态PPT</dc:title>
  <dc:creator>段子</dc:creator>
  <cp:lastModifiedBy>Microsoft Office 使用者</cp:lastModifiedBy>
  <cp:revision>127</cp:revision>
  <dcterms:modified xsi:type="dcterms:W3CDTF">2017-10-18T02:07:48Z</dcterms:modified>
</cp:coreProperties>
</file>