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2"/>
  </p:notesMasterIdLst>
  <p:handoutMasterIdLst>
    <p:handoutMasterId r:id="rId23"/>
  </p:handoutMasterIdLst>
  <p:sldIdLst>
    <p:sldId id="256" r:id="rId2"/>
    <p:sldId id="318" r:id="rId3"/>
    <p:sldId id="316" r:id="rId4"/>
    <p:sldId id="320" r:id="rId5"/>
    <p:sldId id="319" r:id="rId6"/>
    <p:sldId id="326" r:id="rId7"/>
    <p:sldId id="322" r:id="rId8"/>
    <p:sldId id="330" r:id="rId9"/>
    <p:sldId id="332" r:id="rId10"/>
    <p:sldId id="333" r:id="rId11"/>
    <p:sldId id="334" r:id="rId12"/>
    <p:sldId id="336" r:id="rId13"/>
    <p:sldId id="325" r:id="rId14"/>
    <p:sldId id="321" r:id="rId15"/>
    <p:sldId id="335" r:id="rId16"/>
    <p:sldId id="323" r:id="rId17"/>
    <p:sldId id="324" r:id="rId18"/>
    <p:sldId id="329" r:id="rId19"/>
    <p:sldId id="317" r:id="rId20"/>
    <p:sldId id="287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30A0"/>
    <a:srgbClr val="D9D9D9"/>
    <a:srgbClr val="0006FD"/>
    <a:srgbClr val="DEEBF7"/>
    <a:srgbClr val="92D050"/>
    <a:srgbClr val="FEFB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浅色样式 1 - 强调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74" autoAdjust="0"/>
    <p:restoredTop sz="72978" autoAdjust="0"/>
  </p:normalViewPr>
  <p:slideViewPr>
    <p:cSldViewPr snapToGrid="0">
      <p:cViewPr varScale="1">
        <p:scale>
          <a:sx n="83" d="100"/>
          <a:sy n="83" d="100"/>
        </p:scale>
        <p:origin x="13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Relationship Id="rId5" Type="http://schemas.openxmlformats.org/officeDocument/2006/relationships/image" Target="../media/image11.wmf"/><Relationship Id="rId4" Type="http://schemas.openxmlformats.org/officeDocument/2006/relationships/image" Target="../media/image5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10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6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441D5A-16D9-42BA-B93F-1F70F9881845}" type="datetimeFigureOut">
              <a:rPr lang="zh-CN" altLang="en-US" smtClean="0"/>
              <a:t>2017/11/1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0951EE-0028-4BA1-BFF2-D700FD1624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555727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4451CB-26E2-4E6C-ABE9-3462375533B3}" type="datetimeFigureOut">
              <a:rPr lang="zh-CN" altLang="en-US" smtClean="0"/>
              <a:t>2017/11/1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A36A20-3ADC-47B8-971F-17B51C4FE0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807133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大家好，今天我给大家汇报一下最近学习视觉</a:t>
            </a:r>
            <a:r>
              <a:rPr lang="en-US" altLang="zh-CN" dirty="0"/>
              <a:t>SLAM</a:t>
            </a:r>
            <a:r>
              <a:rPr lang="zh-CN" altLang="en-US" dirty="0"/>
              <a:t>的一些收获。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A36A20-3ADC-47B8-971F-17B51C4FE07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86785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A36A20-3ADC-47B8-971F-17B51C4FE07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32771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以上就是视觉里程计。值得一提的是，如果只关心短时间内的运动，或者视觉里程计的精度已经满足应用需求，其实没必要做回环检测。因为视觉里程计其实就已经基本完成了</a:t>
            </a:r>
            <a:r>
              <a:rPr lang="en-US" altLang="zh-CN" dirty="0"/>
              <a:t>SLAM</a:t>
            </a:r>
            <a:r>
              <a:rPr lang="zh-CN" altLang="en-US" dirty="0"/>
              <a:t>的需求</a:t>
            </a:r>
            <a:r>
              <a:rPr lang="en-US" altLang="zh-CN" dirty="0"/>
              <a:t>——</a:t>
            </a:r>
            <a:r>
              <a:rPr lang="zh-CN" altLang="en-US" dirty="0"/>
              <a:t>同时定位与地图构建。因为通过提取特征点，然后又算出特征点在世界坐标系中的位置，我们可以说完成了粗略的地图构建，而且它也一直在实时确定它和环境的位置。</a:t>
            </a:r>
            <a:endParaRPr lang="en-US" altLang="zh-CN" dirty="0"/>
          </a:p>
          <a:p>
            <a:r>
              <a:rPr lang="zh-CN" altLang="en-US" dirty="0"/>
              <a:t>但是视觉里程计的缺点就是它是相邻两帧来算运动的，这就存在累积误差。如果我们想消除累积误差，就得把整个</a:t>
            </a:r>
            <a:r>
              <a:rPr lang="en-US" altLang="zh-CN" dirty="0"/>
              <a:t>SLAM</a:t>
            </a:r>
            <a:r>
              <a:rPr lang="zh-CN" altLang="en-US" dirty="0"/>
              <a:t>做完。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那么接下来介绍一下</a:t>
            </a:r>
            <a:r>
              <a:rPr lang="en-US" altLang="zh-CN" dirty="0"/>
              <a:t>SLAM</a:t>
            </a:r>
            <a:r>
              <a:rPr lang="zh-CN" altLang="en-US" dirty="0"/>
              <a:t>中基本的回环检测方法。</a:t>
            </a:r>
            <a:endParaRPr lang="en-US" altLang="zh-CN" dirty="0"/>
          </a:p>
          <a:p>
            <a:r>
              <a:rPr lang="zh-CN" altLang="en-US" dirty="0"/>
              <a:t>回环检测的基本思想是词袋模型。它最早出现在自然语言处理中。我们可以构建一个字典，其中的词条是所有帧的图片中出现的关键物体。比如字典里的词条是桌子，电脑和椅子。那么假如图像</a:t>
            </a:r>
            <a:r>
              <a:rPr lang="en-US" altLang="zh-CN" dirty="0"/>
              <a:t>A</a:t>
            </a:r>
            <a:r>
              <a:rPr lang="zh-CN" altLang="en-US" dirty="0"/>
              <a:t>中出现了</a:t>
            </a:r>
            <a:r>
              <a:rPr lang="en-US" altLang="zh-CN" dirty="0"/>
              <a:t>1</a:t>
            </a:r>
            <a:r>
              <a:rPr lang="zh-CN" altLang="en-US" dirty="0"/>
              <a:t>个桌子和</a:t>
            </a:r>
            <a:r>
              <a:rPr lang="en-US" altLang="zh-CN" dirty="0"/>
              <a:t>2</a:t>
            </a:r>
            <a:r>
              <a:rPr lang="zh-CN" altLang="en-US" dirty="0"/>
              <a:t>个电脑，就用</a:t>
            </a:r>
            <a:r>
              <a:rPr lang="en-US" altLang="zh-CN" dirty="0"/>
              <a:t>[1,1,0]</a:t>
            </a:r>
            <a:r>
              <a:rPr lang="zh-CN" altLang="en-US" dirty="0"/>
              <a:t>代表</a:t>
            </a:r>
            <a:r>
              <a:rPr lang="en-US" altLang="zh-CN" dirty="0"/>
              <a:t>A</a:t>
            </a:r>
            <a:r>
              <a:rPr lang="zh-CN" altLang="en-US" dirty="0"/>
              <a:t>的词袋。词袋只记录一个东西出现与否。</a:t>
            </a:r>
            <a:endParaRPr lang="en-US" altLang="zh-CN" dirty="0"/>
          </a:p>
          <a:p>
            <a:r>
              <a:rPr lang="zh-CN" altLang="en-US" dirty="0"/>
              <a:t>但是</a:t>
            </a:r>
            <a:r>
              <a:rPr lang="en-US" altLang="zh-CN" dirty="0"/>
              <a:t>SLAM</a:t>
            </a:r>
            <a:r>
              <a:rPr lang="zh-CN" altLang="en-US" dirty="0"/>
              <a:t>中，机器人无法理解这些具体的语义，除非用深度学习，这个问题在后面我们会讨论。现在假如我们不用深度学习，那么我们怎么建立字典呢？</a:t>
            </a:r>
            <a:endParaRPr lang="en-US" altLang="zh-CN" dirty="0"/>
          </a:p>
          <a:p>
            <a:r>
              <a:rPr lang="zh-CN" altLang="en-US" dirty="0"/>
              <a:t>通过聚类。假如我们现在有了</a:t>
            </a:r>
            <a:r>
              <a:rPr lang="en-US" altLang="zh-CN" dirty="0"/>
              <a:t>k</a:t>
            </a:r>
            <a:r>
              <a:rPr lang="zh-CN" altLang="en-US" dirty="0"/>
              <a:t>个类的字典，每个类是字典的单词。对于图像</a:t>
            </a:r>
            <a:r>
              <a:rPr lang="en-US" altLang="zh-CN" dirty="0"/>
              <a:t>A</a:t>
            </a:r>
            <a:r>
              <a:rPr lang="zh-CN" altLang="en-US" dirty="0"/>
              <a:t>，它只有一些特征点，通过查询特征点是否在某一个聚类中，我们就能确定这个聚类所代表的单词出现了。此外，由于某些单词可能区分度更大。比如在我的桌子下有一个篮球，如果图像中有一个篮球，那么这张图更有可能是我的座位。所以篮球这个聚类就应该有更大的权值。在</a:t>
            </a:r>
            <a:r>
              <a:rPr lang="en-US" altLang="zh-CN" dirty="0"/>
              <a:t>SLAM</a:t>
            </a:r>
            <a:r>
              <a:rPr lang="zh-CN" altLang="en-US" dirty="0"/>
              <a:t>中，用</a:t>
            </a:r>
            <a:r>
              <a:rPr lang="en-US" altLang="zh-CN" dirty="0"/>
              <a:t>TF-IDF</a:t>
            </a:r>
            <a:r>
              <a:rPr lang="zh-CN" altLang="en-US" dirty="0"/>
              <a:t>这种算法来计算每一类的权值。所以，用每一类是否出现和每一类的权值，就构造了</a:t>
            </a:r>
            <a:r>
              <a:rPr lang="en-US" altLang="zh-CN" dirty="0"/>
              <a:t>SLAM</a:t>
            </a:r>
            <a:r>
              <a:rPr lang="zh-CN" altLang="en-US" dirty="0"/>
              <a:t>回环检测中的词袋模型。</a:t>
            </a:r>
            <a:endParaRPr lang="en-US" altLang="zh-CN" dirty="0"/>
          </a:p>
          <a:p>
            <a:r>
              <a:rPr lang="zh-CN" altLang="en-US" dirty="0"/>
              <a:t>最后，通过一些特定的计算词袋相似度的方法，并且设置经验性的阈值，可以判断是否出现回环。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A36A20-3ADC-47B8-971F-17B51C4FE07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77501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再接下来就到了后端，非线性优化部分。后端的作用是对全局信息进行优化。优化变量是相机历史上所有的位姿和所有出现过的特征点的位置。优化目标函数还是误差的平方和。每一个位姿 </a:t>
            </a:r>
            <a:r>
              <a:rPr lang="en-US" altLang="zh-CN" dirty="0"/>
              <a:t>xi </a:t>
            </a:r>
            <a:r>
              <a:rPr lang="zh-CN" altLang="en-US" dirty="0"/>
              <a:t>上，对路标 </a:t>
            </a:r>
            <a:r>
              <a:rPr lang="en-US" altLang="zh-CN" dirty="0" err="1"/>
              <a:t>yj</a:t>
            </a:r>
            <a:r>
              <a:rPr lang="en-US" altLang="zh-CN" dirty="0"/>
              <a:t> </a:t>
            </a:r>
            <a:r>
              <a:rPr lang="zh-CN" altLang="en-US" dirty="0"/>
              <a:t>的观测根据相机参数有</a:t>
            </a:r>
            <a:r>
              <a:rPr lang="en-US" altLang="zh-CN" baseline="0" dirty="0"/>
              <a:t> h</a:t>
            </a:r>
            <a:r>
              <a:rPr lang="zh-CN" altLang="en-US" baseline="0" dirty="0"/>
              <a:t>（</a:t>
            </a:r>
            <a:r>
              <a:rPr lang="en-US" altLang="zh-CN" baseline="0" dirty="0"/>
              <a:t>xi</a:t>
            </a:r>
            <a:r>
              <a:rPr lang="zh-CN" altLang="en-US" baseline="0" dirty="0"/>
              <a:t>，</a:t>
            </a:r>
            <a:r>
              <a:rPr lang="en-US" altLang="zh-CN" baseline="0" dirty="0" err="1"/>
              <a:t>yj</a:t>
            </a:r>
            <a:r>
              <a:rPr lang="zh-CN" altLang="en-US" baseline="0" dirty="0"/>
              <a:t>）这个理论上的观测值，然后用事迹的观测值 </a:t>
            </a:r>
            <a:r>
              <a:rPr lang="en-US" altLang="zh-CN" baseline="0" dirty="0" err="1"/>
              <a:t>zij</a:t>
            </a:r>
            <a:r>
              <a:rPr lang="en-US" altLang="zh-CN" baseline="0" dirty="0"/>
              <a:t> </a:t>
            </a:r>
            <a:r>
              <a:rPr lang="zh-CN" altLang="en-US" baseline="0" dirty="0"/>
              <a:t>和它做差，求平方，最后把所有的相加。</a:t>
            </a:r>
            <a:endParaRPr lang="en-US" altLang="zh-CN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通过解这个优化问题，我们就可以把视觉里程计和回环检测的结果综合起来，消除整个系统的累积误差，同时也让系统更鲁棒，实时的精度也提升。</a:t>
            </a: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此外，在以前的</a:t>
            </a:r>
            <a:r>
              <a:rPr lang="en-US" altLang="zh-CN" dirty="0"/>
              <a:t>SLAM</a:t>
            </a:r>
            <a:r>
              <a:rPr lang="zh-CN" altLang="en-US" dirty="0"/>
              <a:t>中，卡尔曼滤波曾经是后端的主要工具。但现在在视觉</a:t>
            </a:r>
            <a:r>
              <a:rPr lang="en-US" altLang="zh-CN" dirty="0"/>
              <a:t>SLAM</a:t>
            </a:r>
            <a:r>
              <a:rPr lang="zh-CN" altLang="en-US" dirty="0"/>
              <a:t>中，还是以非线性优化为主。卡尔曼滤波的主要缺陷主要有这三点。。。因此，在同样的计算资源时，非线性优化应该是更可取的方法。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A36A20-3ADC-47B8-971F-17B51C4FE073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538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最后，我们有了全局信息，就需要根据具体的应用场景来选择不同的建图方案。</a:t>
            </a:r>
            <a:endParaRPr lang="en-US" altLang="zh-CN" dirty="0"/>
          </a:p>
          <a:p>
            <a:r>
              <a:rPr lang="en-US" altLang="zh-CN" dirty="0"/>
              <a:t>1</a:t>
            </a:r>
            <a:r>
              <a:rPr lang="zh-CN" altLang="en-US" dirty="0"/>
              <a:t>、第一种建图是为了做定位。这次建立完了地图，存储下来全局的特征点和特征点对应的描述子。下次机器人再次开机后直接通过回环检测就能在地图中定位。</a:t>
            </a:r>
            <a:endParaRPr lang="en-US" altLang="zh-CN" dirty="0"/>
          </a:p>
          <a:p>
            <a:r>
              <a:rPr lang="en-US" altLang="zh-CN" dirty="0"/>
              <a:t>2</a:t>
            </a:r>
            <a:r>
              <a:rPr lang="zh-CN" altLang="en-US" dirty="0"/>
              <a:t>、导航。在地图中规划路径，要知道哪些地方不可通过，哪些地方可以通过。需要稠密的地图。</a:t>
            </a:r>
            <a:endParaRPr lang="en-US" altLang="zh-CN" dirty="0"/>
          </a:p>
          <a:p>
            <a:r>
              <a:rPr lang="en-US" altLang="zh-CN" dirty="0"/>
              <a:t>3</a:t>
            </a:r>
            <a:r>
              <a:rPr lang="zh-CN" altLang="en-US" dirty="0"/>
              <a:t>、避障。和导航类似，但更注重局部的、动态的障碍物的处理。同样需要稠密的地图。</a:t>
            </a:r>
            <a:endParaRPr lang="en-US" altLang="zh-CN" dirty="0"/>
          </a:p>
          <a:p>
            <a:r>
              <a:rPr lang="en-US" altLang="zh-CN" dirty="0"/>
              <a:t>4</a:t>
            </a:r>
            <a:r>
              <a:rPr lang="zh-CN" altLang="en-US" dirty="0"/>
              <a:t>、重建。需要获得周围环境的重建效果，并展示给其他人看。也可以把该地图永裕通信，使其他人能够远程地观看我们重建得到的三维物体或场景。例如三维的视频通话或者网上购物等。再这种应用场景下，我们对它的外观也有额外的要求，比如看上去舒服、美观，希望有带纹理的平面，而不只是点云。</a:t>
            </a:r>
            <a:endParaRPr lang="en-US" altLang="zh-CN" dirty="0"/>
          </a:p>
          <a:p>
            <a:r>
              <a:rPr lang="en-US" altLang="zh-CN" dirty="0"/>
              <a:t>5</a:t>
            </a:r>
            <a:r>
              <a:rPr lang="zh-CN" altLang="en-US" dirty="0"/>
              <a:t>、交互。主要用于</a:t>
            </a:r>
            <a:r>
              <a:rPr lang="en-US" altLang="zh-CN" dirty="0"/>
              <a:t>AR</a:t>
            </a:r>
            <a:r>
              <a:rPr lang="zh-CN" altLang="en-US" dirty="0"/>
              <a:t>中。比如</a:t>
            </a:r>
            <a:r>
              <a:rPr lang="en-US" altLang="zh-CN" dirty="0"/>
              <a:t>Google Project Tango</a:t>
            </a:r>
            <a:r>
              <a:rPr lang="zh-CN" altLang="en-US" dirty="0"/>
              <a:t>中，有不少应用是辅助家庭装修的，可以在房间里放置虚拟的家具，比较美观程度。还有的和机器人的交互希望能让机器人“端走桌子上的碗”，这时就需要机器人对地图又更高层面的认知，要建立语义地图。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A36A20-3ADC-47B8-971F-17B51C4FE073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18407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A36A20-3ADC-47B8-971F-17B51C4FE07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42565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SLAM</a:t>
            </a:r>
            <a:r>
              <a:rPr lang="zh-CN" altLang="en-US" dirty="0"/>
              <a:t>展望</a:t>
            </a:r>
            <a:r>
              <a:rPr lang="en-US" altLang="zh-CN" dirty="0"/>
              <a:t>:</a:t>
            </a:r>
            <a:endParaRPr lang="zh-CN" altLang="en-US" dirty="0"/>
          </a:p>
          <a:p>
            <a:r>
              <a:rPr lang="zh-CN" altLang="en-US" dirty="0"/>
              <a:t>（</a:t>
            </a:r>
            <a:r>
              <a:rPr lang="en-US" altLang="zh-CN" dirty="0"/>
              <a:t>1</a:t>
            </a:r>
            <a:r>
              <a:rPr lang="zh-CN" altLang="en-US" dirty="0"/>
              <a:t>） 目前视觉里程计都是基于纯视觉的，还没有和</a:t>
            </a:r>
            <a:r>
              <a:rPr lang="en-US" altLang="zh-CN" dirty="0"/>
              <a:t>IMU</a:t>
            </a:r>
            <a:r>
              <a:rPr lang="zh-CN" altLang="en-US" dirty="0"/>
              <a:t>姿态解算的结合。当运动过快时，卷帘快门相机的图片会出现斜坡效应或果冻效应，全局快门相机可能会出现模糊。这时，如果能把</a:t>
            </a:r>
            <a:r>
              <a:rPr lang="en-US" altLang="zh-CN" dirty="0"/>
              <a:t>IMU</a:t>
            </a:r>
            <a:r>
              <a:rPr lang="zh-CN" altLang="en-US" dirty="0"/>
              <a:t>的姿态解算也考虑进来，应该会有较好的效果。从信号处理的角度上说，视觉里程计采集的是信号的低频部分，因为它长期是稳定的，误差不会积累；</a:t>
            </a:r>
            <a:r>
              <a:rPr lang="en-US" altLang="zh-CN" dirty="0"/>
              <a:t>IMU</a:t>
            </a:r>
            <a:r>
              <a:rPr lang="zh-CN" altLang="en-US" dirty="0"/>
              <a:t>采集的是信号的高频部分，它在短时间内会比较可靠，但长期会有误差积累。这两部分应该能够结合。</a:t>
            </a:r>
          </a:p>
          <a:p>
            <a:r>
              <a:rPr lang="zh-CN" altLang="en-US" dirty="0"/>
              <a:t>（</a:t>
            </a:r>
            <a:r>
              <a:rPr lang="en-US" altLang="zh-CN" dirty="0"/>
              <a:t>2</a:t>
            </a:r>
            <a:r>
              <a:rPr lang="zh-CN" altLang="en-US" dirty="0"/>
              <a:t>） 和深度学习的结合。回环检测中，不是有人为设计的词袋模型作为特征嘛。为什么不用深度学习来提取特征呢。我们已经有能进行图像识别、检测和语义分割的网络（找一些图片），目前也有研究者直接用深度学习进行回环检测的。和深度学习的结合应该是一个方向。至少高翔博士期间自己发表了两篇一作的视觉</a:t>
            </a:r>
            <a:r>
              <a:rPr lang="en-US" altLang="zh-CN" dirty="0"/>
              <a:t>SLAM</a:t>
            </a:r>
            <a:r>
              <a:rPr lang="zh-CN" altLang="en-US" dirty="0"/>
              <a:t>和深度学习结合的</a:t>
            </a:r>
            <a:r>
              <a:rPr lang="en-US" altLang="zh-CN" dirty="0"/>
              <a:t>paper</a:t>
            </a:r>
            <a:r>
              <a:rPr lang="zh-CN" altLang="en-US" dirty="0"/>
              <a:t>。</a:t>
            </a:r>
          </a:p>
          <a:p>
            <a:r>
              <a:rPr lang="zh-CN" altLang="en-US" dirty="0"/>
              <a:t>（</a:t>
            </a:r>
            <a:r>
              <a:rPr lang="en-US" altLang="zh-CN" dirty="0"/>
              <a:t>3</a:t>
            </a:r>
            <a:r>
              <a:rPr lang="zh-CN" altLang="en-US" dirty="0"/>
              <a:t>） </a:t>
            </a:r>
            <a:r>
              <a:rPr lang="en-US" altLang="zh-CN" dirty="0"/>
              <a:t>SLAM</a:t>
            </a:r>
            <a:r>
              <a:rPr lang="zh-CN" altLang="en-US" dirty="0"/>
              <a:t>程序的轻量级化。</a:t>
            </a:r>
          </a:p>
          <a:p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A36A20-3ADC-47B8-971F-17B51C4FE073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18877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SLAM</a:t>
            </a:r>
            <a:r>
              <a:rPr lang="zh-CN" altLang="en-US" dirty="0"/>
              <a:t>可能和无线网络定位结合的点：</a:t>
            </a:r>
            <a:endParaRPr lang="en-US" altLang="zh-CN" dirty="0"/>
          </a:p>
          <a:p>
            <a:r>
              <a:rPr lang="zh-CN" altLang="en-US" dirty="0"/>
              <a:t>（</a:t>
            </a:r>
            <a:r>
              <a:rPr lang="en-US" altLang="zh-CN" dirty="0"/>
              <a:t>1</a:t>
            </a:r>
            <a:r>
              <a:rPr lang="zh-CN" altLang="en-US" dirty="0"/>
              <a:t>） </a:t>
            </a:r>
            <a:r>
              <a:rPr lang="en-US" altLang="zh-CN" dirty="0"/>
              <a:t>SLAM</a:t>
            </a:r>
            <a:r>
              <a:rPr lang="zh-CN" altLang="en-US" dirty="0"/>
              <a:t>和</a:t>
            </a:r>
            <a:r>
              <a:rPr lang="en-US" altLang="zh-CN" dirty="0"/>
              <a:t>crowdsourcing</a:t>
            </a:r>
            <a:r>
              <a:rPr lang="zh-CN" altLang="en-US" dirty="0"/>
              <a:t>结合，辅助无线网络定位。室内扫地机器人，可以在扫地时做</a:t>
            </a:r>
            <a:r>
              <a:rPr lang="en-US" altLang="zh-CN" dirty="0" err="1"/>
              <a:t>wifi</a:t>
            </a:r>
            <a:r>
              <a:rPr lang="zh-CN" altLang="en-US" dirty="0"/>
              <a:t>指纹的</a:t>
            </a:r>
            <a:r>
              <a:rPr lang="en-US" altLang="zh-CN" dirty="0"/>
              <a:t>site-survey</a:t>
            </a:r>
            <a:r>
              <a:rPr lang="zh-CN" altLang="en-US" dirty="0"/>
              <a:t>，也可以做</a:t>
            </a:r>
            <a:r>
              <a:rPr lang="en-US" altLang="zh-CN" dirty="0"/>
              <a:t>crowdsourcing</a:t>
            </a:r>
            <a:r>
              <a:rPr lang="zh-CN" altLang="en-US" dirty="0"/>
              <a:t>的更新，可以节省大量人力、时间成本。另外一个应用场景，比如说</a:t>
            </a:r>
            <a:r>
              <a:rPr lang="en-US" altLang="zh-CN" dirty="0"/>
              <a:t>Google Project Tango</a:t>
            </a:r>
            <a:r>
              <a:rPr lang="zh-CN" altLang="en-US" dirty="0"/>
              <a:t>的导航程序（找一下</a:t>
            </a:r>
            <a:r>
              <a:rPr lang="en-US" altLang="zh-CN" dirty="0"/>
              <a:t>Tango</a:t>
            </a:r>
            <a:r>
              <a:rPr lang="zh-CN" altLang="en-US" dirty="0"/>
              <a:t>室内定位的</a:t>
            </a:r>
            <a:r>
              <a:rPr lang="en-US" altLang="zh-CN" dirty="0"/>
              <a:t>demo</a:t>
            </a:r>
            <a:r>
              <a:rPr lang="zh-CN" altLang="en-US" dirty="0"/>
              <a:t>，应该是</a:t>
            </a:r>
            <a:r>
              <a:rPr lang="en-US" altLang="zh-CN" dirty="0"/>
              <a:t>RTAB-MAP</a:t>
            </a:r>
            <a:r>
              <a:rPr lang="zh-CN" altLang="en-US" dirty="0"/>
              <a:t>？？）。在执行这个导航程序时，可以同时采集</a:t>
            </a:r>
            <a:r>
              <a:rPr lang="en-US" altLang="zh-CN" dirty="0"/>
              <a:t>Wi-Fi</a:t>
            </a:r>
            <a:r>
              <a:rPr lang="zh-CN" altLang="en-US" dirty="0"/>
              <a:t>信号，做</a:t>
            </a:r>
            <a:r>
              <a:rPr lang="en-US" altLang="zh-CN" dirty="0"/>
              <a:t>crowdsourcing</a:t>
            </a:r>
            <a:r>
              <a:rPr lang="zh-CN" altLang="en-US" dirty="0"/>
              <a:t>的指纹的更新。 </a:t>
            </a:r>
          </a:p>
          <a:p>
            <a:r>
              <a:rPr lang="zh-CN" altLang="en-US" dirty="0"/>
              <a:t>（</a:t>
            </a:r>
            <a:r>
              <a:rPr lang="en-US" altLang="zh-CN" dirty="0"/>
              <a:t>2</a:t>
            </a:r>
            <a:r>
              <a:rPr lang="zh-CN" altLang="en-US" dirty="0"/>
              <a:t>） 无线定位辅助</a:t>
            </a:r>
            <a:r>
              <a:rPr lang="en-US" altLang="zh-CN" dirty="0"/>
              <a:t>SLAM</a:t>
            </a:r>
            <a:r>
              <a:rPr lang="zh-CN" altLang="en-US" dirty="0"/>
              <a:t>的回环检测。回环检测需要判断两张图片的相似度，它有着一定的假阳性率，比如书上那两张走廊。也有一定的假阴性率，比如光照变一下或者室内增添了一个什么新的家具，这时在同一位置，同一相机姿态，两张图片就出现了很大的不同。这两种情况，都是无线定位可以纠正的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A36A20-3ADC-47B8-971F-17B51C4FE07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53076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A36A20-3ADC-47B8-971F-17B51C4FE073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87260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A36A20-3ADC-47B8-971F-17B51C4FE073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74801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A36A20-3ADC-47B8-971F-17B51C4FE073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7315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SLAM</a:t>
            </a:r>
            <a:r>
              <a:rPr lang="zh-CN" altLang="en-US" dirty="0"/>
              <a:t>的定义是</a:t>
            </a:r>
            <a:endParaRPr lang="en-US" altLang="zh-CN" dirty="0"/>
          </a:p>
          <a:p>
            <a:r>
              <a:rPr lang="zh-CN" altLang="en-US" dirty="0"/>
              <a:t>翻译成中文就是 同时定位与地图构建。</a:t>
            </a:r>
            <a:endParaRPr lang="en-US" altLang="zh-CN" dirty="0"/>
          </a:p>
          <a:p>
            <a:r>
              <a:rPr lang="zh-CN" altLang="en-US" dirty="0"/>
              <a:t>它想解决的问题是机器人在未知环境中从一个未知位置开始移动，在没有环境先验信息的情况下，在运动过程中建立环境的模型，同时估计自身的运动。</a:t>
            </a:r>
            <a:endParaRPr lang="en-US" altLang="zh-CN" dirty="0"/>
          </a:p>
          <a:p>
            <a:r>
              <a:rPr lang="zh-CN" altLang="en-US" dirty="0"/>
              <a:t>为什么需要它？比如火星车，刚放上火星时非常懵逼，但是它得执行勘测任务，它就得知道它在一个什么样的环境中，走过哪些地方，现在在什么地方。还有扫地机器人，像这种能做路径规划的扫地机器人都必须得对室内环境建图。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A36A20-3ADC-47B8-971F-17B51C4FE07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17927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SLAM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问题是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1988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年提出的，到现在已经发展了快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年。目前已经有一套经典而且趋于稳定的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SLAM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系统框架了。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这个系统框架大概是这样的：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从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Sensor Data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是相机拍摄到一帧一帧的图像。这些图像经过视觉里程计，也称为前端，估算出相邻帧之间相机的运动。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同时，实时的图像还要经过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Loop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Closing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，也就是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回环检测，判断机器人是否到达过先前的位置。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接下来是一个全局的非线性优化模块，也称为后端，它接受不同时刻视觉里程计算出的相机位置和姿态，再结合回环检测的信息，对全局地图和相机轨迹同时进行优化。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最后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mapping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部分根据后端优化出的地图和轨迹可以得到统一的全局信息，完成建图。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A36A20-3ADC-47B8-971F-17B51C4FE07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3490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下面我们介绍</a:t>
            </a:r>
            <a:r>
              <a:rPr lang="en-US" altLang="zh-CN" dirty="0"/>
              <a:t>SLAM</a:t>
            </a:r>
            <a:r>
              <a:rPr lang="zh-CN" altLang="en-US" dirty="0"/>
              <a:t>模型的数学表述。</a:t>
            </a:r>
            <a:endParaRPr lang="en-US" altLang="zh-CN" dirty="0"/>
          </a:p>
          <a:p>
            <a:r>
              <a:rPr lang="zh-CN" altLang="en-US" dirty="0"/>
              <a:t>首先，相机采集的图像信息是离散的。</a:t>
            </a:r>
            <a:endParaRPr lang="en-US" altLang="zh-CN" dirty="0"/>
          </a:p>
          <a:p>
            <a:r>
              <a:rPr lang="zh-CN" altLang="en-US" dirty="0"/>
              <a:t>我们约定</a:t>
            </a:r>
            <a:r>
              <a:rPr lang="en-US" altLang="zh-CN" dirty="0"/>
              <a:t>t</a:t>
            </a:r>
            <a:r>
              <a:rPr lang="zh-CN" altLang="en-US" dirty="0"/>
              <a:t>，</a:t>
            </a:r>
            <a:r>
              <a:rPr lang="en-US" altLang="zh-CN" dirty="0"/>
              <a:t>x</a:t>
            </a:r>
            <a:r>
              <a:rPr lang="zh-CN" altLang="en-US" dirty="0"/>
              <a:t>，</a:t>
            </a:r>
            <a:r>
              <a:rPr lang="en-US" altLang="zh-CN" dirty="0"/>
              <a:t>y</a:t>
            </a:r>
            <a:r>
              <a:rPr lang="zh-CN" altLang="en-US" dirty="0"/>
              <a:t>。</a:t>
            </a:r>
            <a:endParaRPr lang="en-US" altLang="zh-CN" dirty="0"/>
          </a:p>
          <a:p>
            <a:r>
              <a:rPr lang="zh-CN" altLang="en-US" dirty="0"/>
              <a:t>这样就可以描述</a:t>
            </a:r>
            <a:r>
              <a:rPr lang="en-US" altLang="zh-CN" dirty="0"/>
              <a:t>SLAM</a:t>
            </a:r>
            <a:r>
              <a:rPr lang="zh-CN" altLang="en-US" dirty="0"/>
              <a:t>问题的通用模型：相机在一个环境中运动，一边观测周围环境，建立周围环境的地图，又一边推测自己在环境中的位置。</a:t>
            </a:r>
            <a:endParaRPr lang="en-US" altLang="zh-CN" dirty="0"/>
          </a:p>
          <a:p>
            <a:r>
              <a:rPr lang="zh-CN" altLang="en-US" dirty="0"/>
              <a:t>那么在这个过程中，如何描述运动？</a:t>
            </a:r>
            <a:endParaRPr lang="en-US" altLang="zh-CN" dirty="0"/>
          </a:p>
          <a:p>
            <a:r>
              <a:rPr lang="zh-CN" altLang="en-US" dirty="0"/>
              <a:t>在通过相机两帧之间的差异，或者惯性传感器的读数，我们把这叫做输入，用</a:t>
            </a:r>
            <a:r>
              <a:rPr lang="en-US" altLang="zh-CN" dirty="0" err="1"/>
              <a:t>uk</a:t>
            </a:r>
            <a:r>
              <a:rPr lang="zh-CN" altLang="en-US" dirty="0"/>
              <a:t>表示。</a:t>
            </a:r>
            <a:r>
              <a:rPr lang="en-US" altLang="zh-CN" dirty="0" err="1"/>
              <a:t>Wk</a:t>
            </a:r>
            <a:r>
              <a:rPr lang="zh-CN" altLang="en-US" dirty="0"/>
              <a:t>是</a:t>
            </a:r>
            <a:r>
              <a:rPr lang="en-US" altLang="zh-CN" dirty="0" err="1"/>
              <a:t>uk</a:t>
            </a:r>
            <a:r>
              <a:rPr lang="zh-CN" altLang="en-US" dirty="0"/>
              <a:t>的噪声。从</a:t>
            </a:r>
            <a:r>
              <a:rPr lang="en-US" altLang="zh-CN" dirty="0"/>
              <a:t>k-1</a:t>
            </a:r>
            <a:r>
              <a:rPr lang="zh-CN" altLang="en-US" dirty="0"/>
              <a:t>时刻的位置的姿态（位姿）</a:t>
            </a:r>
            <a:r>
              <a:rPr lang="en-US" altLang="zh-CN" dirty="0"/>
              <a:t>xk-1</a:t>
            </a:r>
            <a:r>
              <a:rPr lang="zh-CN" altLang="en-US" dirty="0"/>
              <a:t>，附加上</a:t>
            </a:r>
            <a:r>
              <a:rPr lang="en-US" altLang="zh-CN" dirty="0" err="1"/>
              <a:t>uk</a:t>
            </a:r>
            <a:r>
              <a:rPr lang="zh-CN" altLang="en-US" dirty="0"/>
              <a:t>的作用，就可以得到</a:t>
            </a:r>
            <a:r>
              <a:rPr lang="en-US" altLang="zh-CN" dirty="0"/>
              <a:t>k</a:t>
            </a:r>
            <a:r>
              <a:rPr lang="zh-CN" altLang="en-US" dirty="0"/>
              <a:t>时刻的位姿。第一个方程也称为运动方程。</a:t>
            </a:r>
            <a:endParaRPr lang="en-US" altLang="zh-CN" dirty="0"/>
          </a:p>
          <a:p>
            <a:r>
              <a:rPr lang="zh-CN" altLang="en-US" dirty="0"/>
              <a:t>另一方面，如何描述观测？</a:t>
            </a:r>
            <a:endParaRPr lang="en-US" altLang="zh-CN" dirty="0"/>
          </a:p>
          <a:p>
            <a:r>
              <a:rPr lang="zh-CN" altLang="en-US" dirty="0"/>
              <a:t>一次观测，对于视觉</a:t>
            </a:r>
            <a:r>
              <a:rPr lang="en-US" altLang="zh-CN" dirty="0"/>
              <a:t>SLAM</a:t>
            </a:r>
            <a:r>
              <a:rPr lang="zh-CN" altLang="en-US" dirty="0"/>
              <a:t>来说，就是一次成像。相机在</a:t>
            </a:r>
            <a:r>
              <a:rPr lang="en-US" altLang="zh-CN" dirty="0"/>
              <a:t>k</a:t>
            </a:r>
            <a:r>
              <a:rPr lang="zh-CN" altLang="en-US" dirty="0"/>
              <a:t>时刻的位姿上，看到了某个路标点</a:t>
            </a:r>
            <a:r>
              <a:rPr lang="en-US" altLang="zh-CN" dirty="0" err="1"/>
              <a:t>yj</a:t>
            </a:r>
            <a:r>
              <a:rPr lang="zh-CN" altLang="en-US" dirty="0"/>
              <a:t>，得到了</a:t>
            </a:r>
            <a:r>
              <a:rPr lang="en-US" altLang="zh-CN" dirty="0" err="1"/>
              <a:t>zk,j</a:t>
            </a:r>
            <a:r>
              <a:rPr lang="zh-CN" altLang="en-US" dirty="0"/>
              <a:t>。这就是一次观测。</a:t>
            </a:r>
            <a:r>
              <a:rPr lang="en-US" altLang="zh-CN" dirty="0" err="1"/>
              <a:t>Vk,j</a:t>
            </a:r>
            <a:r>
              <a:rPr lang="zh-CN" altLang="en-US" dirty="0"/>
              <a:t>是这次观测的噪声。第二个方程也称为观测方程。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A36A20-3ADC-47B8-971F-17B51C4FE07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90225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SLAM</a:t>
            </a:r>
            <a:r>
              <a:rPr lang="zh-CN" altLang="en-US" dirty="0"/>
              <a:t>的基本数学模型有了，我们来举例看一下其中的</a:t>
            </a:r>
            <a:r>
              <a:rPr lang="en-US" altLang="zh-CN" dirty="0"/>
              <a:t>x,</a:t>
            </a:r>
            <a:r>
              <a:rPr lang="en-US" altLang="zh-CN" baseline="0" dirty="0"/>
              <a:t> y, u, z</a:t>
            </a:r>
            <a:r>
              <a:rPr lang="zh-CN" altLang="en-US" baseline="0" dirty="0"/>
              <a:t>具体都是些什么。</a:t>
            </a:r>
            <a:endParaRPr lang="en-US" altLang="zh-CN" dirty="0"/>
          </a:p>
          <a:p>
            <a:r>
              <a:rPr lang="zh-CN" altLang="en-US" dirty="0"/>
              <a:t>首先，我们刚才说了，</a:t>
            </a:r>
            <a:r>
              <a:rPr lang="en-US" altLang="zh-CN" dirty="0"/>
              <a:t>x</a:t>
            </a:r>
            <a:r>
              <a:rPr lang="zh-CN" altLang="en-US" dirty="0"/>
              <a:t>是相机的位姿。如果我们令</a:t>
            </a:r>
            <a:r>
              <a:rPr lang="en-US" altLang="zh-CN" dirty="0"/>
              <a:t>SLAM</a:t>
            </a:r>
            <a:r>
              <a:rPr lang="zh-CN" altLang="en-US" dirty="0"/>
              <a:t>系统刚启动时相机所在的位姿为参考位姿，记为</a:t>
            </a:r>
            <a:r>
              <a:rPr lang="en-US" altLang="zh-CN" dirty="0"/>
              <a:t>0</a:t>
            </a:r>
            <a:r>
              <a:rPr lang="zh-CN" altLang="en-US" dirty="0"/>
              <a:t>，那么，之后相机每到一个新的位姿 </a:t>
            </a:r>
            <a:r>
              <a:rPr lang="en-US" altLang="zh-CN" dirty="0" err="1"/>
              <a:t>i</a:t>
            </a:r>
            <a:r>
              <a:rPr lang="zh-CN" altLang="en-US" dirty="0"/>
              <a:t>，我们都可以用位姿 </a:t>
            </a:r>
            <a:r>
              <a:rPr lang="en-US" altLang="zh-CN" dirty="0" err="1"/>
              <a:t>i</a:t>
            </a:r>
            <a:r>
              <a:rPr lang="en-US" altLang="zh-CN" dirty="0"/>
              <a:t> </a:t>
            </a:r>
            <a:r>
              <a:rPr lang="zh-CN" altLang="en-US" dirty="0"/>
              <a:t>相对于位姿</a:t>
            </a:r>
            <a:r>
              <a:rPr lang="en-US" altLang="zh-CN" dirty="0"/>
              <a:t>0</a:t>
            </a:r>
            <a:r>
              <a:rPr lang="zh-CN" altLang="en-US" dirty="0"/>
              <a:t>的一个变换矩阵来描述新的位姿。</a:t>
            </a:r>
            <a:endParaRPr lang="en-US" altLang="zh-CN" dirty="0"/>
          </a:p>
          <a:p>
            <a:r>
              <a:rPr lang="zh-CN" altLang="en-US" dirty="0"/>
              <a:t>我们看一下这张图，位姿的变换可以分解为一次三维空间中的旋转和一次平移。</a:t>
            </a:r>
            <a:endParaRPr lang="en-US" altLang="zh-CN" dirty="0"/>
          </a:p>
          <a:p>
            <a:r>
              <a:rPr lang="zh-CN" altLang="en-US" dirty="0"/>
              <a:t>旋转可以用旋转矩阵</a:t>
            </a:r>
            <a:r>
              <a:rPr lang="en-US" altLang="zh-CN" dirty="0"/>
              <a:t>R</a:t>
            </a:r>
            <a:r>
              <a:rPr lang="zh-CN" altLang="en-US" dirty="0"/>
              <a:t>来描述。平移直接用一个三维向量</a:t>
            </a:r>
            <a:r>
              <a:rPr lang="en-US" altLang="zh-CN" dirty="0"/>
              <a:t>t</a:t>
            </a:r>
            <a:r>
              <a:rPr lang="zh-CN" altLang="en-US" dirty="0"/>
              <a:t>就可以表示。</a:t>
            </a:r>
            <a:endParaRPr lang="en-US" altLang="zh-CN" dirty="0"/>
          </a:p>
          <a:p>
            <a:r>
              <a:rPr lang="zh-CN" altLang="en-US" dirty="0"/>
              <a:t>所以相邻两帧图片之间，相机的运动就可以用变换矩阵</a:t>
            </a:r>
            <a:r>
              <a:rPr lang="en-US" altLang="zh-CN" dirty="0"/>
              <a:t>T</a:t>
            </a:r>
            <a:r>
              <a:rPr lang="zh-CN" altLang="en-US" dirty="0"/>
              <a:t>来表示。</a:t>
            </a:r>
            <a:endParaRPr lang="en-US" altLang="zh-CN" dirty="0"/>
          </a:p>
          <a:p>
            <a:r>
              <a:rPr lang="zh-CN" altLang="en-US" dirty="0"/>
              <a:t>我们再看看</a:t>
            </a:r>
            <a:r>
              <a:rPr lang="en-US" altLang="zh-CN" dirty="0"/>
              <a:t>u</a:t>
            </a:r>
            <a:r>
              <a:rPr lang="zh-CN" altLang="en-US" dirty="0"/>
              <a:t>是什么。根据线性代数的知识，两次变换的叠加可以用变换矩阵做矩阵乘法得到。所以位姿</a:t>
            </a:r>
            <a:r>
              <a:rPr lang="en-US" altLang="zh-CN" dirty="0"/>
              <a:t>1</a:t>
            </a:r>
            <a:r>
              <a:rPr lang="zh-CN" altLang="en-US" dirty="0"/>
              <a:t>，用</a:t>
            </a:r>
            <a:r>
              <a:rPr lang="en-US" altLang="zh-CN" dirty="0"/>
              <a:t>T10</a:t>
            </a:r>
            <a:r>
              <a:rPr lang="zh-CN" altLang="en-US" dirty="0"/>
              <a:t>描述，乘以变换</a:t>
            </a:r>
            <a:r>
              <a:rPr lang="en-US" altLang="zh-CN" dirty="0"/>
              <a:t>T21</a:t>
            </a:r>
            <a:r>
              <a:rPr lang="zh-CN" altLang="en-US" dirty="0"/>
              <a:t>，可以得到</a:t>
            </a:r>
            <a:r>
              <a:rPr lang="en-US" altLang="zh-CN" dirty="0"/>
              <a:t>T20</a:t>
            </a:r>
            <a:r>
              <a:rPr lang="zh-CN" altLang="en-US" dirty="0"/>
              <a:t>，也就是位姿</a:t>
            </a:r>
            <a:r>
              <a:rPr lang="en-US" altLang="zh-CN" dirty="0"/>
              <a:t>2</a:t>
            </a:r>
            <a:r>
              <a:rPr lang="zh-CN" altLang="en-US" dirty="0"/>
              <a:t>。所以，刚才我们说，</a:t>
            </a:r>
            <a:r>
              <a:rPr lang="en-US" altLang="zh-CN" dirty="0"/>
              <a:t>u</a:t>
            </a:r>
            <a:r>
              <a:rPr lang="zh-CN" altLang="en-US" dirty="0"/>
              <a:t>可以是惯性传感器的读数，也可以是相机两帧之间的差异，</a:t>
            </a:r>
            <a:r>
              <a:rPr lang="en-US" altLang="zh-CN" dirty="0"/>
              <a:t>u</a:t>
            </a:r>
            <a:r>
              <a:rPr lang="zh-CN" altLang="en-US" dirty="0"/>
              <a:t>对</a:t>
            </a:r>
            <a:r>
              <a:rPr lang="en-US" altLang="zh-CN" dirty="0"/>
              <a:t>x</a:t>
            </a:r>
            <a:r>
              <a:rPr lang="zh-CN" altLang="en-US" dirty="0"/>
              <a:t>的作用也就可以用</a:t>
            </a:r>
            <a:r>
              <a:rPr lang="en-US" altLang="zh-CN" dirty="0"/>
              <a:t>T21</a:t>
            </a:r>
            <a:r>
              <a:rPr lang="zh-CN" altLang="en-US" dirty="0"/>
              <a:t>来描述。后面在视觉里程计部分我们会简单介绍怎么根据传感器的输入计算</a:t>
            </a:r>
            <a:r>
              <a:rPr lang="en-US" altLang="zh-CN" dirty="0"/>
              <a:t>T21</a:t>
            </a:r>
            <a:r>
              <a:rPr lang="zh-CN" altLang="en-US" dirty="0"/>
              <a:t>。总之，</a:t>
            </a:r>
            <a:r>
              <a:rPr lang="en-US" altLang="zh-CN" dirty="0"/>
              <a:t>x</a:t>
            </a:r>
            <a:r>
              <a:rPr lang="zh-CN" altLang="en-US" dirty="0"/>
              <a:t>和</a:t>
            </a:r>
            <a:r>
              <a:rPr lang="en-US" altLang="zh-CN" dirty="0"/>
              <a:t>u</a:t>
            </a:r>
            <a:r>
              <a:rPr lang="zh-CN" altLang="en-US" dirty="0"/>
              <a:t>都可以用变换矩阵来描述。</a:t>
            </a:r>
            <a:endParaRPr lang="en-US" altLang="zh-CN" dirty="0"/>
          </a:p>
          <a:p>
            <a:r>
              <a:rPr lang="zh-CN" altLang="en-US" dirty="0"/>
              <a:t>接下来，</a:t>
            </a:r>
            <a:r>
              <a:rPr lang="en-US" altLang="zh-CN" dirty="0"/>
              <a:t>y</a:t>
            </a:r>
            <a:r>
              <a:rPr lang="zh-CN" altLang="en-US" dirty="0"/>
              <a:t>和</a:t>
            </a:r>
            <a:r>
              <a:rPr lang="en-US" altLang="zh-CN" dirty="0"/>
              <a:t>z</a:t>
            </a:r>
            <a:r>
              <a:rPr lang="zh-CN" altLang="en-US" dirty="0"/>
              <a:t>是什么意思呢？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A36A20-3ADC-47B8-971F-17B51C4FE07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247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我们说，</a:t>
            </a:r>
            <a:r>
              <a:rPr lang="en-US" altLang="zh-CN" dirty="0"/>
              <a:t>y</a:t>
            </a:r>
            <a:r>
              <a:rPr lang="zh-CN" altLang="en-US" dirty="0"/>
              <a:t>是环境中的路标。但是怎么体现一个路标呢？现在屋子里这放了一个桌子，它是一个路标，在视觉</a:t>
            </a:r>
            <a:r>
              <a:rPr lang="en-US" altLang="zh-CN" dirty="0"/>
              <a:t>SLAM</a:t>
            </a:r>
            <a:r>
              <a:rPr lang="zh-CN" altLang="en-US" dirty="0"/>
              <a:t>中是使用特征点来记录路标。比如说桌子的四个角和四个着地点是我们被提取成了特征点。</a:t>
            </a:r>
            <a:endParaRPr lang="en-US" altLang="zh-CN" dirty="0"/>
          </a:p>
          <a:p>
            <a:r>
              <a:rPr lang="zh-CN" altLang="en-US" dirty="0"/>
              <a:t>所以我们的</a:t>
            </a:r>
            <a:r>
              <a:rPr lang="en-US" altLang="zh-CN" dirty="0"/>
              <a:t>y</a:t>
            </a:r>
            <a:r>
              <a:rPr lang="zh-CN" altLang="en-US" dirty="0"/>
              <a:t>就是每个关键点的坐标，</a:t>
            </a:r>
            <a:r>
              <a:rPr lang="zh-CN" altLang="en-US" baseline="0" dirty="0"/>
              <a:t>是一个在世界坐标系中的三维坐标。 </a:t>
            </a:r>
            <a:r>
              <a:rPr lang="en-US" altLang="zh-CN" dirty="0"/>
              <a:t>Z </a:t>
            </a:r>
            <a:r>
              <a:rPr lang="zh-CN" altLang="en-US" dirty="0"/>
              <a:t>是每个关键点在相机坐标系中的坐标。</a:t>
            </a:r>
            <a:endParaRPr lang="en-US" altLang="zh-CN" dirty="0"/>
          </a:p>
          <a:p>
            <a:r>
              <a:rPr lang="zh-CN" altLang="en-US" dirty="0"/>
              <a:t>视觉</a:t>
            </a:r>
            <a:r>
              <a:rPr lang="en-US" altLang="zh-CN" dirty="0"/>
              <a:t>SLAM</a:t>
            </a:r>
            <a:r>
              <a:rPr lang="zh-CN" altLang="en-US" dirty="0"/>
              <a:t>中希望获取的 </a:t>
            </a:r>
            <a:r>
              <a:rPr lang="en-US" altLang="zh-CN" dirty="0"/>
              <a:t>z </a:t>
            </a:r>
            <a:r>
              <a:rPr lang="zh-CN" altLang="en-US" dirty="0"/>
              <a:t>也是三维的坐标，这样才能和路标 </a:t>
            </a:r>
            <a:r>
              <a:rPr lang="en-US" altLang="zh-CN" dirty="0"/>
              <a:t>y  </a:t>
            </a:r>
            <a:r>
              <a:rPr lang="zh-CN" altLang="en-US" dirty="0"/>
              <a:t>通过变换矩阵联系起来，才能去进一步计算变换矩阵。</a:t>
            </a:r>
            <a:endParaRPr lang="en-US" altLang="zh-CN" dirty="0"/>
          </a:p>
          <a:p>
            <a:r>
              <a:rPr lang="zh-CN" altLang="en-US" dirty="0"/>
              <a:t>因此，视觉</a:t>
            </a:r>
            <a:r>
              <a:rPr lang="en-US" altLang="zh-CN" dirty="0"/>
              <a:t>SLAM</a:t>
            </a:r>
            <a:r>
              <a:rPr lang="zh-CN" altLang="en-US" dirty="0"/>
              <a:t>中必须要获取关键点的深度。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A36A20-3ADC-47B8-971F-17B51C4FE07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72987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获取图像的深度，最直接的方法就是用</a:t>
            </a:r>
            <a:r>
              <a:rPr lang="en-US" altLang="zh-CN" dirty="0"/>
              <a:t>RGB-D</a:t>
            </a:r>
            <a:r>
              <a:rPr lang="zh-CN" altLang="en-US" dirty="0"/>
              <a:t>相机。</a:t>
            </a:r>
            <a:r>
              <a:rPr lang="en-US" altLang="zh-CN" dirty="0"/>
              <a:t>RGB</a:t>
            </a:r>
            <a:r>
              <a:rPr lang="zh-CN" altLang="en-US" dirty="0"/>
              <a:t>表示图像是彩色的，</a:t>
            </a:r>
            <a:r>
              <a:rPr lang="en-US" altLang="zh-CN" dirty="0"/>
              <a:t>D</a:t>
            </a:r>
            <a:r>
              <a:rPr lang="zh-CN" altLang="en-US" dirty="0"/>
              <a:t>表示</a:t>
            </a:r>
            <a:r>
              <a:rPr lang="en-US" altLang="zh-CN" dirty="0"/>
              <a:t>depth</a:t>
            </a:r>
            <a:r>
              <a:rPr lang="zh-CN" altLang="en-US" dirty="0"/>
              <a:t>，深度。</a:t>
            </a:r>
            <a:r>
              <a:rPr lang="en-US" altLang="zh-CN" dirty="0"/>
              <a:t>RGB-D</a:t>
            </a:r>
            <a:r>
              <a:rPr lang="zh-CN" altLang="en-US" dirty="0"/>
              <a:t>相机有红外结构光和利用光线的</a:t>
            </a:r>
            <a:r>
              <a:rPr lang="en-US" altLang="zh-CN" dirty="0" err="1"/>
              <a:t>ToF</a:t>
            </a:r>
            <a:r>
              <a:rPr lang="zh-CN" altLang="en-US" dirty="0"/>
              <a:t>两种。它向探测目标发射一束光线，要么是计算返回的结构光图案，要么是计算光束飞行时间，来确定物体与相机的距离，进而完成深度与彩色图像素之间的配对，输出一一对应的彩色图和深度图。</a:t>
            </a:r>
            <a:endParaRPr lang="en-US" altLang="zh-CN" dirty="0"/>
          </a:p>
          <a:p>
            <a:r>
              <a:rPr lang="zh-CN" altLang="en-US" dirty="0"/>
              <a:t>除此之外，还有用单目相机和双目相机获取深度的方法，主要是根据相邻两帧间图像间的几何约束，结合相机自身的几何结构，计算关键点的深度。它们和</a:t>
            </a:r>
            <a:r>
              <a:rPr lang="en-US" altLang="zh-CN" dirty="0"/>
              <a:t>RGB-D SLAM</a:t>
            </a:r>
            <a:r>
              <a:rPr lang="zh-CN" altLang="en-US" dirty="0"/>
              <a:t>不光在深度的获取上不一样，在前端和后端也都有区别。这里我就图个省事，用最简单的</a:t>
            </a:r>
            <a:r>
              <a:rPr lang="en-US" altLang="zh-CN" dirty="0"/>
              <a:t>RGB-D </a:t>
            </a:r>
            <a:r>
              <a:rPr lang="zh-CN" altLang="en-US" dirty="0"/>
              <a:t>来继续介绍</a:t>
            </a:r>
            <a:r>
              <a:rPr lang="en-US" altLang="zh-CN" dirty="0"/>
              <a:t>SLAM</a:t>
            </a:r>
            <a:r>
              <a:rPr lang="zh-CN" altLang="en-US" dirty="0"/>
              <a:t>。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A36A20-3ADC-47B8-971F-17B51C4FE07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24669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现在我们讨论一下视觉里程计，也就是</a:t>
            </a:r>
            <a:r>
              <a:rPr lang="en-US" altLang="zh-CN" dirty="0"/>
              <a:t>SLAM</a:t>
            </a:r>
            <a:r>
              <a:rPr lang="zh-CN" altLang="en-US" dirty="0"/>
              <a:t>的前端。</a:t>
            </a:r>
            <a:endParaRPr lang="en-US" altLang="zh-CN" dirty="0"/>
          </a:p>
          <a:p>
            <a:r>
              <a:rPr lang="zh-CN" altLang="en-US" dirty="0"/>
              <a:t>视觉里程计要解决的问题是，有两帧的图像，从它们之中选出了互相匹配的两组三维特征点 </a:t>
            </a:r>
            <a:r>
              <a:rPr lang="en-US" altLang="zh-CN" dirty="0"/>
              <a:t>P </a:t>
            </a:r>
            <a:r>
              <a:rPr lang="zh-CN" altLang="en-US" dirty="0"/>
              <a:t>和 </a:t>
            </a:r>
            <a:r>
              <a:rPr lang="en-US" altLang="zh-CN" dirty="0"/>
              <a:t>Q</a:t>
            </a:r>
            <a:r>
              <a:rPr lang="zh-CN" altLang="en-US" dirty="0"/>
              <a:t>。（特征点的选取和图像间特征点的匹配现在都是比较成型的算法了，</a:t>
            </a:r>
            <a:r>
              <a:rPr lang="en-US" altLang="zh-CN" dirty="0" err="1"/>
              <a:t>OpenCV</a:t>
            </a:r>
            <a:r>
              <a:rPr lang="zh-CN" altLang="en-US" dirty="0"/>
              <a:t>里都有）。我们需要算出这相机在照这两帧图像时，其位姿的变换矩阵</a:t>
            </a:r>
            <a:r>
              <a:rPr lang="en-US" altLang="zh-CN" dirty="0"/>
              <a:t>T</a:t>
            </a:r>
            <a:r>
              <a:rPr lang="zh-CN" altLang="en-US" dirty="0"/>
              <a:t>，等价于计算一个旋转矩阵</a:t>
            </a:r>
            <a:r>
              <a:rPr lang="en-US" altLang="zh-CN" dirty="0"/>
              <a:t>R</a:t>
            </a:r>
            <a:r>
              <a:rPr lang="zh-CN" altLang="en-US" dirty="0"/>
              <a:t>和一个平移向量</a:t>
            </a:r>
            <a:r>
              <a:rPr lang="en-US" altLang="zh-CN" dirty="0"/>
              <a:t>t</a:t>
            </a:r>
            <a:r>
              <a:rPr lang="zh-CN" altLang="en-US" dirty="0"/>
              <a:t>，使每一对匹配的 </a:t>
            </a:r>
            <a:r>
              <a:rPr lang="en-US" altLang="zh-CN" dirty="0"/>
              <a:t>pi</a:t>
            </a:r>
            <a:r>
              <a:rPr lang="en-US" altLang="zh-CN" baseline="0" dirty="0"/>
              <a:t> </a:t>
            </a:r>
            <a:r>
              <a:rPr lang="zh-CN" altLang="en-US" baseline="0" dirty="0"/>
              <a:t>和 </a:t>
            </a:r>
            <a:r>
              <a:rPr lang="en-US" altLang="zh-CN" baseline="0" dirty="0"/>
              <a:t>qi </a:t>
            </a:r>
            <a:r>
              <a:rPr lang="zh-CN" altLang="en-US" dirty="0"/>
              <a:t>都成立这个位姿变换。</a:t>
            </a:r>
            <a:endParaRPr lang="en-US" altLang="zh-CN" dirty="0"/>
          </a:p>
          <a:p>
            <a:r>
              <a:rPr lang="zh-CN" altLang="en-US" dirty="0"/>
              <a:t>这个问题的解决方法是迭代最近点法（</a:t>
            </a:r>
            <a:r>
              <a:rPr lang="en-US" altLang="zh-CN" dirty="0"/>
              <a:t>ICP</a:t>
            </a:r>
            <a:r>
              <a:rPr lang="zh-CN" altLang="en-US" dirty="0"/>
              <a:t>）。</a:t>
            </a:r>
            <a:endParaRPr lang="en-US" altLang="zh-CN" dirty="0"/>
          </a:p>
          <a:p>
            <a:r>
              <a:rPr lang="zh-CN" altLang="en-US" dirty="0"/>
              <a:t>我们可以构建一个最小二乘问题，求使得误差的平方和达到最小的</a:t>
            </a:r>
            <a:r>
              <a:rPr lang="en-US" altLang="zh-CN" dirty="0"/>
              <a:t>R</a:t>
            </a:r>
            <a:r>
              <a:rPr lang="zh-CN" altLang="en-US" dirty="0"/>
              <a:t>和</a:t>
            </a:r>
            <a:r>
              <a:rPr lang="en-US" altLang="zh-CN" dirty="0"/>
              <a:t>t</a:t>
            </a:r>
            <a:r>
              <a:rPr lang="zh-CN" altLang="en-US" dirty="0"/>
              <a:t>。</a:t>
            </a:r>
            <a:endParaRPr lang="en-US" altLang="zh-CN" dirty="0"/>
          </a:p>
          <a:p>
            <a:r>
              <a:rPr lang="zh-CN" altLang="en-US" dirty="0"/>
              <a:t>这个优化问题可以通过引入两组点的质心小</a:t>
            </a:r>
            <a:r>
              <a:rPr lang="en-US" altLang="zh-CN" dirty="0"/>
              <a:t>p</a:t>
            </a:r>
            <a:r>
              <a:rPr lang="zh-CN" altLang="en-US" dirty="0"/>
              <a:t>和小</a:t>
            </a:r>
            <a:r>
              <a:rPr lang="en-US" altLang="zh-CN" dirty="0"/>
              <a:t>p</a:t>
            </a:r>
            <a:r>
              <a:rPr lang="zh-CN" altLang="en-US" dirty="0"/>
              <a:t>‘，将平方和展开，中间会有一些项求和时抵消成</a:t>
            </a:r>
            <a:r>
              <a:rPr lang="en-US" altLang="zh-CN" dirty="0"/>
              <a:t>0</a:t>
            </a:r>
            <a:r>
              <a:rPr lang="zh-CN" altLang="en-US" dirty="0"/>
              <a:t>，最后化简成下面这样。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A36A20-3ADC-47B8-971F-17B51C4FE07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20148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进一步观察这个优化问题，我们发现，要想最小化</a:t>
            </a:r>
            <a:r>
              <a:rPr lang="en-US" altLang="zh-CN" dirty="0"/>
              <a:t>J</a:t>
            </a:r>
            <a:r>
              <a:rPr lang="zh-CN" altLang="en-US" dirty="0"/>
              <a:t>，需要同时最小化相加的这两项。而左边这项只和</a:t>
            </a:r>
            <a:r>
              <a:rPr lang="en-US" altLang="zh-CN" dirty="0"/>
              <a:t>R</a:t>
            </a:r>
            <a:r>
              <a:rPr lang="zh-CN" altLang="en-US" dirty="0"/>
              <a:t>有关。我们可以先最小化左边这项，这样算出的</a:t>
            </a:r>
            <a:r>
              <a:rPr lang="en-US" altLang="zh-CN" dirty="0"/>
              <a:t>R</a:t>
            </a:r>
            <a:r>
              <a:rPr lang="zh-CN" altLang="en-US" dirty="0"/>
              <a:t>就是最终</a:t>
            </a:r>
            <a:r>
              <a:rPr lang="en-US" altLang="zh-CN" dirty="0"/>
              <a:t>R</a:t>
            </a:r>
            <a:r>
              <a:rPr lang="zh-CN" altLang="en-US" dirty="0"/>
              <a:t>的最优解。然后我们可以取一个</a:t>
            </a:r>
            <a:r>
              <a:rPr lang="en-US" altLang="zh-CN" dirty="0"/>
              <a:t>t</a:t>
            </a:r>
            <a:r>
              <a:rPr lang="zh-CN" altLang="en-US" dirty="0"/>
              <a:t>让右边这项为</a:t>
            </a:r>
            <a:r>
              <a:rPr lang="en-US" altLang="zh-CN" dirty="0"/>
              <a:t>0</a:t>
            </a:r>
            <a:r>
              <a:rPr lang="zh-CN" altLang="en-US" dirty="0"/>
              <a:t>，这就使得</a:t>
            </a:r>
            <a:r>
              <a:rPr lang="en-US" altLang="zh-CN" dirty="0"/>
              <a:t>J</a:t>
            </a:r>
            <a:r>
              <a:rPr lang="zh-CN" altLang="en-US" dirty="0"/>
              <a:t>最小化了。</a:t>
            </a:r>
            <a:endParaRPr lang="en-US" altLang="zh-CN" dirty="0"/>
          </a:p>
          <a:p>
            <a:r>
              <a:rPr lang="zh-CN" altLang="en-US" dirty="0"/>
              <a:t>所以，</a:t>
            </a:r>
            <a:r>
              <a:rPr lang="en-US" altLang="zh-CN" dirty="0"/>
              <a:t>ICP</a:t>
            </a:r>
            <a:r>
              <a:rPr lang="zh-CN" altLang="en-US" dirty="0"/>
              <a:t>问题可以通过两步来求解。先通过左边这项优化出</a:t>
            </a:r>
            <a:r>
              <a:rPr lang="en-US" altLang="zh-CN" dirty="0"/>
              <a:t>R</a:t>
            </a:r>
            <a:r>
              <a:rPr lang="zh-CN" altLang="en-US" dirty="0"/>
              <a:t>，然后令右边这项为</a:t>
            </a:r>
            <a:r>
              <a:rPr lang="en-US" altLang="zh-CN" dirty="0"/>
              <a:t>0</a:t>
            </a:r>
            <a:r>
              <a:rPr lang="zh-CN" altLang="en-US" dirty="0"/>
              <a:t>，优化出</a:t>
            </a:r>
            <a:r>
              <a:rPr lang="en-US" altLang="zh-CN" dirty="0"/>
              <a:t>t</a:t>
            </a:r>
            <a:r>
              <a:rPr lang="zh-CN" altLang="en-US" dirty="0"/>
              <a:t>。而借助奇异值分解，</a:t>
            </a:r>
            <a:r>
              <a:rPr lang="en-US" altLang="zh-CN" dirty="0"/>
              <a:t>ICP</a:t>
            </a:r>
            <a:r>
              <a:rPr lang="zh-CN" altLang="en-US" dirty="0"/>
              <a:t>问题最终是有解析解的。</a:t>
            </a:r>
            <a:endParaRPr lang="en-US" altLang="zh-CN" dirty="0"/>
          </a:p>
          <a:p>
            <a:r>
              <a:rPr lang="zh-CN" altLang="en-US" dirty="0"/>
              <a:t>以上就是视觉里程计的原理，它可以通过计算相邻两帧之间的位姿变换，拼接处相机运动的轨迹。下面我们看一个视觉里程计的</a:t>
            </a:r>
            <a:r>
              <a:rPr lang="en-US" altLang="zh-CN" dirty="0"/>
              <a:t>demo</a:t>
            </a:r>
            <a:r>
              <a:rPr lang="zh-CN" altLang="en-US" dirty="0"/>
              <a:t>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A36A20-3ADC-47B8-971F-17B51C4FE07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6068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43674D-97EF-47A0-96C6-D8F7D5EA16B1}" type="datetime1">
              <a:rPr lang="zh-CN" altLang="en-US" smtClean="0"/>
              <a:t>2017/11/1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课题背景 </a:t>
            </a:r>
            <a:r>
              <a:rPr lang="en-US" altLang="zh-CN"/>
              <a:t>| </a:t>
            </a:r>
            <a:r>
              <a:rPr lang="zh-CN" altLang="en-US"/>
              <a:t>课题内容 </a:t>
            </a:r>
            <a:r>
              <a:rPr lang="en-US" altLang="zh-CN"/>
              <a:t>| </a:t>
            </a:r>
            <a:r>
              <a:rPr lang="zh-CN" altLang="en-US"/>
              <a:t>系统实现 </a:t>
            </a:r>
            <a:r>
              <a:rPr lang="en-US" altLang="zh-CN"/>
              <a:t>| </a:t>
            </a:r>
            <a:r>
              <a:rPr lang="zh-CN" altLang="en-US"/>
              <a:t>实验验证 </a:t>
            </a:r>
            <a:r>
              <a:rPr lang="en-US" altLang="zh-CN"/>
              <a:t>|</a:t>
            </a:r>
            <a:r>
              <a:rPr lang="zh-CN" altLang="en-US"/>
              <a:t>总结展望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2FFEC-3014-4F23-9353-85BF539E15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3469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E30F71-ABA1-491C-BE35-0931E10EA8EA}" type="datetime1">
              <a:rPr lang="zh-CN" altLang="en-US" smtClean="0"/>
              <a:t>2017/11/1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课题背景 </a:t>
            </a:r>
            <a:r>
              <a:rPr lang="en-US" altLang="zh-CN"/>
              <a:t>| </a:t>
            </a:r>
            <a:r>
              <a:rPr lang="zh-CN" altLang="en-US"/>
              <a:t>课题内容 </a:t>
            </a:r>
            <a:r>
              <a:rPr lang="en-US" altLang="zh-CN"/>
              <a:t>| </a:t>
            </a:r>
            <a:r>
              <a:rPr lang="zh-CN" altLang="en-US"/>
              <a:t>系统实现 </a:t>
            </a:r>
            <a:r>
              <a:rPr lang="en-US" altLang="zh-CN"/>
              <a:t>| </a:t>
            </a:r>
            <a:r>
              <a:rPr lang="zh-CN" altLang="en-US"/>
              <a:t>实验验证 </a:t>
            </a:r>
            <a:r>
              <a:rPr lang="en-US" altLang="zh-CN"/>
              <a:t>|</a:t>
            </a:r>
            <a:r>
              <a:rPr lang="zh-CN" altLang="en-US"/>
              <a:t>总结展望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2FFEC-3014-4F23-9353-85BF539E15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0648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C0873D-878E-4862-ADDD-EC5C74FAB111}" type="datetime1">
              <a:rPr lang="zh-CN" altLang="en-US" smtClean="0"/>
              <a:t>2017/11/1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课题背景 </a:t>
            </a:r>
            <a:r>
              <a:rPr lang="en-US" altLang="zh-CN"/>
              <a:t>| </a:t>
            </a:r>
            <a:r>
              <a:rPr lang="zh-CN" altLang="en-US"/>
              <a:t>课题内容 </a:t>
            </a:r>
            <a:r>
              <a:rPr lang="en-US" altLang="zh-CN"/>
              <a:t>| </a:t>
            </a:r>
            <a:r>
              <a:rPr lang="zh-CN" altLang="en-US"/>
              <a:t>系统实现 </a:t>
            </a:r>
            <a:r>
              <a:rPr lang="en-US" altLang="zh-CN"/>
              <a:t>| </a:t>
            </a:r>
            <a:r>
              <a:rPr lang="zh-CN" altLang="en-US"/>
              <a:t>实验验证 </a:t>
            </a:r>
            <a:r>
              <a:rPr lang="en-US" altLang="zh-CN"/>
              <a:t>|</a:t>
            </a:r>
            <a:r>
              <a:rPr lang="zh-CN" altLang="en-US"/>
              <a:t>总结展望</a:t>
            </a:r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2FFEC-3014-4F23-9353-85BF539E15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55639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pic>
        <p:nvPicPr>
          <p:cNvPr id="7" name="Picture 38" descr="t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32243" y="150814"/>
            <a:ext cx="2949575" cy="763587"/>
          </a:xfrm>
          <a:prstGeom prst="rect">
            <a:avLst/>
          </a:prstGeom>
          <a:noFill/>
        </p:spPr>
      </p:pic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10" name="日期占位符 9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241EB6-0545-4FD3-AC36-85B310FF2ED6}" type="datetime1">
              <a:rPr lang="zh-CN" altLang="en-US" smtClean="0"/>
              <a:t>2017/11/1</a:t>
            </a:fld>
            <a:endParaRPr lang="zh-CN" altLang="en-US"/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2FFEC-3014-4F23-9353-85BF539E15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1246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806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210DCA-C09A-4DAE-B8CF-3B22AD430FAE}" type="datetime1">
              <a:rPr lang="zh-CN" altLang="en-US" smtClean="0"/>
              <a:t>2017/11/1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课题背景 </a:t>
            </a:r>
            <a:r>
              <a:rPr lang="en-US" altLang="zh-CN"/>
              <a:t>| </a:t>
            </a:r>
            <a:r>
              <a:rPr lang="zh-CN" altLang="en-US"/>
              <a:t>课题内容 </a:t>
            </a:r>
            <a:r>
              <a:rPr lang="en-US" altLang="zh-CN"/>
              <a:t>| </a:t>
            </a:r>
            <a:r>
              <a:rPr lang="zh-CN" altLang="en-US"/>
              <a:t>系统实现 </a:t>
            </a:r>
            <a:r>
              <a:rPr lang="en-US" altLang="zh-CN"/>
              <a:t>| </a:t>
            </a:r>
            <a:r>
              <a:rPr lang="zh-CN" altLang="en-US"/>
              <a:t>实验验证 </a:t>
            </a:r>
            <a:r>
              <a:rPr lang="en-US" altLang="zh-CN"/>
              <a:t>|</a:t>
            </a:r>
            <a:r>
              <a:rPr lang="zh-CN" altLang="en-US"/>
              <a:t>总结展望</a:t>
            </a:r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2FFEC-3014-4F23-9353-85BF539E15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309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5E9123-019E-4F19-B313-DF3715325C25}" type="datetime1">
              <a:rPr lang="zh-CN" altLang="en-US" smtClean="0"/>
              <a:t>2017/11/1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课题背景 </a:t>
            </a:r>
            <a:r>
              <a:rPr lang="en-US" altLang="zh-CN"/>
              <a:t>| </a:t>
            </a:r>
            <a:r>
              <a:rPr lang="zh-CN" altLang="en-US"/>
              <a:t>课题内容 </a:t>
            </a:r>
            <a:r>
              <a:rPr lang="en-US" altLang="zh-CN"/>
              <a:t>| </a:t>
            </a:r>
            <a:r>
              <a:rPr lang="zh-CN" altLang="en-US"/>
              <a:t>系统实现 </a:t>
            </a:r>
            <a:r>
              <a:rPr lang="en-US" altLang="zh-CN"/>
              <a:t>| </a:t>
            </a:r>
            <a:r>
              <a:rPr lang="zh-CN" altLang="en-US"/>
              <a:t>实验验证 </a:t>
            </a:r>
            <a:r>
              <a:rPr lang="en-US" altLang="zh-CN"/>
              <a:t>|</a:t>
            </a:r>
            <a:r>
              <a:rPr lang="zh-CN" altLang="en-US"/>
              <a:t>总结展望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2FFEC-3014-4F23-9353-85BF539E15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5617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269870-B667-4269-B225-25276591B2A7}" type="datetime1">
              <a:rPr lang="zh-CN" altLang="en-US" smtClean="0"/>
              <a:t>2017/11/1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课题背景 </a:t>
            </a:r>
            <a:r>
              <a:rPr lang="en-US" altLang="zh-CN"/>
              <a:t>| </a:t>
            </a:r>
            <a:r>
              <a:rPr lang="zh-CN" altLang="en-US"/>
              <a:t>课题内容 </a:t>
            </a:r>
            <a:r>
              <a:rPr lang="en-US" altLang="zh-CN"/>
              <a:t>| </a:t>
            </a:r>
            <a:r>
              <a:rPr lang="zh-CN" altLang="en-US"/>
              <a:t>系统实现 </a:t>
            </a:r>
            <a:r>
              <a:rPr lang="en-US" altLang="zh-CN"/>
              <a:t>| </a:t>
            </a:r>
            <a:r>
              <a:rPr lang="zh-CN" altLang="en-US"/>
              <a:t>实验验证 </a:t>
            </a:r>
            <a:r>
              <a:rPr lang="en-US" altLang="zh-CN"/>
              <a:t>|</a:t>
            </a:r>
            <a:r>
              <a:rPr lang="zh-CN" altLang="en-US"/>
              <a:t>总结展望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2FFEC-3014-4F23-9353-85BF539E15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8929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F0203B-1A03-421B-9AA4-52B9915A3C4D}" type="datetime1">
              <a:rPr lang="zh-CN" altLang="en-US" smtClean="0"/>
              <a:t>2017/11/1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课题背景 </a:t>
            </a:r>
            <a:r>
              <a:rPr lang="en-US" altLang="zh-CN"/>
              <a:t>| </a:t>
            </a:r>
            <a:r>
              <a:rPr lang="zh-CN" altLang="en-US"/>
              <a:t>课题内容 </a:t>
            </a:r>
            <a:r>
              <a:rPr lang="en-US" altLang="zh-CN"/>
              <a:t>| </a:t>
            </a:r>
            <a:r>
              <a:rPr lang="zh-CN" altLang="en-US"/>
              <a:t>系统实现 </a:t>
            </a:r>
            <a:r>
              <a:rPr lang="en-US" altLang="zh-CN"/>
              <a:t>| </a:t>
            </a:r>
            <a:r>
              <a:rPr lang="zh-CN" altLang="en-US"/>
              <a:t>实验验证 </a:t>
            </a:r>
            <a:r>
              <a:rPr lang="en-US" altLang="zh-CN"/>
              <a:t>|</a:t>
            </a:r>
            <a:r>
              <a:rPr lang="zh-CN" altLang="en-US"/>
              <a:t>总结展望</a:t>
            </a:r>
            <a:endParaRPr lang="zh-CN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2FFEC-3014-4F23-9353-85BF539E15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9029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E298A7-B4BA-4012-A2AF-19A489CFA60A}" type="datetime1">
              <a:rPr lang="zh-CN" altLang="en-US" smtClean="0"/>
              <a:t>2017/11/1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课题背景 </a:t>
            </a:r>
            <a:r>
              <a:rPr lang="en-US" altLang="zh-CN"/>
              <a:t>| </a:t>
            </a:r>
            <a:r>
              <a:rPr lang="zh-CN" altLang="en-US"/>
              <a:t>课题内容 </a:t>
            </a:r>
            <a:r>
              <a:rPr lang="en-US" altLang="zh-CN"/>
              <a:t>| </a:t>
            </a:r>
            <a:r>
              <a:rPr lang="zh-CN" altLang="en-US"/>
              <a:t>系统实现 </a:t>
            </a:r>
            <a:r>
              <a:rPr lang="en-US" altLang="zh-CN"/>
              <a:t>| </a:t>
            </a:r>
            <a:r>
              <a:rPr lang="zh-CN" altLang="en-US"/>
              <a:t>实验验证 </a:t>
            </a:r>
            <a:r>
              <a:rPr lang="en-US" altLang="zh-CN"/>
              <a:t>|</a:t>
            </a:r>
            <a:r>
              <a:rPr lang="zh-CN" altLang="en-US"/>
              <a:t>总结展望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2FFEC-3014-4F23-9353-85BF539E15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5317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5DC5-E8E5-424B-B7F1-53D3559DB482}" type="datetime1">
              <a:rPr lang="zh-CN" altLang="en-US" smtClean="0"/>
              <a:t>2017/11/1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课题背景 </a:t>
            </a:r>
            <a:r>
              <a:rPr lang="en-US" altLang="zh-CN"/>
              <a:t>| </a:t>
            </a:r>
            <a:r>
              <a:rPr lang="zh-CN" altLang="en-US"/>
              <a:t>课题内容 </a:t>
            </a:r>
            <a:r>
              <a:rPr lang="en-US" altLang="zh-CN"/>
              <a:t>| </a:t>
            </a:r>
            <a:r>
              <a:rPr lang="zh-CN" altLang="en-US"/>
              <a:t>系统实现 </a:t>
            </a:r>
            <a:r>
              <a:rPr lang="en-US" altLang="zh-CN"/>
              <a:t>| </a:t>
            </a:r>
            <a:r>
              <a:rPr lang="zh-CN" altLang="en-US"/>
              <a:t>实验验证 </a:t>
            </a:r>
            <a:r>
              <a:rPr lang="en-US" altLang="zh-CN"/>
              <a:t>|</a:t>
            </a:r>
            <a:r>
              <a:rPr lang="zh-CN" altLang="en-US"/>
              <a:t>总结展望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2FFEC-3014-4F23-9353-85BF539E15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3495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395811-4D65-4EED-81CF-DBA8F25EEA79}" type="datetime1">
              <a:rPr lang="zh-CN" altLang="en-US" smtClean="0"/>
              <a:t>2017/11/1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课题背景 </a:t>
            </a:r>
            <a:r>
              <a:rPr lang="en-US" altLang="zh-CN"/>
              <a:t>| </a:t>
            </a:r>
            <a:r>
              <a:rPr lang="zh-CN" altLang="en-US"/>
              <a:t>课题内容 </a:t>
            </a:r>
            <a:r>
              <a:rPr lang="en-US" altLang="zh-CN"/>
              <a:t>| </a:t>
            </a:r>
            <a:r>
              <a:rPr lang="zh-CN" altLang="en-US"/>
              <a:t>系统实现 </a:t>
            </a:r>
            <a:r>
              <a:rPr lang="en-US" altLang="zh-CN"/>
              <a:t>| </a:t>
            </a:r>
            <a:r>
              <a:rPr lang="zh-CN" altLang="en-US"/>
              <a:t>实验验证 </a:t>
            </a:r>
            <a:r>
              <a:rPr lang="en-US" altLang="zh-CN"/>
              <a:t>|</a:t>
            </a:r>
            <a:r>
              <a:rPr lang="zh-CN" altLang="en-US"/>
              <a:t>总结展望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32FFEC-3014-4F23-9353-85BF539E15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352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6728" y="129994"/>
            <a:ext cx="5758543" cy="6407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045028"/>
            <a:ext cx="10515600" cy="54210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296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49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8.png"/><Relationship Id="rId5" Type="http://schemas.openxmlformats.org/officeDocument/2006/relationships/image" Target="../media/image22.wmf"/><Relationship Id="rId4" Type="http://schemas.openxmlformats.org/officeDocument/2006/relationships/oleObject" Target="../embeddings/oleObject14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3" Type="http://schemas.openxmlformats.org/officeDocument/2006/relationships/notesSlide" Target="../notesSlides/notesSlide12.xml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3.wmf"/><Relationship Id="rId5" Type="http://schemas.openxmlformats.org/officeDocument/2006/relationships/oleObject" Target="../embeddings/oleObject15.bin"/><Relationship Id="rId10" Type="http://schemas.openxmlformats.org/officeDocument/2006/relationships/image" Target="../media/image5.wmf"/><Relationship Id="rId4" Type="http://schemas.openxmlformats.org/officeDocument/2006/relationships/image" Target="../media/image18.png"/><Relationship Id="rId9" Type="http://schemas.openxmlformats.org/officeDocument/2006/relationships/oleObject" Target="../embeddings/oleObject5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13" Type="http://schemas.openxmlformats.org/officeDocument/2006/relationships/oleObject" Target="../embeddings/oleObject6.bin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3.bin"/><Relationship Id="rId12" Type="http://schemas.openxmlformats.org/officeDocument/2006/relationships/image" Target="../media/image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0.wmf"/><Relationship Id="rId4" Type="http://schemas.openxmlformats.org/officeDocument/2006/relationships/image" Target="../media/image12.png"/><Relationship Id="rId9" Type="http://schemas.openxmlformats.org/officeDocument/2006/relationships/oleObject" Target="../embeddings/oleObject4.bin"/><Relationship Id="rId14" Type="http://schemas.openxmlformats.org/officeDocument/2006/relationships/image" Target="../media/image11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10.wmf"/><Relationship Id="rId4" Type="http://schemas.openxmlformats.org/officeDocument/2006/relationships/oleObject" Target="../embeddings/oleObject7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17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16.wmf"/><Relationship Id="rId4" Type="http://schemas.openxmlformats.org/officeDocument/2006/relationships/oleObject" Target="../embeddings/oleObject11.bin"/><Relationship Id="rId9" Type="http://schemas.openxmlformats.org/officeDocument/2006/relationships/image" Target="../media/image20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rgbClr val="FEFBF5"/>
            </a:gs>
            <a:gs pos="59000">
              <a:srgbClr val="FEFBF5"/>
            </a:gs>
            <a:gs pos="26000">
              <a:srgbClr val="FEFBF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 descr="pic0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06804"/>
            <a:ext cx="12192001" cy="555119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6200000" scaled="1"/>
            <a:tileRect/>
          </a:gradFill>
          <a:effectLst>
            <a:softEdge rad="635000"/>
          </a:effectLst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2091513"/>
            <a:ext cx="9144000" cy="1278704"/>
          </a:xfrm>
        </p:spPr>
        <p:txBody>
          <a:bodyPr>
            <a:normAutofit/>
          </a:bodyPr>
          <a:lstStyle/>
          <a:p>
            <a:pPr algn="ctr"/>
            <a:r>
              <a:rPr lang="en-US" altLang="zh-CN" sz="4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Visual SLAM </a:t>
            </a:r>
            <a:r>
              <a:rPr lang="zh-CN" altLang="en-US" sz="4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简介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4428481"/>
            <a:ext cx="9144000" cy="457085"/>
          </a:xfrm>
        </p:spPr>
        <p:txBody>
          <a:bodyPr>
            <a:normAutofit lnSpcReduction="10000"/>
          </a:bodyPr>
          <a:lstStyle/>
          <a:p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董尔群</a:t>
            </a:r>
            <a:endParaRPr lang="en-US" altLang="zh-CN" sz="28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9967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4"/>
    </mc:Choice>
    <mc:Fallback xmlns="">
      <p:transition spd="slow" advTm="944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Demo of Visual </a:t>
            </a:r>
            <a:r>
              <a:rPr lang="en-US" altLang="zh-CN" dirty="0" err="1"/>
              <a:t>Odometry</a:t>
            </a:r>
            <a:endParaRPr lang="zh-CN" altLang="en-US" dirty="0"/>
          </a:p>
        </p:txBody>
      </p:sp>
      <p:pic>
        <p:nvPicPr>
          <p:cNvPr id="4" name="kazam_pnvdqgds.movie - converted with Clipchamp">
            <a:hlinkClick r:id="" action="ppaction://media"/>
            <a:extLst>
              <a:ext uri="{FF2B5EF4-FFF2-40B4-BE49-F238E27FC236}">
                <a16:creationId xmlns:a16="http://schemas.microsoft.com/office/drawing/2014/main" id="{C489E594-7AAC-46A7-83C9-8E1666278EB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7142" y="882529"/>
            <a:ext cx="9637713" cy="5421313"/>
          </a:xfrm>
        </p:spPr>
      </p:pic>
    </p:spTree>
    <p:extLst>
      <p:ext uri="{BB962C8B-B14F-4D97-AF65-F5344CB8AC3E}">
        <p14:creationId xmlns:p14="http://schemas.microsoft.com/office/powerpoint/2010/main" val="3705740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958826" y="124107"/>
            <a:ext cx="6274347" cy="626310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Loop Closing Detection: Bag-of-Words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Main thought: Dictionary</a:t>
            </a:r>
          </a:p>
          <a:p>
            <a:pPr lvl="1"/>
            <a:r>
              <a:rPr lang="en-US" altLang="zh-CN" dirty="0"/>
              <a:t> (table, computer, chair) </a:t>
            </a:r>
          </a:p>
          <a:p>
            <a:pPr lvl="1"/>
            <a:r>
              <a:rPr lang="en-US" altLang="zh-CN" dirty="0"/>
              <a:t>Image A, 1 table and 2 computers.                        is its </a:t>
            </a:r>
            <a:r>
              <a:rPr lang="en-US" altLang="zh-CN" dirty="0" err="1"/>
              <a:t>BoW</a:t>
            </a:r>
            <a:r>
              <a:rPr lang="en-US" altLang="zh-CN" dirty="0"/>
              <a:t>.</a:t>
            </a:r>
          </a:p>
          <a:p>
            <a:r>
              <a:rPr lang="en-US" altLang="zh-CN" dirty="0"/>
              <a:t>Dictionary of SLAM</a:t>
            </a:r>
          </a:p>
          <a:p>
            <a:pPr lvl="1"/>
            <a:r>
              <a:rPr lang="en-US" altLang="zh-CN" dirty="0"/>
              <a:t>K-means clustering</a:t>
            </a:r>
          </a:p>
          <a:p>
            <a:pPr lvl="1"/>
            <a:r>
              <a:rPr lang="en-US" altLang="zh-CN" dirty="0"/>
              <a:t>Construct a dictionary of k clusters, every cluster as a “word”.</a:t>
            </a:r>
          </a:p>
          <a:p>
            <a:pPr lvl="1"/>
            <a:r>
              <a:rPr lang="en-US" altLang="zh-CN" dirty="0"/>
              <a:t>In image A, if a key point belongs to a cluster, the corresponding dimension of </a:t>
            </a:r>
            <a:r>
              <a:rPr lang="en-US" altLang="zh-CN" dirty="0" err="1"/>
              <a:t>BoW</a:t>
            </a:r>
            <a:r>
              <a:rPr lang="en-US" altLang="zh-CN" dirty="0"/>
              <a:t> of A is 1.</a:t>
            </a:r>
          </a:p>
          <a:p>
            <a:pPr lvl="1"/>
            <a:r>
              <a:rPr lang="en-US" altLang="zh-CN" dirty="0"/>
              <a:t>Some “words” are more distinctive. Use TF-IDF to assign a weight to each word.</a:t>
            </a:r>
          </a:p>
          <a:p>
            <a:pPr lvl="1"/>
            <a:r>
              <a:rPr lang="en-US" altLang="zh-CN" dirty="0"/>
              <a:t>Calculate the similarity of image A and B. </a:t>
            </a:r>
          </a:p>
          <a:p>
            <a:endParaRPr lang="zh-CN" altLang="en-US" dirty="0"/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7133674"/>
              </p:ext>
            </p:extLst>
          </p:nvPr>
        </p:nvGraphicFramePr>
        <p:xfrm>
          <a:off x="5909077" y="1779284"/>
          <a:ext cx="1558925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12" name="Equation" r:id="rId4" imgW="711000" imgH="228600" progId="Equation.DSMT4">
                  <p:embed/>
                </p:oleObj>
              </mc:Choice>
              <mc:Fallback>
                <p:oleObj name="Equation" r:id="rId4" imgW="711000" imgH="2286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09077" y="1779284"/>
                        <a:ext cx="1558925" cy="5048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组合 5"/>
          <p:cNvGrpSpPr/>
          <p:nvPr/>
        </p:nvGrpSpPr>
        <p:grpSpPr>
          <a:xfrm>
            <a:off x="7137261" y="720180"/>
            <a:ext cx="4959966" cy="1583384"/>
            <a:chOff x="7018029" y="673432"/>
            <a:chExt cx="4959966" cy="1583384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18029" y="673432"/>
              <a:ext cx="4959966" cy="1563929"/>
            </a:xfrm>
            <a:prstGeom prst="rect">
              <a:avLst/>
            </a:prstGeom>
          </p:spPr>
        </p:pic>
        <p:sp>
          <p:nvSpPr>
            <p:cNvPr id="8" name="椭圆 7"/>
            <p:cNvSpPr/>
            <p:nvPr/>
          </p:nvSpPr>
          <p:spPr>
            <a:xfrm>
              <a:off x="8837709" y="1568043"/>
              <a:ext cx="1082003" cy="68877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68143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958826" y="124107"/>
            <a:ext cx="6274347" cy="626310"/>
          </a:xfrm>
        </p:spPr>
        <p:txBody>
          <a:bodyPr>
            <a:normAutofit/>
          </a:bodyPr>
          <a:lstStyle/>
          <a:p>
            <a:r>
              <a:rPr lang="en-US" altLang="zh-CN" dirty="0"/>
              <a:t>Back End: Optimization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Global Optimization Variable:</a:t>
            </a:r>
          </a:p>
          <a:p>
            <a:endParaRPr lang="en-US" altLang="zh-CN" dirty="0"/>
          </a:p>
          <a:p>
            <a:r>
              <a:rPr lang="en-US" altLang="zh-CN" dirty="0"/>
              <a:t>Global Error: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Contrast to </a:t>
            </a:r>
            <a:r>
              <a:rPr lang="en-US" altLang="zh-CN" dirty="0" err="1"/>
              <a:t>Kalman</a:t>
            </a:r>
            <a:r>
              <a:rPr lang="en-US" altLang="zh-CN" dirty="0"/>
              <a:t> Filter:</a:t>
            </a:r>
          </a:p>
          <a:p>
            <a:pPr lvl="1"/>
            <a:r>
              <a:rPr lang="en-US" altLang="zh-CN" dirty="0" err="1"/>
              <a:t>Kalman</a:t>
            </a:r>
            <a:r>
              <a:rPr lang="en-US" altLang="zh-CN" dirty="0"/>
              <a:t> Filter is based on Markov Property. </a:t>
            </a:r>
          </a:p>
          <a:p>
            <a:pPr lvl="1"/>
            <a:r>
              <a:rPr lang="en-US" altLang="zh-CN" dirty="0" err="1"/>
              <a:t>Kalman</a:t>
            </a:r>
            <a:r>
              <a:rPr lang="en-US" altLang="zh-CN" dirty="0"/>
              <a:t> Filter works well only on good local linearity.</a:t>
            </a:r>
          </a:p>
          <a:p>
            <a:pPr lvl="1"/>
            <a:r>
              <a:rPr lang="en-US" altLang="zh-CN" dirty="0" err="1"/>
              <a:t>Kalman</a:t>
            </a:r>
            <a:r>
              <a:rPr lang="en-US" altLang="zh-CN" dirty="0"/>
              <a:t> Filter requires storing the covariance matrix of states, which increases </a:t>
            </a:r>
            <a:r>
              <a:rPr lang="en-US" altLang="zh-CN" dirty="0" err="1"/>
              <a:t>quadraticly</a:t>
            </a:r>
            <a:r>
              <a:rPr lang="en-US" altLang="zh-CN" dirty="0"/>
              <a:t>.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7271997" y="1226903"/>
            <a:ext cx="4959966" cy="1667763"/>
            <a:chOff x="7018029" y="569598"/>
            <a:chExt cx="4959966" cy="1667763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18029" y="673432"/>
              <a:ext cx="4959966" cy="1563929"/>
            </a:xfrm>
            <a:prstGeom prst="rect">
              <a:avLst/>
            </a:prstGeom>
          </p:spPr>
        </p:pic>
        <p:sp>
          <p:nvSpPr>
            <p:cNvPr id="8" name="椭圆 7"/>
            <p:cNvSpPr/>
            <p:nvPr/>
          </p:nvSpPr>
          <p:spPr>
            <a:xfrm>
              <a:off x="9520872" y="569598"/>
              <a:ext cx="1424136" cy="68877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aphicFrame>
        <p:nvGraphicFramePr>
          <p:cNvPr id="9" name="对象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3760890"/>
              </p:ext>
            </p:extLst>
          </p:nvPr>
        </p:nvGraphicFramePr>
        <p:xfrm>
          <a:off x="2305050" y="1501775"/>
          <a:ext cx="3498850" cy="604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82" name="Equation" r:id="rId5" imgW="1409400" imgH="241200" progId="Equation.DSMT4">
                  <p:embed/>
                </p:oleObj>
              </mc:Choice>
              <mc:Fallback>
                <p:oleObj name="Equation" r:id="rId5" imgW="1409400" imgH="24120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5050" y="1501775"/>
                        <a:ext cx="3498850" cy="6048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对象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8428428"/>
              </p:ext>
            </p:extLst>
          </p:nvPr>
        </p:nvGraphicFramePr>
        <p:xfrm>
          <a:off x="2006577" y="2431198"/>
          <a:ext cx="6603327" cy="1251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83" name="Equation" r:id="rId7" imgW="2362200" imgH="444500" progId="Equation.DSMT4">
                  <p:embed/>
                </p:oleObj>
              </mc:Choice>
              <mc:Fallback>
                <p:oleObj name="Equation" r:id="rId7" imgW="2362200" imgH="444500" progId="Equation.DSMT4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6577" y="2431198"/>
                        <a:ext cx="6603327" cy="12514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对象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8071869"/>
              </p:ext>
            </p:extLst>
          </p:nvPr>
        </p:nvGraphicFramePr>
        <p:xfrm>
          <a:off x="9002712" y="93168"/>
          <a:ext cx="2888466" cy="11510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84" name="Equation" r:id="rId9" imgW="1270000" imgH="508000" progId="Equation.DSMT4">
                  <p:embed/>
                </p:oleObj>
              </mc:Choice>
              <mc:Fallback>
                <p:oleObj name="Equation" r:id="rId9" imgW="1270000" imgH="508000" progId="Equation.DSMT4">
                  <p:embed/>
                  <p:pic>
                    <p:nvPicPr>
                      <p:cNvPr id="8" name="对象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2712" y="93168"/>
                        <a:ext cx="2888466" cy="115104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043051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Mapping: SLAM Applications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045028"/>
            <a:ext cx="10515600" cy="5812972"/>
          </a:xfrm>
        </p:spPr>
        <p:txBody>
          <a:bodyPr>
            <a:normAutofit/>
          </a:bodyPr>
          <a:lstStyle/>
          <a:p>
            <a:r>
              <a:rPr lang="en-US" altLang="zh-CN" dirty="0"/>
              <a:t>Localization</a:t>
            </a:r>
          </a:p>
          <a:p>
            <a:pPr lvl="1"/>
            <a:r>
              <a:rPr lang="en-US" altLang="zh-CN" dirty="0"/>
              <a:t>Save the map for future use.</a:t>
            </a:r>
          </a:p>
          <a:p>
            <a:r>
              <a:rPr lang="en-US" altLang="zh-CN" dirty="0"/>
              <a:t>Navigation</a:t>
            </a:r>
          </a:p>
          <a:p>
            <a:pPr lvl="1"/>
            <a:r>
              <a:rPr lang="en-US" altLang="zh-CN" dirty="0"/>
              <a:t>Know where is passable and where is not. Program a path. Dense map.</a:t>
            </a:r>
          </a:p>
          <a:p>
            <a:r>
              <a:rPr lang="en-US" altLang="zh-CN" dirty="0"/>
              <a:t>Obstacle Avoidance</a:t>
            </a:r>
          </a:p>
          <a:p>
            <a:pPr lvl="1"/>
            <a:r>
              <a:rPr lang="en-US" altLang="zh-CN" dirty="0"/>
              <a:t>Circumventing local, dynamic obstacles. Dense map.</a:t>
            </a:r>
          </a:p>
          <a:p>
            <a:r>
              <a:rPr lang="en-US" altLang="zh-CN" dirty="0"/>
              <a:t>Reconstruction</a:t>
            </a:r>
          </a:p>
          <a:p>
            <a:pPr lvl="1"/>
            <a:r>
              <a:rPr lang="en-US" altLang="zh-CN" dirty="0"/>
              <a:t>Demonstrate the environment, e.g. 3D video call, online shopping. Dense map needed, Point Cloud not enough.</a:t>
            </a:r>
          </a:p>
          <a:p>
            <a:r>
              <a:rPr lang="en-US" altLang="zh-CN" dirty="0"/>
              <a:t>Reaction</a:t>
            </a:r>
          </a:p>
          <a:p>
            <a:pPr lvl="1"/>
            <a:r>
              <a:rPr lang="en-US" altLang="zh-CN" dirty="0"/>
              <a:t>AR. </a:t>
            </a:r>
          </a:p>
          <a:p>
            <a:pPr lvl="1"/>
            <a:r>
              <a:rPr lang="en-US" altLang="zh-CN" dirty="0"/>
              <a:t>Semantic map.</a:t>
            </a:r>
          </a:p>
          <a:p>
            <a:endParaRPr lang="en-US" altLang="zh-CN" dirty="0"/>
          </a:p>
          <a:p>
            <a:endParaRPr lang="en-US" altLang="zh-CN" dirty="0"/>
          </a:p>
        </p:txBody>
      </p:sp>
      <p:grpSp>
        <p:nvGrpSpPr>
          <p:cNvPr id="28" name="组合 27"/>
          <p:cNvGrpSpPr/>
          <p:nvPr/>
        </p:nvGrpSpPr>
        <p:grpSpPr>
          <a:xfrm>
            <a:off x="7134759" y="673432"/>
            <a:ext cx="4998876" cy="1563929"/>
            <a:chOff x="7018029" y="673432"/>
            <a:chExt cx="4998876" cy="1563929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18029" y="673432"/>
              <a:ext cx="4959966" cy="1563929"/>
            </a:xfrm>
            <a:prstGeom prst="rect">
              <a:avLst/>
            </a:prstGeom>
          </p:spPr>
        </p:pic>
        <p:sp>
          <p:nvSpPr>
            <p:cNvPr id="27" name="椭圆 26"/>
            <p:cNvSpPr/>
            <p:nvPr/>
          </p:nvSpPr>
          <p:spPr>
            <a:xfrm>
              <a:off x="11108987" y="673432"/>
              <a:ext cx="907918" cy="55225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3283337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Open Source SLAM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err="1"/>
              <a:t>Gmapping</a:t>
            </a:r>
            <a:endParaRPr lang="en-US" altLang="zh-CN" dirty="0"/>
          </a:p>
          <a:p>
            <a:r>
              <a:rPr lang="en-US" altLang="zh-CN" dirty="0"/>
              <a:t>SVO</a:t>
            </a:r>
          </a:p>
          <a:p>
            <a:r>
              <a:rPr lang="en-US" altLang="zh-CN" dirty="0"/>
              <a:t>LSD-SLAM</a:t>
            </a:r>
          </a:p>
          <a:p>
            <a:r>
              <a:rPr lang="en-US" altLang="zh-CN" dirty="0"/>
              <a:t>ORB-SLAM2</a:t>
            </a:r>
          </a:p>
          <a:p>
            <a:r>
              <a:rPr lang="en-US" altLang="zh-CN" dirty="0"/>
              <a:t>RTAB-Map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514670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RTAB-Map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On Lenovo Phab2Pro Phone, Google Project Tango.</a:t>
            </a:r>
            <a:endParaRPr lang="zh-CN" altLang="en-US" dirty="0"/>
          </a:p>
        </p:txBody>
      </p:sp>
      <p:pic>
        <p:nvPicPr>
          <p:cNvPr id="4" name="RTAB-Map Tango 0.11.14 on Phab2Pr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9484" y="1580604"/>
            <a:ext cx="9173029" cy="5159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73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SLAM: Future Direction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Combination with IMU on Visual Odometry Part.</a:t>
            </a:r>
          </a:p>
          <a:p>
            <a:pPr lvl="1"/>
            <a:r>
              <a:rPr lang="en-US" altLang="zh-CN" dirty="0"/>
              <a:t>Rolling Shutter Camera &amp; Global Shutter Camera.</a:t>
            </a:r>
          </a:p>
          <a:p>
            <a:pPr lvl="1"/>
            <a:r>
              <a:rPr lang="en-US" altLang="zh-CN" dirty="0"/>
              <a:t>Visual Odometry: low-frequency. IMU: high-frequency.</a:t>
            </a:r>
          </a:p>
          <a:p>
            <a:r>
              <a:rPr lang="en-US" altLang="zh-CN" dirty="0"/>
              <a:t>Combination with Deep Learning.</a:t>
            </a:r>
          </a:p>
          <a:p>
            <a:pPr lvl="1"/>
            <a:r>
              <a:rPr lang="en-US" altLang="zh-CN" dirty="0"/>
              <a:t>Loop Closing Part. Bag-of-Words -&gt; Features extracted by Neural Network.</a:t>
            </a:r>
          </a:p>
          <a:p>
            <a:r>
              <a:rPr lang="en-US" altLang="zh-CN" dirty="0"/>
              <a:t>Light-Weight.</a:t>
            </a:r>
          </a:p>
          <a:p>
            <a:pPr lvl="1"/>
            <a:r>
              <a:rPr lang="en-US" altLang="zh-CN" dirty="0"/>
              <a:t>Google Project Tango.</a:t>
            </a:r>
          </a:p>
          <a:p>
            <a:pPr lvl="1"/>
            <a:r>
              <a:rPr lang="en-US" altLang="zh-CN" dirty="0"/>
              <a:t>ORB-SLAM on Android.</a:t>
            </a:r>
          </a:p>
        </p:txBody>
      </p:sp>
    </p:spTree>
    <p:extLst>
      <p:ext uri="{BB962C8B-B14F-4D97-AF65-F5344CB8AC3E}">
        <p14:creationId xmlns:p14="http://schemas.microsoft.com/office/powerpoint/2010/main" val="14282202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96277" y="129994"/>
            <a:ext cx="8799446" cy="640715"/>
          </a:xfrm>
        </p:spPr>
        <p:txBody>
          <a:bodyPr>
            <a:normAutofit/>
          </a:bodyPr>
          <a:lstStyle/>
          <a:p>
            <a:r>
              <a:rPr lang="en-US" altLang="zh-CN" dirty="0"/>
              <a:t>Inspiration of SLAM and Wireless Localization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SLAM for Crowdsourcing Site-survey.</a:t>
            </a:r>
          </a:p>
          <a:p>
            <a:pPr lvl="1"/>
            <a:r>
              <a:rPr lang="en-US" altLang="zh-CN" dirty="0"/>
              <a:t>Sweeping Robot</a:t>
            </a:r>
          </a:p>
          <a:p>
            <a:pPr lvl="1"/>
            <a:r>
              <a:rPr lang="en-US" altLang="zh-CN" dirty="0"/>
              <a:t>Crowdsourcing when Doing Indoor Navigation.</a:t>
            </a:r>
          </a:p>
          <a:p>
            <a:r>
              <a:rPr lang="en-US" altLang="zh-CN" dirty="0"/>
              <a:t>Wireless Localization for SLAM Loop Closing Detection.</a:t>
            </a:r>
          </a:p>
          <a:p>
            <a:pPr lvl="1"/>
            <a:r>
              <a:rPr lang="en-US" altLang="zh-CN" dirty="0"/>
              <a:t>False Positive- Different Location, Similar View</a:t>
            </a:r>
          </a:p>
          <a:p>
            <a:pPr lvl="1"/>
            <a:r>
              <a:rPr lang="en-US" altLang="zh-CN" dirty="0"/>
              <a:t>False Negative- Same Location, Changed Illumination or Furniture</a:t>
            </a:r>
          </a:p>
          <a:p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78" y="3532781"/>
            <a:ext cx="11644444" cy="29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2600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Other SLAM Solutions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Camera Choice:</a:t>
            </a:r>
          </a:p>
          <a:p>
            <a:pPr lvl="1"/>
            <a:r>
              <a:rPr lang="en-US" altLang="zh-CN" dirty="0"/>
              <a:t>Monocular, one camera</a:t>
            </a:r>
          </a:p>
          <a:p>
            <a:pPr lvl="1"/>
            <a:r>
              <a:rPr lang="en-US" altLang="zh-CN" dirty="0"/>
              <a:t>Binocular (Stereo), two cameras</a:t>
            </a:r>
          </a:p>
          <a:p>
            <a:endParaRPr lang="en-US" altLang="zh-CN" dirty="0"/>
          </a:p>
          <a:p>
            <a:r>
              <a:rPr lang="en-US" altLang="zh-CN" dirty="0"/>
              <a:t>Visual </a:t>
            </a:r>
            <a:r>
              <a:rPr lang="en-US" altLang="zh-CN" dirty="0" err="1"/>
              <a:t>Odometry</a:t>
            </a:r>
            <a:r>
              <a:rPr lang="en-US" altLang="zh-CN" dirty="0"/>
              <a:t> Algorithm (not feature-point based):</a:t>
            </a:r>
          </a:p>
          <a:p>
            <a:pPr lvl="1"/>
            <a:r>
              <a:rPr lang="en-US" altLang="zh-CN" dirty="0"/>
              <a:t>Lucas-</a:t>
            </a:r>
            <a:r>
              <a:rPr lang="en-US" altLang="zh-CN" dirty="0" err="1"/>
              <a:t>Kanade</a:t>
            </a:r>
            <a:r>
              <a:rPr lang="en-US" altLang="zh-CN" dirty="0"/>
              <a:t> Optical Flow</a:t>
            </a:r>
          </a:p>
          <a:p>
            <a:pPr lvl="1"/>
            <a:r>
              <a:rPr lang="en-US" altLang="zh-CN" dirty="0"/>
              <a:t>Direct method</a:t>
            </a:r>
          </a:p>
          <a:p>
            <a:endParaRPr lang="en-US" altLang="zh-CN" dirty="0"/>
          </a:p>
          <a:p>
            <a:r>
              <a:rPr lang="en-US" altLang="zh-CN" dirty="0"/>
              <a:t>Back End (for larger application scenario):</a:t>
            </a:r>
          </a:p>
          <a:p>
            <a:pPr lvl="1"/>
            <a:r>
              <a:rPr lang="en-US" altLang="zh-CN" dirty="0"/>
              <a:t>Pose Graph</a:t>
            </a:r>
          </a:p>
          <a:p>
            <a:pPr lvl="1"/>
            <a:r>
              <a:rPr lang="en-US" altLang="zh-CN" dirty="0"/>
              <a:t>Factor Graph</a:t>
            </a:r>
          </a:p>
          <a:p>
            <a:pPr marL="457200" lvl="1" indent="0">
              <a:buNone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798695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Limitation of Monocular SLAM</a:t>
            </a:r>
            <a:endParaRPr lang="zh-CN" altLang="en-US" b="1" dirty="0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397" y="1672692"/>
            <a:ext cx="6349206" cy="4165079"/>
          </a:xfrm>
        </p:spPr>
      </p:pic>
    </p:spTree>
    <p:extLst>
      <p:ext uri="{BB962C8B-B14F-4D97-AF65-F5344CB8AC3E}">
        <p14:creationId xmlns:p14="http://schemas.microsoft.com/office/powerpoint/2010/main" val="4162128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Definition of SLAM</a:t>
            </a:r>
            <a:endParaRPr lang="zh-CN" altLang="en-US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SLAM: Simultaneous Localization and Mapping</a:t>
            </a:r>
          </a:p>
          <a:p>
            <a:r>
              <a:rPr lang="en-US" altLang="zh-CN" dirty="0"/>
              <a:t>Application Scenario: Extra-terrestrial Exploration, sweeping robots 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54" y="2675035"/>
            <a:ext cx="4603946" cy="368315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2174" y="2675035"/>
            <a:ext cx="6096000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7894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rgbClr val="FEFBF5"/>
            </a:gs>
            <a:gs pos="59000">
              <a:srgbClr val="FEFBF5"/>
            </a:gs>
            <a:gs pos="26000">
              <a:srgbClr val="FEFBF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 descr="pic0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73574"/>
            <a:ext cx="12192001" cy="555119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6200000" scaled="1"/>
            <a:tileRect/>
          </a:gradFill>
          <a:effectLst>
            <a:softEdge rad="635000"/>
          </a:effectLst>
        </p:spPr>
      </p:pic>
      <p:sp>
        <p:nvSpPr>
          <p:cNvPr id="10" name="标题 1"/>
          <p:cNvSpPr>
            <a:spLocks noGrp="1"/>
          </p:cNvSpPr>
          <p:nvPr>
            <p:ph type="ctrTitle"/>
          </p:nvPr>
        </p:nvSpPr>
        <p:spPr>
          <a:xfrm>
            <a:off x="1524000" y="2091513"/>
            <a:ext cx="9144000" cy="1278704"/>
          </a:xfrm>
        </p:spPr>
        <p:txBody>
          <a:bodyPr>
            <a:normAutofit/>
          </a:bodyPr>
          <a:lstStyle/>
          <a:p>
            <a:pPr algn="ctr"/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谢谢大家！</a:t>
            </a:r>
          </a:p>
        </p:txBody>
      </p:sp>
    </p:spTree>
    <p:extLst>
      <p:ext uri="{BB962C8B-B14F-4D97-AF65-F5344CB8AC3E}">
        <p14:creationId xmlns:p14="http://schemas.microsoft.com/office/powerpoint/2010/main" val="1042825125"/>
      </p:ext>
    </p:extLst>
  </p:cSld>
  <p:clrMapOvr>
    <a:masterClrMapping/>
  </p:clrMapOvr>
  <p:transition spd="med" advTm="7637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/>
              <a:t>Classic Visual SLAM Architecture</a:t>
            </a:r>
            <a:endParaRPr lang="zh-CN" altLang="en-US" b="1" dirty="0"/>
          </a:p>
        </p:txBody>
      </p:sp>
      <p:grpSp>
        <p:nvGrpSpPr>
          <p:cNvPr id="3" name="组合 2"/>
          <p:cNvGrpSpPr/>
          <p:nvPr/>
        </p:nvGrpSpPr>
        <p:grpSpPr>
          <a:xfrm>
            <a:off x="482167" y="1831761"/>
            <a:ext cx="11258545" cy="3436283"/>
            <a:chOff x="482167" y="1831761"/>
            <a:chExt cx="11258545" cy="3436283"/>
          </a:xfrm>
        </p:grpSpPr>
        <p:sp>
          <p:nvSpPr>
            <p:cNvPr id="4" name="文本框 3"/>
            <p:cNvSpPr txBox="1"/>
            <p:nvPr/>
          </p:nvSpPr>
          <p:spPr>
            <a:xfrm>
              <a:off x="482167" y="1831761"/>
              <a:ext cx="1434786" cy="1191816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CN" sz="3200" dirty="0"/>
                <a:t>Sensor Data</a:t>
              </a:r>
              <a:endParaRPr lang="zh-CN" altLang="en-US" sz="3200" dirty="0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2627244" y="1831761"/>
              <a:ext cx="3134140" cy="1191816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CN" sz="3200" dirty="0"/>
                <a:t>Front End,</a:t>
              </a:r>
            </a:p>
            <a:p>
              <a:r>
                <a:rPr lang="en-US" altLang="zh-CN" sz="3200" dirty="0"/>
                <a:t>Visual Odometry</a:t>
              </a:r>
              <a:endParaRPr lang="zh-CN" altLang="en-US" sz="3200" dirty="0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4906930" y="4076228"/>
              <a:ext cx="1924522" cy="1191816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CN" sz="3200" dirty="0"/>
                <a:t>Loop Closing</a:t>
              </a:r>
              <a:endParaRPr lang="zh-CN" altLang="en-US" sz="3200" dirty="0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9931792" y="2104176"/>
              <a:ext cx="1808920" cy="646986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CN" sz="3200" dirty="0"/>
                <a:t>Mapping</a:t>
              </a:r>
              <a:endParaRPr lang="zh-CN" altLang="en-US" sz="3200" dirty="0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471675" y="1831761"/>
              <a:ext cx="2749826" cy="1191816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CN" sz="3200" dirty="0"/>
                <a:t>Back End,</a:t>
              </a:r>
            </a:p>
            <a:p>
              <a:r>
                <a:rPr lang="en-US" altLang="zh-CN" sz="3200" dirty="0"/>
                <a:t>Optimization</a:t>
              </a:r>
              <a:endParaRPr lang="zh-CN" altLang="en-US" sz="3200" dirty="0"/>
            </a:p>
          </p:txBody>
        </p:sp>
        <p:sp>
          <p:nvSpPr>
            <p:cNvPr id="5" name="右箭头 4"/>
            <p:cNvSpPr/>
            <p:nvPr/>
          </p:nvSpPr>
          <p:spPr>
            <a:xfrm>
              <a:off x="1946121" y="2256079"/>
              <a:ext cx="651955" cy="32913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右箭头 12"/>
            <p:cNvSpPr/>
            <p:nvPr/>
          </p:nvSpPr>
          <p:spPr>
            <a:xfrm rot="1676924">
              <a:off x="1908039" y="3606111"/>
              <a:ext cx="2683703" cy="45750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右箭头 13"/>
            <p:cNvSpPr/>
            <p:nvPr/>
          </p:nvSpPr>
          <p:spPr>
            <a:xfrm>
              <a:off x="9250669" y="2261721"/>
              <a:ext cx="681123" cy="32349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右箭头 14"/>
            <p:cNvSpPr/>
            <p:nvPr/>
          </p:nvSpPr>
          <p:spPr>
            <a:xfrm>
              <a:off x="5790552" y="2261723"/>
              <a:ext cx="681123" cy="32349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直角上箭头 5"/>
            <p:cNvSpPr/>
            <p:nvPr/>
          </p:nvSpPr>
          <p:spPr>
            <a:xfrm>
              <a:off x="7174110" y="3389792"/>
              <a:ext cx="1344955" cy="1276049"/>
            </a:xfrm>
            <a:prstGeom prst="bent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47167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2970">
        <p:fade/>
      </p:transition>
    </mc:Choice>
    <mc:Fallback xmlns="">
      <p:transition spd="med" advTm="4297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 Math Model of SLAM</a:t>
            </a:r>
            <a:endParaRPr lang="zh-CN" altLang="en-US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Camera Data: Discrete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The general model of SLAM is:</a:t>
            </a:r>
          </a:p>
          <a:p>
            <a:endParaRPr lang="en-US" altLang="zh-CN" dirty="0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417" y="1789043"/>
            <a:ext cx="10333383" cy="144484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6552" y="5266303"/>
            <a:ext cx="10101112" cy="1199811"/>
          </a:xfrm>
          <a:prstGeom prst="rect">
            <a:avLst/>
          </a:prstGeom>
        </p:spPr>
      </p:pic>
      <p:graphicFrame>
        <p:nvGraphicFramePr>
          <p:cNvPr id="20" name="对象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4414194"/>
              </p:ext>
            </p:extLst>
          </p:nvPr>
        </p:nvGraphicFramePr>
        <p:xfrm>
          <a:off x="4463083" y="4115260"/>
          <a:ext cx="2888466" cy="11510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31" name="Equation" r:id="rId6" imgW="1270000" imgH="508000" progId="Equation.DSMT4">
                  <p:embed/>
                </p:oleObj>
              </mc:Choice>
              <mc:Fallback>
                <p:oleObj name="Equation" r:id="rId6" imgW="1270000" imgH="50800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3083" y="4115260"/>
                        <a:ext cx="2888466" cy="115104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4062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140" y="2431661"/>
            <a:ext cx="7321540" cy="3654534"/>
          </a:xfrm>
        </p:spPr>
      </p:pic>
      <p:sp>
        <p:nvSpPr>
          <p:cNvPr id="5" name="内容占位符 2"/>
          <p:cNvSpPr txBox="1">
            <a:spLocks/>
          </p:cNvSpPr>
          <p:nvPr/>
        </p:nvSpPr>
        <p:spPr>
          <a:xfrm>
            <a:off x="838200" y="1045028"/>
            <a:ext cx="10515600" cy="54210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What does                       mean?</a:t>
            </a:r>
          </a:p>
          <a:p>
            <a:r>
              <a:rPr lang="en-US" altLang="zh-CN" dirty="0"/>
              <a:t>x: Transformation Matrix (T) = (3D Rotation (R) , Translation (   ) )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u:                             </a:t>
            </a:r>
          </a:p>
          <a:p>
            <a:pPr marL="0" indent="0">
              <a:buNone/>
            </a:pP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</p:txBody>
      </p:sp>
      <p:graphicFrame>
        <p:nvGraphicFramePr>
          <p:cNvPr id="12" name="对象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8185884"/>
              </p:ext>
            </p:extLst>
          </p:nvPr>
        </p:nvGraphicFramePr>
        <p:xfrm>
          <a:off x="9756770" y="1348054"/>
          <a:ext cx="381144" cy="7036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41" name="Equation" r:id="rId5" imgW="114151" imgH="215619" progId="Equation.DSMT4">
                  <p:embed/>
                </p:oleObj>
              </mc:Choice>
              <mc:Fallback>
                <p:oleObj name="Equation" r:id="rId5" imgW="114151" imgH="215619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56770" y="1348054"/>
                        <a:ext cx="381144" cy="70368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对象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0351195"/>
              </p:ext>
            </p:extLst>
          </p:nvPr>
        </p:nvGraphicFramePr>
        <p:xfrm>
          <a:off x="1216080" y="2086168"/>
          <a:ext cx="1805416" cy="13150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42" name="Equation" r:id="rId7" imgW="774364" imgH="558558" progId="Equation.DSMT4">
                  <p:embed/>
                </p:oleObj>
              </mc:Choice>
              <mc:Fallback>
                <p:oleObj name="Equation" r:id="rId7" imgW="774364" imgH="558558" progId="Equation.DSMT4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6080" y="2086168"/>
                        <a:ext cx="1805416" cy="131505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对象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9834575"/>
              </p:ext>
            </p:extLst>
          </p:nvPr>
        </p:nvGraphicFramePr>
        <p:xfrm>
          <a:off x="2821929" y="1073735"/>
          <a:ext cx="1637035" cy="4969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43" name="Equation" r:id="rId9" imgW="532937" imgH="164957" progId="Equation.DSMT4">
                  <p:embed/>
                </p:oleObj>
              </mc:Choice>
              <mc:Fallback>
                <p:oleObj name="Equation" r:id="rId9" imgW="532937" imgH="164957" progId="Equation.DSMT4">
                  <p:embed/>
                  <p:pic>
                    <p:nvPicPr>
                      <p:cNvPr id="7" name="对象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21929" y="1073735"/>
                        <a:ext cx="1637035" cy="49695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对象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4966055"/>
              </p:ext>
            </p:extLst>
          </p:nvPr>
        </p:nvGraphicFramePr>
        <p:xfrm>
          <a:off x="8955393" y="-77308"/>
          <a:ext cx="2888466" cy="11510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44" name="Equation" r:id="rId11" imgW="1270000" imgH="508000" progId="Equation.DSMT4">
                  <p:embed/>
                </p:oleObj>
              </mc:Choice>
              <mc:Fallback>
                <p:oleObj name="Equation" r:id="rId11" imgW="1270000" imgH="508000" progId="Equation.DSMT4">
                  <p:embed/>
                  <p:pic>
                    <p:nvPicPr>
                      <p:cNvPr id="5" name="对象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55393" y="-77308"/>
                        <a:ext cx="2888466" cy="115104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对象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3894737"/>
              </p:ext>
            </p:extLst>
          </p:nvPr>
        </p:nvGraphicFramePr>
        <p:xfrm>
          <a:off x="1496046" y="3431530"/>
          <a:ext cx="2124523" cy="687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45" name="Equation" r:id="rId13" imgW="723586" imgH="241195" progId="Equation.DSMT4">
                  <p:embed/>
                </p:oleObj>
              </mc:Choice>
              <mc:Fallback>
                <p:oleObj name="Equation" r:id="rId13" imgW="723586" imgH="241195" progId="Equation.DSMT4">
                  <p:embed/>
                  <p:pic>
                    <p:nvPicPr>
                      <p:cNvPr id="0" name="Object 2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6046" y="3431530"/>
                        <a:ext cx="2124523" cy="6878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标题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 Math Model of SLAM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633634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2"/>
          <p:cNvSpPr txBox="1">
            <a:spLocks/>
          </p:cNvSpPr>
          <p:nvPr/>
        </p:nvSpPr>
        <p:spPr>
          <a:xfrm>
            <a:off x="838200" y="1045028"/>
            <a:ext cx="10515600" cy="54210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What does                       mean?</a:t>
            </a:r>
          </a:p>
          <a:p>
            <a:r>
              <a:rPr lang="en-US" altLang="zh-CN" dirty="0"/>
              <a:t>y: Landmark -&gt; Feature Point (SIFT, SURF, ORB, etc.)</a:t>
            </a:r>
          </a:p>
          <a:p>
            <a:r>
              <a:rPr lang="en-US" altLang="zh-CN" dirty="0"/>
              <a:t>z: Coordinate of y in Camera-coordinate-system.</a:t>
            </a:r>
          </a:p>
          <a:p>
            <a:endParaRPr lang="en-US" altLang="zh-CN" dirty="0"/>
          </a:p>
        </p:txBody>
      </p:sp>
      <p:graphicFrame>
        <p:nvGraphicFramePr>
          <p:cNvPr id="7" name="对象 6"/>
          <p:cNvGraphicFramePr>
            <a:graphicFrameLocks noChangeAspect="1"/>
          </p:cNvGraphicFramePr>
          <p:nvPr/>
        </p:nvGraphicFramePr>
        <p:xfrm>
          <a:off x="2821929" y="1073735"/>
          <a:ext cx="1637035" cy="4969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92" name="Equation" r:id="rId4" imgW="532937" imgH="164957" progId="Equation.DSMT4">
                  <p:embed/>
                </p:oleObj>
              </mc:Choice>
              <mc:Fallback>
                <p:oleObj name="Equation" r:id="rId4" imgW="532937" imgH="164957" progId="Equation.DSMT4">
                  <p:embed/>
                  <p:pic>
                    <p:nvPicPr>
                      <p:cNvPr id="7" name="对象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21929" y="1073735"/>
                        <a:ext cx="1637035" cy="49695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对象 7"/>
          <p:cNvGraphicFramePr>
            <a:graphicFrameLocks noChangeAspect="1"/>
          </p:cNvGraphicFramePr>
          <p:nvPr/>
        </p:nvGraphicFramePr>
        <p:xfrm>
          <a:off x="8955393" y="-77308"/>
          <a:ext cx="2888466" cy="11510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93" name="Equation" r:id="rId6" imgW="1270000" imgH="508000" progId="Equation.DSMT4">
                  <p:embed/>
                </p:oleObj>
              </mc:Choice>
              <mc:Fallback>
                <p:oleObj name="Equation" r:id="rId6" imgW="1270000" imgH="508000" progId="Equation.DSMT4">
                  <p:embed/>
                  <p:pic>
                    <p:nvPicPr>
                      <p:cNvPr id="8" name="对象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55393" y="-77308"/>
                        <a:ext cx="2888466" cy="115104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标题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 Math Model of SLAM</a:t>
            </a:r>
            <a:endParaRPr lang="zh-CN" altLang="en-US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55925" y="2708532"/>
            <a:ext cx="6680148" cy="375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967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Camera</a:t>
            </a:r>
            <a:endParaRPr lang="zh-CN" altLang="en-US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RGB-D Camera</a:t>
            </a:r>
          </a:p>
          <a:p>
            <a:pPr lvl="1"/>
            <a:r>
              <a:rPr lang="en-US" altLang="zh-CN" dirty="0"/>
              <a:t>Structured Light</a:t>
            </a:r>
          </a:p>
          <a:p>
            <a:pPr lvl="1"/>
            <a:r>
              <a:rPr lang="en-US" altLang="zh-CN" dirty="0"/>
              <a:t>Time-of-flight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105" y="1358475"/>
            <a:ext cx="7175695" cy="517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8252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Front End: Visual </a:t>
            </a:r>
            <a:r>
              <a:rPr lang="en-US" altLang="zh-CN" dirty="0" err="1"/>
              <a:t>Odometry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Iterative Closest Point (ICP)</a:t>
            </a:r>
          </a:p>
          <a:p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045028"/>
            <a:ext cx="10752426" cy="2074423"/>
          </a:xfrm>
          <a:prstGeom prst="rect">
            <a:avLst/>
          </a:prstGeom>
        </p:spPr>
      </p:pic>
      <p:graphicFrame>
        <p:nvGraphicFramePr>
          <p:cNvPr id="6" name="对象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5919667"/>
              </p:ext>
            </p:extLst>
          </p:nvPr>
        </p:nvGraphicFramePr>
        <p:xfrm>
          <a:off x="3989054" y="4203869"/>
          <a:ext cx="4450717" cy="10653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77" name="Equation" r:id="rId5" imgW="1790700" imgH="431800" progId="Equation.DSMT4">
                  <p:embed/>
                </p:oleObj>
              </mc:Choice>
              <mc:Fallback>
                <p:oleObj name="Equation" r:id="rId5" imgW="1790700" imgH="4318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9054" y="4203869"/>
                        <a:ext cx="4450717" cy="106533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对象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2031542"/>
              </p:ext>
            </p:extLst>
          </p:nvPr>
        </p:nvGraphicFramePr>
        <p:xfrm>
          <a:off x="2389698" y="5410522"/>
          <a:ext cx="7412602" cy="10555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78" name="Equation" r:id="rId7" imgW="3009900" imgH="431800" progId="Equation.DSMT4">
                  <p:embed/>
                </p:oleObj>
              </mc:Choice>
              <mc:Fallback>
                <p:oleObj name="Equation" r:id="rId7" imgW="3009900" imgH="4318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9698" y="5410522"/>
                        <a:ext cx="7412602" cy="105559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组合 6"/>
          <p:cNvGrpSpPr/>
          <p:nvPr/>
        </p:nvGrpSpPr>
        <p:grpSpPr>
          <a:xfrm>
            <a:off x="6630660" y="2775064"/>
            <a:ext cx="4959966" cy="1687152"/>
            <a:chOff x="7018029" y="550209"/>
            <a:chExt cx="4959966" cy="1687152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018029" y="673432"/>
              <a:ext cx="4959966" cy="1563929"/>
            </a:xfrm>
            <a:prstGeom prst="rect">
              <a:avLst/>
            </a:prstGeom>
          </p:spPr>
        </p:pic>
        <p:sp>
          <p:nvSpPr>
            <p:cNvPr id="10" name="椭圆 9"/>
            <p:cNvSpPr/>
            <p:nvPr/>
          </p:nvSpPr>
          <p:spPr>
            <a:xfrm>
              <a:off x="7923309" y="550209"/>
              <a:ext cx="1439331" cy="68877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944272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Front End: Visual </a:t>
            </a:r>
            <a:r>
              <a:rPr lang="en-US" altLang="zh-CN" dirty="0" err="1"/>
              <a:t>Odometry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Iterative Closest Point (ICP)</a:t>
            </a:r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Once we have R, letting the second term be zero, we can get  t.</a:t>
            </a:r>
          </a:p>
          <a:p>
            <a:r>
              <a:rPr lang="en-US" altLang="zh-CN" dirty="0"/>
              <a:t>So ICP is a 2-step algorithm: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CN" dirty="0"/>
              <a:t>Calculate the Rotation Matrix (Analytical Solution by SVD):</a:t>
            </a:r>
          </a:p>
          <a:p>
            <a:pPr marL="914400" lvl="1" indent="-457200">
              <a:buFont typeface="+mj-lt"/>
              <a:buAutoNum type="arabicPeriod"/>
            </a:pPr>
            <a:endParaRPr lang="en-US" altLang="zh-CN" dirty="0"/>
          </a:p>
          <a:p>
            <a:pPr marL="914400" lvl="1" indent="-457200">
              <a:buFont typeface="+mj-lt"/>
              <a:buAutoNum type="arabicPeriod"/>
            </a:pPr>
            <a:endParaRPr lang="en-US" altLang="zh-CN" dirty="0"/>
          </a:p>
          <a:p>
            <a:pPr marL="914400" lvl="1" indent="-457200">
              <a:buFont typeface="+mj-lt"/>
              <a:buAutoNum type="arabicPeriod"/>
            </a:pPr>
            <a:endParaRPr lang="en-US" altLang="zh-CN" dirty="0"/>
          </a:p>
          <a:p>
            <a:pPr marL="914400" lvl="1" indent="-457200">
              <a:buFont typeface="+mj-lt"/>
              <a:buAutoNum type="arabicPeriod"/>
            </a:pPr>
            <a:r>
              <a:rPr lang="en-US" altLang="zh-CN" dirty="0"/>
              <a:t>Calculate t (Also Analytical Solution):</a:t>
            </a:r>
          </a:p>
          <a:p>
            <a:pPr marL="914400" lvl="1" indent="-457200">
              <a:buFont typeface="+mj-lt"/>
              <a:buAutoNum type="arabicPeriod"/>
            </a:pPr>
            <a:endParaRPr lang="en-US" altLang="zh-CN" dirty="0"/>
          </a:p>
        </p:txBody>
      </p:sp>
      <p:graphicFrame>
        <p:nvGraphicFramePr>
          <p:cNvPr id="8" name="对象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2020488"/>
              </p:ext>
            </p:extLst>
          </p:nvPr>
        </p:nvGraphicFramePr>
        <p:xfrm>
          <a:off x="2389698" y="1480547"/>
          <a:ext cx="7412602" cy="10555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48" name="Equation" r:id="rId4" imgW="3009900" imgH="431800" progId="Equation.DSMT4">
                  <p:embed/>
                </p:oleObj>
              </mc:Choice>
              <mc:Fallback>
                <p:oleObj name="Equation" r:id="rId4" imgW="3009900" imgH="431800" progId="Equation.DSMT4">
                  <p:embed/>
                  <p:pic>
                    <p:nvPicPr>
                      <p:cNvPr id="8" name="对象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9698" y="1480547"/>
                        <a:ext cx="7412602" cy="105559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对象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7448186"/>
              </p:ext>
            </p:extLst>
          </p:nvPr>
        </p:nvGraphicFramePr>
        <p:xfrm>
          <a:off x="2607013" y="3978612"/>
          <a:ext cx="6130831" cy="10450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49" name="Equation" r:id="rId6" imgW="2514600" imgH="431800" progId="Equation.DSMT4">
                  <p:embed/>
                </p:oleObj>
              </mc:Choice>
              <mc:Fallback>
                <p:oleObj name="Equation" r:id="rId6" imgW="2514600" imgH="431800" progId="Equation.DSMT4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7013" y="3978612"/>
                        <a:ext cx="6130831" cy="10450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对象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4169238"/>
              </p:ext>
            </p:extLst>
          </p:nvPr>
        </p:nvGraphicFramePr>
        <p:xfrm>
          <a:off x="4613315" y="5555121"/>
          <a:ext cx="2118226" cy="6602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50" name="Equation" r:id="rId8" imgW="736600" imgH="228600" progId="Equation.DSMT4">
                  <p:embed/>
                </p:oleObj>
              </mc:Choice>
              <mc:Fallback>
                <p:oleObj name="Equation" r:id="rId8" imgW="736600" imgH="228600" progId="Equation.DSMT4">
                  <p:embed/>
                  <p:pic>
                    <p:nvPicPr>
                      <p:cNvPr id="0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3315" y="5555121"/>
                        <a:ext cx="2118226" cy="66022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373292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9577</TotalTime>
  <Words>3302</Words>
  <Application>Microsoft Office PowerPoint</Application>
  <PresentationFormat>宽屏</PresentationFormat>
  <Paragraphs>210</Paragraphs>
  <Slides>20</Slides>
  <Notes>19</Notes>
  <HiddenSlides>0</HiddenSlides>
  <MMClips>2</MMClips>
  <ScaleCrop>false</ScaleCrop>
  <HeadingPairs>
    <vt:vector size="8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9" baseType="lpstr">
      <vt:lpstr>等线</vt:lpstr>
      <vt:lpstr>等线 Light</vt:lpstr>
      <vt:lpstr>宋体</vt:lpstr>
      <vt:lpstr>微软雅黑</vt:lpstr>
      <vt:lpstr>Arial</vt:lpstr>
      <vt:lpstr>Calibri</vt:lpstr>
      <vt:lpstr>Calibri Light</vt:lpstr>
      <vt:lpstr>Office 主题​​</vt:lpstr>
      <vt:lpstr>Equation</vt:lpstr>
      <vt:lpstr>Visual SLAM 简介</vt:lpstr>
      <vt:lpstr>Definition of SLAM</vt:lpstr>
      <vt:lpstr>Classic Visual SLAM Architecture</vt:lpstr>
      <vt:lpstr> Math Model of SLAM</vt:lpstr>
      <vt:lpstr> Math Model of SLAM</vt:lpstr>
      <vt:lpstr> Math Model of SLAM</vt:lpstr>
      <vt:lpstr>Camera</vt:lpstr>
      <vt:lpstr>Front End: Visual Odometry</vt:lpstr>
      <vt:lpstr>Front End: Visual Odometry</vt:lpstr>
      <vt:lpstr>Demo of Visual Odometry</vt:lpstr>
      <vt:lpstr>Loop Closing Detection: Bag-of-Words</vt:lpstr>
      <vt:lpstr>Back End: Optimization</vt:lpstr>
      <vt:lpstr>Mapping: SLAM Applications</vt:lpstr>
      <vt:lpstr>Open Source SLAM</vt:lpstr>
      <vt:lpstr>RTAB-Map</vt:lpstr>
      <vt:lpstr>SLAM: Future Direction</vt:lpstr>
      <vt:lpstr>Inspiration of SLAM and Wireless Localization</vt:lpstr>
      <vt:lpstr>Other SLAM Solutions</vt:lpstr>
      <vt:lpstr>Limitation of Monocular SLAM</vt:lpstr>
      <vt:lpstr>谢谢大家！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董尔群</dc:creator>
  <cp:lastModifiedBy>董尔群</cp:lastModifiedBy>
  <cp:revision>2605</cp:revision>
  <dcterms:created xsi:type="dcterms:W3CDTF">2016-09-13T02:25:29Z</dcterms:created>
  <dcterms:modified xsi:type="dcterms:W3CDTF">2017-11-01T04:40:06Z</dcterms:modified>
</cp:coreProperties>
</file>