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7" r:id="rId7"/>
    <p:sldId id="261" r:id="rId8"/>
    <p:sldId id="262" r:id="rId9"/>
    <p:sldId id="264" r:id="rId10"/>
    <p:sldId id="263" r:id="rId11"/>
    <p:sldId id="266" r:id="rId12"/>
    <p:sldId id="268" r:id="rId13"/>
    <p:sldId id="270" r:id="rId14"/>
    <p:sldId id="269" r:id="rId15"/>
    <p:sldId id="271" r:id="rId16"/>
    <p:sldId id="272" r:id="rId17"/>
    <p:sldId id="274"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81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3B444D-B18F-47F6-893E-E4B60300C7EA}" type="datetimeFigureOut">
              <a:rPr lang="zh-CN" altLang="en-US" smtClean="0"/>
              <a:t>2017/11/1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A43D83-2C68-413D-9DE9-7507720CC176}" type="slidenum">
              <a:rPr lang="zh-CN" altLang="en-US" smtClean="0"/>
              <a:t>‹#›</a:t>
            </a:fld>
            <a:endParaRPr lang="zh-CN" altLang="en-US"/>
          </a:p>
        </p:txBody>
      </p:sp>
    </p:spTree>
    <p:extLst>
      <p:ext uri="{BB962C8B-B14F-4D97-AF65-F5344CB8AC3E}">
        <p14:creationId xmlns:p14="http://schemas.microsoft.com/office/powerpoint/2010/main" val="1596197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ETA η</a:t>
            </a:r>
            <a:endParaRPr lang="zh-CN" altLang="en-US" dirty="0"/>
          </a:p>
        </p:txBody>
      </p:sp>
      <p:sp>
        <p:nvSpPr>
          <p:cNvPr id="4" name="灯片编号占位符 3"/>
          <p:cNvSpPr>
            <a:spLocks noGrp="1"/>
          </p:cNvSpPr>
          <p:nvPr>
            <p:ph type="sldNum" sz="quarter" idx="10"/>
          </p:nvPr>
        </p:nvSpPr>
        <p:spPr/>
        <p:txBody>
          <a:bodyPr/>
          <a:lstStyle/>
          <a:p>
            <a:fld id="{E8A43D83-2C68-413D-9DE9-7507720CC176}" type="slidenum">
              <a:rPr lang="zh-CN" altLang="en-US" smtClean="0"/>
              <a:t>7</a:t>
            </a:fld>
            <a:endParaRPr lang="zh-CN" altLang="en-US"/>
          </a:p>
        </p:txBody>
      </p:sp>
    </p:spTree>
    <p:extLst>
      <p:ext uri="{BB962C8B-B14F-4D97-AF65-F5344CB8AC3E}">
        <p14:creationId xmlns:p14="http://schemas.microsoft.com/office/powerpoint/2010/main" val="1131459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Fading </a:t>
            </a:r>
            <a:r>
              <a:rPr lang="zh-CN" altLang="en-US" dirty="0"/>
              <a:t>信号衰减 由于墙壁或其它物体的遮挡，多径效应，移动设备在收集</a:t>
            </a:r>
            <a:r>
              <a:rPr lang="en-US" altLang="zh-CN" dirty="0"/>
              <a:t>RSSI</a:t>
            </a:r>
            <a:r>
              <a:rPr lang="zh-CN" altLang="en-US" dirty="0"/>
              <a:t>信号时产生的误差</a:t>
            </a:r>
            <a:endParaRPr lang="en-US" altLang="zh-CN" dirty="0"/>
          </a:p>
          <a:p>
            <a:r>
              <a:rPr lang="en-US" altLang="zh-CN" dirty="0"/>
              <a:t>Shadowing </a:t>
            </a:r>
            <a:r>
              <a:rPr lang="zh-CN" altLang="en-US" dirty="0"/>
              <a:t>发射机和接收机之间的行人</a:t>
            </a:r>
            <a:endParaRPr lang="en-US" altLang="zh-CN" dirty="0"/>
          </a:p>
          <a:p>
            <a:r>
              <a:rPr lang="en-US" altLang="zh-CN" dirty="0"/>
              <a:t>Interference </a:t>
            </a:r>
            <a:r>
              <a:rPr lang="zh-CN" altLang="en-US" dirty="0"/>
              <a:t>相同频段的信号产生干扰</a:t>
            </a:r>
          </a:p>
        </p:txBody>
      </p:sp>
      <p:sp>
        <p:nvSpPr>
          <p:cNvPr id="4" name="灯片编号占位符 3"/>
          <p:cNvSpPr>
            <a:spLocks noGrp="1"/>
          </p:cNvSpPr>
          <p:nvPr>
            <p:ph type="sldNum" sz="quarter" idx="10"/>
          </p:nvPr>
        </p:nvSpPr>
        <p:spPr/>
        <p:txBody>
          <a:bodyPr/>
          <a:lstStyle/>
          <a:p>
            <a:fld id="{E8A43D83-2C68-413D-9DE9-7507720CC176}" type="slidenum">
              <a:rPr lang="zh-CN" altLang="en-US" smtClean="0"/>
              <a:t>9</a:t>
            </a:fld>
            <a:endParaRPr lang="zh-CN" altLang="en-US"/>
          </a:p>
        </p:txBody>
      </p:sp>
    </p:spTree>
    <p:extLst>
      <p:ext uri="{BB962C8B-B14F-4D97-AF65-F5344CB8AC3E}">
        <p14:creationId xmlns:p14="http://schemas.microsoft.com/office/powerpoint/2010/main" val="193844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dirty="0"/>
              <a:t>A saltation point in the contour map refers to a point where the RSSI is very different from those of the surrounding points.</a:t>
            </a:r>
          </a:p>
          <a:p>
            <a:endParaRPr lang="zh-CN" altLang="en-US" dirty="0"/>
          </a:p>
        </p:txBody>
      </p:sp>
      <p:sp>
        <p:nvSpPr>
          <p:cNvPr id="4" name="灯片编号占位符 3"/>
          <p:cNvSpPr>
            <a:spLocks noGrp="1"/>
          </p:cNvSpPr>
          <p:nvPr>
            <p:ph type="sldNum" sz="quarter" idx="10"/>
          </p:nvPr>
        </p:nvSpPr>
        <p:spPr/>
        <p:txBody>
          <a:bodyPr/>
          <a:lstStyle/>
          <a:p>
            <a:fld id="{E8A43D83-2C68-413D-9DE9-7507720CC176}" type="slidenum">
              <a:rPr lang="zh-CN" altLang="en-US" smtClean="0"/>
              <a:t>14</a:t>
            </a:fld>
            <a:endParaRPr lang="zh-CN" altLang="en-US"/>
          </a:p>
        </p:txBody>
      </p:sp>
    </p:spTree>
    <p:extLst>
      <p:ext uri="{BB962C8B-B14F-4D97-AF65-F5344CB8AC3E}">
        <p14:creationId xmlns:p14="http://schemas.microsoft.com/office/powerpoint/2010/main" val="139646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dirty="0"/>
              <a:t>A saltation point in the contour map refers to a point where the RSSI is very different from those of the surrounding points.</a:t>
            </a:r>
          </a:p>
          <a:p>
            <a:endParaRPr lang="zh-CN" altLang="en-US" dirty="0"/>
          </a:p>
        </p:txBody>
      </p:sp>
      <p:sp>
        <p:nvSpPr>
          <p:cNvPr id="4" name="灯片编号占位符 3"/>
          <p:cNvSpPr>
            <a:spLocks noGrp="1"/>
          </p:cNvSpPr>
          <p:nvPr>
            <p:ph type="sldNum" sz="quarter" idx="10"/>
          </p:nvPr>
        </p:nvSpPr>
        <p:spPr/>
        <p:txBody>
          <a:bodyPr/>
          <a:lstStyle/>
          <a:p>
            <a:fld id="{E8A43D83-2C68-413D-9DE9-7507720CC176}" type="slidenum">
              <a:rPr lang="zh-CN" altLang="en-US" smtClean="0"/>
              <a:t>15</a:t>
            </a:fld>
            <a:endParaRPr lang="zh-CN" altLang="en-US"/>
          </a:p>
        </p:txBody>
      </p:sp>
    </p:spTree>
    <p:extLst>
      <p:ext uri="{BB962C8B-B14F-4D97-AF65-F5344CB8AC3E}">
        <p14:creationId xmlns:p14="http://schemas.microsoft.com/office/powerpoint/2010/main" val="89451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5C5AC62-65E1-4B05-B6BE-57AFDF59BA86}"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149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3630907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266420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1512881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5C5AC62-65E1-4B05-B6BE-57AFDF59BA86}"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0282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3406500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1097280" y="2582334"/>
            <a:ext cx="4937760" cy="33782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6217920" y="2582334"/>
            <a:ext cx="4937760" cy="33782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3313838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2402192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CN" altLang="en-US"/>
          </a:p>
        </p:txBody>
      </p:sp>
      <p:sp>
        <p:nvSpPr>
          <p:cNvPr id="9" name="Slide Number Placeholder 8"/>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404158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B1F9C1-4A9D-42C2-AD83-7BC854C192D9}" type="datetimeFigureOut">
              <a:rPr lang="zh-CN" altLang="en-US" smtClean="0"/>
              <a:t>2017/11/1</a:t>
            </a:fld>
            <a:endParaRPr lang="zh-CN"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CN"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4070400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D2B1F9C1-4A9D-42C2-AD83-7BC854C192D9}" type="datetimeFigureOut">
              <a:rPr lang="zh-CN" altLang="en-US" smtClean="0"/>
              <a:t>2017/11/1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5C5AC62-65E1-4B05-B6BE-57AFDF59BA86}" type="slidenum">
              <a:rPr lang="zh-CN" altLang="en-US" smtClean="0"/>
              <a:t>‹#›</a:t>
            </a:fld>
            <a:endParaRPr lang="zh-CN" altLang="en-US"/>
          </a:p>
        </p:txBody>
      </p:sp>
    </p:spTree>
    <p:extLst>
      <p:ext uri="{BB962C8B-B14F-4D97-AF65-F5344CB8AC3E}">
        <p14:creationId xmlns:p14="http://schemas.microsoft.com/office/powerpoint/2010/main" val="2374176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2B1F9C1-4A9D-42C2-AD83-7BC854C192D9}" type="datetimeFigureOut">
              <a:rPr lang="zh-CN" altLang="en-US" smtClean="0"/>
              <a:t>2017/11/1</a:t>
            </a:fld>
            <a:endParaRPr lang="zh-CN"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CN"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5C5AC62-65E1-4B05-B6BE-57AFDF59BA86}" type="slidenum">
              <a:rPr lang="zh-CN" altLang="en-US" smtClean="0"/>
              <a:t>‹#›</a:t>
            </a:fld>
            <a:endParaRPr lang="zh-CN"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79815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image" Target="../media/image8.tmp"/><Relationship Id="rId1" Type="http://schemas.openxmlformats.org/officeDocument/2006/relationships/slideLayout" Target="../slideLayouts/slideLayout2.xml"/><Relationship Id="rId4" Type="http://schemas.openxmlformats.org/officeDocument/2006/relationships/image" Target="../media/image10.tmp"/></Relationships>
</file>

<file path=ppt/slides/_rels/slide1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tmp"/></Relationships>
</file>

<file path=ppt/slides/_rels/slide15.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tmp"/></Relationships>
</file>

<file path=ppt/slides/_rels/slide8.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4F7DC4D-AAEE-47BB-BA4B-D96BFBFCF22E}"/>
              </a:ext>
            </a:extLst>
          </p:cNvPr>
          <p:cNvSpPr>
            <a:spLocks noGrp="1"/>
          </p:cNvSpPr>
          <p:nvPr>
            <p:ph type="ctrTitle"/>
          </p:nvPr>
        </p:nvSpPr>
        <p:spPr/>
        <p:txBody>
          <a:bodyPr>
            <a:normAutofit/>
          </a:bodyPr>
          <a:lstStyle/>
          <a:p>
            <a:r>
              <a:rPr lang="en-US" altLang="zh-CN" sz="5400" dirty="0"/>
              <a:t>Improved Wi-Fi RSSI Measurement for Indoor Localization</a:t>
            </a:r>
            <a:endParaRPr lang="zh-CN" altLang="en-US" sz="5400" dirty="0"/>
          </a:p>
        </p:txBody>
      </p:sp>
      <p:sp>
        <p:nvSpPr>
          <p:cNvPr id="3" name="副标题 2">
            <a:extLst>
              <a:ext uri="{FF2B5EF4-FFF2-40B4-BE49-F238E27FC236}">
                <a16:creationId xmlns:a16="http://schemas.microsoft.com/office/drawing/2014/main" id="{421C668A-993B-4274-AD4F-CA94D546056C}"/>
              </a:ext>
            </a:extLst>
          </p:cNvPr>
          <p:cNvSpPr>
            <a:spLocks noGrp="1"/>
          </p:cNvSpPr>
          <p:nvPr>
            <p:ph type="subTitle" idx="1"/>
          </p:nvPr>
        </p:nvSpPr>
        <p:spPr/>
        <p:txBody>
          <a:bodyPr/>
          <a:lstStyle/>
          <a:p>
            <a:r>
              <a:rPr lang="en-US" altLang="zh-CN" dirty="0"/>
              <a:t>IEEE SENSORS JOURNAL</a:t>
            </a:r>
            <a:r>
              <a:rPr lang="zh-CN" altLang="en-US" dirty="0"/>
              <a:t>，</a:t>
            </a:r>
            <a:r>
              <a:rPr lang="en-US" altLang="zh-CN" dirty="0"/>
              <a:t> APRIL 2017</a:t>
            </a:r>
            <a:endParaRPr lang="zh-CN" altLang="en-US" dirty="0"/>
          </a:p>
        </p:txBody>
      </p:sp>
    </p:spTree>
    <p:extLst>
      <p:ext uri="{BB962C8B-B14F-4D97-AF65-F5344CB8AC3E}">
        <p14:creationId xmlns:p14="http://schemas.microsoft.com/office/powerpoint/2010/main" val="1412095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12CBC0B-22BB-4D71-AF0A-9B29354A072B}"/>
              </a:ext>
            </a:extLst>
          </p:cNvPr>
          <p:cNvSpPr>
            <a:spLocks noGrp="1"/>
          </p:cNvSpPr>
          <p:nvPr>
            <p:ph type="title"/>
          </p:nvPr>
        </p:nvSpPr>
        <p:spPr/>
        <p:txBody>
          <a:bodyPr/>
          <a:lstStyle/>
          <a:p>
            <a:r>
              <a:rPr lang="en-US" altLang="zh-CN" dirty="0"/>
              <a:t>RSSI extraction algorithm</a:t>
            </a:r>
            <a:endParaRPr lang="zh-CN" altLang="en-US" dirty="0"/>
          </a:p>
        </p:txBody>
      </p:sp>
      <p:sp>
        <p:nvSpPr>
          <p:cNvPr id="3" name="内容占位符 2">
            <a:extLst>
              <a:ext uri="{FF2B5EF4-FFF2-40B4-BE49-F238E27FC236}">
                <a16:creationId xmlns:a16="http://schemas.microsoft.com/office/drawing/2014/main" id="{305328E2-CC54-4B02-B4AD-D1E5620164BC}"/>
              </a:ext>
            </a:extLst>
          </p:cNvPr>
          <p:cNvSpPr>
            <a:spLocks noGrp="1"/>
          </p:cNvSpPr>
          <p:nvPr>
            <p:ph idx="1"/>
          </p:nvPr>
        </p:nvSpPr>
        <p:spPr/>
        <p:txBody>
          <a:bodyPr/>
          <a:lstStyle/>
          <a:p>
            <a:pPr>
              <a:buFont typeface="Arial" panose="020B0604020202020204" pitchFamily="34" charset="0"/>
              <a:buChar char="•"/>
            </a:pPr>
            <a:r>
              <a:rPr lang="en-US" altLang="zh-CN" dirty="0"/>
              <a:t>Larger RSSI values</a:t>
            </a:r>
          </a:p>
          <a:p>
            <a:pPr>
              <a:buFont typeface="Arial" panose="020B0604020202020204" pitchFamily="34" charset="0"/>
              <a:buChar char="•"/>
            </a:pPr>
            <a:r>
              <a:rPr lang="en-US" altLang="zh-CN" dirty="0"/>
              <a:t>The mean of some RSSI values</a:t>
            </a:r>
          </a:p>
        </p:txBody>
      </p:sp>
      <p:pic>
        <p:nvPicPr>
          <p:cNvPr id="5" name="图片 4" descr="屏幕剪辑">
            <a:extLst>
              <a:ext uri="{FF2B5EF4-FFF2-40B4-BE49-F238E27FC236}">
                <a16:creationId xmlns:a16="http://schemas.microsoft.com/office/drawing/2014/main" id="{40AB50BB-96C1-4118-8CD6-F530FF83F29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287726" y="1845734"/>
            <a:ext cx="4867954" cy="3219899"/>
          </a:xfrm>
          <a:prstGeom prst="rect">
            <a:avLst/>
          </a:prstGeom>
        </p:spPr>
      </p:pic>
    </p:spTree>
    <p:extLst>
      <p:ext uri="{BB962C8B-B14F-4D97-AF65-F5344CB8AC3E}">
        <p14:creationId xmlns:p14="http://schemas.microsoft.com/office/powerpoint/2010/main" val="3294064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DFF213-ADAB-4514-AFEE-9C45698B7B1F}"/>
              </a:ext>
            </a:extLst>
          </p:cNvPr>
          <p:cNvSpPr>
            <a:spLocks noGrp="1"/>
          </p:cNvSpPr>
          <p:nvPr>
            <p:ph type="title"/>
          </p:nvPr>
        </p:nvSpPr>
        <p:spPr/>
        <p:txBody>
          <a:bodyPr/>
          <a:lstStyle/>
          <a:p>
            <a:r>
              <a:rPr lang="en-US" altLang="zh-CN" dirty="0"/>
              <a:t>Determination of the Number M</a:t>
            </a:r>
            <a:endParaRPr lang="zh-CN" altLang="en-US" dirty="0"/>
          </a:p>
        </p:txBody>
      </p:sp>
      <p:sp>
        <p:nvSpPr>
          <p:cNvPr id="3" name="内容占位符 2">
            <a:extLst>
              <a:ext uri="{FF2B5EF4-FFF2-40B4-BE49-F238E27FC236}">
                <a16:creationId xmlns:a16="http://schemas.microsoft.com/office/drawing/2014/main" id="{E6C5B676-FD8D-4D74-92B8-D6D8076340D4}"/>
              </a:ext>
            </a:extLst>
          </p:cNvPr>
          <p:cNvSpPr>
            <a:spLocks noGrp="1"/>
          </p:cNvSpPr>
          <p:nvPr>
            <p:ph idx="1"/>
          </p:nvPr>
        </p:nvSpPr>
        <p:spPr>
          <a:xfrm>
            <a:off x="1097280" y="1845734"/>
            <a:ext cx="6270846" cy="4023360"/>
          </a:xfrm>
        </p:spPr>
        <p:txBody>
          <a:bodyPr>
            <a:normAutofit/>
          </a:bodyPr>
          <a:lstStyle/>
          <a:p>
            <a:pPr>
              <a:buFont typeface="Arial" panose="020B0604020202020204" pitchFamily="34" charset="0"/>
              <a:buChar char="•"/>
            </a:pPr>
            <a:r>
              <a:rPr lang="en-US" altLang="zh-CN" sz="2400" dirty="0"/>
              <a:t>Smoothness index denoted by S as a measure.</a:t>
            </a:r>
          </a:p>
          <a:p>
            <a:pPr>
              <a:buFont typeface="Arial" panose="020B0604020202020204" pitchFamily="34" charset="0"/>
              <a:buChar char="•"/>
            </a:pPr>
            <a:endParaRPr lang="en-US" altLang="zh-CN" sz="2400" dirty="0"/>
          </a:p>
          <a:p>
            <a:pPr>
              <a:buFont typeface="Arial" panose="020B0604020202020204" pitchFamily="34" charset="0"/>
              <a:buChar char="•"/>
            </a:pPr>
            <a:endParaRPr lang="en-US" altLang="zh-CN" sz="2400" dirty="0"/>
          </a:p>
          <a:p>
            <a:pPr>
              <a:buFont typeface="Arial" panose="020B0604020202020204" pitchFamily="34" charset="0"/>
              <a:buChar char="•"/>
            </a:pPr>
            <a:r>
              <a:rPr lang="en-US" altLang="zh-CN" sz="2400" dirty="0"/>
              <a:t>The smaller S is, the smoother the signal curve is, the better quality of RSSI is.</a:t>
            </a:r>
          </a:p>
        </p:txBody>
      </p:sp>
      <p:pic>
        <p:nvPicPr>
          <p:cNvPr id="5" name="图片 4" descr="屏幕剪辑">
            <a:extLst>
              <a:ext uri="{FF2B5EF4-FFF2-40B4-BE49-F238E27FC236}">
                <a16:creationId xmlns:a16="http://schemas.microsoft.com/office/drawing/2014/main" id="{A0B44B4A-6560-465A-9FC0-D6D625CC3C5B}"/>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624014" y="2278897"/>
            <a:ext cx="4744112" cy="895475"/>
          </a:xfrm>
          <a:prstGeom prst="rect">
            <a:avLst/>
          </a:prstGeom>
        </p:spPr>
      </p:pic>
      <p:pic>
        <p:nvPicPr>
          <p:cNvPr id="7" name="图片 6" descr="屏幕剪辑">
            <a:extLst>
              <a:ext uri="{FF2B5EF4-FFF2-40B4-BE49-F238E27FC236}">
                <a16:creationId xmlns:a16="http://schemas.microsoft.com/office/drawing/2014/main" id="{479069AE-9064-4338-A18E-8BCD180BE13A}"/>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518377" y="2278897"/>
            <a:ext cx="4037056" cy="2919840"/>
          </a:xfrm>
          <a:prstGeom prst="rect">
            <a:avLst/>
          </a:prstGeom>
        </p:spPr>
      </p:pic>
      <p:pic>
        <p:nvPicPr>
          <p:cNvPr id="9" name="图片 8" descr="屏幕剪辑">
            <a:extLst>
              <a:ext uri="{FF2B5EF4-FFF2-40B4-BE49-F238E27FC236}">
                <a16:creationId xmlns:a16="http://schemas.microsoft.com/office/drawing/2014/main" id="{59EE02EC-23BC-44EA-92F7-AE1DCED4B20D}"/>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161883" y="4011763"/>
            <a:ext cx="6391467" cy="1590047"/>
          </a:xfrm>
          <a:prstGeom prst="rect">
            <a:avLst/>
          </a:prstGeom>
        </p:spPr>
      </p:pic>
      <p:sp>
        <p:nvSpPr>
          <p:cNvPr id="10" name="矩形 9">
            <a:extLst>
              <a:ext uri="{FF2B5EF4-FFF2-40B4-BE49-F238E27FC236}">
                <a16:creationId xmlns:a16="http://schemas.microsoft.com/office/drawing/2014/main" id="{40E5C9EC-7D51-4422-9AC5-324450C99917}"/>
              </a:ext>
            </a:extLst>
          </p:cNvPr>
          <p:cNvSpPr/>
          <p:nvPr/>
        </p:nvSpPr>
        <p:spPr>
          <a:xfrm>
            <a:off x="1748901" y="5007006"/>
            <a:ext cx="470516" cy="594804"/>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zh-CN" altLang="en-US">
              <a:ln>
                <a:solidFill>
                  <a:srgbClr val="FF0000"/>
                </a:solidFill>
              </a:ln>
              <a:noFill/>
            </a:endParaRPr>
          </a:p>
        </p:txBody>
      </p:sp>
    </p:spTree>
    <p:extLst>
      <p:ext uri="{BB962C8B-B14F-4D97-AF65-F5344CB8AC3E}">
        <p14:creationId xmlns:p14="http://schemas.microsoft.com/office/powerpoint/2010/main" val="3808325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ED329E-712C-499A-8812-A7A27B0E06F6}"/>
              </a:ext>
            </a:extLst>
          </p:cNvPr>
          <p:cNvSpPr>
            <a:spLocks noGrp="1"/>
          </p:cNvSpPr>
          <p:nvPr>
            <p:ph type="title"/>
          </p:nvPr>
        </p:nvSpPr>
        <p:spPr/>
        <p:txBody>
          <a:bodyPr>
            <a:normAutofit/>
          </a:bodyPr>
          <a:lstStyle/>
          <a:p>
            <a:r>
              <a:rPr lang="en-US" altLang="zh-CN" sz="4400" dirty="0"/>
              <a:t>One-Dimensional RSSI spatial Distribution</a:t>
            </a:r>
            <a:endParaRPr lang="zh-CN" altLang="en-US" sz="4400" dirty="0"/>
          </a:p>
        </p:txBody>
      </p:sp>
      <p:sp>
        <p:nvSpPr>
          <p:cNvPr id="6" name="内容占位符 5">
            <a:extLst>
              <a:ext uri="{FF2B5EF4-FFF2-40B4-BE49-F238E27FC236}">
                <a16:creationId xmlns:a16="http://schemas.microsoft.com/office/drawing/2014/main" id="{D2DB306D-3384-46C5-AE6D-5D33FC509FCB}"/>
              </a:ext>
            </a:extLst>
          </p:cNvPr>
          <p:cNvSpPr>
            <a:spLocks noGrp="1"/>
          </p:cNvSpPr>
          <p:nvPr>
            <p:ph idx="1"/>
          </p:nvPr>
        </p:nvSpPr>
        <p:spPr/>
        <p:txBody>
          <a:bodyPr>
            <a:normAutofit/>
          </a:bodyPr>
          <a:lstStyle/>
          <a:p>
            <a:r>
              <a:rPr lang="en-US" altLang="zh-CN" sz="2400" dirty="0"/>
              <a:t>The smoothness of the RSSI curve of the proposed algorithm is better than those of other three algorithms.</a:t>
            </a:r>
            <a:endParaRPr lang="zh-CN" altLang="en-US" sz="2400" dirty="0"/>
          </a:p>
        </p:txBody>
      </p:sp>
      <p:pic>
        <p:nvPicPr>
          <p:cNvPr id="7" name="内容占位符 4" descr="屏幕剪辑">
            <a:extLst>
              <a:ext uri="{FF2B5EF4-FFF2-40B4-BE49-F238E27FC236}">
                <a16:creationId xmlns:a16="http://schemas.microsoft.com/office/drawing/2014/main" id="{78E8E80C-6AFF-44A3-8EEA-7B631FF4A3C5}"/>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137730" y="2305878"/>
            <a:ext cx="4795313" cy="3774823"/>
          </a:xfrm>
          <a:prstGeom prst="rect">
            <a:avLst/>
          </a:prstGeom>
        </p:spPr>
      </p:pic>
      <p:pic>
        <p:nvPicPr>
          <p:cNvPr id="8" name="图片 7" descr="屏幕剪辑">
            <a:extLst>
              <a:ext uri="{FF2B5EF4-FFF2-40B4-BE49-F238E27FC236}">
                <a16:creationId xmlns:a16="http://schemas.microsoft.com/office/drawing/2014/main" id="{83624F25-5482-4EAE-8E2E-40B8B215613B}"/>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66336" y="2982962"/>
            <a:ext cx="5171394" cy="2420653"/>
          </a:xfrm>
          <a:prstGeom prst="rect">
            <a:avLst/>
          </a:prstGeom>
        </p:spPr>
      </p:pic>
      <p:sp>
        <p:nvSpPr>
          <p:cNvPr id="9" name="矩形 8">
            <a:extLst>
              <a:ext uri="{FF2B5EF4-FFF2-40B4-BE49-F238E27FC236}">
                <a16:creationId xmlns:a16="http://schemas.microsoft.com/office/drawing/2014/main" id="{1EC1920B-CB2C-4B4A-AB74-2C2A9C7A420E}"/>
              </a:ext>
            </a:extLst>
          </p:cNvPr>
          <p:cNvSpPr/>
          <p:nvPr/>
        </p:nvSpPr>
        <p:spPr>
          <a:xfrm>
            <a:off x="4505738" y="4108174"/>
            <a:ext cx="1409355" cy="251792"/>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zh-CN" altLang="en-US">
              <a:ln>
                <a:solidFill>
                  <a:srgbClr val="FF0000"/>
                </a:solidFill>
              </a:ln>
              <a:noFill/>
            </a:endParaRPr>
          </a:p>
        </p:txBody>
      </p:sp>
    </p:spTree>
    <p:extLst>
      <p:ext uri="{BB962C8B-B14F-4D97-AF65-F5344CB8AC3E}">
        <p14:creationId xmlns:p14="http://schemas.microsoft.com/office/powerpoint/2010/main" val="1280702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ED329E-712C-499A-8812-A7A27B0E06F6}"/>
              </a:ext>
            </a:extLst>
          </p:cNvPr>
          <p:cNvSpPr>
            <a:spLocks noGrp="1"/>
          </p:cNvSpPr>
          <p:nvPr>
            <p:ph type="title"/>
          </p:nvPr>
        </p:nvSpPr>
        <p:spPr/>
        <p:txBody>
          <a:bodyPr>
            <a:normAutofit/>
          </a:bodyPr>
          <a:lstStyle/>
          <a:p>
            <a:r>
              <a:rPr lang="en-US" altLang="zh-CN" sz="4400" dirty="0"/>
              <a:t>One-Dimensional RSSI spatial Distribution</a:t>
            </a:r>
            <a:endParaRPr lang="zh-CN" altLang="en-US" sz="4400" dirty="0"/>
          </a:p>
        </p:txBody>
      </p:sp>
      <p:sp>
        <p:nvSpPr>
          <p:cNvPr id="6" name="内容占位符 5">
            <a:extLst>
              <a:ext uri="{FF2B5EF4-FFF2-40B4-BE49-F238E27FC236}">
                <a16:creationId xmlns:a16="http://schemas.microsoft.com/office/drawing/2014/main" id="{D2DB306D-3384-46C5-AE6D-5D33FC509FCB}"/>
              </a:ext>
            </a:extLst>
          </p:cNvPr>
          <p:cNvSpPr>
            <a:spLocks noGrp="1"/>
          </p:cNvSpPr>
          <p:nvPr>
            <p:ph idx="1"/>
          </p:nvPr>
        </p:nvSpPr>
        <p:spPr/>
        <p:txBody>
          <a:bodyPr>
            <a:normAutofit/>
          </a:bodyPr>
          <a:lstStyle/>
          <a:p>
            <a:r>
              <a:rPr lang="en-US" altLang="zh-CN" sz="2400" dirty="0"/>
              <a:t>The smoothness of the RSSI curve of the proposed algorithm is better than those of other three algorithms.</a:t>
            </a:r>
            <a:endParaRPr lang="zh-CN" altLang="en-US" sz="2400" dirty="0"/>
          </a:p>
        </p:txBody>
      </p:sp>
      <p:pic>
        <p:nvPicPr>
          <p:cNvPr id="4" name="图片 3" descr="屏幕剪辑">
            <a:extLst>
              <a:ext uri="{FF2B5EF4-FFF2-40B4-BE49-F238E27FC236}">
                <a16:creationId xmlns:a16="http://schemas.microsoft.com/office/drawing/2014/main" id="{949937D3-9C99-4C18-84CB-EF30996844A5}"/>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74365" y="3763359"/>
            <a:ext cx="9304230" cy="2105735"/>
          </a:xfrm>
          <a:prstGeom prst="rect">
            <a:avLst/>
          </a:prstGeom>
        </p:spPr>
      </p:pic>
      <p:pic>
        <p:nvPicPr>
          <p:cNvPr id="10" name="图片 9" descr="屏幕剪辑">
            <a:extLst>
              <a:ext uri="{FF2B5EF4-FFF2-40B4-BE49-F238E27FC236}">
                <a16:creationId xmlns:a16="http://schemas.microsoft.com/office/drawing/2014/main" id="{A1703776-592D-4213-9E2E-8EFFCD2A33F5}"/>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754424" y="2759510"/>
            <a:ext cx="4744112" cy="895475"/>
          </a:xfrm>
          <a:prstGeom prst="rect">
            <a:avLst/>
          </a:prstGeom>
        </p:spPr>
      </p:pic>
    </p:spTree>
    <p:extLst>
      <p:ext uri="{BB962C8B-B14F-4D97-AF65-F5344CB8AC3E}">
        <p14:creationId xmlns:p14="http://schemas.microsoft.com/office/powerpoint/2010/main" val="2382144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B0C80D-379C-464E-81A4-EBE6B46D1542}"/>
              </a:ext>
            </a:extLst>
          </p:cNvPr>
          <p:cNvSpPr>
            <a:spLocks noGrp="1"/>
          </p:cNvSpPr>
          <p:nvPr>
            <p:ph type="title"/>
          </p:nvPr>
        </p:nvSpPr>
        <p:spPr/>
        <p:txBody>
          <a:bodyPr/>
          <a:lstStyle/>
          <a:p>
            <a:r>
              <a:rPr lang="en-US" altLang="zh-CN" dirty="0"/>
              <a:t>Two-Dimensional RSSI spatial Distribution</a:t>
            </a:r>
            <a:endParaRPr lang="zh-CN" altLang="en-US" dirty="0"/>
          </a:p>
        </p:txBody>
      </p:sp>
      <p:sp>
        <p:nvSpPr>
          <p:cNvPr id="3" name="内容占位符 2">
            <a:extLst>
              <a:ext uri="{FF2B5EF4-FFF2-40B4-BE49-F238E27FC236}">
                <a16:creationId xmlns:a16="http://schemas.microsoft.com/office/drawing/2014/main" id="{7CFCC5D7-40ED-4B3B-8DAC-4B4D769C3EF1}"/>
              </a:ext>
            </a:extLst>
          </p:cNvPr>
          <p:cNvSpPr>
            <a:spLocks noGrp="1"/>
          </p:cNvSpPr>
          <p:nvPr>
            <p:ph idx="1"/>
          </p:nvPr>
        </p:nvSpPr>
        <p:spPr/>
        <p:txBody>
          <a:bodyPr>
            <a:normAutofit/>
          </a:bodyPr>
          <a:lstStyle/>
          <a:p>
            <a:r>
              <a:rPr lang="en-US" altLang="zh-CN" sz="2400" dirty="0"/>
              <a:t>The number of saltation point is an important index to describe the RSSI distribution pattern.</a:t>
            </a:r>
            <a:endParaRPr lang="zh-CN" altLang="en-US" sz="2400" dirty="0"/>
          </a:p>
        </p:txBody>
      </p:sp>
      <p:pic>
        <p:nvPicPr>
          <p:cNvPr id="4" name="图片 3" descr="屏幕剪辑">
            <a:extLst>
              <a:ext uri="{FF2B5EF4-FFF2-40B4-BE49-F238E27FC236}">
                <a16:creationId xmlns:a16="http://schemas.microsoft.com/office/drawing/2014/main" id="{09B58281-A4BE-4420-A9E7-1E3E53B98B6F}"/>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7280" y="2865346"/>
            <a:ext cx="5171394" cy="2420653"/>
          </a:xfrm>
          <a:prstGeom prst="rect">
            <a:avLst/>
          </a:prstGeom>
        </p:spPr>
      </p:pic>
      <p:sp>
        <p:nvSpPr>
          <p:cNvPr id="5" name="矩形 4">
            <a:extLst>
              <a:ext uri="{FF2B5EF4-FFF2-40B4-BE49-F238E27FC236}">
                <a16:creationId xmlns:a16="http://schemas.microsoft.com/office/drawing/2014/main" id="{C6B5A630-1035-4FBC-8886-ACC80A378BB8}"/>
              </a:ext>
            </a:extLst>
          </p:cNvPr>
          <p:cNvSpPr/>
          <p:nvPr/>
        </p:nvSpPr>
        <p:spPr>
          <a:xfrm>
            <a:off x="5011044" y="3234561"/>
            <a:ext cx="940904" cy="622853"/>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zh-CN" altLang="en-US">
              <a:ln>
                <a:solidFill>
                  <a:srgbClr val="FF0000"/>
                </a:solidFill>
              </a:ln>
              <a:noFill/>
            </a:endParaRPr>
          </a:p>
        </p:txBody>
      </p:sp>
      <p:pic>
        <p:nvPicPr>
          <p:cNvPr id="7" name="图片 6" descr="屏幕剪辑">
            <a:extLst>
              <a:ext uri="{FF2B5EF4-FFF2-40B4-BE49-F238E27FC236}">
                <a16:creationId xmlns:a16="http://schemas.microsoft.com/office/drawing/2014/main" id="{D211BED7-B620-43B7-A72A-77ACC92871E3}"/>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129670" y="2195646"/>
            <a:ext cx="4359964" cy="4569242"/>
          </a:xfrm>
          <a:prstGeom prst="rect">
            <a:avLst/>
          </a:prstGeom>
        </p:spPr>
      </p:pic>
    </p:spTree>
    <p:extLst>
      <p:ext uri="{BB962C8B-B14F-4D97-AF65-F5344CB8AC3E}">
        <p14:creationId xmlns:p14="http://schemas.microsoft.com/office/powerpoint/2010/main" val="2805308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B0C80D-379C-464E-81A4-EBE6B46D1542}"/>
              </a:ext>
            </a:extLst>
          </p:cNvPr>
          <p:cNvSpPr>
            <a:spLocks noGrp="1"/>
          </p:cNvSpPr>
          <p:nvPr>
            <p:ph type="title"/>
          </p:nvPr>
        </p:nvSpPr>
        <p:spPr/>
        <p:txBody>
          <a:bodyPr/>
          <a:lstStyle/>
          <a:p>
            <a:r>
              <a:rPr lang="en-US" altLang="zh-CN" dirty="0"/>
              <a:t>Two-Dimensional RSSI spatial Distribution</a:t>
            </a:r>
            <a:endParaRPr lang="zh-CN" altLang="en-US" dirty="0"/>
          </a:p>
        </p:txBody>
      </p:sp>
      <p:sp>
        <p:nvSpPr>
          <p:cNvPr id="3" name="内容占位符 2">
            <a:extLst>
              <a:ext uri="{FF2B5EF4-FFF2-40B4-BE49-F238E27FC236}">
                <a16:creationId xmlns:a16="http://schemas.microsoft.com/office/drawing/2014/main" id="{7CFCC5D7-40ED-4B3B-8DAC-4B4D769C3EF1}"/>
              </a:ext>
            </a:extLst>
          </p:cNvPr>
          <p:cNvSpPr>
            <a:spLocks noGrp="1"/>
          </p:cNvSpPr>
          <p:nvPr>
            <p:ph idx="1"/>
          </p:nvPr>
        </p:nvSpPr>
        <p:spPr/>
        <p:txBody>
          <a:bodyPr>
            <a:normAutofit/>
          </a:bodyPr>
          <a:lstStyle/>
          <a:p>
            <a:r>
              <a:rPr lang="en-US" altLang="zh-CN" sz="2400" dirty="0"/>
              <a:t>The number of saltation point is an important index to describe the RSSI distribution pattern.</a:t>
            </a:r>
            <a:endParaRPr lang="zh-CN" altLang="en-US" sz="2400" dirty="0"/>
          </a:p>
        </p:txBody>
      </p:sp>
      <p:pic>
        <p:nvPicPr>
          <p:cNvPr id="8" name="图片 7" descr="屏幕剪辑">
            <a:extLst>
              <a:ext uri="{FF2B5EF4-FFF2-40B4-BE49-F238E27FC236}">
                <a16:creationId xmlns:a16="http://schemas.microsoft.com/office/drawing/2014/main" id="{508B6760-6979-4FD4-AD2E-6AEEAB400B9A}"/>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16587" y="2701847"/>
            <a:ext cx="8420065" cy="2214707"/>
          </a:xfrm>
          <a:prstGeom prst="rect">
            <a:avLst/>
          </a:prstGeom>
        </p:spPr>
      </p:pic>
    </p:spTree>
    <p:extLst>
      <p:ext uri="{BB962C8B-B14F-4D97-AF65-F5344CB8AC3E}">
        <p14:creationId xmlns:p14="http://schemas.microsoft.com/office/powerpoint/2010/main" val="3790350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CCCFB1B-8D7C-4D8E-A856-CAD38730B10B}"/>
              </a:ext>
            </a:extLst>
          </p:cNvPr>
          <p:cNvSpPr>
            <a:spLocks noGrp="1"/>
          </p:cNvSpPr>
          <p:nvPr>
            <p:ph type="title"/>
          </p:nvPr>
        </p:nvSpPr>
        <p:spPr/>
        <p:txBody>
          <a:bodyPr/>
          <a:lstStyle/>
          <a:p>
            <a:r>
              <a:rPr lang="en-US" altLang="zh-CN" dirty="0"/>
              <a:t>Location Accuracy Comparison	</a:t>
            </a:r>
            <a:endParaRPr lang="zh-CN" altLang="en-US" dirty="0"/>
          </a:p>
        </p:txBody>
      </p:sp>
      <p:sp>
        <p:nvSpPr>
          <p:cNvPr id="3" name="内容占位符 2">
            <a:extLst>
              <a:ext uri="{FF2B5EF4-FFF2-40B4-BE49-F238E27FC236}">
                <a16:creationId xmlns:a16="http://schemas.microsoft.com/office/drawing/2014/main" id="{1E9B8C03-8035-4770-B0C4-CFA85801693F}"/>
              </a:ext>
            </a:extLst>
          </p:cNvPr>
          <p:cNvSpPr>
            <a:spLocks noGrp="1"/>
          </p:cNvSpPr>
          <p:nvPr>
            <p:ph idx="1"/>
          </p:nvPr>
        </p:nvSpPr>
        <p:spPr/>
        <p:txBody>
          <a:bodyPr/>
          <a:lstStyle/>
          <a:p>
            <a:r>
              <a:rPr lang="en-US" altLang="zh-CN" dirty="0" err="1"/>
              <a:t>kNN</a:t>
            </a:r>
            <a:r>
              <a:rPr lang="en-US" altLang="zh-CN" dirty="0"/>
              <a:t> algorithm is used to obtain position estimates</a:t>
            </a:r>
            <a:endParaRPr lang="zh-CN" altLang="en-US" dirty="0"/>
          </a:p>
        </p:txBody>
      </p:sp>
      <p:pic>
        <p:nvPicPr>
          <p:cNvPr id="5" name="图片 4" descr="屏幕剪辑">
            <a:extLst>
              <a:ext uri="{FF2B5EF4-FFF2-40B4-BE49-F238E27FC236}">
                <a16:creationId xmlns:a16="http://schemas.microsoft.com/office/drawing/2014/main" id="{407153E8-B720-4163-B18A-ED9298C439FB}"/>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6476" y="1887225"/>
            <a:ext cx="4591905" cy="3981869"/>
          </a:xfrm>
          <a:prstGeom prst="rect">
            <a:avLst/>
          </a:prstGeom>
        </p:spPr>
      </p:pic>
    </p:spTree>
    <p:extLst>
      <p:ext uri="{BB962C8B-B14F-4D97-AF65-F5344CB8AC3E}">
        <p14:creationId xmlns:p14="http://schemas.microsoft.com/office/powerpoint/2010/main" val="1170386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38B261D-6D1B-480A-9090-7F6EFCC160E2}"/>
              </a:ext>
            </a:extLst>
          </p:cNvPr>
          <p:cNvSpPr>
            <a:spLocks noGrp="1"/>
          </p:cNvSpPr>
          <p:nvPr>
            <p:ph type="title"/>
          </p:nvPr>
        </p:nvSpPr>
        <p:spPr/>
        <p:txBody>
          <a:bodyPr/>
          <a:lstStyle/>
          <a:p>
            <a:r>
              <a:rPr lang="en-US" altLang="zh-CN" dirty="0"/>
              <a:t>Complexity and Robustness</a:t>
            </a:r>
            <a:endParaRPr lang="zh-CN" altLang="en-US" dirty="0"/>
          </a:p>
        </p:txBody>
      </p:sp>
      <p:pic>
        <p:nvPicPr>
          <p:cNvPr id="5" name="内容占位符 4" descr="屏幕剪辑">
            <a:extLst>
              <a:ext uri="{FF2B5EF4-FFF2-40B4-BE49-F238E27FC236}">
                <a16:creationId xmlns:a16="http://schemas.microsoft.com/office/drawing/2014/main" id="{99CA60F4-B28C-4A47-A824-5129BFA108CB}"/>
              </a:ext>
            </a:extLst>
          </p:cNvPr>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6963" y="3087587"/>
            <a:ext cx="10058400" cy="1540077"/>
          </a:xfrm>
        </p:spPr>
      </p:pic>
    </p:spTree>
    <p:extLst>
      <p:ext uri="{BB962C8B-B14F-4D97-AF65-F5344CB8AC3E}">
        <p14:creationId xmlns:p14="http://schemas.microsoft.com/office/powerpoint/2010/main" val="3829962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A0A50C-8E31-435B-8991-C9FE24E84CB5}"/>
              </a:ext>
            </a:extLst>
          </p:cNvPr>
          <p:cNvSpPr>
            <a:spLocks noGrp="1"/>
          </p:cNvSpPr>
          <p:nvPr>
            <p:ph type="title"/>
          </p:nvPr>
        </p:nvSpPr>
        <p:spPr/>
        <p:txBody>
          <a:bodyPr/>
          <a:lstStyle/>
          <a:p>
            <a:r>
              <a:rPr lang="en-US" altLang="zh-CN" dirty="0"/>
              <a:t>Conclusion</a:t>
            </a:r>
            <a:endParaRPr lang="zh-CN" altLang="en-US" dirty="0"/>
          </a:p>
        </p:txBody>
      </p:sp>
      <p:sp>
        <p:nvSpPr>
          <p:cNvPr id="3" name="内容占位符 2">
            <a:extLst>
              <a:ext uri="{FF2B5EF4-FFF2-40B4-BE49-F238E27FC236}">
                <a16:creationId xmlns:a16="http://schemas.microsoft.com/office/drawing/2014/main" id="{73452BF7-2459-4D48-8814-F8693536B3A4}"/>
              </a:ext>
            </a:extLst>
          </p:cNvPr>
          <p:cNvSpPr>
            <a:spLocks noGrp="1"/>
          </p:cNvSpPr>
          <p:nvPr>
            <p:ph idx="1"/>
          </p:nvPr>
        </p:nvSpPr>
        <p:spPr/>
        <p:txBody>
          <a:bodyPr/>
          <a:lstStyle/>
          <a:p>
            <a:r>
              <a:rPr lang="en-US" altLang="zh-CN" dirty="0"/>
              <a:t>New idea to measure fingerprint</a:t>
            </a:r>
          </a:p>
          <a:p>
            <a:endParaRPr lang="en-US" altLang="zh-CN" dirty="0"/>
          </a:p>
          <a:p>
            <a:r>
              <a:rPr lang="en-US" altLang="zh-CN" dirty="0"/>
              <a:t>Feasible?</a:t>
            </a:r>
          </a:p>
          <a:p>
            <a:endParaRPr lang="en-US" altLang="zh-CN" dirty="0"/>
          </a:p>
          <a:p>
            <a:endParaRPr lang="en-US" altLang="zh-CN" dirty="0"/>
          </a:p>
          <a:p>
            <a:endParaRPr lang="en-US" altLang="zh-CN" dirty="0"/>
          </a:p>
          <a:p>
            <a:r>
              <a:rPr lang="en-US" altLang="zh-CN" dirty="0"/>
              <a:t>Spatial pattern: improve the quality of RSSI</a:t>
            </a:r>
          </a:p>
        </p:txBody>
      </p:sp>
      <p:pic>
        <p:nvPicPr>
          <p:cNvPr id="4" name="图片 3" descr="屏幕剪辑">
            <a:extLst>
              <a:ext uri="{FF2B5EF4-FFF2-40B4-BE49-F238E27FC236}">
                <a16:creationId xmlns:a16="http://schemas.microsoft.com/office/drawing/2014/main" id="{E375DDA6-54B9-433B-9544-FCD182A71B43}"/>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7280" y="3068471"/>
            <a:ext cx="4744112" cy="895475"/>
          </a:xfrm>
          <a:prstGeom prst="rect">
            <a:avLst/>
          </a:prstGeom>
        </p:spPr>
      </p:pic>
    </p:spTree>
    <p:extLst>
      <p:ext uri="{BB962C8B-B14F-4D97-AF65-F5344CB8AC3E}">
        <p14:creationId xmlns:p14="http://schemas.microsoft.com/office/powerpoint/2010/main" val="15210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8">
            <a:extLst>
              <a:ext uri="{FF2B5EF4-FFF2-40B4-BE49-F238E27FC236}">
                <a16:creationId xmlns:a16="http://schemas.microsoft.com/office/drawing/2014/main" id="{FBC6DCCD-FA59-44AF-A2DF-59AB51D7AAB7}"/>
              </a:ext>
            </a:extLst>
          </p:cNvPr>
          <p:cNvSpPr>
            <a:spLocks noGrp="1"/>
          </p:cNvSpPr>
          <p:nvPr>
            <p:ph type="title"/>
          </p:nvPr>
        </p:nvSpPr>
        <p:spPr/>
        <p:txBody>
          <a:bodyPr/>
          <a:lstStyle/>
          <a:p>
            <a:r>
              <a:rPr lang="en-US" altLang="zh-CN" dirty="0"/>
              <a:t>Wi-Fi Based localization</a:t>
            </a:r>
            <a:endParaRPr lang="zh-CN" altLang="en-US" dirty="0"/>
          </a:p>
        </p:txBody>
      </p:sp>
      <p:sp>
        <p:nvSpPr>
          <p:cNvPr id="13" name="内容占位符 12">
            <a:extLst>
              <a:ext uri="{FF2B5EF4-FFF2-40B4-BE49-F238E27FC236}">
                <a16:creationId xmlns:a16="http://schemas.microsoft.com/office/drawing/2014/main" id="{E022D1C1-A9AB-4B33-BEC4-605AFB587F0A}"/>
              </a:ext>
            </a:extLst>
          </p:cNvPr>
          <p:cNvSpPr>
            <a:spLocks noGrp="1"/>
          </p:cNvSpPr>
          <p:nvPr>
            <p:ph idx="1"/>
          </p:nvPr>
        </p:nvSpPr>
        <p:spPr/>
        <p:txBody>
          <a:bodyPr>
            <a:normAutofit/>
          </a:bodyPr>
          <a:lstStyle/>
          <a:p>
            <a:pPr>
              <a:buFont typeface="Arial" panose="020B0604020202020204" pitchFamily="34" charset="0"/>
              <a:buChar char="•"/>
            </a:pPr>
            <a:r>
              <a:rPr lang="en-US" altLang="zh-CN" sz="2400" dirty="0"/>
              <a:t>Wide deployment of Wi-Fi</a:t>
            </a:r>
          </a:p>
          <a:p>
            <a:pPr>
              <a:buFont typeface="Arial" panose="020B0604020202020204" pitchFamily="34" charset="0"/>
              <a:buChar char="•"/>
            </a:pPr>
            <a:r>
              <a:rPr lang="en-US" altLang="zh-CN" sz="2400" dirty="0"/>
              <a:t>Wide coverage</a:t>
            </a:r>
          </a:p>
          <a:p>
            <a:pPr>
              <a:buFont typeface="Arial" panose="020B0604020202020204" pitchFamily="34" charset="0"/>
              <a:buChar char="•"/>
            </a:pPr>
            <a:r>
              <a:rPr lang="en-US" altLang="zh-CN" sz="2400" dirty="0"/>
              <a:t>Work in dark</a:t>
            </a:r>
          </a:p>
          <a:p>
            <a:pPr>
              <a:buFont typeface="Arial" panose="020B0604020202020204" pitchFamily="34" charset="0"/>
              <a:buChar char="•"/>
            </a:pPr>
            <a:r>
              <a:rPr lang="en-US" altLang="zh-CN" sz="2400" dirty="0"/>
              <a:t>Low cost</a:t>
            </a:r>
          </a:p>
          <a:p>
            <a:pPr>
              <a:buFont typeface="Arial" panose="020B0604020202020204" pitchFamily="34" charset="0"/>
              <a:buChar char="•"/>
            </a:pPr>
            <a:r>
              <a:rPr lang="en-US" altLang="zh-CN" sz="2400" dirty="0"/>
              <a:t>Without the need of any hardware addition or modification</a:t>
            </a:r>
            <a:endParaRPr lang="zh-CN" altLang="en-US" sz="2400" dirty="0"/>
          </a:p>
        </p:txBody>
      </p:sp>
      <p:pic>
        <p:nvPicPr>
          <p:cNvPr id="15" name="图片 14" descr="屏幕剪辑">
            <a:extLst>
              <a:ext uri="{FF2B5EF4-FFF2-40B4-BE49-F238E27FC236}">
                <a16:creationId xmlns:a16="http://schemas.microsoft.com/office/drawing/2014/main" id="{302E05C8-1B0B-4F1E-87F6-8F39D5F13A17}"/>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970144" y="1845734"/>
            <a:ext cx="3010320" cy="2362530"/>
          </a:xfrm>
          <a:prstGeom prst="rect">
            <a:avLst/>
          </a:prstGeom>
        </p:spPr>
      </p:pic>
    </p:spTree>
    <p:extLst>
      <p:ext uri="{BB962C8B-B14F-4D97-AF65-F5344CB8AC3E}">
        <p14:creationId xmlns:p14="http://schemas.microsoft.com/office/powerpoint/2010/main" val="197172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EB36D7F-2CE2-4E40-84CE-98916F1FAC3C}"/>
              </a:ext>
            </a:extLst>
          </p:cNvPr>
          <p:cNvSpPr>
            <a:spLocks noGrp="1"/>
          </p:cNvSpPr>
          <p:nvPr>
            <p:ph type="title"/>
          </p:nvPr>
        </p:nvSpPr>
        <p:spPr/>
        <p:txBody>
          <a:bodyPr/>
          <a:lstStyle/>
          <a:p>
            <a:r>
              <a:rPr lang="en-US" altLang="zh-CN" dirty="0"/>
              <a:t>Two categories</a:t>
            </a:r>
            <a:endParaRPr lang="zh-CN" altLang="en-US" dirty="0"/>
          </a:p>
        </p:txBody>
      </p:sp>
      <p:sp>
        <p:nvSpPr>
          <p:cNvPr id="3" name="内容占位符 2">
            <a:extLst>
              <a:ext uri="{FF2B5EF4-FFF2-40B4-BE49-F238E27FC236}">
                <a16:creationId xmlns:a16="http://schemas.microsoft.com/office/drawing/2014/main" id="{CC47F777-5A03-408F-AA72-AA410858FFEC}"/>
              </a:ext>
            </a:extLst>
          </p:cNvPr>
          <p:cNvSpPr>
            <a:spLocks noGrp="1"/>
          </p:cNvSpPr>
          <p:nvPr>
            <p:ph idx="1"/>
          </p:nvPr>
        </p:nvSpPr>
        <p:spPr/>
        <p:txBody>
          <a:bodyPr>
            <a:normAutofit/>
          </a:bodyPr>
          <a:lstStyle/>
          <a:p>
            <a:pPr>
              <a:buFont typeface="Arial" panose="020B0604020202020204" pitchFamily="34" charset="0"/>
              <a:buChar char="•"/>
            </a:pPr>
            <a:r>
              <a:rPr lang="en-US" altLang="zh-CN" sz="2400" dirty="0"/>
              <a:t>Trilateration algorithm</a:t>
            </a:r>
          </a:p>
          <a:p>
            <a:pPr lvl="1">
              <a:buFont typeface="Arial" panose="020B0604020202020204" pitchFamily="34" charset="0"/>
              <a:buChar char="•"/>
            </a:pPr>
            <a:r>
              <a:rPr lang="en-US" altLang="zh-CN" sz="2200" dirty="0"/>
              <a:t>Based on the principle of distance intersection</a:t>
            </a:r>
          </a:p>
          <a:p>
            <a:pPr>
              <a:buFont typeface="Arial" panose="020B0604020202020204" pitchFamily="34" charset="0"/>
              <a:buChar char="•"/>
            </a:pPr>
            <a:r>
              <a:rPr lang="en-US" altLang="zh-CN" sz="2400" dirty="0"/>
              <a:t>Fingerprint positioning method</a:t>
            </a:r>
          </a:p>
          <a:p>
            <a:pPr lvl="1">
              <a:buFont typeface="Arial" panose="020B0604020202020204" pitchFamily="34" charset="0"/>
              <a:buChar char="•"/>
            </a:pPr>
            <a:r>
              <a:rPr lang="en-US" altLang="zh-CN" sz="2200" dirty="0"/>
              <a:t>Based on the use of a database</a:t>
            </a:r>
          </a:p>
          <a:p>
            <a:pPr lvl="1">
              <a:buFont typeface="Arial" panose="020B0604020202020204" pitchFamily="34" charset="0"/>
              <a:buChar char="•"/>
            </a:pPr>
            <a:r>
              <a:rPr lang="en-US" altLang="zh-CN" sz="2200" dirty="0"/>
              <a:t>specific geometric or probabilistic algorithm </a:t>
            </a:r>
          </a:p>
          <a:p>
            <a:pPr lvl="1">
              <a:buFont typeface="Arial" panose="020B0604020202020204" pitchFamily="34" charset="0"/>
              <a:buChar char="•"/>
            </a:pPr>
            <a:endParaRPr lang="en-US" altLang="zh-CN" sz="2200" dirty="0"/>
          </a:p>
          <a:p>
            <a:pPr>
              <a:buFont typeface="Arial" panose="020B0604020202020204" pitchFamily="34" charset="0"/>
              <a:buChar char="•"/>
            </a:pPr>
            <a:r>
              <a:rPr lang="en-US" altLang="zh-CN" sz="2400" dirty="0"/>
              <a:t>The extraction of RSSI is vital to both of them</a:t>
            </a:r>
            <a:endParaRPr lang="zh-CN" altLang="en-US" sz="2400" dirty="0"/>
          </a:p>
        </p:txBody>
      </p:sp>
    </p:spTree>
    <p:extLst>
      <p:ext uri="{BB962C8B-B14F-4D97-AF65-F5344CB8AC3E}">
        <p14:creationId xmlns:p14="http://schemas.microsoft.com/office/powerpoint/2010/main" val="1708014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984D5A-7F9B-4F2A-96D6-5E0DA9C93BAE}"/>
              </a:ext>
            </a:extLst>
          </p:cNvPr>
          <p:cNvSpPr>
            <a:spLocks noGrp="1"/>
          </p:cNvSpPr>
          <p:nvPr>
            <p:ph type="title"/>
          </p:nvPr>
        </p:nvSpPr>
        <p:spPr/>
        <p:txBody>
          <a:bodyPr/>
          <a:lstStyle/>
          <a:p>
            <a:r>
              <a:rPr lang="en-US" altLang="zh-CN" dirty="0"/>
              <a:t>The extraction of RSSI</a:t>
            </a:r>
            <a:endParaRPr lang="zh-CN" altLang="en-US" dirty="0"/>
          </a:p>
        </p:txBody>
      </p:sp>
      <p:sp>
        <p:nvSpPr>
          <p:cNvPr id="3" name="内容占位符 2">
            <a:extLst>
              <a:ext uri="{FF2B5EF4-FFF2-40B4-BE49-F238E27FC236}">
                <a16:creationId xmlns:a16="http://schemas.microsoft.com/office/drawing/2014/main" id="{3EF7AD3F-C9A4-4383-AD92-29CA42B49F17}"/>
              </a:ext>
            </a:extLst>
          </p:cNvPr>
          <p:cNvSpPr>
            <a:spLocks noGrp="1"/>
          </p:cNvSpPr>
          <p:nvPr>
            <p:ph idx="1"/>
          </p:nvPr>
        </p:nvSpPr>
        <p:spPr/>
        <p:txBody>
          <a:bodyPr/>
          <a:lstStyle/>
          <a:p>
            <a:pPr>
              <a:buFont typeface="Arial" panose="020B0604020202020204" pitchFamily="34" charset="0"/>
              <a:buChar char="•"/>
            </a:pPr>
            <a:r>
              <a:rPr lang="en-US" altLang="zh-CN" sz="2800" dirty="0"/>
              <a:t>The mean value of RSSI</a:t>
            </a:r>
          </a:p>
          <a:p>
            <a:pPr lvl="1">
              <a:buFont typeface="Arial" panose="020B0604020202020204" pitchFamily="34" charset="0"/>
              <a:buChar char="•"/>
            </a:pPr>
            <a:r>
              <a:rPr lang="en-US" altLang="zh-CN" sz="2400" dirty="0"/>
              <a:t>Multipath</a:t>
            </a:r>
          </a:p>
          <a:p>
            <a:pPr lvl="1">
              <a:buFont typeface="Arial" panose="020B0604020202020204" pitchFamily="34" charset="0"/>
              <a:buChar char="•"/>
            </a:pPr>
            <a:r>
              <a:rPr lang="en-US" altLang="zh-CN" sz="2400" dirty="0"/>
              <a:t>non-line-of-sight</a:t>
            </a:r>
          </a:p>
          <a:p>
            <a:pPr>
              <a:buFont typeface="Arial" panose="020B0604020202020204" pitchFamily="34" charset="0"/>
              <a:buChar char="•"/>
            </a:pPr>
            <a:r>
              <a:rPr lang="en-US" altLang="zh-CN" sz="2800" dirty="0"/>
              <a:t>Kalman filter and particle filter</a:t>
            </a:r>
          </a:p>
          <a:p>
            <a:pPr lvl="1">
              <a:buFont typeface="Arial" panose="020B0604020202020204" pitchFamily="34" charset="0"/>
              <a:buChar char="•"/>
            </a:pPr>
            <a:r>
              <a:rPr lang="en-US" altLang="zh-CN" sz="2400" dirty="0"/>
              <a:t>May not be effective to deal with the ever-changing dynamics of indoor environment</a:t>
            </a:r>
          </a:p>
          <a:p>
            <a:pPr lvl="1">
              <a:buFont typeface="Arial" panose="020B0604020202020204" pitchFamily="34" charset="0"/>
              <a:buChar char="•"/>
            </a:pPr>
            <a:endParaRPr lang="en-US" altLang="zh-CN" dirty="0"/>
          </a:p>
          <a:p>
            <a:pPr>
              <a:buFont typeface="Arial" panose="020B0604020202020204" pitchFamily="34" charset="0"/>
              <a:buChar char="•"/>
            </a:pPr>
            <a:endParaRPr lang="en-US" altLang="zh-CN" dirty="0"/>
          </a:p>
          <a:p>
            <a:pPr lvl="1">
              <a:buFont typeface="Arial" panose="020B0604020202020204" pitchFamily="34" charset="0"/>
              <a:buChar char="•"/>
            </a:pPr>
            <a:endParaRPr lang="zh-CN" altLang="en-US" dirty="0"/>
          </a:p>
        </p:txBody>
      </p:sp>
    </p:spTree>
    <p:extLst>
      <p:ext uri="{BB962C8B-B14F-4D97-AF65-F5344CB8AC3E}">
        <p14:creationId xmlns:p14="http://schemas.microsoft.com/office/powerpoint/2010/main" val="177356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F00649-B6AA-4F74-904E-B106D19BE142}"/>
              </a:ext>
            </a:extLst>
          </p:cNvPr>
          <p:cNvSpPr>
            <a:spLocks noGrp="1"/>
          </p:cNvSpPr>
          <p:nvPr>
            <p:ph type="title"/>
          </p:nvPr>
        </p:nvSpPr>
        <p:spPr/>
        <p:txBody>
          <a:bodyPr/>
          <a:lstStyle/>
          <a:p>
            <a:r>
              <a:rPr lang="en-US" altLang="zh-CN" dirty="0"/>
              <a:t>Kalman filter</a:t>
            </a:r>
            <a:endParaRPr lang="zh-CN" altLang="en-US" dirty="0"/>
          </a:p>
        </p:txBody>
      </p:sp>
      <p:sp>
        <p:nvSpPr>
          <p:cNvPr id="3" name="内容占位符 2">
            <a:extLst>
              <a:ext uri="{FF2B5EF4-FFF2-40B4-BE49-F238E27FC236}">
                <a16:creationId xmlns:a16="http://schemas.microsoft.com/office/drawing/2014/main" id="{A09622A8-2718-4F1D-8930-E4D5B9E3F7F1}"/>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US" altLang="zh-CN" dirty="0"/>
              <a:t>Example:</a:t>
            </a:r>
          </a:p>
          <a:p>
            <a:pPr lvl="1">
              <a:buFont typeface="Arial" panose="020B0604020202020204" pitchFamily="34" charset="0"/>
              <a:buChar char="•"/>
            </a:pPr>
            <a:r>
              <a:rPr lang="zh-CN" altLang="en-US" dirty="0"/>
              <a:t>假设我们要研究的对象是一个房间的温度。</a:t>
            </a:r>
            <a:endParaRPr lang="en-US" altLang="zh-CN" dirty="0"/>
          </a:p>
          <a:p>
            <a:pPr lvl="1">
              <a:buFont typeface="Arial" panose="020B0604020202020204" pitchFamily="34" charset="0"/>
              <a:buChar char="•"/>
            </a:pPr>
            <a:r>
              <a:rPr lang="zh-CN" altLang="en-US" dirty="0"/>
              <a:t>根据你的经验判断，这个房间的温度是恒定的，也就是下一分钟的温度等于现在这一分钟的温度</a:t>
            </a:r>
            <a:r>
              <a:rPr lang="en-US" altLang="zh-CN" dirty="0"/>
              <a:t>.</a:t>
            </a:r>
          </a:p>
          <a:p>
            <a:pPr lvl="1">
              <a:buFont typeface="Arial" panose="020B0604020202020204" pitchFamily="34" charset="0"/>
              <a:buChar char="•"/>
            </a:pPr>
            <a:r>
              <a:rPr lang="zh-CN" altLang="en-US" dirty="0"/>
              <a:t>假设你对你的经验不是</a:t>
            </a:r>
            <a:r>
              <a:rPr lang="en-US" altLang="zh-CN" dirty="0"/>
              <a:t>100%</a:t>
            </a:r>
            <a:r>
              <a:rPr lang="zh-CN" altLang="en-US" dirty="0"/>
              <a:t>的相信，可能会有偏差。我们把这些偏差看成是高斯白噪声也就是这些偏差跟前后时间是没有关系的而且符合高斯分布。</a:t>
            </a:r>
            <a:endParaRPr lang="en-US" altLang="zh-CN" dirty="0"/>
          </a:p>
          <a:p>
            <a:pPr lvl="1">
              <a:buFont typeface="Arial" panose="020B0604020202020204" pitchFamily="34" charset="0"/>
              <a:buChar char="•"/>
            </a:pPr>
            <a:r>
              <a:rPr lang="zh-CN" altLang="en-US" dirty="0"/>
              <a:t>我们在房间里放一个温度计，但是这个温度计也不准确的，测量值会比实际值偏差。我们也把这些偏差看成是高斯白噪声。</a:t>
            </a:r>
            <a:endParaRPr lang="en-US" altLang="zh-CN" dirty="0"/>
          </a:p>
          <a:p>
            <a:pPr lvl="1">
              <a:buFont typeface="Arial" panose="020B0604020202020204" pitchFamily="34" charset="0"/>
              <a:buChar char="•"/>
            </a:pPr>
            <a:r>
              <a:rPr lang="zh-CN" altLang="en-US" dirty="0"/>
              <a:t>你根据经验的预测值（系统的预测值）和温度计的值（测量值）</a:t>
            </a:r>
            <a:r>
              <a:rPr lang="en-US" altLang="zh-CN" dirty="0"/>
              <a:t>,</a:t>
            </a:r>
            <a:r>
              <a:rPr lang="zh-CN" altLang="en-US" dirty="0"/>
              <a:t>结合他们各自的噪声来估算出房间的实际温度值。</a:t>
            </a:r>
            <a:endParaRPr lang="en-US" altLang="zh-CN" dirty="0"/>
          </a:p>
          <a:p>
            <a:pPr lvl="1">
              <a:buFont typeface="Arial" panose="020B0604020202020204" pitchFamily="34" charset="0"/>
              <a:buChar char="•"/>
            </a:pPr>
            <a:r>
              <a:rPr lang="zh-CN" altLang="en-US" dirty="0"/>
              <a:t>如果</a:t>
            </a:r>
            <a:r>
              <a:rPr lang="en-US" altLang="zh-CN" dirty="0"/>
              <a:t>k-1</a:t>
            </a:r>
            <a:r>
              <a:rPr lang="zh-CN" altLang="en-US" dirty="0"/>
              <a:t>时刻估算出的最优温度值的偏差是</a:t>
            </a:r>
            <a:r>
              <a:rPr lang="en-US" altLang="zh-CN" dirty="0"/>
              <a:t>3</a:t>
            </a:r>
            <a:r>
              <a:rPr lang="zh-CN" altLang="en-US" dirty="0"/>
              <a:t>，你对自己预测的不确定度是</a:t>
            </a:r>
            <a:r>
              <a:rPr lang="en-US" altLang="zh-CN" dirty="0"/>
              <a:t>4</a:t>
            </a:r>
            <a:r>
              <a:rPr lang="zh-CN" altLang="en-US" dirty="0"/>
              <a:t>度，他们平方相加再开方，就是</a:t>
            </a:r>
            <a:r>
              <a:rPr lang="en-US" altLang="zh-CN" dirty="0"/>
              <a:t>5.</a:t>
            </a:r>
          </a:p>
          <a:p>
            <a:pPr lvl="1">
              <a:buFont typeface="Arial" panose="020B0604020202020204" pitchFamily="34" charset="0"/>
              <a:buChar char="•"/>
            </a:pPr>
            <a:r>
              <a:rPr lang="zh-CN" altLang="en-US" dirty="0"/>
              <a:t>然后，你从温度计那里得到了</a:t>
            </a:r>
            <a:r>
              <a:rPr lang="en-US" altLang="zh-CN" dirty="0"/>
              <a:t>k</a:t>
            </a:r>
            <a:r>
              <a:rPr lang="zh-CN" altLang="en-US" dirty="0"/>
              <a:t>时刻的温度值，假设是</a:t>
            </a:r>
            <a:r>
              <a:rPr lang="en-US" altLang="zh-CN" dirty="0"/>
              <a:t>25</a:t>
            </a:r>
            <a:r>
              <a:rPr lang="zh-CN" altLang="en-US" dirty="0"/>
              <a:t>度，同时该值的偏差是</a:t>
            </a:r>
            <a:r>
              <a:rPr lang="en-US" altLang="zh-CN" dirty="0"/>
              <a:t>4</a:t>
            </a:r>
            <a:r>
              <a:rPr lang="zh-CN" altLang="en-US" dirty="0"/>
              <a:t>度。</a:t>
            </a:r>
            <a:endParaRPr lang="en-US" altLang="zh-CN" dirty="0"/>
          </a:p>
          <a:p>
            <a:pPr lvl="1">
              <a:buFont typeface="Arial" panose="020B0604020202020204" pitchFamily="34" charset="0"/>
              <a:buChar char="•"/>
            </a:pPr>
            <a:r>
              <a:rPr lang="zh-CN" altLang="en-US" dirty="0"/>
              <a:t>因为</a:t>
            </a:r>
            <a:r>
              <a:rPr lang="en-US" altLang="zh-CN" dirty="0"/>
              <a:t>Kg=5^2/(5^2+4^2)</a:t>
            </a:r>
            <a:r>
              <a:rPr lang="zh-CN" altLang="en-US" dirty="0"/>
              <a:t>，所以</a:t>
            </a:r>
            <a:r>
              <a:rPr lang="en-US" altLang="zh-CN" dirty="0"/>
              <a:t>Kg=0.61</a:t>
            </a:r>
            <a:r>
              <a:rPr lang="zh-CN" altLang="en-US" dirty="0"/>
              <a:t>，我们可以估算出</a:t>
            </a:r>
            <a:r>
              <a:rPr lang="en-US" altLang="zh-CN" dirty="0"/>
              <a:t>k</a:t>
            </a:r>
            <a:r>
              <a:rPr lang="zh-CN" altLang="en-US" dirty="0"/>
              <a:t>时刻的实际温度值是：</a:t>
            </a:r>
            <a:r>
              <a:rPr lang="en-US" altLang="zh-CN" dirty="0"/>
              <a:t>23+0.61*(25-23)=24.22</a:t>
            </a:r>
            <a:r>
              <a:rPr lang="zh-CN" altLang="en-US" dirty="0"/>
              <a:t>度。</a:t>
            </a:r>
            <a:endParaRPr lang="en-US" altLang="zh-CN" dirty="0"/>
          </a:p>
          <a:p>
            <a:pPr lvl="1">
              <a:buFont typeface="Arial" panose="020B0604020202020204" pitchFamily="34" charset="0"/>
              <a:buChar char="•"/>
            </a:pPr>
            <a:r>
              <a:rPr lang="en-US" altLang="zh-CN" dirty="0"/>
              <a:t>k</a:t>
            </a:r>
            <a:r>
              <a:rPr lang="zh-CN" altLang="en-US" dirty="0"/>
              <a:t>时刻最优值（</a:t>
            </a:r>
            <a:r>
              <a:rPr lang="en-US" altLang="zh-CN" dirty="0"/>
              <a:t>24.22</a:t>
            </a:r>
            <a:r>
              <a:rPr lang="zh-CN" altLang="en-US" dirty="0"/>
              <a:t>度）的偏差：</a:t>
            </a:r>
            <a:r>
              <a:rPr lang="en-US" altLang="zh-CN" dirty="0"/>
              <a:t>((1-Kg)*5^2)^0.5=3.12</a:t>
            </a:r>
            <a:r>
              <a:rPr lang="zh-CN" altLang="en-US" dirty="0"/>
              <a:t>。</a:t>
            </a:r>
            <a:endParaRPr lang="en-US" altLang="zh-CN" dirty="0"/>
          </a:p>
        </p:txBody>
      </p:sp>
    </p:spTree>
    <p:extLst>
      <p:ext uri="{BB962C8B-B14F-4D97-AF65-F5344CB8AC3E}">
        <p14:creationId xmlns:p14="http://schemas.microsoft.com/office/powerpoint/2010/main" val="3925359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A1C0299-9285-41FA-8D5C-F0D351FBEFC0}"/>
              </a:ext>
            </a:extLst>
          </p:cNvPr>
          <p:cNvSpPr>
            <a:spLocks noGrp="1"/>
          </p:cNvSpPr>
          <p:nvPr>
            <p:ph type="title"/>
          </p:nvPr>
        </p:nvSpPr>
        <p:spPr/>
        <p:txBody>
          <a:bodyPr/>
          <a:lstStyle/>
          <a:p>
            <a:r>
              <a:rPr lang="en-US" altLang="zh-CN" dirty="0"/>
              <a:t>Experiment environment</a:t>
            </a:r>
            <a:endParaRPr lang="zh-CN" altLang="en-US" dirty="0"/>
          </a:p>
        </p:txBody>
      </p:sp>
      <p:sp>
        <p:nvSpPr>
          <p:cNvPr id="3" name="内容占位符 2">
            <a:extLst>
              <a:ext uri="{FF2B5EF4-FFF2-40B4-BE49-F238E27FC236}">
                <a16:creationId xmlns:a16="http://schemas.microsoft.com/office/drawing/2014/main" id="{38DC8780-F633-475C-B668-07D6E00F7B11}"/>
              </a:ext>
            </a:extLst>
          </p:cNvPr>
          <p:cNvSpPr>
            <a:spLocks noGrp="1"/>
          </p:cNvSpPr>
          <p:nvPr>
            <p:ph idx="1"/>
          </p:nvPr>
        </p:nvSpPr>
        <p:spPr/>
        <p:txBody>
          <a:bodyPr/>
          <a:lstStyle/>
          <a:p>
            <a:r>
              <a:rPr lang="en-US" altLang="zh-CN" dirty="0"/>
              <a:t>Four rooms and one corridor </a:t>
            </a:r>
            <a:endParaRPr lang="zh-CN" altLang="en-US" dirty="0"/>
          </a:p>
        </p:txBody>
      </p:sp>
      <p:pic>
        <p:nvPicPr>
          <p:cNvPr id="5" name="图片 4" descr="屏幕剪辑">
            <a:extLst>
              <a:ext uri="{FF2B5EF4-FFF2-40B4-BE49-F238E27FC236}">
                <a16:creationId xmlns:a16="http://schemas.microsoft.com/office/drawing/2014/main" id="{E7CE7C5E-4B77-434B-9855-2284B493EB3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324036" y="2077546"/>
            <a:ext cx="7604888" cy="3559735"/>
          </a:xfrm>
          <a:prstGeom prst="rect">
            <a:avLst/>
          </a:prstGeom>
        </p:spPr>
      </p:pic>
    </p:spTree>
    <p:extLst>
      <p:ext uri="{BB962C8B-B14F-4D97-AF65-F5344CB8AC3E}">
        <p14:creationId xmlns:p14="http://schemas.microsoft.com/office/powerpoint/2010/main" val="3958505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AB763F3-8991-48DD-BF15-D249F5F8B42D}"/>
              </a:ext>
            </a:extLst>
          </p:cNvPr>
          <p:cNvSpPr>
            <a:spLocks noGrp="1"/>
          </p:cNvSpPr>
          <p:nvPr>
            <p:ph type="title"/>
          </p:nvPr>
        </p:nvSpPr>
        <p:spPr/>
        <p:txBody>
          <a:bodyPr/>
          <a:lstStyle/>
          <a:p>
            <a:r>
              <a:rPr lang="en-US" altLang="zh-CN" dirty="0"/>
              <a:t>Algorithm of RSSI integration based on the maximum</a:t>
            </a:r>
            <a:endParaRPr lang="zh-CN" altLang="en-US" dirty="0"/>
          </a:p>
        </p:txBody>
      </p:sp>
      <p:sp>
        <p:nvSpPr>
          <p:cNvPr id="3" name="内容占位符 2">
            <a:extLst>
              <a:ext uri="{FF2B5EF4-FFF2-40B4-BE49-F238E27FC236}">
                <a16:creationId xmlns:a16="http://schemas.microsoft.com/office/drawing/2014/main" id="{4F2E00B2-2BA2-477E-BB6D-6E51A003A4CA}"/>
              </a:ext>
            </a:extLst>
          </p:cNvPr>
          <p:cNvSpPr>
            <a:spLocks noGrp="1"/>
          </p:cNvSpPr>
          <p:nvPr>
            <p:ph idx="1"/>
          </p:nvPr>
        </p:nvSpPr>
        <p:spPr/>
        <p:txBody>
          <a:bodyPr/>
          <a:lstStyle/>
          <a:p>
            <a:pPr lvl="1">
              <a:buFont typeface="Arial" panose="020B0604020202020204" pitchFamily="34" charset="0"/>
              <a:buChar char="•"/>
            </a:pPr>
            <a:r>
              <a:rPr lang="en-US" altLang="zh-CN" sz="2400" dirty="0"/>
              <a:t>The Wireless signal intensity attenuation model</a:t>
            </a:r>
          </a:p>
          <a:p>
            <a:pPr lvl="1">
              <a:buFont typeface="Arial" panose="020B0604020202020204" pitchFamily="34" charset="0"/>
              <a:buChar char="•"/>
            </a:pPr>
            <a:endParaRPr lang="en-US" altLang="zh-CN" sz="2400" dirty="0"/>
          </a:p>
          <a:p>
            <a:pPr lvl="1">
              <a:buFont typeface="Arial" panose="020B0604020202020204" pitchFamily="34" charset="0"/>
              <a:buChar char="•"/>
            </a:pPr>
            <a:endParaRPr lang="en-US" altLang="zh-CN" sz="2400" dirty="0"/>
          </a:p>
          <a:p>
            <a:pPr lvl="1">
              <a:buFont typeface="Arial" panose="020B0604020202020204" pitchFamily="34" charset="0"/>
              <a:buChar char="•"/>
            </a:pPr>
            <a:r>
              <a:rPr lang="en-US" altLang="zh-CN" sz="2400" dirty="0"/>
              <a:t>The unknown distance d can be calculated by</a:t>
            </a:r>
          </a:p>
          <a:p>
            <a:pPr lvl="1">
              <a:buFont typeface="Arial" panose="020B0604020202020204" pitchFamily="34" charset="0"/>
              <a:buChar char="•"/>
            </a:pPr>
            <a:endParaRPr lang="en-US" altLang="zh-CN" sz="2400" dirty="0"/>
          </a:p>
          <a:p>
            <a:pPr marL="201168" lvl="1" indent="0">
              <a:buNone/>
            </a:pPr>
            <a:endParaRPr lang="en-US" altLang="zh-CN" sz="2400" dirty="0"/>
          </a:p>
          <a:p>
            <a:pPr lvl="1">
              <a:buFont typeface="Arial" panose="020B0604020202020204" pitchFamily="34" charset="0"/>
              <a:buChar char="•"/>
            </a:pPr>
            <a:r>
              <a:rPr lang="en-US" altLang="zh-CN" sz="2400" dirty="0"/>
              <a:t>η is the pathloss exponent</a:t>
            </a:r>
          </a:p>
          <a:p>
            <a:pPr lvl="1">
              <a:buFont typeface="Arial" panose="020B0604020202020204" pitchFamily="34" charset="0"/>
              <a:buChar char="•"/>
            </a:pPr>
            <a:endParaRPr lang="en-US" altLang="zh-CN" dirty="0"/>
          </a:p>
          <a:p>
            <a:pPr lvl="1">
              <a:buFont typeface="Arial" panose="020B0604020202020204" pitchFamily="34" charset="0"/>
              <a:buChar char="•"/>
            </a:pPr>
            <a:endParaRPr lang="en-US" altLang="zh-CN" dirty="0"/>
          </a:p>
          <a:p>
            <a:pPr lvl="1">
              <a:buFont typeface="Arial" panose="020B0604020202020204" pitchFamily="34" charset="0"/>
              <a:buChar char="•"/>
            </a:pPr>
            <a:endParaRPr lang="en-US" altLang="zh-CN" dirty="0"/>
          </a:p>
          <a:p>
            <a:pPr lvl="1"/>
            <a:endParaRPr lang="zh-CN" altLang="en-US" dirty="0"/>
          </a:p>
        </p:txBody>
      </p:sp>
      <p:pic>
        <p:nvPicPr>
          <p:cNvPr id="7" name="图片 6" descr="屏幕剪辑">
            <a:extLst>
              <a:ext uri="{FF2B5EF4-FFF2-40B4-BE49-F238E27FC236}">
                <a16:creationId xmlns:a16="http://schemas.microsoft.com/office/drawing/2014/main" id="{04ECB134-B33F-48C1-8111-F1FAC39B5985}"/>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192205" y="2320090"/>
            <a:ext cx="4667901" cy="714475"/>
          </a:xfrm>
          <a:prstGeom prst="rect">
            <a:avLst/>
          </a:prstGeom>
        </p:spPr>
      </p:pic>
      <p:pic>
        <p:nvPicPr>
          <p:cNvPr id="9" name="图片 8" descr="屏幕剪辑">
            <a:extLst>
              <a:ext uri="{FF2B5EF4-FFF2-40B4-BE49-F238E27FC236}">
                <a16:creationId xmlns:a16="http://schemas.microsoft.com/office/drawing/2014/main" id="{60A71A69-A7B3-49BF-8862-0EFB3E991B2C}"/>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054337" y="3508921"/>
            <a:ext cx="2943636" cy="714475"/>
          </a:xfrm>
          <a:prstGeom prst="rect">
            <a:avLst/>
          </a:prstGeom>
        </p:spPr>
      </p:pic>
    </p:spTree>
    <p:extLst>
      <p:ext uri="{BB962C8B-B14F-4D97-AF65-F5344CB8AC3E}">
        <p14:creationId xmlns:p14="http://schemas.microsoft.com/office/powerpoint/2010/main" val="1923791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6ED8849-20EE-4819-A9A2-F4A53F01FE08}"/>
              </a:ext>
            </a:extLst>
          </p:cNvPr>
          <p:cNvSpPr>
            <a:spLocks noGrp="1"/>
          </p:cNvSpPr>
          <p:nvPr>
            <p:ph type="title"/>
          </p:nvPr>
        </p:nvSpPr>
        <p:spPr/>
        <p:txBody>
          <a:bodyPr/>
          <a:lstStyle/>
          <a:p>
            <a:r>
              <a:rPr lang="en-US" altLang="zh-CN" dirty="0"/>
              <a:t>Algorithm of RSSI integration based on the maximum</a:t>
            </a:r>
            <a:endParaRPr lang="zh-CN" altLang="en-US" dirty="0"/>
          </a:p>
        </p:txBody>
      </p:sp>
      <p:sp>
        <p:nvSpPr>
          <p:cNvPr id="3" name="内容占位符 2">
            <a:extLst>
              <a:ext uri="{FF2B5EF4-FFF2-40B4-BE49-F238E27FC236}">
                <a16:creationId xmlns:a16="http://schemas.microsoft.com/office/drawing/2014/main" id="{E445E413-0193-49D3-B634-54F44C9ED9ED}"/>
              </a:ext>
            </a:extLst>
          </p:cNvPr>
          <p:cNvSpPr>
            <a:spLocks noGrp="1"/>
          </p:cNvSpPr>
          <p:nvPr>
            <p:ph idx="1"/>
          </p:nvPr>
        </p:nvSpPr>
        <p:spPr>
          <a:xfrm>
            <a:off x="1097280" y="1845734"/>
            <a:ext cx="4409287" cy="4023360"/>
          </a:xfrm>
        </p:spPr>
        <p:txBody>
          <a:bodyPr>
            <a:normAutofit fontScale="92500" lnSpcReduction="10000"/>
          </a:bodyPr>
          <a:lstStyle/>
          <a:p>
            <a:pPr>
              <a:buFont typeface="Arial" panose="020B0604020202020204" pitchFamily="34" charset="0"/>
              <a:buChar char="•"/>
            </a:pPr>
            <a:r>
              <a:rPr lang="en-US" altLang="zh-CN" sz="2400" dirty="0"/>
              <a:t>Table 1 displays a range of RSSI values and the corresponding propagation distances</a:t>
            </a:r>
          </a:p>
          <a:p>
            <a:pPr>
              <a:buFont typeface="Arial" panose="020B0604020202020204" pitchFamily="34" charset="0"/>
              <a:buChar char="•"/>
            </a:pPr>
            <a:endParaRPr lang="en-US" altLang="zh-CN" sz="2400" dirty="0"/>
          </a:p>
          <a:p>
            <a:pPr>
              <a:buFont typeface="Arial" panose="020B0604020202020204" pitchFamily="34" charset="0"/>
              <a:buChar char="•"/>
            </a:pPr>
            <a:r>
              <a:rPr lang="en-US" altLang="zh-CN" sz="2400" dirty="0"/>
              <a:t>Larger RSSI produces smaller differential distance, providing better spatial resolution.</a:t>
            </a:r>
          </a:p>
          <a:p>
            <a:pPr>
              <a:buFont typeface="Arial" panose="020B0604020202020204" pitchFamily="34" charset="0"/>
              <a:buChar char="•"/>
            </a:pPr>
            <a:endParaRPr lang="en-US" altLang="zh-CN" sz="2400" dirty="0"/>
          </a:p>
          <a:p>
            <a:pPr>
              <a:buFont typeface="Arial" panose="020B0604020202020204" pitchFamily="34" charset="0"/>
              <a:buChar char="•"/>
            </a:pPr>
            <a:r>
              <a:rPr lang="en-US" altLang="zh-CN" sz="2400" dirty="0"/>
              <a:t>Differential RSSI of 0.1 dB produces much smaller differential distance than differential RSSI of 1dB.</a:t>
            </a:r>
          </a:p>
          <a:p>
            <a:pPr>
              <a:buFont typeface="Arial" panose="020B0604020202020204" pitchFamily="34" charset="0"/>
              <a:buChar char="•"/>
            </a:pPr>
            <a:endParaRPr lang="en-US" altLang="zh-CN" sz="2400" dirty="0"/>
          </a:p>
          <a:p>
            <a:endParaRPr lang="zh-CN" altLang="en-US" sz="2400" dirty="0"/>
          </a:p>
        </p:txBody>
      </p:sp>
      <p:pic>
        <p:nvPicPr>
          <p:cNvPr id="7" name="图片 6" descr="屏幕剪辑">
            <a:extLst>
              <a:ext uri="{FF2B5EF4-FFF2-40B4-BE49-F238E27FC236}">
                <a16:creationId xmlns:a16="http://schemas.microsoft.com/office/drawing/2014/main" id="{998DD4CE-1AE8-4004-948C-253B9C5ADF9C}"/>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506567" y="1845734"/>
            <a:ext cx="5649113" cy="4210638"/>
          </a:xfrm>
          <a:prstGeom prst="rect">
            <a:avLst/>
          </a:prstGeom>
        </p:spPr>
      </p:pic>
    </p:spTree>
    <p:extLst>
      <p:ext uri="{BB962C8B-B14F-4D97-AF65-F5344CB8AC3E}">
        <p14:creationId xmlns:p14="http://schemas.microsoft.com/office/powerpoint/2010/main" val="718185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62C6BC-017B-409F-AAF9-3DFB275298AB}"/>
              </a:ext>
            </a:extLst>
          </p:cNvPr>
          <p:cNvSpPr>
            <a:spLocks noGrp="1"/>
          </p:cNvSpPr>
          <p:nvPr>
            <p:ph type="title"/>
          </p:nvPr>
        </p:nvSpPr>
        <p:spPr/>
        <p:txBody>
          <a:bodyPr/>
          <a:lstStyle/>
          <a:p>
            <a:r>
              <a:rPr lang="en-US" altLang="zh-CN" dirty="0"/>
              <a:t>Algorithm of RSSI integration based on the maximum</a:t>
            </a:r>
            <a:endParaRPr lang="zh-CN" altLang="en-US" dirty="0"/>
          </a:p>
        </p:txBody>
      </p:sp>
      <p:sp>
        <p:nvSpPr>
          <p:cNvPr id="3" name="内容占位符 2">
            <a:extLst>
              <a:ext uri="{FF2B5EF4-FFF2-40B4-BE49-F238E27FC236}">
                <a16:creationId xmlns:a16="http://schemas.microsoft.com/office/drawing/2014/main" id="{46A4F07C-DADC-42D7-9837-5A6289D584C0}"/>
              </a:ext>
            </a:extLst>
          </p:cNvPr>
          <p:cNvSpPr>
            <a:spLocks noGrp="1"/>
          </p:cNvSpPr>
          <p:nvPr>
            <p:ph idx="1"/>
          </p:nvPr>
        </p:nvSpPr>
        <p:spPr/>
        <p:txBody>
          <a:bodyPr>
            <a:normAutofit/>
          </a:bodyPr>
          <a:lstStyle/>
          <a:p>
            <a:pPr>
              <a:buFont typeface="Arial" panose="020B0604020202020204" pitchFamily="34" charset="0"/>
              <a:buChar char="•"/>
            </a:pPr>
            <a:r>
              <a:rPr lang="en-US" altLang="zh-CN" sz="2400" dirty="0"/>
              <a:t>The Kalman Filter algorithm and the particle filter algorithm may not be able to effectively handle complex RSSI measurement noise in ever-changing dynamic indoor environment.</a:t>
            </a:r>
          </a:p>
          <a:p>
            <a:pPr>
              <a:buFont typeface="Arial" panose="020B0604020202020204" pitchFamily="34" charset="0"/>
              <a:buChar char="•"/>
            </a:pPr>
            <a:endParaRPr lang="en-US" altLang="zh-CN" sz="2400" dirty="0"/>
          </a:p>
          <a:p>
            <a:pPr>
              <a:buFont typeface="Arial" panose="020B0604020202020204" pitchFamily="34" charset="0"/>
              <a:buChar char="•"/>
            </a:pPr>
            <a:r>
              <a:rPr lang="en-US" altLang="zh-CN" sz="2400" dirty="0"/>
              <a:t>RSSI is significantly affected by fading, shadowing and interference.</a:t>
            </a:r>
          </a:p>
          <a:p>
            <a:pPr lvl="1">
              <a:buFont typeface="Arial" panose="020B0604020202020204" pitchFamily="34" charset="0"/>
              <a:buChar char="•"/>
            </a:pPr>
            <a:r>
              <a:rPr lang="en-US" altLang="zh-CN" sz="2000" dirty="0"/>
              <a:t>The strong RSSI be mainly affected by fading </a:t>
            </a:r>
          </a:p>
          <a:p>
            <a:pPr lvl="1">
              <a:buFont typeface="Arial" panose="020B0604020202020204" pitchFamily="34" charset="0"/>
              <a:buChar char="•"/>
            </a:pPr>
            <a:r>
              <a:rPr lang="en-US" altLang="zh-CN" sz="2000" dirty="0"/>
              <a:t>The weak RSSI can be affected by one or more of the 3 factors</a:t>
            </a:r>
            <a:endParaRPr lang="zh-CN" altLang="en-US" sz="2000" dirty="0"/>
          </a:p>
        </p:txBody>
      </p:sp>
    </p:spTree>
    <p:extLst>
      <p:ext uri="{BB962C8B-B14F-4D97-AF65-F5344CB8AC3E}">
        <p14:creationId xmlns:p14="http://schemas.microsoft.com/office/powerpoint/2010/main" val="1694030884"/>
      </p:ext>
    </p:extLst>
  </p:cSld>
  <p:clrMapOvr>
    <a:masterClrMapping/>
  </p:clrMapOvr>
</p:sld>
</file>

<file path=ppt/theme/theme1.xml><?xml version="1.0" encoding="utf-8"?>
<a:theme xmlns:a="http://schemas.openxmlformats.org/drawingml/2006/main" name="回顾">
  <a:themeElements>
    <a:clrScheme name="回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TM02900769[[fn=回顾]]</Template>
  <TotalTime>1265</TotalTime>
  <Words>765</Words>
  <Application>Microsoft Office PowerPoint</Application>
  <PresentationFormat>宽屏</PresentationFormat>
  <Paragraphs>95</Paragraphs>
  <Slides>18</Slides>
  <Notes>4</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18</vt:i4>
      </vt:variant>
    </vt:vector>
  </HeadingPairs>
  <TitlesOfParts>
    <vt:vector size="24" baseType="lpstr">
      <vt:lpstr>等线</vt:lpstr>
      <vt:lpstr>宋体</vt:lpstr>
      <vt:lpstr>Arial</vt:lpstr>
      <vt:lpstr>Calibri</vt:lpstr>
      <vt:lpstr>Calibri Light</vt:lpstr>
      <vt:lpstr>回顾</vt:lpstr>
      <vt:lpstr>Improved Wi-Fi RSSI Measurement for Indoor Localization</vt:lpstr>
      <vt:lpstr>Wi-Fi Based localization</vt:lpstr>
      <vt:lpstr>Two categories</vt:lpstr>
      <vt:lpstr>The extraction of RSSI</vt:lpstr>
      <vt:lpstr>Kalman filter</vt:lpstr>
      <vt:lpstr>Experiment environment</vt:lpstr>
      <vt:lpstr>Algorithm of RSSI integration based on the maximum</vt:lpstr>
      <vt:lpstr>Algorithm of RSSI integration based on the maximum</vt:lpstr>
      <vt:lpstr>Algorithm of RSSI integration based on the maximum</vt:lpstr>
      <vt:lpstr>RSSI extraction algorithm</vt:lpstr>
      <vt:lpstr>Determination of the Number M</vt:lpstr>
      <vt:lpstr>One-Dimensional RSSI spatial Distribution</vt:lpstr>
      <vt:lpstr>One-Dimensional RSSI spatial Distribution</vt:lpstr>
      <vt:lpstr>Two-Dimensional RSSI spatial Distribution</vt:lpstr>
      <vt:lpstr>Two-Dimensional RSSI spatial Distribution</vt:lpstr>
      <vt:lpstr>Location Accuracy Comparison </vt:lpstr>
      <vt:lpstr>Complexity and Robustness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Improved Wi-Fi RSSI Measurement for Indoor Localization</dc:title>
  <dc:creator>陈亨杰</dc:creator>
  <cp:lastModifiedBy>陈亨杰</cp:lastModifiedBy>
  <cp:revision>63</cp:revision>
  <dcterms:created xsi:type="dcterms:W3CDTF">2017-10-30T06:23:19Z</dcterms:created>
  <dcterms:modified xsi:type="dcterms:W3CDTF">2017-11-01T04:06:13Z</dcterms:modified>
</cp:coreProperties>
</file>