
<file path=[Content_Types].xml><?xml version="1.0" encoding="utf-8"?>
<Types xmlns="http://schemas.openxmlformats.org/package/2006/content-types">
  <Default Extension="png" ContentType="image/png"/>
  <Default Extension="tmp"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2" r:id="rId2"/>
    <p:sldId id="263" r:id="rId3"/>
    <p:sldId id="264" r:id="rId4"/>
    <p:sldId id="265" r:id="rId5"/>
    <p:sldId id="266" r:id="rId6"/>
    <p:sldId id="267" r:id="rId7"/>
    <p:sldId id="269" r:id="rId8"/>
    <p:sldId id="270" r:id="rId9"/>
    <p:sldId id="271" r:id="rId10"/>
    <p:sldId id="272" r:id="rId11"/>
    <p:sldId id="290" r:id="rId12"/>
    <p:sldId id="273" r:id="rId13"/>
    <p:sldId id="274" r:id="rId14"/>
    <p:sldId id="275" r:id="rId15"/>
    <p:sldId id="276" r:id="rId16"/>
    <p:sldId id="277" r:id="rId17"/>
    <p:sldId id="278" r:id="rId18"/>
    <p:sldId id="279" r:id="rId19"/>
    <p:sldId id="280" r:id="rId20"/>
    <p:sldId id="281" r:id="rId21"/>
    <p:sldId id="282" r:id="rId22"/>
    <p:sldId id="291" r:id="rId23"/>
    <p:sldId id="284"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DCFB262-58E6-48E9-B81D-3B57243729B4}">
          <p14:sldIdLst>
            <p14:sldId id="262"/>
            <p14:sldId id="263"/>
            <p14:sldId id="264"/>
            <p14:sldId id="265"/>
            <p14:sldId id="266"/>
            <p14:sldId id="267"/>
            <p14:sldId id="269"/>
            <p14:sldId id="270"/>
            <p14:sldId id="271"/>
            <p14:sldId id="272"/>
            <p14:sldId id="290"/>
            <p14:sldId id="273"/>
            <p14:sldId id="274"/>
            <p14:sldId id="275"/>
            <p14:sldId id="276"/>
            <p14:sldId id="277"/>
            <p14:sldId id="278"/>
            <p14:sldId id="279"/>
            <p14:sldId id="280"/>
          </p14:sldIdLst>
        </p14:section>
        <p14:section name="无标题节" id="{577F83AA-519C-46AD-9CB6-B26AFDF793B9}">
          <p14:sldIdLst>
            <p14:sldId id="281"/>
            <p14:sldId id="282"/>
            <p14:sldId id="291"/>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2" autoAdjust="0"/>
    <p:restoredTop sz="62131" autoAdjust="0"/>
  </p:normalViewPr>
  <p:slideViewPr>
    <p:cSldViewPr snapToGrid="0">
      <p:cViewPr varScale="1">
        <p:scale>
          <a:sx n="74" d="100"/>
          <a:sy n="74" d="100"/>
        </p:scale>
        <p:origin x="15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DF821-9F38-472C-8DD1-EB9CC6F19A5C}" type="datetimeFigureOut">
              <a:rPr lang="zh-CN" altLang="en-US" smtClean="0"/>
              <a:t>2017/10/25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FD44F-3335-4F96-BE86-13B7319A4B4E}" type="slidenum">
              <a:rPr lang="zh-CN" altLang="en-US" smtClean="0"/>
              <a:t>‹#›</a:t>
            </a:fld>
            <a:endParaRPr lang="zh-CN" altLang="en-US"/>
          </a:p>
        </p:txBody>
      </p:sp>
    </p:spTree>
    <p:extLst>
      <p:ext uri="{BB962C8B-B14F-4D97-AF65-F5344CB8AC3E}">
        <p14:creationId xmlns:p14="http://schemas.microsoft.com/office/powerpoint/2010/main" val="1445298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今天给大家介绍的文章来自</a:t>
            </a:r>
            <a:r>
              <a:rPr lang="en-US" altLang="zh-CN" dirty="0" err="1" smtClean="0"/>
              <a:t>MobiCom</a:t>
            </a:r>
            <a:r>
              <a:rPr lang="en-US" altLang="zh-CN" dirty="0" smtClean="0"/>
              <a:t> 2017</a:t>
            </a:r>
            <a:r>
              <a:rPr lang="zh-CN" altLang="en-US" dirty="0" smtClean="0"/>
              <a:t>，介绍了如何利用</a:t>
            </a:r>
            <a:r>
              <a:rPr lang="en-US" altLang="zh-CN" dirty="0" smtClean="0"/>
              <a:t>backscatter</a:t>
            </a:r>
            <a:r>
              <a:rPr lang="zh-CN" altLang="en-US" dirty="0" smtClean="0"/>
              <a:t>技术窃取移动设备信息。</a:t>
            </a:r>
            <a:endParaRPr lang="en-US" altLang="zh-CN" dirty="0" smtClean="0"/>
          </a:p>
          <a:p>
            <a:endParaRPr lang="en-US" altLang="zh-CN" dirty="0" smtClean="0"/>
          </a:p>
          <a:p>
            <a:r>
              <a:rPr lang="en-US" altLang="zh-CN" dirty="0" smtClean="0"/>
              <a:t>Good morning,</a:t>
            </a:r>
            <a:r>
              <a:rPr lang="en-US" altLang="zh-CN" baseline="0" dirty="0" smtClean="0"/>
              <a:t> everyone. My name is </a:t>
            </a:r>
            <a:r>
              <a:rPr lang="en-US" altLang="zh-CN" baseline="0" dirty="0" err="1" smtClean="0"/>
              <a:t>Qianyi</a:t>
            </a:r>
            <a:r>
              <a:rPr lang="en-US" altLang="zh-CN" baseline="0" dirty="0" smtClean="0"/>
              <a:t> Huang from Hong Kong University of Science and Technology. [Pause]</a:t>
            </a:r>
          </a:p>
          <a:p>
            <a:endParaRPr lang="en-US" altLang="zh-CN" baseline="0" dirty="0" smtClean="0"/>
          </a:p>
          <a:p>
            <a:r>
              <a:rPr lang="en-US" altLang="zh-CN" baseline="0" dirty="0" smtClean="0"/>
              <a:t>Today, I will be talking about “</a:t>
            </a:r>
            <a:r>
              <a:rPr lang="en-US" altLang="zh-CN" baseline="0" dirty="0" err="1" smtClean="0"/>
              <a:t>NICScatter</a:t>
            </a:r>
            <a:r>
              <a:rPr lang="en-US" altLang="zh-CN" baseline="0" dirty="0" smtClean="0"/>
              <a:t>: Backscatter as a covert channel in Mobile Devices”. </a:t>
            </a:r>
          </a:p>
          <a:p>
            <a:endParaRPr lang="en-US" altLang="zh-CN" baseline="0" dirty="0" smtClean="0"/>
          </a:p>
          <a:p>
            <a:r>
              <a:rPr lang="en-US" altLang="zh-CN" sz="1200" b="0" i="0" u="none" strike="noStrike" kern="1200" dirty="0" smtClean="0">
                <a:solidFill>
                  <a:schemeClr val="tx1"/>
                </a:solidFill>
                <a:effectLst/>
                <a:latin typeface="+mn-lt"/>
                <a:ea typeface="+mn-ea"/>
                <a:cs typeface="+mn-cs"/>
              </a:rPr>
              <a:t>This is a joint work with Dr. </a:t>
            </a:r>
            <a:r>
              <a:rPr lang="en-US" altLang="zh-CN" sz="1200" b="0" i="0" u="none" strike="noStrike" kern="1200" dirty="0" err="1" smtClean="0">
                <a:solidFill>
                  <a:schemeClr val="tx1"/>
                </a:solidFill>
                <a:effectLst/>
                <a:latin typeface="+mn-lt"/>
                <a:ea typeface="+mn-ea"/>
                <a:cs typeface="+mn-cs"/>
              </a:rPr>
              <a:t>Zhice</a:t>
            </a:r>
            <a:r>
              <a:rPr lang="en-US" altLang="zh-CN" sz="1200" b="0" i="0" u="none" strike="noStrike" kern="1200" dirty="0" smtClean="0">
                <a:solidFill>
                  <a:schemeClr val="tx1"/>
                </a:solidFill>
                <a:effectLst/>
                <a:latin typeface="+mn-lt"/>
                <a:ea typeface="+mn-ea"/>
                <a:cs typeface="+mn-cs"/>
              </a:rPr>
              <a:t> Yang, advised by Prof. Qian Zhang.</a:t>
            </a:r>
            <a:r>
              <a:rPr lang="en-US" altLang="zh-CN" b="0" dirty="0" smtClean="0">
                <a:effectLst/>
              </a:rPr>
              <a:t/>
            </a:r>
            <a:br>
              <a:rPr lang="en-US" altLang="zh-CN" b="0" dirty="0" smtClean="0">
                <a:effectLst/>
              </a:rPr>
            </a:b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a:t>
            </a:fld>
            <a:endParaRPr lang="zh-CN" altLang="en-US"/>
          </a:p>
        </p:txBody>
      </p:sp>
    </p:spTree>
    <p:extLst>
      <p:ext uri="{BB962C8B-B14F-4D97-AF65-F5344CB8AC3E}">
        <p14:creationId xmlns:p14="http://schemas.microsoft.com/office/powerpoint/2010/main" val="37805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那么这种阻抗变化会对反射信号造成的幅度调制会有多明显呢？</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下面是不同网卡在</a:t>
            </a:r>
            <a:r>
              <a:rPr lang="en-US" altLang="zh-CN" baseline="0" dirty="0" smtClean="0"/>
              <a:t>ON/OFF</a:t>
            </a:r>
            <a:r>
              <a:rPr lang="zh-CN" altLang="en-US" baseline="0" dirty="0" smtClean="0"/>
              <a:t>切换时的反射信号的波形。</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对于</a:t>
            </a:r>
            <a:r>
              <a:rPr lang="en-US" altLang="zh-CN" baseline="0" dirty="0" smtClean="0"/>
              <a:t>Intel 5300</a:t>
            </a:r>
            <a:r>
              <a:rPr lang="zh-CN" altLang="en-US" baseline="0" dirty="0" smtClean="0"/>
              <a:t>芯片，当从</a:t>
            </a:r>
            <a:r>
              <a:rPr lang="en-US" altLang="zh-CN" baseline="0" dirty="0" smtClean="0"/>
              <a:t>ON</a:t>
            </a:r>
            <a:r>
              <a:rPr lang="zh-CN" altLang="en-US" baseline="0" dirty="0" smtClean="0"/>
              <a:t>切换到</a:t>
            </a:r>
            <a:r>
              <a:rPr lang="en-US" altLang="zh-CN" baseline="0" dirty="0" smtClean="0"/>
              <a:t>OFF</a:t>
            </a:r>
            <a:r>
              <a:rPr lang="zh-CN" altLang="en-US" baseline="0" dirty="0" smtClean="0"/>
              <a:t>时，信号幅度会有明显的下降，反之会有明显的上升；</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对于</a:t>
            </a:r>
            <a:r>
              <a:rPr lang="en-US" altLang="zh-CN" sz="1200" dirty="0" smtClean="0">
                <a:latin typeface="Calibri" panose="020F0502020204030204" pitchFamily="34" charset="0"/>
                <a:cs typeface="Calibri" panose="020F0502020204030204" pitchFamily="34" charset="0"/>
              </a:rPr>
              <a:t>Atheros AR9285</a:t>
            </a:r>
            <a:r>
              <a:rPr lang="zh-CN" altLang="en-US" sz="1200" dirty="0" smtClean="0">
                <a:latin typeface="Calibri" panose="020F0502020204030204" pitchFamily="34" charset="0"/>
                <a:cs typeface="Calibri" panose="020F0502020204030204" pitchFamily="34" charset="0"/>
              </a:rPr>
              <a:t>芯片，当从</a:t>
            </a:r>
            <a:r>
              <a:rPr lang="en-US" altLang="zh-CN" sz="1200" dirty="0" smtClean="0">
                <a:latin typeface="Calibri" panose="020F0502020204030204" pitchFamily="34" charset="0"/>
                <a:cs typeface="Calibri" panose="020F0502020204030204" pitchFamily="34" charset="0"/>
              </a:rPr>
              <a:t>OFF</a:t>
            </a:r>
            <a:r>
              <a:rPr lang="zh-CN" altLang="en-US" sz="1200" dirty="0" smtClean="0">
                <a:latin typeface="Calibri" panose="020F0502020204030204" pitchFamily="34" charset="0"/>
                <a:cs typeface="Calibri" panose="020F0502020204030204" pitchFamily="34" charset="0"/>
              </a:rPr>
              <a:t>切换到</a:t>
            </a:r>
            <a:r>
              <a:rPr lang="en-US" altLang="zh-CN" sz="1200" dirty="0" smtClean="0">
                <a:latin typeface="Calibri" panose="020F0502020204030204" pitchFamily="34" charset="0"/>
                <a:cs typeface="Calibri" panose="020F0502020204030204" pitchFamily="34" charset="0"/>
              </a:rPr>
              <a:t>ON</a:t>
            </a:r>
            <a:r>
              <a:rPr lang="zh-CN" altLang="en-US" sz="1200" dirty="0" smtClean="0">
                <a:latin typeface="Calibri" panose="020F0502020204030204" pitchFamily="34" charset="0"/>
                <a:cs typeface="Calibri" panose="020F0502020204030204" pitchFamily="34" charset="0"/>
              </a:rPr>
              <a:t>时，反射信号会有明显的下降，随后会自动回归高电平，反向切换并不会导致信号幅度有明显的变化。</a:t>
            </a:r>
            <a:endParaRPr lang="en-US" altLang="zh-CN" sz="120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作者测试的网卡大多可以归为这两类。</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可以发现，这两类网卡芯片可以有效地在可控范围内调制反射信号的幅度。</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Here is the detailed waveform from different </a:t>
            </a:r>
            <a:r>
              <a:rPr lang="en-US" altLang="zh-CN" baseline="0" dirty="0" err="1" smtClean="0"/>
              <a:t>WiFi</a:t>
            </a:r>
            <a:r>
              <a:rPr lang="en-US" altLang="zh-CN" baseline="0" dirty="0" smtClean="0"/>
              <a:t> NICs when we turn them ON and 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can see that, in addition to the differences in reflection efficiency, different models have different wave 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For the Intel model, when in ON states, it will stay in one level. When switched to the off state, it will change to another level and remain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However, for the Atheros model, when we turn it on, it shows a rapid change in the waveform but no obvious change when we turn it off.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There are the two main types of waveforms we have encountered with. </a:t>
            </a:r>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r>
              <a:rPr lang="en-US" altLang="zh-CN" dirty="0" err="1" smtClean="0"/>
              <a:t>Todo</a:t>
            </a:r>
            <a:r>
              <a:rPr lang="en-US" altLang="zh-CN" dirty="0" smtClean="0"/>
              <a:t>, replace</a:t>
            </a:r>
            <a:r>
              <a:rPr lang="en-US" altLang="zh-CN" baseline="0" dirty="0" smtClean="0"/>
              <a:t> these figure to better ones. Here is the detailed waveform of the reflection from different </a:t>
            </a:r>
            <a:r>
              <a:rPr lang="en-US" altLang="zh-CN" baseline="0" dirty="0" err="1" smtClean="0"/>
              <a:t>WiFi</a:t>
            </a:r>
            <a:r>
              <a:rPr lang="en-US" altLang="zh-CN" baseline="0" dirty="0" smtClean="0"/>
              <a:t> NICs. On off switching </a:t>
            </a:r>
            <a:r>
              <a:rPr lang="en-US" altLang="zh-CN" baseline="0" dirty="0" err="1" smtClean="0"/>
              <a:t>freq</a:t>
            </a:r>
            <a:r>
              <a:rPr lang="en-US" altLang="zh-CN" baseline="0" dirty="0" smtClean="0"/>
              <a:t> 1s. </a:t>
            </a:r>
          </a:p>
          <a:p>
            <a:r>
              <a:rPr lang="en-US" altLang="zh-CN" baseline="0" dirty="0" smtClean="0"/>
              <a:t>Observation:</a:t>
            </a:r>
          </a:p>
          <a:p>
            <a:r>
              <a:rPr lang="en-US" altLang="zh-CN" baseline="0" dirty="0" smtClean="0"/>
              <a:t>In addition to different intensity. Different NICs has different wave forms.</a:t>
            </a:r>
          </a:p>
          <a:p>
            <a:r>
              <a:rPr lang="en-US" altLang="zh-CN" baseline="0" dirty="0" smtClean="0"/>
              <a:t>-&gt;Two categories: pulse type and static type.</a:t>
            </a:r>
          </a:p>
          <a:p>
            <a:r>
              <a:rPr lang="en-US" altLang="zh-CN" baseline="0" dirty="0" smtClean="0"/>
              <a:t>-&gt; OOPM (next slide)</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10</a:t>
            </a:fld>
            <a:endParaRPr lang="zh-CN" altLang="en-US"/>
          </a:p>
        </p:txBody>
      </p:sp>
    </p:spTree>
    <p:extLst>
      <p:ext uri="{BB962C8B-B14F-4D97-AF65-F5344CB8AC3E}">
        <p14:creationId xmlns:p14="http://schemas.microsoft.com/office/powerpoint/2010/main" val="356702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基于这种开关效应，作者设计了一种基带的调制方式，称作</a:t>
            </a:r>
            <a:r>
              <a:rPr lang="en-US" altLang="zh-CN" dirty="0" smtClean="0"/>
              <a:t>OOPM</a:t>
            </a:r>
            <a:r>
              <a:rPr lang="zh-CN" altLang="en-US" dirty="0" smtClean="0"/>
              <a:t>，</a:t>
            </a:r>
            <a:endParaRPr lang="en-US" altLang="zh-CN" dirty="0" smtClean="0"/>
          </a:p>
          <a:p>
            <a:r>
              <a:rPr lang="zh-CN" altLang="en-US" dirty="0" smtClean="0"/>
              <a:t>将时间划分为一个个</a:t>
            </a:r>
            <a:r>
              <a:rPr lang="en-US" altLang="zh-CN" dirty="0" smtClean="0"/>
              <a:t>slot</a:t>
            </a:r>
            <a:r>
              <a:rPr lang="zh-CN" altLang="en-US" dirty="0" smtClean="0"/>
              <a:t>，每个</a:t>
            </a:r>
            <a:r>
              <a:rPr lang="en-US" altLang="zh-CN" dirty="0" smtClean="0"/>
              <a:t>slot</a:t>
            </a:r>
            <a:r>
              <a:rPr lang="zh-CN" altLang="en-US" dirty="0" smtClean="0"/>
              <a:t>中有一个脉冲，根据脉冲出现在</a:t>
            </a:r>
            <a:r>
              <a:rPr lang="en-US" altLang="zh-CN" dirty="0" smtClean="0"/>
              <a:t>slot</a:t>
            </a:r>
            <a:r>
              <a:rPr lang="zh-CN" altLang="en-US" dirty="0" smtClean="0"/>
              <a:t>前后位置代表不同的</a:t>
            </a:r>
            <a:r>
              <a:rPr lang="en-US" altLang="zh-CN" dirty="0" smtClean="0"/>
              <a:t>symbol</a:t>
            </a:r>
            <a:r>
              <a:rPr lang="zh-CN" altLang="en-US" dirty="0" smtClean="0"/>
              <a:t>。</a:t>
            </a:r>
            <a:endParaRPr lang="en-US" altLang="zh-CN" dirty="0" smtClean="0"/>
          </a:p>
          <a:p>
            <a:r>
              <a:rPr lang="en-US" altLang="zh-CN" dirty="0" smtClean="0"/>
              <a:t>Based</a:t>
            </a:r>
            <a:r>
              <a:rPr lang="en-US" altLang="zh-CN" baseline="0" dirty="0" smtClean="0"/>
              <a:t> on this characteristic, we use ON-OFF position modulation.</a:t>
            </a:r>
          </a:p>
          <a:p>
            <a:r>
              <a:rPr lang="en-US" altLang="zh-CN" baseline="0" dirty="0" smtClean="0"/>
              <a:t>We divide time into slots. We use the position of the ON-OFF pulse to modulate information. When the pulse appears at the front part of the time slot, we encode it as ‘1’; when the pulse appears at the back part of the time slot, we encode the bit as ‘0’. </a:t>
            </a:r>
          </a:p>
          <a:p>
            <a:endParaRPr lang="en-US" altLang="zh-CN" baseline="0" dirty="0" smtClean="0"/>
          </a:p>
          <a:p>
            <a:r>
              <a:rPr lang="en-US" altLang="zh-CN" baseline="0" dirty="0" smtClean="0"/>
              <a:t>This is how we encode data in </a:t>
            </a:r>
            <a:r>
              <a:rPr lang="en-US" altLang="zh-CN" baseline="0" dirty="0" err="1" smtClean="0"/>
              <a:t>NICScatter</a:t>
            </a:r>
            <a:r>
              <a:rPr lang="en-US" altLang="zh-CN" baseline="0" dirty="0" smtClean="0"/>
              <a:t>. </a:t>
            </a:r>
            <a:endParaRPr lang="en-US" altLang="zh-CN" dirty="0" smtClean="0"/>
          </a:p>
          <a:p>
            <a:endParaRPr lang="en-US" altLang="zh-CN" baseline="0"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endParaRPr lang="en-US" altLang="zh-CN" dirty="0" smtClean="0"/>
          </a:p>
          <a:p>
            <a:r>
              <a:rPr lang="en-US" altLang="zh-CN" dirty="0" smtClean="0"/>
              <a:t>Positive and Negative (location)</a:t>
            </a:r>
            <a:r>
              <a:rPr lang="en-US" altLang="zh-CN" baseline="0" dirty="0" smtClean="0"/>
              <a:t> diversity(Decoding)</a:t>
            </a:r>
          </a:p>
          <a:p>
            <a:r>
              <a:rPr lang="en-US" altLang="zh-CN" baseline="0" dirty="0" smtClean="0"/>
              <a:t>-&gt; not a problem, flip it. </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11</a:t>
            </a:fld>
            <a:endParaRPr lang="zh-CN" altLang="en-US"/>
          </a:p>
        </p:txBody>
      </p:sp>
    </p:spTree>
    <p:extLst>
      <p:ext uri="{BB962C8B-B14F-4D97-AF65-F5344CB8AC3E}">
        <p14:creationId xmlns:p14="http://schemas.microsoft.com/office/powerpoint/2010/main" val="117381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作者也设计了一个</a:t>
            </a:r>
            <a:r>
              <a:rPr lang="en-US" altLang="zh-CN" dirty="0" smtClean="0"/>
              <a:t>package</a:t>
            </a:r>
            <a:r>
              <a:rPr lang="zh-CN" altLang="en-US" dirty="0" smtClean="0"/>
              <a:t>的构成方式，</a:t>
            </a:r>
            <a:r>
              <a:rPr lang="en-US" altLang="zh-CN" dirty="0" smtClean="0"/>
              <a:t>11110</a:t>
            </a:r>
            <a:r>
              <a:rPr lang="zh-CN" altLang="en-US" dirty="0" smtClean="0"/>
              <a:t>构成</a:t>
            </a:r>
            <a:r>
              <a:rPr lang="en-US" altLang="zh-CN" dirty="0" smtClean="0"/>
              <a:t>preamble</a:t>
            </a:r>
            <a:r>
              <a:rPr lang="zh-CN" altLang="en-US" dirty="0" smtClean="0"/>
              <a:t>用于同步，负载部分是</a:t>
            </a:r>
            <a:r>
              <a:rPr lang="en-US" altLang="zh-CN" dirty="0" smtClean="0"/>
              <a:t>20</a:t>
            </a:r>
            <a:r>
              <a:rPr lang="zh-CN" altLang="en-US" dirty="0" smtClean="0"/>
              <a:t>个</a:t>
            </a:r>
            <a:r>
              <a:rPr lang="en-US" altLang="zh-CN" dirty="0" smtClean="0"/>
              <a:t>bit</a:t>
            </a:r>
            <a:r>
              <a:rPr lang="zh-CN" altLang="en-US" dirty="0" smtClean="0"/>
              <a:t>。</a:t>
            </a:r>
            <a:endParaRPr lang="en-US" altLang="zh-CN" dirty="0" smtClean="0"/>
          </a:p>
          <a:p>
            <a:r>
              <a:rPr lang="zh-CN" altLang="en-US" dirty="0" smtClean="0"/>
              <a:t>下图就是在时域上整个</a:t>
            </a:r>
            <a:r>
              <a:rPr lang="en-US" altLang="zh-CN" dirty="0" smtClean="0"/>
              <a:t>package</a:t>
            </a:r>
            <a:r>
              <a:rPr lang="zh-CN" altLang="en-US" dirty="0" smtClean="0"/>
              <a:t>的波形。</a:t>
            </a:r>
            <a:endParaRPr lang="en-US" altLang="zh-CN" dirty="0" smtClean="0"/>
          </a:p>
          <a:p>
            <a:r>
              <a:rPr lang="en-US" altLang="zh-CN" dirty="0" smtClean="0"/>
              <a:t>Based</a:t>
            </a:r>
            <a:r>
              <a:rPr lang="en-US" altLang="zh-CN" baseline="0" dirty="0" smtClean="0"/>
              <a:t> on this characteristic, we use ON-OFF position modulation.</a:t>
            </a:r>
          </a:p>
          <a:p>
            <a:r>
              <a:rPr lang="en-US" altLang="zh-CN" baseline="0" dirty="0" smtClean="0"/>
              <a:t>We divide time into slots. We use the position of the ON-OFF pulse to modulate information. When the pulse appears at the front part of the time slot, we encode it as ‘1’; when the pulse appears at the back part of the time slot, we encode the bit as ‘0’. </a:t>
            </a:r>
          </a:p>
          <a:p>
            <a:endParaRPr lang="en-US" altLang="zh-CN" baseline="0" dirty="0" smtClean="0"/>
          </a:p>
          <a:p>
            <a:r>
              <a:rPr lang="en-US" altLang="zh-CN" baseline="0" dirty="0" smtClean="0"/>
              <a:t>This is how we encode data in </a:t>
            </a:r>
            <a:r>
              <a:rPr lang="en-US" altLang="zh-CN" baseline="0" dirty="0" err="1" smtClean="0"/>
              <a:t>NICScatter</a:t>
            </a:r>
            <a:r>
              <a:rPr lang="en-US" altLang="zh-CN" baseline="0" dirty="0" smtClean="0"/>
              <a:t>. </a:t>
            </a:r>
            <a:endParaRPr lang="en-US" altLang="zh-CN" dirty="0" smtClean="0"/>
          </a:p>
          <a:p>
            <a:endParaRPr lang="en-US" altLang="zh-CN" baseline="0"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endParaRPr lang="en-US" altLang="zh-CN" dirty="0" smtClean="0"/>
          </a:p>
          <a:p>
            <a:r>
              <a:rPr lang="en-US" altLang="zh-CN" dirty="0" smtClean="0"/>
              <a:t>Positive and Negative (location)</a:t>
            </a:r>
            <a:r>
              <a:rPr lang="en-US" altLang="zh-CN" baseline="0" dirty="0" smtClean="0"/>
              <a:t> diversity(Decoding)</a:t>
            </a:r>
          </a:p>
          <a:p>
            <a:r>
              <a:rPr lang="en-US" altLang="zh-CN" baseline="0" dirty="0" smtClean="0"/>
              <a:t>-&gt; not a problem, flip it. </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12</a:t>
            </a:fld>
            <a:endParaRPr lang="zh-CN" altLang="en-US"/>
          </a:p>
        </p:txBody>
      </p:sp>
    </p:spTree>
    <p:extLst>
      <p:ext uri="{BB962C8B-B14F-4D97-AF65-F5344CB8AC3E}">
        <p14:creationId xmlns:p14="http://schemas.microsoft.com/office/powerpoint/2010/main" val="92269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作者通过实验来分析对不同网卡发送</a:t>
            </a:r>
            <a:r>
              <a:rPr lang="en-US" altLang="zh-CN" dirty="0" smtClean="0"/>
              <a:t>ON/OFF</a:t>
            </a:r>
            <a:r>
              <a:rPr lang="zh-CN" altLang="en-US" dirty="0" smtClean="0"/>
              <a:t>指令后反射信号作出反馈的时延</a:t>
            </a:r>
            <a:endParaRPr lang="en-US" altLang="zh-CN" dirty="0" smtClean="0"/>
          </a:p>
          <a:p>
            <a:r>
              <a:rPr lang="zh-CN" altLang="en-US" dirty="0" smtClean="0"/>
              <a:t>从右图可以看出来，当发出</a:t>
            </a:r>
            <a:r>
              <a:rPr lang="en-US" altLang="zh-CN" dirty="0" smtClean="0"/>
              <a:t>ON</a:t>
            </a:r>
            <a:r>
              <a:rPr lang="zh-CN" altLang="en-US" dirty="0" smtClean="0"/>
              <a:t>指令后，有些网卡会立马做出反馈，而</a:t>
            </a:r>
            <a:r>
              <a:rPr lang="en-US" altLang="zh-CN" dirty="0" smtClean="0"/>
              <a:t>5300</a:t>
            </a:r>
            <a:r>
              <a:rPr lang="zh-CN" altLang="en-US" dirty="0" smtClean="0"/>
              <a:t>网卡会有较大的时延。</a:t>
            </a:r>
            <a:endParaRPr lang="en-US" altLang="zh-CN" dirty="0" smtClean="0"/>
          </a:p>
          <a:p>
            <a:r>
              <a:rPr lang="zh-CN" altLang="en-US" dirty="0" smtClean="0"/>
              <a:t>左图是通过一百次实验统计的不同网卡的</a:t>
            </a:r>
            <a:r>
              <a:rPr lang="en-US" altLang="zh-CN" dirty="0" smtClean="0"/>
              <a:t>Execution delay</a:t>
            </a:r>
            <a:r>
              <a:rPr lang="zh-CN" altLang="en-US" dirty="0" smtClean="0"/>
              <a:t>，可以看出</a:t>
            </a:r>
            <a:r>
              <a:rPr lang="en-US" altLang="zh-CN" dirty="0" smtClean="0"/>
              <a:t>on-to-off</a:t>
            </a:r>
            <a:r>
              <a:rPr lang="zh-CN" altLang="en-US" dirty="0" smtClean="0"/>
              <a:t>以及</a:t>
            </a:r>
            <a:r>
              <a:rPr lang="en-US" altLang="zh-CN" dirty="0" smtClean="0"/>
              <a:t>off-to-on</a:t>
            </a:r>
            <a:r>
              <a:rPr lang="zh-CN" altLang="en-US" dirty="0" smtClean="0"/>
              <a:t>的时间大多是</a:t>
            </a:r>
            <a:r>
              <a:rPr lang="en-US" altLang="zh-CN" dirty="0" smtClean="0"/>
              <a:t>0.025s</a:t>
            </a:r>
            <a:r>
              <a:rPr lang="zh-CN" altLang="en-US" dirty="0" smtClean="0"/>
              <a:t>左右，</a:t>
            </a:r>
            <a:endParaRPr lang="en-US" altLang="zh-CN" dirty="0" smtClean="0"/>
          </a:p>
          <a:p>
            <a:r>
              <a:rPr lang="zh-CN" altLang="en-US" dirty="0" smtClean="0"/>
              <a:t>但是</a:t>
            </a:r>
            <a:r>
              <a:rPr lang="en-US" altLang="zh-CN" dirty="0" smtClean="0"/>
              <a:t>Intel5300</a:t>
            </a:r>
            <a:r>
              <a:rPr lang="zh-CN" altLang="en-US" dirty="0" smtClean="0"/>
              <a:t>网卡例外，他的</a:t>
            </a:r>
            <a:r>
              <a:rPr lang="en-US" altLang="zh-CN" dirty="0" smtClean="0"/>
              <a:t>off-to-on</a:t>
            </a:r>
            <a:r>
              <a:rPr lang="zh-CN" altLang="en-US" dirty="0" smtClean="0"/>
              <a:t>时延大约是其他的十多倍。作者通过更换该网卡的驱动程序发现时延下降到了平均水平，</a:t>
            </a:r>
            <a:endParaRPr lang="en-US" altLang="zh-CN" dirty="0" smtClean="0"/>
          </a:p>
          <a:p>
            <a:r>
              <a:rPr lang="zh-CN" altLang="en-US" dirty="0" smtClean="0"/>
              <a:t>因此网卡的时延与驱动程序有很大的关系。</a:t>
            </a:r>
            <a:endParaRPr lang="en-US" altLang="zh-CN" dirty="0" smtClean="0"/>
          </a:p>
          <a:p>
            <a:endParaRPr lang="en-US" altLang="zh-CN" dirty="0" smtClean="0"/>
          </a:p>
          <a:p>
            <a:endParaRPr lang="en-US" altLang="zh-CN" dirty="0" smtClean="0"/>
          </a:p>
          <a:p>
            <a:r>
              <a:rPr lang="en-US" altLang="zh-CN" dirty="0" smtClean="0"/>
              <a:t>Another</a:t>
            </a:r>
            <a:r>
              <a:rPr lang="en-US" altLang="zh-CN" baseline="0" dirty="0" smtClean="0"/>
              <a:t> diversity is the </a:t>
            </a:r>
            <a:r>
              <a:rPr lang="en-US" altLang="zh-CN" sz="1200" b="0" i="0" u="none" strike="noStrike" kern="1200" baseline="0" dirty="0" smtClean="0">
                <a:solidFill>
                  <a:schemeClr val="tx1"/>
                </a:solidFill>
                <a:latin typeface="+mn-lt"/>
                <a:ea typeface="+mn-ea"/>
                <a:cs typeface="+mn-cs"/>
              </a:rPr>
              <a:t>execution delay</a:t>
            </a:r>
            <a:r>
              <a:rPr lang="en-US" altLang="zh-CN" baseline="0" dirty="0" smtClean="0"/>
              <a:t>. </a:t>
            </a:r>
          </a:p>
          <a:p>
            <a:endParaRPr lang="en-US" altLang="zh-CN" baseline="0" dirty="0" smtClean="0"/>
          </a:p>
          <a:p>
            <a:r>
              <a:rPr lang="en-US" altLang="zh-CN" baseline="0" dirty="0" smtClean="0"/>
              <a:t>Here we show the execution delay for four models. </a:t>
            </a:r>
          </a:p>
          <a:p>
            <a:r>
              <a:rPr lang="en-US" altLang="zh-CN" sz="1200" b="0" i="0" u="none" strike="noStrike" kern="1200" baseline="0" dirty="0" smtClean="0">
                <a:solidFill>
                  <a:schemeClr val="tx1"/>
                </a:solidFill>
                <a:latin typeface="+mn-lt"/>
                <a:ea typeface="+mn-ea"/>
                <a:cs typeface="+mn-cs"/>
              </a:rPr>
              <a:t>The execution delay for each NIC is measured 100 times. Results in Figure 4 show that the on-to-off or off-to-on delay is normally around 0.025s. One</a:t>
            </a:r>
          </a:p>
          <a:p>
            <a:r>
              <a:rPr lang="en-US" altLang="zh-CN" sz="1200" b="0" i="0" u="none" strike="noStrike" kern="1200" baseline="0" dirty="0" smtClean="0">
                <a:solidFill>
                  <a:schemeClr val="tx1"/>
                </a:solidFill>
                <a:latin typeface="+mn-lt"/>
                <a:ea typeface="+mn-ea"/>
                <a:cs typeface="+mn-cs"/>
              </a:rPr>
              <a:t>exception is Intel 5300. Its off-to-on delay is about 10 times higher than that of other NICs.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In order to incorporate the Intel Model, we set the duration of the time slot on the previous slide to be 0.5 seconds, which means that the maximum throughput we can achieve is 2bps. The throughput can be significantly improved if we exclude the Intel Model.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For a quick summary, the reflection property is consistent among the same NIC model. For different models, the property is different, even though they may come from the same manufacturer. </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13</a:t>
            </a:fld>
            <a:endParaRPr lang="zh-CN" altLang="en-US"/>
          </a:p>
        </p:txBody>
      </p:sp>
    </p:spTree>
    <p:extLst>
      <p:ext uri="{BB962C8B-B14F-4D97-AF65-F5344CB8AC3E}">
        <p14:creationId xmlns:p14="http://schemas.microsoft.com/office/powerpoint/2010/main" val="29250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Execution delay</a:t>
            </a:r>
            <a:r>
              <a:rPr lang="zh-CN" altLang="en-US" dirty="0" smtClean="0"/>
              <a:t>对吞吐量有很大的影响，比如两个连续的符号</a:t>
            </a:r>
            <a:r>
              <a:rPr lang="en-US" altLang="zh-CN" dirty="0" smtClean="0"/>
              <a:t>1</a:t>
            </a:r>
            <a:r>
              <a:rPr lang="zh-CN" altLang="en-US" dirty="0" smtClean="0"/>
              <a:t>，后一个符号的上升沿需要提前一个时延量来发送指令，</a:t>
            </a:r>
            <a:endParaRPr lang="en-US" altLang="zh-CN" dirty="0" smtClean="0"/>
          </a:p>
          <a:p>
            <a:r>
              <a:rPr lang="zh-CN" altLang="en-US" dirty="0" smtClean="0"/>
              <a:t>这个提前量不能大于前一个符号的拖尾部分。</a:t>
            </a:r>
            <a:endParaRPr lang="en-US" altLang="zh-CN" dirty="0" smtClean="0"/>
          </a:p>
          <a:p>
            <a:r>
              <a:rPr lang="zh-CN" altLang="en-US" dirty="0" smtClean="0"/>
              <a:t>所以作者设计一个</a:t>
            </a:r>
            <a:r>
              <a:rPr lang="en-US" altLang="zh-CN" dirty="0" err="1" smtClean="0"/>
              <a:t>symble</a:t>
            </a:r>
            <a:r>
              <a:rPr lang="zh-CN" altLang="en-US" dirty="0" smtClean="0"/>
              <a:t>的</a:t>
            </a:r>
            <a:r>
              <a:rPr lang="en-US" altLang="zh-CN" dirty="0" smtClean="0"/>
              <a:t>pulse</a:t>
            </a:r>
            <a:r>
              <a:rPr lang="zh-CN" altLang="en-US" dirty="0" smtClean="0"/>
              <a:t>持续时间是</a:t>
            </a:r>
            <a:r>
              <a:rPr lang="en-US" altLang="zh-CN" dirty="0" smtClean="0"/>
              <a:t>0.3s</a:t>
            </a:r>
            <a:r>
              <a:rPr lang="zh-CN" altLang="en-US" dirty="0" smtClean="0"/>
              <a:t>，低电平部分是</a:t>
            </a:r>
            <a:r>
              <a:rPr lang="en-US" altLang="zh-CN" dirty="0" smtClean="0"/>
              <a:t>0.2s</a:t>
            </a:r>
            <a:r>
              <a:rPr lang="zh-CN" altLang="en-US" dirty="0" smtClean="0"/>
              <a:t>，总共时间是</a:t>
            </a:r>
            <a:r>
              <a:rPr lang="en-US" altLang="zh-CN" dirty="0" smtClean="0"/>
              <a:t>0.5s</a:t>
            </a:r>
            <a:r>
              <a:rPr lang="zh-CN" altLang="en-US" dirty="0" smtClean="0"/>
              <a:t>，</a:t>
            </a:r>
            <a:endParaRPr lang="en-US" altLang="zh-CN" dirty="0" smtClean="0"/>
          </a:p>
          <a:p>
            <a:r>
              <a:rPr lang="zh-CN" altLang="en-US" dirty="0" smtClean="0"/>
              <a:t>从而吞吐量是</a:t>
            </a:r>
            <a:r>
              <a:rPr lang="en-US" altLang="zh-CN" dirty="0" smtClean="0"/>
              <a:t>2bps</a:t>
            </a:r>
          </a:p>
          <a:p>
            <a:r>
              <a:rPr lang="zh-CN" altLang="en-US" dirty="0" smtClean="0"/>
              <a:t>作者指出，如果不考虑前面所说的</a:t>
            </a:r>
            <a:r>
              <a:rPr lang="en-US" altLang="zh-CN" dirty="0" smtClean="0"/>
              <a:t>5300</a:t>
            </a:r>
            <a:r>
              <a:rPr lang="zh-CN" altLang="en-US" dirty="0" smtClean="0"/>
              <a:t>网卡，那么一个</a:t>
            </a:r>
            <a:r>
              <a:rPr lang="en-US" altLang="zh-CN" dirty="0" err="1" smtClean="0"/>
              <a:t>symble</a:t>
            </a:r>
            <a:r>
              <a:rPr lang="zh-CN" altLang="en-US" dirty="0" smtClean="0"/>
              <a:t>的持续时间可以大大缩减，从而吞吐量可以大大提高。</a:t>
            </a:r>
            <a:endParaRPr lang="en-US" altLang="zh-CN" dirty="0" smtClean="0"/>
          </a:p>
          <a:p>
            <a:endParaRPr lang="en-US" altLang="zh-CN" dirty="0" smtClean="0"/>
          </a:p>
          <a:p>
            <a:endParaRPr lang="en-US" altLang="zh-CN" dirty="0" smtClean="0"/>
          </a:p>
          <a:p>
            <a:r>
              <a:rPr lang="en-US" altLang="zh-CN" dirty="0" smtClean="0"/>
              <a:t>Another</a:t>
            </a:r>
            <a:r>
              <a:rPr lang="en-US" altLang="zh-CN" baseline="0" dirty="0" smtClean="0"/>
              <a:t> diversity is the </a:t>
            </a:r>
            <a:r>
              <a:rPr lang="en-US" altLang="zh-CN" sz="1200" b="0" i="0" u="none" strike="noStrike" kern="1200" baseline="0" dirty="0" smtClean="0">
                <a:solidFill>
                  <a:schemeClr val="tx1"/>
                </a:solidFill>
                <a:latin typeface="+mn-lt"/>
                <a:ea typeface="+mn-ea"/>
                <a:cs typeface="+mn-cs"/>
              </a:rPr>
              <a:t>execution delay</a:t>
            </a:r>
            <a:r>
              <a:rPr lang="en-US" altLang="zh-CN" baseline="0" dirty="0" smtClean="0"/>
              <a:t>. </a:t>
            </a:r>
          </a:p>
          <a:p>
            <a:endParaRPr lang="en-US" altLang="zh-CN" baseline="0" dirty="0" smtClean="0"/>
          </a:p>
          <a:p>
            <a:r>
              <a:rPr lang="en-US" altLang="zh-CN" baseline="0" dirty="0" smtClean="0"/>
              <a:t>Here we show the execution delay for four models. </a:t>
            </a:r>
          </a:p>
          <a:p>
            <a:r>
              <a:rPr lang="en-US" altLang="zh-CN" sz="1200" b="0" i="0" u="none" strike="noStrike" kern="1200" baseline="0" dirty="0" smtClean="0">
                <a:solidFill>
                  <a:schemeClr val="tx1"/>
                </a:solidFill>
                <a:latin typeface="+mn-lt"/>
                <a:ea typeface="+mn-ea"/>
                <a:cs typeface="+mn-cs"/>
              </a:rPr>
              <a:t>The execution delay for each NIC is measured 100 times. Results in Figure 4 show that the on-to-off or off-to-on delay is normally around 0.025s. One</a:t>
            </a:r>
          </a:p>
          <a:p>
            <a:r>
              <a:rPr lang="en-US" altLang="zh-CN" sz="1200" b="0" i="0" u="none" strike="noStrike" kern="1200" baseline="0" dirty="0" smtClean="0">
                <a:solidFill>
                  <a:schemeClr val="tx1"/>
                </a:solidFill>
                <a:latin typeface="+mn-lt"/>
                <a:ea typeface="+mn-ea"/>
                <a:cs typeface="+mn-cs"/>
              </a:rPr>
              <a:t>exception is Intel 5300. Its off-to-on delay is about 10 times higher than that of other NICs.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In order to incorporate the Intel Model, we set the duration of the time slot on the previous slide to be 0.5 seconds, which means that the maximum throughput we can achieve is 2bps. The throughput can be significantly improved if we exclude the Intel Model.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For a quick summary, the reflection property is consistent among the same NIC model. For different models, the property is different, even though they may come from the same manufacturer. </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14</a:t>
            </a:fld>
            <a:endParaRPr lang="zh-CN" altLang="en-US"/>
          </a:p>
        </p:txBody>
      </p:sp>
    </p:spTree>
    <p:extLst>
      <p:ext uri="{BB962C8B-B14F-4D97-AF65-F5344CB8AC3E}">
        <p14:creationId xmlns:p14="http://schemas.microsoft.com/office/powerpoint/2010/main" val="114675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以上介绍了通过改变网卡的</a:t>
            </a:r>
            <a:r>
              <a:rPr lang="en-US" altLang="zh-CN" dirty="0" smtClean="0"/>
              <a:t>ON/OFF</a:t>
            </a:r>
            <a:r>
              <a:rPr lang="zh-CN" altLang="en-US" dirty="0" smtClean="0"/>
              <a:t>状态，调制反射信号的波形，从而传输信息的方案。</a:t>
            </a:r>
            <a:endParaRPr lang="en-US" altLang="zh-CN" dirty="0" smtClean="0"/>
          </a:p>
          <a:p>
            <a:r>
              <a:rPr lang="zh-CN" altLang="en-US" dirty="0" smtClean="0"/>
              <a:t>那么问题是这种方法是否会绕过移动设备的安全监测？</a:t>
            </a:r>
            <a:endParaRPr lang="en-US" altLang="zh-CN" dirty="0" smtClean="0"/>
          </a:p>
          <a:p>
            <a:endParaRPr lang="en-US" altLang="zh-CN" dirty="0" smtClean="0"/>
          </a:p>
          <a:p>
            <a:endParaRPr lang="en-US" altLang="zh-CN" dirty="0" smtClean="0"/>
          </a:p>
          <a:p>
            <a:r>
              <a:rPr lang="en-US" altLang="zh-CN" dirty="0" smtClean="0"/>
              <a:t>The</a:t>
            </a:r>
            <a:r>
              <a:rPr lang="en-US" altLang="zh-CN" baseline="0" dirty="0" smtClean="0"/>
              <a:t> problem is how can a malware stealthily enable </a:t>
            </a:r>
            <a:r>
              <a:rPr lang="en-US" altLang="zh-CN" baseline="0" dirty="0" err="1" smtClean="0"/>
              <a:t>NICScatter</a:t>
            </a:r>
            <a:r>
              <a:rPr lang="en-US" altLang="zh-CN" baseline="0" dirty="0" smtClean="0"/>
              <a:t>.</a:t>
            </a:r>
          </a:p>
          <a:p>
            <a:endParaRPr lang="en-US" altLang="zh-CN" baseline="0" dirty="0" smtClean="0"/>
          </a:p>
          <a:p>
            <a:r>
              <a:rPr lang="en-US" altLang="zh-CN" dirty="0" smtClean="0"/>
              <a:t>	As we mentioned</a:t>
            </a:r>
            <a:r>
              <a:rPr lang="en-US" altLang="zh-CN" baseline="0" dirty="0" smtClean="0"/>
              <a:t> in the beginning of the talk, how can </a:t>
            </a:r>
            <a:r>
              <a:rPr lang="en-US" altLang="zh-CN" baseline="0" dirty="0" err="1" smtClean="0"/>
              <a:t>NICScatter</a:t>
            </a:r>
            <a:r>
              <a:rPr lang="en-US" altLang="zh-CN" baseline="0" dirty="0" smtClean="0"/>
              <a:t> bypass the security protection system on mobile devices?</a:t>
            </a:r>
          </a:p>
          <a:p>
            <a:endParaRPr lang="en-US" altLang="zh-CN" baseline="0" dirty="0" smtClean="0"/>
          </a:p>
          <a:p>
            <a:r>
              <a:rPr lang="en-US" altLang="zh-CN" baseline="0" dirty="0" smtClean="0"/>
              <a:t>[Pause]</a:t>
            </a:r>
          </a:p>
          <a:p>
            <a:r>
              <a:rPr lang="en-US" altLang="zh-CN" baseline="0" dirty="0" smtClean="0"/>
              <a:t>We observe that there are vulnerabilities in current operating system. </a:t>
            </a:r>
            <a:endParaRPr lang="en-US" altLang="zh-CN" dirty="0" smtClean="0"/>
          </a:p>
          <a:p>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endParaRPr lang="en-US" altLang="zh-CN" dirty="0" smtClean="0"/>
          </a:p>
          <a:p>
            <a:r>
              <a:rPr lang="en-US" altLang="zh-CN" dirty="0" smtClean="0"/>
              <a:t>Turning on</a:t>
            </a:r>
            <a:r>
              <a:rPr lang="en-US" altLang="zh-CN" baseline="0" dirty="0" smtClean="0"/>
              <a:t> or off of the </a:t>
            </a:r>
            <a:r>
              <a:rPr lang="en-US" altLang="zh-CN" baseline="0" dirty="0" err="1" smtClean="0"/>
              <a:t>WiFi</a:t>
            </a:r>
            <a:r>
              <a:rPr lang="en-US" altLang="zh-CN" baseline="0" dirty="0" smtClean="0"/>
              <a:t> NIC sounds quit sensitive. </a:t>
            </a:r>
          </a:p>
          <a:p>
            <a:r>
              <a:rPr lang="en-US" altLang="zh-CN" baseline="0" dirty="0" smtClean="0"/>
              <a:t>So how does the malware finish the operation without too much requirement like rooting the device, acquiring </a:t>
            </a:r>
            <a:r>
              <a:rPr lang="en-US" altLang="zh-CN" baseline="0" dirty="0" err="1" smtClean="0"/>
              <a:t>superuser</a:t>
            </a:r>
            <a:r>
              <a:rPr lang="en-US" altLang="zh-CN" baseline="0" dirty="0" smtClean="0"/>
              <a:t> permissions ? </a:t>
            </a:r>
          </a:p>
          <a:p>
            <a:r>
              <a:rPr lang="en-US" altLang="zh-CN" baseline="0" dirty="0" smtClean="0"/>
              <a:t>[animation]</a:t>
            </a:r>
          </a:p>
          <a:p>
            <a:r>
              <a:rPr lang="en-US" altLang="zh-CN" baseline="0" dirty="0" smtClean="0"/>
              <a:t>The covert transmission through </a:t>
            </a:r>
            <a:r>
              <a:rPr lang="en-US" altLang="zh-CN" baseline="0" dirty="0" err="1" smtClean="0"/>
              <a:t>NICScatter</a:t>
            </a:r>
            <a:r>
              <a:rPr lang="en-US" altLang="zh-CN" baseline="0" dirty="0" smtClean="0"/>
              <a:t> is possible once we consider the following vulnerabilities in current operating systems.</a:t>
            </a:r>
          </a:p>
          <a:p>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15</a:t>
            </a:fld>
            <a:endParaRPr lang="zh-CN" altLang="en-US"/>
          </a:p>
        </p:txBody>
      </p:sp>
    </p:spTree>
    <p:extLst>
      <p:ext uri="{BB962C8B-B14F-4D97-AF65-F5344CB8AC3E}">
        <p14:creationId xmlns:p14="http://schemas.microsoft.com/office/powerpoint/2010/main" val="3794001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对于</a:t>
            </a:r>
            <a:r>
              <a:rPr lang="en-US" altLang="zh-CN" dirty="0" smtClean="0"/>
              <a:t>Linux</a:t>
            </a:r>
            <a:r>
              <a:rPr lang="zh-CN" altLang="en-US" dirty="0" smtClean="0"/>
              <a:t>系统，作者发现</a:t>
            </a:r>
            <a:r>
              <a:rPr lang="en-US" altLang="zh-CN" dirty="0" err="1" smtClean="0"/>
              <a:t>Rfkill</a:t>
            </a:r>
            <a:r>
              <a:rPr lang="zh-CN" altLang="en-US" dirty="0" smtClean="0"/>
              <a:t>命令有安全隐患。</a:t>
            </a:r>
            <a:endParaRPr lang="en-US" altLang="zh-CN" dirty="0" smtClean="0"/>
          </a:p>
          <a:p>
            <a:r>
              <a:rPr lang="en-US" altLang="zh-CN" dirty="0" err="1" smtClean="0"/>
              <a:t>Rfkill</a:t>
            </a:r>
            <a:r>
              <a:rPr lang="zh-CN" altLang="en-US" dirty="0" smtClean="0"/>
              <a:t>是用来操作</a:t>
            </a:r>
            <a:r>
              <a:rPr lang="en-US" altLang="zh-CN" dirty="0" err="1" smtClean="0"/>
              <a:t>Rf</a:t>
            </a:r>
            <a:r>
              <a:rPr lang="en-US" altLang="zh-CN" dirty="0" smtClean="0"/>
              <a:t> </a:t>
            </a:r>
            <a:r>
              <a:rPr lang="en-US" altLang="zh-CN" dirty="0" err="1" smtClean="0"/>
              <a:t>io</a:t>
            </a:r>
            <a:r>
              <a:rPr lang="zh-CN" altLang="en-US" dirty="0" smtClean="0"/>
              <a:t>设备的命令，常见的飞行模式就是使用的</a:t>
            </a:r>
            <a:r>
              <a:rPr lang="en-US" altLang="zh-CN" dirty="0" err="1" smtClean="0"/>
              <a:t>Rfkill</a:t>
            </a:r>
            <a:r>
              <a:rPr lang="zh-CN" altLang="en-US" dirty="0" smtClean="0"/>
              <a:t>接口。</a:t>
            </a:r>
            <a:endParaRPr lang="en-US" altLang="zh-CN" dirty="0" smtClean="0"/>
          </a:p>
          <a:p>
            <a:r>
              <a:rPr lang="en-US" altLang="zh-CN" dirty="0" smtClean="0"/>
              <a:t>Linux</a:t>
            </a:r>
            <a:r>
              <a:rPr lang="zh-CN" altLang="en-US" dirty="0" smtClean="0"/>
              <a:t>中调用这个接口是通过向一个叫做</a:t>
            </a:r>
            <a:r>
              <a:rPr lang="en-US" altLang="zh-CN" dirty="0" err="1" smtClean="0"/>
              <a:t>Rfkill</a:t>
            </a:r>
            <a:r>
              <a:rPr lang="zh-CN" altLang="en-US" dirty="0" smtClean="0"/>
              <a:t>的文件中写入</a:t>
            </a:r>
            <a:r>
              <a:rPr lang="en-US" altLang="zh-CN" dirty="0" smtClean="0"/>
              <a:t>block/unblock</a:t>
            </a:r>
            <a:r>
              <a:rPr lang="zh-CN" altLang="en-US" dirty="0" smtClean="0"/>
              <a:t>指令。</a:t>
            </a:r>
            <a:endParaRPr lang="en-US" altLang="zh-CN" dirty="0" smtClean="0"/>
          </a:p>
          <a:p>
            <a:r>
              <a:rPr lang="zh-CN" altLang="en-US" dirty="0" smtClean="0"/>
              <a:t>问题在于这个文件的权限是对所有用户开放，也就是说</a:t>
            </a:r>
            <a:r>
              <a:rPr lang="en-US" altLang="zh-CN" dirty="0" err="1" smtClean="0"/>
              <a:t>NICScatter</a:t>
            </a:r>
            <a:r>
              <a:rPr lang="zh-CN" altLang="en-US" dirty="0" smtClean="0"/>
              <a:t>所需要的操作不需要</a:t>
            </a:r>
            <a:r>
              <a:rPr lang="en-US" altLang="zh-CN" dirty="0" smtClean="0"/>
              <a:t>root</a:t>
            </a:r>
            <a:r>
              <a:rPr lang="zh-CN" altLang="en-US" dirty="0" smtClean="0"/>
              <a:t>权限，即使是在网络防火墙阻塞进程通信时，也可以通过本文提出的方案进行短距离通信。</a:t>
            </a:r>
            <a:endParaRPr lang="en-US" altLang="zh-CN" dirty="0" smtClean="0"/>
          </a:p>
          <a:p>
            <a:r>
              <a:rPr lang="zh-CN" altLang="en-US" dirty="0" smtClean="0"/>
              <a:t>作者认为系统中这个权限隐患很大，在一些涉及敏感信息的移动设备上会有安全威胁。</a:t>
            </a:r>
            <a:endParaRPr lang="en-US" altLang="zh-CN" dirty="0" smtClean="0"/>
          </a:p>
          <a:p>
            <a:endParaRPr lang="en-US" altLang="zh-CN" dirty="0" smtClean="0"/>
          </a:p>
          <a:p>
            <a:r>
              <a:rPr lang="en-US" altLang="zh-CN" dirty="0" smtClean="0"/>
              <a:t>For </a:t>
            </a:r>
            <a:r>
              <a:rPr lang="en-US" altLang="zh-CN" dirty="0" err="1" smtClean="0"/>
              <a:t>linux</a:t>
            </a:r>
            <a:r>
              <a:rPr lang="en-US" altLang="zh-CN" baseline="0" dirty="0" smtClean="0"/>
              <a:t> systems. The vulnerability lies in RF-kill subsystem. RF-kill is originally designed to manage all the RF </a:t>
            </a:r>
            <a:r>
              <a:rPr lang="en-US" altLang="zh-CN" baseline="0" dirty="0" err="1" smtClean="0"/>
              <a:t>io</a:t>
            </a:r>
            <a:r>
              <a:rPr lang="en-US" altLang="zh-CN" baseline="0" dirty="0" smtClean="0"/>
              <a:t> devices. The airplane mode that we are familiar with is implemented with the RF-kill interface. </a:t>
            </a:r>
          </a:p>
          <a:p>
            <a:r>
              <a:rPr lang="en-US" altLang="zh-CN" baseline="0" dirty="0" smtClean="0"/>
              <a:t>[Animation]</a:t>
            </a:r>
          </a:p>
          <a:p>
            <a:r>
              <a:rPr lang="en-US" altLang="zh-CN" baseline="0" dirty="0" smtClean="0"/>
              <a:t>The control interface of RF kill system is a device file called </a:t>
            </a:r>
            <a:r>
              <a:rPr lang="en-US" altLang="zh-CN" baseline="0" dirty="0" err="1" smtClean="0"/>
              <a:t>rfkill</a:t>
            </a:r>
            <a:r>
              <a:rPr lang="en-US" altLang="zh-CN" baseline="0" dirty="0" smtClean="0"/>
              <a:t>, writing block command to this file can close certain RF device like the </a:t>
            </a:r>
            <a:r>
              <a:rPr lang="en-US" altLang="zh-CN" baseline="0" dirty="0" err="1" smtClean="0"/>
              <a:t>WiFi</a:t>
            </a:r>
            <a:r>
              <a:rPr lang="en-US" altLang="zh-CN" baseline="0" dirty="0" smtClean="0"/>
              <a:t> NIC. </a:t>
            </a:r>
          </a:p>
          <a:p>
            <a:r>
              <a:rPr lang="en-US" altLang="zh-CN" baseline="0" dirty="0" smtClean="0"/>
              <a:t>[Animation]</a:t>
            </a:r>
          </a:p>
          <a:p>
            <a:r>
              <a:rPr lang="en-US" altLang="zh-CN" baseline="0" dirty="0" smtClean="0"/>
              <a:t>Similarly, writing unblock command can bring up the </a:t>
            </a:r>
            <a:r>
              <a:rPr lang="en-US" altLang="zh-CN" baseline="0" dirty="0" err="1" smtClean="0"/>
              <a:t>WiFi</a:t>
            </a:r>
            <a:r>
              <a:rPr lang="en-US" altLang="zh-CN" baseline="0" dirty="0" smtClean="0"/>
              <a:t> NIC. </a:t>
            </a:r>
          </a:p>
          <a:p>
            <a:r>
              <a:rPr lang="en-US" altLang="zh-CN" baseline="0" dirty="0" smtClean="0"/>
              <a:t>[Animation]</a:t>
            </a:r>
          </a:p>
          <a:p>
            <a:r>
              <a:rPr lang="en-US" altLang="zh-CN" baseline="0" dirty="0" smtClean="0"/>
              <a:t>But, the problem is the writing permission of this file is open to all the users. </a:t>
            </a:r>
          </a:p>
          <a:p>
            <a:r>
              <a:rPr lang="en-US" altLang="zh-CN" baseline="0" dirty="0" smtClean="0"/>
              <a:t>[Animation]</a:t>
            </a:r>
          </a:p>
          <a:p>
            <a:r>
              <a:rPr lang="en-US" altLang="zh-CN" baseline="0" dirty="0" smtClean="0"/>
              <a:t>In other words, the operation of </a:t>
            </a:r>
            <a:r>
              <a:rPr lang="en-US" altLang="zh-CN" baseline="0" dirty="0" err="1" smtClean="0"/>
              <a:t>NICscatter</a:t>
            </a:r>
            <a:r>
              <a:rPr lang="en-US" altLang="zh-CN" baseline="0" dirty="0" smtClean="0"/>
              <a:t> requires no special permissions if it switches NICs through the RF Kill interface.</a:t>
            </a:r>
          </a:p>
          <a:p>
            <a:r>
              <a:rPr lang="en-US" altLang="zh-CN" baseline="0" dirty="0" smtClean="0"/>
              <a:t>Certainly, the write permission of a device file like this is quite weird (possible the only one) and contains potential risks. We found the permission is granted in order to incorporate a special case of the Bluetooth manager application, which is included in the Gnome desktop environment. We report this because we thought the risks should be known to the public.</a:t>
            </a:r>
          </a:p>
          <a:p>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16</a:t>
            </a:fld>
            <a:endParaRPr lang="zh-CN" altLang="en-US"/>
          </a:p>
        </p:txBody>
      </p:sp>
    </p:spTree>
    <p:extLst>
      <p:ext uri="{BB962C8B-B14F-4D97-AF65-F5344CB8AC3E}">
        <p14:creationId xmlns:p14="http://schemas.microsoft.com/office/powerpoint/2010/main" val="4196718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对于</a:t>
            </a:r>
            <a:r>
              <a:rPr lang="en-US" altLang="zh-CN" dirty="0" smtClean="0"/>
              <a:t>Android</a:t>
            </a:r>
            <a:r>
              <a:rPr lang="zh-CN" altLang="en-US" dirty="0" smtClean="0"/>
              <a:t>系统，根据对数据的威胁程度，权限被分为两种类别，敏感的权限会在用户安装</a:t>
            </a:r>
            <a:r>
              <a:rPr lang="en-US" altLang="zh-CN" dirty="0" smtClean="0"/>
              <a:t>app</a:t>
            </a:r>
            <a:r>
              <a:rPr lang="zh-CN" altLang="en-US" dirty="0" smtClean="0"/>
              <a:t>时候询问用户是否开启，非敏感的权限会自动被允许。</a:t>
            </a:r>
            <a:endParaRPr lang="en-US" altLang="zh-CN" dirty="0" smtClean="0"/>
          </a:p>
          <a:p>
            <a:r>
              <a:rPr lang="en-US" altLang="zh-CN" dirty="0" smtClean="0"/>
              <a:t>Android API</a:t>
            </a:r>
            <a:r>
              <a:rPr lang="zh-CN" altLang="en-US" dirty="0" smtClean="0"/>
              <a:t>中改变网卡工作状态的接口是</a:t>
            </a:r>
            <a:r>
              <a:rPr lang="en-US" altLang="zh-CN" dirty="0" err="1" smtClean="0"/>
              <a:t>WIFImanager</a:t>
            </a:r>
            <a:r>
              <a:rPr lang="zh-CN" altLang="en-US" dirty="0" smtClean="0"/>
              <a:t>，对应的权限叫做：</a:t>
            </a:r>
            <a:r>
              <a:rPr lang="en-US" altLang="zh-CN" dirty="0" smtClean="0"/>
              <a:t>CHANGE_WIFI_STATE</a:t>
            </a:r>
            <a:r>
              <a:rPr lang="zh-CN" altLang="en-US" dirty="0" smtClean="0"/>
              <a:t>，这个权限被归类为普通权限，在安装</a:t>
            </a:r>
            <a:r>
              <a:rPr lang="en-US" altLang="zh-CN" dirty="0" smtClean="0"/>
              <a:t>app</a:t>
            </a:r>
            <a:r>
              <a:rPr lang="zh-CN" altLang="en-US" dirty="0" smtClean="0"/>
              <a:t>时并不会通知用户，也就是说</a:t>
            </a:r>
            <a:r>
              <a:rPr lang="en-US" altLang="zh-CN" dirty="0" smtClean="0"/>
              <a:t>app</a:t>
            </a:r>
            <a:r>
              <a:rPr lang="zh-CN" altLang="en-US" dirty="0" smtClean="0"/>
              <a:t>获取这个权限的过程对用户完全是隐蔽的。那么本文提出的</a:t>
            </a:r>
            <a:r>
              <a:rPr lang="en-US" altLang="zh-CN" dirty="0" smtClean="0"/>
              <a:t>backscatter</a:t>
            </a:r>
            <a:r>
              <a:rPr lang="zh-CN" altLang="en-US" dirty="0" smtClean="0"/>
              <a:t>系统对用户完全是隐蔽的。</a:t>
            </a:r>
            <a:endParaRPr lang="en-US" altLang="zh-CN" dirty="0" smtClean="0"/>
          </a:p>
          <a:p>
            <a:r>
              <a:rPr lang="zh-CN" altLang="en-US" dirty="0" smtClean="0"/>
              <a:t>隐私泄漏的过程也就不会被用户觉察到。</a:t>
            </a:r>
            <a:endParaRPr lang="en-US" altLang="zh-CN" dirty="0" smtClean="0"/>
          </a:p>
          <a:p>
            <a:endParaRPr lang="en-US" altLang="zh-CN" dirty="0" smtClean="0"/>
          </a:p>
          <a:p>
            <a:r>
              <a:rPr lang="en-US" altLang="zh-CN" dirty="0" smtClean="0"/>
              <a:t>For android</a:t>
            </a:r>
            <a:r>
              <a:rPr lang="en-US" altLang="zh-CN" baseline="0" dirty="0" smtClean="0"/>
              <a:t> systems, operation permissions are classified into two categories according to their risks to user data and the system .</a:t>
            </a:r>
          </a:p>
          <a:p>
            <a:r>
              <a:rPr lang="en-US" altLang="zh-CN" baseline="0" dirty="0" smtClean="0"/>
              <a:t>Dangerous permissions require explicit grant from the user during the installation.</a:t>
            </a:r>
          </a:p>
          <a:p>
            <a:r>
              <a:rPr lang="en-US" altLang="zh-CN" baseline="0" dirty="0" smtClean="0"/>
              <a:t>[Animation]</a:t>
            </a:r>
          </a:p>
          <a:p>
            <a:r>
              <a:rPr lang="en-US" altLang="zh-CN" baseline="0" dirty="0" smtClean="0"/>
              <a:t>In some sense, the popup informs the user about potential risks.  </a:t>
            </a:r>
          </a:p>
          <a:p>
            <a:r>
              <a:rPr lang="en-US" altLang="zh-CN" baseline="0" dirty="0" smtClean="0"/>
              <a:t>However, normally permissions are automatically granted during the installation without notifications.</a:t>
            </a:r>
          </a:p>
          <a:p>
            <a:r>
              <a:rPr lang="en-US" altLang="zh-CN" baseline="0" dirty="0" smtClean="0"/>
              <a:t>We note that NIC working states of android phones are controlled by the a system services called </a:t>
            </a:r>
            <a:r>
              <a:rPr lang="en-US" altLang="zh-CN" baseline="0" dirty="0" err="1" smtClean="0"/>
              <a:t>WiFiManager</a:t>
            </a:r>
            <a:r>
              <a:rPr lang="en-US" altLang="zh-CN" baseline="0" dirty="0" smtClean="0"/>
              <a:t>. Operating the </a:t>
            </a:r>
            <a:r>
              <a:rPr lang="en-US" altLang="zh-CN" baseline="0" dirty="0" err="1" smtClean="0"/>
              <a:t>WiFiManager</a:t>
            </a:r>
            <a:r>
              <a:rPr lang="en-US" altLang="zh-CN" baseline="0" dirty="0" smtClean="0"/>
              <a:t> requires an android permission called change </a:t>
            </a:r>
            <a:r>
              <a:rPr lang="en-US" altLang="zh-CN" baseline="0" dirty="0" err="1" smtClean="0"/>
              <a:t>wifi</a:t>
            </a:r>
            <a:r>
              <a:rPr lang="en-US" altLang="zh-CN" baseline="0" dirty="0" smtClean="0"/>
              <a:t> state. </a:t>
            </a:r>
          </a:p>
          <a:p>
            <a:r>
              <a:rPr lang="en-US" altLang="zh-CN" baseline="0" dirty="0" smtClean="0"/>
              <a:t>[animation]</a:t>
            </a:r>
          </a:p>
          <a:p>
            <a:r>
              <a:rPr lang="en-US" altLang="zh-CN" dirty="0" smtClean="0"/>
              <a:t>T</a:t>
            </a:r>
            <a:r>
              <a:rPr lang="en-US" altLang="zh-CN" baseline="0" dirty="0" smtClean="0"/>
              <a:t>his permission is classified into Normal permissions. Which means users are totaled blind on whether an app would possibly use </a:t>
            </a:r>
            <a:r>
              <a:rPr lang="en-US" altLang="zh-CN" baseline="0" dirty="0" err="1" smtClean="0"/>
              <a:t>NICScatter</a:t>
            </a:r>
            <a:r>
              <a:rPr lang="en-US" altLang="zh-CN" baseline="0" dirty="0" smtClean="0"/>
              <a:t> as a communication way, and to leak their private information.</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17</a:t>
            </a:fld>
            <a:endParaRPr lang="zh-CN" altLang="en-US"/>
          </a:p>
        </p:txBody>
      </p:sp>
    </p:spTree>
    <p:extLst>
      <p:ext uri="{BB962C8B-B14F-4D97-AF65-F5344CB8AC3E}">
        <p14:creationId xmlns:p14="http://schemas.microsoft.com/office/powerpoint/2010/main" val="22571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下面是系统评估的场景。</a:t>
            </a:r>
            <a:endParaRPr lang="en-US" altLang="zh-CN" dirty="0" smtClean="0"/>
          </a:p>
          <a:p>
            <a:r>
              <a:rPr lang="zh-CN" altLang="en-US" dirty="0" smtClean="0"/>
              <a:t>目标主机和接收器都在桌子上，</a:t>
            </a:r>
            <a:r>
              <a:rPr lang="en-US" altLang="zh-CN" dirty="0" smtClean="0"/>
              <a:t>signal helper</a:t>
            </a:r>
            <a:r>
              <a:rPr lang="zh-CN" altLang="en-US" dirty="0" smtClean="0"/>
              <a:t>采用特殊的信号发生器或者普通的</a:t>
            </a:r>
            <a:r>
              <a:rPr lang="en-US" altLang="zh-CN" dirty="0" smtClean="0"/>
              <a:t>WIFI AP</a:t>
            </a:r>
            <a:r>
              <a:rPr lang="zh-CN" altLang="en-US" dirty="0" smtClean="0"/>
              <a:t>，放在另外一侧的桌子上，距离桌子有一定的高度。</a:t>
            </a:r>
            <a:endParaRPr lang="en-US" altLang="zh-CN" dirty="0" smtClean="0"/>
          </a:p>
          <a:p>
            <a:r>
              <a:rPr lang="zh-CN" altLang="en-US" dirty="0" smtClean="0"/>
              <a:t>实验过程中，通过改变三个设备的相对位置来评估该系统的通信距离和效果。</a:t>
            </a:r>
            <a:endParaRPr lang="en-US" altLang="zh-CN" dirty="0" smtClean="0"/>
          </a:p>
          <a:p>
            <a:endParaRPr lang="en-US" altLang="zh-CN" dirty="0" smtClean="0"/>
          </a:p>
          <a:p>
            <a:r>
              <a:rPr lang="en-US" altLang="zh-CN" dirty="0" smtClean="0"/>
              <a:t>So far, we’ve talked</a:t>
            </a:r>
            <a:r>
              <a:rPr lang="en-US" altLang="zh-CN" baseline="0" dirty="0" smtClean="0"/>
              <a:t> about ….</a:t>
            </a:r>
          </a:p>
          <a:p>
            <a:endParaRPr lang="en-US" altLang="zh-CN" baseline="0" dirty="0" smtClean="0"/>
          </a:p>
          <a:p>
            <a:r>
              <a:rPr lang="en-US" altLang="zh-CN" baseline="0" dirty="0" smtClean="0"/>
              <a:t>Now let me show you how we do the evaluation.</a:t>
            </a:r>
          </a:p>
          <a:p>
            <a:endParaRPr lang="en-US" altLang="zh-CN" baseline="0" dirty="0" smtClean="0"/>
          </a:p>
          <a:p>
            <a:r>
              <a:rPr lang="en-US" altLang="zh-CN" baseline="0" dirty="0" smtClean="0"/>
              <a:t>The victim and the receiver is placed on a table. The signal helper, which could be a dedicated signal generator or an AP, is placed above the table. During the experiment, we change the distance between the victim and the receiver, which is d two in the figure. </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18</a:t>
            </a:fld>
            <a:endParaRPr lang="zh-CN" altLang="en-US"/>
          </a:p>
        </p:txBody>
      </p:sp>
    </p:spTree>
    <p:extLst>
      <p:ext uri="{BB962C8B-B14F-4D97-AF65-F5344CB8AC3E}">
        <p14:creationId xmlns:p14="http://schemas.microsoft.com/office/powerpoint/2010/main" val="40220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第一个</a:t>
            </a:r>
            <a:r>
              <a:rPr lang="zh-CN" altLang="en-US" dirty="0" smtClean="0"/>
              <a:t>场景使用</a:t>
            </a:r>
            <a:r>
              <a:rPr lang="en-US" altLang="zh-CN" dirty="0" smtClean="0"/>
              <a:t>USRP</a:t>
            </a:r>
            <a:r>
              <a:rPr lang="zh-CN" altLang="en-US" dirty="0" smtClean="0"/>
              <a:t>作为信号发射端和接收端，笔记本作为目标主机反射信号</a:t>
            </a:r>
            <a:endParaRPr lang="en-US" altLang="zh-CN" dirty="0" smtClean="0"/>
          </a:p>
          <a:p>
            <a:r>
              <a:rPr lang="zh-CN" altLang="en-US" dirty="0" smtClean="0"/>
              <a:t>入射信号强度是</a:t>
            </a:r>
            <a:r>
              <a:rPr lang="en-US" altLang="zh-CN" dirty="0" smtClean="0"/>
              <a:t>-40dB</a:t>
            </a:r>
          </a:p>
          <a:p>
            <a:r>
              <a:rPr lang="zh-CN" altLang="en-US" dirty="0" smtClean="0"/>
              <a:t>下图是接收到的信号强度与距离的关系，发现表现最差的网卡的通信距离也能达到</a:t>
            </a:r>
            <a:r>
              <a:rPr lang="en-US" altLang="zh-CN" dirty="0" smtClean="0"/>
              <a:t>2m</a:t>
            </a:r>
          </a:p>
          <a:p>
            <a:r>
              <a:rPr lang="zh-CN" altLang="en-US" dirty="0" smtClean="0"/>
              <a:t>所以。大多数的网卡通信距离都能达到</a:t>
            </a:r>
            <a:r>
              <a:rPr lang="en-US" altLang="zh-CN" dirty="0" smtClean="0"/>
              <a:t>2m</a:t>
            </a:r>
            <a:r>
              <a:rPr lang="zh-CN" altLang="en-US" dirty="0" smtClean="0"/>
              <a:t>以上</a:t>
            </a:r>
            <a:endParaRPr lang="en-US" altLang="zh-CN" dirty="0" smtClean="0"/>
          </a:p>
          <a:p>
            <a:r>
              <a:rPr lang="en-US" altLang="zh-CN" dirty="0" smtClean="0"/>
              <a:t>Evaluation</a:t>
            </a:r>
          </a:p>
          <a:p>
            <a:r>
              <a:rPr lang="en-US" altLang="zh-CN" baseline="0" dirty="0" smtClean="0"/>
              <a:t>In the first scenario, we use a USRP as the signal helper, a laptop as the victim and another USRP as the attacker. </a:t>
            </a:r>
          </a:p>
          <a:p>
            <a:endParaRPr lang="en-US" altLang="zh-CN" baseline="0" dirty="0" smtClean="0"/>
          </a:p>
          <a:p>
            <a:r>
              <a:rPr lang="en-US" altLang="zh-CN" baseline="0" dirty="0" smtClean="0"/>
              <a:t>[Pause]</a:t>
            </a:r>
          </a:p>
          <a:p>
            <a:r>
              <a:rPr lang="en-US" altLang="zh-CN" baseline="0" dirty="0" smtClean="0"/>
              <a:t>The strength of the incident signal is about -40 </a:t>
            </a:r>
            <a:r>
              <a:rPr lang="en-US" altLang="zh-CN" baseline="0" dirty="0" err="1" smtClean="0"/>
              <a:t>dBm</a:t>
            </a:r>
            <a:r>
              <a:rPr lang="en-US" altLang="zh-CN" baseline="0" dirty="0" smtClean="0"/>
              <a:t>.</a:t>
            </a:r>
          </a:p>
          <a:p>
            <a:endParaRPr lang="en-US" altLang="zh-CN" baseline="0" dirty="0" smtClean="0"/>
          </a:p>
          <a:p>
            <a:r>
              <a:rPr lang="en-US" altLang="zh-CN" baseline="0" dirty="0" smtClean="0"/>
              <a:t>Here we show the relationship between SNR and distance. The SNR is generally decreasing with increasing distance  with some fluctuations. </a:t>
            </a:r>
          </a:p>
          <a:p>
            <a:endParaRPr lang="en-US" altLang="zh-CN" baseline="0" dirty="0" smtClean="0"/>
          </a:p>
          <a:p>
            <a:r>
              <a:rPr lang="en-US" altLang="zh-CN" sz="1200" b="0" i="0" u="none" strike="noStrike" kern="1200" baseline="0" dirty="0" smtClean="0">
                <a:solidFill>
                  <a:schemeClr val="tx1"/>
                </a:solidFill>
                <a:latin typeface="+mn-lt"/>
                <a:ea typeface="+mn-ea"/>
                <a:cs typeface="+mn-cs"/>
              </a:rPr>
              <a:t>The effective receiving distance of this setting is about 2 meters. This test is done with the Intel 5300 model. Compared to the other two models, its impedance change is the smallest. Thus, the communication distance can be larger than 2 meters with the victim has other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NICs. </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19</a:t>
            </a:fld>
            <a:endParaRPr lang="zh-CN" altLang="en-US"/>
          </a:p>
        </p:txBody>
      </p:sp>
    </p:spTree>
    <p:extLst>
      <p:ext uri="{BB962C8B-B14F-4D97-AF65-F5344CB8AC3E}">
        <p14:creationId xmlns:p14="http://schemas.microsoft.com/office/powerpoint/2010/main" val="131194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当今，移动设备存储了很多包括指纹、银行卡、密码等的敏感信息。为了防止这些信息被泄露，传统的保护方式是使用网络防火墙技术或者网络监控技术，来监测该设备的网络流量，</a:t>
            </a:r>
            <a:endParaRPr lang="en-US" altLang="zh-CN" dirty="0" smtClean="0"/>
          </a:p>
          <a:p>
            <a:r>
              <a:rPr lang="zh-CN" altLang="en-US" dirty="0" smtClean="0"/>
              <a:t>因为普遍的观点认为黑客窃取信息的主要渠道是通过网络传输，而事实情况确实如此。</a:t>
            </a:r>
            <a:endParaRPr lang="en-US" altLang="zh-CN" dirty="0" smtClean="0"/>
          </a:p>
          <a:p>
            <a:r>
              <a:rPr lang="zh-CN" altLang="en-US" dirty="0" smtClean="0"/>
              <a:t>一种保护信息的极端方式是把设备与因特网隔离起来，军队和银行大多采用这种方式来保护数据。</a:t>
            </a:r>
            <a:endParaRPr lang="en-US" altLang="zh-CN" dirty="0" smtClean="0"/>
          </a:p>
          <a:p>
            <a:r>
              <a:rPr lang="zh-CN" altLang="en-US" dirty="0" smtClean="0"/>
              <a:t>普通用户在感觉自己的电脑中病毒了之后的第一反应也往往是切断网络连接。</a:t>
            </a:r>
            <a:endParaRPr lang="en-US" altLang="zh-CN" dirty="0" smtClean="0"/>
          </a:p>
          <a:p>
            <a:r>
              <a:rPr lang="zh-CN" altLang="en-US" dirty="0" smtClean="0"/>
              <a:t>那么在没有网络的情况下是否能百分之百保证数据不会泄露呢？</a:t>
            </a:r>
            <a:endParaRPr lang="en-US" altLang="zh-CN" dirty="0" smtClean="0"/>
          </a:p>
          <a:p>
            <a:endParaRPr lang="en-US" altLang="zh-CN" dirty="0" smtClean="0"/>
          </a:p>
          <a:p>
            <a:r>
              <a:rPr lang="en-US" altLang="zh-CN" dirty="0" smtClean="0"/>
              <a:t>-------------------------------------------------------------------------</a:t>
            </a:r>
          </a:p>
          <a:p>
            <a:r>
              <a:rPr lang="en-US" altLang="zh-CN" dirty="0" smtClean="0"/>
              <a:t>Nowadays,</a:t>
            </a:r>
            <a:r>
              <a:rPr lang="en-US" altLang="zh-CN" baseline="0" dirty="0" smtClean="0"/>
              <a:t> our mobile devices collect very sensitive data about us, such as credit card information when making online payment, fingerprint information and passwords to various accounts. We want to guarantee that this information is safe with our device. [Pause]</a:t>
            </a:r>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To achieve this purpose,  we use firewalls, or network monitors to monitor the traffic going out of the </a:t>
            </a:r>
            <a:r>
              <a:rPr lang="en-US" altLang="zh-CN" baseline="0" dirty="0" err="1" smtClean="0"/>
              <a:t>deivces</a:t>
            </a:r>
            <a:r>
              <a:rPr lang="en-US" altLang="zh-CN"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For the extreme case, we may isolate the devices from the public Internet. The devices may be kept in a safe region without public Internet connection, which is a common practice in military or banking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want to know that, are these methods secure enough to protect our data from malicious agencies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r>
              <a:rPr lang="en-US" altLang="zh-CN" dirty="0" smtClean="0"/>
              <a:t>Today’s Mobile</a:t>
            </a:r>
            <a:r>
              <a:rPr lang="en-US" altLang="zh-CN" baseline="0" dirty="0" smtClean="0"/>
              <a:t> devices contains very sensitive data, we want to keep them safe enough</a:t>
            </a:r>
          </a:p>
          <a:p>
            <a:r>
              <a:rPr lang="en-US" altLang="zh-CN" baseline="0" dirty="0" smtClean="0"/>
              <a:t>e.g. credit card, password, hearth data,…</a:t>
            </a:r>
          </a:p>
          <a:p>
            <a:r>
              <a:rPr lang="en-US" altLang="zh-CN" baseline="0" dirty="0" smtClean="0"/>
              <a:t>[amination]</a:t>
            </a:r>
          </a:p>
          <a:p>
            <a:r>
              <a:rPr lang="en-US" altLang="zh-CN" baseline="0" dirty="0" smtClean="0"/>
              <a:t>So we use firewalls, or information control systems to guard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Or people as 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 only trust applications work locally. I disconnect the </a:t>
            </a:r>
            <a:r>
              <a:rPr lang="en-US" altLang="zh-CN" baseline="0" dirty="0" err="1" smtClean="0"/>
              <a:t>wifi</a:t>
            </a:r>
            <a:r>
              <a:rPr lang="en-US" altLang="zh-CN" baseline="0" dirty="0" smtClean="0"/>
              <a:t>, data network. I’m clever enough, speaker is also close.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However, are these means enough to safely isolate the our data from malicious agencies ?</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2</a:t>
            </a:fld>
            <a:endParaRPr lang="zh-CN" altLang="en-US"/>
          </a:p>
        </p:txBody>
      </p:sp>
    </p:spTree>
    <p:extLst>
      <p:ext uri="{BB962C8B-B14F-4D97-AF65-F5344CB8AC3E}">
        <p14:creationId xmlns:p14="http://schemas.microsoft.com/office/powerpoint/2010/main" val="3654645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第二个场景是</a:t>
            </a:r>
            <a:r>
              <a:rPr lang="en-US" altLang="zh-CN" dirty="0" smtClean="0"/>
              <a:t>USRP</a:t>
            </a:r>
            <a:r>
              <a:rPr lang="zh-CN" altLang="en-US" dirty="0" smtClean="0"/>
              <a:t>作为发射和接受端，手机作为目标设备，</a:t>
            </a:r>
            <a:endParaRPr lang="en-US" altLang="zh-CN" dirty="0" smtClean="0"/>
          </a:p>
          <a:p>
            <a:r>
              <a:rPr lang="zh-CN" altLang="en-US" dirty="0" smtClean="0"/>
              <a:t>通信距离大约是</a:t>
            </a:r>
            <a:r>
              <a:rPr lang="en-US" altLang="zh-CN" dirty="0" smtClean="0"/>
              <a:t>20cm</a:t>
            </a:r>
            <a:r>
              <a:rPr lang="zh-CN" altLang="en-US" dirty="0" smtClean="0"/>
              <a:t>，远远小于笔记本的通信距离，原因是手机的网卡比笔记本的小，而且增益也小很多。</a:t>
            </a:r>
            <a:endParaRPr lang="en-US" altLang="zh-CN" dirty="0" smtClean="0"/>
          </a:p>
          <a:p>
            <a:r>
              <a:rPr lang="zh-CN" altLang="en-US" dirty="0" smtClean="0"/>
              <a:t>尽管通信距离最大</a:t>
            </a:r>
            <a:r>
              <a:rPr lang="en-US" altLang="zh-CN" dirty="0" smtClean="0"/>
              <a:t>20cm</a:t>
            </a:r>
            <a:r>
              <a:rPr lang="zh-CN" altLang="en-US" dirty="0" smtClean="0"/>
              <a:t>，但是仍然有很多应用场景，比如手机支付的时候，用户会将手机贴近</a:t>
            </a:r>
            <a:r>
              <a:rPr lang="en-US" altLang="zh-CN" dirty="0" smtClean="0"/>
              <a:t>NFC</a:t>
            </a:r>
            <a:r>
              <a:rPr lang="zh-CN" altLang="en-US" dirty="0" smtClean="0"/>
              <a:t>设备或者扫码支付，这个距离足够利用本文提出的系统进行信息传递，造成信息泄漏。</a:t>
            </a:r>
            <a:endParaRPr lang="en-US" altLang="zh-CN" dirty="0" smtClean="0"/>
          </a:p>
          <a:p>
            <a:r>
              <a:rPr lang="en-US" altLang="zh-CN" dirty="0" smtClean="0"/>
              <a:t>Evaluation</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On this slide, we show the</a:t>
            </a:r>
            <a:r>
              <a:rPr lang="en-US" altLang="zh-CN" baseline="0" dirty="0" smtClean="0"/>
              <a:t> scenario that the smartphone is the victim. The communication distance is about 20 cm.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r>
              <a:rPr lang="en-US" altLang="zh-CN" sz="1200" b="0" i="0" u="none" strike="noStrike" kern="1200" baseline="0" dirty="0" smtClean="0">
                <a:solidFill>
                  <a:schemeClr val="tx1"/>
                </a:solidFill>
                <a:latin typeface="+mn-lt"/>
                <a:ea typeface="+mn-ea"/>
                <a:cs typeface="+mn-cs"/>
              </a:rPr>
              <a:t>The communication distance is less than that of the laptop. One possible reason is the antenna of the mobile phone is more compact and has less gain than that of the laptop.</a:t>
            </a:r>
          </a:p>
          <a:p>
            <a:r>
              <a:rPr lang="en-US" altLang="zh-CN" sz="1200" b="0" i="0" u="none" strike="noStrike" kern="1200" baseline="0" dirty="0" smtClean="0">
                <a:solidFill>
                  <a:schemeClr val="tx1"/>
                </a:solidFill>
                <a:latin typeface="+mn-lt"/>
                <a:ea typeface="+mn-ea"/>
                <a:cs typeface="+mn-cs"/>
              </a:rPr>
              <a:t>Although the communication distance is limited, the smartphone is still under risks. There are many possible ways for the covert channel to leak information. For example, when making mobile</a:t>
            </a:r>
          </a:p>
          <a:p>
            <a:r>
              <a:rPr lang="en-US" altLang="zh-CN" sz="1200" b="0" i="0" u="none" strike="noStrike" kern="1200" baseline="0" dirty="0" smtClean="0">
                <a:solidFill>
                  <a:schemeClr val="tx1"/>
                </a:solidFill>
                <a:latin typeface="+mn-lt"/>
                <a:ea typeface="+mn-ea"/>
                <a:cs typeface="+mn-cs"/>
              </a:rPr>
              <a:t>payments, we need to put the smartphone close to a reader, which could be malicious. In another case, a QR code can pretend to be a coupon which in fact just intends to attract people to be close to the receiver.</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20</a:t>
            </a:fld>
            <a:endParaRPr lang="zh-CN" altLang="en-US"/>
          </a:p>
        </p:txBody>
      </p:sp>
    </p:spTree>
    <p:extLst>
      <p:ext uri="{BB962C8B-B14F-4D97-AF65-F5344CB8AC3E}">
        <p14:creationId xmlns:p14="http://schemas.microsoft.com/office/powerpoint/2010/main" val="1356878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第三个场景是使用普通的</a:t>
            </a:r>
            <a:r>
              <a:rPr lang="en-US" altLang="zh-CN" dirty="0" err="1" smtClean="0"/>
              <a:t>wifi</a:t>
            </a:r>
            <a:r>
              <a:rPr lang="en-US" altLang="zh-CN" dirty="0" smtClean="0"/>
              <a:t> </a:t>
            </a:r>
            <a:r>
              <a:rPr lang="en-US" altLang="zh-CN" dirty="0" err="1" smtClean="0"/>
              <a:t>ap</a:t>
            </a:r>
            <a:r>
              <a:rPr lang="zh-CN" altLang="en-US" dirty="0" smtClean="0"/>
              <a:t>作为信号发射器，笔记本作为目标主机，另外一个笔记本作为信号接收器。</a:t>
            </a:r>
            <a:endParaRPr lang="en-US" altLang="zh-CN" dirty="0" smtClean="0"/>
          </a:p>
          <a:p>
            <a:r>
              <a:rPr lang="zh-CN" altLang="en-US" dirty="0" smtClean="0"/>
              <a:t>利用网卡提供的接口提取出</a:t>
            </a:r>
            <a:r>
              <a:rPr lang="en-US" altLang="zh-CN" dirty="0" smtClean="0"/>
              <a:t>RSSI</a:t>
            </a:r>
            <a:r>
              <a:rPr lang="zh-CN" altLang="en-US" dirty="0" smtClean="0"/>
              <a:t>和</a:t>
            </a:r>
            <a:r>
              <a:rPr lang="en-US" altLang="zh-CN" dirty="0" smtClean="0"/>
              <a:t>CSI</a:t>
            </a:r>
            <a:r>
              <a:rPr lang="zh-CN" altLang="en-US" dirty="0" smtClean="0"/>
              <a:t>值，发现通信距离大约是</a:t>
            </a:r>
            <a:r>
              <a:rPr lang="en-US" altLang="zh-CN" dirty="0" smtClean="0"/>
              <a:t>35-40cm</a:t>
            </a:r>
            <a:r>
              <a:rPr lang="zh-CN" altLang="en-US" dirty="0" smtClean="0"/>
              <a:t>，</a:t>
            </a:r>
            <a:endParaRPr lang="en-US" altLang="zh-CN" dirty="0" smtClean="0"/>
          </a:p>
          <a:p>
            <a:r>
              <a:rPr lang="zh-CN" altLang="en-US" dirty="0" smtClean="0"/>
              <a:t>比使用</a:t>
            </a:r>
            <a:r>
              <a:rPr lang="en-US" altLang="zh-CN" dirty="0" smtClean="0"/>
              <a:t>USRP</a:t>
            </a:r>
            <a:r>
              <a:rPr lang="zh-CN" altLang="en-US" dirty="0" smtClean="0"/>
              <a:t>作为信号发射端小了很多，原因是</a:t>
            </a:r>
            <a:r>
              <a:rPr lang="en-US" altLang="zh-CN" dirty="0" smtClean="0"/>
              <a:t>USRP</a:t>
            </a:r>
            <a:r>
              <a:rPr lang="zh-CN" altLang="en-US" dirty="0" smtClean="0"/>
              <a:t>的频率分辨率和性能比普通</a:t>
            </a:r>
            <a:r>
              <a:rPr lang="en-US" altLang="zh-CN" dirty="0" smtClean="0"/>
              <a:t>AP</a:t>
            </a:r>
            <a:r>
              <a:rPr lang="zh-CN" altLang="en-US" dirty="0" smtClean="0"/>
              <a:t>和笔记本的网卡大很多。</a:t>
            </a:r>
            <a:endParaRPr lang="en-US" altLang="zh-CN" dirty="0" smtClean="0"/>
          </a:p>
          <a:p>
            <a:r>
              <a:rPr lang="en-US" altLang="zh-CN" dirty="0" smtClean="0"/>
              <a:t>Evaluation</a:t>
            </a:r>
            <a:endParaRPr lang="en-US" altLang="zh-CN" dirty="0" smtClean="0"/>
          </a:p>
          <a:p>
            <a:r>
              <a:rPr lang="en-US" altLang="zh-CN" dirty="0" smtClean="0"/>
              <a:t>In</a:t>
            </a:r>
            <a:r>
              <a:rPr lang="en-US" altLang="zh-CN" baseline="0" dirty="0" smtClean="0"/>
              <a:t> the third scenario, we use a commercial AP as the signal generator and another laptop as the receiver. </a:t>
            </a:r>
          </a:p>
          <a:p>
            <a:endParaRPr lang="en-US" altLang="zh-CN" baseline="0" dirty="0" smtClean="0"/>
          </a:p>
          <a:p>
            <a:r>
              <a:rPr lang="en-US" altLang="zh-CN" baseline="0" dirty="0" smtClean="0"/>
              <a:t>We extract the RSSI and CSI values  from the CSI tool. The communication is about 35 cm for RSSI and 40 cm for CSI. The RSSI follow below decodable range beyond this distance. The distance is shorter than using USRP because they have lower resolution and smaller dynamic range than USRP samples. </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21</a:t>
            </a:fld>
            <a:endParaRPr lang="zh-CN" altLang="en-US"/>
          </a:p>
        </p:txBody>
      </p:sp>
    </p:spTree>
    <p:extLst>
      <p:ext uri="{BB962C8B-B14F-4D97-AF65-F5344CB8AC3E}">
        <p14:creationId xmlns:p14="http://schemas.microsoft.com/office/powerpoint/2010/main" val="85148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下面作者对几种敏感信息做了实验，测试本系统传输这几种敏感信息所需要的时间。</a:t>
            </a:r>
            <a:endParaRPr lang="en-US" altLang="zh-CN" dirty="0" smtClean="0"/>
          </a:p>
          <a:p>
            <a:r>
              <a:rPr lang="zh-CN" altLang="en-US" dirty="0" smtClean="0"/>
              <a:t>基本都是在两三分钟都能传输完毕。</a:t>
            </a:r>
            <a:endParaRPr lang="en-US" altLang="zh-CN" dirty="0" smtClean="0"/>
          </a:p>
          <a:p>
            <a:r>
              <a:rPr lang="zh-CN" altLang="en-US" dirty="0" smtClean="0"/>
              <a:t>前面提到本文为了兼容所有型号的网卡，比特符号设计得很大，造成吞吐量为</a:t>
            </a:r>
            <a:r>
              <a:rPr lang="en-US" altLang="zh-CN" dirty="0" smtClean="0"/>
              <a:t>2bps</a:t>
            </a:r>
            <a:r>
              <a:rPr lang="zh-CN" altLang="en-US" dirty="0" smtClean="0"/>
              <a:t>左右，实际上大部分的网卡都能做到十几</a:t>
            </a:r>
            <a:r>
              <a:rPr lang="en-US" altLang="zh-CN" dirty="0" smtClean="0"/>
              <a:t>bps</a:t>
            </a:r>
            <a:r>
              <a:rPr lang="zh-CN" altLang="en-US" dirty="0" smtClean="0"/>
              <a:t>，表中这些时间都能缩小十倍左右</a:t>
            </a:r>
            <a:endParaRPr lang="zh-CN" altLang="en-US" dirty="0"/>
          </a:p>
        </p:txBody>
      </p:sp>
      <p:sp>
        <p:nvSpPr>
          <p:cNvPr id="4" name="灯片编号占位符 3"/>
          <p:cNvSpPr>
            <a:spLocks noGrp="1"/>
          </p:cNvSpPr>
          <p:nvPr>
            <p:ph type="sldNum" sz="quarter" idx="10"/>
          </p:nvPr>
        </p:nvSpPr>
        <p:spPr/>
        <p:txBody>
          <a:bodyPr/>
          <a:lstStyle/>
          <a:p>
            <a:fld id="{839FD44F-3335-4F96-BE86-13B7319A4B4E}" type="slidenum">
              <a:rPr lang="zh-CN" altLang="en-US" smtClean="0"/>
              <a:t>22</a:t>
            </a:fld>
            <a:endParaRPr lang="zh-CN" altLang="en-US"/>
          </a:p>
        </p:txBody>
      </p:sp>
    </p:spTree>
    <p:extLst>
      <p:ext uri="{BB962C8B-B14F-4D97-AF65-F5344CB8AC3E}">
        <p14:creationId xmlns:p14="http://schemas.microsoft.com/office/powerpoint/2010/main" val="2792373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贡献：</a:t>
            </a:r>
            <a:endParaRPr lang="en-US" altLang="zh-CN" dirty="0" smtClean="0"/>
          </a:p>
          <a:p>
            <a:r>
              <a:rPr lang="zh-CN" altLang="en-US" dirty="0" smtClean="0"/>
              <a:t>将</a:t>
            </a:r>
            <a:r>
              <a:rPr lang="en-US" altLang="zh-CN" dirty="0" smtClean="0"/>
              <a:t>RFID</a:t>
            </a:r>
            <a:r>
              <a:rPr lang="zh-CN" altLang="en-US" dirty="0" smtClean="0"/>
              <a:t>上的</a:t>
            </a:r>
            <a:r>
              <a:rPr lang="en-US" altLang="zh-CN" dirty="0" smtClean="0"/>
              <a:t>backscatter</a:t>
            </a:r>
            <a:r>
              <a:rPr lang="zh-CN" altLang="en-US" dirty="0" smtClean="0"/>
              <a:t>技术迁移到移动设备的无线网卡上，使得网卡不经过网络也能够传送数据；</a:t>
            </a:r>
            <a:endParaRPr lang="en-US" altLang="zh-CN" dirty="0" smtClean="0"/>
          </a:p>
          <a:p>
            <a:r>
              <a:rPr lang="zh-CN" altLang="en-US" dirty="0" smtClean="0"/>
              <a:t>发现</a:t>
            </a:r>
            <a:r>
              <a:rPr lang="en-US" altLang="zh-CN" dirty="0" smtClean="0"/>
              <a:t>Linux</a:t>
            </a:r>
            <a:r>
              <a:rPr lang="zh-CN" altLang="en-US" dirty="0" smtClean="0"/>
              <a:t>和</a:t>
            </a:r>
            <a:r>
              <a:rPr lang="en-US" altLang="zh-CN" dirty="0" smtClean="0"/>
              <a:t>Android</a:t>
            </a:r>
            <a:r>
              <a:rPr lang="zh-CN" altLang="en-US" dirty="0" smtClean="0"/>
              <a:t>系统上的用户权限的隐患；</a:t>
            </a:r>
            <a:endParaRPr lang="en-US" altLang="zh-CN" dirty="0" smtClean="0"/>
          </a:p>
          <a:p>
            <a:r>
              <a:rPr lang="en-US" altLang="zh-CN" dirty="0" err="1" smtClean="0"/>
              <a:t>Backscattrer</a:t>
            </a:r>
            <a:r>
              <a:rPr lang="zh-CN" altLang="en-US" dirty="0" smtClean="0"/>
              <a:t>技术可以迁移到其他领域，比如：</a:t>
            </a:r>
            <a:r>
              <a:rPr lang="en-US" altLang="zh-CN" dirty="0" smtClean="0"/>
              <a:t>ZigBee</a:t>
            </a:r>
            <a:r>
              <a:rPr lang="zh-CN" altLang="en-US" dirty="0" smtClean="0"/>
              <a:t>、蓝牙，是否也能够产生类似的通信模式？</a:t>
            </a:r>
            <a:endParaRPr lang="en-US" altLang="zh-CN" dirty="0" smtClean="0"/>
          </a:p>
          <a:p>
            <a:r>
              <a:rPr lang="zh-CN" altLang="en-US" dirty="0" smtClean="0"/>
              <a:t>甚至在物联网领域，无线节点是否也能够利用</a:t>
            </a:r>
            <a:r>
              <a:rPr lang="en-US" altLang="zh-CN" dirty="0" smtClean="0"/>
              <a:t>backscatter</a:t>
            </a:r>
            <a:r>
              <a:rPr lang="zh-CN" altLang="en-US" dirty="0" smtClean="0"/>
              <a:t>技术进行低功耗通信？</a:t>
            </a:r>
            <a:endParaRPr lang="zh-CN" altLang="en-US" dirty="0"/>
          </a:p>
        </p:txBody>
      </p:sp>
      <p:sp>
        <p:nvSpPr>
          <p:cNvPr id="4" name="灯片编号占位符 3"/>
          <p:cNvSpPr>
            <a:spLocks noGrp="1"/>
          </p:cNvSpPr>
          <p:nvPr>
            <p:ph type="sldNum" sz="quarter" idx="10"/>
          </p:nvPr>
        </p:nvSpPr>
        <p:spPr/>
        <p:txBody>
          <a:bodyPr/>
          <a:lstStyle/>
          <a:p>
            <a:fld id="{839FD44F-3335-4F96-BE86-13B7319A4B4E}" type="slidenum">
              <a:rPr lang="zh-CN" altLang="en-US" smtClean="0"/>
              <a:t>23</a:t>
            </a:fld>
            <a:endParaRPr lang="zh-CN" altLang="en-US"/>
          </a:p>
        </p:txBody>
      </p:sp>
    </p:spTree>
    <p:extLst>
      <p:ext uri="{BB962C8B-B14F-4D97-AF65-F5344CB8AC3E}">
        <p14:creationId xmlns:p14="http://schemas.microsoft.com/office/powerpoint/2010/main" val="30384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答案是否定的。本论文发现移动设备的一个漏洞，在没有网络连接的情况下，仍然会泄漏数据。</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作者提出了一个黑客攻击的场景，当移动设备被安装了某种后门程序（病毒</a:t>
            </a:r>
            <a:r>
              <a:rPr lang="en-US" altLang="zh-CN" dirty="0" smtClean="0"/>
              <a:t>/</a:t>
            </a:r>
            <a:r>
              <a:rPr lang="zh-CN" altLang="en-US" dirty="0" smtClean="0"/>
              <a:t>木马等），在不使用网络连接的情况下，该后门程序仍然可以将数据发送给附近黑客的设备。</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这页</a:t>
            </a:r>
            <a:r>
              <a:rPr lang="en-US" altLang="zh-CN" dirty="0" err="1" smtClean="0"/>
              <a:t>ppt</a:t>
            </a:r>
            <a:r>
              <a:rPr lang="zh-CN" altLang="en-US" dirty="0" smtClean="0"/>
              <a:t>显示，利用电磁波反射的技术，在入射的电磁波信号被移动设备反射后，被黑客的电脑接收到，就可以提取出后门程序泄漏出的</a:t>
            </a:r>
            <a:r>
              <a:rPr lang="en-US" altLang="zh-CN" dirty="0" smtClean="0"/>
              <a:t>0101</a:t>
            </a:r>
            <a:r>
              <a:rPr lang="zh-CN" altLang="en-US" dirty="0" smtClean="0"/>
              <a:t>比特数据流。</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下面详细介绍技术细节。</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Unfortunately,</a:t>
            </a:r>
            <a:r>
              <a:rPr lang="en-US" altLang="zh-CN" baseline="0" dirty="0" smtClean="0"/>
              <a:t> t</a:t>
            </a:r>
            <a:r>
              <a:rPr lang="en-US" altLang="zh-CN" dirty="0" smtClean="0"/>
              <a:t>he answer</a:t>
            </a:r>
            <a:r>
              <a:rPr lang="en-US" altLang="zh-CN" baseline="0" dirty="0" smtClean="0"/>
              <a:t> is </a:t>
            </a:r>
            <a:r>
              <a:rPr lang="en-US" altLang="zh-CN" dirty="0" smtClean="0"/>
              <a:t>NO.</a:t>
            </a:r>
            <a:r>
              <a:rPr lang="en-US" altLang="zh-CN" baseline="0" dirty="0" smtClean="0"/>
              <a:t>  Our data can still be under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In our scenario, the victim can be a phone or a laptop.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Assume that the malware has been installed in the victim,  [Pause]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 nearby attacker can receive the leaked information from the malware, regardless of the existing protection mechanism. [Pause]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From this slide, we can see that the attacker can receive the 0101 sequence transmitted by the malware.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[Long 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So, how are the bits transmitted? [Pause]</a:t>
            </a:r>
          </a:p>
          <a:p>
            <a:r>
              <a:rPr lang="en-US" altLang="zh-CN" baseline="0" dirty="0" smtClean="0"/>
              <a:t>The fact is that the malware simply force the victim to reflect surrounding RF signals to convey information, just like a passive backscatter tag. </a:t>
            </a:r>
          </a:p>
          <a:p>
            <a:endParaRPr lang="en-US" altLang="zh-CN" baseline="0" dirty="0" smtClean="0"/>
          </a:p>
          <a:p>
            <a:r>
              <a:rPr lang="en-US" altLang="zh-CN" baseline="0" dirty="0" smtClean="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In this talk, we talk about this covert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endParaRPr lang="en-US" altLang="zh-CN" dirty="0" smtClean="0"/>
          </a:p>
          <a:p>
            <a:r>
              <a:rPr lang="en-US" altLang="zh-CN" dirty="0" smtClean="0"/>
              <a:t>The answer</a:t>
            </a:r>
            <a:r>
              <a:rPr lang="en-US" altLang="zh-CN" baseline="0" dirty="0" smtClean="0"/>
              <a:t> is </a:t>
            </a:r>
            <a:r>
              <a:rPr lang="en-US" altLang="zh-CN" dirty="0" smtClean="0"/>
              <a:t>NO.</a:t>
            </a:r>
            <a:r>
              <a:rPr lang="en-US" altLang="zh-CN" baseline="0" dirty="0" smtClean="0"/>
              <a:t> </a:t>
            </a:r>
          </a:p>
          <a:p>
            <a:r>
              <a:rPr lang="en-US" altLang="zh-CN" baseline="0" dirty="0" smtClean="0"/>
              <a:t>Even under the strong protection, our data </a:t>
            </a:r>
            <a:r>
              <a:rPr lang="en-US" altLang="zh-CN" sz="1200" kern="1200" dirty="0" smtClean="0">
                <a:solidFill>
                  <a:schemeClr val="tx1"/>
                </a:solidFill>
                <a:effectLst/>
                <a:latin typeface="+mn-lt"/>
                <a:ea typeface="+mn-ea"/>
                <a:cs typeface="+mn-cs"/>
              </a:rPr>
              <a:t>is still under risk.</a:t>
            </a:r>
            <a:r>
              <a:rPr lang="en-US" altLang="zh-CN" sz="1200" kern="1200" baseline="0" dirty="0" smtClean="0">
                <a:solidFill>
                  <a:schemeClr val="tx1"/>
                </a:solidFill>
                <a:effectLst/>
                <a:latin typeface="+mn-lt"/>
                <a:ea typeface="+mn-ea"/>
                <a:cs typeface="+mn-cs"/>
              </a:rPr>
              <a:t> </a:t>
            </a:r>
            <a:endParaRPr lang="en-US" altLang="zh-CN" baseline="0" dirty="0" smtClean="0"/>
          </a:p>
          <a:p>
            <a:endParaRPr lang="en-US" altLang="zh-CN" baseline="0" dirty="0" smtClean="0"/>
          </a:p>
          <a:p>
            <a:r>
              <a:rPr lang="en-US" altLang="zh-CN" dirty="0" smtClean="0"/>
              <a:t>Here</a:t>
            </a:r>
            <a:r>
              <a:rPr lang="en-US" altLang="zh-CN" baseline="0" dirty="0" smtClean="0"/>
              <a:t> </a:t>
            </a:r>
            <a:r>
              <a:rPr lang="en-US" altLang="zh-CN" dirty="0" smtClean="0"/>
              <a:t>we</a:t>
            </a:r>
            <a:r>
              <a:rPr lang="en-US" altLang="zh-CN" baseline="0" dirty="0" smtClean="0"/>
              <a:t> have a demo show how our data is leaked out under strong isolation. We should have brought the demo to the demo section, but the </a:t>
            </a:r>
            <a:r>
              <a:rPr lang="en-US" altLang="zh-CN" baseline="0" dirty="0" err="1" smtClean="0"/>
              <a:t>Mobicom</a:t>
            </a:r>
            <a:r>
              <a:rPr lang="en-US" altLang="zh-CN" baseline="0" dirty="0" smtClean="0"/>
              <a:t> demo deadline is before the main paper notification…</a:t>
            </a:r>
          </a:p>
          <a:p>
            <a:r>
              <a:rPr lang="en-US" altLang="zh-CN" baseline="0" dirty="0" smtClean="0"/>
              <a:t>The victim can be a phone or a laptop. The victim has no wireless or wire connections. Given the malware has been installed in the victim, </a:t>
            </a:r>
          </a:p>
          <a:p>
            <a:r>
              <a:rPr lang="en-US" altLang="zh-CN" baseline="0" dirty="0" smtClean="0"/>
              <a:t>[Animation]</a:t>
            </a:r>
          </a:p>
          <a:p>
            <a:r>
              <a:rPr lang="en-US" altLang="zh-CN" baseline="0" dirty="0" smtClean="0"/>
              <a:t>a nearby attacker can receive the leaked information from the malware without causing attentions to existing protecting mechanism.</a:t>
            </a:r>
          </a:p>
          <a:p>
            <a:r>
              <a:rPr lang="en-US" altLang="zh-CN" baseline="0" dirty="0" smtClean="0"/>
              <a:t>[Video]</a:t>
            </a:r>
          </a:p>
          <a:p>
            <a:r>
              <a:rPr lang="en-US" altLang="zh-CN" baseline="0" dirty="0" smtClean="0"/>
              <a:t>The received wave, a simple 0101 trace is shown in the animation.</a:t>
            </a:r>
          </a:p>
          <a:p>
            <a:r>
              <a:rPr lang="en-US" altLang="zh-CN" baseline="0" dirty="0" smtClean="0"/>
              <a:t>So, how are the bits transmitted?</a:t>
            </a:r>
          </a:p>
          <a:p>
            <a:r>
              <a:rPr lang="en-US" altLang="zh-CN" baseline="0" dirty="0" smtClean="0"/>
              <a:t>Like a passive backscatter tag, the malware simply force the victim to reflected surrounding RF signals to convey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In this talk, we talk about this covert channel. </a:t>
            </a:r>
          </a:p>
          <a:p>
            <a:endParaRPr lang="en-US" altLang="zh-CN" baseline="0" dirty="0" smtClean="0"/>
          </a:p>
          <a:p>
            <a:endParaRPr lang="en-US" altLang="zh-CN" baseline="0" dirty="0" smtClean="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3</a:t>
            </a:fld>
            <a:endParaRPr lang="zh-CN" altLang="en-US"/>
          </a:p>
        </p:txBody>
      </p:sp>
    </p:spTree>
    <p:extLst>
      <p:ext uri="{BB962C8B-B14F-4D97-AF65-F5344CB8AC3E}">
        <p14:creationId xmlns:p14="http://schemas.microsoft.com/office/powerpoint/2010/main" val="368597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论文首先提出了利用</a:t>
            </a:r>
            <a:r>
              <a:rPr lang="en-US" altLang="zh-CN" baseline="0" dirty="0" smtClean="0"/>
              <a:t>backscatter</a:t>
            </a:r>
            <a:r>
              <a:rPr lang="zh-CN" altLang="en-US" baseline="0" dirty="0" smtClean="0"/>
              <a:t>技术在无线网卡上建立隐秘信道来传递数据，该系统称作</a:t>
            </a:r>
            <a:r>
              <a:rPr lang="en-US" altLang="zh-CN" baseline="0" dirty="0" err="1" smtClean="0"/>
              <a:t>NICScatter</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其次，论文分析了智能手机和</a:t>
            </a:r>
            <a:r>
              <a:rPr lang="en-US" altLang="zh-CN" baseline="0" dirty="0" smtClean="0"/>
              <a:t>Linux</a:t>
            </a:r>
            <a:r>
              <a:rPr lang="zh-CN" altLang="en-US" baseline="0" dirty="0" smtClean="0"/>
              <a:t>系统上系统漏洞，正是这样的漏洞才使得该系统有可行性。</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[Animation]</a:t>
            </a:r>
          </a:p>
          <a:p>
            <a:r>
              <a:rPr lang="en-US" altLang="zh-CN" baseline="0" dirty="0" smtClean="0"/>
              <a:t>The basic communication method of the covert channel is a new form of backscatter communication, we call it </a:t>
            </a:r>
            <a:r>
              <a:rPr lang="en-US" altLang="zh-CN" baseline="0" dirty="0" err="1" smtClean="0"/>
              <a:t>NICScatter</a:t>
            </a:r>
            <a:r>
              <a:rPr lang="en-US" altLang="zh-CN" baseline="0" dirty="0" smtClean="0"/>
              <a:t>. </a:t>
            </a:r>
          </a:p>
          <a:p>
            <a:r>
              <a:rPr lang="en-US" altLang="zh-CN" baseline="0" dirty="0" smtClean="0"/>
              <a:t>Specifically, it enable backscatter communication using commercial NICs. </a:t>
            </a:r>
          </a:p>
          <a:p>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[Animation]</a:t>
            </a:r>
          </a:p>
          <a:p>
            <a:r>
              <a:rPr lang="en-US" altLang="zh-CN" baseline="0" dirty="0" smtClean="0"/>
              <a:t>[Pause]</a:t>
            </a:r>
          </a:p>
          <a:p>
            <a:r>
              <a:rPr lang="en-US" altLang="zh-CN" baseline="0" dirty="0" smtClean="0"/>
              <a:t>Further, we identify vulnerabilities in current mobile systems that can stealthily enable </a:t>
            </a:r>
            <a:r>
              <a:rPr lang="en-US" altLang="zh-CN" baseline="0" dirty="0" err="1" smtClean="0"/>
              <a:t>NICScatter</a:t>
            </a:r>
            <a:r>
              <a:rPr lang="en-US" altLang="zh-CN" baseline="0" dirty="0" smtClean="0"/>
              <a:t> communication.</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4</a:t>
            </a:fld>
            <a:endParaRPr lang="zh-CN" altLang="en-US"/>
          </a:p>
        </p:txBody>
      </p:sp>
    </p:spTree>
    <p:extLst>
      <p:ext uri="{BB962C8B-B14F-4D97-AF65-F5344CB8AC3E}">
        <p14:creationId xmlns:p14="http://schemas.microsoft.com/office/powerpoint/2010/main" val="112803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首先来看</a:t>
            </a:r>
            <a:r>
              <a:rPr lang="en-US" altLang="zh-CN" dirty="0" smtClean="0"/>
              <a:t>Backscatter</a:t>
            </a:r>
            <a:r>
              <a:rPr lang="zh-CN" altLang="en-US" dirty="0" smtClean="0"/>
              <a:t>的技术背景</a:t>
            </a:r>
            <a:endParaRPr lang="en-US" altLang="zh-CN" dirty="0" smtClean="0"/>
          </a:p>
          <a:p>
            <a:r>
              <a:rPr lang="zh-CN" altLang="en-US" dirty="0" smtClean="0"/>
              <a:t>标签内有发射天线和简单的开关电路，开关通过切换来改变天线的负载阻抗，当阻抗不匹配时，入射信号会被反射，反之，信号会被天线吸收。</a:t>
            </a:r>
            <a:endParaRPr lang="en-US" altLang="zh-CN" dirty="0" smtClean="0"/>
          </a:p>
          <a:p>
            <a:r>
              <a:rPr lang="zh-CN" altLang="en-US" dirty="0" smtClean="0"/>
              <a:t>通过切换开关的状态，可以对反射信号的幅度进行调制，从而达到发射</a:t>
            </a:r>
            <a:r>
              <a:rPr lang="en-US" altLang="zh-CN" dirty="0" smtClean="0"/>
              <a:t>0101</a:t>
            </a:r>
            <a:r>
              <a:rPr lang="zh-CN" altLang="en-US" dirty="0" smtClean="0"/>
              <a:t>序列的目的。</a:t>
            </a:r>
            <a:endParaRPr lang="en-US" altLang="zh-CN" dirty="0" smtClean="0"/>
          </a:p>
          <a:p>
            <a:r>
              <a:rPr lang="zh-CN" altLang="en-US" dirty="0" smtClean="0"/>
              <a:t>技术原理很简单</a:t>
            </a:r>
            <a:endParaRPr lang="en-US" altLang="zh-CN" dirty="0" smtClean="0"/>
          </a:p>
          <a:p>
            <a:endParaRPr lang="en-US" altLang="zh-CN" dirty="0" smtClean="0"/>
          </a:p>
          <a:p>
            <a:r>
              <a:rPr lang="en-US" altLang="zh-CN" dirty="0" smtClean="0"/>
              <a:t>Let</a:t>
            </a:r>
            <a:r>
              <a:rPr lang="en-US" altLang="zh-CN" baseline="0" dirty="0" smtClean="0"/>
              <a:t> us first review h</a:t>
            </a:r>
            <a:r>
              <a:rPr lang="en-US" altLang="zh-CN" dirty="0" smtClean="0"/>
              <a:t>ow backscatter</a:t>
            </a:r>
            <a:r>
              <a:rPr lang="en-US" altLang="zh-CN" baseline="0" dirty="0" smtClean="0"/>
              <a:t> tags work. </a:t>
            </a:r>
          </a:p>
          <a:p>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[Animation]</a:t>
            </a:r>
          </a:p>
          <a:p>
            <a:r>
              <a:rPr lang="en-US" altLang="zh-CN" baseline="0" dirty="0" smtClean="0"/>
              <a:t>The tag will switch its antenna load in two states. In one state, the incident signals will be reflected due to the impedance mismatch. In the other state, the incident signals are absorbed. </a:t>
            </a:r>
          </a:p>
          <a:p>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[Animation]</a:t>
            </a:r>
          </a:p>
          <a:p>
            <a:r>
              <a:rPr lang="en-US" altLang="zh-CN" baseline="0" dirty="0" smtClean="0"/>
              <a:t>By switching between the two states, the tag can transmit ‘0,1’ sequence. </a:t>
            </a:r>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5</a:t>
            </a:fld>
            <a:endParaRPr lang="zh-CN" altLang="en-US"/>
          </a:p>
        </p:txBody>
      </p:sp>
    </p:spTree>
    <p:extLst>
      <p:ext uri="{BB962C8B-B14F-4D97-AF65-F5344CB8AC3E}">
        <p14:creationId xmlns:p14="http://schemas.microsoft.com/office/powerpoint/2010/main" val="1590771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因此，如果为了调制反射信号的幅度，就需要切换反射电路的负载阻抗，也就是需要开关电路。</a:t>
            </a:r>
            <a:endParaRPr lang="en-US" altLang="zh-CN" dirty="0" smtClean="0"/>
          </a:p>
          <a:p>
            <a:r>
              <a:rPr lang="zh-CN" altLang="en-US" dirty="0" smtClean="0"/>
              <a:t>但是在普通的移动设备上，没有这样的开关电路，那么怎么来模拟出这样的功能呢？</a:t>
            </a:r>
            <a:endParaRPr lang="en-US" altLang="zh-CN" dirty="0" smtClean="0"/>
          </a:p>
          <a:p>
            <a:endParaRPr lang="en-US" altLang="zh-CN" dirty="0" smtClean="0"/>
          </a:p>
          <a:p>
            <a:r>
              <a:rPr lang="en-US" altLang="zh-CN" dirty="0" smtClean="0"/>
              <a:t>However,</a:t>
            </a:r>
            <a:r>
              <a:rPr lang="en-US" altLang="zh-CN" baseline="0" dirty="0" smtClean="0"/>
              <a:t> on commercial devices, we do not have these circuits for backscatter communication.</a:t>
            </a:r>
          </a:p>
          <a:p>
            <a:endParaRPr lang="en-US" altLang="zh-CN" baseline="0" dirty="0" smtClean="0"/>
          </a:p>
          <a:p>
            <a:r>
              <a:rPr lang="en-US" altLang="zh-CN" baseline="0" dirty="0" smtClean="0"/>
              <a:t>How can the commercial device emulate a tag? </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6</a:t>
            </a:fld>
            <a:endParaRPr lang="zh-CN" altLang="en-US"/>
          </a:p>
        </p:txBody>
      </p:sp>
    </p:spTree>
    <p:extLst>
      <p:ext uri="{BB962C8B-B14F-4D97-AF65-F5344CB8AC3E}">
        <p14:creationId xmlns:p14="http://schemas.microsoft.com/office/powerpoint/2010/main" val="14485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作者发现网卡的阻抗在</a:t>
            </a:r>
            <a:r>
              <a:rPr lang="en-US" altLang="zh-CN" dirty="0" smtClean="0"/>
              <a:t>ON/OFF</a:t>
            </a:r>
            <a:r>
              <a:rPr lang="zh-CN" altLang="en-US" dirty="0" smtClean="0"/>
              <a:t>状态下是不一样的。</a:t>
            </a:r>
            <a:endParaRPr lang="en-US" altLang="zh-CN" dirty="0" smtClean="0"/>
          </a:p>
          <a:p>
            <a:r>
              <a:rPr lang="zh-CN" altLang="en-US" dirty="0" smtClean="0"/>
              <a:t>作者通过将</a:t>
            </a:r>
            <a:r>
              <a:rPr lang="en-US" altLang="zh-CN" dirty="0" err="1" smtClean="0"/>
              <a:t>wifi</a:t>
            </a:r>
            <a:r>
              <a:rPr lang="zh-CN" altLang="en-US" dirty="0" smtClean="0"/>
              <a:t>网卡接入向量网络分析仪，来分析其阻抗特性，发现在改变网卡开关状态时，阻抗特性从史密斯圆的一个区域跳变到另外一个区域。</a:t>
            </a:r>
            <a:endParaRPr lang="en-US" altLang="zh-CN" dirty="0" smtClean="0"/>
          </a:p>
          <a:p>
            <a:r>
              <a:rPr lang="zh-CN" altLang="en-US" dirty="0" smtClean="0"/>
              <a:t>也就是说，可以通过对网卡发出</a:t>
            </a:r>
            <a:r>
              <a:rPr lang="en-US" altLang="zh-CN" dirty="0" smtClean="0"/>
              <a:t>ON/OFF</a:t>
            </a:r>
            <a:r>
              <a:rPr lang="zh-CN" altLang="en-US" dirty="0" smtClean="0"/>
              <a:t>指令来模拟开关的效果。</a:t>
            </a:r>
            <a:endParaRPr lang="en-US" altLang="zh-CN" dirty="0" smtClean="0"/>
          </a:p>
          <a:p>
            <a:r>
              <a:rPr lang="zh-CN" altLang="en-US" dirty="0" smtClean="0"/>
              <a:t>这是</a:t>
            </a:r>
            <a:r>
              <a:rPr lang="en-US" altLang="zh-CN" dirty="0" err="1" smtClean="0"/>
              <a:t>NICScatter</a:t>
            </a:r>
            <a:r>
              <a:rPr lang="zh-CN" altLang="en-US" dirty="0" smtClean="0"/>
              <a:t>系统的工作原理。</a:t>
            </a:r>
            <a:endParaRPr lang="en-US" altLang="zh-CN" dirty="0" smtClean="0"/>
          </a:p>
          <a:p>
            <a:endParaRPr lang="en-US" altLang="zh-CN" dirty="0" smtClean="0"/>
          </a:p>
          <a:p>
            <a:r>
              <a:rPr lang="en-US" altLang="zh-CN" dirty="0" smtClean="0"/>
              <a:t>We observe</a:t>
            </a:r>
            <a:r>
              <a:rPr lang="en-US" altLang="zh-CN" baseline="0" dirty="0" smtClean="0"/>
              <a:t> that, NIC impedance are different in ON/OFF states. </a:t>
            </a:r>
          </a:p>
          <a:p>
            <a:endParaRPr lang="en-US" altLang="zh-CN" baseline="0" dirty="0" smtClean="0"/>
          </a:p>
          <a:p>
            <a:r>
              <a:rPr lang="en-US" altLang="zh-CN" baseline="0" dirty="0" smtClean="0"/>
              <a:t>[Pause]</a:t>
            </a:r>
          </a:p>
          <a:p>
            <a:r>
              <a:rPr lang="en-US" altLang="zh-CN" baseline="0" dirty="0" smtClean="0"/>
              <a:t>We connect an Broadcom Wi-Fi NIC to a vector network analyzer and observe that when we switch the NIC from OFF to ON, the impedance switch from one region on the Smith chart to another region. </a:t>
            </a:r>
          </a:p>
          <a:p>
            <a:r>
              <a:rPr lang="en-US" altLang="zh-CN" baseline="0" dirty="0" smtClean="0"/>
              <a:t>[Pause]</a:t>
            </a:r>
          </a:p>
          <a:p>
            <a:r>
              <a:rPr lang="en-US" altLang="zh-CN" baseline="0" dirty="0" smtClean="0"/>
              <a:t>So, we can use the ON/OFF to emulate the two states on a backscatter tag. This is the working principle of </a:t>
            </a:r>
            <a:r>
              <a:rPr lang="en-US" altLang="zh-CN" baseline="0" dirty="0" err="1" smtClean="0"/>
              <a:t>NICScatter</a:t>
            </a:r>
            <a:r>
              <a:rPr lang="en-US" altLang="zh-CN" baseline="0" dirty="0" smtClean="0"/>
              <a:t>. </a:t>
            </a:r>
          </a:p>
          <a:p>
            <a:endParaRPr lang="en-US" altLang="zh-CN" baseline="0" dirty="0" smtClean="0"/>
          </a:p>
          <a:p>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r>
              <a:rPr lang="en-US" altLang="zh-CN" dirty="0" smtClean="0"/>
              <a:t>The</a:t>
            </a:r>
            <a:r>
              <a:rPr lang="en-US" altLang="zh-CN" baseline="0" dirty="0" smtClean="0"/>
              <a:t> key observation of </a:t>
            </a:r>
            <a:r>
              <a:rPr lang="en-US" altLang="zh-CN" baseline="0" dirty="0" err="1" smtClean="0"/>
              <a:t>NICScatter</a:t>
            </a:r>
            <a:r>
              <a:rPr lang="en-US" altLang="zh-CN" baseline="0" dirty="0" smtClean="0"/>
              <a:t> is that,</a:t>
            </a:r>
            <a:endParaRPr lang="en-US" altLang="zh-CN" dirty="0" smtClean="0"/>
          </a:p>
          <a:p>
            <a:r>
              <a:rPr lang="en-US" altLang="zh-CN" dirty="0" smtClean="0"/>
              <a:t>NIC impedance</a:t>
            </a:r>
            <a:r>
              <a:rPr lang="en-US" altLang="zh-CN" baseline="0" dirty="0" smtClean="0"/>
              <a:t> changes with different working states</a:t>
            </a:r>
          </a:p>
          <a:p>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7</a:t>
            </a:fld>
            <a:endParaRPr lang="zh-CN" altLang="en-US"/>
          </a:p>
        </p:txBody>
      </p:sp>
    </p:spTree>
    <p:extLst>
      <p:ext uri="{BB962C8B-B14F-4D97-AF65-F5344CB8AC3E}">
        <p14:creationId xmlns:p14="http://schemas.microsoft.com/office/powerpoint/2010/main" val="119535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列表是一些网卡的阻抗特性，</a:t>
            </a:r>
            <a:endParaRPr lang="en-US" altLang="zh-CN" dirty="0" smtClean="0"/>
          </a:p>
          <a:p>
            <a:r>
              <a:rPr lang="zh-CN" altLang="en-US" dirty="0" smtClean="0"/>
              <a:t>首先对于</a:t>
            </a:r>
            <a:r>
              <a:rPr lang="en-US" altLang="zh-CN" dirty="0" smtClean="0"/>
              <a:t>BCM1045</a:t>
            </a:r>
            <a:r>
              <a:rPr lang="zh-CN" altLang="en-US" dirty="0" smtClean="0"/>
              <a:t>网卡，在</a:t>
            </a:r>
            <a:r>
              <a:rPr lang="en-US" altLang="zh-CN" dirty="0" smtClean="0"/>
              <a:t>OFF</a:t>
            </a:r>
            <a:r>
              <a:rPr lang="zh-CN" altLang="en-US" dirty="0" smtClean="0"/>
              <a:t>状态下阻抗实部是</a:t>
            </a:r>
            <a:r>
              <a:rPr lang="en-US" altLang="zh-CN" dirty="0" smtClean="0"/>
              <a:t>12.4</a:t>
            </a:r>
            <a:r>
              <a:rPr lang="zh-CN" altLang="en-US" dirty="0" smtClean="0"/>
              <a:t>，在</a:t>
            </a:r>
            <a:r>
              <a:rPr lang="en-US" altLang="zh-CN" dirty="0" smtClean="0"/>
              <a:t>ON</a:t>
            </a:r>
            <a:r>
              <a:rPr lang="zh-CN" altLang="en-US" dirty="0" smtClean="0"/>
              <a:t>状态下阻抗实部是</a:t>
            </a:r>
            <a:r>
              <a:rPr lang="en-US" altLang="zh-CN" dirty="0" smtClean="0"/>
              <a:t>106.9</a:t>
            </a:r>
            <a:r>
              <a:rPr lang="zh-CN" altLang="en-US" dirty="0" smtClean="0"/>
              <a:t>，</a:t>
            </a:r>
            <a:endParaRPr lang="en-US" altLang="zh-CN" dirty="0" smtClean="0"/>
          </a:p>
          <a:p>
            <a:r>
              <a:rPr lang="zh-CN" altLang="en-US" dirty="0" smtClean="0"/>
              <a:t>信号通过网卡反射会有</a:t>
            </a:r>
            <a:r>
              <a:rPr lang="en-US" altLang="zh-CN" dirty="0" smtClean="0"/>
              <a:t>6db</a:t>
            </a:r>
            <a:r>
              <a:rPr lang="zh-CN" altLang="en-US" dirty="0" smtClean="0"/>
              <a:t>的衰减</a:t>
            </a:r>
            <a:endParaRPr lang="en-US" altLang="zh-CN" dirty="0" smtClean="0"/>
          </a:p>
          <a:p>
            <a:endParaRPr lang="en-US" altLang="zh-CN" dirty="0" smtClean="0"/>
          </a:p>
          <a:p>
            <a:r>
              <a:rPr lang="en-US" altLang="zh-CN" dirty="0" smtClean="0"/>
              <a:t>Here we give several</a:t>
            </a:r>
            <a:r>
              <a:rPr lang="en-US" altLang="zh-CN" baseline="0" dirty="0" smtClean="0"/>
              <a:t> examples.</a:t>
            </a:r>
          </a:p>
          <a:p>
            <a:endParaRPr lang="en-US" altLang="zh-CN" baseline="0" dirty="0" smtClean="0"/>
          </a:p>
          <a:p>
            <a:r>
              <a:rPr lang="en-US" altLang="zh-CN" baseline="0" dirty="0" smtClean="0"/>
              <a:t>First, let’s look at BCM1045 model. When we switch the NIC from OFF to ON, the real part of the impedance changes from 12 to above 100.</a:t>
            </a:r>
          </a:p>
          <a:p>
            <a:endParaRPr lang="en-US" altLang="zh-CN" baseline="0" dirty="0" smtClean="0"/>
          </a:p>
          <a:p>
            <a:r>
              <a:rPr lang="en-US" altLang="zh-CN" baseline="0" dirty="0" smtClean="0"/>
              <a:t>By calculation, this will case 6 dB loss during reflection.  This efficiency is close to many dedicated tags. </a:t>
            </a:r>
            <a:r>
              <a:rPr lang="en-US" altLang="zh-CN" baseline="0" dirty="0" smtClean="0">
                <a:solidFill>
                  <a:srgbClr val="FF0000"/>
                </a:solidFill>
              </a:rPr>
              <a:t>[????????????????]</a:t>
            </a:r>
          </a:p>
          <a:p>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endParaRPr lang="en-US" altLang="zh-CN" dirty="0" smtClean="0"/>
          </a:p>
          <a:p>
            <a:endParaRPr lang="en-US" altLang="zh-CN" dirty="0" smtClean="0"/>
          </a:p>
          <a:p>
            <a:r>
              <a:rPr lang="en-US" altLang="zh-CN" dirty="0" smtClean="0"/>
              <a:t>Backscatter Efficiency</a:t>
            </a:r>
            <a:r>
              <a:rPr lang="en-US" altLang="zh-CN" baseline="0" dirty="0" smtClean="0"/>
              <a:t> (defined by energy loss in the reflection)</a:t>
            </a:r>
          </a:p>
          <a:p>
            <a:endParaRPr lang="en-US" altLang="zh-CN" baseline="0" dirty="0" smtClean="0"/>
          </a:p>
          <a:p>
            <a:r>
              <a:rPr lang="en-US" altLang="zh-CN" baseline="0" dirty="0" smtClean="0"/>
              <a:t>Values measured for different NICs</a:t>
            </a:r>
          </a:p>
          <a:p>
            <a:r>
              <a:rPr lang="en-US" altLang="zh-CN" baseline="0" dirty="0" smtClean="0"/>
              <a:t>For some, already Close to many dedicated tags.</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8</a:t>
            </a:fld>
            <a:endParaRPr lang="zh-CN" altLang="en-US"/>
          </a:p>
        </p:txBody>
      </p:sp>
    </p:spTree>
    <p:extLst>
      <p:ext uri="{BB962C8B-B14F-4D97-AF65-F5344CB8AC3E}">
        <p14:creationId xmlns:p14="http://schemas.microsoft.com/office/powerpoint/2010/main" val="390635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其次对于</a:t>
            </a:r>
            <a:r>
              <a:rPr lang="en-US" altLang="zh-CN" baseline="0" dirty="0" smtClean="0"/>
              <a:t>Intel 5300</a:t>
            </a:r>
            <a:r>
              <a:rPr lang="zh-CN" altLang="en-US" dirty="0" smtClean="0"/>
              <a:t>网卡，在</a:t>
            </a:r>
            <a:r>
              <a:rPr lang="en-US" altLang="zh-CN" dirty="0" smtClean="0"/>
              <a:t>OFF</a:t>
            </a:r>
            <a:r>
              <a:rPr lang="zh-CN" altLang="en-US" dirty="0" smtClean="0"/>
              <a:t>状态下阻抗实部是</a:t>
            </a:r>
            <a:r>
              <a:rPr lang="en-US" altLang="zh-CN" dirty="0" smtClean="0"/>
              <a:t>119.0</a:t>
            </a:r>
            <a:r>
              <a:rPr lang="zh-CN" altLang="en-US" dirty="0" smtClean="0"/>
              <a:t>，在</a:t>
            </a:r>
            <a:r>
              <a:rPr lang="en-US" altLang="zh-CN" dirty="0" smtClean="0"/>
              <a:t>ON</a:t>
            </a:r>
            <a:r>
              <a:rPr lang="zh-CN" altLang="en-US" dirty="0" smtClean="0"/>
              <a:t>状态下阻抗实部是</a:t>
            </a:r>
            <a:r>
              <a:rPr lang="en-US" altLang="zh-CN" dirty="0" smtClean="0"/>
              <a:t>80.3</a:t>
            </a:r>
            <a:r>
              <a:rPr lang="zh-CN" altLang="en-US" dirty="0" smtClean="0"/>
              <a:t>，</a:t>
            </a:r>
            <a:endParaRPr lang="en-US" altLang="zh-CN" dirty="0" smtClean="0"/>
          </a:p>
          <a:p>
            <a:r>
              <a:rPr lang="zh-CN" altLang="en-US" dirty="0" smtClean="0"/>
              <a:t>信号通过网卡反射会有</a:t>
            </a:r>
            <a:r>
              <a:rPr lang="en-US" altLang="zh-CN" dirty="0" smtClean="0"/>
              <a:t>18db</a:t>
            </a:r>
            <a:r>
              <a:rPr lang="zh-CN" altLang="en-US" dirty="0" smtClean="0"/>
              <a:t>的衰减</a:t>
            </a:r>
            <a:endParaRPr lang="en-US" altLang="zh-CN" dirty="0" smtClean="0"/>
          </a:p>
          <a:p>
            <a:endParaRPr lang="en-US" altLang="zh-CN" dirty="0" smtClean="0"/>
          </a:p>
          <a:p>
            <a:r>
              <a:rPr lang="en-US" altLang="zh-CN" dirty="0" smtClean="0"/>
              <a:t>The</a:t>
            </a:r>
            <a:r>
              <a:rPr lang="en-US" altLang="zh-CN" baseline="0" dirty="0" smtClean="0"/>
              <a:t> second example is the Intel 5300 model. The impedance change is smaller compared to the Broadcom model.  The reflection loss is about 18 </a:t>
            </a:r>
            <a:r>
              <a:rPr lang="en-US" altLang="zh-CN" baseline="0" dirty="0" err="1" smtClean="0"/>
              <a:t>dB.</a:t>
            </a:r>
            <a:r>
              <a:rPr lang="en-US" altLang="zh-CN" baseline="0" dirty="0" smtClean="0"/>
              <a:t>  It has a larger reflection loss than the previous model and is also the largest among all the model we tested. </a:t>
            </a:r>
          </a:p>
          <a:p>
            <a:endParaRPr lang="en-US" altLang="zh-CN" baseline="0" dirty="0" smtClean="0"/>
          </a:p>
          <a:p>
            <a:r>
              <a:rPr lang="en-US" altLang="zh-CN" baseline="0" dirty="0" smtClean="0"/>
              <a:t>[Pause]</a:t>
            </a:r>
          </a:p>
          <a:p>
            <a:r>
              <a:rPr lang="en-US" altLang="zh-CN" baseline="0" dirty="0" smtClean="0"/>
              <a:t>In evaluation, we show that with this NIC, the communication distance is about 2 meters. </a:t>
            </a:r>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p>
          <a:p>
            <a:endParaRPr lang="en-US" altLang="zh-CN" dirty="0" smtClean="0"/>
          </a:p>
          <a:p>
            <a:r>
              <a:rPr lang="en-US" altLang="zh-CN" dirty="0" smtClean="0"/>
              <a:t>Backscatter Efficiency, Communication</a:t>
            </a:r>
            <a:r>
              <a:rPr lang="en-US" altLang="zh-CN" baseline="0" dirty="0" smtClean="0"/>
              <a:t> distance is about 2meters. Talk later in the evaluation</a:t>
            </a:r>
            <a:endParaRPr lang="zh-CN" altLang="en-US" dirty="0"/>
          </a:p>
        </p:txBody>
      </p:sp>
      <p:sp>
        <p:nvSpPr>
          <p:cNvPr id="4" name="Slide Number Placeholder 3"/>
          <p:cNvSpPr>
            <a:spLocks noGrp="1"/>
          </p:cNvSpPr>
          <p:nvPr>
            <p:ph type="sldNum" sz="quarter" idx="10"/>
          </p:nvPr>
        </p:nvSpPr>
        <p:spPr/>
        <p:txBody>
          <a:bodyPr/>
          <a:lstStyle/>
          <a:p>
            <a:fld id="{F356B85C-51ED-47DE-860E-D52A92E4CCBB}" type="slidenum">
              <a:rPr lang="zh-CN" altLang="en-US" smtClean="0"/>
              <a:t>9</a:t>
            </a:fld>
            <a:endParaRPr lang="zh-CN" altLang="en-US"/>
          </a:p>
        </p:txBody>
      </p:sp>
    </p:spTree>
    <p:extLst>
      <p:ext uri="{BB962C8B-B14F-4D97-AF65-F5344CB8AC3E}">
        <p14:creationId xmlns:p14="http://schemas.microsoft.com/office/powerpoint/2010/main" val="241709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259893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428610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160697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143642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208146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283904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895653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279052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276472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219045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63982B18-C99B-425A-930F-6FEE64A50801}" type="datetimeFigureOut">
              <a:rPr lang="zh-CN" altLang="en-US" smtClean="0"/>
              <a:t>2017/10/25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424294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82B18-C99B-425A-930F-6FEE64A50801}" type="datetimeFigureOut">
              <a:rPr lang="zh-CN" altLang="en-US" smtClean="0"/>
              <a:t>2017/10/25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B75EB-D467-44AB-9426-237B72A7C13A}" type="slidenum">
              <a:rPr lang="zh-CN" altLang="en-US" smtClean="0"/>
              <a:t>‹#›</a:t>
            </a:fld>
            <a:endParaRPr lang="zh-CN" altLang="en-US"/>
          </a:p>
        </p:txBody>
      </p:sp>
    </p:spTree>
    <p:extLst>
      <p:ext uri="{BB962C8B-B14F-4D97-AF65-F5344CB8AC3E}">
        <p14:creationId xmlns:p14="http://schemas.microsoft.com/office/powerpoint/2010/main" val="1569832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tmp"/></Relationships>
</file>

<file path=ppt/slides/_rels/slide1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tm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8.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mp"/><Relationship Id="rId7" Type="http://schemas.openxmlformats.org/officeDocument/2006/relationships/image" Target="../media/image34.tm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8.png"/><Relationship Id="rId4" Type="http://schemas.openxmlformats.org/officeDocument/2006/relationships/image" Target="../media/image10.tm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tmp"/><Relationship Id="rId7" Type="http://schemas.openxmlformats.org/officeDocument/2006/relationships/image" Target="../media/image36.tm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jpeg"/><Relationship Id="rId4" Type="http://schemas.openxmlformats.org/officeDocument/2006/relationships/image" Target="../media/image10.tmp"/></Relationships>
</file>

<file path=ppt/slides/_rels/slide21.xml.rels><?xml version="1.0" encoding="UTF-8" standalone="yes"?>
<Relationships xmlns="http://schemas.openxmlformats.org/package/2006/relationships"><Relationship Id="rId8" Type="http://schemas.openxmlformats.org/officeDocument/2006/relationships/image" Target="../media/image39.tmp"/><Relationship Id="rId3" Type="http://schemas.openxmlformats.org/officeDocument/2006/relationships/image" Target="../media/image37.png"/><Relationship Id="rId7" Type="http://schemas.openxmlformats.org/officeDocument/2006/relationships/image" Target="../media/image38.tm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tmp"/><Relationship Id="rId4" Type="http://schemas.openxmlformats.org/officeDocument/2006/relationships/image" Target="../media/image9.tmp"/></Relationships>
</file>

<file path=ppt/slides/_rels/slide2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tmp"/><Relationship Id="rId3" Type="http://schemas.openxmlformats.org/officeDocument/2006/relationships/slideLayout" Target="../slideLayouts/slideLayout2.xml"/><Relationship Id="rId7" Type="http://schemas.openxmlformats.org/officeDocument/2006/relationships/image" Target="../media/image2.jpeg"/><Relationship Id="rId12"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mp"/><Relationship Id="rId4" Type="http://schemas.openxmlformats.org/officeDocument/2006/relationships/image" Target="../media/image9.tmp"/></Relationships>
</file>

<file path=ppt/slides/_rels/slide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tm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tmp"/></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5880" y="1362456"/>
            <a:ext cx="9845040" cy="1716040"/>
          </a:xfrm>
        </p:spPr>
        <p:txBody>
          <a:bodyPr>
            <a:normAutofit fontScale="90000"/>
          </a:bodyPr>
          <a:lstStyle/>
          <a:p>
            <a:r>
              <a:rPr lang="en-US" altLang="zh-CN" dirty="0" err="1"/>
              <a:t>NICScatter</a:t>
            </a:r>
            <a:r>
              <a:rPr lang="en-US" altLang="zh-CN" dirty="0"/>
              <a:t>: Backscatter as a Covert Channel in Mobile Devices</a:t>
            </a:r>
            <a:endParaRPr lang="zh-CN" altLang="en-US" dirty="0"/>
          </a:p>
        </p:txBody>
      </p:sp>
      <p:sp>
        <p:nvSpPr>
          <p:cNvPr id="5" name="Subtitle 2"/>
          <p:cNvSpPr>
            <a:spLocks noGrp="1"/>
          </p:cNvSpPr>
          <p:nvPr>
            <p:ph type="subTitle" idx="1"/>
          </p:nvPr>
        </p:nvSpPr>
        <p:spPr>
          <a:xfrm>
            <a:off x="1524000" y="3701408"/>
            <a:ext cx="9144000" cy="1655762"/>
          </a:xfrm>
        </p:spPr>
        <p:txBody>
          <a:bodyPr/>
          <a:lstStyle/>
          <a:p>
            <a:r>
              <a:rPr lang="en-US" altLang="zh-CN" dirty="0" smtClean="0"/>
              <a:t>Zhice Yang</a:t>
            </a:r>
            <a:r>
              <a:rPr lang="en-US" altLang="zh-CN" baseline="30000" dirty="0" smtClean="0"/>
              <a:t>1,2</a:t>
            </a:r>
            <a:r>
              <a:rPr lang="en-US" altLang="zh-CN" dirty="0" smtClean="0"/>
              <a:t>, Qianyi Huang</a:t>
            </a:r>
            <a:r>
              <a:rPr lang="en-US" altLang="zh-CN" baseline="30000" dirty="0" smtClean="0"/>
              <a:t>2</a:t>
            </a:r>
            <a:r>
              <a:rPr lang="en-US" altLang="zh-CN" dirty="0" smtClean="0"/>
              <a:t>, Qian Zhang</a:t>
            </a:r>
            <a:r>
              <a:rPr lang="en-US" altLang="zh-CN" baseline="30000" dirty="0" smtClean="0"/>
              <a:t>2</a:t>
            </a:r>
          </a:p>
          <a:p>
            <a:endParaRPr lang="en-US" altLang="zh-CN" baseline="30000" dirty="0"/>
          </a:p>
          <a:p>
            <a:endParaRPr lang="en-US" altLang="zh-CN" baseline="30000" dirty="0" smtClean="0"/>
          </a:p>
          <a:p>
            <a:r>
              <a:rPr lang="en-US" altLang="zh-CN" baseline="30000" dirty="0" err="1" smtClean="0"/>
              <a:t>MobiCom</a:t>
            </a:r>
            <a:r>
              <a:rPr lang="en-US" altLang="zh-CN" baseline="30000" dirty="0" smtClean="0"/>
              <a:t> 2017</a:t>
            </a:r>
          </a:p>
        </p:txBody>
      </p:sp>
    </p:spTree>
    <p:extLst>
      <p:ext uri="{BB962C8B-B14F-4D97-AF65-F5344CB8AC3E}">
        <p14:creationId xmlns:p14="http://schemas.microsoft.com/office/powerpoint/2010/main" val="428410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Reflection Diversities</a:t>
            </a:r>
            <a:endParaRPr lang="zh-CN" altLang="en-US" dirty="0"/>
          </a:p>
        </p:txBody>
      </p:sp>
      <p:sp>
        <p:nvSpPr>
          <p:cNvPr id="4" name="Slide Number Placeholder 3"/>
          <p:cNvSpPr>
            <a:spLocks noGrp="1"/>
          </p:cNvSpPr>
          <p:nvPr>
            <p:ph type="sldNum" sz="quarter" idx="4294967295"/>
          </p:nvPr>
        </p:nvSpPr>
        <p:spPr>
          <a:xfrm>
            <a:off x="11698288" y="6007100"/>
            <a:ext cx="493712" cy="387350"/>
          </a:xfrm>
        </p:spPr>
        <p:txBody>
          <a:bodyPr/>
          <a:lstStyle/>
          <a:p>
            <a:fld id="{2D4204BE-0ADC-45E9-9DC9-178D4B928EDF}" type="slidenum">
              <a:rPr lang="zh-CN" altLang="en-US" smtClean="0"/>
              <a:pPr/>
              <a:t>10</a:t>
            </a:fld>
            <a:endParaRPr lang="zh-CN" altLang="en-US" dirty="0"/>
          </a:p>
        </p:txBody>
      </p:sp>
      <p:pic>
        <p:nvPicPr>
          <p:cNvPr id="13" name="Content Placeholder 12" descr="Screen Clipp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7000" y="1888573"/>
            <a:ext cx="5040000" cy="4109967"/>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7929328" y="6249627"/>
            <a:ext cx="2537426" cy="523220"/>
          </a:xfrm>
          <a:prstGeom prst="rect">
            <a:avLst/>
          </a:prstGeom>
        </p:spPr>
        <p:txBody>
          <a:bodyPr wrap="none">
            <a:spAutoFit/>
          </a:bodyPr>
          <a:lstStyle/>
          <a:p>
            <a:r>
              <a:rPr lang="en-US" altLang="zh-CN" sz="2800" dirty="0">
                <a:latin typeface="Calibri" panose="020F0502020204030204" pitchFamily="34" charset="0"/>
                <a:cs typeface="Calibri" panose="020F0502020204030204" pitchFamily="34" charset="0"/>
              </a:rPr>
              <a:t>Atheros AR9285</a:t>
            </a:r>
            <a:endParaRPr lang="zh-CN" altLang="en-US" sz="2800" dirty="0">
              <a:latin typeface="Calibri" panose="020F0502020204030204" pitchFamily="34" charset="0"/>
              <a:cs typeface="Calibri" panose="020F0502020204030204" pitchFamily="34" charset="0"/>
            </a:endParaRPr>
          </a:p>
        </p:txBody>
      </p:sp>
      <p:sp>
        <p:nvSpPr>
          <p:cNvPr id="15" name="Rectangle 14"/>
          <p:cNvSpPr/>
          <p:nvPr/>
        </p:nvSpPr>
        <p:spPr>
          <a:xfrm>
            <a:off x="2511347" y="6249627"/>
            <a:ext cx="1702710" cy="523220"/>
          </a:xfrm>
          <a:prstGeom prst="rect">
            <a:avLst/>
          </a:prstGeom>
        </p:spPr>
        <p:txBody>
          <a:bodyPr wrap="none">
            <a:spAutoFit/>
          </a:bodyPr>
          <a:lstStyle/>
          <a:p>
            <a:r>
              <a:rPr lang="en-US" altLang="zh-CN" sz="2800" dirty="0">
                <a:latin typeface="Calibri" panose="020F0502020204030204" pitchFamily="34" charset="0"/>
                <a:cs typeface="Calibri" panose="020F0502020204030204" pitchFamily="34" charset="0"/>
              </a:rPr>
              <a:t>Intel 5300</a:t>
            </a:r>
            <a:endParaRPr lang="zh-CN" altLang="en-US" sz="2800" dirty="0">
              <a:latin typeface="Calibri" panose="020F0502020204030204" pitchFamily="34" charset="0"/>
              <a:cs typeface="Calibri" panose="020F0502020204030204" pitchFamily="34" charset="0"/>
            </a:endParaRPr>
          </a:p>
        </p:txBody>
      </p:sp>
      <p:pic>
        <p:nvPicPr>
          <p:cNvPr id="17" name="Content Placeholder 16" descr="Screen Clipping"/>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1887292"/>
            <a:ext cx="5049004" cy="4119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2637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698288" y="6007100"/>
            <a:ext cx="493712" cy="387350"/>
          </a:xfrm>
        </p:spPr>
        <p:txBody>
          <a:bodyPr/>
          <a:lstStyle/>
          <a:p>
            <a:fld id="{2D4204BE-0ADC-45E9-9DC9-178D4B928EDF}" type="slidenum">
              <a:rPr lang="zh-CN" altLang="en-US" smtClean="0"/>
              <a:pPr/>
              <a:t>11</a:t>
            </a:fld>
            <a:endParaRPr lang="zh-CN" altLang="en-US" dirty="0"/>
          </a:p>
        </p:txBody>
      </p:sp>
      <p:sp>
        <p:nvSpPr>
          <p:cNvPr id="11" name="Title 3"/>
          <p:cNvSpPr>
            <a:spLocks noGrp="1"/>
          </p:cNvSpPr>
          <p:nvPr>
            <p:ph type="title"/>
          </p:nvPr>
        </p:nvSpPr>
        <p:spPr>
          <a:xfrm>
            <a:off x="838200" y="365125"/>
            <a:ext cx="10515600" cy="1325563"/>
          </a:xfrm>
        </p:spPr>
        <p:txBody>
          <a:bodyPr/>
          <a:lstStyle/>
          <a:p>
            <a:r>
              <a:rPr lang="en-US" altLang="zh-CN" dirty="0"/>
              <a:t>On-o Position Modulation (OOPM)</a:t>
            </a:r>
            <a:endParaRPr lang="zh-CN" altLang="en-US" dirty="0"/>
          </a:p>
        </p:txBody>
      </p:sp>
      <p:pic>
        <p:nvPicPr>
          <p:cNvPr id="12" name="Content Placeholder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133" y="1805281"/>
            <a:ext cx="6673754" cy="3035976"/>
          </a:xfrm>
          <a:prstGeom prst="rect">
            <a:avLst/>
          </a:prstGeom>
        </p:spPr>
      </p:pic>
    </p:spTree>
    <p:extLst>
      <p:ext uri="{BB962C8B-B14F-4D97-AF65-F5344CB8AC3E}">
        <p14:creationId xmlns:p14="http://schemas.microsoft.com/office/powerpoint/2010/main" val="1966747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4204BE-0ADC-45E9-9DC9-178D4B928EDF}" type="slidenum">
              <a:rPr lang="zh-CN" altLang="en-US" smtClean="0"/>
              <a:pPr/>
              <a:t>12</a:t>
            </a:fld>
            <a:endParaRPr lang="zh-CN" altLang="en-US" dirty="0"/>
          </a:p>
        </p:txBody>
      </p:sp>
      <p:sp>
        <p:nvSpPr>
          <p:cNvPr id="14" name="Rounded Rectangle 13"/>
          <p:cNvSpPr/>
          <p:nvPr/>
        </p:nvSpPr>
        <p:spPr>
          <a:xfrm>
            <a:off x="658500" y="3917234"/>
            <a:ext cx="10858500" cy="2596356"/>
          </a:xfrm>
          <a:prstGeom prst="roundRect">
            <a:avLst/>
          </a:prstGeom>
          <a:solidFill>
            <a:schemeClr val="bg1"/>
          </a:solidFill>
          <a:ln w="38100">
            <a:solidFill>
              <a:srgbClr val="B0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Content Placeholder 11"/>
          <p:cNvGraphicFramePr>
            <a:graphicFrameLocks noGrp="1"/>
          </p:cNvGraphicFramePr>
          <p:nvPr>
            <p:ph idx="1"/>
            <p:extLst/>
          </p:nvPr>
        </p:nvGraphicFramePr>
        <p:xfrm>
          <a:off x="829950" y="5418136"/>
          <a:ext cx="10515600" cy="370840"/>
        </p:xfrm>
        <a:graphic>
          <a:graphicData uri="http://schemas.openxmlformats.org/drawingml/2006/table">
            <a:tbl>
              <a:tblPr firstRow="1" bandRow="1">
                <a:tableStyleId>{2D5ABB26-0587-4C30-8999-92F81FD0307C}</a:tableStyleId>
              </a:tblPr>
              <a:tblGrid>
                <a:gridCol w="1168400">
                  <a:extLst>
                    <a:ext uri="{9D8B030D-6E8A-4147-A177-3AD203B41FA5}">
                      <a16:colId xmlns:a16="http://schemas.microsoft.com/office/drawing/2014/main" val="2997648018"/>
                    </a:ext>
                  </a:extLst>
                </a:gridCol>
                <a:gridCol w="1168400">
                  <a:extLst>
                    <a:ext uri="{9D8B030D-6E8A-4147-A177-3AD203B41FA5}">
                      <a16:colId xmlns:a16="http://schemas.microsoft.com/office/drawing/2014/main" val="448894565"/>
                    </a:ext>
                  </a:extLst>
                </a:gridCol>
                <a:gridCol w="1168400">
                  <a:extLst>
                    <a:ext uri="{9D8B030D-6E8A-4147-A177-3AD203B41FA5}">
                      <a16:colId xmlns:a16="http://schemas.microsoft.com/office/drawing/2014/main" val="644077030"/>
                    </a:ext>
                  </a:extLst>
                </a:gridCol>
                <a:gridCol w="1168400">
                  <a:extLst>
                    <a:ext uri="{9D8B030D-6E8A-4147-A177-3AD203B41FA5}">
                      <a16:colId xmlns:a16="http://schemas.microsoft.com/office/drawing/2014/main" val="2962901725"/>
                    </a:ext>
                  </a:extLst>
                </a:gridCol>
                <a:gridCol w="1168400">
                  <a:extLst>
                    <a:ext uri="{9D8B030D-6E8A-4147-A177-3AD203B41FA5}">
                      <a16:colId xmlns:a16="http://schemas.microsoft.com/office/drawing/2014/main" val="340065450"/>
                    </a:ext>
                  </a:extLst>
                </a:gridCol>
                <a:gridCol w="1168400">
                  <a:extLst>
                    <a:ext uri="{9D8B030D-6E8A-4147-A177-3AD203B41FA5}">
                      <a16:colId xmlns:a16="http://schemas.microsoft.com/office/drawing/2014/main" val="3359423562"/>
                    </a:ext>
                  </a:extLst>
                </a:gridCol>
                <a:gridCol w="1168400">
                  <a:extLst>
                    <a:ext uri="{9D8B030D-6E8A-4147-A177-3AD203B41FA5}">
                      <a16:colId xmlns:a16="http://schemas.microsoft.com/office/drawing/2014/main" val="2190201419"/>
                    </a:ext>
                  </a:extLst>
                </a:gridCol>
                <a:gridCol w="1168400">
                  <a:extLst>
                    <a:ext uri="{9D8B030D-6E8A-4147-A177-3AD203B41FA5}">
                      <a16:colId xmlns:a16="http://schemas.microsoft.com/office/drawing/2014/main" val="2447640027"/>
                    </a:ext>
                  </a:extLst>
                </a:gridCol>
                <a:gridCol w="1168400">
                  <a:extLst>
                    <a:ext uri="{9D8B030D-6E8A-4147-A177-3AD203B41FA5}">
                      <a16:colId xmlns:a16="http://schemas.microsoft.com/office/drawing/2014/main" val="3966121548"/>
                    </a:ext>
                  </a:extLst>
                </a:gridCol>
              </a:tblGrid>
              <a:tr h="370840">
                <a:tc>
                  <a:txBody>
                    <a:bodyPr/>
                    <a:lstStyle/>
                    <a:p>
                      <a:endParaRPr lang="zh-CN" alt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613331"/>
                  </a:ext>
                </a:extLst>
              </a:tr>
            </a:tbl>
          </a:graphicData>
        </a:graphic>
      </p:graphicFrame>
      <p:sp>
        <p:nvSpPr>
          <p:cNvPr id="13" name="Rectangle 12"/>
          <p:cNvSpPr/>
          <p:nvPr/>
        </p:nvSpPr>
        <p:spPr>
          <a:xfrm>
            <a:off x="888728" y="4006213"/>
            <a:ext cx="5452518" cy="523220"/>
          </a:xfrm>
          <a:prstGeom prst="rect">
            <a:avLst/>
          </a:prstGeom>
        </p:spPr>
        <p:txBody>
          <a:bodyPr wrap="none">
            <a:spAutoFit/>
          </a:bodyPr>
          <a:lstStyle/>
          <a:p>
            <a:r>
              <a:rPr lang="en-US" altLang="zh-CN" sz="2800" dirty="0" smtClean="0">
                <a:solidFill>
                  <a:srgbClr val="B0252C"/>
                </a:solidFill>
                <a:latin typeface="Calibri" panose="020F0502020204030204" pitchFamily="34" charset="0"/>
                <a:cs typeface="Calibri" panose="020F0502020204030204" pitchFamily="34" charset="0"/>
              </a:rPr>
              <a:t>On Off Position Modulation (OOPM)</a:t>
            </a:r>
            <a:endParaRPr lang="zh-CN" altLang="en-US" sz="2800" dirty="0">
              <a:solidFill>
                <a:srgbClr val="B0252C"/>
              </a:solidFill>
              <a:latin typeface="Calibri" panose="020F0502020204030204" pitchFamily="34" charset="0"/>
              <a:cs typeface="Calibri" panose="020F0502020204030204" pitchFamily="34" charset="0"/>
            </a:endParaRPr>
          </a:p>
        </p:txBody>
      </p:sp>
      <p:sp>
        <p:nvSpPr>
          <p:cNvPr id="15" name="Rectangle 14"/>
          <p:cNvSpPr/>
          <p:nvPr/>
        </p:nvSpPr>
        <p:spPr>
          <a:xfrm>
            <a:off x="2801582" y="4925821"/>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3322657" y="4925820"/>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4473680" y="4925819"/>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p:cNvSpPr/>
          <p:nvPr/>
        </p:nvSpPr>
        <p:spPr>
          <a:xfrm>
            <a:off x="6313628" y="4925820"/>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18"/>
          <p:cNvSpPr/>
          <p:nvPr/>
        </p:nvSpPr>
        <p:spPr>
          <a:xfrm>
            <a:off x="7992787" y="4925819"/>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19"/>
          <p:cNvSpPr/>
          <p:nvPr/>
        </p:nvSpPr>
        <p:spPr>
          <a:xfrm>
            <a:off x="6834703" y="4925819"/>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p:cNvSpPr/>
          <p:nvPr/>
        </p:nvSpPr>
        <p:spPr>
          <a:xfrm>
            <a:off x="9825674" y="4925820"/>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2347534"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0</a:t>
            </a:r>
            <a:endParaRPr lang="zh-CN" altLang="en-US" dirty="0">
              <a:latin typeface="Calibri" panose="020F0502020204030204" pitchFamily="34" charset="0"/>
              <a:cs typeface="Calibri" panose="020F0502020204030204" pitchFamily="34" charset="0"/>
            </a:endParaRPr>
          </a:p>
        </p:txBody>
      </p:sp>
      <p:sp>
        <p:nvSpPr>
          <p:cNvPr id="24" name="TextBox 23"/>
          <p:cNvSpPr txBox="1"/>
          <p:nvPr/>
        </p:nvSpPr>
        <p:spPr>
          <a:xfrm>
            <a:off x="5954197"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0</a:t>
            </a:r>
            <a:endParaRPr lang="zh-CN" altLang="en-US" dirty="0">
              <a:latin typeface="Calibri" panose="020F0502020204030204" pitchFamily="34" charset="0"/>
              <a:cs typeface="Calibri" panose="020F0502020204030204" pitchFamily="34" charset="0"/>
            </a:endParaRPr>
          </a:p>
        </p:txBody>
      </p:sp>
      <p:sp>
        <p:nvSpPr>
          <p:cNvPr id="25" name="TextBox 24"/>
          <p:cNvSpPr txBox="1"/>
          <p:nvPr/>
        </p:nvSpPr>
        <p:spPr>
          <a:xfrm>
            <a:off x="9560858"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0</a:t>
            </a:r>
            <a:endParaRPr lang="zh-CN" altLang="en-US" dirty="0">
              <a:latin typeface="Calibri" panose="020F0502020204030204" pitchFamily="34" charset="0"/>
              <a:cs typeface="Calibri" panose="020F0502020204030204" pitchFamily="34" charset="0"/>
            </a:endParaRPr>
          </a:p>
        </p:txBody>
      </p:sp>
      <p:sp>
        <p:nvSpPr>
          <p:cNvPr id="26" name="TextBox 25"/>
          <p:cNvSpPr txBox="1"/>
          <p:nvPr/>
        </p:nvSpPr>
        <p:spPr>
          <a:xfrm>
            <a:off x="8358639"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sp>
        <p:nvSpPr>
          <p:cNvPr id="27" name="TextBox 26"/>
          <p:cNvSpPr txBox="1"/>
          <p:nvPr/>
        </p:nvSpPr>
        <p:spPr>
          <a:xfrm>
            <a:off x="7156418" y="5846464"/>
            <a:ext cx="30649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sp>
        <p:nvSpPr>
          <p:cNvPr id="29" name="TextBox 28"/>
          <p:cNvSpPr txBox="1"/>
          <p:nvPr/>
        </p:nvSpPr>
        <p:spPr>
          <a:xfrm>
            <a:off x="4751976" y="5846464"/>
            <a:ext cx="30649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sp>
        <p:nvSpPr>
          <p:cNvPr id="30" name="TextBox 29"/>
          <p:cNvSpPr txBox="1"/>
          <p:nvPr/>
        </p:nvSpPr>
        <p:spPr>
          <a:xfrm>
            <a:off x="3549755" y="5846464"/>
            <a:ext cx="30649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pic>
        <p:nvPicPr>
          <p:cNvPr id="33" name="图片 32"/>
          <p:cNvPicPr>
            <a:picLocks noChangeAspect="1"/>
          </p:cNvPicPr>
          <p:nvPr/>
        </p:nvPicPr>
        <p:blipFill>
          <a:blip r:embed="rId3"/>
          <a:stretch>
            <a:fillRect/>
          </a:stretch>
        </p:blipFill>
        <p:spPr>
          <a:xfrm>
            <a:off x="4149209" y="2258445"/>
            <a:ext cx="3609975" cy="809625"/>
          </a:xfrm>
          <a:prstGeom prst="rect">
            <a:avLst/>
          </a:prstGeom>
        </p:spPr>
      </p:pic>
      <p:sp>
        <p:nvSpPr>
          <p:cNvPr id="35" name="Title 1"/>
          <p:cNvSpPr>
            <a:spLocks noGrp="1"/>
          </p:cNvSpPr>
          <p:nvPr>
            <p:ph type="title"/>
          </p:nvPr>
        </p:nvSpPr>
        <p:spPr>
          <a:xfrm>
            <a:off x="838200" y="365125"/>
            <a:ext cx="10515600" cy="1325563"/>
          </a:xfrm>
        </p:spPr>
        <p:txBody>
          <a:bodyPr/>
          <a:lstStyle/>
          <a:p>
            <a:r>
              <a:rPr lang="en-US" altLang="zh-CN" dirty="0" smtClean="0"/>
              <a:t>Encoding Schemes</a:t>
            </a:r>
            <a:endParaRPr lang="zh-CN" altLang="en-US" dirty="0"/>
          </a:p>
        </p:txBody>
      </p:sp>
    </p:spTree>
    <p:extLst>
      <p:ext uri="{BB962C8B-B14F-4D97-AF65-F5344CB8AC3E}">
        <p14:creationId xmlns:p14="http://schemas.microsoft.com/office/powerpoint/2010/main" val="2839945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Latency Diversities</a:t>
            </a:r>
            <a:endParaRPr lang="zh-CN" altLang="en-US" dirty="0"/>
          </a:p>
        </p:txBody>
      </p:sp>
      <p:pic>
        <p:nvPicPr>
          <p:cNvPr id="5" name="Content Placeholder 4"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t="4751"/>
          <a:stretch/>
        </p:blipFill>
        <p:spPr>
          <a:xfrm>
            <a:off x="158122" y="2470996"/>
            <a:ext cx="4697770" cy="2635796"/>
          </a:xfrm>
        </p:spPr>
      </p:pic>
      <p:sp>
        <p:nvSpPr>
          <p:cNvPr id="4" name="Slide Number Placeholder 3"/>
          <p:cNvSpPr>
            <a:spLocks noGrp="1"/>
          </p:cNvSpPr>
          <p:nvPr>
            <p:ph type="sldNum" sz="quarter" idx="12"/>
          </p:nvPr>
        </p:nvSpPr>
        <p:spPr/>
        <p:txBody>
          <a:bodyPr/>
          <a:lstStyle/>
          <a:p>
            <a:fld id="{2D4204BE-0ADC-45E9-9DC9-178D4B928EDF}" type="slidenum">
              <a:rPr lang="zh-CN" altLang="en-US" smtClean="0"/>
              <a:pPr/>
              <a:t>13</a:t>
            </a:fld>
            <a:endParaRPr lang="zh-CN" altLang="en-US" dirty="0"/>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82" y="2438533"/>
            <a:ext cx="3689959" cy="2461014"/>
          </a:xfrm>
          <a:prstGeom prst="rect">
            <a:avLst/>
          </a:prstGeom>
        </p:spPr>
      </p:pic>
      <p:pic>
        <p:nvPicPr>
          <p:cNvPr id="3" name="图片 2"/>
          <p:cNvPicPr>
            <a:picLocks noChangeAspect="1"/>
          </p:cNvPicPr>
          <p:nvPr/>
        </p:nvPicPr>
        <p:blipFill>
          <a:blip r:embed="rId5"/>
          <a:stretch>
            <a:fillRect/>
          </a:stretch>
        </p:blipFill>
        <p:spPr>
          <a:xfrm>
            <a:off x="4855892" y="2026621"/>
            <a:ext cx="6734459" cy="3381467"/>
          </a:xfrm>
          <a:prstGeom prst="rect">
            <a:avLst/>
          </a:prstGeom>
        </p:spPr>
      </p:pic>
    </p:spTree>
    <p:extLst>
      <p:ext uri="{BB962C8B-B14F-4D97-AF65-F5344CB8AC3E}">
        <p14:creationId xmlns:p14="http://schemas.microsoft.com/office/powerpoint/2010/main" val="2009476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Latency Diversities</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14</a:t>
            </a:fld>
            <a:endParaRPr lang="zh-CN" altLang="en-US" dirty="0"/>
          </a:p>
        </p:txBody>
      </p:sp>
      <p:sp>
        <p:nvSpPr>
          <p:cNvPr id="6" name="Rounded Rectangle 5"/>
          <p:cNvSpPr/>
          <p:nvPr/>
        </p:nvSpPr>
        <p:spPr>
          <a:xfrm>
            <a:off x="666750" y="3945836"/>
            <a:ext cx="10858500" cy="2596356"/>
          </a:xfrm>
          <a:prstGeom prst="roundRect">
            <a:avLst/>
          </a:prstGeom>
          <a:solidFill>
            <a:schemeClr val="bg1"/>
          </a:solidFill>
          <a:ln w="38100">
            <a:solidFill>
              <a:srgbClr val="B0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Rounded Rectangle 6"/>
          <p:cNvSpPr/>
          <p:nvPr/>
        </p:nvSpPr>
        <p:spPr>
          <a:xfrm>
            <a:off x="658500" y="3917234"/>
            <a:ext cx="10858500" cy="2596356"/>
          </a:xfrm>
          <a:prstGeom prst="roundRect">
            <a:avLst/>
          </a:prstGeom>
          <a:solidFill>
            <a:schemeClr val="bg1"/>
          </a:solidFill>
          <a:ln w="38100">
            <a:solidFill>
              <a:srgbClr val="B0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8" name="Content Placeholder 11"/>
          <p:cNvGraphicFramePr>
            <a:graphicFrameLocks/>
          </p:cNvGraphicFramePr>
          <p:nvPr>
            <p:extLst/>
          </p:nvPr>
        </p:nvGraphicFramePr>
        <p:xfrm>
          <a:off x="829950" y="5418136"/>
          <a:ext cx="10515600" cy="370840"/>
        </p:xfrm>
        <a:graphic>
          <a:graphicData uri="http://schemas.openxmlformats.org/drawingml/2006/table">
            <a:tbl>
              <a:tblPr firstRow="1" bandRow="1">
                <a:tableStyleId>{2D5ABB26-0587-4C30-8999-92F81FD0307C}</a:tableStyleId>
              </a:tblPr>
              <a:tblGrid>
                <a:gridCol w="1168400">
                  <a:extLst>
                    <a:ext uri="{9D8B030D-6E8A-4147-A177-3AD203B41FA5}">
                      <a16:colId xmlns:a16="http://schemas.microsoft.com/office/drawing/2014/main" val="2997648018"/>
                    </a:ext>
                  </a:extLst>
                </a:gridCol>
                <a:gridCol w="1168400">
                  <a:extLst>
                    <a:ext uri="{9D8B030D-6E8A-4147-A177-3AD203B41FA5}">
                      <a16:colId xmlns:a16="http://schemas.microsoft.com/office/drawing/2014/main" val="448894565"/>
                    </a:ext>
                  </a:extLst>
                </a:gridCol>
                <a:gridCol w="1168400">
                  <a:extLst>
                    <a:ext uri="{9D8B030D-6E8A-4147-A177-3AD203B41FA5}">
                      <a16:colId xmlns:a16="http://schemas.microsoft.com/office/drawing/2014/main" val="644077030"/>
                    </a:ext>
                  </a:extLst>
                </a:gridCol>
                <a:gridCol w="1168400">
                  <a:extLst>
                    <a:ext uri="{9D8B030D-6E8A-4147-A177-3AD203B41FA5}">
                      <a16:colId xmlns:a16="http://schemas.microsoft.com/office/drawing/2014/main" val="2962901725"/>
                    </a:ext>
                  </a:extLst>
                </a:gridCol>
                <a:gridCol w="1168400">
                  <a:extLst>
                    <a:ext uri="{9D8B030D-6E8A-4147-A177-3AD203B41FA5}">
                      <a16:colId xmlns:a16="http://schemas.microsoft.com/office/drawing/2014/main" val="340065450"/>
                    </a:ext>
                  </a:extLst>
                </a:gridCol>
                <a:gridCol w="1168400">
                  <a:extLst>
                    <a:ext uri="{9D8B030D-6E8A-4147-A177-3AD203B41FA5}">
                      <a16:colId xmlns:a16="http://schemas.microsoft.com/office/drawing/2014/main" val="3359423562"/>
                    </a:ext>
                  </a:extLst>
                </a:gridCol>
                <a:gridCol w="1168400">
                  <a:extLst>
                    <a:ext uri="{9D8B030D-6E8A-4147-A177-3AD203B41FA5}">
                      <a16:colId xmlns:a16="http://schemas.microsoft.com/office/drawing/2014/main" val="2190201419"/>
                    </a:ext>
                  </a:extLst>
                </a:gridCol>
                <a:gridCol w="1168400">
                  <a:extLst>
                    <a:ext uri="{9D8B030D-6E8A-4147-A177-3AD203B41FA5}">
                      <a16:colId xmlns:a16="http://schemas.microsoft.com/office/drawing/2014/main" val="2447640027"/>
                    </a:ext>
                  </a:extLst>
                </a:gridCol>
                <a:gridCol w="1168400">
                  <a:extLst>
                    <a:ext uri="{9D8B030D-6E8A-4147-A177-3AD203B41FA5}">
                      <a16:colId xmlns:a16="http://schemas.microsoft.com/office/drawing/2014/main" val="3966121548"/>
                    </a:ext>
                  </a:extLst>
                </a:gridCol>
              </a:tblGrid>
              <a:tr h="370840">
                <a:tc>
                  <a:txBody>
                    <a:bodyPr/>
                    <a:lstStyle/>
                    <a:p>
                      <a:endParaRPr lang="zh-CN" alt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613331"/>
                  </a:ext>
                </a:extLst>
              </a:tr>
            </a:tbl>
          </a:graphicData>
        </a:graphic>
      </p:graphicFrame>
      <p:sp>
        <p:nvSpPr>
          <p:cNvPr id="10" name="Rectangle 9"/>
          <p:cNvSpPr/>
          <p:nvPr/>
        </p:nvSpPr>
        <p:spPr>
          <a:xfrm>
            <a:off x="888728" y="4006213"/>
            <a:ext cx="5452518" cy="523220"/>
          </a:xfrm>
          <a:prstGeom prst="rect">
            <a:avLst/>
          </a:prstGeom>
        </p:spPr>
        <p:txBody>
          <a:bodyPr wrap="none">
            <a:spAutoFit/>
          </a:bodyPr>
          <a:lstStyle/>
          <a:p>
            <a:r>
              <a:rPr lang="en-US" altLang="zh-CN" sz="2800" dirty="0" smtClean="0">
                <a:solidFill>
                  <a:srgbClr val="B0252C"/>
                </a:solidFill>
                <a:latin typeface="Calibri" panose="020F0502020204030204" pitchFamily="34" charset="0"/>
                <a:cs typeface="Calibri" panose="020F0502020204030204" pitchFamily="34" charset="0"/>
              </a:rPr>
              <a:t>On Off Position Modulation (OOPM)</a:t>
            </a:r>
            <a:endParaRPr lang="zh-CN" altLang="en-US" sz="2800" dirty="0">
              <a:solidFill>
                <a:srgbClr val="B0252C"/>
              </a:solidFill>
              <a:latin typeface="Calibri" panose="020F0502020204030204" pitchFamily="34" charset="0"/>
              <a:cs typeface="Calibri" panose="020F0502020204030204" pitchFamily="34" charset="0"/>
            </a:endParaRPr>
          </a:p>
        </p:txBody>
      </p:sp>
      <p:sp>
        <p:nvSpPr>
          <p:cNvPr id="11" name="Rectangle 10"/>
          <p:cNvSpPr/>
          <p:nvPr/>
        </p:nvSpPr>
        <p:spPr>
          <a:xfrm>
            <a:off x="2801582" y="4925821"/>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3322657" y="4925820"/>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4473680" y="4925819"/>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6313628" y="4925820"/>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p:cNvSpPr/>
          <p:nvPr/>
        </p:nvSpPr>
        <p:spPr>
          <a:xfrm>
            <a:off x="7992787" y="4925819"/>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6834703" y="4925819"/>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9825674" y="4925820"/>
            <a:ext cx="244291" cy="862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2347534"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0</a:t>
            </a:r>
            <a:endParaRPr lang="zh-CN" altLang="en-US" dirty="0">
              <a:latin typeface="Calibri" panose="020F0502020204030204" pitchFamily="34" charset="0"/>
              <a:cs typeface="Calibri" panose="020F0502020204030204" pitchFamily="34" charset="0"/>
            </a:endParaRPr>
          </a:p>
        </p:txBody>
      </p:sp>
      <p:sp>
        <p:nvSpPr>
          <p:cNvPr id="19" name="TextBox 18"/>
          <p:cNvSpPr txBox="1"/>
          <p:nvPr/>
        </p:nvSpPr>
        <p:spPr>
          <a:xfrm>
            <a:off x="5954197"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0</a:t>
            </a:r>
            <a:endParaRPr lang="zh-CN" altLang="en-US" dirty="0">
              <a:latin typeface="Calibri" panose="020F0502020204030204" pitchFamily="34" charset="0"/>
              <a:cs typeface="Calibri" panose="020F0502020204030204" pitchFamily="34" charset="0"/>
            </a:endParaRPr>
          </a:p>
        </p:txBody>
      </p:sp>
      <p:sp>
        <p:nvSpPr>
          <p:cNvPr id="20" name="TextBox 19"/>
          <p:cNvSpPr txBox="1"/>
          <p:nvPr/>
        </p:nvSpPr>
        <p:spPr>
          <a:xfrm>
            <a:off x="9560858"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0</a:t>
            </a:r>
            <a:endParaRPr lang="zh-CN" altLang="en-US" dirty="0">
              <a:latin typeface="Calibri" panose="020F0502020204030204" pitchFamily="34" charset="0"/>
              <a:cs typeface="Calibri" panose="020F0502020204030204" pitchFamily="34" charset="0"/>
            </a:endParaRPr>
          </a:p>
        </p:txBody>
      </p:sp>
      <p:sp>
        <p:nvSpPr>
          <p:cNvPr id="21" name="TextBox 20"/>
          <p:cNvSpPr txBox="1"/>
          <p:nvPr/>
        </p:nvSpPr>
        <p:spPr>
          <a:xfrm>
            <a:off x="8358639" y="5846464"/>
            <a:ext cx="306494"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sp>
        <p:nvSpPr>
          <p:cNvPr id="22" name="TextBox 21"/>
          <p:cNvSpPr txBox="1"/>
          <p:nvPr/>
        </p:nvSpPr>
        <p:spPr>
          <a:xfrm>
            <a:off x="7156418" y="5846464"/>
            <a:ext cx="30649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sp>
        <p:nvSpPr>
          <p:cNvPr id="23" name="TextBox 22"/>
          <p:cNvSpPr txBox="1"/>
          <p:nvPr/>
        </p:nvSpPr>
        <p:spPr>
          <a:xfrm>
            <a:off x="4751976" y="5846464"/>
            <a:ext cx="30649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sp>
        <p:nvSpPr>
          <p:cNvPr id="24" name="TextBox 23"/>
          <p:cNvSpPr txBox="1"/>
          <p:nvPr/>
        </p:nvSpPr>
        <p:spPr>
          <a:xfrm>
            <a:off x="3549755" y="5846464"/>
            <a:ext cx="30649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cxnSp>
        <p:nvCxnSpPr>
          <p:cNvPr id="25" name="Straight Arrow Connector 24"/>
          <p:cNvCxnSpPr/>
          <p:nvPr/>
        </p:nvCxnSpPr>
        <p:spPr>
          <a:xfrm>
            <a:off x="7871444" y="4683010"/>
            <a:ext cx="1155031" cy="0"/>
          </a:xfrm>
          <a:prstGeom prst="straightConnector1">
            <a:avLst/>
          </a:prstGeom>
          <a:ln>
            <a:headEnd type="triangle" w="lg" len="lg"/>
            <a:tailEnd type="triangle" w="lg" len="lg"/>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7931175" y="4062097"/>
            <a:ext cx="1035567" cy="584775"/>
          </a:xfrm>
          <a:prstGeom prst="rect">
            <a:avLst/>
          </a:prstGeom>
          <a:noFill/>
        </p:spPr>
        <p:txBody>
          <a:bodyPr wrap="square" rtlCol="0">
            <a:spAutoFit/>
          </a:bodyPr>
          <a:lstStyle/>
          <a:p>
            <a:pPr algn="ctr"/>
            <a:r>
              <a:rPr lang="en-US" altLang="zh-CN" sz="3200" dirty="0" smtClean="0">
                <a:solidFill>
                  <a:schemeClr val="accent1"/>
                </a:solidFill>
              </a:rPr>
              <a:t>0.5s</a:t>
            </a:r>
            <a:endParaRPr lang="zh-CN" altLang="en-US" sz="3200" dirty="0">
              <a:solidFill>
                <a:schemeClr val="accent1"/>
              </a:solidFill>
            </a:endParaRPr>
          </a:p>
        </p:txBody>
      </p:sp>
      <p:grpSp>
        <p:nvGrpSpPr>
          <p:cNvPr id="52" name="组合 51"/>
          <p:cNvGrpSpPr/>
          <p:nvPr/>
        </p:nvGrpSpPr>
        <p:grpSpPr>
          <a:xfrm>
            <a:off x="5692486" y="1205291"/>
            <a:ext cx="2819400" cy="2507605"/>
            <a:chOff x="7258664" y="766796"/>
            <a:chExt cx="2819400" cy="2507605"/>
          </a:xfrm>
        </p:grpSpPr>
        <p:grpSp>
          <p:nvGrpSpPr>
            <p:cNvPr id="50" name="组合 49"/>
            <p:cNvGrpSpPr/>
            <p:nvPr/>
          </p:nvGrpSpPr>
          <p:grpSpPr>
            <a:xfrm>
              <a:off x="7258664" y="766796"/>
              <a:ext cx="2819400" cy="2507605"/>
              <a:chOff x="7258664" y="766796"/>
              <a:chExt cx="2819400" cy="2507605"/>
            </a:xfrm>
          </p:grpSpPr>
          <p:grpSp>
            <p:nvGrpSpPr>
              <p:cNvPr id="49" name="组合 48"/>
              <p:cNvGrpSpPr/>
              <p:nvPr/>
            </p:nvGrpSpPr>
            <p:grpSpPr>
              <a:xfrm>
                <a:off x="7258664" y="766796"/>
                <a:ext cx="2819400" cy="2507605"/>
                <a:chOff x="7258664" y="766796"/>
                <a:chExt cx="2819400" cy="2507605"/>
              </a:xfrm>
            </p:grpSpPr>
            <p:grpSp>
              <p:nvGrpSpPr>
                <p:cNvPr id="48" name="组合 47"/>
                <p:cNvGrpSpPr/>
                <p:nvPr/>
              </p:nvGrpSpPr>
              <p:grpSpPr>
                <a:xfrm>
                  <a:off x="7258664" y="766796"/>
                  <a:ext cx="2819400" cy="2507605"/>
                  <a:chOff x="7258664" y="766796"/>
                  <a:chExt cx="2819400" cy="2507605"/>
                </a:xfrm>
              </p:grpSpPr>
              <p:grpSp>
                <p:nvGrpSpPr>
                  <p:cNvPr id="40" name="组合 39"/>
                  <p:cNvGrpSpPr/>
                  <p:nvPr/>
                </p:nvGrpSpPr>
                <p:grpSpPr>
                  <a:xfrm>
                    <a:off x="7258664" y="766796"/>
                    <a:ext cx="2819400" cy="2507605"/>
                    <a:chOff x="7258664" y="766796"/>
                    <a:chExt cx="2819400" cy="2507605"/>
                  </a:xfrm>
                </p:grpSpPr>
                <p:pic>
                  <p:nvPicPr>
                    <p:cNvPr id="32" name="图片 31"/>
                    <p:cNvPicPr>
                      <a:picLocks noChangeAspect="1"/>
                    </p:cNvPicPr>
                    <p:nvPr/>
                  </p:nvPicPr>
                  <p:blipFill>
                    <a:blip r:embed="rId3"/>
                    <a:stretch>
                      <a:fillRect/>
                    </a:stretch>
                  </p:blipFill>
                  <p:spPr>
                    <a:xfrm>
                      <a:off x="7258664" y="766796"/>
                      <a:ext cx="2819400" cy="2314575"/>
                    </a:xfrm>
                    <a:prstGeom prst="rect">
                      <a:avLst/>
                    </a:prstGeom>
                  </p:spPr>
                </p:pic>
                <p:sp>
                  <p:nvSpPr>
                    <p:cNvPr id="33" name="文本框 32"/>
                    <p:cNvSpPr txBox="1"/>
                    <p:nvPr/>
                  </p:nvSpPr>
                  <p:spPr>
                    <a:xfrm>
                      <a:off x="7893053" y="2935847"/>
                      <a:ext cx="555905" cy="338554"/>
                    </a:xfrm>
                    <a:prstGeom prst="rect">
                      <a:avLst/>
                    </a:prstGeom>
                    <a:noFill/>
                  </p:spPr>
                  <p:txBody>
                    <a:bodyPr wrap="square" rtlCol="0">
                      <a:spAutoFit/>
                    </a:bodyPr>
                    <a:lstStyle/>
                    <a:p>
                      <a:r>
                        <a:rPr lang="en-US" altLang="zh-CN" sz="1600" b="1" dirty="0" smtClean="0">
                          <a:latin typeface="Book Antiqua" panose="02040602050305030304" pitchFamily="18" charset="0"/>
                        </a:rPr>
                        <a:t>0.3s</a:t>
                      </a:r>
                      <a:endParaRPr lang="zh-CN" altLang="en-US" sz="1600" b="1" dirty="0">
                        <a:latin typeface="Book Antiqua" panose="02040602050305030304" pitchFamily="18" charset="0"/>
                      </a:endParaRPr>
                    </a:p>
                  </p:txBody>
                </p:sp>
                <p:cxnSp>
                  <p:nvCxnSpPr>
                    <p:cNvPr id="35" name="直接箭头连接符 34"/>
                    <p:cNvCxnSpPr/>
                    <p:nvPr/>
                  </p:nvCxnSpPr>
                  <p:spPr>
                    <a:xfrm flipH="1">
                      <a:off x="7462913" y="3081371"/>
                      <a:ext cx="4085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8392884" y="3081371"/>
                      <a:ext cx="5738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8966742" y="2727451"/>
                    <a:ext cx="0" cy="411408"/>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文本框 40"/>
                <p:cNvSpPr txBox="1"/>
                <p:nvPr/>
              </p:nvSpPr>
              <p:spPr>
                <a:xfrm>
                  <a:off x="8966742" y="2913542"/>
                  <a:ext cx="555905" cy="338554"/>
                </a:xfrm>
                <a:prstGeom prst="rect">
                  <a:avLst/>
                </a:prstGeom>
                <a:noFill/>
              </p:spPr>
              <p:txBody>
                <a:bodyPr wrap="square" rtlCol="0">
                  <a:spAutoFit/>
                </a:bodyPr>
                <a:lstStyle/>
                <a:p>
                  <a:r>
                    <a:rPr lang="en-US" altLang="zh-CN" sz="1600" b="1" dirty="0" smtClean="0">
                      <a:latin typeface="Book Antiqua" panose="02040602050305030304" pitchFamily="18" charset="0"/>
                    </a:rPr>
                    <a:t>0.1s</a:t>
                  </a:r>
                  <a:endParaRPr lang="zh-CN" altLang="en-US" sz="1600" b="1" dirty="0">
                    <a:latin typeface="Book Antiqua" panose="02040602050305030304" pitchFamily="18" charset="0"/>
                  </a:endParaRPr>
                </a:p>
              </p:txBody>
            </p:sp>
          </p:grpSp>
          <p:sp>
            <p:nvSpPr>
              <p:cNvPr id="42" name="文本框 41"/>
              <p:cNvSpPr txBox="1"/>
              <p:nvPr/>
            </p:nvSpPr>
            <p:spPr>
              <a:xfrm>
                <a:off x="9462155" y="2924677"/>
                <a:ext cx="555905" cy="338554"/>
              </a:xfrm>
              <a:prstGeom prst="rect">
                <a:avLst/>
              </a:prstGeom>
              <a:noFill/>
            </p:spPr>
            <p:txBody>
              <a:bodyPr wrap="square" rtlCol="0">
                <a:spAutoFit/>
              </a:bodyPr>
              <a:lstStyle/>
              <a:p>
                <a:r>
                  <a:rPr lang="en-US" altLang="zh-CN" sz="1600" b="1" dirty="0" smtClean="0">
                    <a:latin typeface="Book Antiqua" panose="02040602050305030304" pitchFamily="18" charset="0"/>
                  </a:rPr>
                  <a:t>0.1s</a:t>
                </a:r>
                <a:endParaRPr lang="zh-CN" altLang="en-US" sz="1600" b="1" dirty="0">
                  <a:latin typeface="Book Antiqua" panose="02040602050305030304" pitchFamily="18" charset="0"/>
                </a:endParaRPr>
              </a:p>
            </p:txBody>
          </p:sp>
        </p:grpSp>
        <p:cxnSp>
          <p:nvCxnSpPr>
            <p:cNvPr id="51" name="直接连接符 50"/>
            <p:cNvCxnSpPr/>
            <p:nvPr/>
          </p:nvCxnSpPr>
          <p:spPr>
            <a:xfrm>
              <a:off x="9473984" y="2743371"/>
              <a:ext cx="0" cy="411408"/>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37" name="图片 36"/>
          <p:cNvPicPr>
            <a:picLocks noChangeAspect="1"/>
          </p:cNvPicPr>
          <p:nvPr/>
        </p:nvPicPr>
        <p:blipFill rotWithShape="1">
          <a:blip r:embed="rId3"/>
          <a:srcRect l="8652"/>
          <a:stretch/>
        </p:blipFill>
        <p:spPr>
          <a:xfrm>
            <a:off x="8415024" y="1243656"/>
            <a:ext cx="2575460" cy="2314575"/>
          </a:xfrm>
          <a:prstGeom prst="rect">
            <a:avLst/>
          </a:prstGeom>
        </p:spPr>
      </p:pic>
    </p:spTree>
    <p:extLst>
      <p:ext uri="{BB962C8B-B14F-4D97-AF65-F5344CB8AC3E}">
        <p14:creationId xmlns:p14="http://schemas.microsoft.com/office/powerpoint/2010/main" val="140066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How to Hide the Communication ?</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15</a:t>
            </a:fld>
            <a:endParaRPr lang="zh-CN" altLang="en-US" dirty="0"/>
          </a:p>
        </p:txBody>
      </p:sp>
      <p:grpSp>
        <p:nvGrpSpPr>
          <p:cNvPr id="9" name="Group 8"/>
          <p:cNvGrpSpPr/>
          <p:nvPr/>
        </p:nvGrpSpPr>
        <p:grpSpPr>
          <a:xfrm>
            <a:off x="5206594" y="3093906"/>
            <a:ext cx="2521974" cy="1821606"/>
            <a:chOff x="5206594" y="3093906"/>
            <a:chExt cx="2521974" cy="1821606"/>
          </a:xfrm>
        </p:grpSpPr>
        <p:pic>
          <p:nvPicPr>
            <p:cNvPr id="1026" name="Picture 2" descr="Image result for black han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1936378">
              <a:off x="5607605" y="3869966"/>
              <a:ext cx="2120963" cy="1045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asure box"/>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6594" y="3093906"/>
              <a:ext cx="1518116" cy="129883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Image result for surface pro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4786" y="2862336"/>
            <a:ext cx="4812249" cy="2707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1823502" y="1910725"/>
            <a:ext cx="3238719" cy="1903221"/>
          </a:xfrm>
          <a:prstGeom prst="rect">
            <a:avLst/>
          </a:prstGeom>
        </p:spPr>
      </p:pic>
    </p:spTree>
    <p:extLst>
      <p:ext uri="{BB962C8B-B14F-4D97-AF65-F5344CB8AC3E}">
        <p14:creationId xmlns:p14="http://schemas.microsoft.com/office/powerpoint/2010/main" val="286453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RFKILL Subsystem</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16</a:t>
            </a:fld>
            <a:endParaRPr lang="zh-CN" altLang="en-US" dirty="0"/>
          </a:p>
        </p:txBody>
      </p:sp>
      <p:sp>
        <p:nvSpPr>
          <p:cNvPr id="5" name="Rectangle 4"/>
          <p:cNvSpPr/>
          <p:nvPr/>
        </p:nvSpPr>
        <p:spPr>
          <a:xfrm>
            <a:off x="2514331" y="1541533"/>
            <a:ext cx="1287160" cy="6752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onsolas" panose="020B0609020204030204" pitchFamily="49" charset="0"/>
              </a:rPr>
              <a:t>Network Manager</a:t>
            </a:r>
            <a:endParaRPr lang="en-US" dirty="0">
              <a:latin typeface="Consolas" panose="020B0609020204030204" pitchFamily="49" charset="0"/>
            </a:endParaRPr>
          </a:p>
        </p:txBody>
      </p:sp>
      <p:sp>
        <p:nvSpPr>
          <p:cNvPr id="6" name="Rectangle 5"/>
          <p:cNvSpPr/>
          <p:nvPr/>
        </p:nvSpPr>
        <p:spPr>
          <a:xfrm>
            <a:off x="5627831" y="2871655"/>
            <a:ext cx="1388748" cy="5403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latin typeface="Consolas" panose="020B0609020204030204" pitchFamily="49" charset="0"/>
              </a:rPr>
              <a:t>rfkill</a:t>
            </a:r>
            <a:r>
              <a:rPr lang="en-US" dirty="0" smtClean="0">
                <a:latin typeface="Consolas" panose="020B0609020204030204" pitchFamily="49" charset="0"/>
              </a:rPr>
              <a:t> core</a:t>
            </a:r>
            <a:endParaRPr lang="en-US" dirty="0">
              <a:latin typeface="Consolas" panose="020B0609020204030204" pitchFamily="49" charset="0"/>
            </a:endParaRPr>
          </a:p>
        </p:txBody>
      </p:sp>
      <p:sp>
        <p:nvSpPr>
          <p:cNvPr id="7" name="Rectangle 6"/>
          <p:cNvSpPr/>
          <p:nvPr/>
        </p:nvSpPr>
        <p:spPr>
          <a:xfrm>
            <a:off x="5627831" y="4369165"/>
            <a:ext cx="1388748" cy="5403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onsolas" panose="020B0609020204030204" pitchFamily="49" charset="0"/>
              </a:rPr>
              <a:t>mac80211</a:t>
            </a:r>
            <a:endParaRPr lang="en-US" dirty="0">
              <a:latin typeface="Consolas" panose="020B0609020204030204" pitchFamily="49" charset="0"/>
            </a:endParaRPr>
          </a:p>
        </p:txBody>
      </p:sp>
      <p:sp>
        <p:nvSpPr>
          <p:cNvPr id="8" name="Rectangle 7"/>
          <p:cNvSpPr/>
          <p:nvPr/>
        </p:nvSpPr>
        <p:spPr>
          <a:xfrm>
            <a:off x="5627831" y="5147829"/>
            <a:ext cx="1388748" cy="5403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onsolas" panose="020B0609020204030204" pitchFamily="49" charset="0"/>
              </a:rPr>
              <a:t>WNIC driver</a:t>
            </a:r>
            <a:endParaRPr lang="en-US" dirty="0">
              <a:latin typeface="Consolas" panose="020B0609020204030204" pitchFamily="49" charset="0"/>
            </a:endParaRPr>
          </a:p>
        </p:txBody>
      </p:sp>
      <p:sp>
        <p:nvSpPr>
          <p:cNvPr id="9" name="Rectangle 8"/>
          <p:cNvSpPr/>
          <p:nvPr/>
        </p:nvSpPr>
        <p:spPr>
          <a:xfrm>
            <a:off x="5627831" y="3590501"/>
            <a:ext cx="1388748" cy="5403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onsolas" panose="020B0609020204030204" pitchFamily="49" charset="0"/>
              </a:rPr>
              <a:t>cfg80211</a:t>
            </a:r>
            <a:endParaRPr lang="en-US" dirty="0">
              <a:latin typeface="Consolas" panose="020B0609020204030204" pitchFamily="49" charset="0"/>
            </a:endParaRPr>
          </a:p>
        </p:txBody>
      </p:sp>
      <p:cxnSp>
        <p:nvCxnSpPr>
          <p:cNvPr id="10" name="Straight Connector 9"/>
          <p:cNvCxnSpPr/>
          <p:nvPr/>
        </p:nvCxnSpPr>
        <p:spPr>
          <a:xfrm>
            <a:off x="1752600" y="2557507"/>
            <a:ext cx="8377881" cy="0"/>
          </a:xfrm>
          <a:prstGeom prst="line">
            <a:avLst/>
          </a:prstGeom>
        </p:spPr>
        <p:style>
          <a:lnRef idx="1">
            <a:schemeClr val="dk1"/>
          </a:lnRef>
          <a:fillRef idx="0">
            <a:schemeClr val="dk1"/>
          </a:fillRef>
          <a:effectRef idx="0">
            <a:schemeClr val="dk1"/>
          </a:effectRef>
          <a:fontRef idx="minor">
            <a:schemeClr val="tx1"/>
          </a:fontRef>
        </p:style>
      </p:cxnSp>
      <p:sp>
        <p:nvSpPr>
          <p:cNvPr id="11" name="Oval 10"/>
          <p:cNvSpPr/>
          <p:nvPr/>
        </p:nvSpPr>
        <p:spPr>
          <a:xfrm>
            <a:off x="4026604" y="1541654"/>
            <a:ext cx="1514728" cy="7908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latin typeface="Consolas" panose="020B0609020204030204" pitchFamily="49" charset="0"/>
              </a:rPr>
              <a:t>rfkill</a:t>
            </a:r>
            <a:r>
              <a:rPr lang="en-US" dirty="0" smtClean="0">
                <a:latin typeface="Consolas" panose="020B0609020204030204" pitchFamily="49" charset="0"/>
              </a:rPr>
              <a:t> unblock</a:t>
            </a:r>
            <a:endParaRPr lang="en-US" dirty="0">
              <a:latin typeface="Consolas" panose="020B0609020204030204" pitchFamily="49" charset="0"/>
            </a:endParaRPr>
          </a:p>
        </p:txBody>
      </p:sp>
      <p:sp>
        <p:nvSpPr>
          <p:cNvPr id="12" name="Oval 11"/>
          <p:cNvSpPr/>
          <p:nvPr/>
        </p:nvSpPr>
        <p:spPr>
          <a:xfrm>
            <a:off x="7366358" y="1550159"/>
            <a:ext cx="1514728" cy="7908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latin typeface="Consolas" panose="020B0609020204030204" pitchFamily="49" charset="0"/>
              </a:rPr>
              <a:t>rfkill</a:t>
            </a:r>
            <a:r>
              <a:rPr lang="en-US" dirty="0" smtClean="0">
                <a:latin typeface="Consolas" panose="020B0609020204030204" pitchFamily="49" charset="0"/>
              </a:rPr>
              <a:t> block</a:t>
            </a:r>
            <a:endParaRPr lang="en-US" dirty="0">
              <a:latin typeface="Consolas" panose="020B0609020204030204" pitchFamily="49" charset="0"/>
            </a:endParaRPr>
          </a:p>
        </p:txBody>
      </p:sp>
      <p:sp>
        <p:nvSpPr>
          <p:cNvPr id="13" name="Arc 12"/>
          <p:cNvSpPr/>
          <p:nvPr/>
        </p:nvSpPr>
        <p:spPr>
          <a:xfrm rot="16200000">
            <a:off x="6356413" y="2557788"/>
            <a:ext cx="1783094" cy="615262"/>
          </a:xfrm>
          <a:prstGeom prst="arc">
            <a:avLst>
              <a:gd name="adj1" fmla="val 16200000"/>
              <a:gd name="adj2" fmla="val 90269"/>
            </a:avLst>
          </a:prstGeom>
          <a:ln w="12700">
            <a:solidFill>
              <a:srgbClr val="FF000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6639466" y="3197572"/>
            <a:ext cx="871402" cy="604555"/>
          </a:xfrm>
          <a:prstGeom prst="arc">
            <a:avLst>
              <a:gd name="adj1" fmla="val 16200000"/>
              <a:gd name="adj2" fmla="val 5459593"/>
            </a:avLst>
          </a:prstGeom>
          <a:ln w="12700">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6664198" y="4031681"/>
            <a:ext cx="871402" cy="604555"/>
          </a:xfrm>
          <a:prstGeom prst="arc">
            <a:avLst>
              <a:gd name="adj1" fmla="val 16200000"/>
              <a:gd name="adj2" fmla="val 5459593"/>
            </a:avLst>
          </a:prstGeom>
          <a:ln w="12700">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6676573" y="4814749"/>
            <a:ext cx="871402" cy="604555"/>
          </a:xfrm>
          <a:prstGeom prst="arc">
            <a:avLst>
              <a:gd name="adj1" fmla="val 16200000"/>
              <a:gd name="adj2" fmla="val 5459593"/>
            </a:avLst>
          </a:prstGeom>
          <a:ln w="12700">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5400000" flipH="1">
            <a:off x="4651910" y="2612707"/>
            <a:ext cx="1783094" cy="464228"/>
          </a:xfrm>
          <a:prstGeom prst="arc">
            <a:avLst/>
          </a:prstGeom>
          <a:ln w="1270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5400000" flipV="1">
            <a:off x="4674809" y="354916"/>
            <a:ext cx="1742790" cy="3805763"/>
          </a:xfrm>
          <a:prstGeom prst="arc">
            <a:avLst/>
          </a:prstGeom>
          <a:ln w="1270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flipH="1" flipV="1">
            <a:off x="2041765" y="1953274"/>
            <a:ext cx="1058315" cy="1183011"/>
          </a:xfrm>
          <a:prstGeom prst="arc">
            <a:avLst>
              <a:gd name="adj1" fmla="val 16200000"/>
              <a:gd name="adj2" fmla="val 4546575"/>
            </a:avLst>
          </a:prstGeom>
          <a:ln w="1270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2627554" y="2868490"/>
            <a:ext cx="1390239" cy="5403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latin typeface="Consolas" panose="020B0609020204030204" pitchFamily="49" charset="0"/>
              </a:rPr>
              <a:t>rtnetlink</a:t>
            </a:r>
            <a:endParaRPr lang="en-US" dirty="0">
              <a:latin typeface="Consolas" panose="020B0609020204030204" pitchFamily="49" charset="0"/>
            </a:endParaRPr>
          </a:p>
        </p:txBody>
      </p:sp>
      <p:sp>
        <p:nvSpPr>
          <p:cNvPr id="21" name="Arc 20"/>
          <p:cNvSpPr/>
          <p:nvPr/>
        </p:nvSpPr>
        <p:spPr>
          <a:xfrm flipH="1" flipV="1">
            <a:off x="3670779" y="2080737"/>
            <a:ext cx="3815411" cy="2555495"/>
          </a:xfrm>
          <a:prstGeom prst="arc">
            <a:avLst>
              <a:gd name="adj1" fmla="val 16200000"/>
              <a:gd name="adj2" fmla="val 21391118"/>
            </a:avLst>
          </a:prstGeom>
          <a:ln w="1270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flipH="1">
            <a:off x="5142723" y="4803384"/>
            <a:ext cx="871402" cy="604555"/>
          </a:xfrm>
          <a:prstGeom prst="arc">
            <a:avLst>
              <a:gd name="adj1" fmla="val 16200000"/>
              <a:gd name="adj2" fmla="val 5459593"/>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5786027" y="2251447"/>
            <a:ext cx="1277914" cy="307777"/>
          </a:xfrm>
          <a:prstGeom prst="rect">
            <a:avLst/>
          </a:prstGeom>
          <a:noFill/>
        </p:spPr>
        <p:txBody>
          <a:bodyPr wrap="none" rtlCol="0">
            <a:spAutoFit/>
          </a:bodyPr>
          <a:lstStyle/>
          <a:p>
            <a:r>
              <a:rPr lang="en-US" sz="1400" dirty="0" smtClean="0">
                <a:latin typeface="Consolas" panose="020B0609020204030204" pitchFamily="49" charset="0"/>
              </a:rPr>
              <a:t>/dev/</a:t>
            </a:r>
            <a:r>
              <a:rPr lang="en-US" sz="1400" dirty="0" err="1" smtClean="0">
                <a:latin typeface="Consolas" panose="020B0609020204030204" pitchFamily="49" charset="0"/>
              </a:rPr>
              <a:t>rfkill</a:t>
            </a:r>
            <a:endParaRPr lang="en-US" sz="1400" dirty="0">
              <a:latin typeface="Consolas" panose="020B0609020204030204" pitchFamily="49" charset="0"/>
            </a:endParaRPr>
          </a:p>
        </p:txBody>
      </p:sp>
      <p:sp>
        <p:nvSpPr>
          <p:cNvPr id="24" name="TextBox 23"/>
          <p:cNvSpPr txBox="1"/>
          <p:nvPr/>
        </p:nvSpPr>
        <p:spPr>
          <a:xfrm>
            <a:off x="7489106" y="3356617"/>
            <a:ext cx="2669320" cy="307777"/>
          </a:xfrm>
          <a:prstGeom prst="rect">
            <a:avLst/>
          </a:prstGeom>
          <a:noFill/>
        </p:spPr>
        <p:txBody>
          <a:bodyPr wrap="none" rtlCol="0">
            <a:spAutoFit/>
          </a:bodyPr>
          <a:lstStyle/>
          <a:p>
            <a:r>
              <a:rPr lang="en-US" sz="1400" dirty="0" smtClean="0">
                <a:latin typeface="Consolas" panose="020B0609020204030204" pitchFamily="49" charset="0"/>
              </a:rPr>
              <a:t>cfg80211_rfkill_set_block</a:t>
            </a:r>
            <a:endParaRPr lang="en-US" sz="1400" dirty="0">
              <a:latin typeface="Consolas" panose="020B0609020204030204" pitchFamily="49" charset="0"/>
            </a:endParaRPr>
          </a:p>
        </p:txBody>
      </p:sp>
      <p:sp>
        <p:nvSpPr>
          <p:cNvPr id="25" name="TextBox 24"/>
          <p:cNvSpPr txBox="1"/>
          <p:nvPr/>
        </p:nvSpPr>
        <p:spPr>
          <a:xfrm>
            <a:off x="7516828" y="4227803"/>
            <a:ext cx="1576072" cy="307777"/>
          </a:xfrm>
          <a:prstGeom prst="rect">
            <a:avLst/>
          </a:prstGeom>
          <a:noFill/>
        </p:spPr>
        <p:txBody>
          <a:bodyPr wrap="none" rtlCol="0">
            <a:spAutoFit/>
          </a:bodyPr>
          <a:lstStyle/>
          <a:p>
            <a:r>
              <a:rPr lang="en-US" sz="1400" dirty="0" smtClean="0">
                <a:latin typeface="Consolas" panose="020B0609020204030204" pitchFamily="49" charset="0"/>
              </a:rPr>
              <a:t>IEEE80211_stop</a:t>
            </a:r>
            <a:endParaRPr lang="en-US" sz="1400" dirty="0">
              <a:latin typeface="Consolas" panose="020B0609020204030204" pitchFamily="49" charset="0"/>
            </a:endParaRPr>
          </a:p>
        </p:txBody>
      </p:sp>
      <p:sp>
        <p:nvSpPr>
          <p:cNvPr id="26" name="TextBox 25"/>
          <p:cNvSpPr txBox="1"/>
          <p:nvPr/>
        </p:nvSpPr>
        <p:spPr>
          <a:xfrm>
            <a:off x="7535600" y="4971192"/>
            <a:ext cx="1476686" cy="307777"/>
          </a:xfrm>
          <a:prstGeom prst="rect">
            <a:avLst/>
          </a:prstGeom>
          <a:noFill/>
        </p:spPr>
        <p:txBody>
          <a:bodyPr wrap="none" rtlCol="0">
            <a:spAutoFit/>
          </a:bodyPr>
          <a:lstStyle/>
          <a:p>
            <a:r>
              <a:rPr lang="en-US" sz="1400" dirty="0" smtClean="0">
                <a:latin typeface="Consolas" panose="020B0609020204030204" pitchFamily="49" charset="0"/>
              </a:rPr>
              <a:t>*driver*_stop</a:t>
            </a:r>
            <a:endParaRPr lang="en-US" sz="1400" dirty="0">
              <a:latin typeface="Consolas" panose="020B0609020204030204" pitchFamily="49" charset="0"/>
            </a:endParaRPr>
          </a:p>
        </p:txBody>
      </p:sp>
      <p:sp>
        <p:nvSpPr>
          <p:cNvPr id="27" name="TextBox 26"/>
          <p:cNvSpPr txBox="1"/>
          <p:nvPr/>
        </p:nvSpPr>
        <p:spPr>
          <a:xfrm>
            <a:off x="4430623" y="2713697"/>
            <a:ext cx="780983" cy="307777"/>
          </a:xfrm>
          <a:prstGeom prst="rect">
            <a:avLst/>
          </a:prstGeom>
          <a:noFill/>
        </p:spPr>
        <p:txBody>
          <a:bodyPr wrap="none" rtlCol="0">
            <a:spAutoFit/>
          </a:bodyPr>
          <a:lstStyle/>
          <a:p>
            <a:r>
              <a:rPr lang="en-US" sz="1400" dirty="0" err="1" smtClean="0">
                <a:latin typeface="Consolas" panose="020B0609020204030204" pitchFamily="49" charset="0"/>
              </a:rPr>
              <a:t>uevent</a:t>
            </a:r>
            <a:endParaRPr lang="en-US" sz="1400" dirty="0">
              <a:latin typeface="Consolas" panose="020B0609020204030204" pitchFamily="49" charset="0"/>
            </a:endParaRPr>
          </a:p>
        </p:txBody>
      </p:sp>
      <p:sp>
        <p:nvSpPr>
          <p:cNvPr id="28" name="TextBox 27"/>
          <p:cNvSpPr txBox="1"/>
          <p:nvPr/>
        </p:nvSpPr>
        <p:spPr>
          <a:xfrm>
            <a:off x="1981040" y="2273279"/>
            <a:ext cx="1576072" cy="307777"/>
          </a:xfrm>
          <a:prstGeom prst="rect">
            <a:avLst/>
          </a:prstGeom>
          <a:noFill/>
        </p:spPr>
        <p:txBody>
          <a:bodyPr wrap="none" rtlCol="0">
            <a:spAutoFit/>
          </a:bodyPr>
          <a:lstStyle/>
          <a:p>
            <a:r>
              <a:rPr lang="en-US" sz="1400" dirty="0" err="1">
                <a:latin typeface="Consolas" panose="020B0609020204030204" pitchFamily="49" charset="0"/>
              </a:rPr>
              <a:t>n</a:t>
            </a:r>
            <a:r>
              <a:rPr lang="en-US" sz="1400" dirty="0" err="1" smtClean="0">
                <a:latin typeface="Consolas" panose="020B0609020204030204" pitchFamily="49" charset="0"/>
              </a:rPr>
              <a:t>etlink</a:t>
            </a:r>
            <a:r>
              <a:rPr lang="en-US" sz="1400" dirty="0" smtClean="0">
                <a:latin typeface="Consolas" panose="020B0609020204030204" pitchFamily="49" charset="0"/>
              </a:rPr>
              <a:t> socket</a:t>
            </a:r>
            <a:endParaRPr lang="en-US" sz="1400" dirty="0">
              <a:latin typeface="Consolas" panose="020B0609020204030204" pitchFamily="49" charset="0"/>
            </a:endParaRPr>
          </a:p>
        </p:txBody>
      </p:sp>
      <p:sp>
        <p:nvSpPr>
          <p:cNvPr id="29" name="TextBox 28"/>
          <p:cNvSpPr txBox="1"/>
          <p:nvPr/>
        </p:nvSpPr>
        <p:spPr>
          <a:xfrm>
            <a:off x="2534637" y="3989273"/>
            <a:ext cx="1576072" cy="307777"/>
          </a:xfrm>
          <a:prstGeom prst="rect">
            <a:avLst/>
          </a:prstGeom>
          <a:noFill/>
        </p:spPr>
        <p:txBody>
          <a:bodyPr wrap="none" rtlCol="0">
            <a:spAutoFit/>
          </a:bodyPr>
          <a:lstStyle/>
          <a:p>
            <a:r>
              <a:rPr lang="en-US" sz="1400" dirty="0" smtClean="0">
                <a:latin typeface="Consolas" panose="020B0609020204030204" pitchFamily="49" charset="0"/>
              </a:rPr>
              <a:t>IEEE80211_</a:t>
            </a:r>
            <a:r>
              <a:rPr lang="en-US" altLang="zh-CN" sz="1400" dirty="0" smtClean="0">
                <a:latin typeface="Consolas" panose="020B0609020204030204" pitchFamily="49" charset="0"/>
              </a:rPr>
              <a:t>open</a:t>
            </a:r>
            <a:endParaRPr lang="en-US" sz="1400" dirty="0">
              <a:latin typeface="Consolas" panose="020B0609020204030204" pitchFamily="49" charset="0"/>
            </a:endParaRPr>
          </a:p>
        </p:txBody>
      </p:sp>
      <p:sp>
        <p:nvSpPr>
          <p:cNvPr id="30" name="TextBox 29"/>
          <p:cNvSpPr txBox="1"/>
          <p:nvPr/>
        </p:nvSpPr>
        <p:spPr>
          <a:xfrm>
            <a:off x="3643322" y="4977159"/>
            <a:ext cx="1576072" cy="307777"/>
          </a:xfrm>
          <a:prstGeom prst="rect">
            <a:avLst/>
          </a:prstGeom>
          <a:noFill/>
        </p:spPr>
        <p:txBody>
          <a:bodyPr wrap="none" rtlCol="0">
            <a:spAutoFit/>
          </a:bodyPr>
          <a:lstStyle/>
          <a:p>
            <a:r>
              <a:rPr lang="en-US" sz="1400" dirty="0" smtClean="0">
                <a:latin typeface="Consolas" panose="020B0609020204030204" pitchFamily="49" charset="0"/>
              </a:rPr>
              <a:t>*driver*_</a:t>
            </a:r>
            <a:r>
              <a:rPr lang="en-US" altLang="zh-CN" sz="1400" dirty="0" smtClean="0">
                <a:latin typeface="Consolas" panose="020B0609020204030204" pitchFamily="49" charset="0"/>
              </a:rPr>
              <a:t>start</a:t>
            </a:r>
            <a:endParaRPr lang="en-US" sz="1400" dirty="0">
              <a:latin typeface="Consolas" panose="020B0609020204030204" pitchFamily="49" charset="0"/>
            </a:endParaRPr>
          </a:p>
        </p:txBody>
      </p:sp>
      <p:sp>
        <p:nvSpPr>
          <p:cNvPr id="31" name="Rectangle 30"/>
          <p:cNvSpPr/>
          <p:nvPr/>
        </p:nvSpPr>
        <p:spPr>
          <a:xfrm>
            <a:off x="9269844" y="2578944"/>
            <a:ext cx="1071127" cy="369332"/>
          </a:xfrm>
          <a:prstGeom prst="rect">
            <a:avLst/>
          </a:prstGeom>
        </p:spPr>
        <p:txBody>
          <a:bodyPr wrap="none">
            <a:spAutoFit/>
          </a:bodyPr>
          <a:lstStyle/>
          <a:p>
            <a:pPr algn="r"/>
            <a:r>
              <a:rPr lang="en-US" altLang="zh-CN" dirty="0" smtClean="0">
                <a:latin typeface="Consolas" panose="020B0609020204030204" pitchFamily="49" charset="0"/>
              </a:rPr>
              <a:t>KERNEL</a:t>
            </a:r>
            <a:r>
              <a:rPr lang="en-US" dirty="0" smtClean="0">
                <a:latin typeface="Consolas" panose="020B0609020204030204" pitchFamily="49" charset="0"/>
              </a:rPr>
              <a:t> </a:t>
            </a:r>
            <a:endParaRPr lang="en-US" dirty="0">
              <a:latin typeface="Consolas" panose="020B0609020204030204" pitchFamily="49" charset="0"/>
            </a:endParaRPr>
          </a:p>
        </p:txBody>
      </p:sp>
      <p:sp>
        <p:nvSpPr>
          <p:cNvPr id="32" name="Rectangle 31"/>
          <p:cNvSpPr/>
          <p:nvPr/>
        </p:nvSpPr>
        <p:spPr>
          <a:xfrm>
            <a:off x="8899468" y="2217731"/>
            <a:ext cx="1324402" cy="369332"/>
          </a:xfrm>
          <a:prstGeom prst="rect">
            <a:avLst/>
          </a:prstGeom>
        </p:spPr>
        <p:txBody>
          <a:bodyPr wrap="none">
            <a:spAutoFit/>
          </a:bodyPr>
          <a:lstStyle/>
          <a:p>
            <a:pPr algn="r"/>
            <a:r>
              <a:rPr lang="en-US" altLang="zh-CN" dirty="0" smtClean="0">
                <a:latin typeface="Consolas" panose="020B0609020204030204" pitchFamily="49" charset="0"/>
              </a:rPr>
              <a:t>USERSPACE</a:t>
            </a:r>
            <a:endParaRPr lang="en-US" dirty="0">
              <a:latin typeface="Consolas" panose="020B0609020204030204" pitchFamily="49" charset="0"/>
            </a:endParaRPr>
          </a:p>
        </p:txBody>
      </p:sp>
      <p:sp>
        <p:nvSpPr>
          <p:cNvPr id="33" name="Line Callout 2 (No Border) 32"/>
          <p:cNvSpPr/>
          <p:nvPr/>
        </p:nvSpPr>
        <p:spPr>
          <a:xfrm>
            <a:off x="5564752" y="287908"/>
            <a:ext cx="1707060" cy="1621667"/>
          </a:xfrm>
          <a:prstGeom prst="callout2">
            <a:avLst>
              <a:gd name="adj1" fmla="val 102247"/>
              <a:gd name="adj2" fmla="val 32377"/>
              <a:gd name="adj3" fmla="val 111120"/>
              <a:gd name="adj4" fmla="val 33498"/>
              <a:gd name="adj5" fmla="val 126010"/>
              <a:gd name="adj6" fmla="val 58732"/>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r>
              <a:rPr lang="en-US" sz="1400" dirty="0" smtClean="0">
                <a:latin typeface="Consolas" panose="020B0609020204030204" pitchFamily="49" charset="0"/>
              </a:rPr>
              <a:t># file: </a:t>
            </a:r>
            <a:r>
              <a:rPr lang="en-US" sz="1400" dirty="0" err="1" smtClean="0">
                <a:latin typeface="Consolas" panose="020B0609020204030204" pitchFamily="49" charset="0"/>
              </a:rPr>
              <a:t>rfkill</a:t>
            </a:r>
            <a:endParaRPr lang="en-US" sz="1400" dirty="0" smtClean="0">
              <a:latin typeface="Consolas" panose="020B0609020204030204" pitchFamily="49" charset="0"/>
            </a:endParaRPr>
          </a:p>
          <a:p>
            <a:r>
              <a:rPr lang="en-US" sz="1400" dirty="0" smtClean="0">
                <a:latin typeface="Consolas" panose="020B0609020204030204" pitchFamily="49" charset="0"/>
              </a:rPr>
              <a:t># </a:t>
            </a:r>
            <a:r>
              <a:rPr lang="en-US" sz="1400" dirty="0">
                <a:latin typeface="Consolas" panose="020B0609020204030204" pitchFamily="49" charset="0"/>
              </a:rPr>
              <a:t>owner: root</a:t>
            </a:r>
          </a:p>
          <a:p>
            <a:r>
              <a:rPr lang="en-US" sz="1400" dirty="0">
                <a:latin typeface="Consolas" panose="020B0609020204030204" pitchFamily="49" charset="0"/>
              </a:rPr>
              <a:t># group: </a:t>
            </a:r>
            <a:r>
              <a:rPr lang="en-US" sz="1400" dirty="0" err="1">
                <a:latin typeface="Consolas" panose="020B0609020204030204" pitchFamily="49" charset="0"/>
              </a:rPr>
              <a:t>netdev</a:t>
            </a:r>
            <a:endParaRPr lang="en-US" sz="1400" dirty="0">
              <a:latin typeface="Consolas" panose="020B0609020204030204" pitchFamily="49" charset="0"/>
            </a:endParaRPr>
          </a:p>
          <a:p>
            <a:r>
              <a:rPr lang="en-US" sz="1400" u="sng" dirty="0">
                <a:latin typeface="Consolas" panose="020B0609020204030204" pitchFamily="49" charset="0"/>
              </a:rPr>
              <a:t>user::</a:t>
            </a:r>
            <a:r>
              <a:rPr lang="en-US" sz="1400" u="sng" dirty="0" err="1" smtClean="0">
                <a:latin typeface="Consolas" panose="020B0609020204030204" pitchFamily="49" charset="0"/>
              </a:rPr>
              <a:t>rw</a:t>
            </a:r>
            <a:r>
              <a:rPr lang="en-US" sz="1400" u="sng" dirty="0" smtClean="0">
                <a:latin typeface="Consolas" panose="020B0609020204030204" pitchFamily="49" charset="0"/>
              </a:rPr>
              <a:t>-</a:t>
            </a:r>
            <a:endParaRPr lang="en-US" sz="1400" u="sng" dirty="0">
              <a:latin typeface="Consolas" panose="020B0609020204030204" pitchFamily="49" charset="0"/>
            </a:endParaRPr>
          </a:p>
          <a:p>
            <a:r>
              <a:rPr lang="en-US" sz="1400" u="sng" dirty="0" err="1" smtClean="0">
                <a:latin typeface="Consolas" panose="020B0609020204030204" pitchFamily="49" charset="0"/>
              </a:rPr>
              <a:t>user:testu:rw</a:t>
            </a:r>
            <a:r>
              <a:rPr lang="en-US" sz="1400" u="sng" dirty="0" smtClean="0">
                <a:latin typeface="Consolas" panose="020B0609020204030204" pitchFamily="49" charset="0"/>
              </a:rPr>
              <a:t>-</a:t>
            </a:r>
            <a:endParaRPr lang="en-US" sz="1400" u="sng" dirty="0">
              <a:latin typeface="Consolas" panose="020B0609020204030204" pitchFamily="49" charset="0"/>
            </a:endParaRPr>
          </a:p>
          <a:p>
            <a:r>
              <a:rPr lang="en-US" sz="1400" dirty="0">
                <a:latin typeface="Consolas" panose="020B0609020204030204" pitchFamily="49" charset="0"/>
              </a:rPr>
              <a:t>group::</a:t>
            </a:r>
            <a:r>
              <a:rPr lang="en-US" sz="1400" dirty="0" err="1">
                <a:latin typeface="Consolas" panose="020B0609020204030204" pitchFamily="49" charset="0"/>
              </a:rPr>
              <a:t>rw</a:t>
            </a:r>
            <a:r>
              <a:rPr lang="en-US" sz="1400" dirty="0">
                <a:latin typeface="Consolas" panose="020B0609020204030204" pitchFamily="49" charset="0"/>
              </a:rPr>
              <a:t>-</a:t>
            </a:r>
          </a:p>
          <a:p>
            <a:r>
              <a:rPr lang="en-US" sz="1400" dirty="0">
                <a:latin typeface="Consolas" panose="020B0609020204030204" pitchFamily="49" charset="0"/>
              </a:rPr>
              <a:t>mask::</a:t>
            </a:r>
            <a:r>
              <a:rPr lang="en-US" sz="1400" dirty="0" err="1">
                <a:latin typeface="Consolas" panose="020B0609020204030204" pitchFamily="49" charset="0"/>
              </a:rPr>
              <a:t>rw</a:t>
            </a:r>
            <a:r>
              <a:rPr lang="en-US" sz="1400" dirty="0">
                <a:latin typeface="Consolas" panose="020B0609020204030204" pitchFamily="49" charset="0"/>
              </a:rPr>
              <a:t>-</a:t>
            </a:r>
          </a:p>
          <a:p>
            <a:r>
              <a:rPr lang="en-US" sz="1400" dirty="0">
                <a:latin typeface="Consolas" panose="020B0609020204030204" pitchFamily="49" charset="0"/>
              </a:rPr>
              <a:t>other::r--</a:t>
            </a:r>
          </a:p>
        </p:txBody>
      </p:sp>
      <p:cxnSp>
        <p:nvCxnSpPr>
          <p:cNvPr id="34" name="Straight Connector 33"/>
          <p:cNvCxnSpPr/>
          <p:nvPr/>
        </p:nvCxnSpPr>
        <p:spPr>
          <a:xfrm>
            <a:off x="1752599" y="5860568"/>
            <a:ext cx="8377881" cy="0"/>
          </a:xfrm>
          <a:prstGeom prst="line">
            <a:avLst/>
          </a:prstGeom>
        </p:spPr>
        <p:style>
          <a:lnRef idx="1">
            <a:schemeClr val="dk1"/>
          </a:lnRef>
          <a:fillRef idx="0">
            <a:schemeClr val="dk1"/>
          </a:fillRef>
          <a:effectRef idx="0">
            <a:schemeClr val="dk1"/>
          </a:effectRef>
          <a:fontRef idx="minor">
            <a:schemeClr val="tx1"/>
          </a:fontRef>
        </p:style>
      </p:cxnSp>
      <p:sp>
        <p:nvSpPr>
          <p:cNvPr id="35" name="Rectangle 34"/>
          <p:cNvSpPr/>
          <p:nvPr/>
        </p:nvSpPr>
        <p:spPr>
          <a:xfrm>
            <a:off x="9016569" y="5833109"/>
            <a:ext cx="1324402" cy="369332"/>
          </a:xfrm>
          <a:prstGeom prst="rect">
            <a:avLst/>
          </a:prstGeom>
        </p:spPr>
        <p:txBody>
          <a:bodyPr wrap="none">
            <a:spAutoFit/>
          </a:bodyPr>
          <a:lstStyle/>
          <a:p>
            <a:pPr algn="r"/>
            <a:r>
              <a:rPr lang="en-US" altLang="zh-CN" dirty="0" smtClean="0">
                <a:latin typeface="Consolas" panose="020B0609020204030204" pitchFamily="49" charset="0"/>
              </a:rPr>
              <a:t>HARDWARE</a:t>
            </a:r>
            <a:r>
              <a:rPr lang="en-US" dirty="0" smtClean="0">
                <a:latin typeface="Consolas" panose="020B0609020204030204" pitchFamily="49" charset="0"/>
              </a:rPr>
              <a:t> </a:t>
            </a:r>
            <a:endParaRPr lang="en-US" dirty="0">
              <a:latin typeface="Consolas" panose="020B0609020204030204" pitchFamily="49" charset="0"/>
            </a:endParaRPr>
          </a:p>
        </p:txBody>
      </p:sp>
      <p:sp>
        <p:nvSpPr>
          <p:cNvPr id="36" name="Arc 35"/>
          <p:cNvSpPr/>
          <p:nvPr/>
        </p:nvSpPr>
        <p:spPr>
          <a:xfrm flipH="1">
            <a:off x="5142722" y="5582791"/>
            <a:ext cx="1447141" cy="773388"/>
          </a:xfrm>
          <a:prstGeom prst="arc">
            <a:avLst>
              <a:gd name="adj1" fmla="val 18613118"/>
              <a:gd name="adj2" fmla="val 3382529"/>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a:off x="6291398" y="5582791"/>
            <a:ext cx="1302507" cy="773387"/>
          </a:xfrm>
          <a:prstGeom prst="arc">
            <a:avLst>
              <a:gd name="adj1" fmla="val 17780526"/>
              <a:gd name="adj2" fmla="val 3119376"/>
            </a:avLst>
          </a:prstGeom>
          <a:ln w="12700">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4812616" y="5902985"/>
            <a:ext cx="383438" cy="307777"/>
          </a:xfrm>
          <a:prstGeom prst="rect">
            <a:avLst/>
          </a:prstGeom>
          <a:noFill/>
        </p:spPr>
        <p:txBody>
          <a:bodyPr wrap="none" rtlCol="0">
            <a:spAutoFit/>
          </a:bodyPr>
          <a:lstStyle/>
          <a:p>
            <a:r>
              <a:rPr lang="en-US" sz="1400" dirty="0" smtClean="0">
                <a:latin typeface="Consolas" panose="020B0609020204030204" pitchFamily="49" charset="0"/>
              </a:rPr>
              <a:t>on</a:t>
            </a:r>
            <a:endParaRPr lang="en-US" sz="1400" dirty="0">
              <a:latin typeface="Consolas" panose="020B0609020204030204" pitchFamily="49" charset="0"/>
            </a:endParaRPr>
          </a:p>
        </p:txBody>
      </p:sp>
      <p:sp>
        <p:nvSpPr>
          <p:cNvPr id="39" name="TextBox 38"/>
          <p:cNvSpPr txBox="1"/>
          <p:nvPr/>
        </p:nvSpPr>
        <p:spPr>
          <a:xfrm>
            <a:off x="7585972" y="5902985"/>
            <a:ext cx="482824" cy="307777"/>
          </a:xfrm>
          <a:prstGeom prst="rect">
            <a:avLst/>
          </a:prstGeom>
          <a:noFill/>
        </p:spPr>
        <p:txBody>
          <a:bodyPr wrap="none" rtlCol="0">
            <a:spAutoFit/>
          </a:bodyPr>
          <a:lstStyle/>
          <a:p>
            <a:r>
              <a:rPr lang="en-US" sz="1400" dirty="0" smtClean="0">
                <a:latin typeface="Consolas" panose="020B0609020204030204" pitchFamily="49" charset="0"/>
              </a:rPr>
              <a:t>off</a:t>
            </a:r>
            <a:endParaRPr lang="en-US" sz="1400" dirty="0">
              <a:latin typeface="Consolas" panose="020B0609020204030204" pitchFamily="49" charset="0"/>
            </a:endParaRPr>
          </a:p>
        </p:txBody>
      </p:sp>
      <p:pic>
        <p:nvPicPr>
          <p:cNvPr id="40" name="Picture 5" descr="Image result for wireless ni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080">
                        <a14:foregroundMark x1="64964" y1="56566" x2="71168" y2="59596"/>
                        <a14:foregroundMark x1="74453" y1="57576" x2="87591" y2="45455"/>
                      </a14:backgroundRemoval>
                    </a14:imgEffect>
                  </a14:imgLayer>
                </a14:imgProps>
              </a:ext>
              <a:ext uri="{28A0092B-C50C-407E-A947-70E740481C1C}">
                <a14:useLocalDpi xmlns:a14="http://schemas.microsoft.com/office/drawing/2010/main" val="0"/>
              </a:ext>
            </a:extLst>
          </a:blip>
          <a:srcRect/>
          <a:stretch>
            <a:fillRect/>
          </a:stretch>
        </p:blipFill>
        <p:spPr bwMode="auto">
          <a:xfrm>
            <a:off x="5541332" y="5833109"/>
            <a:ext cx="1655044" cy="1195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par>
                          <p:cTn id="79" fill="hold">
                            <p:stCondLst>
                              <p:cond delay="2500"/>
                            </p:stCondLst>
                            <p:childTnLst>
                              <p:par>
                                <p:cTn id="80" presetID="10"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par>
                          <p:cTn id="86" fill="hold">
                            <p:stCondLst>
                              <p:cond delay="3000"/>
                            </p:stCondLst>
                            <p:childTnLst>
                              <p:par>
                                <p:cTn id="87" presetID="10" presetClass="entr" presetSubtype="0" fill="hold" grpId="0" nodeType="after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1000"/>
                                        <p:tgtEl>
                                          <p:spTgt spid="33"/>
                                        </p:tgtEl>
                                      </p:cBhvr>
                                    </p:animEffect>
                                    <p:anim calcmode="lin" valueType="num">
                                      <p:cBhvr>
                                        <p:cTn id="98" dur="1000" fill="hold"/>
                                        <p:tgtEl>
                                          <p:spTgt spid="33"/>
                                        </p:tgtEl>
                                        <p:attrNameLst>
                                          <p:attrName>ppt_x</p:attrName>
                                        </p:attrNameLst>
                                      </p:cBhvr>
                                      <p:tavLst>
                                        <p:tav tm="0">
                                          <p:val>
                                            <p:strVal val="#ppt_x"/>
                                          </p:val>
                                        </p:tav>
                                        <p:tav tm="100000">
                                          <p:val>
                                            <p:strVal val="#ppt_x"/>
                                          </p:val>
                                        </p:tav>
                                      </p:tavLst>
                                    </p:anim>
                                    <p:anim calcmode="lin" valueType="num">
                                      <p:cBhvr>
                                        <p:cTn id="9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29" grpId="0"/>
      <p:bldP spid="30" grpId="0"/>
      <p:bldP spid="33" grpId="0" animBg="1"/>
      <p:bldP spid="36" grpId="0" animBg="1"/>
      <p:bldP spid="37" grpId="0" animBg="1"/>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Android App Permissions</a:t>
            </a:r>
            <a:endParaRPr lang="zh-CN" altLang="en-US" dirty="0"/>
          </a:p>
        </p:txBody>
      </p:sp>
      <p:sp>
        <p:nvSpPr>
          <p:cNvPr id="3" name="Content Placeholder 2"/>
          <p:cNvSpPr>
            <a:spLocks noGrp="1"/>
          </p:cNvSpPr>
          <p:nvPr>
            <p:ph idx="1"/>
          </p:nvPr>
        </p:nvSpPr>
        <p:spPr/>
        <p:txBody>
          <a:bodyPr/>
          <a:lstStyle/>
          <a:p>
            <a:r>
              <a:rPr lang="en-US" altLang="zh-CN" dirty="0" smtClean="0"/>
              <a:t>Dangerous Permissions</a:t>
            </a:r>
          </a:p>
          <a:p>
            <a:pPr lvl="1"/>
            <a:r>
              <a:rPr lang="en-US" altLang="zh-CN" dirty="0">
                <a:latin typeface="Consolas" panose="020B0609020204030204" pitchFamily="49" charset="0"/>
              </a:rPr>
              <a:t>READ_CALENDAR, CAMERA, </a:t>
            </a:r>
            <a:r>
              <a:rPr lang="en-US" altLang="zh-CN" dirty="0" smtClean="0">
                <a:latin typeface="Consolas" panose="020B0609020204030204" pitchFamily="49" charset="0"/>
              </a:rPr>
              <a:t>READ_SMS, </a:t>
            </a:r>
          </a:p>
          <a:p>
            <a:pPr marL="457200" lvl="1" indent="0">
              <a:buNone/>
            </a:pPr>
            <a:r>
              <a:rPr lang="en-US" altLang="zh-CN" dirty="0" smtClean="0">
                <a:latin typeface="Consolas" panose="020B0609020204030204" pitchFamily="49" charset="0"/>
              </a:rPr>
              <a:t>READ_CALL_LOG …</a:t>
            </a:r>
            <a:endParaRPr lang="en-US" altLang="zh-CN" dirty="0">
              <a:latin typeface="Consolas" panose="020B0609020204030204" pitchFamily="49" charset="0"/>
            </a:endParaRPr>
          </a:p>
          <a:p>
            <a:pPr marL="457200" lvl="1" indent="0">
              <a:buNone/>
            </a:pPr>
            <a:endParaRPr lang="en-US" altLang="zh-CN" dirty="0" smtClean="0"/>
          </a:p>
          <a:p>
            <a:r>
              <a:rPr lang="en-US" altLang="zh-CN" dirty="0" smtClean="0"/>
              <a:t>Normal Permissions</a:t>
            </a:r>
          </a:p>
          <a:p>
            <a:pPr lvl="1"/>
            <a:r>
              <a:rPr lang="en-US" altLang="zh-CN" dirty="0" smtClean="0">
                <a:latin typeface="Consolas" panose="020B0609020204030204" pitchFamily="49" charset="0"/>
              </a:rPr>
              <a:t>SET_ALARM, SET_TIME_ZONE, …</a:t>
            </a:r>
          </a:p>
          <a:p>
            <a:pPr lvl="1"/>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17</a:t>
            </a:fld>
            <a:endParaRPr lang="zh-CN" altLang="en-US" dirty="0"/>
          </a:p>
        </p:txBody>
      </p:sp>
      <p:grpSp>
        <p:nvGrpSpPr>
          <p:cNvPr id="6" name="Group 5"/>
          <p:cNvGrpSpPr/>
          <p:nvPr/>
        </p:nvGrpSpPr>
        <p:grpSpPr>
          <a:xfrm>
            <a:off x="6985000" y="1362138"/>
            <a:ext cx="3594100" cy="4467162"/>
            <a:chOff x="6985000" y="1362138"/>
            <a:chExt cx="3594100" cy="4467162"/>
          </a:xfrm>
        </p:grpSpPr>
        <p:cxnSp>
          <p:nvCxnSpPr>
            <p:cNvPr id="7" name="Straight Connector 6"/>
            <p:cNvCxnSpPr/>
            <p:nvPr/>
          </p:nvCxnSpPr>
          <p:spPr>
            <a:xfrm>
              <a:off x="7848600" y="1385888"/>
              <a:ext cx="0" cy="4443412"/>
            </a:xfrm>
            <a:prstGeom prst="line">
              <a:avLst/>
            </a:prstGeom>
            <a:ln w="28575">
              <a:solidFill>
                <a:srgbClr val="B0252C"/>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985000" y="1362138"/>
              <a:ext cx="3594100" cy="4329661"/>
              <a:chOff x="6985000" y="1362138"/>
              <a:chExt cx="3594100" cy="4329661"/>
            </a:xfrm>
          </p:grpSpPr>
          <p:pic>
            <p:nvPicPr>
              <p:cNvPr id="5122" name="Picture 2" descr="Image result for android install permission pop up"/>
              <p:cNvPicPr>
                <a:picLocks noChangeAspect="1" noChangeArrowheads="1"/>
              </p:cNvPicPr>
              <p:nvPr/>
            </p:nvPicPr>
            <p:blipFill rotWithShape="1">
              <a:blip r:embed="rId3">
                <a:extLst>
                  <a:ext uri="{28A0092B-C50C-407E-A947-70E740481C1C}">
                    <a14:useLocalDpi xmlns:a14="http://schemas.microsoft.com/office/drawing/2010/main" val="0"/>
                  </a:ext>
                </a:extLst>
              </a:blip>
              <a:srcRect r="49667"/>
              <a:stretch/>
            </p:blipFill>
            <p:spPr bwMode="auto">
              <a:xfrm>
                <a:off x="7966075" y="1362138"/>
                <a:ext cx="2613025" cy="432966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6985000" y="2413001"/>
                <a:ext cx="863600" cy="406399"/>
              </a:xfrm>
              <a:prstGeom prst="line">
                <a:avLst/>
              </a:prstGeom>
              <a:ln w="28575">
                <a:solidFill>
                  <a:srgbClr val="B0252C"/>
                </a:solidFill>
              </a:ln>
            </p:spPr>
            <p:style>
              <a:lnRef idx="1">
                <a:schemeClr val="accent1"/>
              </a:lnRef>
              <a:fillRef idx="0">
                <a:schemeClr val="accent1"/>
              </a:fillRef>
              <a:effectRef idx="0">
                <a:schemeClr val="accent1"/>
              </a:effectRef>
              <a:fontRef idx="minor">
                <a:schemeClr val="tx1"/>
              </a:fontRef>
            </p:style>
          </p:cxnSp>
        </p:grpSp>
      </p:grpSp>
      <p:sp>
        <p:nvSpPr>
          <p:cNvPr id="11" name="Rectangle 10"/>
          <p:cNvSpPr/>
          <p:nvPr/>
        </p:nvSpPr>
        <p:spPr>
          <a:xfrm>
            <a:off x="1328860" y="4380803"/>
            <a:ext cx="3073277" cy="461665"/>
          </a:xfrm>
          <a:prstGeom prst="rect">
            <a:avLst/>
          </a:prstGeom>
        </p:spPr>
        <p:txBody>
          <a:bodyPr wrap="none">
            <a:spAutoFit/>
          </a:bodyPr>
          <a:lstStyle/>
          <a:p>
            <a:r>
              <a:rPr lang="en-US" altLang="zh-CN" sz="2400" dirty="0">
                <a:solidFill>
                  <a:srgbClr val="B0252C"/>
                </a:solidFill>
                <a:latin typeface="Consolas" panose="020B0609020204030204" pitchFamily="49" charset="0"/>
              </a:rPr>
              <a:t>CHANGE_WIFI_STATE</a:t>
            </a:r>
            <a:endParaRPr lang="zh-CN" altLang="en-US" sz="2400" dirty="0"/>
          </a:p>
        </p:txBody>
      </p:sp>
    </p:spTree>
    <p:extLst>
      <p:ext uri="{BB962C8B-B14F-4D97-AF65-F5344CB8AC3E}">
        <p14:creationId xmlns:p14="http://schemas.microsoft.com/office/powerpoint/2010/main" val="319969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additive="base">
                                        <p:cTn id="1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 calcmode="lin" valueType="num">
                                      <p:cBhvr additive="base">
                                        <p:cTn id="1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Attack Scenario</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18</a:t>
            </a:fld>
            <a:endParaRPr lang="zh-CN" alt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151" t="22384" r="7490" b="7167"/>
          <a:stretch/>
        </p:blipFill>
        <p:spPr>
          <a:xfrm rot="5400000">
            <a:off x="1312863" y="2426524"/>
            <a:ext cx="3538728" cy="2893176"/>
          </a:xfrm>
          <a:prstGeom prst="rect">
            <a:avLst/>
          </a:prstGeom>
        </p:spPr>
      </p:pic>
      <p:sp>
        <p:nvSpPr>
          <p:cNvPr id="6" name="TextBox 5"/>
          <p:cNvSpPr txBox="1"/>
          <p:nvPr/>
        </p:nvSpPr>
        <p:spPr>
          <a:xfrm>
            <a:off x="3559056" y="2089621"/>
            <a:ext cx="1638397" cy="584775"/>
          </a:xfrm>
          <a:prstGeom prst="rect">
            <a:avLst/>
          </a:prstGeom>
          <a:noFill/>
        </p:spPr>
        <p:txBody>
          <a:bodyPr wrap="none" rtlCol="0">
            <a:spAutoFit/>
          </a:bodyPr>
          <a:lstStyle/>
          <a:p>
            <a:r>
              <a:rPr lang="en-US" altLang="zh-CN" sz="3200" b="1" dirty="0" smtClean="0">
                <a:solidFill>
                  <a:srgbClr val="FF0000"/>
                </a:solidFill>
                <a:latin typeface="Calibri" panose="020F0502020204030204" pitchFamily="34" charset="0"/>
                <a:cs typeface="Calibri" panose="020F0502020204030204" pitchFamily="34" charset="0"/>
              </a:rPr>
              <a:t>Receiver</a:t>
            </a:r>
            <a:endParaRPr lang="zh-CN" altLang="en-US" sz="3200" b="1" dirty="0">
              <a:solidFill>
                <a:srgbClr val="FF0000"/>
              </a:solidFill>
              <a:latin typeface="Calibri" panose="020F0502020204030204" pitchFamily="34" charset="0"/>
              <a:cs typeface="Calibri" panose="020F0502020204030204" pitchFamily="34" charset="0"/>
            </a:endParaRPr>
          </a:p>
        </p:txBody>
      </p:sp>
      <p:grpSp>
        <p:nvGrpSpPr>
          <p:cNvPr id="7" name="Group 6"/>
          <p:cNvGrpSpPr/>
          <p:nvPr/>
        </p:nvGrpSpPr>
        <p:grpSpPr>
          <a:xfrm>
            <a:off x="5220106" y="2193633"/>
            <a:ext cx="6074075" cy="3659562"/>
            <a:chOff x="4135193" y="1625025"/>
            <a:chExt cx="6074075" cy="3659562"/>
          </a:xfrm>
        </p:grpSpPr>
        <p:sp>
          <p:nvSpPr>
            <p:cNvPr id="8" name="椭圆 14"/>
            <p:cNvSpPr/>
            <p:nvPr/>
          </p:nvSpPr>
          <p:spPr>
            <a:xfrm>
              <a:off x="9169588" y="4197217"/>
              <a:ext cx="421240" cy="421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Calibri" panose="020F0502020204030204" pitchFamily="34" charset="0"/>
                <a:cs typeface="Calibri" panose="020F0502020204030204" pitchFamily="34" charset="0"/>
              </a:endParaRPr>
            </a:p>
          </p:txBody>
        </p:sp>
        <p:sp>
          <p:nvSpPr>
            <p:cNvPr id="9" name="椭圆 3"/>
            <p:cNvSpPr/>
            <p:nvPr/>
          </p:nvSpPr>
          <p:spPr>
            <a:xfrm>
              <a:off x="4519450" y="2209800"/>
              <a:ext cx="421240" cy="421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10" name="文本框 4"/>
            <p:cNvSpPr txBox="1"/>
            <p:nvPr/>
          </p:nvSpPr>
          <p:spPr>
            <a:xfrm>
              <a:off x="4135193" y="1625025"/>
              <a:ext cx="1301959" cy="584775"/>
            </a:xfrm>
            <a:prstGeom prst="rect">
              <a:avLst/>
            </a:prstGeom>
            <a:noFill/>
          </p:spPr>
          <p:txBody>
            <a:bodyPr wrap="none" rtlCol="0">
              <a:spAutoFit/>
            </a:bodyPr>
            <a:lstStyle/>
            <a:p>
              <a:r>
                <a:rPr lang="en-US" altLang="zh-CN" sz="3200" dirty="0" smtClean="0">
                  <a:latin typeface="Calibri" panose="020F0502020204030204" pitchFamily="34" charset="0"/>
                  <a:cs typeface="Calibri" panose="020F0502020204030204" pitchFamily="34" charset="0"/>
                </a:rPr>
                <a:t>Helper</a:t>
              </a:r>
              <a:endParaRPr lang="zh-CN" altLang="en-US" sz="3200" dirty="0">
                <a:latin typeface="Calibri" panose="020F0502020204030204" pitchFamily="34" charset="0"/>
                <a:cs typeface="Calibri" panose="020F0502020204030204" pitchFamily="34" charset="0"/>
              </a:endParaRPr>
            </a:p>
          </p:txBody>
        </p:sp>
        <p:cxnSp>
          <p:nvCxnSpPr>
            <p:cNvPr id="11" name="直接箭头连接符 6"/>
            <p:cNvCxnSpPr/>
            <p:nvPr/>
          </p:nvCxnSpPr>
          <p:spPr>
            <a:xfrm>
              <a:off x="4730070" y="2420420"/>
              <a:ext cx="8284" cy="197225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文本框 7"/>
            <p:cNvSpPr txBox="1"/>
            <p:nvPr/>
          </p:nvSpPr>
          <p:spPr>
            <a:xfrm>
              <a:off x="4498082" y="3252658"/>
              <a:ext cx="870751" cy="461665"/>
            </a:xfrm>
            <a:prstGeom prst="rect">
              <a:avLst/>
            </a:prstGeom>
            <a:solidFill>
              <a:schemeClr val="bg1"/>
            </a:solidFill>
          </p:spPr>
          <p:txBody>
            <a:bodyPr wrap="none" rtlCol="0">
              <a:spAutoFit/>
            </a:bodyPr>
            <a:lstStyle/>
            <a:p>
              <a:r>
                <a:rPr lang="en-US" altLang="zh-CN" sz="2400" dirty="0" smtClean="0">
                  <a:latin typeface="Calibri" panose="020F0502020204030204" pitchFamily="34" charset="0"/>
                  <a:cs typeface="Calibri" panose="020F0502020204030204" pitchFamily="34" charset="0"/>
                </a:rPr>
                <a:t>65cm</a:t>
              </a:r>
            </a:p>
          </p:txBody>
        </p:sp>
        <p:sp>
          <p:nvSpPr>
            <p:cNvPr id="13" name="椭圆 10"/>
            <p:cNvSpPr/>
            <p:nvPr/>
          </p:nvSpPr>
          <p:spPr>
            <a:xfrm>
              <a:off x="6681461" y="4196373"/>
              <a:ext cx="421240" cy="421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Calibri" panose="020F0502020204030204" pitchFamily="34" charset="0"/>
                <a:cs typeface="Calibri" panose="020F0502020204030204" pitchFamily="34" charset="0"/>
              </a:endParaRPr>
            </a:p>
          </p:txBody>
        </p:sp>
        <p:cxnSp>
          <p:nvCxnSpPr>
            <p:cNvPr id="14" name="直接箭头连接符 9"/>
            <p:cNvCxnSpPr/>
            <p:nvPr/>
          </p:nvCxnSpPr>
          <p:spPr>
            <a:xfrm>
              <a:off x="4738354" y="4421300"/>
              <a:ext cx="214949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本框 11"/>
            <p:cNvSpPr txBox="1"/>
            <p:nvPr/>
          </p:nvSpPr>
          <p:spPr>
            <a:xfrm>
              <a:off x="6355975" y="4699812"/>
              <a:ext cx="1245854" cy="584775"/>
            </a:xfrm>
            <a:prstGeom prst="rect">
              <a:avLst/>
            </a:prstGeom>
            <a:noFill/>
          </p:spPr>
          <p:txBody>
            <a:bodyPr wrap="none" rtlCol="0">
              <a:spAutoFit/>
            </a:bodyPr>
            <a:lstStyle/>
            <a:p>
              <a:r>
                <a:rPr lang="en-US" altLang="zh-CN" sz="3200" dirty="0" smtClean="0">
                  <a:latin typeface="Calibri" panose="020F0502020204030204" pitchFamily="34" charset="0"/>
                  <a:cs typeface="Calibri" panose="020F0502020204030204" pitchFamily="34" charset="0"/>
                </a:rPr>
                <a:t>Victim</a:t>
              </a:r>
              <a:endParaRPr lang="zh-CN" altLang="en-US" sz="3200" dirty="0">
                <a:latin typeface="Calibri" panose="020F0502020204030204" pitchFamily="34" charset="0"/>
                <a:cs typeface="Calibri" panose="020F0502020204030204" pitchFamily="34" charset="0"/>
              </a:endParaRPr>
            </a:p>
          </p:txBody>
        </p:sp>
        <p:cxnSp>
          <p:nvCxnSpPr>
            <p:cNvPr id="16" name="直接箭头连接符 13"/>
            <p:cNvCxnSpPr/>
            <p:nvPr/>
          </p:nvCxnSpPr>
          <p:spPr>
            <a:xfrm>
              <a:off x="6887849" y="4421300"/>
              <a:ext cx="251979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606009" y="4699812"/>
              <a:ext cx="1603259" cy="584775"/>
            </a:xfrm>
            <a:prstGeom prst="rect">
              <a:avLst/>
            </a:prstGeom>
            <a:noFill/>
          </p:spPr>
          <p:txBody>
            <a:bodyPr wrap="none" rtlCol="0">
              <a:spAutoFit/>
            </a:bodyPr>
            <a:lstStyle/>
            <a:p>
              <a:r>
                <a:rPr lang="en-US" altLang="zh-CN" sz="3200" dirty="0" smtClean="0">
                  <a:latin typeface="Calibri" panose="020F0502020204030204" pitchFamily="34" charset="0"/>
                  <a:cs typeface="Calibri" panose="020F0502020204030204" pitchFamily="34" charset="0"/>
                </a:rPr>
                <a:t>Receiver</a:t>
              </a:r>
              <a:endParaRPr lang="zh-CN" altLang="en-US" sz="3200" dirty="0">
                <a:latin typeface="Calibri" panose="020F0502020204030204" pitchFamily="34" charset="0"/>
                <a:cs typeface="Calibri" panose="020F0502020204030204" pitchFamily="34" charset="0"/>
              </a:endParaRPr>
            </a:p>
          </p:txBody>
        </p:sp>
        <p:cxnSp>
          <p:nvCxnSpPr>
            <p:cNvPr id="18" name="直接箭头连接符 9"/>
            <p:cNvCxnSpPr/>
            <p:nvPr/>
          </p:nvCxnSpPr>
          <p:spPr>
            <a:xfrm>
              <a:off x="4730070" y="2420420"/>
              <a:ext cx="2177528" cy="197225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9"/>
            <p:cNvCxnSpPr/>
            <p:nvPr/>
          </p:nvCxnSpPr>
          <p:spPr>
            <a:xfrm>
              <a:off x="4710922" y="2406293"/>
              <a:ext cx="4696717" cy="198638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文本框 12"/>
            <p:cNvSpPr txBox="1"/>
            <p:nvPr/>
          </p:nvSpPr>
          <p:spPr>
            <a:xfrm rot="1324241">
              <a:off x="7001178" y="3128221"/>
              <a:ext cx="530915" cy="584775"/>
            </a:xfrm>
            <a:prstGeom prst="rect">
              <a:avLst/>
            </a:prstGeom>
            <a:solidFill>
              <a:schemeClr val="bg1"/>
            </a:solidFill>
          </p:spPr>
          <p:txBody>
            <a:bodyPr wrap="none" rtlCol="0">
              <a:spAutoFit/>
            </a:bodyPr>
            <a:lstStyle/>
            <a:p>
              <a:r>
                <a:rPr lang="en-US" altLang="zh-CN" sz="3200" dirty="0" smtClean="0">
                  <a:latin typeface="Calibri" panose="020F0502020204030204" pitchFamily="34" charset="0"/>
                  <a:cs typeface="Calibri" panose="020F0502020204030204" pitchFamily="34" charset="0"/>
                </a:rPr>
                <a:t>d</a:t>
              </a:r>
              <a:r>
                <a:rPr lang="en-US" altLang="zh-CN" sz="2000" dirty="0" smtClean="0">
                  <a:latin typeface="Calibri" panose="020F0502020204030204" pitchFamily="34" charset="0"/>
                  <a:cs typeface="Calibri" panose="020F0502020204030204" pitchFamily="34" charset="0"/>
                </a:rPr>
                <a:t>3</a:t>
              </a:r>
              <a:endParaRPr lang="en-US" altLang="zh-CN" sz="3200" dirty="0" smtClean="0">
                <a:latin typeface="Calibri" panose="020F0502020204030204" pitchFamily="34" charset="0"/>
                <a:cs typeface="Calibri" panose="020F0502020204030204" pitchFamily="34" charset="0"/>
              </a:endParaRPr>
            </a:p>
          </p:txBody>
        </p:sp>
        <p:sp>
          <p:nvSpPr>
            <p:cNvPr id="21" name="文本框 12"/>
            <p:cNvSpPr txBox="1"/>
            <p:nvPr/>
          </p:nvSpPr>
          <p:spPr>
            <a:xfrm rot="2275163">
              <a:off x="5614994" y="3107098"/>
              <a:ext cx="530915" cy="584775"/>
            </a:xfrm>
            <a:prstGeom prst="rect">
              <a:avLst/>
            </a:prstGeom>
            <a:solidFill>
              <a:schemeClr val="bg1"/>
            </a:solidFill>
          </p:spPr>
          <p:txBody>
            <a:bodyPr wrap="none" rtlCol="0">
              <a:spAutoFit/>
            </a:bodyPr>
            <a:lstStyle/>
            <a:p>
              <a:r>
                <a:rPr lang="en-US" altLang="zh-CN" sz="3200" dirty="0" smtClean="0">
                  <a:latin typeface="Calibri" panose="020F0502020204030204" pitchFamily="34" charset="0"/>
                  <a:cs typeface="Calibri" panose="020F0502020204030204" pitchFamily="34" charset="0"/>
                </a:rPr>
                <a:t>d</a:t>
              </a:r>
              <a:r>
                <a:rPr lang="en-US" altLang="zh-CN" sz="2000" dirty="0" smtClean="0">
                  <a:latin typeface="Calibri" panose="020F0502020204030204" pitchFamily="34" charset="0"/>
                  <a:cs typeface="Calibri" panose="020F0502020204030204" pitchFamily="34" charset="0"/>
                </a:rPr>
                <a:t>1</a:t>
              </a:r>
              <a:endParaRPr lang="en-US" altLang="zh-CN" sz="3200" dirty="0" smtClean="0">
                <a:latin typeface="Calibri" panose="020F0502020204030204" pitchFamily="34" charset="0"/>
                <a:cs typeface="Calibri" panose="020F0502020204030204" pitchFamily="34" charset="0"/>
              </a:endParaRPr>
            </a:p>
          </p:txBody>
        </p:sp>
        <p:sp>
          <p:nvSpPr>
            <p:cNvPr id="22" name="文本框 7"/>
            <p:cNvSpPr txBox="1"/>
            <p:nvPr/>
          </p:nvSpPr>
          <p:spPr>
            <a:xfrm>
              <a:off x="5437152" y="4238786"/>
              <a:ext cx="1026243" cy="461665"/>
            </a:xfrm>
            <a:prstGeom prst="rect">
              <a:avLst/>
            </a:prstGeom>
            <a:solidFill>
              <a:schemeClr val="bg1"/>
            </a:solidFill>
          </p:spPr>
          <p:txBody>
            <a:bodyPr wrap="none" rtlCol="0">
              <a:spAutoFit/>
            </a:bodyPr>
            <a:lstStyle/>
            <a:p>
              <a:r>
                <a:rPr lang="en-US" altLang="zh-CN" sz="2400" dirty="0" smtClean="0">
                  <a:latin typeface="Calibri" panose="020F0502020204030204" pitchFamily="34" charset="0"/>
                  <a:cs typeface="Calibri" panose="020F0502020204030204" pitchFamily="34" charset="0"/>
                </a:rPr>
                <a:t>150cm</a:t>
              </a:r>
            </a:p>
          </p:txBody>
        </p:sp>
        <p:sp>
          <p:nvSpPr>
            <p:cNvPr id="23" name="文本框 11"/>
            <p:cNvSpPr txBox="1"/>
            <p:nvPr/>
          </p:nvSpPr>
          <p:spPr>
            <a:xfrm>
              <a:off x="7826274" y="4208008"/>
              <a:ext cx="530915" cy="584775"/>
            </a:xfrm>
            <a:prstGeom prst="rect">
              <a:avLst/>
            </a:prstGeom>
            <a:solidFill>
              <a:schemeClr val="bg1"/>
            </a:solidFill>
          </p:spPr>
          <p:txBody>
            <a:bodyPr wrap="none" rtlCol="0">
              <a:spAutoFit/>
            </a:bodyPr>
            <a:lstStyle/>
            <a:p>
              <a:r>
                <a:rPr lang="en-US" altLang="zh-CN" sz="3200" dirty="0" smtClean="0">
                  <a:latin typeface="Calibri" panose="020F0502020204030204" pitchFamily="34" charset="0"/>
                  <a:cs typeface="Calibri" panose="020F0502020204030204" pitchFamily="34" charset="0"/>
                </a:rPr>
                <a:t>d</a:t>
              </a:r>
              <a:r>
                <a:rPr lang="en-US" altLang="zh-CN" sz="2000" dirty="0" smtClean="0">
                  <a:latin typeface="Calibri" panose="020F0502020204030204" pitchFamily="34" charset="0"/>
                  <a:cs typeface="Calibri" panose="020F0502020204030204" pitchFamily="34" charset="0"/>
                </a:rPr>
                <a:t>2</a:t>
              </a:r>
              <a:endParaRPr lang="zh-CN" altLang="en-US" sz="3200" dirty="0">
                <a:latin typeface="Calibri" panose="020F0502020204030204" pitchFamily="34" charset="0"/>
                <a:cs typeface="Calibri" panose="020F0502020204030204" pitchFamily="34" charset="0"/>
              </a:endParaRPr>
            </a:p>
          </p:txBody>
        </p:sp>
      </p:grpSp>
      <p:cxnSp>
        <p:nvCxnSpPr>
          <p:cNvPr id="24" name="Straight Arrow Connector 23"/>
          <p:cNvCxnSpPr/>
          <p:nvPr/>
        </p:nvCxnSpPr>
        <p:spPr>
          <a:xfrm flipH="1">
            <a:off x="3350219" y="2274287"/>
            <a:ext cx="218476" cy="113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485136" y="3041670"/>
            <a:ext cx="1502489" cy="584775"/>
            <a:chOff x="6078614" y="3584958"/>
            <a:chExt cx="1502489" cy="584775"/>
          </a:xfrm>
        </p:grpSpPr>
        <p:sp>
          <p:nvSpPr>
            <p:cNvPr id="26" name="TextBox 25"/>
            <p:cNvSpPr txBox="1"/>
            <p:nvPr/>
          </p:nvSpPr>
          <p:spPr>
            <a:xfrm>
              <a:off x="6304792" y="3584958"/>
              <a:ext cx="1276311" cy="584775"/>
            </a:xfrm>
            <a:prstGeom prst="rect">
              <a:avLst/>
            </a:prstGeom>
            <a:noFill/>
          </p:spPr>
          <p:txBody>
            <a:bodyPr wrap="none" rtlCol="0">
              <a:spAutoFit/>
            </a:bodyPr>
            <a:lstStyle/>
            <a:p>
              <a:r>
                <a:rPr lang="en-US" altLang="zh-CN" sz="3200" b="1" dirty="0" smtClean="0">
                  <a:solidFill>
                    <a:srgbClr val="FF0000"/>
                  </a:solidFill>
                  <a:latin typeface="Calibri" panose="020F0502020204030204" pitchFamily="34" charset="0"/>
                  <a:cs typeface="Calibri" panose="020F0502020204030204" pitchFamily="34" charset="0"/>
                </a:rPr>
                <a:t>Victim</a:t>
              </a:r>
            </a:p>
          </p:txBody>
        </p:sp>
        <p:cxnSp>
          <p:nvCxnSpPr>
            <p:cNvPr id="27" name="Straight Arrow Connector 26"/>
            <p:cNvCxnSpPr>
              <a:stCxn id="26" idx="1"/>
            </p:cNvCxnSpPr>
            <p:nvPr/>
          </p:nvCxnSpPr>
          <p:spPr>
            <a:xfrm flipH="1" flipV="1">
              <a:off x="6078614" y="3695388"/>
              <a:ext cx="226178" cy="1819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658069" y="5095783"/>
            <a:ext cx="1573162" cy="637661"/>
            <a:chOff x="5238337" y="5301107"/>
            <a:chExt cx="1573162" cy="637661"/>
          </a:xfrm>
        </p:grpSpPr>
        <p:sp>
          <p:nvSpPr>
            <p:cNvPr id="29" name="TextBox 28"/>
            <p:cNvSpPr txBox="1"/>
            <p:nvPr/>
          </p:nvSpPr>
          <p:spPr>
            <a:xfrm>
              <a:off x="5487097" y="5353993"/>
              <a:ext cx="1324402" cy="584775"/>
            </a:xfrm>
            <a:prstGeom prst="rect">
              <a:avLst/>
            </a:prstGeom>
            <a:noFill/>
          </p:spPr>
          <p:txBody>
            <a:bodyPr wrap="none" rtlCol="0">
              <a:spAutoFit/>
            </a:bodyPr>
            <a:lstStyle/>
            <a:p>
              <a:r>
                <a:rPr lang="en-US" altLang="zh-CN" sz="3200" b="1" dirty="0" smtClean="0">
                  <a:solidFill>
                    <a:srgbClr val="FF0000"/>
                  </a:solidFill>
                  <a:latin typeface="Calibri" panose="020F0502020204030204" pitchFamily="34" charset="0"/>
                  <a:cs typeface="Calibri" panose="020F0502020204030204" pitchFamily="34" charset="0"/>
                </a:rPr>
                <a:t>Helper</a:t>
              </a:r>
              <a:endParaRPr lang="zh-CN" altLang="en-US" sz="3200" b="1" dirty="0">
                <a:solidFill>
                  <a:srgbClr val="FF0000"/>
                </a:solidFill>
                <a:latin typeface="Calibri" panose="020F0502020204030204" pitchFamily="34" charset="0"/>
                <a:cs typeface="Calibri" panose="020F0502020204030204" pitchFamily="34" charset="0"/>
              </a:endParaRPr>
            </a:p>
          </p:txBody>
        </p:sp>
        <p:cxnSp>
          <p:nvCxnSpPr>
            <p:cNvPr id="30" name="Straight Arrow Connector 29"/>
            <p:cNvCxnSpPr>
              <a:stCxn id="29" idx="1"/>
            </p:cNvCxnSpPr>
            <p:nvPr/>
          </p:nvCxnSpPr>
          <p:spPr>
            <a:xfrm flipH="1" flipV="1">
              <a:off x="5238337" y="5301107"/>
              <a:ext cx="248760" cy="3452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4362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Attack Scenario</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19</a:t>
            </a:fld>
            <a:endParaRPr lang="zh-CN" altLang="en-US" dirty="0"/>
          </a:p>
        </p:txBody>
      </p:sp>
      <p:grpSp>
        <p:nvGrpSpPr>
          <p:cNvPr id="8" name="Group 7"/>
          <p:cNvGrpSpPr/>
          <p:nvPr/>
        </p:nvGrpSpPr>
        <p:grpSpPr>
          <a:xfrm>
            <a:off x="2227989" y="2528166"/>
            <a:ext cx="1902521" cy="3219780"/>
            <a:chOff x="1948589" y="2871066"/>
            <a:chExt cx="1902521" cy="3219780"/>
          </a:xfrm>
        </p:grpSpPr>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63540">
              <a:off x="1407015" y="3634167"/>
              <a:ext cx="2154173" cy="627972"/>
            </a:xfrm>
            <a:prstGeom prst="rect">
              <a:avLst/>
            </a:prstGeom>
          </p:spPr>
        </p:pic>
        <p:cxnSp>
          <p:nvCxnSpPr>
            <p:cNvPr id="10" name="Straight Arrow Connector 9"/>
            <p:cNvCxnSpPr/>
            <p:nvPr/>
          </p:nvCxnSpPr>
          <p:spPr>
            <a:xfrm>
              <a:off x="3430887" y="4508556"/>
              <a:ext cx="420223" cy="4140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rot="2872764">
              <a:off x="627909" y="4246946"/>
              <a:ext cx="3164580" cy="523220"/>
            </a:xfrm>
            <a:prstGeom prst="rect">
              <a:avLst/>
            </a:prstGeom>
            <a:noFill/>
          </p:spPr>
          <p:txBody>
            <a:bodyPr wrap="square" rtlCol="0">
              <a:spAutoFit/>
            </a:bodyPr>
            <a:lstStyle/>
            <a:p>
              <a:r>
                <a:rPr lang="en-US" altLang="zh-CN" sz="2800" dirty="0" smtClean="0">
                  <a:cs typeface="Times New Roman" panose="02020603050405020304" pitchFamily="18" charset="0"/>
                </a:rPr>
                <a:t>Incident Signal</a:t>
              </a:r>
              <a:endParaRPr lang="zh-CN" altLang="en-US" sz="2800" dirty="0">
                <a:cs typeface="Times New Roman" panose="02020603050405020304" pitchFamily="18" charset="0"/>
              </a:endParaRPr>
            </a:p>
          </p:txBody>
        </p:sp>
      </p:grpSp>
      <p:grpSp>
        <p:nvGrpSpPr>
          <p:cNvPr id="12" name="Group 11"/>
          <p:cNvGrpSpPr/>
          <p:nvPr/>
        </p:nvGrpSpPr>
        <p:grpSpPr>
          <a:xfrm>
            <a:off x="4868078" y="4579663"/>
            <a:ext cx="3402451" cy="1183582"/>
            <a:chOff x="4588678" y="4922563"/>
            <a:chExt cx="3402451" cy="1183582"/>
          </a:xfrm>
        </p:grpSpPr>
        <p:pic>
          <p:nvPicPr>
            <p:cNvPr id="13" name="Picture 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386" y="4922563"/>
              <a:ext cx="2180814" cy="672232"/>
            </a:xfrm>
            <a:prstGeom prst="rect">
              <a:avLst/>
            </a:prstGeom>
          </p:spPr>
        </p:pic>
        <p:cxnSp>
          <p:nvCxnSpPr>
            <p:cNvPr id="14" name="Straight Arrow Connector 13"/>
            <p:cNvCxnSpPr/>
            <p:nvPr/>
          </p:nvCxnSpPr>
          <p:spPr>
            <a:xfrm flipV="1">
              <a:off x="4588678" y="5258679"/>
              <a:ext cx="603765" cy="93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276958" y="5582925"/>
              <a:ext cx="2714171" cy="523220"/>
            </a:xfrm>
            <a:prstGeom prst="rect">
              <a:avLst/>
            </a:prstGeom>
            <a:noFill/>
          </p:spPr>
          <p:txBody>
            <a:bodyPr wrap="square" rtlCol="0">
              <a:spAutoFit/>
            </a:bodyPr>
            <a:lstStyle/>
            <a:p>
              <a:r>
                <a:rPr lang="en-US" altLang="zh-CN" sz="2800" dirty="0" smtClean="0">
                  <a:cs typeface="Times New Roman" panose="02020603050405020304" pitchFamily="18" charset="0"/>
                </a:rPr>
                <a:t>Reflected Signal</a:t>
              </a:r>
              <a:endParaRPr lang="zh-CN" altLang="en-US" sz="2800" dirty="0">
                <a:cs typeface="Times New Roman" panose="02020603050405020304" pitchFamily="18" charset="0"/>
              </a:endParaRPr>
            </a:p>
          </p:txBody>
        </p:sp>
      </p:gr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558422" y="4579663"/>
            <a:ext cx="1663920" cy="1663920"/>
          </a:xfrm>
          <a:prstGeom prst="rect">
            <a:avLst/>
          </a:prstGeom>
        </p:spPr>
      </p:pic>
      <p:pic>
        <p:nvPicPr>
          <p:cNvPr id="3076" name="Picture 4" descr="Image result for usrp n2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416" y="1650908"/>
            <a:ext cx="1933909" cy="15926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usrp n2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3530" y="4429055"/>
            <a:ext cx="1933909" cy="159263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116129" y="5763245"/>
            <a:ext cx="718466" cy="369332"/>
          </a:xfrm>
          <a:prstGeom prst="rect">
            <a:avLst/>
          </a:prstGeom>
          <a:noFill/>
        </p:spPr>
        <p:txBody>
          <a:bodyPr wrap="none" rtlCol="0">
            <a:spAutoFit/>
          </a:bodyPr>
          <a:lstStyle/>
          <a:p>
            <a:r>
              <a:rPr lang="en-US" altLang="zh-CN" dirty="0" smtClean="0"/>
              <a:t>N210</a:t>
            </a:r>
            <a:endParaRPr lang="zh-CN" altLang="en-US" dirty="0"/>
          </a:p>
        </p:txBody>
      </p:sp>
      <p:sp>
        <p:nvSpPr>
          <p:cNvPr id="23" name="TextBox 22"/>
          <p:cNvSpPr txBox="1"/>
          <p:nvPr/>
        </p:nvSpPr>
        <p:spPr>
          <a:xfrm>
            <a:off x="1071539" y="1650908"/>
            <a:ext cx="718466" cy="369332"/>
          </a:xfrm>
          <a:prstGeom prst="rect">
            <a:avLst/>
          </a:prstGeom>
          <a:noFill/>
        </p:spPr>
        <p:txBody>
          <a:bodyPr wrap="none" rtlCol="0">
            <a:spAutoFit/>
          </a:bodyPr>
          <a:lstStyle/>
          <a:p>
            <a:r>
              <a:rPr lang="en-US" altLang="zh-CN" dirty="0" smtClean="0"/>
              <a:t>N210</a:t>
            </a:r>
            <a:endParaRPr lang="zh-CN" altLang="en-US" dirty="0"/>
          </a:p>
        </p:txBody>
      </p:sp>
      <p:sp>
        <p:nvSpPr>
          <p:cNvPr id="24" name="TextBox 23"/>
          <p:cNvSpPr txBox="1"/>
          <p:nvPr/>
        </p:nvSpPr>
        <p:spPr>
          <a:xfrm>
            <a:off x="3246513" y="6311072"/>
            <a:ext cx="2225330" cy="369332"/>
          </a:xfrm>
          <a:prstGeom prst="rect">
            <a:avLst/>
          </a:prstGeom>
          <a:noFill/>
        </p:spPr>
        <p:txBody>
          <a:bodyPr wrap="square" rtlCol="0">
            <a:spAutoFit/>
          </a:bodyPr>
          <a:lstStyle/>
          <a:p>
            <a:r>
              <a:rPr lang="en-US" altLang="zh-CN" dirty="0" smtClean="0"/>
              <a:t>HP </a:t>
            </a:r>
            <a:r>
              <a:rPr lang="en-US" altLang="zh-CN" dirty="0" err="1" smtClean="0"/>
              <a:t>Elitebook</a:t>
            </a:r>
            <a:r>
              <a:rPr lang="en-US" altLang="zh-CN" dirty="0" smtClean="0"/>
              <a:t> </a:t>
            </a:r>
            <a:r>
              <a:rPr lang="en-US" altLang="zh-CN" dirty="0"/>
              <a:t>8530P</a:t>
            </a:r>
            <a:endParaRPr lang="zh-CN" altLang="en-US" dirty="0"/>
          </a:p>
        </p:txBody>
      </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1094" y="1563691"/>
            <a:ext cx="6271822" cy="4679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Is Our Data Safe Enough ? </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2</a:t>
            </a:fld>
            <a:endParaRPr lang="zh-CN" altLang="en-US" dirty="0"/>
          </a:p>
        </p:txBody>
      </p:sp>
      <p:grpSp>
        <p:nvGrpSpPr>
          <p:cNvPr id="11" name="Group 10"/>
          <p:cNvGrpSpPr/>
          <p:nvPr/>
        </p:nvGrpSpPr>
        <p:grpSpPr>
          <a:xfrm>
            <a:off x="833803" y="3562821"/>
            <a:ext cx="3754895" cy="1364291"/>
            <a:chOff x="833803" y="3562821"/>
            <a:chExt cx="3754895" cy="1364291"/>
          </a:xfrm>
        </p:grpSpPr>
        <p:pic>
          <p:nvPicPr>
            <p:cNvPr id="1030" name="Picture 6" descr="Image result for credit card"/>
            <p:cNvPicPr>
              <a:picLocks noChangeAspect="1" noChangeArrowheads="1"/>
            </p:cNvPicPr>
            <p:nvPr/>
          </p:nvPicPr>
          <p:blipFill rotWithShape="1">
            <a:blip r:embed="rId3">
              <a:extLst>
                <a:ext uri="{28A0092B-C50C-407E-A947-70E740481C1C}">
                  <a14:useLocalDpi xmlns:a14="http://schemas.microsoft.com/office/drawing/2010/main" val="0"/>
                </a:ext>
              </a:extLst>
            </a:blip>
            <a:srcRect b="15250"/>
            <a:stretch/>
          </p:blipFill>
          <p:spPr bwMode="auto">
            <a:xfrm>
              <a:off x="833803" y="3562821"/>
              <a:ext cx="2224823" cy="1364291"/>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Arrow 19"/>
            <p:cNvSpPr/>
            <p:nvPr/>
          </p:nvSpPr>
          <p:spPr>
            <a:xfrm>
              <a:off x="3652973" y="3868603"/>
              <a:ext cx="935725" cy="672924"/>
            </a:xfrm>
            <a:prstGeom prst="rightArrow">
              <a:avLst/>
            </a:prstGeom>
            <a:solidFill>
              <a:srgbClr val="E78D91"/>
            </a:solidFill>
            <a:ln>
              <a:solidFill>
                <a:srgbClr val="B0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0252C"/>
                </a:solidFill>
              </a:endParaRPr>
            </a:p>
          </p:txBody>
        </p:sp>
      </p:grpSp>
      <p:grpSp>
        <p:nvGrpSpPr>
          <p:cNvPr id="14" name="Group 13"/>
          <p:cNvGrpSpPr/>
          <p:nvPr/>
        </p:nvGrpSpPr>
        <p:grpSpPr>
          <a:xfrm>
            <a:off x="6807497" y="3201925"/>
            <a:ext cx="4990963" cy="1381827"/>
            <a:chOff x="6807497" y="3201925"/>
            <a:chExt cx="4990963" cy="1381827"/>
          </a:xfrm>
        </p:grpSpPr>
        <p:sp>
          <p:nvSpPr>
            <p:cNvPr id="24" name="Right Arrow 23"/>
            <p:cNvSpPr/>
            <p:nvPr/>
          </p:nvSpPr>
          <p:spPr>
            <a:xfrm>
              <a:off x="6807497" y="3462341"/>
              <a:ext cx="3877920" cy="860997"/>
            </a:xfrm>
            <a:prstGeom prst="righ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0252C"/>
                </a:solidFill>
              </a:endParaRPr>
            </a:p>
          </p:txBody>
        </p:sp>
        <p:pic>
          <p:nvPicPr>
            <p:cNvPr id="1046" name="Picture 22" descr="Image result for Malware "/>
            <p:cNvPicPr>
              <a:picLocks noChangeAspect="1" noChangeArrowheads="1"/>
            </p:cNvPicPr>
            <p:nvPr/>
          </p:nvPicPr>
          <p:blipFill rotWithShape="1">
            <a:blip r:embed="rId4">
              <a:extLst>
                <a:ext uri="{28A0092B-C50C-407E-A947-70E740481C1C}">
                  <a14:useLocalDpi xmlns:a14="http://schemas.microsoft.com/office/drawing/2010/main" val="0"/>
                </a:ext>
              </a:extLst>
            </a:blip>
            <a:srcRect l="37101" t="52765" r="38283"/>
            <a:stretch/>
          </p:blipFill>
          <p:spPr bwMode="auto">
            <a:xfrm>
              <a:off x="10718298" y="3201925"/>
              <a:ext cx="1080162" cy="138182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9469810" y="2788934"/>
            <a:ext cx="470263" cy="1987969"/>
          </a:xfrm>
          <a:prstGeom prst="rect">
            <a:avLst/>
          </a:prstGeom>
          <a:pattFill prst="horzBrick">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Image result for Shiel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400" b="100000" l="0" r="100000">
                        <a14:foregroundMark x1="45600" y1="16800" x2="82000" y2="17200"/>
                        <a14:foregroundMark x1="82000" y1="17200" x2="82000" y2="17200"/>
                        <a14:foregroundMark x1="82000" y1="17200" x2="82000" y2="17200"/>
                        <a14:foregroundMark x1="82000" y1="16800" x2="82000" y2="16800"/>
                        <a14:foregroundMark x1="82000" y1="13600" x2="82000" y2="13600"/>
                        <a14:foregroundMark x1="42000" y1="12400" x2="82000" y2="12400"/>
                        <a14:foregroundMark x1="84000" y1="10800" x2="82800" y2="50400"/>
                      </a14:backgroundRemoval>
                    </a14:imgEffect>
                  </a14:imgLayer>
                </a14:imgProps>
              </a:ext>
              <a:ext uri="{28A0092B-C50C-407E-A947-70E740481C1C}">
                <a14:useLocalDpi xmlns:a14="http://schemas.microsoft.com/office/drawing/2010/main" val="0"/>
              </a:ext>
            </a:extLst>
          </a:blip>
          <a:srcRect/>
          <a:stretch>
            <a:fillRect/>
          </a:stretch>
        </p:blipFill>
        <p:spPr bwMode="auto">
          <a:xfrm>
            <a:off x="8008791" y="3270446"/>
            <a:ext cx="1236478" cy="123647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disconnect wifi network"/>
          <p:cNvPicPr>
            <a:picLocks noChangeAspect="1" noChangeArrowheads="1"/>
          </p:cNvPicPr>
          <p:nvPr/>
        </p:nvPicPr>
        <p:blipFill rotWithShape="1">
          <a:blip r:embed="rId7">
            <a:clrChange>
              <a:clrFrom>
                <a:srgbClr val="FBFAF6"/>
              </a:clrFrom>
              <a:clrTo>
                <a:srgbClr val="FBFAF6">
                  <a:alpha val="0"/>
                </a:srgbClr>
              </a:clrTo>
            </a:clrChange>
            <a:extLst>
              <a:ext uri="{28A0092B-C50C-407E-A947-70E740481C1C}">
                <a14:useLocalDpi xmlns:a14="http://schemas.microsoft.com/office/drawing/2010/main" val="0"/>
              </a:ext>
            </a:extLst>
          </a:blip>
          <a:srcRect l="1272" t="-1" r="51529" b="10668"/>
          <a:stretch/>
        </p:blipFill>
        <p:spPr bwMode="auto">
          <a:xfrm>
            <a:off x="6880753" y="3362005"/>
            <a:ext cx="1075786" cy="10533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surface pro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8380" y="3271168"/>
            <a:ext cx="2943029" cy="165594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2218857" y="1880664"/>
            <a:ext cx="2319494" cy="1640294"/>
            <a:chOff x="2166797" y="1690688"/>
            <a:chExt cx="2319494" cy="1640294"/>
          </a:xfrm>
        </p:grpSpPr>
        <p:sp>
          <p:nvSpPr>
            <p:cNvPr id="8" name="Right Arrow 7"/>
            <p:cNvSpPr/>
            <p:nvPr/>
          </p:nvSpPr>
          <p:spPr>
            <a:xfrm rot="1579166">
              <a:off x="3564215" y="2476212"/>
              <a:ext cx="922076" cy="677529"/>
            </a:xfrm>
            <a:prstGeom prst="rightArrow">
              <a:avLst/>
            </a:prstGeom>
            <a:solidFill>
              <a:srgbClr val="E78D91"/>
            </a:solidFill>
            <a:ln>
              <a:solidFill>
                <a:srgbClr val="B0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0252C"/>
                </a:solidFill>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6797" y="1690688"/>
              <a:ext cx="1099332" cy="1640294"/>
            </a:xfrm>
            <a:prstGeom prst="rect">
              <a:avLst/>
            </a:prstGeom>
          </p:spPr>
        </p:pic>
      </p:grpSp>
      <p:grpSp>
        <p:nvGrpSpPr>
          <p:cNvPr id="17" name="Group 16"/>
          <p:cNvGrpSpPr/>
          <p:nvPr/>
        </p:nvGrpSpPr>
        <p:grpSpPr>
          <a:xfrm>
            <a:off x="1420346" y="4974064"/>
            <a:ext cx="3220412" cy="1296941"/>
            <a:chOff x="1946214" y="5182054"/>
            <a:chExt cx="3220412" cy="1296941"/>
          </a:xfrm>
        </p:grpSpPr>
        <p:sp>
          <p:nvSpPr>
            <p:cNvPr id="21" name="Right Arrow 20"/>
            <p:cNvSpPr/>
            <p:nvPr/>
          </p:nvSpPr>
          <p:spPr>
            <a:xfrm rot="19167378">
              <a:off x="4278668" y="5182054"/>
              <a:ext cx="887958" cy="636315"/>
            </a:xfrm>
            <a:prstGeom prst="rightArrow">
              <a:avLst/>
            </a:prstGeom>
            <a:solidFill>
              <a:srgbClr val="E78D91"/>
            </a:solidFill>
            <a:ln>
              <a:solidFill>
                <a:srgbClr val="B0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0252C"/>
                </a:solidFill>
              </a:endParaRPr>
            </a:p>
          </p:txBody>
        </p:sp>
        <p:pic>
          <p:nvPicPr>
            <p:cNvPr id="16" name="Picture 15"/>
            <p:cNvPicPr>
              <a:picLocks noChangeAspect="1"/>
            </p:cNvPicPr>
            <p:nvPr/>
          </p:nvPicPr>
          <p:blipFill>
            <a:blip r:embed="rId10"/>
            <a:stretch>
              <a:fillRect/>
            </a:stretch>
          </p:blipFill>
          <p:spPr>
            <a:xfrm>
              <a:off x="1946214" y="5307535"/>
              <a:ext cx="2021557" cy="1171460"/>
            </a:xfrm>
            <a:prstGeom prst="rect">
              <a:avLst/>
            </a:prstGeom>
          </p:spPr>
        </p:pic>
      </p:grpSp>
    </p:spTree>
    <p:extLst>
      <p:ext uri="{BB962C8B-B14F-4D97-AF65-F5344CB8AC3E}">
        <p14:creationId xmlns:p14="http://schemas.microsoft.com/office/powerpoint/2010/main" val="213793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044"/>
                                        </p:tgtEl>
                                        <p:attrNameLst>
                                          <p:attrName>style.visibility</p:attrName>
                                        </p:attrNameLst>
                                      </p:cBhvr>
                                      <p:to>
                                        <p:strVal val="visible"/>
                                      </p:to>
                                    </p:set>
                                    <p:animEffect transition="in" filter="wipe(down)">
                                      <p:cBhvr>
                                        <p:cTn id="35" dur="500"/>
                                        <p:tgtEl>
                                          <p:spTgt spid="104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48"/>
                                        </p:tgtEl>
                                        <p:attrNameLst>
                                          <p:attrName>style.visibility</p:attrName>
                                        </p:attrNameLst>
                                      </p:cBhvr>
                                      <p:to>
                                        <p:strVal val="visible"/>
                                      </p:to>
                                    </p:set>
                                    <p:animEffect transition="in" filter="fade">
                                      <p:cBhvr>
                                        <p:cTn id="40" dur="1000"/>
                                        <p:tgtEl>
                                          <p:spTgt spid="1048"/>
                                        </p:tgtEl>
                                      </p:cBhvr>
                                    </p:animEffect>
                                    <p:anim calcmode="lin" valueType="num">
                                      <p:cBhvr>
                                        <p:cTn id="41" dur="1000" fill="hold"/>
                                        <p:tgtEl>
                                          <p:spTgt spid="1048"/>
                                        </p:tgtEl>
                                        <p:attrNameLst>
                                          <p:attrName>ppt_x</p:attrName>
                                        </p:attrNameLst>
                                      </p:cBhvr>
                                      <p:tavLst>
                                        <p:tav tm="0">
                                          <p:val>
                                            <p:strVal val="#ppt_x"/>
                                          </p:val>
                                        </p:tav>
                                        <p:tav tm="100000">
                                          <p:val>
                                            <p:strVal val="#ppt_x"/>
                                          </p:val>
                                        </p:tav>
                                      </p:tavLst>
                                    </p:anim>
                                    <p:anim calcmode="lin" valueType="num">
                                      <p:cBhvr>
                                        <p:cTn id="42" dur="1000" fill="hold"/>
                                        <p:tgtEl>
                                          <p:spTgt spid="10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Attack Scenario</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latin typeface="Calibri" panose="020F0502020204030204" pitchFamily="34" charset="0"/>
                <a:cs typeface="Calibri" panose="020F0502020204030204" pitchFamily="34" charset="0"/>
              </a:rPr>
              <a:pPr/>
              <a:t>20</a:t>
            </a:fld>
            <a:endParaRPr lang="zh-CN" altLang="en-US" dirty="0">
              <a:latin typeface="Calibri" panose="020F0502020204030204" pitchFamily="34" charset="0"/>
              <a:cs typeface="Calibri" panose="020F0502020204030204" pitchFamily="34" charset="0"/>
            </a:endParaRPr>
          </a:p>
        </p:txBody>
      </p:sp>
      <p:grpSp>
        <p:nvGrpSpPr>
          <p:cNvPr id="24" name="Group 23"/>
          <p:cNvGrpSpPr/>
          <p:nvPr/>
        </p:nvGrpSpPr>
        <p:grpSpPr>
          <a:xfrm>
            <a:off x="2227989" y="2528166"/>
            <a:ext cx="1902521" cy="3219780"/>
            <a:chOff x="1948589" y="2871066"/>
            <a:chExt cx="1902521" cy="3219780"/>
          </a:xfrm>
        </p:grpSpPr>
        <p:pic>
          <p:nvPicPr>
            <p:cNvPr id="25" name="Picture 2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63540">
              <a:off x="1407015" y="3634167"/>
              <a:ext cx="2154173" cy="627972"/>
            </a:xfrm>
            <a:prstGeom prst="rect">
              <a:avLst/>
            </a:prstGeom>
          </p:spPr>
        </p:pic>
        <p:cxnSp>
          <p:nvCxnSpPr>
            <p:cNvPr id="26" name="Straight Arrow Connector 25"/>
            <p:cNvCxnSpPr/>
            <p:nvPr/>
          </p:nvCxnSpPr>
          <p:spPr>
            <a:xfrm>
              <a:off x="3430887" y="4508556"/>
              <a:ext cx="420223" cy="4140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rot="2872764">
              <a:off x="627909" y="4246946"/>
              <a:ext cx="3164580" cy="523220"/>
            </a:xfrm>
            <a:prstGeom prst="rect">
              <a:avLst/>
            </a:prstGeom>
            <a:noFill/>
          </p:spPr>
          <p:txBody>
            <a:bodyPr wrap="square" rtlCol="0">
              <a:spAutoFit/>
            </a:bodyPr>
            <a:lstStyle/>
            <a:p>
              <a:r>
                <a:rPr lang="en-US" altLang="zh-CN" sz="2800" dirty="0" smtClean="0">
                  <a:latin typeface="Calibri" panose="020F0502020204030204" pitchFamily="34" charset="0"/>
                  <a:cs typeface="Calibri" panose="020F0502020204030204" pitchFamily="34" charset="0"/>
                </a:rPr>
                <a:t>Incident Signal</a:t>
              </a:r>
              <a:endParaRPr lang="zh-CN" altLang="en-US" sz="2800" dirty="0">
                <a:latin typeface="Calibri" panose="020F0502020204030204" pitchFamily="34" charset="0"/>
                <a:cs typeface="Calibri" panose="020F0502020204030204" pitchFamily="34" charset="0"/>
              </a:endParaRPr>
            </a:p>
          </p:txBody>
        </p:sp>
      </p:grpSp>
      <p:grpSp>
        <p:nvGrpSpPr>
          <p:cNvPr id="28" name="Group 27"/>
          <p:cNvGrpSpPr/>
          <p:nvPr/>
        </p:nvGrpSpPr>
        <p:grpSpPr>
          <a:xfrm>
            <a:off x="4868078" y="4579663"/>
            <a:ext cx="3402451" cy="1183582"/>
            <a:chOff x="4588678" y="4922563"/>
            <a:chExt cx="3402451" cy="1183582"/>
          </a:xfrm>
        </p:grpSpPr>
        <p:pic>
          <p:nvPicPr>
            <p:cNvPr id="29" name="Picture 2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386" y="4922563"/>
              <a:ext cx="2180814" cy="672232"/>
            </a:xfrm>
            <a:prstGeom prst="rect">
              <a:avLst/>
            </a:prstGeom>
          </p:spPr>
        </p:pic>
        <p:cxnSp>
          <p:nvCxnSpPr>
            <p:cNvPr id="30" name="Straight Arrow Connector 29"/>
            <p:cNvCxnSpPr/>
            <p:nvPr/>
          </p:nvCxnSpPr>
          <p:spPr>
            <a:xfrm flipV="1">
              <a:off x="4588678" y="5258679"/>
              <a:ext cx="603765" cy="93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5276958" y="5582925"/>
              <a:ext cx="2714171" cy="523220"/>
            </a:xfrm>
            <a:prstGeom prst="rect">
              <a:avLst/>
            </a:prstGeom>
            <a:noFill/>
          </p:spPr>
          <p:txBody>
            <a:bodyPr wrap="square" rtlCol="0">
              <a:spAutoFit/>
            </a:bodyPr>
            <a:lstStyle/>
            <a:p>
              <a:r>
                <a:rPr lang="en-US" altLang="zh-CN" sz="2800" dirty="0" smtClean="0">
                  <a:latin typeface="Calibri" panose="020F0502020204030204" pitchFamily="34" charset="0"/>
                  <a:cs typeface="Calibri" panose="020F0502020204030204" pitchFamily="34" charset="0"/>
                </a:rPr>
                <a:t>Reflected Signal</a:t>
              </a:r>
              <a:endParaRPr lang="zh-CN" altLang="en-US" sz="2800" dirty="0">
                <a:latin typeface="Calibri" panose="020F0502020204030204" pitchFamily="34" charset="0"/>
                <a:cs typeface="Calibri" panose="020F0502020204030204" pitchFamily="34" charset="0"/>
              </a:endParaRPr>
            </a:p>
          </p:txBody>
        </p:sp>
      </p:grpSp>
      <p:pic>
        <p:nvPicPr>
          <p:cNvPr id="34" name="Picture 4" descr="Image result for usrp n2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416" y="1650908"/>
            <a:ext cx="1933909" cy="15926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usrp n2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3530" y="4429055"/>
            <a:ext cx="1933909" cy="15926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9116129" y="5763245"/>
            <a:ext cx="684803"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N210</a:t>
            </a:r>
            <a:endParaRPr lang="zh-CN" altLang="en-US" dirty="0">
              <a:latin typeface="Calibri" panose="020F0502020204030204" pitchFamily="34" charset="0"/>
              <a:cs typeface="Calibri" panose="020F0502020204030204" pitchFamily="34" charset="0"/>
            </a:endParaRPr>
          </a:p>
        </p:txBody>
      </p:sp>
      <p:sp>
        <p:nvSpPr>
          <p:cNvPr id="37" name="TextBox 36"/>
          <p:cNvSpPr txBox="1"/>
          <p:nvPr/>
        </p:nvSpPr>
        <p:spPr>
          <a:xfrm>
            <a:off x="1071539" y="1650908"/>
            <a:ext cx="684803" cy="369332"/>
          </a:xfrm>
          <a:prstGeom prst="rect">
            <a:avLst/>
          </a:prstGeom>
          <a:noFill/>
        </p:spPr>
        <p:txBody>
          <a:bodyPr wrap="none" rtlCol="0">
            <a:spAutoFit/>
          </a:bodyPr>
          <a:lstStyle/>
          <a:p>
            <a:r>
              <a:rPr lang="en-US" altLang="zh-CN" dirty="0" smtClean="0">
                <a:latin typeface="Calibri" panose="020F0502020204030204" pitchFamily="34" charset="0"/>
                <a:cs typeface="Calibri" panose="020F0502020204030204" pitchFamily="34" charset="0"/>
              </a:rPr>
              <a:t>N210</a:t>
            </a:r>
            <a:endParaRPr lang="zh-CN" altLang="en-US" dirty="0">
              <a:latin typeface="Calibri" panose="020F0502020204030204" pitchFamily="34" charset="0"/>
              <a:cs typeface="Calibri" panose="020F0502020204030204" pitchFamily="34" charset="0"/>
            </a:endParaRPr>
          </a:p>
        </p:txBody>
      </p:sp>
      <p:sp>
        <p:nvSpPr>
          <p:cNvPr id="38" name="TextBox 37"/>
          <p:cNvSpPr txBox="1"/>
          <p:nvPr/>
        </p:nvSpPr>
        <p:spPr>
          <a:xfrm>
            <a:off x="3920398" y="6183028"/>
            <a:ext cx="2225330"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Galaxy S2</a:t>
            </a:r>
            <a:endParaRPr lang="zh-CN" altLang="en-US" dirty="0">
              <a:latin typeface="Calibri" panose="020F0502020204030204" pitchFamily="34" charset="0"/>
              <a:cs typeface="Calibri" panose="020F0502020204030204" pitchFamily="34" charset="0"/>
            </a:endParaRPr>
          </a:p>
        </p:txBody>
      </p:sp>
      <p:pic>
        <p:nvPicPr>
          <p:cNvPr id="40" name="Picture 39"/>
          <p:cNvPicPr>
            <a:picLocks noChangeAspect="1"/>
          </p:cNvPicPr>
          <p:nvPr/>
        </p:nvPicPr>
        <p:blipFill rotWithShape="1">
          <a:blip r:embed="rId6"/>
          <a:srcRect l="29076" r="26156" b="4572"/>
          <a:stretch/>
        </p:blipFill>
        <p:spPr>
          <a:xfrm>
            <a:off x="4052464" y="4638088"/>
            <a:ext cx="809367" cy="1422991"/>
          </a:xfrm>
          <a:prstGeom prst="rect">
            <a:avLst/>
          </a:prstGeom>
        </p:spPr>
      </p:pic>
      <p:pic>
        <p:nvPicPr>
          <p:cNvPr id="3" name="Picture 2" descr="Screen Clipping"/>
          <p:cNvPicPr>
            <a:picLocks noChangeAspect="1"/>
          </p:cNvPicPr>
          <p:nvPr/>
        </p:nvPicPr>
        <p:blipFill rotWithShape="1">
          <a:blip r:embed="rId7">
            <a:extLst>
              <a:ext uri="{28A0092B-C50C-407E-A947-70E740481C1C}">
                <a14:useLocalDpi xmlns:a14="http://schemas.microsoft.com/office/drawing/2010/main" val="0"/>
              </a:ext>
            </a:extLst>
          </a:blip>
          <a:srcRect t="1913"/>
          <a:stretch/>
        </p:blipFill>
        <p:spPr>
          <a:xfrm>
            <a:off x="5169419" y="1697544"/>
            <a:ext cx="6007821" cy="4427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599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a:srcRect l="12176" t="4690" r="8470" b="5580"/>
          <a:stretch/>
        </p:blipFill>
        <p:spPr>
          <a:xfrm>
            <a:off x="1111103" y="1502581"/>
            <a:ext cx="1417542" cy="1170296"/>
          </a:xfrm>
          <a:prstGeom prst="rect">
            <a:avLst/>
          </a:prstGeom>
        </p:spPr>
      </p:pic>
      <p:sp>
        <p:nvSpPr>
          <p:cNvPr id="2" name="Title 1"/>
          <p:cNvSpPr>
            <a:spLocks noGrp="1"/>
          </p:cNvSpPr>
          <p:nvPr>
            <p:ph type="title"/>
          </p:nvPr>
        </p:nvSpPr>
        <p:spPr/>
        <p:txBody>
          <a:bodyPr/>
          <a:lstStyle/>
          <a:p>
            <a:r>
              <a:rPr lang="en-US" altLang="zh-CN" dirty="0" smtClean="0"/>
              <a:t>Attack Scenario</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latin typeface="Calibri" panose="020F0502020204030204" pitchFamily="34" charset="0"/>
                <a:cs typeface="Calibri" panose="020F0502020204030204" pitchFamily="34" charset="0"/>
              </a:rPr>
              <a:pPr/>
              <a:t>21</a:t>
            </a:fld>
            <a:endParaRPr lang="zh-CN" altLang="en-US" dirty="0">
              <a:latin typeface="Calibri" panose="020F0502020204030204" pitchFamily="34" charset="0"/>
              <a:cs typeface="Calibri" panose="020F0502020204030204" pitchFamily="34" charset="0"/>
            </a:endParaRPr>
          </a:p>
        </p:txBody>
      </p:sp>
      <p:grpSp>
        <p:nvGrpSpPr>
          <p:cNvPr id="24" name="Group 23"/>
          <p:cNvGrpSpPr/>
          <p:nvPr/>
        </p:nvGrpSpPr>
        <p:grpSpPr>
          <a:xfrm>
            <a:off x="2227989" y="2528166"/>
            <a:ext cx="1902521" cy="3219780"/>
            <a:chOff x="1948589" y="2871066"/>
            <a:chExt cx="1902521" cy="3219780"/>
          </a:xfrm>
        </p:grpSpPr>
        <p:pic>
          <p:nvPicPr>
            <p:cNvPr id="25" name="Picture 2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63540">
              <a:off x="1407015" y="3634167"/>
              <a:ext cx="2154173" cy="627972"/>
            </a:xfrm>
            <a:prstGeom prst="rect">
              <a:avLst/>
            </a:prstGeom>
          </p:spPr>
        </p:pic>
        <p:cxnSp>
          <p:nvCxnSpPr>
            <p:cNvPr id="26" name="Straight Arrow Connector 25"/>
            <p:cNvCxnSpPr/>
            <p:nvPr/>
          </p:nvCxnSpPr>
          <p:spPr>
            <a:xfrm>
              <a:off x="3430887" y="4508556"/>
              <a:ext cx="420223" cy="4140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rot="2872764">
              <a:off x="627909" y="4246946"/>
              <a:ext cx="3164580" cy="523220"/>
            </a:xfrm>
            <a:prstGeom prst="rect">
              <a:avLst/>
            </a:prstGeom>
            <a:noFill/>
          </p:spPr>
          <p:txBody>
            <a:bodyPr wrap="square" rtlCol="0">
              <a:spAutoFit/>
            </a:bodyPr>
            <a:lstStyle/>
            <a:p>
              <a:r>
                <a:rPr lang="en-US" altLang="zh-CN" sz="2800" dirty="0" smtClean="0">
                  <a:latin typeface="Calibri" panose="020F0502020204030204" pitchFamily="34" charset="0"/>
                  <a:cs typeface="Calibri" panose="020F0502020204030204" pitchFamily="34" charset="0"/>
                </a:rPr>
                <a:t>Incident Signal</a:t>
              </a:r>
              <a:endParaRPr lang="zh-CN" altLang="en-US" sz="2800" dirty="0">
                <a:latin typeface="Calibri" panose="020F0502020204030204" pitchFamily="34" charset="0"/>
                <a:cs typeface="Calibri" panose="020F0502020204030204" pitchFamily="34" charset="0"/>
              </a:endParaRPr>
            </a:p>
          </p:txBody>
        </p:sp>
      </p:grpSp>
      <p:grpSp>
        <p:nvGrpSpPr>
          <p:cNvPr id="28" name="Group 27"/>
          <p:cNvGrpSpPr/>
          <p:nvPr/>
        </p:nvGrpSpPr>
        <p:grpSpPr>
          <a:xfrm>
            <a:off x="4868078" y="4579663"/>
            <a:ext cx="3402451" cy="1183582"/>
            <a:chOff x="4588678" y="4922563"/>
            <a:chExt cx="3402451" cy="1183582"/>
          </a:xfrm>
        </p:grpSpPr>
        <p:pic>
          <p:nvPicPr>
            <p:cNvPr id="29" name="Picture 2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2386" y="4922563"/>
              <a:ext cx="2180814" cy="672232"/>
            </a:xfrm>
            <a:prstGeom prst="rect">
              <a:avLst/>
            </a:prstGeom>
          </p:spPr>
        </p:pic>
        <p:cxnSp>
          <p:nvCxnSpPr>
            <p:cNvPr id="30" name="Straight Arrow Connector 29"/>
            <p:cNvCxnSpPr/>
            <p:nvPr/>
          </p:nvCxnSpPr>
          <p:spPr>
            <a:xfrm flipV="1">
              <a:off x="4588678" y="5258679"/>
              <a:ext cx="603765" cy="93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5276958" y="5582925"/>
              <a:ext cx="2714171" cy="523220"/>
            </a:xfrm>
            <a:prstGeom prst="rect">
              <a:avLst/>
            </a:prstGeom>
            <a:noFill/>
          </p:spPr>
          <p:txBody>
            <a:bodyPr wrap="square" rtlCol="0">
              <a:spAutoFit/>
            </a:bodyPr>
            <a:lstStyle/>
            <a:p>
              <a:r>
                <a:rPr lang="en-US" altLang="zh-CN" sz="2800" dirty="0" smtClean="0">
                  <a:latin typeface="Calibri" panose="020F0502020204030204" pitchFamily="34" charset="0"/>
                  <a:cs typeface="Calibri" panose="020F0502020204030204" pitchFamily="34" charset="0"/>
                </a:rPr>
                <a:t>Reflected Signal</a:t>
              </a:r>
              <a:endParaRPr lang="zh-CN" altLang="en-US" sz="2800" dirty="0">
                <a:latin typeface="Calibri" panose="020F0502020204030204" pitchFamily="34" charset="0"/>
                <a:cs typeface="Calibri" panose="020F0502020204030204" pitchFamily="34" charset="0"/>
              </a:endParaRPr>
            </a:p>
          </p:txBody>
        </p:sp>
      </p:grpSp>
      <p:pic>
        <p:nvPicPr>
          <p:cNvPr id="32" name="Picture 31"/>
          <p:cNvPicPr>
            <a:picLocks noChangeAspect="1"/>
          </p:cNvPicPr>
          <p:nvPr/>
        </p:nvPicPr>
        <p:blipFill>
          <a:blip r:embed="rId6">
            <a:clrChange>
              <a:clrFrom>
                <a:srgbClr val="FFFFFF"/>
              </a:clrFrom>
              <a:clrTo>
                <a:srgbClr val="FFFFFF">
                  <a:alpha val="0"/>
                </a:srgbClr>
              </a:clrTo>
            </a:clrChange>
          </a:blip>
          <a:stretch>
            <a:fillRect/>
          </a:stretch>
        </p:blipFill>
        <p:spPr>
          <a:xfrm>
            <a:off x="3558422" y="4579663"/>
            <a:ext cx="1663920" cy="1663920"/>
          </a:xfrm>
          <a:prstGeom prst="rect">
            <a:avLst/>
          </a:prstGeom>
        </p:spPr>
      </p:pic>
      <p:sp>
        <p:nvSpPr>
          <p:cNvPr id="37" name="TextBox 36"/>
          <p:cNvSpPr txBox="1"/>
          <p:nvPr/>
        </p:nvSpPr>
        <p:spPr>
          <a:xfrm>
            <a:off x="1387803" y="1298469"/>
            <a:ext cx="1313180" cy="369332"/>
          </a:xfrm>
          <a:prstGeom prst="rect">
            <a:avLst/>
          </a:prstGeom>
          <a:noFill/>
        </p:spPr>
        <p:txBody>
          <a:bodyPr wrap="none" rtlCol="0">
            <a:spAutoFit/>
          </a:bodyPr>
          <a:lstStyle/>
          <a:p>
            <a:r>
              <a:rPr lang="en-US" altLang="zh-CN" dirty="0" err="1" smtClean="0">
                <a:latin typeface="Calibri" panose="020F0502020204030204" pitchFamily="34" charset="0"/>
                <a:cs typeface="Calibri" panose="020F0502020204030204" pitchFamily="34" charset="0"/>
              </a:rPr>
              <a:t>TPLink</a:t>
            </a:r>
            <a:r>
              <a:rPr lang="en-US" altLang="zh-CN" dirty="0" smtClean="0">
                <a:latin typeface="Calibri" panose="020F0502020204030204" pitchFamily="34" charset="0"/>
                <a:cs typeface="Calibri" panose="020F0502020204030204" pitchFamily="34" charset="0"/>
              </a:rPr>
              <a:t> 4300</a:t>
            </a:r>
            <a:endParaRPr lang="zh-CN" altLang="en-US" dirty="0">
              <a:latin typeface="Calibri" panose="020F0502020204030204" pitchFamily="34" charset="0"/>
              <a:cs typeface="Calibri" panose="020F0502020204030204" pitchFamily="34" charset="0"/>
            </a:endParaRPr>
          </a:p>
        </p:txBody>
      </p:sp>
      <p:sp>
        <p:nvSpPr>
          <p:cNvPr id="38" name="TextBox 37"/>
          <p:cNvSpPr txBox="1"/>
          <p:nvPr/>
        </p:nvSpPr>
        <p:spPr>
          <a:xfrm>
            <a:off x="3246513" y="6311072"/>
            <a:ext cx="2225330"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HP </a:t>
            </a:r>
            <a:r>
              <a:rPr lang="en-US" altLang="zh-CN" dirty="0" err="1" smtClean="0">
                <a:latin typeface="Calibri" panose="020F0502020204030204" pitchFamily="34" charset="0"/>
                <a:cs typeface="Calibri" panose="020F0502020204030204" pitchFamily="34" charset="0"/>
              </a:rPr>
              <a:t>Elitebook</a:t>
            </a:r>
            <a:r>
              <a:rPr lang="en-US" altLang="zh-CN" dirty="0" smtClean="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8530P</a:t>
            </a:r>
            <a:endParaRPr lang="zh-CN" altLang="en-US" dirty="0">
              <a:latin typeface="Calibri" panose="020F0502020204030204" pitchFamily="34" charset="0"/>
              <a:cs typeface="Calibri" panose="020F0502020204030204" pitchFamily="34" charset="0"/>
            </a:endParaRPr>
          </a:p>
        </p:txBody>
      </p:sp>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8327956" y="4579663"/>
            <a:ext cx="1663920" cy="1663920"/>
          </a:xfrm>
          <a:prstGeom prst="rect">
            <a:avLst/>
          </a:prstGeom>
        </p:spPr>
      </p:pic>
      <p:sp>
        <p:nvSpPr>
          <p:cNvPr id="40" name="TextBox 39"/>
          <p:cNvSpPr txBox="1"/>
          <p:nvPr/>
        </p:nvSpPr>
        <p:spPr>
          <a:xfrm>
            <a:off x="8016047" y="6311072"/>
            <a:ext cx="2225330"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HP </a:t>
            </a:r>
            <a:r>
              <a:rPr lang="en-US" altLang="zh-CN" dirty="0" err="1" smtClean="0">
                <a:latin typeface="Calibri" panose="020F0502020204030204" pitchFamily="34" charset="0"/>
                <a:cs typeface="Calibri" panose="020F0502020204030204" pitchFamily="34" charset="0"/>
              </a:rPr>
              <a:t>Elitebook</a:t>
            </a:r>
            <a:r>
              <a:rPr lang="en-US" altLang="zh-CN" dirty="0" smtClean="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8530P</a:t>
            </a:r>
            <a:endParaRPr lang="zh-CN" altLang="en-US" dirty="0">
              <a:latin typeface="Calibri" panose="020F0502020204030204" pitchFamily="34" charset="0"/>
              <a:cs typeface="Calibri" panose="020F0502020204030204" pitchFamily="34" charset="0"/>
            </a:endParaRPr>
          </a:p>
        </p:txBody>
      </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564" y="1710353"/>
            <a:ext cx="5548795" cy="4160179"/>
          </a:xfrm>
          <a:prstGeom prst="rect">
            <a:avLst/>
          </a:prstGeom>
          <a:ln>
            <a:noFill/>
          </a:ln>
          <a:effectLst>
            <a:outerShdw blurRad="292100" dist="139700" dir="2700000" algn="tl" rotWithShape="0">
              <a:srgbClr val="333333">
                <a:alpha val="65000"/>
              </a:srgbClr>
            </a:outerShdw>
          </a:effectLst>
        </p:spPr>
      </p:pic>
      <p:pic>
        <p:nvPicPr>
          <p:cNvPr id="5" name="Picture 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8912" y="1739780"/>
            <a:ext cx="5569931" cy="416894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99480" y="4579663"/>
            <a:ext cx="1084454" cy="523220"/>
          </a:xfrm>
          <a:prstGeom prst="rect">
            <a:avLst/>
          </a:prstGeom>
          <a:solidFill>
            <a:srgbClr val="DB5359"/>
          </a:solidFill>
        </p:spPr>
        <p:txBody>
          <a:bodyPr wrap="square" rtlCol="0">
            <a:spAutoFit/>
          </a:bodyPr>
          <a:lstStyle/>
          <a:p>
            <a:pPr algn="ctr"/>
            <a:r>
              <a:rPr lang="en-US" altLang="zh-CN" sz="2800" dirty="0" smtClean="0">
                <a:solidFill>
                  <a:schemeClr val="bg1"/>
                </a:solidFill>
                <a:latin typeface="Calibri" panose="020F0502020204030204" pitchFamily="34" charset="0"/>
                <a:cs typeface="Calibri" panose="020F0502020204030204" pitchFamily="34" charset="0"/>
              </a:rPr>
              <a:t>RSSI</a:t>
            </a:r>
            <a:endParaRPr lang="zh-CN" altLang="en-US" sz="2800" dirty="0">
              <a:solidFill>
                <a:schemeClr val="bg1"/>
              </a:solidFill>
              <a:latin typeface="Calibri" panose="020F0502020204030204" pitchFamily="34" charset="0"/>
              <a:cs typeface="Calibri" panose="020F0502020204030204" pitchFamily="34" charset="0"/>
            </a:endParaRPr>
          </a:p>
        </p:txBody>
      </p:sp>
      <p:sp>
        <p:nvSpPr>
          <p:cNvPr id="22" name="TextBox 21"/>
          <p:cNvSpPr txBox="1"/>
          <p:nvPr/>
        </p:nvSpPr>
        <p:spPr>
          <a:xfrm>
            <a:off x="7108660" y="4579663"/>
            <a:ext cx="1084454" cy="523220"/>
          </a:xfrm>
          <a:prstGeom prst="rect">
            <a:avLst/>
          </a:prstGeom>
          <a:solidFill>
            <a:srgbClr val="DB5359"/>
          </a:solidFill>
        </p:spPr>
        <p:txBody>
          <a:bodyPr wrap="square" rtlCol="0">
            <a:spAutoFit/>
          </a:bodyPr>
          <a:lstStyle/>
          <a:p>
            <a:pPr algn="ctr"/>
            <a:r>
              <a:rPr lang="en-US" altLang="zh-CN" sz="2800" dirty="0" smtClean="0">
                <a:solidFill>
                  <a:schemeClr val="bg1"/>
                </a:solidFill>
                <a:latin typeface="Calibri" panose="020F0502020204030204" pitchFamily="34" charset="0"/>
                <a:cs typeface="Calibri" panose="020F0502020204030204" pitchFamily="34" charset="0"/>
              </a:rPr>
              <a:t>CSI</a:t>
            </a:r>
            <a:endParaRPr lang="zh-CN" altLang="en-U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65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Transmission Time of Sensitive Information</a:t>
            </a:r>
            <a:endParaRPr lang="zh-CN" altLang="en-US" dirty="0"/>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1631" y="2380424"/>
            <a:ext cx="7892459" cy="2959672"/>
          </a:xfrm>
        </p:spPr>
      </p:pic>
      <p:sp>
        <p:nvSpPr>
          <p:cNvPr id="4" name="Slide Number Placeholder 3"/>
          <p:cNvSpPr>
            <a:spLocks noGrp="1"/>
          </p:cNvSpPr>
          <p:nvPr>
            <p:ph type="sldNum" sz="quarter" idx="12"/>
          </p:nvPr>
        </p:nvSpPr>
        <p:spPr/>
        <p:txBody>
          <a:bodyPr/>
          <a:lstStyle/>
          <a:p>
            <a:fld id="{2D4204BE-0ADC-45E9-9DC9-178D4B928EDF}" type="slidenum">
              <a:rPr lang="zh-CN" altLang="en-US" smtClean="0"/>
              <a:pPr/>
              <a:t>22</a:t>
            </a:fld>
            <a:endParaRPr lang="zh-CN" altLang="en-US" dirty="0"/>
          </a:p>
        </p:txBody>
      </p:sp>
    </p:spTree>
    <p:extLst>
      <p:ext uri="{BB962C8B-B14F-4D97-AF65-F5344CB8AC3E}">
        <p14:creationId xmlns:p14="http://schemas.microsoft.com/office/powerpoint/2010/main" val="1276368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Contributions </a:t>
            </a:r>
            <a:r>
              <a:rPr lang="en-US" altLang="zh-CN" dirty="0" smtClean="0"/>
              <a:t>and Limitations</a:t>
            </a:r>
            <a:endParaRPr lang="zh-CN" altLang="en-US" dirty="0"/>
          </a:p>
        </p:txBody>
      </p:sp>
      <p:sp>
        <p:nvSpPr>
          <p:cNvPr id="3" name="Content Placeholder 2"/>
          <p:cNvSpPr>
            <a:spLocks noGrp="1"/>
          </p:cNvSpPr>
          <p:nvPr>
            <p:ph idx="1"/>
          </p:nvPr>
        </p:nvSpPr>
        <p:spPr/>
        <p:txBody>
          <a:bodyPr>
            <a:normAutofit lnSpcReduction="10000"/>
          </a:bodyPr>
          <a:lstStyle/>
          <a:p>
            <a:r>
              <a:rPr lang="en-US" altLang="zh-CN" sz="3200" dirty="0" smtClean="0"/>
              <a:t>Enable backscatter communication on commercial mobile </a:t>
            </a:r>
            <a:r>
              <a:rPr lang="en-US" altLang="zh-CN" sz="3200" dirty="0" smtClean="0"/>
              <a:t>devices</a:t>
            </a:r>
            <a:endParaRPr lang="en-US" altLang="zh-CN" sz="3200" dirty="0"/>
          </a:p>
          <a:p>
            <a:r>
              <a:rPr lang="en-US" altLang="zh-CN" sz="3200" dirty="0" smtClean="0"/>
              <a:t>System </a:t>
            </a:r>
            <a:r>
              <a:rPr lang="en-US" altLang="zh-CN" sz="3200" dirty="0"/>
              <a:t>vulnerabilities in smartphone and Linux </a:t>
            </a:r>
            <a:r>
              <a:rPr lang="en-US" altLang="zh-CN" sz="3200" dirty="0" smtClean="0"/>
              <a:t>notebook</a:t>
            </a:r>
            <a:endParaRPr lang="en-US" altLang="zh-CN" sz="3200" dirty="0"/>
          </a:p>
          <a:p>
            <a:r>
              <a:rPr lang="en-US" altLang="zh-CN" sz="3200" dirty="0" smtClean="0"/>
              <a:t>New  way to enable low-power communication in </a:t>
            </a:r>
            <a:r>
              <a:rPr lang="en-US" altLang="zh-CN" sz="3200" dirty="0" err="1" smtClean="0"/>
              <a:t>IoT</a:t>
            </a:r>
            <a:endParaRPr lang="en-US" altLang="zh-CN" sz="3200" dirty="0" smtClean="0"/>
          </a:p>
          <a:p>
            <a:pPr marL="0" indent="0">
              <a:buNone/>
            </a:pPr>
            <a:endParaRPr lang="en-US" altLang="zh-CN" sz="3200" dirty="0" smtClean="0"/>
          </a:p>
          <a:p>
            <a:r>
              <a:rPr lang="en-US" altLang="zh-CN" sz="3200" dirty="0"/>
              <a:t>Communication Distance</a:t>
            </a:r>
          </a:p>
          <a:p>
            <a:r>
              <a:rPr lang="en-US" altLang="zh-CN" sz="3200" dirty="0"/>
              <a:t>Throughput</a:t>
            </a:r>
          </a:p>
          <a:p>
            <a:r>
              <a:rPr lang="en-US" altLang="zh-CN" sz="3200" dirty="0"/>
              <a:t>Can not work without malware</a:t>
            </a:r>
          </a:p>
          <a:p>
            <a:endParaRPr lang="en-US" altLang="zh-CN" sz="3200"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23</a:t>
            </a:fld>
            <a:endParaRPr lang="zh-CN" altLang="en-US" dirty="0"/>
          </a:p>
        </p:txBody>
      </p:sp>
    </p:spTree>
    <p:extLst>
      <p:ext uri="{BB962C8B-B14F-4D97-AF65-F5344CB8AC3E}">
        <p14:creationId xmlns:p14="http://schemas.microsoft.com/office/powerpoint/2010/main" val="3084449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clrChange>
              <a:clrFrom>
                <a:srgbClr val="FFFFFF"/>
              </a:clrFrom>
              <a:clrTo>
                <a:srgbClr val="FFFFFF">
                  <a:alpha val="0"/>
                </a:srgbClr>
              </a:clrTo>
            </a:clrChange>
          </a:blip>
          <a:stretch>
            <a:fillRect/>
          </a:stretch>
        </p:blipFill>
        <p:spPr>
          <a:xfrm>
            <a:off x="9070511" y="4733926"/>
            <a:ext cx="1663920" cy="1663920"/>
          </a:xfrm>
          <a:prstGeom prst="rect">
            <a:avLst/>
          </a:prstGeom>
        </p:spPr>
      </p:pic>
      <p:sp>
        <p:nvSpPr>
          <p:cNvPr id="2" name="Title 1"/>
          <p:cNvSpPr>
            <a:spLocks noGrp="1"/>
          </p:cNvSpPr>
          <p:nvPr>
            <p:ph type="title"/>
          </p:nvPr>
        </p:nvSpPr>
        <p:spPr/>
        <p:txBody>
          <a:bodyPr/>
          <a:lstStyle/>
          <a:p>
            <a:pPr algn="ctr"/>
            <a:r>
              <a:rPr lang="en-US" altLang="zh-CN" dirty="0" smtClean="0"/>
              <a:t>Information Leakage under Isolation</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3</a:t>
            </a:fld>
            <a:endParaRPr lang="zh-CN" altLang="en-US" dirty="0"/>
          </a:p>
        </p:txBody>
      </p:sp>
      <p:pic>
        <p:nvPicPr>
          <p:cNvPr id="5" name="Picture 2" descr="Image result for surface pro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4378" y="4873797"/>
            <a:ext cx="2943029" cy="1655944"/>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5"/>
          <p:cNvSpPr/>
          <p:nvPr/>
        </p:nvSpPr>
        <p:spPr>
          <a:xfrm>
            <a:off x="6726069" y="4270655"/>
            <a:ext cx="5293894" cy="512143"/>
          </a:xfrm>
          <a:custGeom>
            <a:avLst/>
            <a:gdLst>
              <a:gd name="connsiteX0" fmla="*/ 0 w 5293894"/>
              <a:gd name="connsiteY0" fmla="*/ 0 h 505327"/>
              <a:gd name="connsiteX1" fmla="*/ 2418347 w 5293894"/>
              <a:gd name="connsiteY1" fmla="*/ 505327 h 505327"/>
              <a:gd name="connsiteX2" fmla="*/ 3356810 w 5293894"/>
              <a:gd name="connsiteY2" fmla="*/ 505327 h 505327"/>
              <a:gd name="connsiteX3" fmla="*/ 5293894 w 5293894"/>
              <a:gd name="connsiteY3" fmla="*/ 0 h 505327"/>
              <a:gd name="connsiteX4" fmla="*/ 0 w 5293894"/>
              <a:gd name="connsiteY4" fmla="*/ 0 h 50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3894" h="505327">
                <a:moveTo>
                  <a:pt x="0" y="0"/>
                </a:moveTo>
                <a:lnTo>
                  <a:pt x="2418347" y="505327"/>
                </a:lnTo>
                <a:lnTo>
                  <a:pt x="3356810" y="505327"/>
                </a:lnTo>
                <a:lnTo>
                  <a:pt x="5293894" y="0"/>
                </a:lnTo>
                <a:lnTo>
                  <a:pt x="0" y="0"/>
                </a:lnTo>
                <a:close/>
              </a:path>
            </a:pathLst>
          </a:custGeom>
          <a:gradFill flip="none" rotWithShape="1">
            <a:gsLst>
              <a:gs pos="0">
                <a:schemeClr val="accent1">
                  <a:tint val="66000"/>
                  <a:satMod val="160000"/>
                </a:schemeClr>
              </a:gs>
              <a:gs pos="62000">
                <a:schemeClr val="accent1">
                  <a:tint val="44500"/>
                  <a:satMod val="160000"/>
                  <a:alpha val="21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2" descr="Image result for Malware "/>
          <p:cNvPicPr>
            <a:picLocks noChangeAspect="1" noChangeArrowheads="1"/>
          </p:cNvPicPr>
          <p:nvPr/>
        </p:nvPicPr>
        <p:blipFill rotWithShape="1">
          <a:blip r:embed="rId7">
            <a:extLst>
              <a:ext uri="{28A0092B-C50C-407E-A947-70E740481C1C}">
                <a14:useLocalDpi xmlns:a14="http://schemas.microsoft.com/office/drawing/2010/main" val="0"/>
              </a:ext>
            </a:extLst>
          </a:blip>
          <a:srcRect l="37101" t="52765" r="38283"/>
          <a:stretch/>
        </p:blipFill>
        <p:spPr bwMode="auto">
          <a:xfrm>
            <a:off x="8038224" y="4995116"/>
            <a:ext cx="1080162" cy="138182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42118" y="2739868"/>
            <a:ext cx="6042540" cy="3235079"/>
            <a:chOff x="942118" y="2870498"/>
            <a:chExt cx="6042540" cy="3235079"/>
          </a:xfrm>
        </p:grpSpPr>
        <p:grpSp>
          <p:nvGrpSpPr>
            <p:cNvPr id="10" name="Group 9"/>
            <p:cNvGrpSpPr/>
            <p:nvPr/>
          </p:nvGrpSpPr>
          <p:grpSpPr>
            <a:xfrm>
              <a:off x="942118" y="2870498"/>
              <a:ext cx="1902521" cy="3219780"/>
              <a:chOff x="1948589" y="2871066"/>
              <a:chExt cx="1902521" cy="3219780"/>
            </a:xfrm>
          </p:grpSpPr>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63540">
                <a:off x="1407015" y="3634167"/>
                <a:ext cx="2154173" cy="627972"/>
              </a:xfrm>
              <a:prstGeom prst="rect">
                <a:avLst/>
              </a:prstGeom>
            </p:spPr>
          </p:pic>
          <p:cxnSp>
            <p:nvCxnSpPr>
              <p:cNvPr id="12" name="Straight Arrow Connector 11"/>
              <p:cNvCxnSpPr/>
              <p:nvPr/>
            </p:nvCxnSpPr>
            <p:spPr>
              <a:xfrm>
                <a:off x="3430887" y="4508556"/>
                <a:ext cx="420223" cy="4140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rot="2872764">
                <a:off x="627909" y="4246946"/>
                <a:ext cx="3164580" cy="523220"/>
              </a:xfrm>
              <a:prstGeom prst="rect">
                <a:avLst/>
              </a:prstGeom>
              <a:noFill/>
            </p:spPr>
            <p:txBody>
              <a:bodyPr wrap="square" rtlCol="0">
                <a:spAutoFit/>
              </a:bodyPr>
              <a:lstStyle/>
              <a:p>
                <a:r>
                  <a:rPr lang="en-US" altLang="zh-CN" sz="2800" dirty="0" smtClean="0">
                    <a:cs typeface="Times New Roman" panose="02020603050405020304" pitchFamily="18" charset="0"/>
                  </a:rPr>
                  <a:t>Incident Signal</a:t>
                </a:r>
                <a:endParaRPr lang="zh-CN" altLang="en-US" sz="2800" dirty="0">
                  <a:cs typeface="Times New Roman" panose="02020603050405020304" pitchFamily="18" charset="0"/>
                </a:endParaRPr>
              </a:p>
            </p:txBody>
          </p:sp>
        </p:grpSp>
        <p:grpSp>
          <p:nvGrpSpPr>
            <p:cNvPr id="15" name="Group 14"/>
            <p:cNvGrpSpPr/>
            <p:nvPr/>
          </p:nvGrpSpPr>
          <p:grpSpPr>
            <a:xfrm>
              <a:off x="3582207" y="4921995"/>
              <a:ext cx="3402451" cy="1183582"/>
              <a:chOff x="4588678" y="4922563"/>
              <a:chExt cx="3402451" cy="1183582"/>
            </a:xfrm>
          </p:grpSpPr>
          <p:pic>
            <p:nvPicPr>
              <p:cNvPr id="18" name="Picture 1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386" y="4922563"/>
                <a:ext cx="2180814" cy="672232"/>
              </a:xfrm>
              <a:prstGeom prst="rect">
                <a:avLst/>
              </a:prstGeom>
            </p:spPr>
          </p:pic>
          <p:cxnSp>
            <p:nvCxnSpPr>
              <p:cNvPr id="19" name="Straight Arrow Connector 18"/>
              <p:cNvCxnSpPr/>
              <p:nvPr/>
            </p:nvCxnSpPr>
            <p:spPr>
              <a:xfrm flipV="1">
                <a:off x="4588678" y="5258679"/>
                <a:ext cx="603765" cy="93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276958" y="5582925"/>
                <a:ext cx="2714171" cy="523220"/>
              </a:xfrm>
              <a:prstGeom prst="rect">
                <a:avLst/>
              </a:prstGeom>
              <a:noFill/>
            </p:spPr>
            <p:txBody>
              <a:bodyPr wrap="square" rtlCol="0">
                <a:spAutoFit/>
              </a:bodyPr>
              <a:lstStyle/>
              <a:p>
                <a:r>
                  <a:rPr lang="en-US" altLang="zh-CN" sz="2800" dirty="0" smtClean="0">
                    <a:cs typeface="Times New Roman" panose="02020603050405020304" pitchFamily="18" charset="0"/>
                  </a:rPr>
                  <a:t>Reflected Signal</a:t>
                </a:r>
                <a:endParaRPr lang="zh-CN" altLang="en-US" sz="2800" dirty="0">
                  <a:cs typeface="Times New Roman" panose="02020603050405020304" pitchFamily="18" charset="0"/>
                </a:endParaRPr>
              </a:p>
            </p:txBody>
          </p:sp>
        </p:grpSp>
      </p:grpSp>
      <p:sp>
        <p:nvSpPr>
          <p:cNvPr id="6" name="Rectangle 5"/>
          <p:cNvSpPr/>
          <p:nvPr/>
        </p:nvSpPr>
        <p:spPr>
          <a:xfrm>
            <a:off x="2844639" y="6345075"/>
            <a:ext cx="800219" cy="369332"/>
          </a:xfrm>
          <a:prstGeom prst="rect">
            <a:avLst/>
          </a:prstGeom>
        </p:spPr>
        <p:txBody>
          <a:bodyPr wrap="none">
            <a:spAutoFit/>
          </a:bodyPr>
          <a:lstStyle/>
          <a:p>
            <a:r>
              <a:rPr lang="en-US" altLang="zh-CN" dirty="0" smtClean="0"/>
              <a:t>Victim</a:t>
            </a:r>
            <a:endParaRPr lang="zh-CN" altLang="en-US" dirty="0"/>
          </a:p>
        </p:txBody>
      </p:sp>
      <p:sp>
        <p:nvSpPr>
          <p:cNvPr id="23" name="Rectangle 22"/>
          <p:cNvSpPr/>
          <p:nvPr/>
        </p:nvSpPr>
        <p:spPr>
          <a:xfrm>
            <a:off x="9118386" y="6387053"/>
            <a:ext cx="1005403" cy="369332"/>
          </a:xfrm>
          <a:prstGeom prst="rect">
            <a:avLst/>
          </a:prstGeom>
        </p:spPr>
        <p:txBody>
          <a:bodyPr wrap="none">
            <a:spAutoFit/>
          </a:bodyPr>
          <a:lstStyle/>
          <a:p>
            <a:r>
              <a:rPr lang="en-US" altLang="zh-CN" dirty="0" smtClean="0"/>
              <a:t>Attacker</a:t>
            </a:r>
            <a:endParaRPr lang="zh-CN" altLang="en-US" dirty="0"/>
          </a:p>
        </p:txBody>
      </p:sp>
      <p:pic>
        <p:nvPicPr>
          <p:cNvPr id="2052" name="Picture 4" descr="Image result for malware app"/>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7409" l="23489" r="77547">
                        <a14:foregroundMark x1="27461" y1="41451" x2="28670" y2="67098"/>
                        <a14:foregroundMark x1="72021" y1="42228" x2="71330" y2="65026"/>
                        <a14:foregroundMark x1="49741" y1="32902" x2="49568" y2="16839"/>
                      </a14:backgroundRemoval>
                    </a14:imgEffect>
                  </a14:imgLayer>
                </a14:imgProps>
              </a:ext>
              <a:ext uri="{28A0092B-C50C-407E-A947-70E740481C1C}">
                <a14:useLocalDpi xmlns:a14="http://schemas.microsoft.com/office/drawing/2010/main" val="0"/>
              </a:ext>
            </a:extLst>
          </a:blip>
          <a:srcRect/>
          <a:stretch>
            <a:fillRect/>
          </a:stretch>
        </p:blipFill>
        <p:spPr bwMode="auto">
          <a:xfrm>
            <a:off x="2634297" y="2139567"/>
            <a:ext cx="2499584" cy="1666390"/>
          </a:xfrm>
          <a:prstGeom prst="rect">
            <a:avLst/>
          </a:prstGeom>
          <a:noFill/>
          <a:extLst>
            <a:ext uri="{909E8E84-426E-40DD-AFC4-6F175D3DCCD1}">
              <a14:hiddenFill xmlns:a14="http://schemas.microsoft.com/office/drawing/2010/main">
                <a:solidFill>
                  <a:srgbClr val="FFFFFF"/>
                </a:solidFill>
              </a14:hiddenFill>
            </a:ext>
          </a:extLst>
        </p:spPr>
      </p:pic>
      <p:pic>
        <p:nvPicPr>
          <p:cNvPr id="2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7450" t="7671" r="25933" b="60715"/>
          <a:stretch/>
        </p:blipFill>
        <p:spPr>
          <a:xfrm>
            <a:off x="7012586" y="1748806"/>
            <a:ext cx="4776717" cy="2593911"/>
          </a:xfrm>
          <a:prstGeom prst="rect">
            <a:avLst/>
          </a:prstGeom>
        </p:spPr>
      </p:pic>
    </p:spTree>
    <p:extLst>
      <p:ext uri="{BB962C8B-B14F-4D97-AF65-F5344CB8AC3E}">
        <p14:creationId xmlns:p14="http://schemas.microsoft.com/office/powerpoint/2010/main" val="6651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2052"/>
                                        </p:tgtEl>
                                      </p:cBhvr>
                                      <p:by x="25000" y="25000"/>
                                    </p:animScale>
                                  </p:childTnLst>
                                </p:cTn>
                              </p:par>
                              <p:par>
                                <p:cTn id="11" presetID="42" presetClass="path" presetSubtype="0" accel="50000" decel="50000" fill="hold" nodeType="withEffect">
                                  <p:stCondLst>
                                    <p:cond delay="0"/>
                                  </p:stCondLst>
                                  <p:childTnLst>
                                    <p:animMotion origin="layout" path="M 4.16667E-7 -3.33333E-6 L -0.06589 0.37801 " pathEditMode="relative" rAng="0" ptsTypes="AA">
                                      <p:cBhvr>
                                        <p:cTn id="12" dur="2000" fill="hold"/>
                                        <p:tgtEl>
                                          <p:spTgt spid="2052"/>
                                        </p:tgtEl>
                                        <p:attrNameLst>
                                          <p:attrName>ppt_x</p:attrName>
                                          <p:attrName>ppt_y</p:attrName>
                                        </p:attrNameLst>
                                      </p:cBhvr>
                                      <p:rCtr x="-3294" y="18889"/>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20133" fill="hold"/>
                                        <p:tgtEl>
                                          <p:spTgt spid="24"/>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4"/>
                                        </p:tgtEl>
                                      </p:cBhvr>
                                    </p:cmd>
                                  </p:childTnLst>
                                </p:cTn>
                              </p:par>
                            </p:childTnLst>
                          </p:cTn>
                        </p:par>
                      </p:childTnLst>
                    </p:cTn>
                  </p:par>
                </p:childTnLst>
              </p:cTn>
              <p:nextCondLst>
                <p:cond evt="onClick" delay="0">
                  <p:tgtEl>
                    <p:spTgt spid="24"/>
                  </p:tgtEl>
                </p:cond>
              </p:nextCondLst>
            </p:seq>
            <p:video>
              <p:cMediaNode vol="80000" showWhenStopped="0">
                <p:cTn id="31" repeatCount="indefinite" fill="remove" display="0">
                  <p:stCondLst>
                    <p:cond delay="indefinite"/>
                  </p:stCondLst>
                </p:cTn>
                <p:tgtEl>
                  <p:spTgt spid="24"/>
                </p:tgtEl>
              </p:cMediaNode>
            </p:vide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Covert Communication through Backscatter</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4</a:t>
            </a:fld>
            <a:endParaRPr lang="zh-CN" altLang="en-US" dirty="0"/>
          </a:p>
        </p:txBody>
      </p:sp>
      <p:sp>
        <p:nvSpPr>
          <p:cNvPr id="5" name="Rounded Rectangle 4"/>
          <p:cNvSpPr/>
          <p:nvPr/>
        </p:nvSpPr>
        <p:spPr>
          <a:xfrm>
            <a:off x="1096047" y="2185260"/>
            <a:ext cx="10257753" cy="945397"/>
          </a:xfrm>
          <a:prstGeom prst="roundRect">
            <a:avLst/>
          </a:prstGeom>
          <a:solidFill>
            <a:srgbClr val="DB5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latin typeface="Calibri" panose="020F0502020204030204" pitchFamily="34" charset="0"/>
                <a:cs typeface="Calibri" panose="020F0502020204030204" pitchFamily="34" charset="0"/>
              </a:rPr>
              <a:t>NICScatter</a:t>
            </a:r>
            <a:r>
              <a:rPr lang="en-US" altLang="zh-CN" sz="3600" dirty="0">
                <a:latin typeface="Calibri" panose="020F0502020204030204" pitchFamily="34" charset="0"/>
                <a:cs typeface="Calibri" panose="020F0502020204030204" pitchFamily="34" charset="0"/>
              </a:rPr>
              <a:t>: backscatter through commercial NICs</a:t>
            </a:r>
          </a:p>
        </p:txBody>
      </p:sp>
      <p:sp>
        <p:nvSpPr>
          <p:cNvPr id="6" name="Rounded Rectangle 5"/>
          <p:cNvSpPr/>
          <p:nvPr/>
        </p:nvSpPr>
        <p:spPr>
          <a:xfrm>
            <a:off x="676946" y="3794500"/>
            <a:ext cx="11095953" cy="945397"/>
          </a:xfrm>
          <a:prstGeom prst="roundRect">
            <a:avLst/>
          </a:prstGeom>
          <a:solidFill>
            <a:srgbClr val="DB5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Calibri" panose="020F0502020204030204" pitchFamily="34" charset="0"/>
                <a:cs typeface="Calibri" panose="020F0502020204030204" pitchFamily="34" charset="0"/>
              </a:rPr>
              <a:t>System vulnerabilities in smartphone and Linux notebook </a:t>
            </a:r>
          </a:p>
        </p:txBody>
      </p:sp>
    </p:spTree>
    <p:extLst>
      <p:ext uri="{BB962C8B-B14F-4D97-AF65-F5344CB8AC3E}">
        <p14:creationId xmlns:p14="http://schemas.microsoft.com/office/powerpoint/2010/main" val="26977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Backscatter Basics</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latin typeface="Calibri" panose="020F0502020204030204" pitchFamily="34" charset="0"/>
                <a:cs typeface="Calibri" panose="020F0502020204030204" pitchFamily="34" charset="0"/>
              </a:rPr>
              <a:pPr/>
              <a:t>5</a:t>
            </a:fld>
            <a:endParaRPr lang="zh-CN" altLang="en-US" dirty="0">
              <a:latin typeface="Calibri" panose="020F0502020204030204" pitchFamily="34" charset="0"/>
              <a:cs typeface="Calibri" panose="020F0502020204030204" pitchFamily="34" charset="0"/>
            </a:endParaRPr>
          </a:p>
        </p:txBody>
      </p:sp>
      <p:pic>
        <p:nvPicPr>
          <p:cNvPr id="32" name="Picture 31"/>
          <p:cNvPicPr>
            <a:picLocks noChangeAspect="1"/>
          </p:cNvPicPr>
          <p:nvPr/>
        </p:nvPicPr>
        <p:blipFill>
          <a:blip r:embed="rId3"/>
          <a:stretch>
            <a:fillRect/>
          </a:stretch>
        </p:blipFill>
        <p:spPr>
          <a:xfrm rot="10800000">
            <a:off x="4697724" y="2535669"/>
            <a:ext cx="2390775" cy="2362200"/>
          </a:xfrm>
          <a:prstGeom prst="rect">
            <a:avLst/>
          </a:prstGeom>
        </p:spPr>
      </p:pic>
      <p:sp>
        <p:nvSpPr>
          <p:cNvPr id="35" name="Rounded Rectangular Callout 34"/>
          <p:cNvSpPr/>
          <p:nvPr/>
        </p:nvSpPr>
        <p:spPr>
          <a:xfrm>
            <a:off x="7672120" y="2503769"/>
            <a:ext cx="3705726" cy="2478118"/>
          </a:xfrm>
          <a:prstGeom prst="wedgeRoundRectCallout">
            <a:avLst>
              <a:gd name="adj1" fmla="val -89408"/>
              <a:gd name="adj2" fmla="val -2296"/>
              <a:gd name="adj3" fmla="val 16667"/>
            </a:avLst>
          </a:prstGeom>
          <a:noFill/>
          <a:ln w="28575">
            <a:solidFill>
              <a:srgbClr val="B0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6" name="TextBox 35"/>
          <p:cNvSpPr txBox="1"/>
          <p:nvPr/>
        </p:nvSpPr>
        <p:spPr>
          <a:xfrm>
            <a:off x="7498626" y="1883764"/>
            <a:ext cx="3833485" cy="461665"/>
          </a:xfrm>
          <a:prstGeom prst="rect">
            <a:avLst/>
          </a:prstGeom>
          <a:noFill/>
        </p:spPr>
        <p:txBody>
          <a:bodyPr wrap="none" rtlCol="0">
            <a:spAutoFit/>
          </a:bodyPr>
          <a:lstStyle/>
          <a:p>
            <a:r>
              <a:rPr lang="en-US" altLang="zh-CN" sz="2400" dirty="0" smtClean="0">
                <a:solidFill>
                  <a:srgbClr val="B0252C"/>
                </a:solidFill>
                <a:latin typeface="Calibri" panose="020F0502020204030204" pitchFamily="34" charset="0"/>
                <a:cs typeface="Calibri" panose="020F0502020204030204" pitchFamily="34" charset="0"/>
              </a:rPr>
              <a:t>Impedance Switching Circuits</a:t>
            </a:r>
            <a:endParaRPr lang="zh-CN" altLang="en-US" sz="2400" dirty="0">
              <a:solidFill>
                <a:srgbClr val="B0252C"/>
              </a:solidFill>
              <a:latin typeface="Calibri" panose="020F0502020204030204" pitchFamily="34" charset="0"/>
              <a:cs typeface="Calibri" panose="020F0502020204030204" pitchFamily="34" charset="0"/>
            </a:endParaRPr>
          </a:p>
        </p:txBody>
      </p:sp>
      <p:sp>
        <p:nvSpPr>
          <p:cNvPr id="53" name="TextBox 52"/>
          <p:cNvSpPr txBox="1"/>
          <p:nvPr/>
        </p:nvSpPr>
        <p:spPr>
          <a:xfrm>
            <a:off x="4261278" y="2072397"/>
            <a:ext cx="3333898" cy="461665"/>
          </a:xfrm>
          <a:prstGeom prst="rect">
            <a:avLst/>
          </a:prstGeom>
          <a:noFill/>
        </p:spPr>
        <p:txBody>
          <a:bodyPr wrap="square" rtlCol="0">
            <a:spAutoFit/>
          </a:bodyPr>
          <a:lstStyle/>
          <a:p>
            <a:r>
              <a:rPr lang="en-US" altLang="zh-CN" sz="2400" dirty="0" smtClean="0">
                <a:latin typeface="Calibri" panose="020F0502020204030204" pitchFamily="34" charset="0"/>
                <a:cs typeface="Calibri" panose="020F0502020204030204" pitchFamily="34" charset="0"/>
              </a:rPr>
              <a:t>Backscatter Transmitter</a:t>
            </a:r>
            <a:endParaRPr lang="zh-CN" altLang="en-US" sz="2400" dirty="0">
              <a:latin typeface="Calibri" panose="020F0502020204030204" pitchFamily="34" charset="0"/>
              <a:cs typeface="Calibri" panose="020F0502020204030204" pitchFamily="34" charset="0"/>
            </a:endParaRPr>
          </a:p>
        </p:txBody>
      </p:sp>
      <p:cxnSp>
        <p:nvCxnSpPr>
          <p:cNvPr id="108" name="Straight Connector 107"/>
          <p:cNvCxnSpPr/>
          <p:nvPr/>
        </p:nvCxnSpPr>
        <p:spPr>
          <a:xfrm>
            <a:off x="10594067" y="4431437"/>
            <a:ext cx="590261"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9" name="Isosceles Triangle 108"/>
          <p:cNvSpPr/>
          <p:nvPr/>
        </p:nvSpPr>
        <p:spPr>
          <a:xfrm rot="10800000">
            <a:off x="7951815" y="2869337"/>
            <a:ext cx="539932" cy="435429"/>
          </a:xfrm>
          <a:prstGeom prst="triangl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cxnSp>
        <p:nvCxnSpPr>
          <p:cNvPr id="110" name="Straight Connector 109"/>
          <p:cNvCxnSpPr>
            <a:stCxn id="109" idx="0"/>
          </p:cNvCxnSpPr>
          <p:nvPr/>
        </p:nvCxnSpPr>
        <p:spPr>
          <a:xfrm flipH="1">
            <a:off x="8221780" y="3304766"/>
            <a:ext cx="1" cy="827314"/>
          </a:xfrm>
          <a:prstGeom prst="line">
            <a:avLst/>
          </a:prstGeom>
          <a:ln w="19050"/>
        </p:spPr>
        <p:style>
          <a:lnRef idx="1">
            <a:schemeClr val="dk1"/>
          </a:lnRef>
          <a:fillRef idx="0">
            <a:schemeClr val="dk1"/>
          </a:fillRef>
          <a:effectRef idx="0">
            <a:schemeClr val="dk1"/>
          </a:effectRef>
          <a:fontRef idx="minor">
            <a:schemeClr val="tx1"/>
          </a:fontRef>
        </p:style>
      </p:cxnSp>
      <p:cxnSp>
        <p:nvCxnSpPr>
          <p:cNvPr id="111" name="Straight Connector 110"/>
          <p:cNvCxnSpPr/>
          <p:nvPr/>
        </p:nvCxnSpPr>
        <p:spPr>
          <a:xfrm>
            <a:off x="8214160" y="4123372"/>
            <a:ext cx="644435" cy="6531"/>
          </a:xfrm>
          <a:prstGeom prst="line">
            <a:avLst/>
          </a:prstGeom>
          <a:ln w="19050"/>
        </p:spPr>
        <p:style>
          <a:lnRef idx="1">
            <a:schemeClr val="dk1"/>
          </a:lnRef>
          <a:fillRef idx="0">
            <a:schemeClr val="dk1"/>
          </a:fillRef>
          <a:effectRef idx="0">
            <a:schemeClr val="dk1"/>
          </a:effectRef>
          <a:fontRef idx="minor">
            <a:schemeClr val="tx1"/>
          </a:fontRef>
        </p:style>
      </p:cxnSp>
      <p:cxnSp>
        <p:nvCxnSpPr>
          <p:cNvPr id="112" name="Straight Arrow Connector 111"/>
          <p:cNvCxnSpPr/>
          <p:nvPr/>
        </p:nvCxnSpPr>
        <p:spPr>
          <a:xfrm flipV="1">
            <a:off x="8858595" y="3853406"/>
            <a:ext cx="333375" cy="276498"/>
          </a:xfrm>
          <a:prstGeom prst="straightConnector1">
            <a:avLst/>
          </a:prstGeom>
          <a:ln w="19050">
            <a:headEnd type="oval"/>
            <a:tailEnd type="triangle"/>
          </a:ln>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a:off x="9247578" y="3800610"/>
            <a:ext cx="583474" cy="0"/>
          </a:xfrm>
          <a:prstGeom prst="line">
            <a:avLst/>
          </a:prstGeom>
          <a:ln w="19050">
            <a:headEnd type="oval"/>
          </a:ln>
        </p:spPr>
        <p:style>
          <a:lnRef idx="1">
            <a:schemeClr val="dk1"/>
          </a:lnRef>
          <a:fillRef idx="0">
            <a:schemeClr val="dk1"/>
          </a:fillRef>
          <a:effectRef idx="0">
            <a:schemeClr val="dk1"/>
          </a:effectRef>
          <a:fontRef idx="minor">
            <a:schemeClr val="tx1"/>
          </a:fontRef>
        </p:style>
      </p:cxnSp>
      <p:cxnSp>
        <p:nvCxnSpPr>
          <p:cNvPr id="114" name="Straight Connector 113"/>
          <p:cNvCxnSpPr/>
          <p:nvPr/>
        </p:nvCxnSpPr>
        <p:spPr>
          <a:xfrm>
            <a:off x="9247578" y="4424180"/>
            <a:ext cx="583474" cy="0"/>
          </a:xfrm>
          <a:prstGeom prst="line">
            <a:avLst/>
          </a:prstGeom>
          <a:ln w="19050">
            <a:headEnd type="oval"/>
          </a:ln>
        </p:spPr>
        <p:style>
          <a:lnRef idx="1">
            <a:schemeClr val="dk1"/>
          </a:lnRef>
          <a:fillRef idx="0">
            <a:schemeClr val="dk1"/>
          </a:fillRef>
          <a:effectRef idx="0">
            <a:schemeClr val="dk1"/>
          </a:effectRef>
          <a:fontRef idx="minor">
            <a:schemeClr val="tx1"/>
          </a:fontRef>
        </p:style>
      </p:cxnSp>
      <p:sp>
        <p:nvSpPr>
          <p:cNvPr id="115" name="Rectangle 114"/>
          <p:cNvSpPr/>
          <p:nvPr/>
        </p:nvSpPr>
        <p:spPr>
          <a:xfrm>
            <a:off x="9831051" y="4289630"/>
            <a:ext cx="1022441" cy="30014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smtClean="0">
                <a:latin typeface="Calibri" panose="020F0502020204030204" pitchFamily="34" charset="0"/>
                <a:cs typeface="Calibri" panose="020F0502020204030204" pitchFamily="34" charset="0"/>
              </a:rPr>
              <a:t>Z</a:t>
            </a:r>
            <a:r>
              <a:rPr lang="en-US" altLang="zh-CN" sz="1400" dirty="0" smtClean="0">
                <a:latin typeface="Calibri" panose="020F0502020204030204" pitchFamily="34" charset="0"/>
                <a:cs typeface="Calibri" panose="020F0502020204030204" pitchFamily="34" charset="0"/>
              </a:rPr>
              <a:t>c</a:t>
            </a:r>
            <a:r>
              <a:rPr lang="en-US" altLang="zh-CN" sz="1100" dirty="0" smtClean="0">
                <a:latin typeface="Calibri" panose="020F0502020204030204" pitchFamily="34" charset="0"/>
                <a:cs typeface="Calibri" panose="020F0502020204030204" pitchFamily="34" charset="0"/>
              </a:rPr>
              <a:t>2</a:t>
            </a:r>
            <a:endParaRPr lang="zh-CN" altLang="en-US" dirty="0">
              <a:latin typeface="Calibri" panose="020F0502020204030204" pitchFamily="34" charset="0"/>
              <a:cs typeface="Calibri" panose="020F0502020204030204" pitchFamily="34" charset="0"/>
            </a:endParaRPr>
          </a:p>
        </p:txBody>
      </p:sp>
      <p:cxnSp>
        <p:nvCxnSpPr>
          <p:cNvPr id="116" name="Straight Connector 115"/>
          <p:cNvCxnSpPr/>
          <p:nvPr/>
        </p:nvCxnSpPr>
        <p:spPr>
          <a:xfrm>
            <a:off x="10853493" y="3800610"/>
            <a:ext cx="3333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7" name="Straight Connector 116"/>
          <p:cNvCxnSpPr/>
          <p:nvPr/>
        </p:nvCxnSpPr>
        <p:spPr>
          <a:xfrm flipH="1">
            <a:off x="11186868" y="3800610"/>
            <a:ext cx="1" cy="908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18" name="Straight Connector 117"/>
          <p:cNvCxnSpPr/>
          <p:nvPr/>
        </p:nvCxnSpPr>
        <p:spPr>
          <a:xfrm>
            <a:off x="11065583" y="4729596"/>
            <a:ext cx="2387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Straight Connector 118"/>
          <p:cNvCxnSpPr/>
          <p:nvPr/>
        </p:nvCxnSpPr>
        <p:spPr>
          <a:xfrm flipV="1">
            <a:off x="11100508" y="4780078"/>
            <a:ext cx="179070" cy="1429"/>
          </a:xfrm>
          <a:prstGeom prst="line">
            <a:avLst/>
          </a:prstGeom>
          <a:ln w="19050"/>
        </p:spPr>
        <p:style>
          <a:lnRef idx="1">
            <a:schemeClr val="dk1"/>
          </a:lnRef>
          <a:fillRef idx="0">
            <a:schemeClr val="dk1"/>
          </a:fillRef>
          <a:effectRef idx="0">
            <a:schemeClr val="dk1"/>
          </a:effectRef>
          <a:fontRef idx="minor">
            <a:schemeClr val="tx1"/>
          </a:fontRef>
        </p:style>
      </p:cxnSp>
      <p:cxnSp>
        <p:nvCxnSpPr>
          <p:cNvPr id="120" name="Straight Connector 119"/>
          <p:cNvCxnSpPr/>
          <p:nvPr/>
        </p:nvCxnSpPr>
        <p:spPr>
          <a:xfrm>
            <a:off x="11136703" y="4831988"/>
            <a:ext cx="95250" cy="0"/>
          </a:xfrm>
          <a:prstGeom prst="line">
            <a:avLst/>
          </a:prstGeom>
          <a:ln w="19050"/>
        </p:spPr>
        <p:style>
          <a:lnRef idx="1">
            <a:schemeClr val="dk1"/>
          </a:lnRef>
          <a:fillRef idx="0">
            <a:schemeClr val="dk1"/>
          </a:fillRef>
          <a:effectRef idx="0">
            <a:schemeClr val="dk1"/>
          </a:effectRef>
          <a:fontRef idx="minor">
            <a:schemeClr val="tx1"/>
          </a:fontRef>
        </p:style>
      </p:cxnSp>
      <p:pic>
        <p:nvPicPr>
          <p:cNvPr id="121" name="Picture 12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978" y="2722695"/>
            <a:ext cx="2467429" cy="627972"/>
          </a:xfrm>
          <a:prstGeom prst="rect">
            <a:avLst/>
          </a:prstGeom>
        </p:spPr>
      </p:pic>
      <p:pic>
        <p:nvPicPr>
          <p:cNvPr id="122" name="Picture 12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978" y="4132203"/>
            <a:ext cx="2483840" cy="672232"/>
          </a:xfrm>
          <a:prstGeom prst="rect">
            <a:avLst/>
          </a:prstGeom>
        </p:spPr>
      </p:pic>
      <p:cxnSp>
        <p:nvCxnSpPr>
          <p:cNvPr id="123" name="Straight Arrow Connector 122"/>
          <p:cNvCxnSpPr>
            <a:stCxn id="121" idx="3"/>
          </p:cNvCxnSpPr>
          <p:nvPr/>
        </p:nvCxnSpPr>
        <p:spPr>
          <a:xfrm>
            <a:off x="3834407" y="3036681"/>
            <a:ext cx="577971" cy="4472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4" name="Straight Arrow Connector 123"/>
          <p:cNvCxnSpPr/>
          <p:nvPr/>
        </p:nvCxnSpPr>
        <p:spPr>
          <a:xfrm flipH="1">
            <a:off x="3850818" y="3776279"/>
            <a:ext cx="561560" cy="447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5" name="TextBox 124"/>
          <p:cNvSpPr txBox="1"/>
          <p:nvPr/>
        </p:nvSpPr>
        <p:spPr>
          <a:xfrm>
            <a:off x="1523302" y="2261030"/>
            <a:ext cx="2590800" cy="461665"/>
          </a:xfrm>
          <a:prstGeom prst="rect">
            <a:avLst/>
          </a:prstGeom>
          <a:noFill/>
        </p:spPr>
        <p:txBody>
          <a:bodyPr wrap="square" rtlCol="0">
            <a:spAutoFit/>
          </a:bodyPr>
          <a:lstStyle/>
          <a:p>
            <a:r>
              <a:rPr lang="en-US" altLang="zh-CN" sz="2400" dirty="0" smtClean="0">
                <a:latin typeface="Calibri" panose="020F0502020204030204" pitchFamily="34" charset="0"/>
                <a:cs typeface="Calibri" panose="020F0502020204030204" pitchFamily="34" charset="0"/>
              </a:rPr>
              <a:t>Incident Signals</a:t>
            </a:r>
            <a:endParaRPr lang="zh-CN" altLang="en-US" sz="2400" dirty="0">
              <a:latin typeface="Calibri" panose="020F0502020204030204" pitchFamily="34" charset="0"/>
              <a:cs typeface="Calibri" panose="020F0502020204030204" pitchFamily="34" charset="0"/>
            </a:endParaRPr>
          </a:p>
        </p:txBody>
      </p:sp>
      <p:sp>
        <p:nvSpPr>
          <p:cNvPr id="126" name="TextBox 125"/>
          <p:cNvSpPr txBox="1"/>
          <p:nvPr/>
        </p:nvSpPr>
        <p:spPr>
          <a:xfrm>
            <a:off x="1418653" y="4925266"/>
            <a:ext cx="2714171" cy="461665"/>
          </a:xfrm>
          <a:prstGeom prst="rect">
            <a:avLst/>
          </a:prstGeom>
          <a:noFill/>
        </p:spPr>
        <p:txBody>
          <a:bodyPr wrap="square" rtlCol="0">
            <a:spAutoFit/>
          </a:bodyPr>
          <a:lstStyle/>
          <a:p>
            <a:r>
              <a:rPr lang="en-US" altLang="zh-CN" sz="2400" dirty="0" smtClean="0">
                <a:latin typeface="Calibri" panose="020F0502020204030204" pitchFamily="34" charset="0"/>
                <a:cs typeface="Calibri" panose="020F0502020204030204" pitchFamily="34" charset="0"/>
              </a:rPr>
              <a:t>Reflected Signals</a:t>
            </a:r>
            <a:endParaRPr lang="zh-CN" altLang="en-US" sz="2400" dirty="0">
              <a:latin typeface="Calibri" panose="020F0502020204030204" pitchFamily="34" charset="0"/>
              <a:cs typeface="Calibri" panose="020F0502020204030204" pitchFamily="34" charset="0"/>
            </a:endParaRPr>
          </a:p>
        </p:txBody>
      </p:sp>
      <p:sp>
        <p:nvSpPr>
          <p:cNvPr id="127" name="Arc 126"/>
          <p:cNvSpPr/>
          <p:nvPr/>
        </p:nvSpPr>
        <p:spPr>
          <a:xfrm>
            <a:off x="8260808" y="3718967"/>
            <a:ext cx="819487" cy="712470"/>
          </a:xfrm>
          <a:prstGeom prst="arc">
            <a:avLst>
              <a:gd name="adj1" fmla="val 19112059"/>
              <a:gd name="adj2" fmla="val 270004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28" name="TextBox 127"/>
          <p:cNvSpPr txBox="1"/>
          <p:nvPr/>
        </p:nvSpPr>
        <p:spPr>
          <a:xfrm>
            <a:off x="8211446" y="3459866"/>
            <a:ext cx="378629" cy="369332"/>
          </a:xfrm>
          <a:prstGeom prst="rect">
            <a:avLst/>
          </a:prstGeom>
          <a:noFill/>
        </p:spPr>
        <p:txBody>
          <a:bodyPr wrap="none" rtlCol="0">
            <a:spAutoFit/>
          </a:bodyPr>
          <a:lstStyle/>
          <a:p>
            <a:pPr algn="ctr"/>
            <a:r>
              <a:rPr lang="en-US" altLang="zh-CN" dirty="0" err="1" smtClean="0">
                <a:latin typeface="Calibri" panose="020F0502020204030204" pitchFamily="34" charset="0"/>
                <a:cs typeface="Calibri" panose="020F0502020204030204" pitchFamily="34" charset="0"/>
              </a:rPr>
              <a:t>Z</a:t>
            </a:r>
            <a:r>
              <a:rPr lang="en-US" altLang="zh-CN" sz="1400" dirty="0" err="1" smtClean="0">
                <a:latin typeface="Calibri" panose="020F0502020204030204" pitchFamily="34" charset="0"/>
                <a:cs typeface="Calibri" panose="020F0502020204030204" pitchFamily="34" charset="0"/>
              </a:rPr>
              <a:t>a</a:t>
            </a:r>
            <a:endParaRPr lang="zh-CN" altLang="en-US" dirty="0">
              <a:latin typeface="Calibri" panose="020F0502020204030204" pitchFamily="34" charset="0"/>
              <a:cs typeface="Calibri" panose="020F0502020204030204" pitchFamily="34" charset="0"/>
            </a:endParaRPr>
          </a:p>
        </p:txBody>
      </p:sp>
      <p:sp>
        <p:nvSpPr>
          <p:cNvPr id="129" name="Rectangle 128"/>
          <p:cNvSpPr/>
          <p:nvPr/>
        </p:nvSpPr>
        <p:spPr>
          <a:xfrm>
            <a:off x="9831050" y="3641443"/>
            <a:ext cx="1022441" cy="30014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smtClean="0">
                <a:latin typeface="Calibri" panose="020F0502020204030204" pitchFamily="34" charset="0"/>
                <a:cs typeface="Calibri" panose="020F0502020204030204" pitchFamily="34" charset="0"/>
              </a:rPr>
              <a:t>Z</a:t>
            </a:r>
            <a:r>
              <a:rPr lang="en-US" altLang="zh-CN" sz="1400" dirty="0" smtClean="0">
                <a:latin typeface="Calibri" panose="020F0502020204030204" pitchFamily="34" charset="0"/>
                <a:cs typeface="Calibri" panose="020F0502020204030204" pitchFamily="34" charset="0"/>
              </a:rPr>
              <a:t>c</a:t>
            </a:r>
            <a:r>
              <a:rPr lang="en-US" altLang="zh-CN" sz="1100" dirty="0">
                <a:latin typeface="Calibri" panose="020F0502020204030204" pitchFamily="34" charset="0"/>
                <a:cs typeface="Calibri" panose="020F0502020204030204" pitchFamily="34" charset="0"/>
              </a:rPr>
              <a:t>1</a:t>
            </a:r>
            <a:endParaRPr lang="zh-CN" altLang="en-US" dirty="0">
              <a:latin typeface="Calibri" panose="020F0502020204030204" pitchFamily="34" charset="0"/>
              <a:cs typeface="Calibri" panose="020F0502020204030204" pitchFamily="34" charset="0"/>
            </a:endParaRPr>
          </a:p>
        </p:txBody>
      </p:sp>
      <p:sp>
        <p:nvSpPr>
          <p:cNvPr id="130" name="Rectangle 129"/>
          <p:cNvSpPr/>
          <p:nvPr/>
        </p:nvSpPr>
        <p:spPr>
          <a:xfrm>
            <a:off x="1316972" y="3943182"/>
            <a:ext cx="1184784" cy="994578"/>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cxnSp>
        <p:nvCxnSpPr>
          <p:cNvPr id="131" name="Straight Arrow Connector 130"/>
          <p:cNvCxnSpPr/>
          <p:nvPr/>
        </p:nvCxnSpPr>
        <p:spPr>
          <a:xfrm>
            <a:off x="8858595" y="4142421"/>
            <a:ext cx="361539" cy="246584"/>
          </a:xfrm>
          <a:prstGeom prst="straightConnector1">
            <a:avLst/>
          </a:prstGeom>
          <a:ln w="19050">
            <a:headEnd type="oval"/>
            <a:tailEnd type="triangle"/>
          </a:ln>
        </p:spPr>
        <p:style>
          <a:lnRef idx="1">
            <a:schemeClr val="dk1"/>
          </a:lnRef>
          <a:fillRef idx="0">
            <a:schemeClr val="dk1"/>
          </a:fillRef>
          <a:effectRef idx="0">
            <a:schemeClr val="dk1"/>
          </a:effectRef>
          <a:fontRef idx="minor">
            <a:schemeClr val="tx1"/>
          </a:fontRef>
        </p:style>
      </p:cxnSp>
      <p:sp>
        <p:nvSpPr>
          <p:cNvPr id="132" name="Rectangle 131"/>
          <p:cNvSpPr/>
          <p:nvPr/>
        </p:nvSpPr>
        <p:spPr>
          <a:xfrm>
            <a:off x="2492985" y="3943795"/>
            <a:ext cx="556736" cy="994578"/>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33" name="Rectangle 132"/>
          <p:cNvSpPr/>
          <p:nvPr/>
        </p:nvSpPr>
        <p:spPr>
          <a:xfrm>
            <a:off x="3054832" y="3942569"/>
            <a:ext cx="743684" cy="995191"/>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8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3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133"/>
                                        </p:tgtEl>
                                        <p:attrNameLst>
                                          <p:attrName>style.visibility</p:attrName>
                                        </p:attrNameLst>
                                      </p:cBhvr>
                                      <p:to>
                                        <p:strVal val="hidden"/>
                                      </p:to>
                                    </p:set>
                                  </p:childTnLst>
                                </p:cTn>
                              </p:par>
                              <p:par>
                                <p:cTn id="37" presetID="1" presetClass="entr" presetSubtype="0" fill="hold" grpId="2" nodeType="with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2"/>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1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1"/>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1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31"/>
                                        </p:tgtEl>
                                        <p:attrNameLst>
                                          <p:attrName>style.visibility</p:attrName>
                                        </p:attrNameLst>
                                      </p:cBhvr>
                                      <p:to>
                                        <p:strVal val="hidden"/>
                                      </p:to>
                                    </p:set>
                                  </p:childTnLst>
                                </p:cTn>
                              </p:par>
                              <p:par>
                                <p:cTn id="55" presetID="1" presetClass="exit" presetSubtype="0" fill="hold" grpId="3" nodeType="withEffect">
                                  <p:stCondLst>
                                    <p:cond delay="0"/>
                                  </p:stCondLst>
                                  <p:childTnLst>
                                    <p:set>
                                      <p:cBhvr>
                                        <p:cTn id="56" dur="1" fill="hold">
                                          <p:stCondLst>
                                            <p:cond delay="0"/>
                                          </p:stCondLst>
                                        </p:cTn>
                                        <p:tgtEl>
                                          <p:spTgt spid="132"/>
                                        </p:tgtEl>
                                        <p:attrNameLst>
                                          <p:attrName>style.visibility</p:attrName>
                                        </p:attrNameLst>
                                      </p:cBhvr>
                                      <p:to>
                                        <p:strVal val="hidden"/>
                                      </p:to>
                                    </p:set>
                                  </p:childTnLst>
                                </p:cTn>
                              </p:par>
                              <p:par>
                                <p:cTn id="57" presetID="1" presetClass="entr" presetSubtype="0" fill="hold" grpId="1" nodeType="withEffect">
                                  <p:stCondLst>
                                    <p:cond delay="0"/>
                                  </p:stCondLst>
                                  <p:childTnLst>
                                    <p:set>
                                      <p:cBhvr>
                                        <p:cTn id="58" dur="1" fill="hold">
                                          <p:stCondLst>
                                            <p:cond delay="0"/>
                                          </p:stCondLst>
                                        </p:cTn>
                                        <p:tgtEl>
                                          <p:spTgt spid="1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0" grpId="0" animBg="1"/>
      <p:bldP spid="130" grpId="1" animBg="1"/>
      <p:bldP spid="130" grpId="2" animBg="1"/>
      <p:bldP spid="130" grpId="3" animBg="1"/>
      <p:bldP spid="132" grpId="0" animBg="1"/>
      <p:bldP spid="132" grpId="1" animBg="1"/>
      <p:bldP spid="132" grpId="2" animBg="1"/>
      <p:bldP spid="132" grpId="3" animBg="1"/>
      <p:bldP spid="133" grpId="0" animBg="1"/>
      <p:bldP spid="133" grpId="1" animBg="1"/>
      <p:bldP spid="133"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loud Callout 98"/>
          <p:cNvSpPr/>
          <p:nvPr/>
        </p:nvSpPr>
        <p:spPr>
          <a:xfrm flipH="1">
            <a:off x="8598211" y="1983617"/>
            <a:ext cx="3087625" cy="2145701"/>
          </a:xfrm>
          <a:prstGeom prst="cloudCallout">
            <a:avLst>
              <a:gd name="adj1" fmla="val 17654"/>
              <a:gd name="adj2" fmla="val 70380"/>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lstStyle/>
          <a:p>
            <a:r>
              <a:rPr lang="en-US" altLang="zh-CN" dirty="0" smtClean="0"/>
              <a:t>Backscatter </a:t>
            </a:r>
            <a:r>
              <a:rPr lang="en-US" altLang="zh-CN" dirty="0"/>
              <a:t>through </a:t>
            </a:r>
            <a:r>
              <a:rPr lang="en-US" altLang="zh-CN" dirty="0" smtClean="0"/>
              <a:t>Commercial NICs</a:t>
            </a:r>
            <a:endParaRPr lang="zh-CN" altLang="en-US" dirty="0"/>
          </a:p>
        </p:txBody>
      </p:sp>
      <p:sp>
        <p:nvSpPr>
          <p:cNvPr id="4" name="Slide Number Placeholder 3"/>
          <p:cNvSpPr>
            <a:spLocks noGrp="1"/>
          </p:cNvSpPr>
          <p:nvPr>
            <p:ph type="sldNum" sz="quarter" idx="12"/>
          </p:nvPr>
        </p:nvSpPr>
        <p:spPr/>
        <p:txBody>
          <a:bodyPr/>
          <a:lstStyle/>
          <a:p>
            <a:fld id="{2D4204BE-0ADC-45E9-9DC9-178D4B928EDF}" type="slidenum">
              <a:rPr lang="zh-CN" altLang="en-US" smtClean="0"/>
              <a:pPr/>
              <a:t>6</a:t>
            </a:fld>
            <a:endParaRPr lang="zh-CN" altLang="en-US" dirty="0"/>
          </a:p>
        </p:txBody>
      </p:sp>
      <p:pic>
        <p:nvPicPr>
          <p:cNvPr id="70" name="Picture 6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864" y="2719810"/>
            <a:ext cx="2467429" cy="627972"/>
          </a:xfrm>
          <a:prstGeom prst="rect">
            <a:avLst/>
          </a:prstGeom>
        </p:spPr>
      </p:pic>
      <p:pic>
        <p:nvPicPr>
          <p:cNvPr id="71" name="Picture 7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864" y="4129318"/>
            <a:ext cx="2483840" cy="672232"/>
          </a:xfrm>
          <a:prstGeom prst="rect">
            <a:avLst/>
          </a:prstGeom>
        </p:spPr>
      </p:pic>
      <p:cxnSp>
        <p:nvCxnSpPr>
          <p:cNvPr id="72" name="Straight Arrow Connector 71"/>
          <p:cNvCxnSpPr>
            <a:stCxn id="70" idx="3"/>
          </p:cNvCxnSpPr>
          <p:nvPr/>
        </p:nvCxnSpPr>
        <p:spPr>
          <a:xfrm>
            <a:off x="3972293" y="3033796"/>
            <a:ext cx="577971" cy="4472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flipH="1">
            <a:off x="3988704" y="3773394"/>
            <a:ext cx="561560" cy="447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1661188" y="2258145"/>
            <a:ext cx="2590800" cy="461665"/>
          </a:xfrm>
          <a:prstGeom prst="rect">
            <a:avLst/>
          </a:prstGeom>
          <a:noFill/>
        </p:spPr>
        <p:txBody>
          <a:bodyPr wrap="square" rtlCol="0">
            <a:spAutoFit/>
          </a:bodyPr>
          <a:lstStyle/>
          <a:p>
            <a:r>
              <a:rPr lang="en-US" altLang="zh-CN" sz="2400" dirty="0" smtClean="0">
                <a:cs typeface="Times New Roman" panose="02020603050405020304" pitchFamily="18" charset="0"/>
              </a:rPr>
              <a:t>Incident Signal</a:t>
            </a:r>
            <a:endParaRPr lang="zh-CN" altLang="en-US" sz="2400" dirty="0">
              <a:cs typeface="Times New Roman" panose="02020603050405020304" pitchFamily="18" charset="0"/>
            </a:endParaRPr>
          </a:p>
        </p:txBody>
      </p:sp>
      <p:sp>
        <p:nvSpPr>
          <p:cNvPr id="75" name="TextBox 74"/>
          <p:cNvSpPr txBox="1"/>
          <p:nvPr/>
        </p:nvSpPr>
        <p:spPr>
          <a:xfrm>
            <a:off x="1661188" y="4830334"/>
            <a:ext cx="2714171" cy="461665"/>
          </a:xfrm>
          <a:prstGeom prst="rect">
            <a:avLst/>
          </a:prstGeom>
          <a:noFill/>
        </p:spPr>
        <p:txBody>
          <a:bodyPr wrap="square" rtlCol="0">
            <a:spAutoFit/>
          </a:bodyPr>
          <a:lstStyle/>
          <a:p>
            <a:r>
              <a:rPr lang="en-US" altLang="zh-CN" sz="2400" dirty="0" smtClean="0">
                <a:cs typeface="Times New Roman" panose="02020603050405020304" pitchFamily="18" charset="0"/>
              </a:rPr>
              <a:t>Reflected Signal</a:t>
            </a:r>
            <a:endParaRPr lang="zh-CN" altLang="en-US" sz="2400" dirty="0">
              <a:cs typeface="Times New Roman" panose="02020603050405020304" pitchFamily="18" charset="0"/>
            </a:endParaRPr>
          </a:p>
        </p:txBody>
      </p:sp>
      <p:pic>
        <p:nvPicPr>
          <p:cNvPr id="98" name="Picture 2" descr="Image result for surface pro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6652" y="2586091"/>
            <a:ext cx="4812249" cy="2707692"/>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9137681" y="2392546"/>
            <a:ext cx="2190719" cy="1282500"/>
            <a:chOff x="5025408" y="2894370"/>
            <a:chExt cx="3352528" cy="1962651"/>
          </a:xfrm>
        </p:grpSpPr>
        <p:cxnSp>
          <p:nvCxnSpPr>
            <p:cNvPr id="81" name="Straight Connector 80"/>
            <p:cNvCxnSpPr/>
            <p:nvPr/>
          </p:nvCxnSpPr>
          <p:spPr>
            <a:xfrm>
              <a:off x="7667660" y="4456470"/>
              <a:ext cx="590261"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2" name="Isosceles Triangle 81"/>
            <p:cNvSpPr/>
            <p:nvPr/>
          </p:nvSpPr>
          <p:spPr>
            <a:xfrm rot="10800000">
              <a:off x="5025408" y="2894370"/>
              <a:ext cx="539932" cy="435429"/>
            </a:xfrm>
            <a:prstGeom prst="triangl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83" name="Straight Connector 82"/>
            <p:cNvCxnSpPr>
              <a:stCxn id="82" idx="0"/>
            </p:cNvCxnSpPr>
            <p:nvPr/>
          </p:nvCxnSpPr>
          <p:spPr>
            <a:xfrm flipH="1">
              <a:off x="5295373" y="3329799"/>
              <a:ext cx="1" cy="827314"/>
            </a:xfrm>
            <a:prstGeom prst="line">
              <a:avLst/>
            </a:prstGeom>
            <a:ln w="19050"/>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a:off x="5287753" y="4148405"/>
              <a:ext cx="644435" cy="6531"/>
            </a:xfrm>
            <a:prstGeom prst="line">
              <a:avLst/>
            </a:prstGeom>
            <a:ln w="19050"/>
          </p:spPr>
          <p:style>
            <a:lnRef idx="1">
              <a:schemeClr val="dk1"/>
            </a:lnRef>
            <a:fillRef idx="0">
              <a:schemeClr val="dk1"/>
            </a:fillRef>
            <a:effectRef idx="0">
              <a:schemeClr val="dk1"/>
            </a:effectRef>
            <a:fontRef idx="minor">
              <a:schemeClr val="tx1"/>
            </a:fontRef>
          </p:style>
        </p:cxnSp>
        <p:cxnSp>
          <p:nvCxnSpPr>
            <p:cNvPr id="85" name="Straight Arrow Connector 84"/>
            <p:cNvCxnSpPr/>
            <p:nvPr/>
          </p:nvCxnSpPr>
          <p:spPr>
            <a:xfrm flipV="1">
              <a:off x="5932188" y="3878439"/>
              <a:ext cx="333375" cy="276498"/>
            </a:xfrm>
            <a:prstGeom prst="straightConnector1">
              <a:avLst/>
            </a:prstGeom>
            <a:ln w="19050">
              <a:headEnd type="oval"/>
              <a:tailEnd type="triangle"/>
            </a:ln>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a:off x="6321171" y="3825643"/>
              <a:ext cx="583474" cy="0"/>
            </a:xfrm>
            <a:prstGeom prst="line">
              <a:avLst/>
            </a:prstGeom>
            <a:ln w="19050">
              <a:headEnd type="oval"/>
            </a:ln>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a:off x="6321171" y="4449213"/>
              <a:ext cx="583474" cy="0"/>
            </a:xfrm>
            <a:prstGeom prst="line">
              <a:avLst/>
            </a:prstGeom>
            <a:ln w="19050">
              <a:headEnd type="oval"/>
            </a:ln>
          </p:spPr>
          <p:style>
            <a:lnRef idx="1">
              <a:schemeClr val="dk1"/>
            </a:lnRef>
            <a:fillRef idx="0">
              <a:schemeClr val="dk1"/>
            </a:fillRef>
            <a:effectRef idx="0">
              <a:schemeClr val="dk1"/>
            </a:effectRef>
            <a:fontRef idx="minor">
              <a:schemeClr val="tx1"/>
            </a:fontRef>
          </p:style>
        </p:cxnSp>
        <p:sp>
          <p:nvSpPr>
            <p:cNvPr id="88" name="Rectangle 87"/>
            <p:cNvSpPr/>
            <p:nvPr/>
          </p:nvSpPr>
          <p:spPr>
            <a:xfrm>
              <a:off x="6904644" y="4314663"/>
              <a:ext cx="1022441" cy="30014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smtClean="0">
                  <a:cs typeface="Times New Roman" panose="02020603050405020304" pitchFamily="18" charset="0"/>
                </a:rPr>
                <a:t>Z</a:t>
              </a:r>
              <a:r>
                <a:rPr lang="en-US" altLang="zh-CN" sz="1400" dirty="0" smtClean="0">
                  <a:cs typeface="Times New Roman" panose="02020603050405020304" pitchFamily="18" charset="0"/>
                </a:rPr>
                <a:t>c</a:t>
              </a:r>
              <a:r>
                <a:rPr lang="en-US" altLang="zh-CN" sz="1100" dirty="0" smtClean="0">
                  <a:cs typeface="Times New Roman" panose="02020603050405020304" pitchFamily="18" charset="0"/>
                </a:rPr>
                <a:t>2</a:t>
              </a:r>
              <a:endParaRPr lang="zh-CN" altLang="en-US" dirty="0">
                <a:cs typeface="Times New Roman" panose="02020603050405020304" pitchFamily="18" charset="0"/>
              </a:endParaRPr>
            </a:p>
          </p:txBody>
        </p:sp>
        <p:cxnSp>
          <p:nvCxnSpPr>
            <p:cNvPr id="89" name="Straight Connector 88"/>
            <p:cNvCxnSpPr/>
            <p:nvPr/>
          </p:nvCxnSpPr>
          <p:spPr>
            <a:xfrm>
              <a:off x="7927086" y="3825643"/>
              <a:ext cx="3333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flipH="1">
              <a:off x="8260461" y="3825643"/>
              <a:ext cx="1" cy="908300"/>
            </a:xfrm>
            <a:prstGeom prst="line">
              <a:avLst/>
            </a:prstGeom>
            <a:ln w="19050"/>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8139176" y="4754629"/>
              <a:ext cx="2387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flipV="1">
              <a:off x="8174101" y="4805111"/>
              <a:ext cx="179070" cy="1429"/>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8210296" y="4857021"/>
              <a:ext cx="95250" cy="0"/>
            </a:xfrm>
            <a:prstGeom prst="line">
              <a:avLst/>
            </a:prstGeom>
            <a:ln w="19050"/>
          </p:spPr>
          <p:style>
            <a:lnRef idx="1">
              <a:schemeClr val="dk1"/>
            </a:lnRef>
            <a:fillRef idx="0">
              <a:schemeClr val="dk1"/>
            </a:fillRef>
            <a:effectRef idx="0">
              <a:schemeClr val="dk1"/>
            </a:effectRef>
            <a:fontRef idx="minor">
              <a:schemeClr val="tx1"/>
            </a:fontRef>
          </p:style>
        </p:cxnSp>
        <p:sp>
          <p:nvSpPr>
            <p:cNvPr id="94" name="Arc 93"/>
            <p:cNvSpPr/>
            <p:nvPr/>
          </p:nvSpPr>
          <p:spPr>
            <a:xfrm>
              <a:off x="5334401" y="3744000"/>
              <a:ext cx="819487" cy="712470"/>
            </a:xfrm>
            <a:prstGeom prst="arc">
              <a:avLst>
                <a:gd name="adj1" fmla="val 19112059"/>
                <a:gd name="adj2" fmla="val 270004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5" name="TextBox 94"/>
            <p:cNvSpPr txBox="1"/>
            <p:nvPr/>
          </p:nvSpPr>
          <p:spPr>
            <a:xfrm>
              <a:off x="5271414" y="3484899"/>
              <a:ext cx="405880" cy="369332"/>
            </a:xfrm>
            <a:prstGeom prst="rect">
              <a:avLst/>
            </a:prstGeom>
            <a:noFill/>
          </p:spPr>
          <p:txBody>
            <a:bodyPr wrap="none" rtlCol="0">
              <a:spAutoFit/>
            </a:bodyPr>
            <a:lstStyle/>
            <a:p>
              <a:pPr algn="ctr"/>
              <a:r>
                <a:rPr lang="en-US" altLang="zh-CN" dirty="0" err="1" smtClean="0">
                  <a:cs typeface="Times New Roman" panose="02020603050405020304" pitchFamily="18" charset="0"/>
                </a:rPr>
                <a:t>Z</a:t>
              </a:r>
              <a:r>
                <a:rPr lang="en-US" altLang="zh-CN" sz="1400" dirty="0" err="1" smtClean="0">
                  <a:cs typeface="Times New Roman" panose="02020603050405020304" pitchFamily="18" charset="0"/>
                </a:rPr>
                <a:t>a</a:t>
              </a:r>
              <a:endParaRPr lang="zh-CN" altLang="en-US" dirty="0">
                <a:cs typeface="Times New Roman" panose="02020603050405020304" pitchFamily="18" charset="0"/>
              </a:endParaRPr>
            </a:p>
          </p:txBody>
        </p:sp>
        <p:sp>
          <p:nvSpPr>
            <p:cNvPr id="96" name="Rectangle 95"/>
            <p:cNvSpPr/>
            <p:nvPr/>
          </p:nvSpPr>
          <p:spPr>
            <a:xfrm>
              <a:off x="6904643" y="3666476"/>
              <a:ext cx="1022441" cy="30014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smtClean="0">
                  <a:cs typeface="Times New Roman" panose="02020603050405020304" pitchFamily="18" charset="0"/>
                </a:rPr>
                <a:t>Z</a:t>
              </a:r>
              <a:r>
                <a:rPr lang="en-US" altLang="zh-CN" sz="1400" dirty="0" smtClean="0">
                  <a:cs typeface="Times New Roman" panose="02020603050405020304" pitchFamily="18" charset="0"/>
                </a:rPr>
                <a:t>c</a:t>
              </a:r>
              <a:r>
                <a:rPr lang="en-US" altLang="zh-CN" sz="1100" dirty="0">
                  <a:cs typeface="Times New Roman" panose="02020603050405020304" pitchFamily="18" charset="0"/>
                </a:rPr>
                <a:t>1</a:t>
              </a:r>
              <a:endParaRPr lang="zh-CN" altLang="en-US" dirty="0">
                <a:cs typeface="Times New Roman" panose="02020603050405020304" pitchFamily="18" charset="0"/>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058" y="4298628"/>
            <a:ext cx="1408161" cy="1408161"/>
          </a:xfrm>
          <a:prstGeom prst="rect">
            <a:avLst/>
          </a:prstGeom>
        </p:spPr>
      </p:pic>
    </p:spTree>
    <p:extLst>
      <p:ext uri="{BB962C8B-B14F-4D97-AF65-F5344CB8AC3E}">
        <p14:creationId xmlns:p14="http://schemas.microsoft.com/office/powerpoint/2010/main" val="4055446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4204BE-0ADC-45E9-9DC9-178D4B928EDF}" type="slidenum">
              <a:rPr lang="zh-CN" altLang="en-US" smtClean="0"/>
              <a:pPr/>
              <a:t>7</a:t>
            </a:fld>
            <a:endParaRPr lang="zh-CN" altLang="en-US" dirty="0"/>
          </a:p>
        </p:txBody>
      </p:sp>
      <p:pic>
        <p:nvPicPr>
          <p:cNvPr id="14" name="Picture 2" descr="https://cdn.rohde-schwarz.com/pws/product/zvb/ZVB_front_stage_landscape.jpg"/>
          <p:cNvPicPr>
            <a:picLocks noChangeAspect="1" noChangeArrowheads="1"/>
          </p:cNvPicPr>
          <p:nvPr/>
        </p:nvPicPr>
        <p:blipFill rotWithShape="1">
          <a:blip r:embed="rId5">
            <a:extLst>
              <a:ext uri="{28A0092B-C50C-407E-A947-70E740481C1C}">
                <a14:useLocalDpi xmlns:a14="http://schemas.microsoft.com/office/drawing/2010/main" val="0"/>
              </a:ext>
            </a:extLst>
          </a:blip>
          <a:srcRect r="6755"/>
          <a:stretch/>
        </p:blipFill>
        <p:spPr bwMode="auto">
          <a:xfrm>
            <a:off x="8111123" y="734595"/>
            <a:ext cx="362367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43198" t="15851" r="26535" b="13429"/>
          <a:stretch/>
        </p:blipFill>
        <p:spPr>
          <a:xfrm rot="5400000">
            <a:off x="9387170" y="3740929"/>
            <a:ext cx="1519994" cy="2652740"/>
          </a:xfrm>
          <a:prstGeom prst="rect">
            <a:avLst/>
          </a:prstGeom>
        </p:spPr>
      </p:pic>
      <p:sp>
        <p:nvSpPr>
          <p:cNvPr id="17" name="Rectangle 16"/>
          <p:cNvSpPr/>
          <p:nvPr/>
        </p:nvSpPr>
        <p:spPr>
          <a:xfrm>
            <a:off x="8414757" y="259834"/>
            <a:ext cx="3477234" cy="461665"/>
          </a:xfrm>
          <a:prstGeom prst="rect">
            <a:avLst/>
          </a:prstGeom>
        </p:spPr>
        <p:txBody>
          <a:bodyPr wrap="none">
            <a:spAutoFit/>
          </a:bodyPr>
          <a:lstStyle/>
          <a:p>
            <a:r>
              <a:rPr lang="en-US" altLang="zh-CN" sz="2400" dirty="0"/>
              <a:t>Vector Network Analyzer</a:t>
            </a:r>
            <a:endParaRPr lang="zh-CN" altLang="en-US" sz="2400" dirty="0"/>
          </a:p>
        </p:txBody>
      </p:sp>
      <p:sp>
        <p:nvSpPr>
          <p:cNvPr id="18" name="Rectangle 17"/>
          <p:cNvSpPr/>
          <p:nvPr/>
        </p:nvSpPr>
        <p:spPr>
          <a:xfrm>
            <a:off x="8731809" y="5990875"/>
            <a:ext cx="2765501" cy="461665"/>
          </a:xfrm>
          <a:prstGeom prst="rect">
            <a:avLst/>
          </a:prstGeom>
        </p:spPr>
        <p:txBody>
          <a:bodyPr wrap="none">
            <a:spAutoFit/>
          </a:bodyPr>
          <a:lstStyle/>
          <a:p>
            <a:r>
              <a:rPr lang="en-US" altLang="zh-CN" sz="2400" dirty="0" smtClean="0">
                <a:latin typeface="Calibri" panose="020F0502020204030204" pitchFamily="34" charset="0"/>
                <a:cs typeface="Calibri" panose="020F0502020204030204" pitchFamily="34" charset="0"/>
              </a:rPr>
              <a:t>BCM1045 </a:t>
            </a:r>
            <a:r>
              <a:rPr lang="en-US" altLang="zh-CN" sz="2400" dirty="0" smtClean="0"/>
              <a:t>Wi-Fi NIC</a:t>
            </a:r>
            <a:endParaRPr lang="zh-CN" altLang="en-US" sz="2400" dirty="0"/>
          </a:p>
        </p:txBody>
      </p:sp>
      <p:grpSp>
        <p:nvGrpSpPr>
          <p:cNvPr id="19" name="Group 18"/>
          <p:cNvGrpSpPr/>
          <p:nvPr/>
        </p:nvGrpSpPr>
        <p:grpSpPr>
          <a:xfrm>
            <a:off x="8519669" y="2437611"/>
            <a:ext cx="808652" cy="2268525"/>
            <a:chOff x="8519669" y="2437611"/>
            <a:chExt cx="808652" cy="2268525"/>
          </a:xfrm>
        </p:grpSpPr>
        <p:cxnSp>
          <p:nvCxnSpPr>
            <p:cNvPr id="20" name="Elbow Connector 19"/>
            <p:cNvCxnSpPr/>
            <p:nvPr/>
          </p:nvCxnSpPr>
          <p:spPr>
            <a:xfrm rot="5400000">
              <a:off x="7798242" y="3176057"/>
              <a:ext cx="2268525" cy="791633"/>
            </a:xfrm>
            <a:prstGeom prst="bentConnector3">
              <a:avLst/>
            </a:prstGeom>
            <a:ln w="5715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519669" y="4680736"/>
              <a:ext cx="28410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7474042" y="144378"/>
            <a:ext cx="1359568" cy="6545179"/>
          </a:xfrm>
          <a:custGeom>
            <a:avLst/>
            <a:gdLst>
              <a:gd name="connsiteX0" fmla="*/ 0 w 1251284"/>
              <a:gd name="connsiteY0" fmla="*/ 5895474 h 5895474"/>
              <a:gd name="connsiteX1" fmla="*/ 0 w 1251284"/>
              <a:gd name="connsiteY1" fmla="*/ 0 h 5895474"/>
              <a:gd name="connsiteX2" fmla="*/ 1227221 w 1251284"/>
              <a:gd name="connsiteY2" fmla="*/ 818147 h 5895474"/>
              <a:gd name="connsiteX3" fmla="*/ 1251284 w 1251284"/>
              <a:gd name="connsiteY3" fmla="*/ 1792705 h 5895474"/>
              <a:gd name="connsiteX4" fmla="*/ 0 w 1251284"/>
              <a:gd name="connsiteY4" fmla="*/ 5895474 h 589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284" h="5895474">
                <a:moveTo>
                  <a:pt x="0" y="5895474"/>
                </a:moveTo>
                <a:lnTo>
                  <a:pt x="0" y="0"/>
                </a:lnTo>
                <a:lnTo>
                  <a:pt x="1227221" y="818147"/>
                </a:lnTo>
                <a:lnTo>
                  <a:pt x="1251284" y="1792705"/>
                </a:lnTo>
                <a:lnTo>
                  <a:pt x="0" y="5895474"/>
                </a:lnTo>
                <a:close/>
              </a:path>
            </a:pathLst>
          </a:custGeom>
          <a:gradFill flip="none" rotWithShape="1">
            <a:gsLst>
              <a:gs pos="0">
                <a:schemeClr val="accent1">
                  <a:tint val="66000"/>
                  <a:satMod val="160000"/>
                </a:schemeClr>
              </a:gs>
              <a:gs pos="50000">
                <a:schemeClr val="accent1">
                  <a:tint val="44500"/>
                  <a:satMod val="160000"/>
                  <a:alpha val="4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broadcom_new">
            <a:hlinkClick r:id="" action="ppaction://media"/>
          </p:cNvPr>
          <p:cNvPicPr>
            <a:picLocks noChangeAspect="1"/>
          </p:cNvPicPr>
          <p:nvPr>
            <a:videoFile r:link="rId1"/>
            <p:extLst>
              <p:ext uri="{DAA4B4D4-6D71-4841-9C94-3DE7FCFB9230}">
                <p14:media xmlns:p14="http://schemas.microsoft.com/office/powerpoint/2010/main" r:embed="rId2">
                  <p14:trim st="3460" end="3923.3333"/>
                </p14:media>
              </p:ext>
            </p:extLst>
          </p:nvPr>
        </p:nvPicPr>
        <p:blipFill rotWithShape="1">
          <a:blip r:embed="rId7"/>
          <a:srcRect l="1" t="7247" r="27095"/>
          <a:stretch>
            <a:fillRect/>
          </a:stretch>
        </p:blipFill>
        <p:spPr>
          <a:xfrm>
            <a:off x="461749" y="259834"/>
            <a:ext cx="7003783" cy="5421037"/>
          </a:xfrm>
          <a:prstGeom prst="rect">
            <a:avLst/>
          </a:prstGeom>
        </p:spPr>
      </p:pic>
      <p:sp>
        <p:nvSpPr>
          <p:cNvPr id="35" name="Oval 34"/>
          <p:cNvSpPr/>
          <p:nvPr/>
        </p:nvSpPr>
        <p:spPr>
          <a:xfrm>
            <a:off x="1771861" y="2468949"/>
            <a:ext cx="982639" cy="816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4"/>
          </p:cNvCxnSpPr>
          <p:nvPr/>
        </p:nvCxnSpPr>
        <p:spPr>
          <a:xfrm flipV="1">
            <a:off x="2113055" y="3285809"/>
            <a:ext cx="150126" cy="677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128485" y="3939341"/>
            <a:ext cx="2401619" cy="646331"/>
          </a:xfrm>
          <a:prstGeom prst="rect">
            <a:avLst/>
          </a:prstGeom>
          <a:noFill/>
        </p:spPr>
        <p:txBody>
          <a:bodyPr wrap="none" rtlCol="0">
            <a:spAutoFit/>
          </a:bodyPr>
          <a:lstStyle/>
          <a:p>
            <a:r>
              <a:rPr lang="en-US" sz="2800" dirty="0" err="1" smtClean="0">
                <a:solidFill>
                  <a:srgbClr val="FF0000"/>
                </a:solidFill>
              </a:rPr>
              <a:t>WiFi</a:t>
            </a:r>
            <a:r>
              <a:rPr lang="en-US" sz="2800" dirty="0" smtClean="0">
                <a:solidFill>
                  <a:srgbClr val="FF0000"/>
                </a:solidFill>
              </a:rPr>
              <a:t> NIC </a:t>
            </a:r>
            <a:r>
              <a:rPr lang="en-US" sz="3600" u="sng" dirty="0" smtClean="0">
                <a:solidFill>
                  <a:srgbClr val="FF0000"/>
                </a:solidFill>
              </a:rPr>
              <a:t>OFF</a:t>
            </a:r>
            <a:endParaRPr lang="en-US" sz="3600" u="sng" dirty="0">
              <a:solidFill>
                <a:srgbClr val="FF0000"/>
              </a:solidFill>
            </a:endParaRPr>
          </a:p>
        </p:txBody>
      </p:sp>
      <p:sp>
        <p:nvSpPr>
          <p:cNvPr id="38" name="Oval 37"/>
          <p:cNvSpPr/>
          <p:nvPr/>
        </p:nvSpPr>
        <p:spPr>
          <a:xfrm>
            <a:off x="4023859" y="3285809"/>
            <a:ext cx="982639" cy="855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flipV="1">
            <a:off x="4246701" y="4307302"/>
            <a:ext cx="150126" cy="677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257487" y="4992172"/>
            <a:ext cx="2299027" cy="646331"/>
          </a:xfrm>
          <a:prstGeom prst="rect">
            <a:avLst/>
          </a:prstGeom>
          <a:noFill/>
        </p:spPr>
        <p:txBody>
          <a:bodyPr wrap="none" rtlCol="0">
            <a:spAutoFit/>
          </a:bodyPr>
          <a:lstStyle/>
          <a:p>
            <a:r>
              <a:rPr lang="en-US" sz="2800" dirty="0" err="1" smtClean="0">
                <a:solidFill>
                  <a:srgbClr val="FF0000"/>
                </a:solidFill>
              </a:rPr>
              <a:t>WiFi</a:t>
            </a:r>
            <a:r>
              <a:rPr lang="en-US" sz="2800" dirty="0" smtClean="0">
                <a:solidFill>
                  <a:srgbClr val="FF0000"/>
                </a:solidFill>
              </a:rPr>
              <a:t> NIC </a:t>
            </a:r>
            <a:r>
              <a:rPr lang="en-US" altLang="zh-CN" sz="3600" u="sng" dirty="0" smtClean="0">
                <a:solidFill>
                  <a:srgbClr val="FF0000"/>
                </a:solidFill>
              </a:rPr>
              <a:t>ON</a:t>
            </a:r>
            <a:endParaRPr lang="en-US" sz="3600" u="sng" dirty="0">
              <a:solidFill>
                <a:srgbClr val="FF0000"/>
              </a:solidFill>
            </a:endParaRPr>
          </a:p>
        </p:txBody>
      </p:sp>
    </p:spTree>
    <p:extLst>
      <p:ext uri="{BB962C8B-B14F-4D97-AF65-F5344CB8AC3E}">
        <p14:creationId xmlns:p14="http://schemas.microsoft.com/office/powerpoint/2010/main" val="2643911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250"/>
                                        <p:tgtEl>
                                          <p:spTgt spid="22"/>
                                        </p:tgtEl>
                                      </p:cBhvr>
                                    </p:animEffect>
                                  </p:childTnLst>
                                </p:cTn>
                              </p:par>
                            </p:childTnLst>
                          </p:cTn>
                        </p:par>
                        <p:par>
                          <p:cTn id="12" fill="hold">
                            <p:stCondLst>
                              <p:cond delay="750"/>
                            </p:stCondLst>
                            <p:childTnLst>
                              <p:par>
                                <p:cTn id="13" presetID="1"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par>
                          <p:cTn id="15" fill="hold">
                            <p:stCondLst>
                              <p:cond delay="750"/>
                            </p:stCondLst>
                            <p:childTnLst>
                              <p:par>
                                <p:cTn id="16" presetID="1" presetClass="mediacall" presetSubtype="0" fill="hold" nodeType="afterEffect">
                                  <p:stCondLst>
                                    <p:cond delay="0"/>
                                  </p:stCondLst>
                                  <p:childTnLst>
                                    <p:cmd type="call" cmd="playFrom(0.0)">
                                      <p:cBhvr>
                                        <p:cTn id="17" dur="6860" fill="hold"/>
                                        <p:tgtEl>
                                          <p:spTgt spid="34"/>
                                        </p:tgtEl>
                                      </p:cBhvr>
                                    </p:cmd>
                                  </p:childTnLst>
                                </p:cTn>
                              </p:par>
                              <p:par>
                                <p:cTn id="18" presetID="1" presetClass="entr" presetSubtype="0" fill="hold" grpId="1"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xit" presetSubtype="0" fill="hold" grpId="0" nodeType="withEffect">
                                  <p:stCondLst>
                                    <p:cond delay="360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xit" presetSubtype="0" fill="hold" nodeType="withEffect">
                                  <p:stCondLst>
                                    <p:cond delay="3600"/>
                                  </p:stCondLst>
                                  <p:childTnLst>
                                    <p:set>
                                      <p:cBhvr>
                                        <p:cTn id="27" dur="1" fill="hold">
                                          <p:stCondLst>
                                            <p:cond delay="0"/>
                                          </p:stCondLst>
                                        </p:cTn>
                                        <p:tgtEl>
                                          <p:spTgt spid="36"/>
                                        </p:tgtEl>
                                        <p:attrNameLst>
                                          <p:attrName>style.visibility</p:attrName>
                                        </p:attrNameLst>
                                      </p:cBhvr>
                                      <p:to>
                                        <p:strVal val="hidden"/>
                                      </p:to>
                                    </p:set>
                                  </p:childTnLst>
                                </p:cTn>
                              </p:par>
                              <p:par>
                                <p:cTn id="28" presetID="1" presetClass="exit" presetSubtype="0" fill="hold" grpId="0" nodeType="withEffect">
                                  <p:stCondLst>
                                    <p:cond delay="3600"/>
                                  </p:stCondLst>
                                  <p:childTnLst>
                                    <p:set>
                                      <p:cBhvr>
                                        <p:cTn id="29" dur="1" fill="hold">
                                          <p:stCondLst>
                                            <p:cond delay="0"/>
                                          </p:stCondLst>
                                        </p:cTn>
                                        <p:tgtEl>
                                          <p:spTgt spid="37"/>
                                        </p:tgtEl>
                                        <p:attrNameLst>
                                          <p:attrName>style.visibility</p:attrName>
                                        </p:attrNameLst>
                                      </p:cBhvr>
                                      <p:to>
                                        <p:strVal val="hidden"/>
                                      </p:to>
                                    </p:set>
                                  </p:childTnLst>
                                </p:cTn>
                              </p:par>
                              <p:par>
                                <p:cTn id="30" presetID="1" presetClass="entr" presetSubtype="0" fill="hold" nodeType="withEffect">
                                  <p:stCondLst>
                                    <p:cond delay="3600"/>
                                  </p:stCondLst>
                                  <p:childTnLst>
                                    <p:set>
                                      <p:cBhvr>
                                        <p:cTn id="31" dur="1" fill="hold">
                                          <p:stCondLst>
                                            <p:cond delay="0"/>
                                          </p:stCondLst>
                                        </p:cTn>
                                        <p:tgtEl>
                                          <p:spTgt spid="39"/>
                                        </p:tgtEl>
                                        <p:attrNameLst>
                                          <p:attrName>style.visibility</p:attrName>
                                        </p:attrNameLst>
                                      </p:cBhvr>
                                      <p:to>
                                        <p:strVal val="visible"/>
                                      </p:to>
                                    </p:set>
                                  </p:childTnLst>
                                </p:cTn>
                              </p:par>
                              <p:par>
                                <p:cTn id="32" presetID="1" presetClass="entr" presetSubtype="0" fill="hold" grpId="0" nodeType="withEffect">
                                  <p:stCondLst>
                                    <p:cond delay="360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grpId="0" nodeType="withEffect">
                                  <p:stCondLst>
                                    <p:cond delay="3600"/>
                                  </p:stCondLst>
                                  <p:childTnLst>
                                    <p:set>
                                      <p:cBhvr>
                                        <p:cTn id="35" dur="1" fill="hold">
                                          <p:stCondLst>
                                            <p:cond delay="0"/>
                                          </p:stCondLst>
                                        </p:cTn>
                                        <p:tgtEl>
                                          <p:spTgt spid="40"/>
                                        </p:tgtEl>
                                        <p:attrNameLst>
                                          <p:attrName>style.visibility</p:attrName>
                                        </p:attrNameLst>
                                      </p:cBhvr>
                                      <p:to>
                                        <p:strVal val="visible"/>
                                      </p:to>
                                    </p:set>
                                  </p:childTnLst>
                                </p:cTn>
                              </p:par>
                            </p:childTnLst>
                          </p:cTn>
                        </p:par>
                        <p:par>
                          <p:cTn id="36" fill="hold">
                            <p:stCondLst>
                              <p:cond delay="7610"/>
                            </p:stCondLst>
                            <p:childTnLst>
                              <p:par>
                                <p:cTn id="37" presetID="1" presetClass="entr" presetSubtype="0" fill="hold" nodeType="afterEffect">
                                  <p:stCondLst>
                                    <p:cond delay="500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45" fill="hold" display="0">
                  <p:stCondLst>
                    <p:cond delay="indefinite"/>
                  </p:stCondLst>
                </p:cTn>
                <p:tgtEl>
                  <p:spTgt spid="34"/>
                </p:tgtEl>
              </p:cMediaNode>
            </p:video>
          </p:childTnLst>
        </p:cTn>
      </p:par>
    </p:tnLst>
    <p:bldLst>
      <p:bldP spid="22" grpId="0" animBg="1"/>
      <p:bldP spid="35" grpId="0" animBg="1"/>
      <p:bldP spid="35" grpId="1" animBg="1"/>
      <p:bldP spid="35" grpId="2" animBg="1"/>
      <p:bldP spid="37" grpId="0"/>
      <p:bldP spid="37" grpId="1"/>
      <p:bldP spid="37" grpId="2"/>
      <p:bldP spid="38"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smtClean="0"/>
              <a:t>NICScatter</a:t>
            </a:r>
            <a:r>
              <a:rPr lang="en-US" altLang="zh-CN" dirty="0" smtClean="0"/>
              <a:t> Efficiency</a:t>
            </a:r>
            <a:endParaRPr lang="zh-CN" altLang="en-US" dirty="0"/>
          </a:p>
        </p:txBody>
      </p:sp>
      <p:graphicFrame>
        <p:nvGraphicFramePr>
          <p:cNvPr id="6" name="Content Placeholder 5"/>
          <p:cNvGraphicFramePr>
            <a:graphicFrameLocks noGrp="1"/>
          </p:cNvGraphicFramePr>
          <p:nvPr>
            <p:ph idx="1"/>
            <p:extLst/>
          </p:nvPr>
        </p:nvGraphicFramePr>
        <p:xfrm>
          <a:off x="2930524" y="1544017"/>
          <a:ext cx="6330951" cy="1828800"/>
        </p:xfrm>
        <a:graphic>
          <a:graphicData uri="http://schemas.openxmlformats.org/drawingml/2006/table">
            <a:tbl>
              <a:tblPr firstRow="1" bandRow="1">
                <a:tableStyleId>{F2DE63D5-997A-4646-A377-4702673A728D}</a:tableStyleId>
              </a:tblPr>
              <a:tblGrid>
                <a:gridCol w="2110317">
                  <a:extLst>
                    <a:ext uri="{9D8B030D-6E8A-4147-A177-3AD203B41FA5}">
                      <a16:colId xmlns:a16="http://schemas.microsoft.com/office/drawing/2014/main" val="1865830216"/>
                    </a:ext>
                  </a:extLst>
                </a:gridCol>
                <a:gridCol w="2110317">
                  <a:extLst>
                    <a:ext uri="{9D8B030D-6E8A-4147-A177-3AD203B41FA5}">
                      <a16:colId xmlns:a16="http://schemas.microsoft.com/office/drawing/2014/main" val="711607934"/>
                    </a:ext>
                  </a:extLst>
                </a:gridCol>
                <a:gridCol w="2110317">
                  <a:extLst>
                    <a:ext uri="{9D8B030D-6E8A-4147-A177-3AD203B41FA5}">
                      <a16:colId xmlns:a16="http://schemas.microsoft.com/office/drawing/2014/main" val="162875912"/>
                    </a:ext>
                  </a:extLst>
                </a:gridCol>
              </a:tblGrid>
              <a:tr h="370840">
                <a:tc>
                  <a:txBody>
                    <a:bodyPr/>
                    <a:lstStyle/>
                    <a:p>
                      <a:pPr algn="ctr"/>
                      <a:r>
                        <a:rPr lang="en-US" altLang="zh-CN" sz="2400" dirty="0" smtClean="0">
                          <a:latin typeface="Calibri" panose="020F0502020204030204" pitchFamily="34" charset="0"/>
                          <a:cs typeface="Calibri" panose="020F0502020204030204" pitchFamily="34" charset="0"/>
                        </a:rPr>
                        <a:t>Model</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Off State</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On State</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70700316"/>
                  </a:ext>
                </a:extLst>
              </a:tr>
              <a:tr h="370840">
                <a:tc>
                  <a:txBody>
                    <a:bodyPr/>
                    <a:lstStyle/>
                    <a:p>
                      <a:pPr algn="ctr"/>
                      <a:r>
                        <a:rPr lang="en-US" altLang="zh-CN" sz="2400" dirty="0" smtClean="0">
                          <a:latin typeface="Calibri" panose="020F0502020204030204" pitchFamily="34" charset="0"/>
                          <a:cs typeface="Calibri" panose="020F0502020204030204" pitchFamily="34" charset="0"/>
                        </a:rPr>
                        <a:t>BCM1045,</a:t>
                      </a:r>
                      <a:r>
                        <a:rPr lang="en-US" altLang="zh-CN" sz="2400" baseline="0" dirty="0" smtClean="0">
                          <a:latin typeface="Calibri" panose="020F0502020204030204" pitchFamily="34" charset="0"/>
                          <a:cs typeface="Calibri" panose="020F0502020204030204" pitchFamily="34" charset="0"/>
                        </a:rPr>
                        <a:t> ant1</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12.4+j14.4</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106.9-j9.8</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7512485"/>
                  </a:ext>
                </a:extLst>
              </a:tr>
              <a:tr h="370840">
                <a:tc>
                  <a:txBody>
                    <a:bodyPr/>
                    <a:lstStyle/>
                    <a:p>
                      <a:pPr algn="ctr"/>
                      <a:r>
                        <a:rPr lang="en-US" altLang="zh-CN" sz="2400" dirty="0" smtClean="0">
                          <a:latin typeface="Calibri" panose="020F0502020204030204" pitchFamily="34" charset="0"/>
                          <a:cs typeface="Calibri" panose="020F0502020204030204" pitchFamily="34" charset="0"/>
                        </a:rPr>
                        <a:t>Intel5300, ant1</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119.0+j137.0</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80.3+j66.8</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030896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latin typeface="Calibri" panose="020F0502020204030204" pitchFamily="34" charset="0"/>
                          <a:cs typeface="Calibri" panose="020F0502020204030204" pitchFamily="34" charset="0"/>
                        </a:rPr>
                        <a:t>Intel5300, ant2</a:t>
                      </a:r>
                      <a:endParaRPr lang="zh-CN" altLang="en-US" sz="2400" dirty="0" smtClean="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54.3+j122.7</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57.7+j78.4</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56292056"/>
                  </a:ext>
                </a:extLst>
              </a:tr>
            </a:tbl>
          </a:graphicData>
        </a:graphic>
      </p:graphicFrame>
      <p:sp>
        <p:nvSpPr>
          <p:cNvPr id="4" name="Slide Number Placeholder 3"/>
          <p:cNvSpPr>
            <a:spLocks noGrp="1"/>
          </p:cNvSpPr>
          <p:nvPr>
            <p:ph type="sldNum" sz="quarter" idx="12"/>
          </p:nvPr>
        </p:nvSpPr>
        <p:spPr/>
        <p:txBody>
          <a:bodyPr/>
          <a:lstStyle/>
          <a:p>
            <a:fld id="{2D4204BE-0ADC-45E9-9DC9-178D4B928EDF}" type="slidenum">
              <a:rPr lang="zh-CN" altLang="en-US" smtClean="0">
                <a:latin typeface="Calibri" panose="020F0502020204030204" pitchFamily="34" charset="0"/>
                <a:cs typeface="Calibri" panose="020F0502020204030204" pitchFamily="34" charset="0"/>
              </a:rPr>
              <a:pPr/>
              <a:t>8</a:t>
            </a:fld>
            <a:endParaRPr lang="zh-CN" altLang="en-US" dirty="0">
              <a:latin typeface="Calibri" panose="020F0502020204030204" pitchFamily="34" charset="0"/>
              <a:cs typeface="Calibri" panose="020F0502020204030204" pitchFamily="34" charset="0"/>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764" y="3977110"/>
            <a:ext cx="2467429" cy="627972"/>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3764" y="5386618"/>
            <a:ext cx="2483840" cy="672232"/>
          </a:xfrm>
          <a:prstGeom prst="rect">
            <a:avLst/>
          </a:prstGeom>
        </p:spPr>
      </p:pic>
      <p:cxnSp>
        <p:nvCxnSpPr>
          <p:cNvPr id="9" name="Straight Arrow Connector 8"/>
          <p:cNvCxnSpPr>
            <a:stCxn id="7" idx="3"/>
          </p:cNvCxnSpPr>
          <p:nvPr/>
        </p:nvCxnSpPr>
        <p:spPr>
          <a:xfrm>
            <a:off x="5331193" y="4291096"/>
            <a:ext cx="577971" cy="4472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5347604" y="5030694"/>
            <a:ext cx="561560" cy="447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020088" y="3515445"/>
            <a:ext cx="2590800" cy="461665"/>
          </a:xfrm>
          <a:prstGeom prst="rect">
            <a:avLst/>
          </a:prstGeom>
          <a:noFill/>
        </p:spPr>
        <p:txBody>
          <a:bodyPr wrap="square" rtlCol="0">
            <a:spAutoFit/>
          </a:bodyPr>
          <a:lstStyle/>
          <a:p>
            <a:r>
              <a:rPr lang="en-US" altLang="zh-CN" sz="2400" dirty="0" smtClean="0">
                <a:latin typeface="Calibri" panose="020F0502020204030204" pitchFamily="34" charset="0"/>
                <a:cs typeface="Calibri" panose="020F0502020204030204" pitchFamily="34" charset="0"/>
              </a:rPr>
              <a:t>Incident Signal</a:t>
            </a:r>
            <a:endParaRPr lang="zh-CN" altLang="en-US" sz="2400" dirty="0">
              <a:latin typeface="Calibri" panose="020F0502020204030204" pitchFamily="34" charset="0"/>
              <a:cs typeface="Calibri" panose="020F0502020204030204" pitchFamily="34" charset="0"/>
            </a:endParaRPr>
          </a:p>
        </p:txBody>
      </p:sp>
      <p:sp>
        <p:nvSpPr>
          <p:cNvPr id="12" name="TextBox 11"/>
          <p:cNvSpPr txBox="1"/>
          <p:nvPr/>
        </p:nvSpPr>
        <p:spPr>
          <a:xfrm>
            <a:off x="3020088" y="6087634"/>
            <a:ext cx="2714171" cy="461665"/>
          </a:xfrm>
          <a:prstGeom prst="rect">
            <a:avLst/>
          </a:prstGeom>
          <a:noFill/>
        </p:spPr>
        <p:txBody>
          <a:bodyPr wrap="square" rtlCol="0">
            <a:spAutoFit/>
          </a:bodyPr>
          <a:lstStyle/>
          <a:p>
            <a:r>
              <a:rPr lang="en-US" altLang="zh-CN" sz="2400" dirty="0" smtClean="0">
                <a:latin typeface="Calibri" panose="020F0502020204030204" pitchFamily="34" charset="0"/>
                <a:cs typeface="Calibri" panose="020F0502020204030204" pitchFamily="34" charset="0"/>
              </a:rPr>
              <a:t>Reflected Signal</a:t>
            </a:r>
            <a:endParaRPr lang="zh-CN" altLang="en-US" sz="2400" dirty="0">
              <a:latin typeface="Calibri" panose="020F0502020204030204" pitchFamily="34" charset="0"/>
              <a:cs typeface="Calibri" panose="020F0502020204030204" pitchFamily="34" charset="0"/>
            </a:endParaRPr>
          </a:p>
        </p:txBody>
      </p:sp>
      <p:pic>
        <p:nvPicPr>
          <p:cNvPr id="13" name="Picture 2" descr="Image result for surface pro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5552" y="3843391"/>
            <a:ext cx="4812249" cy="270769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2835728" y="2004674"/>
            <a:ext cx="6559636" cy="43805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5" name="TextBox 14"/>
          <p:cNvSpPr txBox="1"/>
          <p:nvPr/>
        </p:nvSpPr>
        <p:spPr>
          <a:xfrm>
            <a:off x="4377173" y="4738329"/>
            <a:ext cx="841897" cy="461665"/>
          </a:xfrm>
          <a:prstGeom prst="rect">
            <a:avLst/>
          </a:prstGeom>
          <a:noFill/>
        </p:spPr>
        <p:txBody>
          <a:bodyPr wrap="none" rtlCol="0">
            <a:spAutoFit/>
          </a:bodyPr>
          <a:lstStyle/>
          <a:p>
            <a:r>
              <a:rPr lang="en-US" altLang="zh-CN" sz="2400" b="1" dirty="0" smtClean="0">
                <a:solidFill>
                  <a:srgbClr val="B0252C"/>
                </a:solidFill>
                <a:latin typeface="Calibri" panose="020F0502020204030204" pitchFamily="34" charset="0"/>
                <a:cs typeface="Calibri" panose="020F0502020204030204" pitchFamily="34" charset="0"/>
              </a:rPr>
              <a:t>-6 dB</a:t>
            </a:r>
            <a:endParaRPr lang="zh-CN" altLang="en-US" sz="2400" b="1" dirty="0">
              <a:solidFill>
                <a:srgbClr val="B0252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132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NICScatter</a:t>
            </a:r>
            <a:r>
              <a:rPr lang="en-US" altLang="zh-CN" dirty="0"/>
              <a:t> Efficiency</a:t>
            </a:r>
            <a:endParaRPr lang="zh-CN" alt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58760470"/>
              </p:ext>
            </p:extLst>
          </p:nvPr>
        </p:nvGraphicFramePr>
        <p:xfrm>
          <a:off x="2924552" y="1544017"/>
          <a:ext cx="6330951" cy="1828800"/>
        </p:xfrm>
        <a:graphic>
          <a:graphicData uri="http://schemas.openxmlformats.org/drawingml/2006/table">
            <a:tbl>
              <a:tblPr firstRow="1" bandRow="1">
                <a:tableStyleId>{F2DE63D5-997A-4646-A377-4702673A728D}</a:tableStyleId>
              </a:tblPr>
              <a:tblGrid>
                <a:gridCol w="2110317">
                  <a:extLst>
                    <a:ext uri="{9D8B030D-6E8A-4147-A177-3AD203B41FA5}">
                      <a16:colId xmlns:a16="http://schemas.microsoft.com/office/drawing/2014/main" val="1865830216"/>
                    </a:ext>
                  </a:extLst>
                </a:gridCol>
                <a:gridCol w="2110317">
                  <a:extLst>
                    <a:ext uri="{9D8B030D-6E8A-4147-A177-3AD203B41FA5}">
                      <a16:colId xmlns:a16="http://schemas.microsoft.com/office/drawing/2014/main" val="711607934"/>
                    </a:ext>
                  </a:extLst>
                </a:gridCol>
                <a:gridCol w="2110317">
                  <a:extLst>
                    <a:ext uri="{9D8B030D-6E8A-4147-A177-3AD203B41FA5}">
                      <a16:colId xmlns:a16="http://schemas.microsoft.com/office/drawing/2014/main" val="162875912"/>
                    </a:ext>
                  </a:extLst>
                </a:gridCol>
              </a:tblGrid>
              <a:tr h="370840">
                <a:tc>
                  <a:txBody>
                    <a:bodyPr/>
                    <a:lstStyle/>
                    <a:p>
                      <a:pPr algn="ctr"/>
                      <a:r>
                        <a:rPr lang="en-US" altLang="zh-CN" sz="2400" dirty="0" smtClean="0">
                          <a:latin typeface="Calibri" panose="020F0502020204030204" pitchFamily="34" charset="0"/>
                          <a:cs typeface="Calibri" panose="020F0502020204030204" pitchFamily="34" charset="0"/>
                        </a:rPr>
                        <a:t>Model</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Off State</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On State</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70700316"/>
                  </a:ext>
                </a:extLst>
              </a:tr>
              <a:tr h="370840">
                <a:tc>
                  <a:txBody>
                    <a:bodyPr/>
                    <a:lstStyle/>
                    <a:p>
                      <a:pPr algn="ctr"/>
                      <a:r>
                        <a:rPr lang="en-US" altLang="zh-CN" sz="2400" dirty="0" smtClean="0">
                          <a:latin typeface="Calibri" panose="020F0502020204030204" pitchFamily="34" charset="0"/>
                          <a:cs typeface="Calibri" panose="020F0502020204030204" pitchFamily="34" charset="0"/>
                        </a:rPr>
                        <a:t>BCM1045,</a:t>
                      </a:r>
                      <a:r>
                        <a:rPr lang="en-US" altLang="zh-CN" sz="2400" baseline="0" dirty="0" smtClean="0">
                          <a:latin typeface="Calibri" panose="020F0502020204030204" pitchFamily="34" charset="0"/>
                          <a:cs typeface="Calibri" panose="020F0502020204030204" pitchFamily="34" charset="0"/>
                        </a:rPr>
                        <a:t> ant1</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12.4+j14.4</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106.9-j9.8</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7512485"/>
                  </a:ext>
                </a:extLst>
              </a:tr>
              <a:tr h="370840">
                <a:tc>
                  <a:txBody>
                    <a:bodyPr/>
                    <a:lstStyle/>
                    <a:p>
                      <a:pPr algn="ctr"/>
                      <a:r>
                        <a:rPr lang="en-US" altLang="zh-CN" sz="2400" dirty="0" smtClean="0">
                          <a:latin typeface="Calibri" panose="020F0502020204030204" pitchFamily="34" charset="0"/>
                          <a:cs typeface="Calibri" panose="020F0502020204030204" pitchFamily="34" charset="0"/>
                        </a:rPr>
                        <a:t>Intel5300, ant1</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119.0+j137.0</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80.3+j66.8</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030896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latin typeface="Calibri" panose="020F0502020204030204" pitchFamily="34" charset="0"/>
                          <a:cs typeface="Calibri" panose="020F0502020204030204" pitchFamily="34" charset="0"/>
                        </a:rPr>
                        <a:t>Intel5300, ant2</a:t>
                      </a:r>
                      <a:endParaRPr lang="zh-CN" altLang="en-US" sz="2400" dirty="0" smtClean="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54.3+j122.7</a:t>
                      </a:r>
                      <a:endParaRPr lang="zh-CN" altLang="en-US" sz="2400" dirty="0">
                        <a:latin typeface="Calibri" panose="020F0502020204030204" pitchFamily="34" charset="0"/>
                        <a:cs typeface="Calibri" panose="020F0502020204030204" pitchFamily="34" charset="0"/>
                      </a:endParaRPr>
                    </a:p>
                  </a:txBody>
                  <a:tcPr/>
                </a:tc>
                <a:tc>
                  <a:txBody>
                    <a:bodyPr/>
                    <a:lstStyle/>
                    <a:p>
                      <a:pPr algn="ctr"/>
                      <a:r>
                        <a:rPr lang="en-US" altLang="zh-CN" sz="2400" dirty="0" smtClean="0">
                          <a:latin typeface="Calibri" panose="020F0502020204030204" pitchFamily="34" charset="0"/>
                          <a:cs typeface="Calibri" panose="020F0502020204030204" pitchFamily="34" charset="0"/>
                        </a:rPr>
                        <a:t>57.7+j78.4</a:t>
                      </a:r>
                      <a:endParaRPr lang="zh-CN" alt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56292056"/>
                  </a:ext>
                </a:extLst>
              </a:tr>
            </a:tbl>
          </a:graphicData>
        </a:graphic>
      </p:graphicFrame>
      <p:sp>
        <p:nvSpPr>
          <p:cNvPr id="4" name="Slide Number Placeholder 3"/>
          <p:cNvSpPr>
            <a:spLocks noGrp="1"/>
          </p:cNvSpPr>
          <p:nvPr>
            <p:ph type="sldNum" sz="quarter" idx="12"/>
          </p:nvPr>
        </p:nvSpPr>
        <p:spPr/>
        <p:txBody>
          <a:bodyPr/>
          <a:lstStyle/>
          <a:p>
            <a:fld id="{2D4204BE-0ADC-45E9-9DC9-178D4B928EDF}" type="slidenum">
              <a:rPr lang="zh-CN" altLang="en-US" smtClean="0">
                <a:latin typeface="Calibri" panose="020F0502020204030204" pitchFamily="34" charset="0"/>
                <a:cs typeface="Calibri" panose="020F0502020204030204" pitchFamily="34" charset="0"/>
              </a:rPr>
              <a:pPr/>
              <a:t>9</a:t>
            </a:fld>
            <a:endParaRPr lang="zh-CN" altLang="en-US" dirty="0">
              <a:latin typeface="Calibri" panose="020F0502020204030204" pitchFamily="34" charset="0"/>
              <a:cs typeface="Calibri" panose="020F0502020204030204" pitchFamily="34" charset="0"/>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764" y="3977110"/>
            <a:ext cx="2467429" cy="627972"/>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3764" y="5386618"/>
            <a:ext cx="2483840" cy="672232"/>
          </a:xfrm>
          <a:prstGeom prst="rect">
            <a:avLst/>
          </a:prstGeom>
        </p:spPr>
      </p:pic>
      <p:cxnSp>
        <p:nvCxnSpPr>
          <p:cNvPr id="9" name="Straight Arrow Connector 8"/>
          <p:cNvCxnSpPr>
            <a:stCxn id="7" idx="3"/>
          </p:cNvCxnSpPr>
          <p:nvPr/>
        </p:nvCxnSpPr>
        <p:spPr>
          <a:xfrm>
            <a:off x="5331193" y="4291096"/>
            <a:ext cx="577971" cy="4472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5347604" y="5030694"/>
            <a:ext cx="561560" cy="447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020088" y="3515445"/>
            <a:ext cx="2590800" cy="461665"/>
          </a:xfrm>
          <a:prstGeom prst="rect">
            <a:avLst/>
          </a:prstGeom>
          <a:noFill/>
        </p:spPr>
        <p:txBody>
          <a:bodyPr wrap="square" rtlCol="0">
            <a:spAutoFit/>
          </a:bodyPr>
          <a:lstStyle/>
          <a:p>
            <a:r>
              <a:rPr lang="en-US" altLang="zh-CN" sz="2400" dirty="0" smtClean="0">
                <a:latin typeface="Calibri" panose="020F0502020204030204" pitchFamily="34" charset="0"/>
                <a:cs typeface="Calibri" panose="020F0502020204030204" pitchFamily="34" charset="0"/>
              </a:rPr>
              <a:t>Incident Signal</a:t>
            </a:r>
            <a:endParaRPr lang="zh-CN" altLang="en-US" sz="2400" dirty="0">
              <a:latin typeface="Calibri" panose="020F0502020204030204" pitchFamily="34" charset="0"/>
              <a:cs typeface="Calibri" panose="020F0502020204030204" pitchFamily="34" charset="0"/>
            </a:endParaRPr>
          </a:p>
        </p:txBody>
      </p:sp>
      <p:sp>
        <p:nvSpPr>
          <p:cNvPr id="12" name="TextBox 11"/>
          <p:cNvSpPr txBox="1"/>
          <p:nvPr/>
        </p:nvSpPr>
        <p:spPr>
          <a:xfrm>
            <a:off x="3020088" y="6087634"/>
            <a:ext cx="2714171" cy="461665"/>
          </a:xfrm>
          <a:prstGeom prst="rect">
            <a:avLst/>
          </a:prstGeom>
          <a:noFill/>
        </p:spPr>
        <p:txBody>
          <a:bodyPr wrap="square" rtlCol="0">
            <a:spAutoFit/>
          </a:bodyPr>
          <a:lstStyle/>
          <a:p>
            <a:r>
              <a:rPr lang="en-US" altLang="zh-CN" sz="2400" dirty="0" smtClean="0">
                <a:latin typeface="Calibri" panose="020F0502020204030204" pitchFamily="34" charset="0"/>
                <a:cs typeface="Calibri" panose="020F0502020204030204" pitchFamily="34" charset="0"/>
              </a:rPr>
              <a:t>Reflected Signal</a:t>
            </a:r>
            <a:endParaRPr lang="zh-CN" altLang="en-US" sz="2400" dirty="0">
              <a:latin typeface="Calibri" panose="020F0502020204030204" pitchFamily="34" charset="0"/>
              <a:cs typeface="Calibri" panose="020F0502020204030204" pitchFamily="34" charset="0"/>
            </a:endParaRPr>
          </a:p>
        </p:txBody>
      </p:sp>
      <p:pic>
        <p:nvPicPr>
          <p:cNvPr id="13" name="Picture 2" descr="Image result for surface pro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5552" y="3843391"/>
            <a:ext cx="4812249" cy="270769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2810209" y="2432993"/>
            <a:ext cx="6559636" cy="5019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5" name="TextBox 14"/>
          <p:cNvSpPr txBox="1"/>
          <p:nvPr/>
        </p:nvSpPr>
        <p:spPr>
          <a:xfrm>
            <a:off x="4192740" y="4758646"/>
            <a:ext cx="997389" cy="461665"/>
          </a:xfrm>
          <a:prstGeom prst="rect">
            <a:avLst/>
          </a:prstGeom>
          <a:noFill/>
        </p:spPr>
        <p:txBody>
          <a:bodyPr wrap="none" rtlCol="0">
            <a:spAutoFit/>
          </a:bodyPr>
          <a:lstStyle/>
          <a:p>
            <a:r>
              <a:rPr lang="en-US" altLang="zh-CN" sz="2400" b="1" dirty="0" smtClean="0">
                <a:solidFill>
                  <a:srgbClr val="B0252C"/>
                </a:solidFill>
                <a:latin typeface="Calibri" panose="020F0502020204030204" pitchFamily="34" charset="0"/>
                <a:cs typeface="Calibri" panose="020F0502020204030204" pitchFamily="34" charset="0"/>
              </a:rPr>
              <a:t>-18 dB</a:t>
            </a:r>
            <a:endParaRPr lang="zh-CN" altLang="en-US" sz="2400" b="1" dirty="0">
              <a:solidFill>
                <a:srgbClr val="B0252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1964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TotalTime>
  <Words>4609</Words>
  <Application>Microsoft Office PowerPoint</Application>
  <PresentationFormat>宽屏</PresentationFormat>
  <Paragraphs>533</Paragraphs>
  <Slides>23</Slides>
  <Notes>23</Notes>
  <HiddenSlides>0</HiddenSlides>
  <MMClips>2</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等线</vt:lpstr>
      <vt:lpstr>等线 Light</vt:lpstr>
      <vt:lpstr>Arial</vt:lpstr>
      <vt:lpstr>Book Antiqua</vt:lpstr>
      <vt:lpstr>Calibri</vt:lpstr>
      <vt:lpstr>Consolas</vt:lpstr>
      <vt:lpstr>Times New Roman</vt:lpstr>
      <vt:lpstr>Office 主题​​</vt:lpstr>
      <vt:lpstr>NICScatter: Backscatter as a Covert Channel in Mobile Devices</vt:lpstr>
      <vt:lpstr>Is Our Data Safe Enough ? </vt:lpstr>
      <vt:lpstr>Information Leakage under Isolation</vt:lpstr>
      <vt:lpstr>Covert Communication through Backscatter</vt:lpstr>
      <vt:lpstr>Backscatter Basics</vt:lpstr>
      <vt:lpstr>Backscatter through Commercial NICs</vt:lpstr>
      <vt:lpstr>PowerPoint 演示文稿</vt:lpstr>
      <vt:lpstr>NICScatter Efficiency</vt:lpstr>
      <vt:lpstr>NICScatter Efficiency</vt:lpstr>
      <vt:lpstr>Reflection Diversities</vt:lpstr>
      <vt:lpstr>On-o Position Modulation (OOPM)</vt:lpstr>
      <vt:lpstr>Encoding Schemes</vt:lpstr>
      <vt:lpstr>Latency Diversities</vt:lpstr>
      <vt:lpstr>Latency Diversities</vt:lpstr>
      <vt:lpstr>How to Hide the Communication ?</vt:lpstr>
      <vt:lpstr>RFKILL Subsystem</vt:lpstr>
      <vt:lpstr>Android App Permissions</vt:lpstr>
      <vt:lpstr>Attack Scenario</vt:lpstr>
      <vt:lpstr>Attack Scenario</vt:lpstr>
      <vt:lpstr>Attack Scenario</vt:lpstr>
      <vt:lpstr>Attack Scenario</vt:lpstr>
      <vt:lpstr>Transmission Time of Sensitive Information</vt:lpstr>
      <vt:lpstr>Contributions and Limitations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EsonJohn</dc:creator>
  <cp:lastModifiedBy>EsonJohn</cp:lastModifiedBy>
  <cp:revision>579</cp:revision>
  <dcterms:created xsi:type="dcterms:W3CDTF">2017-10-23T13:35:04Z</dcterms:created>
  <dcterms:modified xsi:type="dcterms:W3CDTF">2017-10-25T05:23:05Z</dcterms:modified>
</cp:coreProperties>
</file>