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3"/>
  </p:notesMasterIdLst>
  <p:sldIdLst>
    <p:sldId id="449" r:id="rId2"/>
    <p:sldId id="428" r:id="rId3"/>
    <p:sldId id="573" r:id="rId4"/>
    <p:sldId id="574" r:id="rId5"/>
    <p:sldId id="635" r:id="rId6"/>
    <p:sldId id="576" r:id="rId7"/>
    <p:sldId id="636" r:id="rId8"/>
    <p:sldId id="599" r:id="rId9"/>
    <p:sldId id="601" r:id="rId10"/>
    <p:sldId id="604" r:id="rId11"/>
    <p:sldId id="626" r:id="rId12"/>
    <p:sldId id="608" r:id="rId13"/>
    <p:sldId id="637" r:id="rId14"/>
    <p:sldId id="639" r:id="rId15"/>
    <p:sldId id="605" r:id="rId16"/>
    <p:sldId id="606" r:id="rId17"/>
    <p:sldId id="640" r:id="rId18"/>
    <p:sldId id="633" r:id="rId19"/>
    <p:sldId id="634" r:id="rId20"/>
    <p:sldId id="610" r:id="rId21"/>
    <p:sldId id="622" r:id="rId22"/>
    <p:sldId id="638" r:id="rId23"/>
    <p:sldId id="591" r:id="rId24"/>
    <p:sldId id="592" r:id="rId25"/>
    <p:sldId id="594" r:id="rId26"/>
    <p:sldId id="624" r:id="rId27"/>
    <p:sldId id="595" r:id="rId28"/>
    <p:sldId id="632" r:id="rId29"/>
    <p:sldId id="616" r:id="rId30"/>
    <p:sldId id="575" r:id="rId31"/>
    <p:sldId id="6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CE6F2"/>
    <a:srgbClr val="99CCFF"/>
    <a:srgbClr val="F8F8F8"/>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696" autoAdjust="0"/>
  </p:normalViewPr>
  <p:slideViewPr>
    <p:cSldViewPr snapToGrid="0">
      <p:cViewPr varScale="1">
        <p:scale>
          <a:sx n="100" d="100"/>
          <a:sy n="100" d="100"/>
        </p:scale>
        <p:origin x="139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E2004-A793-421F-8489-4584D38F19BD}" type="datetimeFigureOut">
              <a:rPr lang="en-US" smtClean="0"/>
              <a:t>10/17/2017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429F1-DC4C-4EFB-8C06-C9B834569BA6}" type="slidenum">
              <a:rPr lang="en-US" smtClean="0"/>
              <a:t>‹#›</a:t>
            </a:fld>
            <a:endParaRPr lang="en-US"/>
          </a:p>
        </p:txBody>
      </p:sp>
    </p:spTree>
    <p:extLst>
      <p:ext uri="{BB962C8B-B14F-4D97-AF65-F5344CB8AC3E}">
        <p14:creationId xmlns:p14="http://schemas.microsoft.com/office/powerpoint/2010/main" val="102205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introduce acoustic signal based device-free object tracking mechanism, which is very useful to design user interface for smart watch and VR devices.</a:t>
            </a:r>
          </a:p>
        </p:txBody>
      </p:sp>
      <p:sp>
        <p:nvSpPr>
          <p:cNvPr id="4" name="Slide Number Placeholder 3"/>
          <p:cNvSpPr>
            <a:spLocks noGrp="1"/>
          </p:cNvSpPr>
          <p:nvPr>
            <p:ph type="sldNum" sz="quarter" idx="10"/>
          </p:nvPr>
        </p:nvSpPr>
        <p:spPr/>
        <p:txBody>
          <a:bodyPr/>
          <a:lstStyle/>
          <a:p>
            <a:fld id="{548429F1-DC4C-4EFB-8C06-C9B834569BA6}" type="slidenum">
              <a:rPr lang="en-US" smtClean="0"/>
              <a:t>1</a:t>
            </a:fld>
            <a:endParaRPr lang="en-US"/>
          </a:p>
        </p:txBody>
      </p:sp>
    </p:spTree>
    <p:extLst>
      <p:ext uri="{BB962C8B-B14F-4D97-AF65-F5344CB8AC3E}">
        <p14:creationId xmlns:p14="http://schemas.microsoft.com/office/powerpoint/2010/main" val="402687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introduce system design of Strata. It first estimates channel impulse response from the audio signal, and find the channel taps that includes the reflected signal from finger. Then it tracks the distance change of the finger from the phase and the absolute distance from CIR difference, and finally find the position of the finger in 2D space.</a:t>
            </a:r>
          </a:p>
        </p:txBody>
      </p:sp>
      <p:sp>
        <p:nvSpPr>
          <p:cNvPr id="4" name="Slide Number Placeholder 3"/>
          <p:cNvSpPr>
            <a:spLocks noGrp="1"/>
          </p:cNvSpPr>
          <p:nvPr>
            <p:ph type="sldNum" sz="quarter" idx="10"/>
          </p:nvPr>
        </p:nvSpPr>
        <p:spPr/>
        <p:txBody>
          <a:bodyPr/>
          <a:lstStyle/>
          <a:p>
            <a:fld id="{548429F1-DC4C-4EFB-8C06-C9B834569BA6}" type="slidenum">
              <a:rPr lang="en-US" smtClean="0"/>
              <a:t>11</a:t>
            </a:fld>
            <a:endParaRPr lang="en-US"/>
          </a:p>
        </p:txBody>
      </p:sp>
    </p:spTree>
    <p:extLst>
      <p:ext uri="{BB962C8B-B14F-4D97-AF65-F5344CB8AC3E}">
        <p14:creationId xmlns:p14="http://schemas.microsoft.com/office/powerpoint/2010/main" val="360467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estimate the channel impulse response, we send and receive data frame in inaudible frequency band. Using the speaker, we transmit 26-bit BPSK modulated symbols every 12.5 </a:t>
            </a:r>
            <a:r>
              <a:rPr lang="en-US" dirty="0" err="1"/>
              <a:t>ms.</a:t>
            </a:r>
            <a:r>
              <a:rPr lang="en-US" dirty="0"/>
              <a:t> The transmitted signal is recorded as PCM format wave file so any </a:t>
            </a:r>
            <a:r>
              <a:rPr lang="en-US" dirty="0" err="1"/>
              <a:t>smarphone</a:t>
            </a:r>
            <a:r>
              <a:rPr lang="en-US" dirty="0"/>
              <a:t> app can easily play it. The received audio signal from the microphone is converted from passband to baseband by </a:t>
            </a:r>
            <a:r>
              <a:rPr lang="en-US" dirty="0" err="1"/>
              <a:t>downcoverting</a:t>
            </a:r>
            <a:r>
              <a:rPr lang="en-US" dirty="0"/>
              <a:t> and lower-pass filtering, which are all implemented in smartphone app as software. This takes around 1ms in Galaxy S4 mobile phone. Using the processed baseband symbols, we estimate the CIR with least squared channel estimation technique. </a:t>
            </a:r>
          </a:p>
        </p:txBody>
      </p:sp>
      <p:sp>
        <p:nvSpPr>
          <p:cNvPr id="4" name="Slide Number Placeholder 3"/>
          <p:cNvSpPr>
            <a:spLocks noGrp="1"/>
          </p:cNvSpPr>
          <p:nvPr>
            <p:ph type="sldNum" sz="quarter" idx="10"/>
          </p:nvPr>
        </p:nvSpPr>
        <p:spPr/>
        <p:txBody>
          <a:bodyPr/>
          <a:lstStyle/>
          <a:p>
            <a:fld id="{548429F1-DC4C-4EFB-8C06-C9B834569BA6}" type="slidenum">
              <a:rPr lang="en-US" smtClean="0"/>
              <a:t>12</a:t>
            </a:fld>
            <a:endParaRPr lang="en-US"/>
          </a:p>
        </p:txBody>
      </p:sp>
    </p:spTree>
    <p:extLst>
      <p:ext uri="{BB962C8B-B14F-4D97-AF65-F5344CB8AC3E}">
        <p14:creationId xmlns:p14="http://schemas.microsoft.com/office/powerpoint/2010/main" val="294165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t>
            </a:r>
            <a:r>
              <a:rPr lang="en-US" altLang="zh-CN" baseline="0" dirty="0" smtClean="0"/>
              <a:t> determines the number of channel taps we can estimate and the reliability of estimation.</a:t>
            </a:r>
            <a:endParaRPr lang="zh-CN" altLang="en-US" dirty="0"/>
          </a:p>
        </p:txBody>
      </p:sp>
      <p:sp>
        <p:nvSpPr>
          <p:cNvPr id="4" name="灯片编号占位符 3"/>
          <p:cNvSpPr>
            <a:spLocks noGrp="1"/>
          </p:cNvSpPr>
          <p:nvPr>
            <p:ph type="sldNum" sz="quarter" idx="10"/>
          </p:nvPr>
        </p:nvSpPr>
        <p:spPr/>
        <p:txBody>
          <a:bodyPr/>
          <a:lstStyle/>
          <a:p>
            <a:fld id="{548429F1-DC4C-4EFB-8C06-C9B834569BA6}" type="slidenum">
              <a:rPr lang="en-US" smtClean="0"/>
              <a:t>13</a:t>
            </a:fld>
            <a:endParaRPr lang="en-US"/>
          </a:p>
        </p:txBody>
      </p:sp>
    </p:spTree>
    <p:extLst>
      <p:ext uri="{BB962C8B-B14F-4D97-AF65-F5344CB8AC3E}">
        <p14:creationId xmlns:p14="http://schemas.microsoft.com/office/powerpoint/2010/main" val="330241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estimate the channel coefficients, the first thing to do is finding the right tap that includes the finger movement, which is h[k] here. We skip the detail on how to find it but you can find it in the paper. Then given this h[k], the next question is how to track</a:t>
            </a:r>
            <a:r>
              <a:rPr lang="en-US" baseline="0" dirty="0"/>
              <a:t> the finger movement from the phase of it. h[k] is the summation of the other reflection paths with similar delay. Because this signal from these static paths are much stronger than the finger related path, from the h[k] itself, it’s difficult to observe the phase change incurred by the movement of the finger. This is the phase change of h[k] while we are moving a finger for 10 cm. Theoretically, the phase should rotate from –pi to pi whenever the finger moves by 0.9cm. But in this observation, the phase is almost constant throughout this measurement.</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15</a:t>
            </a:fld>
            <a:endParaRPr lang="en-US"/>
          </a:p>
        </p:txBody>
      </p:sp>
    </p:spTree>
    <p:extLst>
      <p:ext uri="{BB962C8B-B14F-4D97-AF65-F5344CB8AC3E}">
        <p14:creationId xmlns:p14="http://schemas.microsoft.com/office/powerpoint/2010/main" val="64409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observe the phase change by the finger movement, we first need to filter</a:t>
            </a:r>
            <a:r>
              <a:rPr lang="en-US" baseline="0" dirty="0"/>
              <a:t> out static reflections. The idea of cancelling the static reflection is observing the difference between two consecutive channel samples.  Assuming that only the finger related path is changing while all other paths are static, if we subtract the current channel from the previous channel, we can remove all static paths and the remaining one is from the finger related path. If we observe the phase of it, we can eventually observe the phase rotation caused by the delay change of the finger path. We denote the difference of the channel as </a:t>
            </a:r>
            <a:r>
              <a:rPr lang="en-US" baseline="0" dirty="0" err="1"/>
              <a:t>h_d</a:t>
            </a:r>
            <a:r>
              <a:rPr lang="en-US" baseline="0" dirty="0"/>
              <a:t>[k], and here, I compare the phase of h[k] and </a:t>
            </a:r>
            <a:r>
              <a:rPr lang="en-US" baseline="0" dirty="0" err="1"/>
              <a:t>h_d</a:t>
            </a:r>
            <a:r>
              <a:rPr lang="en-US" baseline="0" dirty="0"/>
              <a:t>[k]. If you see the red line here, you can see very clear phase rotation between –pi to pi as we move the finger and the delay of the finger-reflected signal changes. From this channel difference </a:t>
            </a:r>
            <a:r>
              <a:rPr lang="en-US" baseline="0" dirty="0" err="1"/>
              <a:t>h_d</a:t>
            </a:r>
            <a:r>
              <a:rPr lang="en-US" baseline="0" dirty="0"/>
              <a:t>[k], we can eventually get the phase change of the finger path by solving this equation. Once we get it, we can calculate the distance change by multiplying the phase change with lambda, which is the wavelength of the audio signal.</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16</a:t>
            </a:fld>
            <a:endParaRPr lang="en-US"/>
          </a:p>
        </p:txBody>
      </p:sp>
    </p:spTree>
    <p:extLst>
      <p:ext uri="{BB962C8B-B14F-4D97-AF65-F5344CB8AC3E}">
        <p14:creationId xmlns:p14="http://schemas.microsoft.com/office/powerpoint/2010/main" val="73067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a:t>
            </a:r>
            <a:r>
              <a:rPr lang="en-US" dirty="0" err="1"/>
              <a:t>h_d</a:t>
            </a:r>
            <a:r>
              <a:rPr lang="en-US" dirty="0"/>
              <a:t>[k],</a:t>
            </a:r>
            <a:r>
              <a:rPr lang="en-US" baseline="0" dirty="0"/>
              <a:t> we can find the phase change every phase sampling interval. From the difference of two </a:t>
            </a:r>
            <a:r>
              <a:rPr lang="en-US" baseline="0" dirty="0" err="1"/>
              <a:t>hd</a:t>
            </a:r>
            <a:r>
              <a:rPr lang="en-US" baseline="0" dirty="0"/>
              <a:t>[k] in different time, we can calculate the phase change. And once we find the phase change, we can also calculate the distance change by multiplying it with the wavelength.</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17</a:t>
            </a:fld>
            <a:endParaRPr lang="en-US"/>
          </a:p>
        </p:txBody>
      </p:sp>
    </p:spTree>
    <p:extLst>
      <p:ext uri="{BB962C8B-B14F-4D97-AF65-F5344CB8AC3E}">
        <p14:creationId xmlns:p14="http://schemas.microsoft.com/office/powerpoint/2010/main" val="250881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a:t>
            </a:r>
            <a:r>
              <a:rPr lang="en-US" baseline="0" dirty="0"/>
              <a:t> I have assumed that we already know which h[k] to observe to track the finger movement. But in practice, depending on the absolute distance of the finger, some channels may or may not include the path reflected by the finger, and we have to select the right channel tap that included the finger path to track the movement of the finger.  Conventionally, we denote each individual h[k] in h-vector as channel tap. To find the tap that includes the finger path, we can first classify the tap into static and dynamic taps, where the reflected path of the static tap does not include dynamic path that the path distance changes over time, and dynamic tap includes at least one dynamic path. Of course the correct tap should be one of the dynamic taps. One simple hypothesis to classify the taps is that the static taps does not change over time. Therefore, if we measure the difference of the channels over two samples, we can determine whether a tap is dynamic or static. Using this metric, we detect the dynamic taps that </a:t>
            </a:r>
            <a:r>
              <a:rPr lang="en-US" baseline="0" dirty="0" err="1"/>
              <a:t>M1</a:t>
            </a:r>
            <a:r>
              <a:rPr lang="en-US" baseline="0" dirty="0"/>
              <a:t> are higher than threshold. We set the threshold 0.05. </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18</a:t>
            </a:fld>
            <a:endParaRPr lang="en-US"/>
          </a:p>
        </p:txBody>
      </p:sp>
    </p:spTree>
    <p:extLst>
      <p:ext uri="{BB962C8B-B14F-4D97-AF65-F5344CB8AC3E}">
        <p14:creationId xmlns:p14="http://schemas.microsoft.com/office/powerpoint/2010/main" val="368005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first test, we can detect dynamic taps,</a:t>
            </a:r>
            <a:r>
              <a:rPr lang="en-US" baseline="0" dirty="0"/>
              <a:t> but it’s unlikely it perfectly classify static and dynamic taps. Especially, when there is random noise in the estimated channel, it will </a:t>
            </a:r>
            <a:r>
              <a:rPr lang="en-US" baseline="0" dirty="0" err="1"/>
              <a:t>misdetect</a:t>
            </a:r>
            <a:r>
              <a:rPr lang="en-US" baseline="0" dirty="0"/>
              <a:t> a static tap as a dynamic tap. To improve the accuracy of finding the right tap, we devise a second metric to classify the dynamic tap. Here, our baseline observation is that the phase change of the static tap is pretty unstable. As I explained, we observe the phase change of the dynamic path by comparing two consecutive measurements of the channel. If there is no dynamic tap, then the difference will be purely noise, which cause random phase rotation. On the other hand, in the dynamic tap, the phase change of the dynamic tap is determined by the path length change of the dynamic path, which shows stable phase change. Here, I show an example of phase change in multiple taps while I’m moving my finger. Here, some taps that are suspected to be static, phase is randomly changing, but for the dynamic tap, phase change is stable. Therefore, I devise a metric that determines the stability of the phase change and determine the dynamic tap. After finding the dynamic taps that passes two tests, I select the tap with smallest k that is supposed to the closest to the mobile device. This is based on the assumption that the finger is the closest moving object from the mobile device when we use this technique as a gesture recognition.</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19</a:t>
            </a:fld>
            <a:endParaRPr lang="en-US"/>
          </a:p>
        </p:txBody>
      </p:sp>
    </p:spTree>
    <p:extLst>
      <p:ext uri="{BB962C8B-B14F-4D97-AF65-F5344CB8AC3E}">
        <p14:creationId xmlns:p14="http://schemas.microsoft.com/office/powerpoint/2010/main" val="160580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phase based distance change tracking, I introduce another tracking idea using channel impulse response, which can provide absolute distance of the target rather than the distance change. Basically, the channel impulse response is the summation of the all of the reflected signals, where each reflection has two unknowns, one magnitude and another is delay. Let’s say the number of reflection is very small number while we have L elements in our CIR measurement. If K &lt;&lt; L, then we would be able to we would reconstructs all reflections using sparse recovery techniques such as compressive sensing. But in the audio signal, in includes many reflections and such a technique hardly works.  In Strata, we observe the difference of the two consecutive CIRs. Again, we subtract the current channel from the previous channel. By doing this, we can effectively nullify all of the other reflections except the reflected signal from the moving finger. Here, </a:t>
            </a:r>
            <a:r>
              <a:rPr lang="en-US" dirty="0" err="1"/>
              <a:t>tau_delta</a:t>
            </a:r>
            <a:r>
              <a:rPr lang="en-US" dirty="0"/>
              <a:t> is the change of the delay during the measurement, which can be provided by the phase tracking. As a result, these equations have only two unknowns.</a:t>
            </a:r>
          </a:p>
        </p:txBody>
      </p:sp>
      <p:sp>
        <p:nvSpPr>
          <p:cNvPr id="4" name="Slide Number Placeholder 3"/>
          <p:cNvSpPr>
            <a:spLocks noGrp="1"/>
          </p:cNvSpPr>
          <p:nvPr>
            <p:ph type="sldNum" sz="quarter" idx="10"/>
          </p:nvPr>
        </p:nvSpPr>
        <p:spPr/>
        <p:txBody>
          <a:bodyPr/>
          <a:lstStyle/>
          <a:p>
            <a:fld id="{548429F1-DC4C-4EFB-8C06-C9B834569BA6}" type="slidenum">
              <a:rPr lang="en-US" smtClean="0"/>
              <a:t>20</a:t>
            </a:fld>
            <a:endParaRPr lang="en-US"/>
          </a:p>
        </p:txBody>
      </p:sp>
    </p:spTree>
    <p:extLst>
      <p:ext uri="{BB962C8B-B14F-4D97-AF65-F5344CB8AC3E}">
        <p14:creationId xmlns:p14="http://schemas.microsoft.com/office/powerpoint/2010/main" val="368195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CIR difference </a:t>
            </a:r>
            <a:r>
              <a:rPr lang="en-US" dirty="0" err="1"/>
              <a:t>h_d</a:t>
            </a:r>
            <a:r>
              <a:rPr lang="en-US" dirty="0"/>
              <a:t>, we estimate the delay tau from the channel difference </a:t>
            </a:r>
            <a:r>
              <a:rPr lang="en-US" dirty="0" err="1"/>
              <a:t>h_d</a:t>
            </a:r>
            <a:r>
              <a:rPr lang="en-US" dirty="0"/>
              <a:t> by solving such an optimization problem. Since the number of constraints is only while we have L known values, this is much more feasible problem to solve. From the estimated tau, we can find the absolute distance of the moving finger. It can be useful to find the initial position when we first start the finger tracking, because phase based finger tracking only works when we know the previous position of the finger. Also, it can be used to improve the tracking accuracy combined with the phase based finger tracking. How to combine these two information is explained in detail in the paper.</a:t>
            </a:r>
          </a:p>
        </p:txBody>
      </p:sp>
      <p:sp>
        <p:nvSpPr>
          <p:cNvPr id="4" name="Slide Number Placeholder 3"/>
          <p:cNvSpPr>
            <a:spLocks noGrp="1"/>
          </p:cNvSpPr>
          <p:nvPr>
            <p:ph type="sldNum" sz="quarter" idx="10"/>
          </p:nvPr>
        </p:nvSpPr>
        <p:spPr/>
        <p:txBody>
          <a:bodyPr/>
          <a:lstStyle/>
          <a:p>
            <a:fld id="{548429F1-DC4C-4EFB-8C06-C9B834569BA6}" type="slidenum">
              <a:rPr lang="en-US" smtClean="0"/>
              <a:t>21</a:t>
            </a:fld>
            <a:endParaRPr lang="en-US"/>
          </a:p>
        </p:txBody>
      </p:sp>
    </p:spTree>
    <p:extLst>
      <p:ext uri="{BB962C8B-B14F-4D97-AF65-F5344CB8AC3E}">
        <p14:creationId xmlns:p14="http://schemas.microsoft.com/office/powerpoint/2010/main" val="299581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days, object tracking has huge amount of applications. It can introduce gesture based interactive game, and can intuitively control the smart appliances and VR headset.</a:t>
            </a:r>
          </a:p>
        </p:txBody>
      </p:sp>
      <p:sp>
        <p:nvSpPr>
          <p:cNvPr id="4" name="Slide Number Placeholder 3"/>
          <p:cNvSpPr>
            <a:spLocks noGrp="1"/>
          </p:cNvSpPr>
          <p:nvPr>
            <p:ph type="sldNum" sz="quarter" idx="10"/>
          </p:nvPr>
        </p:nvSpPr>
        <p:spPr/>
        <p:txBody>
          <a:bodyPr/>
          <a:lstStyle/>
          <a:p>
            <a:fld id="{548429F1-DC4C-4EFB-8C06-C9B834569BA6}" type="slidenum">
              <a:rPr lang="en-US" smtClean="0"/>
              <a:t>2</a:t>
            </a:fld>
            <a:endParaRPr lang="en-US"/>
          </a:p>
        </p:txBody>
      </p:sp>
    </p:spTree>
    <p:extLst>
      <p:ext uri="{BB962C8B-B14F-4D97-AF65-F5344CB8AC3E}">
        <p14:creationId xmlns:p14="http://schemas.microsoft.com/office/powerpoint/2010/main" val="127105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travel distance of the signal from the speaker to the two microphones</a:t>
            </a:r>
            <a:r>
              <a:rPr lang="en-US" baseline="0" dirty="0"/>
              <a:t>, we can eventually find the location of the finger and track it. Here, we find the position by solving the minimization problem that minimizes the difference between the current position and the travel distance from the speaker to the microphones.</a:t>
            </a:r>
          </a:p>
          <a:p>
            <a:endParaRPr lang="en-US" baseline="0" dirty="0"/>
          </a:p>
        </p:txBody>
      </p:sp>
      <p:sp>
        <p:nvSpPr>
          <p:cNvPr id="4" name="Slide Number Placeholder 3"/>
          <p:cNvSpPr>
            <a:spLocks noGrp="1"/>
          </p:cNvSpPr>
          <p:nvPr>
            <p:ph type="sldNum" sz="quarter" idx="10"/>
          </p:nvPr>
        </p:nvSpPr>
        <p:spPr/>
        <p:txBody>
          <a:bodyPr/>
          <a:lstStyle/>
          <a:p>
            <a:fld id="{548429F1-DC4C-4EFB-8C06-C9B834569BA6}" type="slidenum">
              <a:rPr lang="en-US" smtClean="0"/>
              <a:t>22</a:t>
            </a:fld>
            <a:endParaRPr lang="en-US"/>
          </a:p>
        </p:txBody>
      </p:sp>
    </p:spTree>
    <p:extLst>
      <p:ext uri="{BB962C8B-B14F-4D97-AF65-F5344CB8AC3E}">
        <p14:creationId xmlns:p14="http://schemas.microsoft.com/office/powerpoint/2010/main" val="224953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travel distance of the signal from the speaker to the two microphones</a:t>
            </a:r>
            <a:r>
              <a:rPr lang="en-US" baseline="0" dirty="0"/>
              <a:t>, we can eventually find the location of the finger and track it. Here, we find the position by solving the minimization problem that minimizes the difference between the current position and the travel distance from the speaker to the microphones.</a:t>
            </a:r>
          </a:p>
          <a:p>
            <a:endParaRPr lang="en-US" baseline="0" dirty="0"/>
          </a:p>
        </p:txBody>
      </p:sp>
      <p:sp>
        <p:nvSpPr>
          <p:cNvPr id="4" name="Slide Number Placeholder 3"/>
          <p:cNvSpPr>
            <a:spLocks noGrp="1"/>
          </p:cNvSpPr>
          <p:nvPr>
            <p:ph type="sldNum" sz="quarter" idx="10"/>
          </p:nvPr>
        </p:nvSpPr>
        <p:spPr/>
        <p:txBody>
          <a:bodyPr/>
          <a:lstStyle/>
          <a:p>
            <a:fld id="{548429F1-DC4C-4EFB-8C06-C9B834569BA6}" type="slidenum">
              <a:rPr lang="en-US" smtClean="0"/>
              <a:t>23</a:t>
            </a:fld>
            <a:endParaRPr lang="en-US"/>
          </a:p>
        </p:txBody>
      </p:sp>
    </p:spTree>
    <p:extLst>
      <p:ext uri="{BB962C8B-B14F-4D97-AF65-F5344CB8AC3E}">
        <p14:creationId xmlns:p14="http://schemas.microsoft.com/office/powerpoint/2010/main" val="125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show the performance evaluation result. Basically, setting up the testbed is pretty simple because it only requires a mobile phone without any extra hardware. But</a:t>
            </a:r>
            <a:r>
              <a:rPr lang="en-US" baseline="0" dirty="0"/>
              <a:t> to collect the ground-truth, we use a tablet in addition. While the mobile phone is tracking the location of the finger, ground-truth finger trajectory is collected by tracking the finger position on the screen of the tablet. We basically evaluate the 2D trajectory error while users are drawing simple shapes such as circle, diamond and triangle. We compare the accuracy of Strata with </a:t>
            </a:r>
            <a:r>
              <a:rPr lang="en-US" baseline="0" dirty="0" err="1"/>
              <a:t>FingerIO</a:t>
            </a:r>
            <a:r>
              <a:rPr lang="en-US" baseline="0" dirty="0"/>
              <a:t> and LLAP, which is the other acoustic device-free tracking schemes presented in CHI and </a:t>
            </a:r>
            <a:r>
              <a:rPr lang="en-US" baseline="0" dirty="0" err="1"/>
              <a:t>MobiCom</a:t>
            </a:r>
            <a:r>
              <a:rPr lang="en-US" baseline="0" dirty="0"/>
              <a:t> last year.</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24</a:t>
            </a:fld>
            <a:endParaRPr lang="en-US"/>
          </a:p>
        </p:txBody>
      </p:sp>
    </p:spTree>
    <p:extLst>
      <p:ext uri="{BB962C8B-B14F-4D97-AF65-F5344CB8AC3E}">
        <p14:creationId xmlns:p14="http://schemas.microsoft.com/office/powerpoint/2010/main" val="86368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first show the tracking accuracy in 1D space. Here, the user is 20 cm away from the mobile device, moves the finger 10cm towards the mobile device, and we measure the distance estimation error. In terms of median error, Strata achieves 3 mm, which is lower than half of LLAP. Likewise, the 90</a:t>
            </a:r>
            <a:r>
              <a:rPr lang="en-US" baseline="30000" dirty="0"/>
              <a:t>th</a:t>
            </a:r>
            <a:r>
              <a:rPr lang="en-US" dirty="0"/>
              <a:t> percentile error of Strata is less than half of LLAP and </a:t>
            </a:r>
            <a:r>
              <a:rPr lang="en-US" dirty="0" err="1"/>
              <a:t>FingerIO</a:t>
            </a:r>
            <a:r>
              <a:rPr lang="en-US" dirty="0"/>
              <a:t>.</a:t>
            </a:r>
          </a:p>
        </p:txBody>
      </p:sp>
      <p:sp>
        <p:nvSpPr>
          <p:cNvPr id="4" name="Slide Number Placeholder 3"/>
          <p:cNvSpPr>
            <a:spLocks noGrp="1"/>
          </p:cNvSpPr>
          <p:nvPr>
            <p:ph type="sldNum" sz="quarter" idx="10"/>
          </p:nvPr>
        </p:nvSpPr>
        <p:spPr/>
        <p:txBody>
          <a:bodyPr/>
          <a:lstStyle/>
          <a:p>
            <a:fld id="{548429F1-DC4C-4EFB-8C06-C9B834569BA6}" type="slidenum">
              <a:rPr lang="en-US" smtClean="0"/>
              <a:t>25</a:t>
            </a:fld>
            <a:endParaRPr lang="en-US"/>
          </a:p>
        </p:txBody>
      </p:sp>
    </p:spTree>
    <p:extLst>
      <p:ext uri="{BB962C8B-B14F-4D97-AF65-F5344CB8AC3E}">
        <p14:creationId xmlns:p14="http://schemas.microsoft.com/office/powerpoint/2010/main" val="200073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repeated the same experiment while there is another moving person nearby the user. In this experiment, we let one person in 50 cm distant from the mobile phone moves his body. In this result, Strata is not significantly affected with 1mm increased error, because it can effectively nullify the interference of the surrounding object by CIR based tracking. On the other hand, LLAP does not have particular solution on the multi-path reflection, so its error grows much larger than Strata. This result shows that Strata is robust to the movement of the surrounding objects.</a:t>
            </a:r>
          </a:p>
        </p:txBody>
      </p:sp>
      <p:sp>
        <p:nvSpPr>
          <p:cNvPr id="4" name="Slide Number Placeholder 3"/>
          <p:cNvSpPr>
            <a:spLocks noGrp="1"/>
          </p:cNvSpPr>
          <p:nvPr>
            <p:ph type="sldNum" sz="quarter" idx="10"/>
          </p:nvPr>
        </p:nvSpPr>
        <p:spPr/>
        <p:txBody>
          <a:bodyPr/>
          <a:lstStyle/>
          <a:p>
            <a:fld id="{548429F1-DC4C-4EFB-8C06-C9B834569BA6}" type="slidenum">
              <a:rPr lang="en-US" smtClean="0"/>
              <a:t>26</a:t>
            </a:fld>
            <a:endParaRPr lang="en-US"/>
          </a:p>
        </p:txBody>
      </p:sp>
    </p:spTree>
    <p:extLst>
      <p:ext uri="{BB962C8B-B14F-4D97-AF65-F5344CB8AC3E}">
        <p14:creationId xmlns:p14="http://schemas.microsoft.com/office/powerpoint/2010/main" val="95137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tracking error experiment in 2D space. Here, we asked the user to follow some simple shapes on the tablet screen such as circle, triangle and diamonds, and measured the trajectory error in 2D space. With strata, we can achieve the tracking error of 1 cm, while the compared schemes have much higher errors.</a:t>
            </a:r>
          </a:p>
        </p:txBody>
      </p:sp>
      <p:sp>
        <p:nvSpPr>
          <p:cNvPr id="4" name="Slide Number Placeholder 3"/>
          <p:cNvSpPr>
            <a:spLocks noGrp="1"/>
          </p:cNvSpPr>
          <p:nvPr>
            <p:ph type="sldNum" sz="quarter" idx="10"/>
          </p:nvPr>
        </p:nvSpPr>
        <p:spPr/>
        <p:txBody>
          <a:bodyPr/>
          <a:lstStyle/>
          <a:p>
            <a:fld id="{548429F1-DC4C-4EFB-8C06-C9B834569BA6}" type="slidenum">
              <a:rPr lang="en-US" smtClean="0"/>
              <a:t>27</a:t>
            </a:fld>
            <a:endParaRPr lang="en-US"/>
          </a:p>
        </p:txBody>
      </p:sp>
    </p:spTree>
    <p:extLst>
      <p:ext uri="{BB962C8B-B14F-4D97-AF65-F5344CB8AC3E}">
        <p14:creationId xmlns:p14="http://schemas.microsoft.com/office/powerpoint/2010/main" val="2245787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In introduced Strata, an audio based device-free object tracking mechanism. It uses commercial mobile phone without any extra hardware, and all tracking algorithms are implemented in software. In 2D space, Strata can track the finger movement with the median error of 1 cm.</a:t>
            </a:r>
          </a:p>
        </p:txBody>
      </p:sp>
      <p:sp>
        <p:nvSpPr>
          <p:cNvPr id="4" name="Slide Number Placeholder 3"/>
          <p:cNvSpPr>
            <a:spLocks noGrp="1"/>
          </p:cNvSpPr>
          <p:nvPr>
            <p:ph type="sldNum" sz="quarter" idx="10"/>
          </p:nvPr>
        </p:nvSpPr>
        <p:spPr/>
        <p:txBody>
          <a:bodyPr/>
          <a:lstStyle/>
          <a:p>
            <a:fld id="{548429F1-DC4C-4EFB-8C06-C9B834569BA6}" type="slidenum">
              <a:rPr lang="en-US" smtClean="0"/>
              <a:t>29</a:t>
            </a:fld>
            <a:endParaRPr lang="en-US"/>
          </a:p>
        </p:txBody>
      </p:sp>
    </p:spTree>
    <p:extLst>
      <p:ext uri="{BB962C8B-B14F-4D97-AF65-F5344CB8AC3E}">
        <p14:creationId xmlns:p14="http://schemas.microsoft.com/office/powerpoint/2010/main" val="175650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emerging techniques such as smart watch and VR device, device free object tracking is particularly useful. For example, AR and VR users wears the headset, so tracking controller position and controlling the device based on it can uncomfortable to user, because it is difficult to </a:t>
            </a:r>
            <a:r>
              <a:rPr lang="en-US" baseline="0" dirty="0" smtClean="0"/>
              <a:t>grab the </a:t>
            </a:r>
            <a:r>
              <a:rPr lang="en-US" baseline="0" dirty="0"/>
              <a:t>device. In such environment, it is more desirable if we can find the finger or hand location, and track the device based on it</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548429F1-DC4C-4EFB-8C06-C9B834569BA6}" type="slidenum">
              <a:rPr lang="en-US" smtClean="0"/>
              <a:t>3</a:t>
            </a:fld>
            <a:endParaRPr lang="en-US"/>
          </a:p>
        </p:txBody>
      </p:sp>
    </p:spTree>
    <p:extLst>
      <p:ext uri="{BB962C8B-B14F-4D97-AF65-F5344CB8AC3E}">
        <p14:creationId xmlns:p14="http://schemas.microsoft.com/office/powerpoint/2010/main" val="35119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enabling device free tracking is very challenging. For the device tracking, we mostly rely on the directly received wireless signal. But in case of device-free tracking, we should use the signal reflected from the target object, which is weak, and overlapped with many other reflections.</a:t>
            </a:r>
          </a:p>
        </p:txBody>
      </p:sp>
      <p:sp>
        <p:nvSpPr>
          <p:cNvPr id="4" name="Slide Number Placeholder 3"/>
          <p:cNvSpPr>
            <a:spLocks noGrp="1"/>
          </p:cNvSpPr>
          <p:nvPr>
            <p:ph type="sldNum" sz="quarter" idx="10"/>
          </p:nvPr>
        </p:nvSpPr>
        <p:spPr/>
        <p:txBody>
          <a:bodyPr/>
          <a:lstStyle/>
          <a:p>
            <a:fld id="{548429F1-DC4C-4EFB-8C06-C9B834569BA6}" type="slidenum">
              <a:rPr lang="en-US" smtClean="0"/>
              <a:t>4</a:t>
            </a:fld>
            <a:endParaRPr lang="en-US"/>
          </a:p>
        </p:txBody>
      </p:sp>
    </p:spTree>
    <p:extLst>
      <p:ext uri="{BB962C8B-B14F-4D97-AF65-F5344CB8AC3E}">
        <p14:creationId xmlns:p14="http://schemas.microsoft.com/office/powerpoint/2010/main" val="107928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5</a:t>
            </a:fld>
            <a:endParaRPr lang="en-US"/>
          </a:p>
        </p:txBody>
      </p:sp>
    </p:spTree>
    <p:extLst>
      <p:ext uri="{BB962C8B-B14F-4D97-AF65-F5344CB8AC3E}">
        <p14:creationId xmlns:p14="http://schemas.microsoft.com/office/powerpoint/2010/main" val="394048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we introduce strata that enables device-free finger tracking only using the commercial smartphone. Using the speaker and microphones of the smartphone, we send and receive audio signal in inaudible frequency band, and track the movement of small object such as finger. The tracking algorithm is all implemented in software.</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6</a:t>
            </a:fld>
            <a:endParaRPr lang="en-US"/>
          </a:p>
        </p:txBody>
      </p:sp>
    </p:spTree>
    <p:extLst>
      <p:ext uri="{BB962C8B-B14F-4D97-AF65-F5344CB8AC3E}">
        <p14:creationId xmlns:p14="http://schemas.microsoft.com/office/powerpoint/2010/main" val="360856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tracking object with acoustic signal have several advantages. One of the important advantages is that it have small wavelength, so small travel distance change causes significant phase change. For example, when we use 20 </a:t>
            </a:r>
            <a:r>
              <a:rPr lang="en-US" dirty="0" err="1"/>
              <a:t>KHz</a:t>
            </a:r>
            <a:r>
              <a:rPr lang="en-US" dirty="0"/>
              <a:t> band, the wavelength is 1.7 cm, so changing the distance of the object only by 1 mm causes the phase change of 0.2pi, which is large enough to detect and monitor. By observing the phase change, we can track the movement of the target in fine resolution. </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a:t>
            </a:fld>
            <a:endParaRPr lang="en-US"/>
          </a:p>
        </p:txBody>
      </p:sp>
    </p:spTree>
    <p:extLst>
      <p:ext uri="{BB962C8B-B14F-4D97-AF65-F5344CB8AC3E}">
        <p14:creationId xmlns:p14="http://schemas.microsoft.com/office/powerpoint/2010/main" val="400308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what</a:t>
            </a:r>
            <a:r>
              <a:rPr lang="en-US" baseline="0" dirty="0"/>
              <a:t> makes it more difficult is when there are multiple moving objects. If multiple objects cause different phase change, it becomes really challenging to separately observe them. Considering that this tracking technique will be used for smart watch and VR devices that are exposed to the movement of the surrounding objects, this is very serious problem that we have to address in practice. </a:t>
            </a:r>
          </a:p>
        </p:txBody>
      </p:sp>
      <p:sp>
        <p:nvSpPr>
          <p:cNvPr id="4" name="Slide Number Placeholder 3"/>
          <p:cNvSpPr>
            <a:spLocks noGrp="1"/>
          </p:cNvSpPr>
          <p:nvPr>
            <p:ph type="sldNum" sz="quarter" idx="10"/>
          </p:nvPr>
        </p:nvSpPr>
        <p:spPr/>
        <p:txBody>
          <a:bodyPr/>
          <a:lstStyle/>
          <a:p>
            <a:fld id="{548429F1-DC4C-4EFB-8C06-C9B834569BA6}" type="slidenum">
              <a:rPr lang="en-US" smtClean="0"/>
              <a:t>9</a:t>
            </a:fld>
            <a:endParaRPr lang="en-US"/>
          </a:p>
        </p:txBody>
      </p:sp>
    </p:spTree>
    <p:extLst>
      <p:ext uri="{BB962C8B-B14F-4D97-AF65-F5344CB8AC3E}">
        <p14:creationId xmlns:p14="http://schemas.microsoft.com/office/powerpoint/2010/main" val="96056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Strata, we address these challenges by tracking the object using the channel impulse response. CIR is </a:t>
            </a:r>
            <a:r>
              <a:rPr lang="en-US" baseline="0" dirty="0"/>
              <a:t>characterization of all of the reflected paths between transmitter and the receiver. It is represented as the complex vector h[n], where each element includes the signal path information in different delays.  Let’s say there are three different reflecting objects in the channel. Depending on the delay of them, they are represented in different elements in the channel impulse response vector. This is a general mathematical representation of the channel. It is represented as a complex number where the magnitude is determined by the strength of the reflected signal, and the phase is determined by the delay. Here I presented only 3 reflector, but in practice, there are much more reflectors, and the profile of the multiple reflectors in a single element are  linearly added.</a:t>
            </a:r>
          </a:p>
          <a:p>
            <a:endParaRPr lang="en-US" dirty="0"/>
          </a:p>
          <a:p>
            <a:r>
              <a:rPr lang="en-US" dirty="0"/>
              <a:t>In the remainder the talk, I will explain how to get the CIR from the acoustic channel, and how to track the finger movement using it.</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10</a:t>
            </a:fld>
            <a:endParaRPr lang="en-US"/>
          </a:p>
        </p:txBody>
      </p:sp>
    </p:spTree>
    <p:extLst>
      <p:ext uri="{BB962C8B-B14F-4D97-AF65-F5344CB8AC3E}">
        <p14:creationId xmlns:p14="http://schemas.microsoft.com/office/powerpoint/2010/main" val="82504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D28941-EDD1-45D2-8182-390540AD74D6}"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47491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52372-8931-46FF-AD72-372601D20ED7}"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219177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6DAC0-D757-463F-9701-383A421BA634}"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253415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7886700" cy="590931"/>
          </a:xfrm>
          <a:noFill/>
          <a:ln w="9525">
            <a:noFill/>
            <a:miter lim="800000"/>
            <a:headEnd/>
            <a:tailEnd/>
          </a:ln>
          <a:effectLst/>
        </p:spPr>
        <p:txBody>
          <a:bodyPr>
            <a:spAutoFit/>
          </a:bodyPr>
          <a:lstStyle>
            <a:lvl1pPr>
              <a:defRPr lang="en-US" sz="3600" dirty="0">
                <a:solidFill>
                  <a:srgbClr val="0070C0"/>
                </a:solidFill>
                <a:effectLst>
                  <a:outerShdw blurRad="38100" dist="38100" dir="2700000" algn="tl">
                    <a:srgbClr val="C0C0C0"/>
                  </a:outerShdw>
                </a:effectLst>
                <a:latin typeface="Arial" pitchFamily="34" charset="0"/>
                <a:ea typeface="+mn-ea"/>
                <a:cs typeface="Arial" pitchFamily="34" charset="0"/>
              </a:defRPr>
            </a:lvl1pPr>
          </a:lstStyle>
          <a:p>
            <a:pPr marL="0" lvl="0" defTabSz="713232">
              <a:spcBef>
                <a:spcPct val="50000"/>
              </a:spcBef>
            </a:pPr>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accent3"/>
                </a:solidFill>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C22322-5DE9-4DBF-99DE-DF195F4EBB5B}"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C4E9-6070-4511-A1E7-F763F4F93923}" type="slidenum">
              <a:rPr lang="en-US" smtClean="0"/>
              <a:t>‹#›</a:t>
            </a:fld>
            <a:endParaRPr lang="en-US"/>
          </a:p>
        </p:txBody>
      </p:sp>
      <p:sp>
        <p:nvSpPr>
          <p:cNvPr id="10" name="AutoShape 3"/>
          <p:cNvSpPr>
            <a:spLocks noChangeArrowheads="1"/>
          </p:cNvSpPr>
          <p:nvPr userDrawn="1"/>
        </p:nvSpPr>
        <p:spPr bwMode="auto">
          <a:xfrm>
            <a:off x="228600" y="1399278"/>
            <a:ext cx="8686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Tree>
    <p:extLst>
      <p:ext uri="{BB962C8B-B14F-4D97-AF65-F5344CB8AC3E}">
        <p14:creationId xmlns:p14="http://schemas.microsoft.com/office/powerpoint/2010/main" val="105753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BB697C5-3DF8-44AF-BA63-C7D635A039B9}"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6C4E9-6070-4511-A1E7-F763F4F93923}" type="slidenum">
              <a:rPr lang="en-US" smtClean="0"/>
              <a:t>‹#›</a:t>
            </a:fld>
            <a:endParaRPr lang="en-US"/>
          </a:p>
        </p:txBody>
      </p:sp>
      <p:sp>
        <p:nvSpPr>
          <p:cNvPr id="7" name="AutoShape 3"/>
          <p:cNvSpPr>
            <a:spLocks noChangeArrowheads="1"/>
          </p:cNvSpPr>
          <p:nvPr userDrawn="1"/>
        </p:nvSpPr>
        <p:spPr bwMode="auto">
          <a:xfrm>
            <a:off x="223838" y="4544220"/>
            <a:ext cx="8686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Tree>
    <p:extLst>
      <p:ext uri="{BB962C8B-B14F-4D97-AF65-F5344CB8AC3E}">
        <p14:creationId xmlns:p14="http://schemas.microsoft.com/office/powerpoint/2010/main" val="362747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7AB4D8-54A0-444E-8867-A64AF036EEBD}"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307562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0A5EF-BF7D-465B-BB8C-874580F91C15}" type="datetime1">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314911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639305"/>
            <a:ext cx="7886700" cy="590931"/>
          </a:xfrm>
          <a:noFill/>
          <a:ln w="9525">
            <a:noFill/>
            <a:miter lim="800000"/>
            <a:headEnd/>
            <a:tailEnd/>
          </a:ln>
          <a:effectLst/>
        </p:spPr>
        <p:txBody>
          <a:bodyPr vert="horz" lIns="91440" tIns="45720" rIns="91440" bIns="45720" rtlCol="0" anchor="ctr">
            <a:spAutoFit/>
          </a:bodyPr>
          <a:lstStyle>
            <a:lvl1pPr>
              <a:defRPr lang="en-US" sz="3600" dirty="0">
                <a:solidFill>
                  <a:srgbClr val="0070C0"/>
                </a:solidFill>
                <a:effectLst>
                  <a:outerShdw blurRad="38100" dist="38100" dir="2700000" algn="tl">
                    <a:srgbClr val="C0C0C0"/>
                  </a:outerShdw>
                </a:effectLst>
                <a:latin typeface="Arial" pitchFamily="34" charset="0"/>
                <a:ea typeface="+mn-ea"/>
                <a:cs typeface="Arial" pitchFamily="34" charset="0"/>
              </a:defRPr>
            </a:lvl1pPr>
          </a:lstStyle>
          <a:p>
            <a:pPr marL="0" lvl="0" defTabSz="713232">
              <a:spcBef>
                <a:spcPct val="50000"/>
              </a:spcBef>
            </a:pPr>
            <a:r>
              <a:rPr lang="en-US"/>
              <a:t>Click to edit Master title style</a:t>
            </a:r>
            <a:endParaRPr lang="en-US" dirty="0"/>
          </a:p>
        </p:txBody>
      </p:sp>
      <p:sp>
        <p:nvSpPr>
          <p:cNvPr id="3" name="Date Placeholder 2"/>
          <p:cNvSpPr>
            <a:spLocks noGrp="1"/>
          </p:cNvSpPr>
          <p:nvPr>
            <p:ph type="dt" sz="half" idx="10"/>
          </p:nvPr>
        </p:nvSpPr>
        <p:spPr/>
        <p:txBody>
          <a:bodyPr/>
          <a:lstStyle/>
          <a:p>
            <a:fld id="{AF74B31E-92B5-4BA8-AF08-3D25FF08FAB1}" type="datetime1">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6C4E9-6070-4511-A1E7-F763F4F93923}" type="slidenum">
              <a:rPr lang="en-US" smtClean="0"/>
              <a:t>‹#›</a:t>
            </a:fld>
            <a:endParaRPr lang="en-US"/>
          </a:p>
        </p:txBody>
      </p:sp>
      <p:sp>
        <p:nvSpPr>
          <p:cNvPr id="6" name="AutoShape 3"/>
          <p:cNvSpPr>
            <a:spLocks noChangeArrowheads="1"/>
          </p:cNvSpPr>
          <p:nvPr userDrawn="1"/>
        </p:nvSpPr>
        <p:spPr bwMode="auto">
          <a:xfrm>
            <a:off x="228600" y="1399278"/>
            <a:ext cx="8686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Tree>
    <p:extLst>
      <p:ext uri="{BB962C8B-B14F-4D97-AF65-F5344CB8AC3E}">
        <p14:creationId xmlns:p14="http://schemas.microsoft.com/office/powerpoint/2010/main" val="200844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E3F85-7D99-4A45-9B9C-C0F2F45A0DC9}" type="datetime1">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28769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F0603-B0DF-4F54-96FF-640B51EE560D}"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35460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063D7D-7024-49E3-A9CA-DF8B72992988}"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6C4E9-6070-4511-A1E7-F763F4F93923}" type="slidenum">
              <a:rPr lang="en-US" smtClean="0"/>
              <a:t>‹#›</a:t>
            </a:fld>
            <a:endParaRPr lang="en-US"/>
          </a:p>
        </p:txBody>
      </p:sp>
    </p:spTree>
    <p:extLst>
      <p:ext uri="{BB962C8B-B14F-4D97-AF65-F5344CB8AC3E}">
        <p14:creationId xmlns:p14="http://schemas.microsoft.com/office/powerpoint/2010/main" val="175972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986F-316A-47B0-AF38-84B34651F409}" type="datetime1">
              <a:rPr lang="en-US" smtClean="0"/>
              <a:t>10/17/2017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6C4E9-6070-4511-A1E7-F763F4F93923}" type="slidenum">
              <a:rPr lang="en-US" smtClean="0"/>
              <a:t>‹#›</a:t>
            </a:fld>
            <a:endParaRPr lang="en-US"/>
          </a:p>
        </p:txBody>
      </p:sp>
    </p:spTree>
    <p:extLst>
      <p:ext uri="{BB962C8B-B14F-4D97-AF65-F5344CB8AC3E}">
        <p14:creationId xmlns:p14="http://schemas.microsoft.com/office/powerpoint/2010/main" val="33211046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2.jpeg"/><Relationship Id="rId5" Type="http://schemas.openxmlformats.org/officeDocument/2006/relationships/image" Target="../media/image51.png"/><Relationship Id="rId10" Type="http://schemas.openxmlformats.org/officeDocument/2006/relationships/image" Target="../media/image29.jpeg"/><Relationship Id="rId4" Type="http://schemas.openxmlformats.org/officeDocument/2006/relationships/image" Target="../media/image50.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0.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30.png"/><Relationship Id="rId4" Type="http://schemas.openxmlformats.org/officeDocument/2006/relationships/image" Target="../media/image331.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0.png"/><Relationship Id="rId7" Type="http://schemas.openxmlformats.org/officeDocument/2006/relationships/image" Target="../media/image34.emf"/><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6.emf"/><Relationship Id="rId5" Type="http://schemas.openxmlformats.org/officeDocument/2006/relationships/image" Target="../media/image92.png"/><Relationship Id="rId10" Type="http://schemas.openxmlformats.org/officeDocument/2006/relationships/image" Target="../media/image35.emf"/><Relationship Id="rId4" Type="http://schemas.openxmlformats.org/officeDocument/2006/relationships/image" Target="../media/image57.png"/><Relationship Id="rId9" Type="http://schemas.openxmlformats.org/officeDocument/2006/relationships/image" Target="../media/image620.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00.png"/></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40.emf"/><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80.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5.jpeg"/><Relationship Id="rId10" Type="http://schemas.openxmlformats.org/officeDocument/2006/relationships/image" Target="../media/image59.png"/><Relationship Id="rId4" Type="http://schemas.openxmlformats.org/officeDocument/2006/relationships/image" Target="../media/image49.pn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1.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2.jpeg"/><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10" Type="http://schemas.openxmlformats.org/officeDocument/2006/relationships/image" Target="../media/image25.jpeg"/><Relationship Id="rId4" Type="http://schemas.openxmlformats.org/officeDocument/2006/relationships/image" Target="../media/image23.emf"/><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8947"/>
            <a:ext cx="7772400" cy="2387600"/>
          </a:xfrm>
        </p:spPr>
        <p:txBody>
          <a:bodyPr>
            <a:normAutofit/>
          </a:bodyPr>
          <a:lstStyle/>
          <a:p>
            <a:pPr defTabSz="457200"/>
            <a:r>
              <a:rPr lang="en-US" sz="3600" dirty="0">
                <a:solidFill>
                  <a:schemeClr val="tx2"/>
                </a:solidFill>
                <a:latin typeface="Century Gothic"/>
                <a:cs typeface="Century Gothic"/>
              </a:rPr>
              <a:t>Strata: Fine-Grained Acoustic-based Device-Free Tracking</a:t>
            </a:r>
          </a:p>
        </p:txBody>
      </p:sp>
      <p:sp>
        <p:nvSpPr>
          <p:cNvPr id="3" name="Subtitle 2"/>
          <p:cNvSpPr>
            <a:spLocks noGrp="1"/>
          </p:cNvSpPr>
          <p:nvPr>
            <p:ph type="subTitle" idx="1"/>
          </p:nvPr>
        </p:nvSpPr>
        <p:spPr>
          <a:xfrm>
            <a:off x="1143000" y="3558780"/>
            <a:ext cx="6858000" cy="2207132"/>
          </a:xfrm>
        </p:spPr>
        <p:txBody>
          <a:bodyPr>
            <a:noAutofit/>
          </a:bodyPr>
          <a:lstStyle/>
          <a:p>
            <a:r>
              <a:rPr lang="en-US" sz="2800" b="1" dirty="0"/>
              <a:t>Sangki Yun, </a:t>
            </a:r>
            <a:r>
              <a:rPr lang="en-US" sz="2800" dirty="0"/>
              <a:t>Yi-Chao Chen, </a:t>
            </a:r>
            <a:r>
              <a:rPr lang="en-US" sz="2800" dirty="0" err="1"/>
              <a:t>Huihuang</a:t>
            </a:r>
            <a:r>
              <a:rPr lang="en-US" sz="2800" dirty="0"/>
              <a:t> Zheng, Lili </a:t>
            </a:r>
            <a:r>
              <a:rPr lang="en-US" sz="2800" dirty="0" err="1"/>
              <a:t>Qiu</a:t>
            </a:r>
            <a:r>
              <a:rPr lang="en-US" sz="2800" dirty="0"/>
              <a:t>, and Wenguang Mao</a:t>
            </a:r>
          </a:p>
          <a:p>
            <a:r>
              <a:rPr lang="en-US" dirty="0"/>
              <a:t>The University of Texas at Austin</a:t>
            </a:r>
            <a:endParaRPr lang="en-US" sz="2800" dirty="0"/>
          </a:p>
        </p:txBody>
      </p:sp>
      <p:sp>
        <p:nvSpPr>
          <p:cNvPr id="4" name="Slide Number Placeholder 3"/>
          <p:cNvSpPr>
            <a:spLocks noGrp="1"/>
          </p:cNvSpPr>
          <p:nvPr>
            <p:ph type="sldNum" sz="quarter" idx="12"/>
          </p:nvPr>
        </p:nvSpPr>
        <p:spPr/>
        <p:txBody>
          <a:bodyPr/>
          <a:lstStyle/>
          <a:p>
            <a:fld id="{6046C4E9-6070-4511-A1E7-F763F4F93923}" type="slidenum">
              <a:rPr lang="en-US" smtClean="0"/>
              <a:t>1</a:t>
            </a:fld>
            <a:endParaRPr lang="en-US"/>
          </a:p>
        </p:txBody>
      </p:sp>
      <p:pic>
        <p:nvPicPr>
          <p:cNvPr id="5" name="Picture 4"/>
          <p:cNvPicPr>
            <a:picLocks noChangeAspect="1"/>
          </p:cNvPicPr>
          <p:nvPr/>
        </p:nvPicPr>
        <p:blipFill>
          <a:blip r:embed="rId3"/>
          <a:stretch>
            <a:fillRect/>
          </a:stretch>
        </p:blipFill>
        <p:spPr>
          <a:xfrm>
            <a:off x="1474941" y="5280194"/>
            <a:ext cx="1991039" cy="780938"/>
          </a:xfrm>
          <a:prstGeom prst="rect">
            <a:avLst/>
          </a:prstGeom>
        </p:spPr>
      </p:pic>
      <p:pic>
        <p:nvPicPr>
          <p:cNvPr id="1026" name="Picture 2" descr="UT austin symbol에 대한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408" y="5456826"/>
            <a:ext cx="2103204" cy="60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51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solution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sz="2400" b="1" dirty="0" smtClean="0"/>
                  <a:t>Tracking from the </a:t>
                </a:r>
                <a:r>
                  <a:rPr lang="en-US" sz="2400" b="1" dirty="0">
                    <a:solidFill>
                      <a:srgbClr val="FF0000"/>
                    </a:solidFill>
                  </a:rPr>
                  <a:t>channel impulse response </a:t>
                </a:r>
                <a:r>
                  <a:rPr lang="en-US" sz="2400" b="1" dirty="0"/>
                  <a:t>(CIR)</a:t>
                </a:r>
              </a:p>
              <a:p>
                <a:r>
                  <a:rPr lang="en-US" sz="2400" dirty="0"/>
                  <a:t>Can distinguish </a:t>
                </a:r>
                <a:r>
                  <a:rPr lang="en-US" sz="2400" dirty="0">
                    <a:solidFill>
                      <a:srgbClr val="FF0000"/>
                    </a:solidFill>
                  </a:rPr>
                  <a:t>multiple reflections</a:t>
                </a:r>
                <a:r>
                  <a:rPr lang="en-US" sz="2400" dirty="0"/>
                  <a:t> in different ranges</a:t>
                </a:r>
              </a:p>
              <a:p>
                <a:r>
                  <a:rPr lang="en-US" sz="2400" dirty="0"/>
                  <a:t>Represented as a vector </a:t>
                </a:r>
                <a14:m>
                  <m:oMath xmlns:m="http://schemas.openxmlformats.org/officeDocument/2006/math">
                    <m:r>
                      <m:rPr>
                        <m:sty m:val="p"/>
                      </m:rPr>
                      <a:rPr lang="en-US" sz="2400">
                        <a:latin typeface="Cambria Math" panose="02040503050406030204" pitchFamily="18" charset="0"/>
                      </a:rPr>
                      <m:t>H</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 </m:t>
                        </m:r>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 …,</m:t>
                        </m:r>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e>
                        </m:d>
                      </m:e>
                    </m:d>
                  </m:oMath>
                </a14:m>
                <a:endParaRPr lang="en-US" sz="2400" dirty="0"/>
              </a:p>
              <a:p>
                <a:pPr lvl="1"/>
                <a14:m>
                  <m:oMath xmlns:m="http://schemas.openxmlformats.org/officeDocument/2006/math">
                    <m:r>
                      <a:rPr lang="en-US" altLang="zh-CN" sz="2000"/>
                      <m:t>h</m:t>
                    </m:r>
                    <m:d>
                      <m:dPr>
                        <m:begChr m:val="["/>
                        <m:endChr m:val="]"/>
                        <m:ctrlPr>
                          <a:rPr lang="en-US" altLang="zh-CN" sz="2000"/>
                        </m:ctrlPr>
                      </m:dPr>
                      <m:e>
                        <m:r>
                          <a:rPr lang="en-US" altLang="zh-CN" sz="2000"/>
                          <m:t>𝑛</m:t>
                        </m:r>
                      </m:e>
                    </m:d>
                    <m:r>
                      <a:rPr lang="en-US" altLang="zh-CN" sz="2000"/>
                      <m:t>=</m:t>
                    </m:r>
                    <m:nary>
                      <m:naryPr>
                        <m:chr m:val="∑"/>
                        <m:ctrlPr>
                          <a:rPr lang="en-US" altLang="zh-CN" sz="2000"/>
                        </m:ctrlPr>
                      </m:naryPr>
                      <m:sub>
                        <m:r>
                          <m:rPr>
                            <m:brk m:alnAt="23"/>
                          </m:rPr>
                          <a:rPr lang="en-US" altLang="zh-CN" sz="2000"/>
                          <m:t>𝑖</m:t>
                        </m:r>
                        <m:r>
                          <a:rPr lang="en-US" altLang="zh-CN" sz="2000"/>
                          <m:t>=1</m:t>
                        </m:r>
                      </m:sub>
                      <m:sup>
                        <m:r>
                          <a:rPr lang="en-US" altLang="zh-CN" sz="2000"/>
                          <m:t>𝐾</m:t>
                        </m:r>
                      </m:sup>
                      <m:e>
                        <m:sSub>
                          <m:sSubPr>
                            <m:ctrlPr>
                              <a:rPr lang="en-US" altLang="zh-CN" sz="2000"/>
                            </m:ctrlPr>
                          </m:sSubPr>
                          <m:e>
                            <m:r>
                              <a:rPr lang="en-US" altLang="zh-CN" sz="2000"/>
                              <m:t>𝑎</m:t>
                            </m:r>
                          </m:e>
                          <m:sub>
                            <m:r>
                              <a:rPr lang="en-US" altLang="zh-CN" sz="2000"/>
                              <m:t>𝑖</m:t>
                            </m:r>
                          </m:sub>
                        </m:sSub>
                        <m:sSup>
                          <m:sSupPr>
                            <m:ctrlPr>
                              <a:rPr lang="en-US" altLang="zh-CN" sz="2000"/>
                            </m:ctrlPr>
                          </m:sSupPr>
                          <m:e>
                            <m:r>
                              <a:rPr lang="en-US" altLang="zh-CN" sz="2000"/>
                              <m:t>𝑒</m:t>
                            </m:r>
                          </m:e>
                          <m:sup>
                            <m:r>
                              <a:rPr lang="en-US" altLang="zh-CN" sz="2000"/>
                              <m:t>−</m:t>
                            </m:r>
                            <m:r>
                              <a:rPr lang="en-US" altLang="zh-CN" sz="2000"/>
                              <m:t>𝑗</m:t>
                            </m:r>
                            <m:r>
                              <a:rPr lang="en-US" altLang="zh-CN" sz="2000"/>
                              <m:t>2</m:t>
                            </m:r>
                            <m:r>
                              <a:rPr lang="en-US" altLang="zh-CN" sz="2000"/>
                              <m:t>𝜋</m:t>
                            </m:r>
                            <m:sSub>
                              <m:sSubPr>
                                <m:ctrlPr>
                                  <a:rPr lang="en-US" altLang="zh-CN" sz="2000"/>
                                </m:ctrlPr>
                              </m:sSubPr>
                              <m:e>
                                <m:r>
                                  <a:rPr lang="en-US" altLang="zh-CN" sz="2000"/>
                                  <m:t>𝑓</m:t>
                                </m:r>
                              </m:e>
                              <m:sub>
                                <m:r>
                                  <a:rPr lang="en-US" altLang="zh-CN" sz="2000"/>
                                  <m:t>𝑐</m:t>
                                </m:r>
                              </m:sub>
                            </m:sSub>
                            <m:sSub>
                              <m:sSubPr>
                                <m:ctrlPr>
                                  <a:rPr lang="en-US" altLang="zh-CN" sz="2000"/>
                                </m:ctrlPr>
                              </m:sSubPr>
                              <m:e>
                                <m:r>
                                  <a:rPr lang="en-US" altLang="zh-CN" sz="2000"/>
                                  <m:t>𝜏</m:t>
                                </m:r>
                              </m:e>
                              <m:sub>
                                <m:r>
                                  <a:rPr lang="en-US" altLang="zh-CN" sz="2000"/>
                                  <m:t>𝑖</m:t>
                                </m:r>
                              </m:sub>
                            </m:sSub>
                          </m:sup>
                        </m:sSup>
                        <m:r>
                          <m:rPr>
                            <m:sty m:val="p"/>
                          </m:rPr>
                          <a:rPr lang="en-US" altLang="zh-CN" sz="2000"/>
                          <m:t>sinc</m:t>
                        </m:r>
                        <m:r>
                          <a:rPr lang="en-US" altLang="zh-CN" sz="2000"/>
                          <m:t>(</m:t>
                        </m:r>
                        <m:r>
                          <a:rPr lang="en-US" altLang="zh-CN" sz="2000"/>
                          <m:t>𝑛</m:t>
                        </m:r>
                        <m:r>
                          <a:rPr lang="en-US" altLang="zh-CN" sz="2000"/>
                          <m:t>−</m:t>
                        </m:r>
                        <m:sSub>
                          <m:sSubPr>
                            <m:ctrlPr>
                              <a:rPr lang="en-US" altLang="zh-CN" sz="2000"/>
                            </m:ctrlPr>
                          </m:sSubPr>
                          <m:e>
                            <m:r>
                              <a:rPr lang="en-US" altLang="zh-CN" sz="2000"/>
                              <m:t>𝜏</m:t>
                            </m:r>
                          </m:e>
                          <m:sub>
                            <m:r>
                              <a:rPr lang="en-US" altLang="zh-CN" sz="2000"/>
                              <m:t>𝑖</m:t>
                            </m:r>
                          </m:sub>
                        </m:sSub>
                        <m:r>
                          <a:rPr lang="en-US" altLang="zh-CN" sz="2000"/>
                          <m:t>𝑊</m:t>
                        </m:r>
                        <m:r>
                          <a:rPr lang="en-US" altLang="zh-CN" sz="2000"/>
                          <m:t>)</m:t>
                        </m:r>
                        <m:r>
                          <a:rPr lang="en-US" altLang="zh-CN" sz="2000" i="1" smtClean="0">
                            <a:latin typeface="Cambria Math" panose="02040503050406030204" pitchFamily="18" charset="0"/>
                            <a:ea typeface="Cambria Math" panose="02040503050406030204" pitchFamily="18" charset="0"/>
                          </a:rPr>
                          <m:t>≈</m:t>
                        </m:r>
                      </m:e>
                    </m:nary>
                    <m:nary>
                      <m:naryPr>
                        <m:chr m:val="∑"/>
                        <m:limLoc m:val="subSup"/>
                        <m:supHide m:val="on"/>
                        <m:ctrlPr>
                          <a:rPr lang="en-US" altLang="zh-CN" sz="2000" i="1">
                            <a:latin typeface="Cambria Math" panose="02040503050406030204" pitchFamily="18" charset="0"/>
                          </a:rPr>
                        </m:ctrlPr>
                      </m:naryPr>
                      <m:sub>
                        <m:r>
                          <a:rPr lang="en-US" altLang="zh-CN" sz="2000" b="0" i="1" smtClean="0">
                            <a:latin typeface="Cambria Math" panose="02040503050406030204" pitchFamily="18" charset="0"/>
                          </a:rPr>
                          <m:t>𝑘</m:t>
                        </m:r>
                      </m:sub>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𝑎</m:t>
                            </m:r>
                          </m:e>
                          <m:sub>
                            <m:r>
                              <a:rPr lang="en-US" altLang="zh-CN" sz="2000" b="0" i="1" smtClean="0">
                                <a:latin typeface="Cambria Math" panose="02040503050406030204" pitchFamily="18" charset="0"/>
                              </a:rPr>
                              <m:t>𝑘</m:t>
                            </m:r>
                          </m:sub>
                        </m:s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r>
                              <a:rPr lang="en-US" altLang="zh-CN" sz="2000" i="1">
                                <a:latin typeface="Cambria Math" panose="02040503050406030204" pitchFamily="18" charset="0"/>
                              </a:rPr>
                              <m:t>𝑗</m:t>
                            </m:r>
                            <m:r>
                              <a:rPr lang="en-US" altLang="zh-CN" sz="2000" i="1">
                                <a:latin typeface="Cambria Math" panose="02040503050406030204" pitchFamily="18" charset="0"/>
                              </a:rPr>
                              <m:t>2</m:t>
                            </m:r>
                            <m:r>
                              <a:rPr lang="en-US" altLang="zh-CN" sz="2000" i="1">
                                <a:latin typeface="Cambria Math" panose="02040503050406030204" pitchFamily="18" charset="0"/>
                                <a:ea typeface="Cambria Math" panose="02040503050406030204" pitchFamily="18" charset="0"/>
                              </a:rPr>
                              <m:t>𝜋</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𝑓</m:t>
                                </m:r>
                              </m:e>
                              <m:sub>
                                <m:r>
                                  <a:rPr lang="en-US" altLang="zh-CN" sz="2000" i="1">
                                    <a:latin typeface="Cambria Math" panose="02040503050406030204" pitchFamily="18" charset="0"/>
                                    <a:ea typeface="Cambria Math" panose="02040503050406030204" pitchFamily="18" charset="0"/>
                                  </a:rPr>
                                  <m:t>𝑐</m:t>
                                </m:r>
                              </m:sub>
                            </m:sSub>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𝜏</m:t>
                                </m:r>
                              </m:e>
                              <m:sub>
                                <m:r>
                                  <a:rPr lang="en-US" altLang="zh-CN" sz="2000" b="0" i="1" smtClean="0">
                                    <a:latin typeface="Cambria Math" panose="02040503050406030204" pitchFamily="18" charset="0"/>
                                    <a:ea typeface="Cambria Math" panose="02040503050406030204" pitchFamily="18" charset="0"/>
                                  </a:rPr>
                                  <m:t>𝑘</m:t>
                                </m:r>
                              </m:sub>
                            </m:sSub>
                          </m:sup>
                        </m:sSup>
                      </m:e>
                    </m:nary>
                  </m:oMath>
                </a14:m>
                <a:endParaRPr lang="en-US" sz="2000" dirty="0"/>
              </a:p>
              <a:p>
                <a:pPr lvl="1"/>
                <a:r>
                  <a:rPr lang="en-US" sz="2000" dirty="0" smtClean="0"/>
                  <a:t>Each </a:t>
                </a:r>
                <a14:m>
                  <m:oMath xmlns:m="http://schemas.openxmlformats.org/officeDocument/2006/math">
                    <m:r>
                      <a:rPr lang="en-US" sz="2000" i="1">
                        <a:latin typeface="Cambria Math" panose="02040503050406030204" pitchFamily="18" charset="0"/>
                      </a:rPr>
                      <m:t>h</m:t>
                    </m:r>
                    <m:r>
                      <a:rPr lang="en-US" sz="2000" i="1">
                        <a:latin typeface="Cambria Math" panose="02040503050406030204" pitchFamily="18" charset="0"/>
                      </a:rPr>
                      <m:t>[</m:t>
                    </m:r>
                    <m:r>
                      <a:rPr lang="en-US" sz="2000" b="0" i="1" smtClean="0">
                        <a:latin typeface="Cambria Math" panose="02040503050406030204" pitchFamily="18" charset="0"/>
                      </a:rPr>
                      <m:t>𝑛</m:t>
                    </m:r>
                    <m:r>
                      <a:rPr lang="en-US" sz="2000" i="1">
                        <a:latin typeface="Cambria Math" panose="02040503050406030204" pitchFamily="18" charset="0"/>
                      </a:rPr>
                      <m:t>]</m:t>
                    </m:r>
                  </m:oMath>
                </a14:m>
                <a:r>
                  <a:rPr lang="en-US" i="1" dirty="0"/>
                  <a:t> </a:t>
                </a:r>
                <a:r>
                  <a:rPr lang="en-US" sz="2000" dirty="0"/>
                  <a:t>captures reflections with </a:t>
                </a:r>
                <a:r>
                  <a:rPr lang="en-US" sz="2000" dirty="0">
                    <a:solidFill>
                      <a:srgbClr val="FF0000"/>
                    </a:solidFill>
                  </a:rPr>
                  <a:t>different delay</a:t>
                </a:r>
                <a:endParaRPr lang="en-US" sz="2000" dirty="0"/>
              </a:p>
              <a:p>
                <a:pPr marL="0" indent="0">
                  <a:buNone/>
                </a:pPr>
                <a:endParaRPr lang="en-US" sz="2400" dirty="0">
                  <a:solidFill>
                    <a:srgbClr val="FF0000"/>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59" t="-1821"/>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10</a:t>
            </a:fld>
            <a:endParaRPr lang="en-US"/>
          </a:p>
        </p:txBody>
      </p:sp>
      <p:grpSp>
        <p:nvGrpSpPr>
          <p:cNvPr id="5" name="Group 4"/>
          <p:cNvGrpSpPr/>
          <p:nvPr/>
        </p:nvGrpSpPr>
        <p:grpSpPr>
          <a:xfrm>
            <a:off x="4702867" y="3860314"/>
            <a:ext cx="4316988" cy="2293348"/>
            <a:chOff x="4798472" y="3588983"/>
            <a:chExt cx="4316988" cy="2293348"/>
          </a:xfrm>
        </p:grpSpPr>
        <p:cxnSp>
          <p:nvCxnSpPr>
            <p:cNvPr id="6" name="Straight Arrow Connector 5"/>
            <p:cNvCxnSpPr/>
            <p:nvPr/>
          </p:nvCxnSpPr>
          <p:spPr>
            <a:xfrm>
              <a:off x="5524953" y="5432924"/>
              <a:ext cx="32556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24953" y="3612122"/>
              <a:ext cx="0" cy="1828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03406" y="5032814"/>
              <a:ext cx="712054" cy="400110"/>
            </a:xfrm>
            <a:prstGeom prst="rect">
              <a:avLst/>
            </a:prstGeom>
            <a:noFill/>
          </p:spPr>
          <p:txBody>
            <a:bodyPr wrap="none" rtlCol="0">
              <a:spAutoFit/>
            </a:bodyPr>
            <a:lstStyle/>
            <a:p>
              <a:r>
                <a:rPr lang="en-US" sz="2000" b="1" dirty="0"/>
                <a:t>Time</a:t>
              </a:r>
            </a:p>
          </p:txBody>
        </p:sp>
        <p:cxnSp>
          <p:nvCxnSpPr>
            <p:cNvPr id="9" name="Straight Connector 8"/>
            <p:cNvCxnSpPr/>
            <p:nvPr/>
          </p:nvCxnSpPr>
          <p:spPr>
            <a:xfrm>
              <a:off x="6436537" y="4433460"/>
              <a:ext cx="0" cy="1013859"/>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85144" y="5062571"/>
              <a:ext cx="0" cy="365760"/>
            </a:xfrm>
            <a:prstGeom prst="line">
              <a:avLst/>
            </a:prstGeom>
            <a:ln w="254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11359" y="4892282"/>
              <a:ext cx="0" cy="548640"/>
            </a:xfrm>
            <a:prstGeom prst="line">
              <a:avLst/>
            </a:prstGeom>
            <a:ln w="25400">
              <a:solidFill>
                <a:schemeClr val="accent3">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8472" y="3588983"/>
              <a:ext cx="726481" cy="400110"/>
            </a:xfrm>
            <a:prstGeom prst="rect">
              <a:avLst/>
            </a:prstGeom>
            <a:noFill/>
          </p:spPr>
          <p:txBody>
            <a:bodyPr wrap="none" rtlCol="0">
              <a:spAutoFit/>
            </a:bodyPr>
            <a:lstStyle/>
            <a:p>
              <a:r>
                <a:rPr lang="en-US" sz="2000" b="1" dirty="0"/>
                <a:t>Mag.</a:t>
              </a:r>
            </a:p>
          </p:txBody>
        </p:sp>
        <p:sp>
          <p:nvSpPr>
            <p:cNvPr id="13" name="TextBox 12"/>
            <p:cNvSpPr txBox="1"/>
            <p:nvPr/>
          </p:nvSpPr>
          <p:spPr>
            <a:xfrm>
              <a:off x="6060036" y="4033077"/>
              <a:ext cx="872355" cy="400110"/>
            </a:xfrm>
            <a:prstGeom prst="rect">
              <a:avLst/>
            </a:prstGeom>
            <a:noFill/>
          </p:spPr>
          <p:txBody>
            <a:bodyPr wrap="none" rtlCol="0">
              <a:spAutoFit/>
            </a:bodyPr>
            <a:lstStyle/>
            <a:p>
              <a:r>
                <a:rPr lang="en-US" sz="2000" dirty="0"/>
                <a:t>0.3 </a:t>
              </a:r>
              <a:r>
                <a:rPr lang="en-US" sz="2000" dirty="0" err="1"/>
                <a:t>ms</a:t>
              </a:r>
              <a:endParaRPr lang="en-US" sz="2000" dirty="0"/>
            </a:p>
          </p:txBody>
        </p:sp>
        <p:sp>
          <p:nvSpPr>
            <p:cNvPr id="14" name="TextBox 13"/>
            <p:cNvSpPr txBox="1"/>
            <p:nvPr/>
          </p:nvSpPr>
          <p:spPr>
            <a:xfrm>
              <a:off x="6834606" y="4685265"/>
              <a:ext cx="872355" cy="400110"/>
            </a:xfrm>
            <a:prstGeom prst="rect">
              <a:avLst/>
            </a:prstGeom>
            <a:noFill/>
          </p:spPr>
          <p:txBody>
            <a:bodyPr wrap="none" rtlCol="0">
              <a:spAutoFit/>
            </a:bodyPr>
            <a:lstStyle/>
            <a:p>
              <a:r>
                <a:rPr lang="en-US" sz="2000" dirty="0"/>
                <a:t>0.6 </a:t>
              </a:r>
              <a:r>
                <a:rPr lang="en-US" sz="2000" dirty="0" err="1"/>
                <a:t>ms</a:t>
              </a:r>
              <a:endParaRPr lang="en-US" sz="2000" dirty="0"/>
            </a:p>
          </p:txBody>
        </p:sp>
        <p:sp>
          <p:nvSpPr>
            <p:cNvPr id="15" name="TextBox 14"/>
            <p:cNvSpPr txBox="1"/>
            <p:nvPr/>
          </p:nvSpPr>
          <p:spPr>
            <a:xfrm>
              <a:off x="7411405" y="4448825"/>
              <a:ext cx="872355" cy="400110"/>
            </a:xfrm>
            <a:prstGeom prst="rect">
              <a:avLst/>
            </a:prstGeom>
            <a:noFill/>
          </p:spPr>
          <p:txBody>
            <a:bodyPr wrap="none" rtlCol="0">
              <a:spAutoFit/>
            </a:bodyPr>
            <a:lstStyle/>
            <a:p>
              <a:r>
                <a:rPr lang="en-US" sz="2000" dirty="0"/>
                <a:t>0.8 </a:t>
              </a:r>
              <a:r>
                <a:rPr lang="en-US" sz="2000" dirty="0" err="1"/>
                <a:t>ms</a:t>
              </a:r>
              <a:endParaRPr lang="en-US" sz="2000" dirty="0"/>
            </a:p>
          </p:txBody>
        </p:sp>
        <p:cxnSp>
          <p:nvCxnSpPr>
            <p:cNvPr id="16" name="Straight Connector 15"/>
            <p:cNvCxnSpPr/>
            <p:nvPr/>
          </p:nvCxnSpPr>
          <p:spPr>
            <a:xfrm>
              <a:off x="6186237" y="5341484"/>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35769" y="5336891"/>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55317" y="5336891"/>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94600" y="5342333"/>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821183" y="5482221"/>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[0]</m:t>
                        </m:r>
                      </m:oMath>
                    </m:oMathPara>
                  </a14:m>
                  <a:endParaRPr lang="en-US" sz="2000"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5821183" y="5482221"/>
                  <a:ext cx="711605"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603102" y="5479792"/>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[1]</m:t>
                        </m:r>
                      </m:oMath>
                    </m:oMathPara>
                  </a14:m>
                  <a:endParaRPr lang="en-US" sz="2000"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6603102" y="5479792"/>
                  <a:ext cx="711605" cy="400110"/>
                </a:xfrm>
                <a:prstGeom prst="rect">
                  <a:avLst/>
                </a:prstGeom>
                <a:blipFill>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270854" y="5469310"/>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[2]</m:t>
                        </m:r>
                      </m:oMath>
                    </m:oMathPara>
                  </a14:m>
                  <a:endParaRPr lang="en-US" sz="2000" i="1" dirty="0"/>
                </a:p>
              </p:txBody>
            </p:sp>
          </mc:Choice>
          <mc:Fallback xmlns="">
            <p:sp>
              <p:nvSpPr>
                <p:cNvPr id="49" name="TextBox 48"/>
                <p:cNvSpPr txBox="1">
                  <a:spLocks noRot="1" noChangeAspect="1" noMove="1" noResize="1" noEditPoints="1" noAdjustHandles="1" noChangeArrowheads="1" noChangeShapeType="1" noTextEdit="1"/>
                </p:cNvSpPr>
                <p:nvPr/>
              </p:nvSpPr>
              <p:spPr>
                <a:xfrm>
                  <a:off x="7270854" y="5469310"/>
                  <a:ext cx="711605" cy="400110"/>
                </a:xfrm>
                <a:prstGeom prst="rect">
                  <a:avLst/>
                </a:prstGeom>
                <a:blipFill>
                  <a:blip r:embed="rId6"/>
                  <a:stretch>
                    <a:fillRect r="-862"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12028" y="5469310"/>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[3]</m:t>
                        </m:r>
                      </m:oMath>
                    </m:oMathPara>
                  </a14:m>
                  <a:endParaRPr lang="en-US" sz="2000" i="1" dirty="0"/>
                </a:p>
              </p:txBody>
            </p:sp>
          </mc:Choice>
          <mc:Fallback xmlns="">
            <p:sp>
              <p:nvSpPr>
                <p:cNvPr id="50" name="TextBox 49"/>
                <p:cNvSpPr txBox="1">
                  <a:spLocks noRot="1" noChangeAspect="1" noMove="1" noResize="1" noEditPoints="1" noAdjustHandles="1" noChangeArrowheads="1" noChangeShapeType="1" noTextEdit="1"/>
                </p:cNvSpPr>
                <p:nvPr/>
              </p:nvSpPr>
              <p:spPr>
                <a:xfrm>
                  <a:off x="8012028" y="5469310"/>
                  <a:ext cx="711605" cy="400110"/>
                </a:xfrm>
                <a:prstGeom prst="rect">
                  <a:avLst/>
                </a:prstGeom>
                <a:blipFill>
                  <a:blip r:embed="rId7"/>
                  <a:stretch>
                    <a:fillRect b="-15152"/>
                  </a:stretch>
                </a:blipFill>
              </p:spPr>
              <p:txBody>
                <a:bodyPr/>
                <a:lstStyle/>
                <a:p>
                  <a:r>
                    <a:rPr lang="en-US">
                      <a:noFill/>
                    </a:rPr>
                    <a:t> </a:t>
                  </a:r>
                </a:p>
              </p:txBody>
            </p:sp>
          </mc:Fallback>
        </mc:AlternateContent>
      </p:grpSp>
      <p:grpSp>
        <p:nvGrpSpPr>
          <p:cNvPr id="24" name="Group 23"/>
          <p:cNvGrpSpPr/>
          <p:nvPr/>
        </p:nvGrpSpPr>
        <p:grpSpPr>
          <a:xfrm>
            <a:off x="78450" y="3863943"/>
            <a:ext cx="4142900" cy="2945895"/>
            <a:chOff x="89959" y="3598407"/>
            <a:chExt cx="4142900" cy="2945895"/>
          </a:xfrm>
        </p:grpSpPr>
        <p:pic>
          <p:nvPicPr>
            <p:cNvPr id="25" name="Picture 2" descr="http://www.ikea.com/PIAimages/0122106_PE278491_S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61" r="22161"/>
            <a:stretch/>
          </p:blipFill>
          <p:spPr bwMode="auto">
            <a:xfrm>
              <a:off x="2878657" y="5407597"/>
              <a:ext cx="632892" cy="1136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r="11552"/>
            <a:stretch/>
          </p:blipFill>
          <p:spPr>
            <a:xfrm>
              <a:off x="89959" y="4001294"/>
              <a:ext cx="538691" cy="914400"/>
            </a:xfrm>
            <a:prstGeom prst="rect">
              <a:avLst/>
            </a:prstGeom>
          </p:spPr>
        </p:pic>
        <p:pic>
          <p:nvPicPr>
            <p:cNvPr id="27" name="Picture 2" descr="https://edc2.healthtap.com/ht-staging/user_answer/reference_image/11369/large/Trigger_finger.jpeg?138667065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815" t="21754"/>
            <a:stretch/>
          </p:blipFill>
          <p:spPr bwMode="auto">
            <a:xfrm>
              <a:off x="2674932" y="3598407"/>
              <a:ext cx="671096" cy="4015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unisci24.com/data_images/wlls/48/338049-tab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7330"/>
            <a:stretch/>
          </p:blipFill>
          <p:spPr bwMode="auto">
            <a:xfrm>
              <a:off x="1896233" y="4273693"/>
              <a:ext cx="2336626" cy="113390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733530" y="4437726"/>
              <a:ext cx="1129050" cy="24753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9148" y="4557953"/>
              <a:ext cx="2147856" cy="1170753"/>
            </a:xfrm>
            <a:prstGeom prst="straightConnector1">
              <a:avLst/>
            </a:prstGeom>
            <a:ln w="254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3530" y="3815586"/>
              <a:ext cx="1946073" cy="552011"/>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72205" y="4245655"/>
              <a:ext cx="872355" cy="400110"/>
            </a:xfrm>
            <a:prstGeom prst="rect">
              <a:avLst/>
            </a:prstGeom>
            <a:noFill/>
          </p:spPr>
          <p:txBody>
            <a:bodyPr wrap="none" rtlCol="0">
              <a:spAutoFit/>
            </a:bodyPr>
            <a:lstStyle/>
            <a:p>
              <a:r>
                <a:rPr lang="en-US" sz="2000" dirty="0"/>
                <a:t>0.3 </a:t>
              </a:r>
              <a:r>
                <a:rPr lang="en-US" sz="2000" dirty="0" err="1"/>
                <a:t>ms</a:t>
              </a:r>
              <a:endParaRPr lang="en-US" sz="2000" dirty="0"/>
            </a:p>
          </p:txBody>
        </p:sp>
        <p:sp>
          <p:nvSpPr>
            <p:cNvPr id="33" name="TextBox 32"/>
            <p:cNvSpPr txBox="1"/>
            <p:nvPr/>
          </p:nvSpPr>
          <p:spPr>
            <a:xfrm>
              <a:off x="1344085" y="3626525"/>
              <a:ext cx="872355" cy="400110"/>
            </a:xfrm>
            <a:prstGeom prst="rect">
              <a:avLst/>
            </a:prstGeom>
            <a:noFill/>
          </p:spPr>
          <p:txBody>
            <a:bodyPr wrap="none" rtlCol="0">
              <a:spAutoFit/>
            </a:bodyPr>
            <a:lstStyle/>
            <a:p>
              <a:r>
                <a:rPr lang="en-US" sz="2000" dirty="0"/>
                <a:t>0.6 </a:t>
              </a:r>
              <a:r>
                <a:rPr lang="en-US" sz="2000" dirty="0" err="1"/>
                <a:t>ms</a:t>
              </a:r>
              <a:endParaRPr lang="en-US" sz="2000" dirty="0"/>
            </a:p>
          </p:txBody>
        </p:sp>
        <p:sp>
          <p:nvSpPr>
            <p:cNvPr id="34" name="TextBox 33"/>
            <p:cNvSpPr txBox="1"/>
            <p:nvPr/>
          </p:nvSpPr>
          <p:spPr>
            <a:xfrm>
              <a:off x="1494749" y="5251627"/>
              <a:ext cx="872355" cy="400110"/>
            </a:xfrm>
            <a:prstGeom prst="rect">
              <a:avLst/>
            </a:prstGeom>
            <a:noFill/>
          </p:spPr>
          <p:txBody>
            <a:bodyPr wrap="none" rtlCol="0">
              <a:spAutoFit/>
            </a:bodyPr>
            <a:lstStyle/>
            <a:p>
              <a:r>
                <a:rPr lang="en-US" sz="2000" dirty="0"/>
                <a:t>0.8 </a:t>
              </a:r>
              <a:r>
                <a:rPr lang="en-US" sz="2000" dirty="0" err="1"/>
                <a:t>ms</a:t>
              </a:r>
              <a:endParaRPr lang="en-US" sz="2000" dirty="0"/>
            </a:p>
          </p:txBody>
        </p:sp>
      </p:grpSp>
    </p:spTree>
    <p:extLst>
      <p:ext uri="{BB962C8B-B14F-4D97-AF65-F5344CB8AC3E}">
        <p14:creationId xmlns:p14="http://schemas.microsoft.com/office/powerpoint/2010/main" val="67084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Strata architecture</a:t>
            </a:r>
          </a:p>
        </p:txBody>
      </p:sp>
      <p:sp>
        <p:nvSpPr>
          <p:cNvPr id="4" name="Slide Number Placeholder 3"/>
          <p:cNvSpPr>
            <a:spLocks noGrp="1"/>
          </p:cNvSpPr>
          <p:nvPr>
            <p:ph type="sldNum" sz="quarter" idx="12"/>
          </p:nvPr>
        </p:nvSpPr>
        <p:spPr/>
        <p:txBody>
          <a:bodyPr/>
          <a:lstStyle/>
          <a:p>
            <a:fld id="{6046C4E9-6070-4511-A1E7-F763F4F93923}" type="slidenum">
              <a:rPr lang="en-US" smtClean="0"/>
              <a:t>11</a:t>
            </a:fld>
            <a:endParaRPr lang="en-US"/>
          </a:p>
        </p:txBody>
      </p:sp>
      <p:sp>
        <p:nvSpPr>
          <p:cNvPr id="5" name="Rectangle 4"/>
          <p:cNvSpPr/>
          <p:nvPr/>
        </p:nvSpPr>
        <p:spPr>
          <a:xfrm>
            <a:off x="1989236" y="2724427"/>
            <a:ext cx="5029200" cy="6400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latin typeface="Century Gothic" panose="020B0502020202020204" pitchFamily="34" charset="0"/>
                <a:cs typeface="Arial" panose="020B0604020202020204" pitchFamily="34" charset="0"/>
              </a:rPr>
              <a:t>Find channel tap that includes the finger movement</a:t>
            </a:r>
          </a:p>
        </p:txBody>
      </p:sp>
      <p:sp>
        <p:nvSpPr>
          <p:cNvPr id="6" name="Rectangle 5"/>
          <p:cNvSpPr/>
          <p:nvPr/>
        </p:nvSpPr>
        <p:spPr>
          <a:xfrm>
            <a:off x="1989236" y="3800381"/>
            <a:ext cx="5029200" cy="64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latin typeface="Century Gothic" panose="020B0502020202020204" pitchFamily="34" charset="0"/>
                <a:cs typeface="Arial" panose="020B0604020202020204" pitchFamily="34" charset="0"/>
              </a:rPr>
              <a:t>Track distance change from phase change</a:t>
            </a:r>
          </a:p>
        </p:txBody>
      </p:sp>
      <p:sp>
        <p:nvSpPr>
          <p:cNvPr id="7" name="Rectangle 6"/>
          <p:cNvSpPr/>
          <p:nvPr/>
        </p:nvSpPr>
        <p:spPr>
          <a:xfrm>
            <a:off x="1989237" y="5949093"/>
            <a:ext cx="5029200" cy="6400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latin typeface="Century Gothic" panose="020B0502020202020204" pitchFamily="34" charset="0"/>
                <a:cs typeface="Arial" panose="020B0604020202020204" pitchFamily="34" charset="0"/>
              </a:rPr>
              <a:t>Tracking finger position in 2D space</a:t>
            </a:r>
          </a:p>
        </p:txBody>
      </p:sp>
      <p:sp>
        <p:nvSpPr>
          <p:cNvPr id="8" name="Rectangle 7"/>
          <p:cNvSpPr/>
          <p:nvPr/>
        </p:nvSpPr>
        <p:spPr>
          <a:xfrm>
            <a:off x="1989236" y="4873276"/>
            <a:ext cx="5029200" cy="6400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latin typeface="Century Gothic" panose="020B0502020202020204" pitchFamily="34" charset="0"/>
                <a:cs typeface="Arial" panose="020B0604020202020204" pitchFamily="34" charset="0"/>
              </a:rPr>
              <a:t>Absolute distance estimation from CIR difference</a:t>
            </a:r>
          </a:p>
        </p:txBody>
      </p:sp>
      <p:sp>
        <p:nvSpPr>
          <p:cNvPr id="15" name="Arrow: Down 14"/>
          <p:cNvSpPr/>
          <p:nvPr/>
        </p:nvSpPr>
        <p:spPr>
          <a:xfrm>
            <a:off x="4323613" y="3394254"/>
            <a:ext cx="376517" cy="37651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6" name="Arrow: Down 15"/>
          <p:cNvSpPr/>
          <p:nvPr/>
        </p:nvSpPr>
        <p:spPr>
          <a:xfrm>
            <a:off x="4323613" y="4478873"/>
            <a:ext cx="376517" cy="37651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7" name="Arrow: Down 16"/>
          <p:cNvSpPr/>
          <p:nvPr/>
        </p:nvSpPr>
        <p:spPr>
          <a:xfrm>
            <a:off x="4323614" y="5549127"/>
            <a:ext cx="376517" cy="37651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
        <p:nvSpPr>
          <p:cNvPr id="11" name="Rectangle 10"/>
          <p:cNvSpPr/>
          <p:nvPr/>
        </p:nvSpPr>
        <p:spPr>
          <a:xfrm>
            <a:off x="1989236" y="1628746"/>
            <a:ext cx="5029200" cy="64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latin typeface="Century Gothic" panose="020B0502020202020204" pitchFamily="34" charset="0"/>
                <a:cs typeface="Arial" panose="020B0604020202020204" pitchFamily="34" charset="0"/>
              </a:rPr>
              <a:t>Estimate CIR from audio signal</a:t>
            </a:r>
          </a:p>
        </p:txBody>
      </p:sp>
      <p:sp>
        <p:nvSpPr>
          <p:cNvPr id="12" name="Arrow: Down 11"/>
          <p:cNvSpPr/>
          <p:nvPr/>
        </p:nvSpPr>
        <p:spPr>
          <a:xfrm>
            <a:off x="4323613" y="2318231"/>
            <a:ext cx="376517" cy="37651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p>
        </p:txBody>
      </p:sp>
    </p:spTree>
    <p:extLst>
      <p:ext uri="{BB962C8B-B14F-4D97-AF65-F5344CB8AC3E}">
        <p14:creationId xmlns:p14="http://schemas.microsoft.com/office/powerpoint/2010/main" val="209168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 estimation</a:t>
            </a:r>
          </a:p>
        </p:txBody>
      </p:sp>
      <p:sp>
        <p:nvSpPr>
          <p:cNvPr id="3" name="Content Placeholder 2"/>
          <p:cNvSpPr>
            <a:spLocks noGrp="1"/>
          </p:cNvSpPr>
          <p:nvPr>
            <p:ph idx="1"/>
          </p:nvPr>
        </p:nvSpPr>
        <p:spPr/>
        <p:txBody>
          <a:bodyPr>
            <a:normAutofit/>
          </a:bodyPr>
          <a:lstStyle/>
          <a:p>
            <a:pPr marL="0" indent="0">
              <a:buNone/>
            </a:pPr>
            <a:r>
              <a:rPr lang="en-US" sz="2400" b="1" dirty="0"/>
              <a:t>Send and received </a:t>
            </a:r>
            <a:r>
              <a:rPr lang="en-US" sz="2400" b="1" dirty="0">
                <a:solidFill>
                  <a:srgbClr val="FF0000"/>
                </a:solidFill>
              </a:rPr>
              <a:t>data frames </a:t>
            </a:r>
            <a:r>
              <a:rPr lang="en-US" sz="2400" b="1" dirty="0"/>
              <a:t>in inaudible band</a:t>
            </a:r>
            <a:r>
              <a:rPr lang="en-US" sz="2400" b="1" dirty="0">
                <a:solidFill>
                  <a:srgbClr val="FF0000"/>
                </a:solidFill>
              </a:rPr>
              <a:t> </a:t>
            </a:r>
            <a:r>
              <a:rPr lang="en-US" sz="2400" b="1" dirty="0"/>
              <a:t>with </a:t>
            </a:r>
            <a:r>
              <a:rPr lang="en-US" sz="2400" b="1" dirty="0">
                <a:solidFill>
                  <a:srgbClr val="FF0000"/>
                </a:solidFill>
              </a:rPr>
              <a:t>12.5ms</a:t>
            </a:r>
            <a:r>
              <a:rPr lang="en-US" sz="2400" b="1" dirty="0"/>
              <a:t> interval</a:t>
            </a:r>
          </a:p>
          <a:p>
            <a:pPr marL="0" indent="0">
              <a:buNone/>
            </a:pPr>
            <a:r>
              <a:rPr lang="en-US" sz="2400" b="1" dirty="0"/>
              <a:t>Estimate CIR with </a:t>
            </a:r>
            <a:r>
              <a:rPr lang="en-US" sz="2400" b="1" dirty="0">
                <a:solidFill>
                  <a:srgbClr val="FF0000"/>
                </a:solidFill>
              </a:rPr>
              <a:t>Least Squared</a:t>
            </a:r>
            <a:r>
              <a:rPr lang="en-US" sz="2400" b="1" dirty="0"/>
              <a:t> channel estimation</a:t>
            </a:r>
          </a:p>
        </p:txBody>
      </p:sp>
      <p:sp>
        <p:nvSpPr>
          <p:cNvPr id="4" name="Slide Number Placeholder 3"/>
          <p:cNvSpPr>
            <a:spLocks noGrp="1"/>
          </p:cNvSpPr>
          <p:nvPr>
            <p:ph type="sldNum" sz="quarter" idx="12"/>
          </p:nvPr>
        </p:nvSpPr>
        <p:spPr/>
        <p:txBody>
          <a:bodyPr/>
          <a:lstStyle/>
          <a:p>
            <a:fld id="{6046C4E9-6070-4511-A1E7-F763F4F93923}" type="slidenum">
              <a:rPr lang="en-US" smtClean="0"/>
              <a:t>12</a:t>
            </a:fld>
            <a:endParaRPr lang="en-US"/>
          </a:p>
        </p:txBody>
      </p:sp>
      <p:pic>
        <p:nvPicPr>
          <p:cNvPr id="29" name="Picture 28"/>
          <p:cNvPicPr>
            <a:picLocks noChangeAspect="1"/>
          </p:cNvPicPr>
          <p:nvPr/>
        </p:nvPicPr>
        <p:blipFill>
          <a:blip r:embed="rId3"/>
          <a:stretch>
            <a:fillRect/>
          </a:stretch>
        </p:blipFill>
        <p:spPr>
          <a:xfrm>
            <a:off x="48147" y="4051441"/>
            <a:ext cx="4351439" cy="1020409"/>
          </a:xfrm>
          <a:prstGeom prst="rect">
            <a:avLst/>
          </a:prstGeom>
        </p:spPr>
      </p:pic>
      <p:sp>
        <p:nvSpPr>
          <p:cNvPr id="30" name="TextBox 29"/>
          <p:cNvSpPr txBox="1"/>
          <p:nvPr/>
        </p:nvSpPr>
        <p:spPr>
          <a:xfrm>
            <a:off x="1207247" y="5251238"/>
            <a:ext cx="1924758" cy="369332"/>
          </a:xfrm>
          <a:prstGeom prst="rect">
            <a:avLst/>
          </a:prstGeom>
          <a:noFill/>
        </p:spPr>
        <p:txBody>
          <a:bodyPr wrap="none" rtlCol="0">
            <a:spAutoFit/>
          </a:bodyPr>
          <a:lstStyle/>
          <a:p>
            <a:r>
              <a:rPr lang="en-US" dirty="0">
                <a:solidFill>
                  <a:schemeClr val="tx2"/>
                </a:solidFill>
              </a:rPr>
              <a:t>Transmitter design</a:t>
            </a:r>
          </a:p>
        </p:txBody>
      </p:sp>
      <p:pic>
        <p:nvPicPr>
          <p:cNvPr id="31" name="Picture 30"/>
          <p:cNvPicPr>
            <a:picLocks noChangeAspect="1"/>
          </p:cNvPicPr>
          <p:nvPr/>
        </p:nvPicPr>
        <p:blipFill>
          <a:blip r:embed="rId4"/>
          <a:stretch>
            <a:fillRect/>
          </a:stretch>
        </p:blipFill>
        <p:spPr>
          <a:xfrm>
            <a:off x="4649459" y="3672387"/>
            <a:ext cx="4444488" cy="2228107"/>
          </a:xfrm>
          <a:prstGeom prst="rect">
            <a:avLst/>
          </a:prstGeom>
        </p:spPr>
      </p:pic>
      <p:sp>
        <p:nvSpPr>
          <p:cNvPr id="32" name="TextBox 31"/>
          <p:cNvSpPr txBox="1"/>
          <p:nvPr/>
        </p:nvSpPr>
        <p:spPr>
          <a:xfrm>
            <a:off x="6457950" y="5900494"/>
            <a:ext cx="1648336" cy="369332"/>
          </a:xfrm>
          <a:prstGeom prst="rect">
            <a:avLst/>
          </a:prstGeom>
          <a:noFill/>
        </p:spPr>
        <p:txBody>
          <a:bodyPr wrap="none" rtlCol="0">
            <a:spAutoFit/>
          </a:bodyPr>
          <a:lstStyle/>
          <a:p>
            <a:r>
              <a:rPr lang="en-US" dirty="0">
                <a:solidFill>
                  <a:schemeClr val="tx2"/>
                </a:solidFill>
              </a:rPr>
              <a:t>Receiver design</a:t>
            </a:r>
          </a:p>
        </p:txBody>
      </p:sp>
    </p:spTree>
    <p:extLst>
      <p:ext uri="{BB962C8B-B14F-4D97-AF65-F5344CB8AC3E}">
        <p14:creationId xmlns:p14="http://schemas.microsoft.com/office/powerpoint/2010/main" val="387017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Least-Square(LS) channel estimation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b="1" i="1" smtClean="0">
                        <a:latin typeface="Cambria Math" panose="02040503050406030204" pitchFamily="18" charset="0"/>
                      </a:rPr>
                      <m:t>𝒎</m:t>
                    </m:r>
                    <m:r>
                      <a:rPr lang="en-US"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sub>
                    </m:sSub>
                    <m:r>
                      <a:rPr lang="en-US" b="0" i="1" smtClean="0">
                        <a:latin typeface="Cambria Math" panose="02040503050406030204" pitchFamily="18" charset="0"/>
                      </a:rPr>
                      <m:t>}</m:t>
                    </m:r>
                  </m:oMath>
                </a14:m>
                <a:r>
                  <a:rPr lang="en-US" dirty="0" smtClean="0"/>
                  <a:t>   training sequence</a:t>
                </a:r>
              </a:p>
              <a:p>
                <a14:m>
                  <m:oMath xmlns:m="http://schemas.openxmlformats.org/officeDocument/2006/math">
                    <m:r>
                      <a:rPr lang="en-US" b="1" i="1" smtClean="0">
                        <a:latin typeface="Cambria Math" panose="02040503050406030204" pitchFamily="18" charset="0"/>
                      </a:rPr>
                      <m:t>𝑴</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𝐿</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−1</m:t>
                                  </m:r>
                                </m:sub>
                              </m:sSub>
                              <m:r>
                                <a:rPr lang="en-US" b="0" i="1" smtClean="0">
                                  <a:latin typeface="Cambria Math" panose="02040503050406030204" pitchFamily="18" charset="0"/>
                                </a:rPr>
                                <m:t>⋯</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1</m:t>
                                  </m:r>
                                </m:sub>
                              </m:sSub>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−1</m:t>
                                  </m:r>
                                </m:sub>
                              </m:sSub>
                              <m:r>
                                <a:rPr lang="en-US" b="0" i="1" smtClean="0">
                                  <a:latin typeface="Cambria Math" panose="02040503050406030204" pitchFamily="18" charset="0"/>
                                </a:rPr>
                                <m:t>⋯</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b="0" i="1" smtClean="0">
                                      <a:latin typeface="Cambria Math" panose="02040503050406030204" pitchFamily="18" charset="0"/>
                                    </a:rPr>
                                    <m:t>𝑃</m:t>
                                  </m:r>
                                  <m:r>
                                    <a:rPr lang="en-US" altLang="zh-CN" b="0" i="1" smtClean="0">
                                      <a:latin typeface="Cambria Math" panose="02040503050406030204" pitchFamily="18" charset="0"/>
                                    </a:rPr>
                                    <m:t>+1</m:t>
                                  </m:r>
                                </m:sub>
                              </m:sSub>
                            </m:e>
                          </m:mr>
                        </m:m>
                      </m:e>
                    </m:d>
                  </m:oMath>
                </a14:m>
                <a:r>
                  <a:rPr lang="en-US" dirty="0" smtClean="0"/>
                  <a:t> training matrix</a:t>
                </a:r>
              </a:p>
              <a:p>
                <a14:m>
                  <m:oMath xmlns:m="http://schemas.openxmlformats.org/officeDocument/2006/math">
                    <m:r>
                      <a:rPr lang="en-US" b="1" i="1" smtClean="0">
                        <a:latin typeface="Cambria Math" panose="02040503050406030204" pitchFamily="18" charset="0"/>
                      </a:rPr>
                      <m:t>𝒚</m:t>
                    </m:r>
                    <m:r>
                      <a:rPr lang="en-US"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𝑃</m:t>
                        </m:r>
                      </m:sub>
                    </m:sSub>
                    <m:r>
                      <a:rPr lang="en-US" b="0" i="1" smtClean="0">
                        <a:latin typeface="Cambria Math" panose="02040503050406030204" pitchFamily="18" charset="0"/>
                      </a:rPr>
                      <m:t>}</m:t>
                    </m:r>
                  </m:oMath>
                </a14:m>
                <a:r>
                  <a:rPr lang="en-US" dirty="0" smtClean="0"/>
                  <a:t> received training sequence</a:t>
                </a:r>
              </a:p>
              <a:p>
                <a14:m>
                  <m:oMath xmlns:m="http://schemas.openxmlformats.org/officeDocument/2006/math">
                    <m:acc>
                      <m:accPr>
                        <m:chr m:val="̂"/>
                        <m:ctrlPr>
                          <a:rPr lang="en-US" altLang="zh-CN" i="1" smtClean="0">
                            <a:solidFill>
                              <a:srgbClr val="FF0000"/>
                            </a:solidFill>
                            <a:latin typeface="Cambria Math" panose="02040503050406030204" pitchFamily="18" charset="0"/>
                          </a:rPr>
                        </m:ctrlPr>
                      </m:accPr>
                      <m:e>
                        <m:r>
                          <a:rPr lang="en-US" altLang="zh-CN" b="1" i="1" smtClean="0">
                            <a:solidFill>
                              <a:srgbClr val="FF0000"/>
                            </a:solidFill>
                            <a:latin typeface="Cambria Math" panose="02040503050406030204" pitchFamily="18" charset="0"/>
                          </a:rPr>
                          <m:t>𝒉</m:t>
                        </m:r>
                      </m:e>
                    </m:acc>
                    <m:r>
                      <a:rPr lang="en-US" altLang="zh-CN" b="0" i="1" smtClean="0">
                        <a:solidFill>
                          <a:srgbClr val="FF0000"/>
                        </a:solidFill>
                        <a:latin typeface="Cambria Math" panose="02040503050406030204" pitchFamily="18" charset="0"/>
                      </a:rPr>
                      <m:t>=</m:t>
                    </m:r>
                    <m:sSup>
                      <m:sSupPr>
                        <m:ctrlPr>
                          <a:rPr lang="en-US" altLang="zh-CN" b="0" i="1" smtClean="0">
                            <a:solidFill>
                              <a:srgbClr val="FF0000"/>
                            </a:solidFill>
                            <a:latin typeface="Cambria Math" panose="02040503050406030204" pitchFamily="18" charset="0"/>
                          </a:rPr>
                        </m:ctrlPr>
                      </m:sSupPr>
                      <m:e>
                        <m:r>
                          <a:rPr lang="en-US" altLang="zh-CN" i="1">
                            <a:solidFill>
                              <a:srgbClr val="FF0000"/>
                            </a:solidFill>
                            <a:latin typeface="Cambria Math" panose="02040503050406030204" pitchFamily="18" charset="0"/>
                          </a:rPr>
                          <m:t>(</m:t>
                        </m:r>
                        <m:sSup>
                          <m:sSupPr>
                            <m:ctrlPr>
                              <a:rPr lang="en-US" altLang="zh-CN" i="1">
                                <a:solidFill>
                                  <a:srgbClr val="FF0000"/>
                                </a:solidFill>
                                <a:latin typeface="Cambria Math" panose="02040503050406030204" pitchFamily="18" charset="0"/>
                              </a:rPr>
                            </m:ctrlPr>
                          </m:sSupPr>
                          <m:e>
                            <m:r>
                              <a:rPr lang="en-US" altLang="zh-CN" b="1" i="1">
                                <a:solidFill>
                                  <a:srgbClr val="FF0000"/>
                                </a:solidFill>
                                <a:latin typeface="Cambria Math" panose="02040503050406030204" pitchFamily="18" charset="0"/>
                              </a:rPr>
                              <m:t>𝑴</m:t>
                            </m:r>
                          </m:e>
                          <m:sup>
                            <m:r>
                              <a:rPr lang="en-US" altLang="zh-CN" i="1">
                                <a:solidFill>
                                  <a:srgbClr val="FF0000"/>
                                </a:solidFill>
                                <a:latin typeface="Cambria Math" panose="02040503050406030204" pitchFamily="18" charset="0"/>
                              </a:rPr>
                              <m:t>𝐻</m:t>
                            </m:r>
                          </m:sup>
                        </m:sSup>
                        <m:r>
                          <a:rPr lang="en-US" altLang="zh-CN" b="1" i="1">
                            <a:solidFill>
                              <a:srgbClr val="FF0000"/>
                            </a:solidFill>
                            <a:latin typeface="Cambria Math" panose="02040503050406030204" pitchFamily="18" charset="0"/>
                          </a:rPr>
                          <m:t>𝑴</m:t>
                        </m:r>
                        <m:r>
                          <a:rPr lang="en-US" altLang="zh-CN" i="1">
                            <a:solidFill>
                              <a:srgbClr val="FF0000"/>
                            </a:solidFill>
                            <a:latin typeface="Cambria Math" panose="02040503050406030204" pitchFamily="18" charset="0"/>
                          </a:rPr>
                          <m:t>)</m:t>
                        </m:r>
                      </m:e>
                      <m:sup>
                        <m:r>
                          <a:rPr lang="en-US" altLang="zh-CN" b="0" i="1" smtClean="0">
                            <a:solidFill>
                              <a:srgbClr val="FF0000"/>
                            </a:solidFill>
                            <a:latin typeface="Cambria Math" panose="02040503050406030204" pitchFamily="18" charset="0"/>
                          </a:rPr>
                          <m:t>−1</m:t>
                        </m:r>
                      </m:sup>
                    </m:sSup>
                    <m:sSup>
                      <m:sSupPr>
                        <m:ctrlPr>
                          <a:rPr lang="en-US" altLang="zh-CN" i="1">
                            <a:solidFill>
                              <a:srgbClr val="FF0000"/>
                            </a:solidFill>
                            <a:latin typeface="Cambria Math" panose="02040503050406030204" pitchFamily="18" charset="0"/>
                          </a:rPr>
                        </m:ctrlPr>
                      </m:sSupPr>
                      <m:e>
                        <m:r>
                          <a:rPr lang="en-US" altLang="zh-CN" b="1" i="1">
                            <a:solidFill>
                              <a:srgbClr val="FF0000"/>
                            </a:solidFill>
                            <a:latin typeface="Cambria Math" panose="02040503050406030204" pitchFamily="18" charset="0"/>
                          </a:rPr>
                          <m:t>𝑴</m:t>
                        </m:r>
                      </m:e>
                      <m:sup>
                        <m:r>
                          <a:rPr lang="en-US" altLang="zh-CN" i="1">
                            <a:solidFill>
                              <a:srgbClr val="FF0000"/>
                            </a:solidFill>
                            <a:latin typeface="Cambria Math" panose="02040503050406030204" pitchFamily="18" charset="0"/>
                          </a:rPr>
                          <m:t>𝐻</m:t>
                        </m:r>
                      </m:sup>
                    </m:sSup>
                    <m:sSub>
                      <m:sSubPr>
                        <m:ctrlPr>
                          <a:rPr lang="en-US" altLang="zh-CN" i="1">
                            <a:solidFill>
                              <a:srgbClr val="FF0000"/>
                            </a:solidFill>
                            <a:latin typeface="Cambria Math" panose="02040503050406030204" pitchFamily="18" charset="0"/>
                          </a:rPr>
                        </m:ctrlPr>
                      </m:sSubPr>
                      <m:e>
                        <m:r>
                          <a:rPr lang="en-US" altLang="zh-CN" b="1" i="1">
                            <a:solidFill>
                              <a:srgbClr val="FF0000"/>
                            </a:solidFill>
                            <a:latin typeface="Cambria Math" panose="02040503050406030204" pitchFamily="18" charset="0"/>
                          </a:rPr>
                          <m:t>𝒚</m:t>
                        </m:r>
                      </m:e>
                      <m:sub>
                        <m:r>
                          <a:rPr lang="en-US" altLang="zh-CN" i="1">
                            <a:solidFill>
                              <a:srgbClr val="FF0000"/>
                            </a:solidFill>
                            <a:latin typeface="Cambria Math" panose="02040503050406030204" pitchFamily="18" charset="0"/>
                          </a:rPr>
                          <m:t>𝐿</m:t>
                        </m:r>
                      </m:sub>
                    </m:sSub>
                  </m:oMath>
                </a14:m>
                <a:r>
                  <a:rPr lang="en-US" dirty="0" smtClean="0">
                    <a:solidFill>
                      <a:srgbClr val="FF0000"/>
                    </a:solidFill>
                  </a:rPr>
                  <a:t>  channel estimation</a:t>
                </a:r>
              </a:p>
              <a:p>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𝒚</m:t>
                        </m:r>
                      </m:e>
                      <m:sub>
                        <m:r>
                          <a:rPr lang="en-US" altLang="zh-CN" i="1">
                            <a:latin typeface="Cambria Math" panose="02040503050406030204" pitchFamily="18" charset="0"/>
                          </a:rPr>
                          <m:t>𝐿</m:t>
                        </m:r>
                      </m:sub>
                    </m:sSub>
                  </m:oMath>
                </a14:m>
                <a:r>
                  <a:rPr lang="en-US" dirty="0" smtClean="0"/>
                  <a:t> =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𝐿</m:t>
                        </m:r>
                        <m:r>
                          <a:rPr lang="en-US" altLang="zh-CN" i="1">
                            <a:latin typeface="Cambria Math" panose="02040503050406030204" pitchFamily="18" charset="0"/>
                          </a:rPr>
                          <m:t>+</m:t>
                        </m:r>
                        <m:r>
                          <a:rPr lang="en-US" altLang="zh-CN" i="1">
                            <a:latin typeface="Cambria Math" panose="02040503050406030204" pitchFamily="18" charset="0"/>
                          </a:rPr>
                          <m:t>𝑃</m:t>
                        </m:r>
                      </m:sub>
                    </m:sSub>
                    <m:r>
                      <a:rPr lang="en-US" altLang="zh-CN" i="1">
                        <a:latin typeface="Cambria Math" panose="02040503050406030204" pitchFamily="18" charset="0"/>
                      </a:rPr>
                      <m:t>}</m:t>
                    </m:r>
                  </m:oMath>
                </a14:m>
                <a:r>
                  <a:rPr lang="en-US" altLang="zh-CN" dirty="0"/>
                  <a:t> </a:t>
                </a:r>
                <a:endParaRPr lang="en-US" altLang="zh-CN" dirty="0" smtClean="0"/>
              </a:p>
              <a:p>
                <a:r>
                  <a:rPr lang="en-US" dirty="0" smtClean="0"/>
                  <a:t>P  reference length</a:t>
                </a:r>
              </a:p>
              <a:p>
                <a:r>
                  <a:rPr lang="en-US" dirty="0" smtClean="0"/>
                  <a:t>L  memory length</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91" t="-2381" r="-927" b="-280"/>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13</a:t>
            </a:fld>
            <a:endParaRPr lang="en-US"/>
          </a:p>
        </p:txBody>
      </p:sp>
    </p:spTree>
    <p:extLst>
      <p:ext uri="{BB962C8B-B14F-4D97-AF65-F5344CB8AC3E}">
        <p14:creationId xmlns:p14="http://schemas.microsoft.com/office/powerpoint/2010/main" val="651198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Tracking </a:t>
            </a:r>
            <a:r>
              <a:rPr lang="en-US" altLang="zh-CN" dirty="0" smtClean="0"/>
              <a:t>phase change</a:t>
            </a:r>
            <a:endParaRPr lang="en-US" dirty="0"/>
          </a:p>
        </p:txBody>
      </p:sp>
      <p:sp>
        <p:nvSpPr>
          <p:cNvPr id="3" name="Content Placeholder 2"/>
          <p:cNvSpPr>
            <a:spLocks noGrp="1"/>
          </p:cNvSpPr>
          <p:nvPr>
            <p:ph idx="1"/>
          </p:nvPr>
        </p:nvSpPr>
        <p:spPr/>
        <p:txBody>
          <a:bodyPr/>
          <a:lstStyle/>
          <a:p>
            <a:pPr marL="514350" indent="-514350" algn="just">
              <a:buFont typeface="+mj-lt"/>
              <a:buAutoNum type="arabicPeriod"/>
            </a:pPr>
            <a:r>
              <a:rPr lang="en-US" dirty="0" smtClean="0"/>
              <a:t>If we know which channel tap is affected by the moving target, how to extract the phase change caused by the target’s movement.</a:t>
            </a:r>
          </a:p>
          <a:p>
            <a:pPr marL="514350" indent="-514350" algn="just">
              <a:buFont typeface="+mj-lt"/>
              <a:buAutoNum type="arabicPeriod"/>
            </a:pPr>
            <a:endParaRPr lang="en-US" dirty="0" smtClean="0"/>
          </a:p>
          <a:p>
            <a:pPr marL="514350" indent="-514350" algn="just">
              <a:buFont typeface="+mj-lt"/>
              <a:buAutoNum type="arabicPeriod"/>
            </a:pPr>
            <a:r>
              <a:rPr lang="en-US" dirty="0" smtClean="0"/>
              <a:t>How to determine which channel tap is affected by the target.</a:t>
            </a: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14</a:t>
            </a:fld>
            <a:endParaRPr lang="en-US"/>
          </a:p>
        </p:txBody>
      </p:sp>
    </p:spTree>
    <p:extLst>
      <p:ext uri="{BB962C8B-B14F-4D97-AF65-F5344CB8AC3E}">
        <p14:creationId xmlns:p14="http://schemas.microsoft.com/office/powerpoint/2010/main" val="3475210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47772"/>
            <a:ext cx="8411833" cy="590931"/>
          </a:xfrm>
        </p:spPr>
        <p:txBody>
          <a:bodyPr/>
          <a:lstStyle/>
          <a:p>
            <a:r>
              <a:rPr lang="en-US" dirty="0"/>
              <a:t>Tracking phase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825625"/>
                <a:ext cx="8325569" cy="4351338"/>
              </a:xfrm>
            </p:spPr>
            <p:txBody>
              <a:bodyPr>
                <a:normAutofit/>
              </a:bodyPr>
              <a:lstStyle/>
              <a:p>
                <a:pPr marL="0" indent="0">
                  <a:buNone/>
                </a:pPr>
                <a14:m>
                  <m:oMath xmlns:m="http://schemas.openxmlformats.org/officeDocument/2006/math">
                    <m:r>
                      <a:rPr lang="en-US" sz="2400" i="1" smtClean="0">
                        <a:latin typeface="Cambria Math" panose="02040503050406030204" pitchFamily="18" charset="0"/>
                      </a:rPr>
                      <m:t>h</m:t>
                    </m:r>
                    <m:r>
                      <a:rPr lang="en-US" sz="2400" i="1" smtClean="0">
                        <a:latin typeface="Cambria Math" panose="02040503050406030204" pitchFamily="18" charset="0"/>
                      </a:rPr>
                      <m:t>[</m:t>
                    </m:r>
                    <m:r>
                      <a:rPr lang="en-US" sz="2400" b="0" i="1" smtClean="0">
                        <a:latin typeface="Cambria Math" panose="02040503050406030204" pitchFamily="18" charset="0"/>
                      </a:rPr>
                      <m:t>𝑘</m:t>
                    </m:r>
                    <m:r>
                      <a:rPr lang="en-US" sz="2400" i="1" smtClean="0">
                        <a:latin typeface="Cambria Math" panose="02040503050406030204" pitchFamily="18" charset="0"/>
                      </a:rPr>
                      <m:t>]</m:t>
                    </m:r>
                  </m:oMath>
                </a14:m>
                <a:r>
                  <a:rPr lang="en-US" sz="2400" dirty="0"/>
                  <a:t> – the channel tap that includes finger reflected path</a:t>
                </a:r>
              </a:p>
              <a:p>
                <a:r>
                  <a:rPr lang="en-US" sz="2400" dirty="0"/>
                  <a:t>Superposed with the other signals with similar delays</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Difficult to observe the phase change by finger movement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825625"/>
                <a:ext cx="8325569" cy="4351338"/>
              </a:xfrm>
              <a:blipFill>
                <a:blip r:embed="rId3"/>
                <a:stretch>
                  <a:fillRect l="-1098" t="-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15</a:t>
            </a:fld>
            <a:endParaRPr lang="en-US"/>
          </a:p>
        </p:txBody>
      </p:sp>
      <mc:AlternateContent xmlns:mc="http://schemas.openxmlformats.org/markup-compatibility/2006" xmlns:a14="http://schemas.microsoft.com/office/drawing/2010/main">
        <mc:Choice Requires="a14">
          <p:sp>
            <p:nvSpPr>
              <p:cNvPr id="10" name="Rectangle 9"/>
              <p:cNvSpPr/>
              <p:nvPr/>
            </p:nvSpPr>
            <p:spPr>
              <a:xfrm>
                <a:off x="2725449" y="6138863"/>
                <a:ext cx="3736729" cy="430887"/>
              </a:xfrm>
              <a:prstGeom prst="rect">
                <a:avLst/>
              </a:prstGeom>
            </p:spPr>
            <p:txBody>
              <a:bodyPr wrap="none">
                <a:spAutoFit/>
              </a:bodyPr>
              <a:lstStyle/>
              <a:p>
                <a14:m>
                  <m:oMath xmlns:m="http://schemas.openxmlformats.org/officeDocument/2006/math">
                    <m:r>
                      <m:rPr>
                        <m:nor/>
                      </m:rPr>
                      <a:rPr lang="en-US" sz="2200" b="1" smtClean="0"/>
                      <m:t>∠</m:t>
                    </m:r>
                    <m:d>
                      <m:dPr>
                        <m:ctrlPr>
                          <a:rPr lang="en-US" sz="2200" b="1" i="1" smtClean="0">
                            <a:latin typeface="Cambria Math" panose="02040503050406030204" pitchFamily="18" charset="0"/>
                          </a:rPr>
                        </m:ctrlPr>
                      </m:dPr>
                      <m:e>
                        <m:r>
                          <a:rPr lang="en-US" sz="2200" b="1" i="1">
                            <a:latin typeface="Cambria Math" panose="02040503050406030204" pitchFamily="18" charset="0"/>
                          </a:rPr>
                          <m:t>𝒉</m:t>
                        </m:r>
                        <m:d>
                          <m:dPr>
                            <m:begChr m:val="["/>
                            <m:endChr m:val="]"/>
                            <m:ctrlPr>
                              <a:rPr lang="en-US" sz="2200" b="1" i="1">
                                <a:latin typeface="Cambria Math" panose="02040503050406030204" pitchFamily="18" charset="0"/>
                              </a:rPr>
                            </m:ctrlPr>
                          </m:dPr>
                          <m:e>
                            <m:r>
                              <a:rPr lang="en-US" sz="2200" b="1" i="1" smtClean="0">
                                <a:latin typeface="Cambria Math" panose="02040503050406030204" pitchFamily="18" charset="0"/>
                              </a:rPr>
                              <m:t>𝒌</m:t>
                            </m:r>
                          </m:e>
                        </m:d>
                      </m:e>
                    </m:d>
                  </m:oMath>
                </a14:m>
                <a:r>
                  <a:rPr lang="en-US" sz="2200" b="1" dirty="0"/>
                  <a:t> while moving a finger</a:t>
                </a:r>
              </a:p>
            </p:txBody>
          </p:sp>
        </mc:Choice>
        <mc:Fallback xmlns="">
          <p:sp>
            <p:nvSpPr>
              <p:cNvPr id="10" name="Rectangle 9"/>
              <p:cNvSpPr>
                <a:spLocks noRot="1" noChangeAspect="1" noMove="1" noResize="1" noEditPoints="1" noAdjustHandles="1" noChangeArrowheads="1" noChangeShapeType="1" noTextEdit="1"/>
              </p:cNvSpPr>
              <p:nvPr/>
            </p:nvSpPr>
            <p:spPr>
              <a:xfrm>
                <a:off x="2725449" y="6138863"/>
                <a:ext cx="3736729" cy="430887"/>
              </a:xfrm>
              <a:prstGeom prst="rect">
                <a:avLst/>
              </a:prstGeom>
              <a:blipFill>
                <a:blip r:embed="rId4"/>
                <a:stretch>
                  <a:fillRect t="-9859" r="-1305"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19177" y="2826539"/>
                <a:ext cx="2619307" cy="431913"/>
              </a:xfrm>
              <a:prstGeom prst="rect">
                <a:avLst/>
              </a:prstGeom>
            </p:spPr>
            <p:txBody>
              <a:bodyPr wrap="none">
                <a:spAutoFit/>
              </a:bodyPr>
              <a:lstStyle/>
              <a:p>
                <a:pPr algn="ctr"/>
                <a14:m>
                  <m:oMath xmlns:m="http://schemas.openxmlformats.org/officeDocument/2006/math">
                    <m:r>
                      <a:rPr lang="en-US" i="1" smtClean="0">
                        <a:latin typeface="Cambria Math" panose="02040503050406030204" pitchFamily="18" charset="0"/>
                      </a:rPr>
                      <m:t>h</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sz="2400"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e>
                    </m:nary>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𝑖</m:t>
                            </m:r>
                          </m:sub>
                        </m:sSub>
                      </m:sup>
                    </m:sSup>
                  </m:oMath>
                </a14:m>
                <a:r>
                  <a:rPr lang="en-US" sz="20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1419177" y="2826539"/>
                <a:ext cx="2619307" cy="431913"/>
              </a:xfrm>
              <a:prstGeom prst="rect">
                <a:avLst/>
              </a:prstGeom>
              <a:blipFill>
                <a:blip r:embed="rId5"/>
                <a:stretch>
                  <a:fillRect t="-91549" b="-154930"/>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1596159" y="4806003"/>
            <a:ext cx="5726251" cy="1334667"/>
          </a:xfrm>
          <a:prstGeom prst="rect">
            <a:avLst/>
          </a:prstGeom>
        </p:spPr>
      </p:pic>
      <p:grpSp>
        <p:nvGrpSpPr>
          <p:cNvPr id="12" name="Group 11"/>
          <p:cNvGrpSpPr/>
          <p:nvPr/>
        </p:nvGrpSpPr>
        <p:grpSpPr>
          <a:xfrm>
            <a:off x="3863474" y="2757305"/>
            <a:ext cx="4118476" cy="1195897"/>
            <a:chOff x="3863474" y="2757305"/>
            <a:chExt cx="4118476" cy="1195897"/>
          </a:xfrm>
        </p:grpSpPr>
        <p:grpSp>
          <p:nvGrpSpPr>
            <p:cNvPr id="9" name="Group 8"/>
            <p:cNvGrpSpPr/>
            <p:nvPr/>
          </p:nvGrpSpPr>
          <p:grpSpPr>
            <a:xfrm>
              <a:off x="4038484" y="2783883"/>
              <a:ext cx="3943466" cy="1169319"/>
              <a:chOff x="2684161" y="2815349"/>
              <a:chExt cx="3943466" cy="1169319"/>
            </a:xfrm>
          </p:grpSpPr>
          <p:grpSp>
            <p:nvGrpSpPr>
              <p:cNvPr id="14" name="Group 13"/>
              <p:cNvGrpSpPr/>
              <p:nvPr/>
            </p:nvGrpSpPr>
            <p:grpSpPr>
              <a:xfrm>
                <a:off x="2684161" y="3288844"/>
                <a:ext cx="1695566" cy="670470"/>
                <a:chOff x="3019246" y="3314095"/>
                <a:chExt cx="1695566" cy="670470"/>
              </a:xfrm>
            </p:grpSpPr>
            <p:cxnSp>
              <p:nvCxnSpPr>
                <p:cNvPr id="7" name="Straight Arrow Connector 6"/>
                <p:cNvCxnSpPr/>
                <p:nvPr/>
              </p:nvCxnSpPr>
              <p:spPr>
                <a:xfrm flipV="1">
                  <a:off x="3873260" y="3314095"/>
                  <a:ext cx="146650" cy="31961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19246" y="3553678"/>
                  <a:ext cx="1695566" cy="430887"/>
                </a:xfrm>
                <a:prstGeom prst="rect">
                  <a:avLst/>
                </a:prstGeom>
              </p:spPr>
              <p:txBody>
                <a:bodyPr wrap="square">
                  <a:spAutoFit/>
                </a:bodyPr>
                <a:lstStyle/>
                <a:p>
                  <a:r>
                    <a:rPr lang="en-US" sz="2200" b="1" dirty="0">
                      <a:solidFill>
                        <a:srgbClr val="0000FF"/>
                      </a:solidFill>
                    </a:rPr>
                    <a:t>Static paths</a:t>
                  </a:r>
                  <a:endParaRPr lang="en-US" sz="2200" dirty="0"/>
                </a:p>
              </p:txBody>
            </p:sp>
          </p:grpSp>
          <p:grpSp>
            <p:nvGrpSpPr>
              <p:cNvPr id="15" name="Group 14"/>
              <p:cNvGrpSpPr/>
              <p:nvPr/>
            </p:nvGrpSpPr>
            <p:grpSpPr>
              <a:xfrm>
                <a:off x="5078057" y="3274182"/>
                <a:ext cx="1549570" cy="710486"/>
                <a:chOff x="3019246" y="3274079"/>
                <a:chExt cx="1549570" cy="710486"/>
              </a:xfrm>
            </p:grpSpPr>
            <p:cxnSp>
              <p:nvCxnSpPr>
                <p:cNvPr id="16" name="Straight Arrow Connector 15"/>
                <p:cNvCxnSpPr/>
                <p:nvPr/>
              </p:nvCxnSpPr>
              <p:spPr>
                <a:xfrm flipH="1" flipV="1">
                  <a:off x="3647497" y="3274079"/>
                  <a:ext cx="225763" cy="35963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19246" y="3553678"/>
                  <a:ext cx="1549570" cy="430887"/>
                </a:xfrm>
                <a:prstGeom prst="rect">
                  <a:avLst/>
                </a:prstGeom>
              </p:spPr>
              <p:txBody>
                <a:bodyPr wrap="square">
                  <a:spAutoFit/>
                </a:bodyPr>
                <a:lstStyle/>
                <a:p>
                  <a:r>
                    <a:rPr lang="en-US" sz="2200" b="1" dirty="0">
                      <a:solidFill>
                        <a:srgbClr val="0000FF"/>
                      </a:solidFill>
                    </a:rPr>
                    <a:t>Finger path</a:t>
                  </a:r>
                  <a:endParaRPr lang="en-US" sz="2200" dirty="0"/>
                </a:p>
              </p:txBody>
            </p:sp>
          </p:grpSp>
          <p:sp>
            <p:nvSpPr>
              <p:cNvPr id="6" name="Rectangle 5"/>
              <p:cNvSpPr/>
              <p:nvPr/>
            </p:nvSpPr>
            <p:spPr>
              <a:xfrm>
                <a:off x="2889022" y="2822771"/>
                <a:ext cx="1726106" cy="448297"/>
              </a:xfrm>
              <a:prstGeom prst="rect">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ectangle 21"/>
              <p:cNvSpPr/>
              <p:nvPr/>
            </p:nvSpPr>
            <p:spPr>
              <a:xfrm>
                <a:off x="4827895" y="2815349"/>
                <a:ext cx="1348615" cy="448297"/>
              </a:xfrm>
              <a:prstGeom prst="rect">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Rectangle 10"/>
                <p:cNvSpPr/>
                <p:nvPr/>
              </p:nvSpPr>
              <p:spPr>
                <a:xfrm>
                  <a:off x="3863474" y="2757305"/>
                  <a:ext cx="3844066" cy="516295"/>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e>
                      </m:nary>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𝑖</m:t>
                              </m:r>
                            </m:sub>
                          </m:sSub>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sub>
                          </m:sSub>
                        </m:sup>
                      </m:sSup>
                    </m:oMath>
                  </a14:m>
                  <a:r>
                    <a:rPr lang="en-US" sz="2000" dirty="0"/>
                    <a:t> </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863474" y="2757305"/>
                  <a:ext cx="3844066" cy="516295"/>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08759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8316942" cy="590931"/>
          </a:xfrm>
        </p:spPr>
        <p:txBody>
          <a:bodyPr/>
          <a:lstStyle/>
          <a:p>
            <a:r>
              <a:rPr lang="en-US" dirty="0"/>
              <a:t>Tracking phase</a:t>
            </a:r>
          </a:p>
        </p:txBody>
      </p:sp>
      <p:sp>
        <p:nvSpPr>
          <p:cNvPr id="3" name="Content Placeholder 2"/>
          <p:cNvSpPr>
            <a:spLocks noGrp="1"/>
          </p:cNvSpPr>
          <p:nvPr>
            <p:ph idx="1"/>
          </p:nvPr>
        </p:nvSpPr>
        <p:spPr>
          <a:xfrm>
            <a:off x="628650" y="1825625"/>
            <a:ext cx="7886700" cy="4644186"/>
          </a:xfrm>
        </p:spPr>
        <p:txBody>
          <a:bodyPr>
            <a:normAutofit/>
          </a:bodyPr>
          <a:lstStyle/>
          <a:p>
            <a:pPr marL="0" indent="0">
              <a:buNone/>
            </a:pPr>
            <a:r>
              <a:rPr lang="en-US" sz="2400" b="1" dirty="0"/>
              <a:t>Cancelling out the static reflections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b="1" dirty="0"/>
              <a:t>Observing the phase of the finger path</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6046C4E9-6070-4511-A1E7-F763F4F93923}" type="slidenum">
              <a:rPr lang="en-US" smtClean="0"/>
              <a:t>16</a:t>
            </a:fld>
            <a:endParaRPr lang="en-US"/>
          </a:p>
        </p:txBody>
      </p:sp>
      <mc:AlternateContent xmlns:mc="http://schemas.openxmlformats.org/markup-compatibility/2006" xmlns:a14="http://schemas.microsoft.com/office/drawing/2010/main">
        <mc:Choice Requires="a14">
          <p:sp>
            <p:nvSpPr>
              <p:cNvPr id="5" name="Rectangle 4"/>
              <p:cNvSpPr/>
              <p:nvPr/>
            </p:nvSpPr>
            <p:spPr>
              <a:xfrm>
                <a:off x="1481281" y="2300808"/>
                <a:ext cx="6181437" cy="477375"/>
              </a:xfrm>
              <a:prstGeom prst="rect">
                <a:avLst/>
              </a:prstGeom>
            </p:spPr>
            <p:txBody>
              <a:bodyPr wrap="none">
                <a:spAutoFit/>
              </a:bodyPr>
              <a:lstStyle/>
              <a:p>
                <a:pPr algn="ct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h</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p>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−1</m:t>
                        </m:r>
                      </m:sup>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e>
                    </m:nary>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p>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𝑘</m:t>
                            </m:r>
                          </m:sub>
                        </m:sSub>
                      </m:sub>
                    </m:sSub>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p>
                  </m:oMath>
                </a14:m>
                <a:r>
                  <a:rPr lang="en-US" sz="20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1481281" y="2300808"/>
                <a:ext cx="6181437" cy="477375"/>
              </a:xfrm>
              <a:prstGeom prst="rect">
                <a:avLst/>
              </a:prstGeom>
              <a:blipFill>
                <a:blip r:embed="rId3"/>
                <a:stretch>
                  <a:fillRect t="-92405" b="-145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55918" y="2871276"/>
                <a:ext cx="6277424" cy="483722"/>
              </a:xfrm>
              <a:prstGeom prst="rect">
                <a:avLst/>
              </a:prstGeom>
            </p:spPr>
            <p:txBody>
              <a:bodyPr wrap="none">
                <a:spAutoFit/>
              </a:bodyPr>
              <a:lstStyle/>
              <a:p>
                <a:pPr algn="ctr"/>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h</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b="0" i="1" smtClean="0">
                            <a:latin typeface="Cambria Math" panose="02040503050406030204" pitchFamily="18" charset="0"/>
                          </a:rPr>
                          <m:t>𝑡</m:t>
                        </m:r>
                      </m:sup>
                    </m:sSup>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−1</m:t>
                        </m:r>
                      </m:sup>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𝑖</m:t>
                            </m:r>
                          </m:sub>
                        </m:sSub>
                      </m:e>
                    </m:nary>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𝑘</m:t>
                            </m:r>
                          </m:sub>
                        </m:sSub>
                      </m:sub>
                    </m:sSub>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oMath>
                </a14:m>
                <a:r>
                  <a:rPr lang="en-US" sz="20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1555918" y="2871276"/>
                <a:ext cx="6277424" cy="483722"/>
              </a:xfrm>
              <a:prstGeom prst="rect">
                <a:avLst/>
              </a:prstGeom>
              <a:blipFill>
                <a:blip r:embed="rId4"/>
                <a:stretch>
                  <a:fillRect t="-89873" b="-148101"/>
                </a:stretch>
              </a:blipFill>
            </p:spPr>
            <p:txBody>
              <a:bodyPr/>
              <a:lstStyle/>
              <a:p>
                <a:r>
                  <a:rPr lang="en-US">
                    <a:noFill/>
                  </a:rPr>
                  <a:t> </a:t>
                </a:r>
              </a:p>
            </p:txBody>
          </p:sp>
        </mc:Fallback>
      </mc:AlternateContent>
      <p:grpSp>
        <p:nvGrpSpPr>
          <p:cNvPr id="11" name="Group 10"/>
          <p:cNvGrpSpPr/>
          <p:nvPr/>
        </p:nvGrpSpPr>
        <p:grpSpPr>
          <a:xfrm>
            <a:off x="734604" y="2232754"/>
            <a:ext cx="7920052" cy="1709166"/>
            <a:chOff x="734604" y="2319014"/>
            <a:chExt cx="7920052" cy="1709166"/>
          </a:xfrm>
        </p:grpSpPr>
        <mc:AlternateContent xmlns:mc="http://schemas.openxmlformats.org/markup-compatibility/2006" xmlns:a14="http://schemas.microsoft.com/office/drawing/2010/main">
          <mc:Choice Requires="a14">
            <p:sp>
              <p:nvSpPr>
                <p:cNvPr id="7" name="Rectangle 6"/>
                <p:cNvSpPr/>
                <p:nvPr/>
              </p:nvSpPr>
              <p:spPr>
                <a:xfrm>
                  <a:off x="734604" y="3544458"/>
                  <a:ext cx="7920052" cy="48372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𝑑</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i="1">
                                <a:latin typeface="Cambria Math" panose="02040503050406030204" pitchFamily="18" charset="0"/>
                              </a:rPr>
                              <m:t>𝑡</m:t>
                            </m:r>
                          </m:sup>
                        </m:sSup>
                        <m:r>
                          <a:rPr lang="en-US" sz="2000" b="0" i="1" smtClean="0">
                            <a:latin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h</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h</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i="1">
                                <a:latin typeface="Cambria Math" panose="02040503050406030204" pitchFamily="18" charset="0"/>
                              </a:rPr>
                              <m:t>𝑡</m:t>
                            </m:r>
                            <m:r>
                              <a:rPr lang="en-US" sz="2000" b="0" i="1" smtClean="0">
                                <a:latin typeface="Cambria Math" panose="02040503050406030204" pitchFamily="18" charset="0"/>
                              </a:rPr>
                              <m:t>−1</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𝑘</m:t>
                                </m:r>
                              </m:sub>
                            </m:sSub>
                          </m:sub>
                        </m:sSub>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sup>
                        </m:sSup>
                        <m:r>
                          <a:rPr lang="en-US" sz="2000" b="0" i="1" smtClean="0">
                            <a:latin typeface="Cambria Math" panose="02040503050406030204" pitchFamily="18" charset="0"/>
                          </a:rPr>
                          <m:t>)</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734604" y="3544458"/>
                  <a:ext cx="7920052" cy="483722"/>
                </a:xfrm>
                <a:prstGeom prst="rect">
                  <a:avLst/>
                </a:prstGeom>
                <a:blipFill>
                  <a:blip r:embed="rId5"/>
                  <a:stretch>
                    <a:fillRect b="-7500"/>
                  </a:stretch>
                </a:blipFill>
              </p:spPr>
              <p:txBody>
                <a:bodyPr/>
                <a:lstStyle/>
                <a:p>
                  <a:r>
                    <a:rPr lang="en-US">
                      <a:noFill/>
                    </a:rPr>
                    <a:t> </a:t>
                  </a:r>
                </a:p>
              </p:txBody>
            </p:sp>
          </mc:Fallback>
        </mc:AlternateContent>
        <p:cxnSp>
          <p:nvCxnSpPr>
            <p:cNvPr id="9" name="Straight Connector 8"/>
            <p:cNvCxnSpPr/>
            <p:nvPr/>
          </p:nvCxnSpPr>
          <p:spPr>
            <a:xfrm flipH="1">
              <a:off x="3678403" y="2319014"/>
              <a:ext cx="276046" cy="586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78403" y="2905936"/>
              <a:ext cx="276046" cy="586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797860" y="4594522"/>
                <a:ext cx="7277194" cy="17618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000" smtClean="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𝑑</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i="1">
                                  <a:latin typeface="Cambria Math" panose="02040503050406030204" pitchFamily="18" charset="0"/>
                                </a:rPr>
                                <m:t>𝑡</m:t>
                              </m:r>
                            </m:sup>
                          </m:sSup>
                        </m:e>
                      </m:d>
                      <m:r>
                        <a:rPr lang="en-US" sz="2000" b="0" i="1" smtClean="0">
                          <a:latin typeface="Cambria Math" panose="02040503050406030204" pitchFamily="18" charset="0"/>
                        </a:rPr>
                        <m:t>=</m:t>
                      </m:r>
                      <m:r>
                        <m:rPr>
                          <m:nor/>
                        </m:rPr>
                        <a:rPr lang="en-US" sz="200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sup>
                          </m:sSup>
                        </m:e>
                      </m:d>
                    </m:oMath>
                  </m:oMathPara>
                </a14:m>
                <a:endParaRPr lang="en-US" sz="2000" dirty="0"/>
              </a:p>
              <a:p>
                <a:r>
                  <a:rPr lang="en-US" sz="2000" dirty="0"/>
                  <a:t>                       </a:t>
                </a:r>
                <a14:m>
                  <m:oMath xmlns:m="http://schemas.openxmlformats.org/officeDocument/2006/math">
                    <m:r>
                      <a:rPr lang="en-US" sz="2000" i="1">
                        <a:latin typeface="Cambria Math" panose="02040503050406030204" pitchFamily="18" charset="0"/>
                      </a:rPr>
                      <m:t>=</m:t>
                    </m:r>
                    <m:r>
                      <m:rPr>
                        <m:nor/>
                      </m:rPr>
                      <a:rPr lang="en-US" sz="2000"/>
                      <m:t>∠</m:t>
                    </m:r>
                    <m:d>
                      <m:dPr>
                        <m:ctrlPr>
                          <a:rPr lang="en-US" sz="2000" i="1">
                            <a:latin typeface="Cambria Math" panose="02040503050406030204" pitchFamily="18" charset="0"/>
                          </a:rPr>
                        </m:ctrlPr>
                      </m:dPr>
                      <m:e>
                        <m:sSup>
                          <m:sSupPr>
                            <m:ctrlPr>
                              <a:rPr lang="en-US" sz="2000" i="1" smtClean="0">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r>
                          <a:rPr lang="en-US" sz="2000" b="0" i="1" smtClean="0">
                            <a:latin typeface="Cambria Math" panose="02040503050406030204" pitchFamily="18" charset="0"/>
                            <a:ea typeface="Cambria Math" panose="02040503050406030204" pitchFamily="18" charset="0"/>
                          </a:rPr>
                          <m:t>−1)</m:t>
                        </m:r>
                      </m:e>
                    </m:d>
                  </m:oMath>
                </a14:m>
                <a:endParaRPr lang="en-US" sz="2000" dirty="0"/>
              </a:p>
              <a:p>
                <a:r>
                  <a:rPr lang="en-US" sz="2000" dirty="0"/>
                  <a:t>                       </a:t>
                </a:r>
                <a14:m>
                  <m:oMath xmlns:m="http://schemas.openxmlformats.org/officeDocument/2006/math">
                    <m:r>
                      <a:rPr lang="en-US" sz="2000" i="1">
                        <a:latin typeface="Cambria Math" panose="02040503050406030204" pitchFamily="18" charset="0"/>
                      </a:rPr>
                      <m:t>=</m:t>
                    </m:r>
                    <m:r>
                      <m:rPr>
                        <m:nor/>
                      </m:rPr>
                      <a:rPr lang="en-US" sz="200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e>
                            </m:d>
                          </m:sup>
                        </m:sSup>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m:rPr>
                            <m:nor/>
                          </m:rPr>
                          <a:rPr lang="en-US" sz="200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𝑘</m:t>
                                        </m:r>
                                      </m:sub>
                                    </m:sSub>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e>
                        </m:d>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ea typeface="Cambria Math" panose="02040503050406030204" pitchFamily="18" charset="0"/>
                          </a:rPr>
                          <m:t>2</m:t>
                        </m:r>
                      </m:den>
                    </m:f>
                  </m:oMath>
                </a14:m>
                <a:endParaRPr lang="en-US" sz="2000" dirty="0"/>
              </a:p>
              <a:p>
                <a:r>
                  <a:rPr lang="en-US" sz="2000" dirty="0"/>
                  <a:t>                        </a:t>
                </a:r>
              </a:p>
            </p:txBody>
          </p:sp>
        </mc:Choice>
        <mc:Fallback xmlns="">
          <p:sp>
            <p:nvSpPr>
              <p:cNvPr id="8" name="Rectangle 7"/>
              <p:cNvSpPr>
                <a:spLocks noRot="1" noChangeAspect="1" noMove="1" noResize="1" noEditPoints="1" noAdjustHandles="1" noChangeArrowheads="1" noChangeShapeType="1" noTextEdit="1"/>
              </p:cNvSpPr>
              <p:nvPr/>
            </p:nvSpPr>
            <p:spPr>
              <a:xfrm>
                <a:off x="797860" y="4594522"/>
                <a:ext cx="7277194" cy="1761829"/>
              </a:xfrm>
              <a:prstGeom prst="rect">
                <a:avLst/>
              </a:prstGeom>
              <a:blipFill>
                <a:blip r:embed="rId6"/>
                <a:stretch>
                  <a:fillRect/>
                </a:stretch>
              </a:blipFill>
            </p:spPr>
            <p:txBody>
              <a:bodyPr/>
              <a:lstStyle/>
              <a:p>
                <a:r>
                  <a:rPr lang="en-US">
                    <a:noFill/>
                  </a:rPr>
                  <a:t> </a:t>
                </a:r>
              </a:p>
            </p:txBody>
          </p:sp>
        </mc:Fallback>
      </mc:AlternateContent>
      <p:sp>
        <p:nvSpPr>
          <p:cNvPr id="15" name="Rectangle 14"/>
          <p:cNvSpPr/>
          <p:nvPr/>
        </p:nvSpPr>
        <p:spPr>
          <a:xfrm>
            <a:off x="4647441" y="5368755"/>
            <a:ext cx="1922311" cy="448297"/>
          </a:xfrm>
          <a:prstGeom prst="rect">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5" name="Group 24"/>
          <p:cNvGrpSpPr/>
          <p:nvPr/>
        </p:nvGrpSpPr>
        <p:grpSpPr>
          <a:xfrm>
            <a:off x="1760399" y="2372450"/>
            <a:ext cx="5726251" cy="3200400"/>
            <a:chOff x="1760399" y="2372450"/>
            <a:chExt cx="5726251" cy="3200400"/>
          </a:xfrm>
        </p:grpSpPr>
        <p:sp>
          <p:nvSpPr>
            <p:cNvPr id="18" name="Rectangle 17"/>
            <p:cNvSpPr/>
            <p:nvPr/>
          </p:nvSpPr>
          <p:spPr>
            <a:xfrm>
              <a:off x="1881873" y="2372450"/>
              <a:ext cx="5398374" cy="3200400"/>
            </a:xfrm>
            <a:prstGeom prst="rect">
              <a:avLst/>
            </a:prstGeom>
            <a:solidFill>
              <a:schemeClr val="bg1">
                <a:lumMod val="95000"/>
                <a:alpha val="94000"/>
              </a:schemeClr>
            </a:solidFill>
            <a:ln w="25400">
              <a:solidFill>
                <a:schemeClr val="tx2"/>
              </a:solidFill>
            </a:ln>
          </p:spPr>
          <p:txBody>
            <a:bodyPr wrap="square">
              <a:spAutoFit/>
            </a:bodyPr>
            <a:lstStyle/>
            <a:p>
              <a:endParaRPr lang="en-US" sz="2800" dirty="0"/>
            </a:p>
          </p:txBody>
        </p:sp>
        <p:pic>
          <p:nvPicPr>
            <p:cNvPr id="19" name="Picture 18"/>
            <p:cNvPicPr>
              <a:picLocks noChangeAspect="1"/>
            </p:cNvPicPr>
            <p:nvPr/>
          </p:nvPicPr>
          <p:blipFill>
            <a:blip r:embed="rId7"/>
            <a:stretch>
              <a:fillRect/>
            </a:stretch>
          </p:blipFill>
          <p:spPr>
            <a:xfrm>
              <a:off x="1760399" y="2637983"/>
              <a:ext cx="5726251" cy="1334667"/>
            </a:xfrm>
            <a:prstGeom prst="rect">
              <a:avLst/>
            </a:prstGeom>
          </p:spPr>
        </p:pic>
        <p:cxnSp>
          <p:nvCxnSpPr>
            <p:cNvPr id="21" name="Straight Connector 20"/>
            <p:cNvCxnSpPr/>
            <p:nvPr/>
          </p:nvCxnSpPr>
          <p:spPr>
            <a:xfrm>
              <a:off x="2267505" y="4316041"/>
              <a:ext cx="363137"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2594106" y="4098920"/>
                  <a:ext cx="1919051" cy="400110"/>
                </a:xfrm>
                <a:prstGeom prst="rect">
                  <a:avLst/>
                </a:prstGeom>
              </p:spPr>
              <p:txBody>
                <a:bodyPr wrap="none">
                  <a:spAutoFit/>
                </a:bodyPr>
                <a:lstStyle/>
                <a:p>
                  <a:r>
                    <a:rPr lang="en-US" sz="2000" dirty="0"/>
                    <a:t>Phase of </a:t>
                  </a:r>
                  <a14:m>
                    <m:oMath xmlns:m="http://schemas.openxmlformats.org/officeDocument/2006/math">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b="0" i="1" smtClean="0">
                                  <a:latin typeface="Cambria Math" panose="02040503050406030204" pitchFamily="18" charset="0"/>
                                </a:rPr>
                                <m:t>h</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i="1">
                                  <a:latin typeface="Cambria Math" panose="02040503050406030204" pitchFamily="18" charset="0"/>
                                </a:rPr>
                                <m:t>𝑡</m:t>
                              </m:r>
                            </m:sup>
                          </m:sSup>
                        </m:e>
                      </m:d>
                    </m:oMath>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2594106" y="4098920"/>
                  <a:ext cx="1919051" cy="400110"/>
                </a:xfrm>
                <a:prstGeom prst="rect">
                  <a:avLst/>
                </a:prstGeom>
                <a:blipFill>
                  <a:blip r:embed="rId8"/>
                  <a:stretch>
                    <a:fillRect l="-350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594106" y="4597549"/>
                  <a:ext cx="2051524" cy="400110"/>
                </a:xfrm>
                <a:prstGeom prst="rect">
                  <a:avLst/>
                </a:prstGeom>
              </p:spPr>
              <p:txBody>
                <a:bodyPr wrap="none">
                  <a:spAutoFit/>
                </a:bodyPr>
                <a:lstStyle/>
                <a:p>
                  <a:r>
                    <a:rPr lang="en-US" sz="2000" dirty="0"/>
                    <a:t>Phase of </a:t>
                  </a:r>
                  <a14:m>
                    <m:oMath xmlns:m="http://schemas.openxmlformats.org/officeDocument/2006/math">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𝑑</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e>
                              </m:d>
                            </m:e>
                            <m:sup>
                              <m:r>
                                <a:rPr lang="en-US" sz="2000" i="1">
                                  <a:latin typeface="Cambria Math" panose="02040503050406030204" pitchFamily="18" charset="0"/>
                                </a:rPr>
                                <m:t>𝑡</m:t>
                              </m:r>
                            </m:sup>
                          </m:sSup>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594106" y="4597549"/>
                  <a:ext cx="2051524" cy="400110"/>
                </a:xfrm>
                <a:prstGeom prst="rect">
                  <a:avLst/>
                </a:prstGeom>
                <a:blipFill>
                  <a:blip r:embed="rId9"/>
                  <a:stretch>
                    <a:fillRect l="-3274" t="-7576" b="-25758"/>
                  </a:stretch>
                </a:blipFill>
              </p:spPr>
              <p:txBody>
                <a:bodyPr/>
                <a:lstStyle/>
                <a:p>
                  <a:r>
                    <a:rPr lang="en-US">
                      <a:noFill/>
                    </a:rPr>
                    <a:t> </a:t>
                  </a:r>
                </a:p>
              </p:txBody>
            </p:sp>
          </mc:Fallback>
        </mc:AlternateContent>
        <p:cxnSp>
          <p:nvCxnSpPr>
            <p:cNvPr id="24" name="Straight Connector 23"/>
            <p:cNvCxnSpPr/>
            <p:nvPr/>
          </p:nvCxnSpPr>
          <p:spPr>
            <a:xfrm>
              <a:off x="2267505" y="4797604"/>
              <a:ext cx="3631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a:blip r:embed="rId10"/>
          <a:stretch>
            <a:fillRect/>
          </a:stretch>
        </p:blipFill>
        <p:spPr>
          <a:xfrm>
            <a:off x="1760399" y="2672612"/>
            <a:ext cx="5726251" cy="953333"/>
          </a:xfrm>
          <a:prstGeom prst="rect">
            <a:avLst/>
          </a:prstGeom>
        </p:spPr>
      </p:pic>
      <p:pic>
        <p:nvPicPr>
          <p:cNvPr id="27" name="Picture 26"/>
          <p:cNvPicPr>
            <a:picLocks noChangeAspect="1"/>
          </p:cNvPicPr>
          <p:nvPr/>
        </p:nvPicPr>
        <p:blipFill>
          <a:blip r:embed="rId11"/>
          <a:stretch>
            <a:fillRect/>
          </a:stretch>
        </p:blipFill>
        <p:spPr>
          <a:xfrm>
            <a:off x="1782504" y="2660655"/>
            <a:ext cx="5726251" cy="1016020"/>
          </a:xfrm>
          <a:prstGeom prst="rect">
            <a:avLst/>
          </a:prstGeom>
        </p:spPr>
      </p:pic>
      <mc:AlternateContent xmlns:mc="http://schemas.openxmlformats.org/markup-compatibility/2006" xmlns:a14="http://schemas.microsoft.com/office/drawing/2010/main">
        <mc:Choice Requires="a14">
          <p:sp>
            <p:nvSpPr>
              <p:cNvPr id="32" name="TextBox 5"/>
              <p:cNvSpPr txBox="1"/>
              <p:nvPr/>
            </p:nvSpPr>
            <p:spPr>
              <a:xfrm>
                <a:off x="1374039" y="6083039"/>
                <a:ext cx="6826164" cy="586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a:t>Distance change </a:t>
                </a:r>
                <a14:m>
                  <m:oMath xmlns:m="http://schemas.openxmlformats.org/officeDocument/2006/math">
                    <m:r>
                      <a:rPr lang="en-US" sz="2800" i="1">
                        <a:latin typeface="Cambria Math" panose="02040503050406030204" pitchFamily="18" charset="0"/>
                      </a:rPr>
                      <m:t>=</m:t>
                    </m:r>
                    <m:r>
                      <m:rPr>
                        <m:sty m:val="p"/>
                      </m:rPr>
                      <a:rPr lang="el-GR" sz="2800" i="1">
                        <a:latin typeface="Cambria Math" panose="02040503050406030204" pitchFamily="18" charset="0"/>
                      </a:rPr>
                      <m:t>λ</m:t>
                    </m:r>
                    <m:r>
                      <a:rPr lang="el-GR" sz="2800" i="1" smtClean="0">
                        <a:latin typeface="Cambria Math" panose="02040503050406030204" pitchFamily="18" charset="0"/>
                      </a:rPr>
                      <m:t>×</m:t>
                    </m:r>
                    <m:r>
                      <m:rPr>
                        <m:nor/>
                      </m:rPr>
                      <a:rPr lang="en-US" sz="2800"/>
                      <m:t>∠</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𝑓</m:t>
                                </m:r>
                              </m:e>
                              <m:sub>
                                <m:r>
                                  <a:rPr lang="en-US" sz="2800" i="1">
                                    <a:latin typeface="Cambria Math" panose="02040503050406030204" pitchFamily="18" charset="0"/>
                                    <a:ea typeface="Cambria Math" panose="02040503050406030204" pitchFamily="18" charset="0"/>
                                  </a:rPr>
                                  <m:t>𝑐</m:t>
                                </m:r>
                              </m:sub>
                            </m:sSub>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𝜏</m:t>
                                </m:r>
                              </m:e>
                              <m:sub>
                                <m:r>
                                  <a:rPr lang="en-US" sz="2800" i="1">
                                    <a:latin typeface="Cambria Math" panose="02040503050406030204" pitchFamily="18" charset="0"/>
                                  </a:rPr>
                                  <m:t>𝑑</m:t>
                                </m:r>
                              </m:sub>
                            </m:sSub>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𝑡</m:t>
                                </m:r>
                              </m:e>
                            </m:d>
                          </m:sup>
                        </m:sSup>
                      </m:e>
                    </m:d>
                  </m:oMath>
                </a14:m>
                <a:r>
                  <a:rPr lang="en-US" sz="2800" dirty="0" smtClean="0"/>
                  <a:t> </a:t>
                </a:r>
                <a:r>
                  <a:rPr lang="en-US" altLang="zh-CN" sz="2800" dirty="0" smtClean="0"/>
                  <a:t>/ </a:t>
                </a:r>
                <a14:m>
                  <m:oMath xmlns:m="http://schemas.openxmlformats.org/officeDocument/2006/math">
                    <m:r>
                      <a:rPr lang="en-US" altLang="zh-CN" sz="2800" i="1">
                        <a:latin typeface="Cambria Math" panose="02040503050406030204" pitchFamily="18" charset="0"/>
                      </a:rPr>
                      <m:t>2</m:t>
                    </m:r>
                    <m:r>
                      <a:rPr lang="en-US" altLang="zh-CN" sz="2800" i="1">
                        <a:latin typeface="Cambria Math" panose="02040503050406030204" pitchFamily="18" charset="0"/>
                        <a:ea typeface="Cambria Math" panose="02040503050406030204" pitchFamily="18" charset="0"/>
                      </a:rPr>
                      <m:t>𝜋</m:t>
                    </m:r>
                  </m:oMath>
                </a14:m>
                <a:endParaRPr lang="en-US" sz="2800" dirty="0"/>
              </a:p>
            </p:txBody>
          </p:sp>
        </mc:Choice>
        <mc:Fallback xmlns="">
          <p:sp>
            <p:nvSpPr>
              <p:cNvPr id="32" name="TextBox 5"/>
              <p:cNvSpPr txBox="1">
                <a:spLocks noRot="1" noChangeAspect="1" noMove="1" noResize="1" noEditPoints="1" noAdjustHandles="1" noChangeArrowheads="1" noChangeShapeType="1" noTextEdit="1"/>
              </p:cNvSpPr>
              <p:nvPr/>
            </p:nvSpPr>
            <p:spPr>
              <a:xfrm>
                <a:off x="1374039" y="6083039"/>
                <a:ext cx="6826164" cy="586827"/>
              </a:xfrm>
              <a:prstGeom prst="rect">
                <a:avLst/>
              </a:prstGeom>
              <a:blipFill>
                <a:blip r:embed="rId12"/>
                <a:stretch>
                  <a:fillRect l="-1693" t="-2041" b="-244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3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30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25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249"/>
                                          </p:stCondLst>
                                        </p:cTn>
                                        <p:tgtEl>
                                          <p:spTgt spid="2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the distance change</a:t>
            </a:r>
          </a:p>
        </p:txBody>
      </p:sp>
      <p:sp>
        <p:nvSpPr>
          <p:cNvPr id="3" name="Content Placeholder 2"/>
          <p:cNvSpPr>
            <a:spLocks noGrp="1"/>
          </p:cNvSpPr>
          <p:nvPr>
            <p:ph idx="1"/>
          </p:nvPr>
        </p:nvSpPr>
        <p:spPr/>
        <p:txBody>
          <a:bodyPr>
            <a:normAutofit/>
          </a:bodyPr>
          <a:lstStyle/>
          <a:p>
            <a:pPr marL="0" indent="0">
              <a:buNone/>
            </a:pPr>
            <a:r>
              <a:rPr lang="en-US" sz="2400" b="1" dirty="0"/>
              <a:t>Tracking the phase change</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Tracking the distance change</a:t>
            </a:r>
          </a:p>
          <a:p>
            <a:pPr marL="0" indent="0">
              <a:buNone/>
            </a:pPr>
            <a:endParaRPr lang="en-US" sz="2400" b="1" dirty="0"/>
          </a:p>
        </p:txBody>
      </p:sp>
      <p:sp>
        <p:nvSpPr>
          <p:cNvPr id="4" name="Slide Number Placeholder 3"/>
          <p:cNvSpPr>
            <a:spLocks noGrp="1"/>
          </p:cNvSpPr>
          <p:nvPr>
            <p:ph type="sldNum" sz="quarter" idx="12"/>
          </p:nvPr>
        </p:nvSpPr>
        <p:spPr/>
        <p:txBody>
          <a:bodyPr/>
          <a:lstStyle/>
          <a:p>
            <a:fld id="{6046C4E9-6070-4511-A1E7-F763F4F93923}" type="slidenum">
              <a:rPr lang="en-US" smtClean="0"/>
              <a:t>17</a:t>
            </a:fld>
            <a:endParaRPr lang="en-US"/>
          </a:p>
        </p:txBody>
      </p:sp>
      <mc:AlternateContent xmlns:mc="http://schemas.openxmlformats.org/markup-compatibility/2006" xmlns:a14="http://schemas.microsoft.com/office/drawing/2010/main">
        <mc:Choice Requires="a14">
          <p:sp>
            <p:nvSpPr>
              <p:cNvPr id="5" name="Rectangle 4"/>
              <p:cNvSpPr/>
              <p:nvPr/>
            </p:nvSpPr>
            <p:spPr>
              <a:xfrm>
                <a:off x="595223" y="2307659"/>
                <a:ext cx="8548777" cy="12634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mtClean="0"/>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𝑑</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e>
                            <m:sup>
                              <m:r>
                                <a:rPr lang="en-US" i="1">
                                  <a:latin typeface="Cambria Math" panose="02040503050406030204" pitchFamily="18" charset="0"/>
                                </a:rPr>
                                <m:t>𝑡</m:t>
                              </m:r>
                              <m:r>
                                <a:rPr lang="en-US" b="0" i="1" smtClean="0">
                                  <a:latin typeface="Cambria Math" panose="02040503050406030204" pitchFamily="18" charset="0"/>
                                </a:rPr>
                                <m:t>+1</m:t>
                              </m:r>
                            </m:sup>
                          </m:sSup>
                        </m:e>
                      </m:d>
                      <m:r>
                        <a:rPr lang="en-US" b="0" i="1" smtClean="0">
                          <a:latin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𝑑</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e>
                            <m:sup>
                              <m:r>
                                <a:rPr lang="en-US" i="1">
                                  <a:latin typeface="Cambria Math" panose="02040503050406030204" pitchFamily="18" charset="0"/>
                                </a:rPr>
                                <m:t>𝑡</m:t>
                              </m:r>
                            </m:sup>
                          </m:sSup>
                        </m:e>
                      </m:d>
                      <m:r>
                        <a:rPr lang="en-US" i="1">
                          <a:latin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sup>
                          </m:sSup>
                        </m:e>
                      </m:d>
                      <m:r>
                        <a:rPr lang="en-US" b="0" i="1" smtClean="0">
                          <a:latin typeface="Cambria Math" panose="02040503050406030204" pitchFamily="18" charset="0"/>
                          <a:ea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𝑘</m:t>
                                      </m:r>
                                    </m:sub>
                                  </m:sSub>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e>
                              </m:d>
                            </m:sup>
                          </m:sSup>
                        </m:e>
                      </m:d>
                    </m:oMath>
                  </m:oMathPara>
                </a14:m>
                <a:endParaRPr lang="en-US" dirty="0"/>
              </a:p>
              <a:p>
                <a:r>
                  <a:rPr lang="en-US" b="0" dirty="0"/>
                  <a:t>                                                    </a:t>
                </a:r>
                <a14:m>
                  <m:oMath xmlns:m="http://schemas.openxmlformats.org/officeDocument/2006/math">
                    <m:r>
                      <m:rPr>
                        <m:nor/>
                      </m:rPr>
                      <a:rPr lang="en-US" b="0" i="0" smtClean="0"/>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sup>
                            </m:sSup>
                          </m:e>
                        </m:d>
                        <m:r>
                          <a:rPr lang="en-US" i="1">
                            <a:latin typeface="Cambria Math" panose="02040503050406030204" pitchFamily="18" charset="0"/>
                            <a:ea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e>
                                </m:d>
                              </m:sup>
                            </m:sSup>
                          </m:e>
                        </m:d>
                      </m:e>
                    </m:d>
                  </m:oMath>
                </a14:m>
                <a:endParaRPr lang="en-US" b="0" dirty="0">
                  <a:ea typeface="Cambria Math" panose="02040503050406030204" pitchFamily="18" charset="0"/>
                </a:endParaRPr>
              </a:p>
              <a:p>
                <a:r>
                  <a:rPr lang="en-US" dirty="0"/>
                  <a:t>                                              </a:t>
                </a:r>
                <a14:m>
                  <m:oMath xmlns:m="http://schemas.openxmlformats.org/officeDocument/2006/math">
                    <m:r>
                      <a:rPr lang="en-US" i="1">
                        <a:latin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sup>
                        </m:sSup>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sup>
                            </m:sSup>
                          </m:e>
                        </m:d>
                        <m:r>
                          <a:rPr lang="en-US" i="1">
                            <a:latin typeface="Cambria Math" panose="02040503050406030204" pitchFamily="18" charset="0"/>
                            <a:ea typeface="Cambria Math" panose="02040503050406030204" pitchFamily="18" charset="0"/>
                          </a:rPr>
                          <m:t>−</m:t>
                        </m:r>
                        <m:r>
                          <m:rPr>
                            <m:nor/>
                          </m:rPr>
                          <a:rPr lang="en-US"/>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e>
                                </m:d>
                              </m:sup>
                            </m:sSup>
                          </m:e>
                        </m:d>
                      </m:e>
                    </m:d>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95223" y="2307659"/>
                <a:ext cx="8548777" cy="1263487"/>
              </a:xfrm>
              <a:prstGeom prst="rect">
                <a:avLst/>
              </a:prstGeom>
              <a:blipFill rotWithShape="1">
                <a:blip r:embed="rId3"/>
                <a:stretch>
                  <a:fillRect/>
                </a:stretch>
              </a:blipFill>
            </p:spPr>
            <p:txBody>
              <a:bodyPr/>
              <a:lstStyle/>
              <a:p>
                <a:r>
                  <a:rPr lang="ko-KR" altLang="en-US">
                    <a:noFill/>
                  </a:rPr>
                  <a:t> </a:t>
                </a:r>
              </a:p>
            </p:txBody>
          </p:sp>
        </mc:Fallback>
      </mc:AlternateContent>
      <p:sp>
        <p:nvSpPr>
          <p:cNvPr id="15" name="Rectangle 14"/>
          <p:cNvSpPr/>
          <p:nvPr/>
        </p:nvSpPr>
        <p:spPr>
          <a:xfrm>
            <a:off x="3290150" y="3168981"/>
            <a:ext cx="1579461" cy="327906"/>
          </a:xfrm>
          <a:prstGeom prst="rect">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1" name="Group 20"/>
          <p:cNvGrpSpPr/>
          <p:nvPr/>
        </p:nvGrpSpPr>
        <p:grpSpPr>
          <a:xfrm>
            <a:off x="2644683" y="4579072"/>
            <a:ext cx="3948538" cy="1225276"/>
            <a:chOff x="2644683" y="4579072"/>
            <a:chExt cx="3948538" cy="1225276"/>
          </a:xfrm>
        </p:grpSpPr>
        <p:sp>
          <p:nvSpPr>
            <p:cNvPr id="20" name="Rectangle 19"/>
            <p:cNvSpPr/>
            <p:nvPr/>
          </p:nvSpPr>
          <p:spPr>
            <a:xfrm>
              <a:off x="2665148" y="4579072"/>
              <a:ext cx="3928073" cy="638354"/>
            </a:xfrm>
            <a:prstGeom prst="rect">
              <a:avLst/>
            </a:prstGeom>
            <a:gradFill>
              <a:gsLst>
                <a:gs pos="0">
                  <a:schemeClr val="accent1">
                    <a:lumMod val="110000"/>
                    <a:satMod val="105000"/>
                    <a:tint val="67000"/>
                  </a:schemeClr>
                </a:gs>
                <a:gs pos="54000">
                  <a:schemeClr val="accent1">
                    <a:lumMod val="20000"/>
                    <a:lumOff val="80000"/>
                  </a:schemeClr>
                </a:gs>
                <a:gs pos="100000">
                  <a:schemeClr val="accent1">
                    <a:lumMod val="105000"/>
                    <a:satMod val="109000"/>
                    <a:tint val="81000"/>
                  </a:schemeClr>
                </a:gs>
              </a:gsLst>
            </a:gra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Rectangle 16"/>
                <p:cNvSpPr/>
                <p:nvPr/>
              </p:nvSpPr>
              <p:spPr>
                <a:xfrm>
                  <a:off x="2644683" y="4640102"/>
                  <a:ext cx="3915111" cy="516295"/>
                </a:xfrm>
                <a:prstGeom prst="rect">
                  <a:avLst/>
                </a:prstGeom>
              </p:spPr>
              <p:txBody>
                <a:bodyPr wrap="none">
                  <a:spAutoFit/>
                </a:bodyPr>
                <a:lstStyle/>
                <a:p>
                  <a:pP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𝑡</m:t>
                          </m:r>
                        </m:sup>
                      </m:sSup>
                      <m:r>
                        <a:rPr lang="en-US" sz="2400" i="1">
                          <a:latin typeface="Cambria Math" panose="02040503050406030204" pitchFamily="18" charset="0"/>
                        </a:rPr>
                        <m:t>=</m:t>
                      </m:r>
                      <m:r>
                        <m:rPr>
                          <m:sty m:val="p"/>
                        </m:rPr>
                        <a:rPr lang="el-GR" sz="2400" i="1" smtClean="0">
                          <a:latin typeface="Cambria Math" panose="02040503050406030204" pitchFamily="18" charset="0"/>
                        </a:rPr>
                        <m:t>λ</m:t>
                      </m:r>
                      <m:r>
                        <a:rPr lang="el-GR" sz="2400" i="1" smtClean="0">
                          <a:latin typeface="Cambria Math" panose="02040503050406030204" pitchFamily="18" charset="0"/>
                        </a:rPr>
                        <m:t>×</m:t>
                      </m:r>
                      <m:r>
                        <m:rPr>
                          <m:nor/>
                        </m:rPr>
                        <a:rPr lang="en-US" sz="2400"/>
                        <m:t>∠</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𝑓</m:t>
                                  </m:r>
                                </m:e>
                                <m:sub>
                                  <m:r>
                                    <a:rPr lang="en-US" sz="2400" i="1">
                                      <a:latin typeface="Cambria Math" panose="02040503050406030204" pitchFamily="18" charset="0"/>
                                      <a:ea typeface="Cambria Math" panose="02040503050406030204" pitchFamily="18" charset="0"/>
                                    </a:rPr>
                                    <m:t>𝑐</m:t>
                                  </m:r>
                                </m:sub>
                              </m:sSub>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𝜏</m:t>
                                  </m:r>
                                </m:e>
                                <m:sub>
                                  <m:r>
                                    <a:rPr lang="en-US" sz="2400" i="1">
                                      <a:latin typeface="Cambria Math" panose="02040503050406030204" pitchFamily="18" charset="0"/>
                                    </a:rPr>
                                    <m:t>𝑑</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e>
                              </m:d>
                            </m:sup>
                          </m:sSup>
                        </m:e>
                      </m:d>
                    </m:oMath>
                  </a14:m>
                  <a:r>
                    <a:rPr lang="en-US" sz="2400" dirty="0" smtClean="0"/>
                    <a:t>/</a:t>
                  </a:r>
                  <a:r>
                    <a:rPr lang="en-US" altLang="zh-CN" sz="2400" dirty="0"/>
                    <a:t> </a:t>
                  </a:r>
                  <a14:m>
                    <m:oMath xmlns:m="http://schemas.openxmlformats.org/officeDocument/2006/math">
                      <m:r>
                        <a:rPr lang="en-US" altLang="zh-CN" sz="2400" i="1">
                          <a:latin typeface="Cambria Math" panose="02040503050406030204" pitchFamily="18" charset="0"/>
                        </a:rPr>
                        <m:t>2</m:t>
                      </m:r>
                      <m:r>
                        <a:rPr lang="en-US" altLang="zh-CN" sz="2400" i="1">
                          <a:latin typeface="Cambria Math" panose="02040503050406030204" pitchFamily="18" charset="0"/>
                          <a:ea typeface="Cambria Math" panose="02040503050406030204" pitchFamily="18" charset="0"/>
                        </a:rPr>
                        <m:t>𝜋</m:t>
                      </m:r>
                    </m:oMath>
                  </a14:m>
                  <a:endParaRPr lang="en-US" sz="2400" dirty="0"/>
                </a:p>
              </p:txBody>
            </p:sp>
          </mc:Choice>
          <mc:Fallback>
            <p:sp>
              <p:nvSpPr>
                <p:cNvPr id="17" name="Rectangle 16"/>
                <p:cNvSpPr>
                  <a:spLocks noRot="1" noChangeAspect="1" noMove="1" noResize="1" noEditPoints="1" noAdjustHandles="1" noChangeArrowheads="1" noChangeShapeType="1" noTextEdit="1"/>
                </p:cNvSpPr>
                <p:nvPr/>
              </p:nvSpPr>
              <p:spPr>
                <a:xfrm>
                  <a:off x="2644683" y="4640102"/>
                  <a:ext cx="3915111" cy="516295"/>
                </a:xfrm>
                <a:prstGeom prst="rect">
                  <a:avLst/>
                </a:prstGeom>
                <a:blipFill>
                  <a:blip r:embed="rId4"/>
                  <a:stretch>
                    <a:fillRect t="-2353" b="-2235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3369514" y="5404238"/>
                  <a:ext cx="1636282" cy="400110"/>
                </a:xfrm>
                <a:prstGeom prst="rect">
                  <a:avLst/>
                </a:prstGeom>
              </p:spPr>
              <p:txBody>
                <a:bodyPr wrap="none">
                  <a:spAutoFit/>
                </a:bodyPr>
                <a:lstStyle/>
                <a:p>
                  <a14:m>
                    <m:oMath xmlns:m="http://schemas.openxmlformats.org/officeDocument/2006/math">
                      <m:r>
                        <m:rPr>
                          <m:sty m:val="p"/>
                        </m:rPr>
                        <a:rPr lang="el-GR" sz="2000" i="1" smtClean="0">
                          <a:latin typeface="Cambria Math" panose="02040503050406030204" pitchFamily="18" charset="0"/>
                        </a:rPr>
                        <m:t>λ</m:t>
                      </m:r>
                    </m:oMath>
                  </a14:m>
                  <a:r>
                    <a:rPr lang="en-US" sz="2000" dirty="0"/>
                    <a:t>: wavelength</a:t>
                  </a:r>
                </a:p>
              </p:txBody>
            </p:sp>
          </mc:Choice>
          <mc:Fallback>
            <p:sp>
              <p:nvSpPr>
                <p:cNvPr id="18" name="Rectangle 17"/>
                <p:cNvSpPr>
                  <a:spLocks noRot="1" noChangeAspect="1" noMove="1" noResize="1" noEditPoints="1" noAdjustHandles="1" noChangeArrowheads="1" noChangeShapeType="1" noTextEdit="1"/>
                </p:cNvSpPr>
                <p:nvPr/>
              </p:nvSpPr>
              <p:spPr>
                <a:xfrm>
                  <a:off x="3369514" y="5404238"/>
                  <a:ext cx="1636282" cy="400110"/>
                </a:xfrm>
                <a:prstGeom prst="rect">
                  <a:avLst/>
                </a:prstGeom>
                <a:blipFill>
                  <a:blip r:embed="rId5"/>
                  <a:stretch>
                    <a:fillRect t="-9231" r="-3731" b="-27692"/>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130619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correct channel tap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895851"/>
              </a:xfrm>
            </p:spPr>
            <p:txBody>
              <a:bodyPr>
                <a:normAutofit/>
              </a:bodyPr>
              <a:lstStyle/>
              <a:p>
                <a:pPr marL="0" indent="0">
                  <a:buNone/>
                </a:pPr>
                <a:r>
                  <a:rPr lang="en-US" sz="2400" b="1" dirty="0"/>
                  <a:t>In </a:t>
                </a:r>
                <a14:m>
                  <m:oMath xmlns:m="http://schemas.openxmlformats.org/officeDocument/2006/math">
                    <m:acc>
                      <m:accPr>
                        <m:chr m:val="⃗"/>
                        <m:ctrlPr>
                          <a:rPr lang="en-US" sz="2400" b="1" i="1" smtClean="0">
                            <a:latin typeface="Cambria Math" panose="02040503050406030204" pitchFamily="18" charset="0"/>
                          </a:rPr>
                        </m:ctrlPr>
                      </m:accPr>
                      <m:e>
                        <m:r>
                          <a:rPr lang="en-US" sz="2400" b="1" i="0">
                            <a:latin typeface="Cambria Math" panose="02040503050406030204" pitchFamily="18" charset="0"/>
                          </a:rPr>
                          <m:t>𝐡</m:t>
                        </m:r>
                      </m:e>
                    </m:acc>
                  </m:oMath>
                </a14:m>
                <a:r>
                  <a:rPr lang="en-US" sz="2400" b="1" dirty="0"/>
                  <a:t> vector, find the </a:t>
                </a:r>
                <a14:m>
                  <m:oMath xmlns:m="http://schemas.openxmlformats.org/officeDocument/2006/math">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b="0" i="1" smtClean="0">
                            <a:latin typeface="Cambria Math" panose="02040503050406030204" pitchFamily="18" charset="0"/>
                          </a:rPr>
                          <m:t>𝑘</m:t>
                        </m:r>
                      </m:e>
                    </m:d>
                  </m:oMath>
                </a14:m>
                <a:r>
                  <a:rPr lang="en-US" sz="2400" b="1" dirty="0"/>
                  <a:t> that includes </a:t>
                </a:r>
                <a:r>
                  <a:rPr lang="en-US" sz="2400" b="1" dirty="0">
                    <a:solidFill>
                      <a:srgbClr val="FF0000"/>
                    </a:solidFill>
                  </a:rPr>
                  <a:t>finger-path</a:t>
                </a:r>
              </a:p>
              <a:p>
                <a:r>
                  <a:rPr lang="en-US" sz="2400" dirty="0"/>
                  <a:t>Classify channel </a:t>
                </a:r>
                <a14:m>
                  <m:oMath xmlns:m="http://schemas.openxmlformats.org/officeDocument/2006/math">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𝑘</m:t>
                        </m:r>
                      </m:e>
                    </m:d>
                  </m:oMath>
                </a14:m>
                <a:r>
                  <a:rPr lang="en-US" sz="2400" dirty="0"/>
                  <a:t> into static and dynamic taps</a:t>
                </a:r>
              </a:p>
              <a:p>
                <a:pPr lvl="1"/>
                <a:r>
                  <a:rPr lang="en-US" dirty="0"/>
                  <a:t>Static tap: </a:t>
                </a:r>
                <a14:m>
                  <m:oMath xmlns:m="http://schemas.openxmlformats.org/officeDocument/2006/math">
                    <m:r>
                      <a:rPr lang="en-US" i="1">
                        <a:latin typeface="Cambria Math" panose="02040503050406030204" pitchFamily="18" charset="0"/>
                      </a:rPr>
                      <m:t>h</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oMath>
                </a14:m>
                <a:r>
                  <a:rPr lang="en-US" dirty="0"/>
                  <a:t> without any dynamic path</a:t>
                </a:r>
              </a:p>
              <a:p>
                <a:pPr lvl="1"/>
                <a:r>
                  <a:rPr lang="en-US" dirty="0"/>
                  <a:t>Dynamic tap: includes dynamic path</a:t>
                </a:r>
              </a:p>
              <a:p>
                <a:endParaRPr lang="en-US" sz="2400" dirty="0"/>
              </a:p>
              <a:p>
                <a:r>
                  <a:rPr lang="en-US" sz="2400" dirty="0"/>
                  <a:t>Hypothesis 1: the static tap does not change over time</a:t>
                </a:r>
              </a:p>
              <a:p>
                <a:pPr marL="457200" lvl="1" indent="0">
                  <a:buNone/>
                </a:pPr>
                <a:r>
                  <a:rPr lang="en-US" sz="2000" dirty="0"/>
                  <a:t/>
                </a:r>
                <a:br>
                  <a:rPr lang="en-US" sz="2000" dirty="0"/>
                </a:b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895851"/>
              </a:xfrm>
              <a:blipFill>
                <a:blip r:embed="rId3"/>
                <a:stretch>
                  <a:fillRect l="-1159" t="-6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18</a:t>
            </a:fld>
            <a:endParaRPr lang="en-US"/>
          </a:p>
        </p:txBody>
      </p:sp>
      <mc:AlternateContent xmlns:mc="http://schemas.openxmlformats.org/markup-compatibility/2006" xmlns:a14="http://schemas.microsoft.com/office/drawing/2010/main">
        <mc:Choice Requires="a14">
          <p:sp>
            <p:nvSpPr>
              <p:cNvPr id="6" name="Rectangle 5"/>
              <p:cNvSpPr/>
              <p:nvPr/>
            </p:nvSpPr>
            <p:spPr>
              <a:xfrm>
                <a:off x="2379812" y="4589828"/>
                <a:ext cx="3904017" cy="8856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r>
                            <a:rPr lang="en-US" sz="2400" i="1" smtClean="0">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m:t>
                          </m:r>
                        </m:e>
                        <m:sup>
                          <m:r>
                            <a:rPr lang="en-US" sz="2400" b="0" i="1" smtClean="0">
                              <a:latin typeface="Cambria Math" panose="02040503050406030204" pitchFamily="18" charset="0"/>
                            </a:rPr>
                            <m:t>𝑡</m:t>
                          </m:r>
                        </m:sup>
                      </m:sSup>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𝑘</m:t>
                                      </m:r>
                                    </m:e>
                                  </m:d>
                                </m:e>
                                <m:sup>
                                  <m:r>
                                    <a:rPr lang="en-US" sz="2400" i="1">
                                      <a:latin typeface="Cambria Math" panose="02040503050406030204" pitchFamily="18" charset="0"/>
                                    </a:rPr>
                                    <m:t>𝑡</m:t>
                                  </m:r>
                                </m:sup>
                              </m:s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𝑘</m:t>
                                      </m:r>
                                    </m:e>
                                  </m:d>
                                </m:e>
                                <m:sup>
                                  <m:r>
                                    <a:rPr lang="en-US" sz="2400" i="1">
                                      <a:latin typeface="Cambria Math" panose="02040503050406030204" pitchFamily="18" charset="0"/>
                                    </a:rPr>
                                    <m:t>𝑡</m:t>
                                  </m:r>
                                  <m:r>
                                    <a:rPr lang="en-US" sz="2400" b="0" i="1" smtClean="0">
                                      <a:latin typeface="Cambria Math" panose="02040503050406030204" pitchFamily="18" charset="0"/>
                                    </a:rPr>
                                    <m:t>−1</m:t>
                                  </m:r>
                                </m:sup>
                              </m:sSup>
                            </m:e>
                          </m:d>
                        </m:num>
                        <m:den>
                          <m:d>
                            <m:dPr>
                              <m:begChr m:val="|"/>
                              <m:endChr m:val="|"/>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b="0" i="1" smtClean="0">
                                      <a:latin typeface="Cambria Math" panose="02040503050406030204" pitchFamily="18" charset="0"/>
                                    </a:rPr>
                                    <m:t>h</m:t>
                                  </m:r>
                                  <m:d>
                                    <m:dPr>
                                      <m:begChr m:val="["/>
                                      <m:endChr m:val="]"/>
                                      <m:ctrlPr>
                                        <a:rPr lang="en-US" sz="2400" b="0" i="1">
                                          <a:latin typeface="Cambria Math" panose="02040503050406030204" pitchFamily="18" charset="0"/>
                                        </a:rPr>
                                      </m:ctrlPr>
                                    </m:dPr>
                                    <m:e>
                                      <m:r>
                                        <a:rPr lang="en-US" sz="2400" i="1">
                                          <a:latin typeface="Cambria Math" panose="02040503050406030204" pitchFamily="18" charset="0"/>
                                        </a:rPr>
                                        <m:t>𝑘</m:t>
                                      </m:r>
                                    </m:e>
                                  </m:d>
                                </m:e>
                                <m:sup>
                                  <m:r>
                                    <a:rPr lang="en-US" sz="2400" i="1">
                                      <a:latin typeface="Cambria Math" panose="02040503050406030204" pitchFamily="18" charset="0"/>
                                    </a:rPr>
                                    <m:t>𝑡</m:t>
                                  </m:r>
                                </m:sup>
                              </m:sSup>
                            </m:e>
                          </m:d>
                        </m:den>
                      </m:f>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379812" y="4589828"/>
                <a:ext cx="3904017" cy="88569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950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correct channel tap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895851"/>
              </a:xfrm>
            </p:spPr>
            <p:txBody>
              <a:bodyPr>
                <a:normAutofit/>
              </a:bodyPr>
              <a:lstStyle/>
              <a:p>
                <a:pPr marL="0" indent="0">
                  <a:buNone/>
                </a:pPr>
                <a:r>
                  <a:rPr lang="en-US" altLang="ko-KR" sz="2400" b="1" dirty="0"/>
                  <a:t>In </a:t>
                </a:r>
                <a14:m>
                  <m:oMath xmlns:m="http://schemas.openxmlformats.org/officeDocument/2006/math">
                    <m:acc>
                      <m:accPr>
                        <m:chr m:val="⃗"/>
                        <m:ctrlPr>
                          <a:rPr lang="en-US" altLang="ko-KR" sz="2400" b="1" i="1">
                            <a:latin typeface="Cambria Math" panose="02040503050406030204" pitchFamily="18" charset="0"/>
                          </a:rPr>
                        </m:ctrlPr>
                      </m:accPr>
                      <m:e>
                        <m:r>
                          <a:rPr lang="en-US" altLang="ko-KR" sz="2400" b="1">
                            <a:latin typeface="Cambria Math" panose="02040503050406030204" pitchFamily="18" charset="0"/>
                          </a:rPr>
                          <m:t>𝐡</m:t>
                        </m:r>
                      </m:e>
                    </m:acc>
                  </m:oMath>
                </a14:m>
                <a:r>
                  <a:rPr lang="en-US" altLang="ko-KR" sz="2400" b="1" dirty="0"/>
                  <a:t> vector, find the </a:t>
                </a:r>
                <a14:m>
                  <m:oMath xmlns:m="http://schemas.openxmlformats.org/officeDocument/2006/math">
                    <m:r>
                      <a:rPr lang="en-US" altLang="ko-KR" sz="2400" i="1">
                        <a:latin typeface="Cambria Math" panose="02040503050406030204" pitchFamily="18" charset="0"/>
                      </a:rPr>
                      <m:t>h</m:t>
                    </m:r>
                    <m:d>
                      <m:dPr>
                        <m:begChr m:val="["/>
                        <m:endChr m:val="]"/>
                        <m:ctrlPr>
                          <a:rPr lang="en-US" altLang="ko-KR" sz="2400" i="1">
                            <a:latin typeface="Cambria Math" panose="02040503050406030204" pitchFamily="18" charset="0"/>
                          </a:rPr>
                        </m:ctrlPr>
                      </m:dPr>
                      <m:e>
                        <m:r>
                          <a:rPr lang="en-US" altLang="ko-KR" sz="2400" i="1">
                            <a:latin typeface="Cambria Math" panose="02040503050406030204" pitchFamily="18" charset="0"/>
                          </a:rPr>
                          <m:t>𝑘</m:t>
                        </m:r>
                      </m:e>
                    </m:d>
                  </m:oMath>
                </a14:m>
                <a:r>
                  <a:rPr lang="en-US" altLang="ko-KR" sz="2400" b="1" dirty="0"/>
                  <a:t> that includes </a:t>
                </a:r>
                <a:r>
                  <a:rPr lang="en-US" altLang="ko-KR" sz="2400" b="1" dirty="0">
                    <a:solidFill>
                      <a:srgbClr val="FF0000"/>
                    </a:solidFill>
                  </a:rPr>
                  <a:t>finger-path</a:t>
                </a:r>
              </a:p>
              <a:p>
                <a:r>
                  <a:rPr lang="en-US" sz="2400" dirty="0"/>
                  <a:t>Hypothesis 2: the phase change of </a:t>
                </a:r>
                <a14:m>
                  <m:oMath xmlns:m="http://schemas.openxmlformats.org/officeDocument/2006/math">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𝑑</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𝑘</m:t>
                            </m:r>
                          </m:e>
                        </m:d>
                      </m:e>
                      <m:sup>
                        <m:r>
                          <a:rPr lang="en-US" sz="2400" i="1">
                            <a:latin typeface="Cambria Math" panose="02040503050406030204" pitchFamily="18" charset="0"/>
                          </a:rPr>
                          <m:t>𝑡</m:t>
                        </m:r>
                      </m:sup>
                    </m:sSup>
                  </m:oMath>
                </a14:m>
                <a:r>
                  <a:rPr lang="en-US" sz="2400" dirty="0"/>
                  <a:t> in the static tap is unstable</a:t>
                </a:r>
              </a:p>
              <a:p>
                <a:pPr marL="457200" lvl="1" indent="0">
                  <a:buNone/>
                </a:pPr>
                <a:r>
                  <a:rPr lang="en-US" sz="2000" dirty="0"/>
                  <a:t/>
                </a:r>
                <a:br>
                  <a:rPr lang="en-US" sz="2000" dirty="0"/>
                </a:b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895851"/>
              </a:xfrm>
              <a:blipFill rotWithShape="1">
                <a:blip r:embed="rId3"/>
                <a:stretch>
                  <a:fillRect l="-1159" t="-6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0666" y="3208678"/>
                <a:ext cx="5001882" cy="8743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2</m:t>
                              </m:r>
                            </m:sub>
                          </m:sSub>
                          <m:r>
                            <a:rPr lang="en-US" sz="2000" i="1" smtClean="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e>
                        <m:sup>
                          <m:r>
                            <a:rPr lang="en-US" sz="2000" b="0" i="1" smtClean="0">
                              <a:latin typeface="Cambria Math" panose="02040503050406030204" pitchFamily="18" charset="0"/>
                            </a:rPr>
                            <m:t>𝑡</m:t>
                          </m:r>
                        </m:sup>
                      </m:sSup>
                      <m:r>
                        <a:rPr lang="en-US" sz="2000" b="0" i="1" smtClean="0">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𝑡</m:t>
                              </m:r>
                              <m:r>
                                <a:rPr lang="en-US" sz="2000" i="1">
                                  <a:latin typeface="Cambria Math" panose="02040503050406030204" pitchFamily="18" charset="0"/>
                                </a:rPr>
                                <m:t>−2,…,</m:t>
                              </m:r>
                              <m:r>
                                <a:rPr lang="en-US" sz="2000" i="1">
                                  <a:latin typeface="Cambria Math" panose="02040503050406030204" pitchFamily="18" charset="0"/>
                                </a:rPr>
                                <m:t>𝑡</m:t>
                              </m:r>
                            </m:lim>
                          </m:limLow>
                        </m:fName>
                        <m:e>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e>
                      </m:func>
                      <m:r>
                        <a:rPr lang="en-US" sz="2000" b="0" i="1" smtClean="0">
                          <a:latin typeface="Cambria Math" panose="02040503050406030204" pitchFamily="18" charset="0"/>
                        </a:rPr>
                        <m:t>,</m:t>
                      </m:r>
                    </m:oMath>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m:t>
                      </m:r>
                      <m:r>
                        <m:rPr>
                          <m:nor/>
                        </m:rPr>
                        <a:rPr lang="en-US" sz="200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e>
                              </m:d>
                            </m:sup>
                          </m:sSup>
                        </m:e>
                      </m:d>
                      <m:r>
                        <a:rPr lang="en-US" sz="2000" i="1">
                          <a:latin typeface="Cambria Math" panose="02040503050406030204" pitchFamily="18" charset="0"/>
                        </a:rPr>
                        <m:t>−</m:t>
                      </m:r>
                      <m:r>
                        <m:rPr>
                          <m:nor/>
                        </m:rPr>
                        <a:rPr lang="en-US" sz="2000"/>
                        <m:t>∠</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r>
                                    <a:rPr lang="en-US" sz="2000" i="1">
                                      <a:latin typeface="Cambria Math" panose="02040503050406030204" pitchFamily="18" charset="0"/>
                                      <a:ea typeface="Cambria Math" panose="02040503050406030204" pitchFamily="18" charset="0"/>
                                    </a:rPr>
                                    <m:t>𝑐</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𝑑</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e>
                              </m:d>
                            </m:sup>
                          </m:sSup>
                        </m:e>
                      </m:d>
                      <m:r>
                        <a:rPr lang="en-US" sz="2000" b="0" i="1" smtClean="0">
                          <a:latin typeface="Cambria Math" panose="02040503050406030204" pitchFamily="18" charset="0"/>
                        </a:rPr>
                        <m:t>|</m:t>
                      </m:r>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240666" y="3208678"/>
                <a:ext cx="5001882" cy="874342"/>
              </a:xfrm>
              <a:prstGeom prst="rect">
                <a:avLst/>
              </a:prstGeom>
              <a:blipFill>
                <a:blip r:embed="rId4"/>
                <a:stretch>
                  <a:fillRect b="-4167"/>
                </a:stretch>
              </a:blipFill>
            </p:spPr>
            <p:txBody>
              <a:bodyPr/>
              <a:lstStyle/>
              <a:p>
                <a:r>
                  <a:rPr lang="en-US">
                    <a:noFill/>
                  </a:rPr>
                  <a:t> </a:t>
                </a:r>
              </a:p>
            </p:txBody>
          </p:sp>
        </mc:Fallback>
      </mc:AlternateContent>
      <p:pic>
        <p:nvPicPr>
          <p:cNvPr id="10" name="Picture 9"/>
          <p:cNvPicPr>
            <a:picLocks noChangeAspect="1"/>
          </p:cNvPicPr>
          <p:nvPr/>
        </p:nvPicPr>
        <p:blipFill>
          <a:blip r:embed="rId5"/>
          <a:stretch>
            <a:fillRect/>
          </a:stretch>
        </p:blipFill>
        <p:spPr>
          <a:xfrm>
            <a:off x="5242548" y="2472666"/>
            <a:ext cx="3817500" cy="4385334"/>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54673" y="4406541"/>
                <a:ext cx="7491666" cy="120032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600" dirty="0"/>
                  <a:t>After finding dynamic taps that passed </a:t>
                </a:r>
              </a:p>
              <a:p>
                <a:r>
                  <a:rPr lang="en-US" sz="3600" dirty="0"/>
                  <a:t>two tests, select </a:t>
                </a:r>
                <a14:m>
                  <m:oMath xmlns:m="http://schemas.openxmlformats.org/officeDocument/2006/math">
                    <m:r>
                      <a:rPr lang="en-US" sz="3600" i="1">
                        <a:latin typeface="Cambria Math" panose="02040503050406030204" pitchFamily="18" charset="0"/>
                      </a:rPr>
                      <m:t>h</m:t>
                    </m:r>
                    <m:d>
                      <m:dPr>
                        <m:begChr m:val="["/>
                        <m:endChr m:val="]"/>
                        <m:ctrlPr>
                          <a:rPr lang="en-US" sz="3600" i="1">
                            <a:latin typeface="Cambria Math" panose="02040503050406030204" pitchFamily="18" charset="0"/>
                          </a:rPr>
                        </m:ctrlPr>
                      </m:dPr>
                      <m:e>
                        <m:r>
                          <a:rPr lang="en-US" sz="3600" i="1">
                            <a:latin typeface="Cambria Math" panose="02040503050406030204" pitchFamily="18" charset="0"/>
                          </a:rPr>
                          <m:t>𝑘</m:t>
                        </m:r>
                      </m:e>
                    </m:d>
                  </m:oMath>
                </a14:m>
                <a:r>
                  <a:rPr lang="en-US" sz="3600" dirty="0"/>
                  <a:t> with minimum </a:t>
                </a:r>
                <a14:m>
                  <m:oMath xmlns:m="http://schemas.openxmlformats.org/officeDocument/2006/math">
                    <m:r>
                      <a:rPr lang="en-US" sz="3600" i="1">
                        <a:latin typeface="Cambria Math" panose="02040503050406030204" pitchFamily="18" charset="0"/>
                      </a:rPr>
                      <m:t>𝑘</m:t>
                    </m:r>
                  </m:oMath>
                </a14:m>
                <a:endParaRPr lang="en-US" sz="3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54673" y="4406541"/>
                <a:ext cx="7491666" cy="120032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59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Object tracking</a:t>
            </a:r>
          </a:p>
        </p:txBody>
      </p:sp>
      <p:sp>
        <p:nvSpPr>
          <p:cNvPr id="4" name="Slide Number Placeholder 3"/>
          <p:cNvSpPr>
            <a:spLocks noGrp="1"/>
          </p:cNvSpPr>
          <p:nvPr>
            <p:ph type="sldNum" sz="quarter" idx="12"/>
          </p:nvPr>
        </p:nvSpPr>
        <p:spPr/>
        <p:txBody>
          <a:bodyPr/>
          <a:lstStyle/>
          <a:p>
            <a:fld id="{6046C4E9-6070-4511-A1E7-F763F4F93923}" type="slidenum">
              <a:rPr lang="en-US" smtClean="0"/>
              <a:t>2</a:t>
            </a:fld>
            <a:endParaRPr lang="en-US"/>
          </a:p>
        </p:txBody>
      </p:sp>
      <p:grpSp>
        <p:nvGrpSpPr>
          <p:cNvPr id="3" name="Group 2"/>
          <p:cNvGrpSpPr/>
          <p:nvPr/>
        </p:nvGrpSpPr>
        <p:grpSpPr>
          <a:xfrm>
            <a:off x="253999" y="1783519"/>
            <a:ext cx="8746064" cy="2286000"/>
            <a:chOff x="253999" y="1783519"/>
            <a:chExt cx="8746064" cy="2286000"/>
          </a:xfrm>
        </p:grpSpPr>
        <p:sp>
          <p:nvSpPr>
            <p:cNvPr id="5" name="Rectangle 4"/>
            <p:cNvSpPr/>
            <p:nvPr/>
          </p:nvSpPr>
          <p:spPr>
            <a:xfrm>
              <a:off x="253999" y="1783519"/>
              <a:ext cx="1828800" cy="228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Motion-based Gaming</a:t>
              </a:r>
            </a:p>
          </p:txBody>
        </p:sp>
        <p:pic>
          <p:nvPicPr>
            <p:cNvPr id="1026" name="Picture 2" descr="http://gamingtrend.com/wp-content/screenshots/motion-control-oped/Motion%20Control%20OpEd%20-%2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8" r="3209"/>
            <a:stretch/>
          </p:blipFill>
          <p:spPr bwMode="auto">
            <a:xfrm>
              <a:off x="2226729" y="1783519"/>
              <a:ext cx="30564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142" r="6290"/>
            <a:stretch/>
          </p:blipFill>
          <p:spPr>
            <a:xfrm>
              <a:off x="5427130" y="1783519"/>
              <a:ext cx="3572933" cy="2286000"/>
            </a:xfrm>
            <a:prstGeom prst="rect">
              <a:avLst/>
            </a:prstGeom>
          </p:spPr>
        </p:pic>
      </p:grpSp>
      <p:sp>
        <p:nvSpPr>
          <p:cNvPr id="7" name="Rectangle 6"/>
          <p:cNvSpPr/>
          <p:nvPr/>
        </p:nvSpPr>
        <p:spPr>
          <a:xfrm>
            <a:off x="253999" y="4252913"/>
            <a:ext cx="1828800" cy="2286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Gesture-based Remote Controller</a:t>
            </a:r>
          </a:p>
        </p:txBody>
      </p:sp>
      <p:pic>
        <p:nvPicPr>
          <p:cNvPr id="1028" name="Picture 4" descr="http://1u88jj3r4db2x4txp44yqfj1.wpengine.netdna-cdn.com/wp-content/uploads/2013/01/movea-2.jpg"/>
          <p:cNvPicPr>
            <a:picLocks noChangeAspect="1" noChangeArrowheads="1"/>
          </p:cNvPicPr>
          <p:nvPr/>
        </p:nvPicPr>
        <p:blipFill rotWithShape="1">
          <a:blip r:embed="rId5">
            <a:extLst>
              <a:ext uri="{28A0092B-C50C-407E-A947-70E740481C1C}">
                <a14:useLocalDpi xmlns:a14="http://schemas.microsoft.com/office/drawing/2010/main" val="0"/>
              </a:ext>
            </a:extLst>
          </a:blip>
          <a:srcRect l="15006" r="16503"/>
          <a:stretch/>
        </p:blipFill>
        <p:spPr bwMode="auto">
          <a:xfrm>
            <a:off x="2277533" y="4252913"/>
            <a:ext cx="30988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intgrab.com/wp-content/uploads/product_page_image_tv-388x2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1067" y="4252913"/>
            <a:ext cx="36957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601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7886700" cy="590931"/>
          </a:xfrm>
        </p:spPr>
        <p:txBody>
          <a:bodyPr/>
          <a:lstStyle/>
          <a:p>
            <a:r>
              <a:rPr lang="en-US" dirty="0"/>
              <a:t>Absolute distance estimation</a:t>
            </a:r>
          </a:p>
        </p:txBody>
      </p:sp>
      <p:sp>
        <p:nvSpPr>
          <p:cNvPr id="3" name="Content Placeholder 2"/>
          <p:cNvSpPr>
            <a:spLocks noGrp="1"/>
          </p:cNvSpPr>
          <p:nvPr>
            <p:ph idx="1"/>
          </p:nvPr>
        </p:nvSpPr>
        <p:spPr/>
        <p:txBody>
          <a:bodyPr/>
          <a:lstStyle/>
          <a:p>
            <a:pPr marL="0" indent="0">
              <a:buNone/>
            </a:pPr>
            <a:r>
              <a:rPr lang="en-US" sz="2400" b="1" dirty="0"/>
              <a:t>CIR based absolute distance estimation</a:t>
            </a:r>
          </a:p>
        </p:txBody>
      </p:sp>
      <p:sp>
        <p:nvSpPr>
          <p:cNvPr id="4" name="Slide Number Placeholder 3"/>
          <p:cNvSpPr>
            <a:spLocks noGrp="1"/>
          </p:cNvSpPr>
          <p:nvPr>
            <p:ph type="sldNum" sz="quarter" idx="12"/>
          </p:nvPr>
        </p:nvSpPr>
        <p:spPr/>
        <p:txBody>
          <a:bodyPr/>
          <a:lstStyle/>
          <a:p>
            <a:fld id="{6046C4E9-6070-4511-A1E7-F763F4F93923}" type="slidenum">
              <a:rPr lang="en-US" smtClean="0"/>
              <a:t>20</a:t>
            </a:fld>
            <a:endParaRPr lang="en-US"/>
          </a:p>
        </p:txBody>
      </p:sp>
      <p:grpSp>
        <p:nvGrpSpPr>
          <p:cNvPr id="16" name="Group 15"/>
          <p:cNvGrpSpPr/>
          <p:nvPr/>
        </p:nvGrpSpPr>
        <p:grpSpPr>
          <a:xfrm>
            <a:off x="4869324" y="2038929"/>
            <a:ext cx="4244269" cy="4191853"/>
            <a:chOff x="4869324" y="2038929"/>
            <a:chExt cx="4244269" cy="4191853"/>
          </a:xfrm>
        </p:grpSpPr>
        <p:pic>
          <p:nvPicPr>
            <p:cNvPr id="7" name="Picture 4" descr="galaxy phone back에 대한 이미지 검색결과"/>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202" b="5962"/>
            <a:stretch/>
          </p:blipFill>
          <p:spPr bwMode="auto">
            <a:xfrm>
              <a:off x="4869324" y="3100952"/>
              <a:ext cx="921123" cy="152380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cxnSpLocks/>
            </p:cNvCxnSpPr>
            <p:nvPr/>
          </p:nvCxnSpPr>
          <p:spPr>
            <a:xfrm flipV="1">
              <a:off x="5862379" y="3546231"/>
              <a:ext cx="1435240" cy="25258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pic>
          <p:nvPicPr>
            <p:cNvPr id="14" name="Picture 2" descr="finger symbol에 대한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7476">
              <a:off x="7381306" y="3214156"/>
              <a:ext cx="858163" cy="858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iconexperience.com/_img/v_collection_png/512x512/shadow/brickwa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8933" y="5046122"/>
              <a:ext cx="1184660" cy="11846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t.hzcdn.com/simgs/c55138ff0eadccc3_4-7844/modern-vas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282" y="2038929"/>
              <a:ext cx="804433" cy="10798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Rectangle 22"/>
                <p:cNvSpPr/>
                <p:nvPr/>
              </p:nvSpPr>
              <p:spPr>
                <a:xfrm>
                  <a:off x="6332415" y="3555463"/>
                  <a:ext cx="8658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𝜶</m:t>
                            </m:r>
                          </m:e>
                          <m:sub>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 </m:t>
                        </m:r>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2</m:t>
                            </m:r>
                          </m:sub>
                        </m:sSub>
                      </m:oMath>
                    </m:oMathPara>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6332415" y="3555463"/>
                  <a:ext cx="865878" cy="400110"/>
                </a:xfrm>
                <a:prstGeom prst="rect">
                  <a:avLst/>
                </a:prstGeom>
                <a:blipFill>
                  <a:blip r:embed="rId7"/>
                  <a:stretch>
                    <a:fillRect/>
                  </a:stretch>
                </a:blipFill>
              </p:spPr>
              <p:txBody>
                <a:bodyPr/>
                <a:lstStyle/>
                <a:p>
                  <a:r>
                    <a:rPr lang="en-US">
                      <a:noFill/>
                    </a:rPr>
                    <a:t> </a:t>
                  </a:r>
                </a:p>
              </p:txBody>
            </p:sp>
          </mc:Fallback>
        </mc:AlternateContent>
      </p:grpSp>
      <p:grpSp>
        <p:nvGrpSpPr>
          <p:cNvPr id="13" name="Group 12"/>
          <p:cNvGrpSpPr/>
          <p:nvPr/>
        </p:nvGrpSpPr>
        <p:grpSpPr>
          <a:xfrm>
            <a:off x="5862379" y="2813538"/>
            <a:ext cx="2472964" cy="2824914"/>
            <a:chOff x="5862379" y="2813538"/>
            <a:chExt cx="2472964" cy="2824914"/>
          </a:xfrm>
        </p:grpSpPr>
        <p:cxnSp>
          <p:nvCxnSpPr>
            <p:cNvPr id="9" name="Straight Arrow Connector 8"/>
            <p:cNvCxnSpPr>
              <a:cxnSpLocks/>
              <a:endCxn id="15" idx="1"/>
            </p:cNvCxnSpPr>
            <p:nvPr/>
          </p:nvCxnSpPr>
          <p:spPr>
            <a:xfrm>
              <a:off x="5877997" y="3919045"/>
              <a:ext cx="2050936" cy="171940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cxnSpLocks/>
            </p:cNvCxnSpPr>
            <p:nvPr/>
          </p:nvCxnSpPr>
          <p:spPr>
            <a:xfrm flipV="1">
              <a:off x="5862379" y="2813538"/>
              <a:ext cx="1734178" cy="915153"/>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a:cxnSpLocks/>
            </p:cNvCxnSpPr>
            <p:nvPr/>
          </p:nvCxnSpPr>
          <p:spPr>
            <a:xfrm>
              <a:off x="5877997" y="3848918"/>
              <a:ext cx="1310860" cy="49722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rot="5400000">
              <a:off x="7760346" y="4401604"/>
              <a:ext cx="503664" cy="646331"/>
            </a:xfrm>
            <a:prstGeom prst="rect">
              <a:avLst/>
            </a:prstGeom>
            <a:noFill/>
          </p:spPr>
          <p:txBody>
            <a:bodyPr wrap="none" rtlCol="0">
              <a:spAutoFit/>
            </a:bodyPr>
            <a:lstStyle/>
            <a:p>
              <a:r>
                <a:rPr lang="en-US" sz="3600" dirty="0"/>
                <a:t>…</a:t>
              </a:r>
            </a:p>
          </p:txBody>
        </p:sp>
        <mc:AlternateContent xmlns:mc="http://schemas.openxmlformats.org/markup-compatibility/2006" xmlns:a14="http://schemas.microsoft.com/office/drawing/2010/main">
          <mc:Choice Requires="a14">
            <p:sp>
              <p:nvSpPr>
                <p:cNvPr id="22" name="Rectangle 21"/>
                <p:cNvSpPr/>
                <p:nvPr/>
              </p:nvSpPr>
              <p:spPr>
                <a:xfrm>
                  <a:off x="6153023" y="2893295"/>
                  <a:ext cx="85395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𝜶</m:t>
                            </m:r>
                          </m:e>
                          <m:sub>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 </m:t>
                        </m:r>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1</m:t>
                            </m:r>
                          </m:sub>
                        </m:sSub>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6153023" y="2893295"/>
                  <a:ext cx="85395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697573" y="5065636"/>
                  <a:ext cx="9284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𝜶</m:t>
                            </m:r>
                          </m:e>
                          <m:sub>
                            <m:r>
                              <a:rPr lang="en-US" sz="2000" b="0" i="1" smtClean="0">
                                <a:latin typeface="Cambria Math" panose="02040503050406030204" pitchFamily="18" charset="0"/>
                                <a:ea typeface="Cambria Math" panose="02040503050406030204" pitchFamily="18" charset="0"/>
                              </a:rPr>
                              <m:t>𝐾</m:t>
                            </m:r>
                          </m:sub>
                        </m:sSub>
                        <m:r>
                          <a:rPr lang="en-US" sz="2000" b="0" i="1" smtClean="0">
                            <a:latin typeface="Cambria Math" panose="02040503050406030204" pitchFamily="18" charset="0"/>
                            <a:ea typeface="Cambria Math" panose="02040503050406030204" pitchFamily="18" charset="0"/>
                          </a:rPr>
                          <m:t>, </m:t>
                        </m:r>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b="0" i="1" smtClean="0">
                                <a:latin typeface="Cambria Math" panose="02040503050406030204" pitchFamily="18" charset="0"/>
                                <a:ea typeface="Cambria Math" panose="02040503050406030204" pitchFamily="18" charset="0"/>
                              </a:rPr>
                              <m:t>𝐾</m:t>
                            </m:r>
                          </m:sub>
                        </m:sSub>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6697573" y="5065636"/>
                  <a:ext cx="928459" cy="400110"/>
                </a:xfrm>
                <a:prstGeom prst="rect">
                  <a:avLst/>
                </a:prstGeom>
                <a:blipFill>
                  <a:blip r:embed="rId9"/>
                  <a:stretch>
                    <a:fillRect/>
                  </a:stretch>
                </a:blipFill>
              </p:spPr>
              <p:txBody>
                <a:bodyPr/>
                <a:lstStyle/>
                <a:p>
                  <a:r>
                    <a:rPr lang="en-US">
                      <a:noFill/>
                    </a:rPr>
                    <a:t> </a:t>
                  </a:r>
                </a:p>
              </p:txBody>
            </p:sp>
          </mc:Fallback>
        </mc:AlternateContent>
      </p:grpSp>
      <p:grpSp>
        <p:nvGrpSpPr>
          <p:cNvPr id="33" name="Group 32"/>
          <p:cNvGrpSpPr/>
          <p:nvPr/>
        </p:nvGrpSpPr>
        <p:grpSpPr>
          <a:xfrm>
            <a:off x="145940" y="3556276"/>
            <a:ext cx="3915174" cy="752331"/>
            <a:chOff x="145940" y="3556276"/>
            <a:chExt cx="3915174" cy="752331"/>
          </a:xfrm>
        </p:grpSpPr>
        <p:sp>
          <p:nvSpPr>
            <p:cNvPr id="25" name="Arrow: Down 24"/>
            <p:cNvSpPr/>
            <p:nvPr/>
          </p:nvSpPr>
          <p:spPr>
            <a:xfrm>
              <a:off x="2031338" y="3556276"/>
              <a:ext cx="376517" cy="37651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145940" y="3908497"/>
              <a:ext cx="3915174" cy="400110"/>
            </a:xfrm>
            <a:prstGeom prst="rect">
              <a:avLst/>
            </a:prstGeom>
          </p:spPr>
          <p:txBody>
            <a:bodyPr wrap="none">
              <a:spAutoFit/>
            </a:bodyPr>
            <a:lstStyle/>
            <a:p>
              <a:r>
                <a:rPr lang="en-US" sz="2000" b="1" dirty="0"/>
                <a:t>Cancelling out the static reflections</a:t>
              </a:r>
            </a:p>
          </p:txBody>
        </p:sp>
      </p:grpSp>
      <p:grpSp>
        <p:nvGrpSpPr>
          <p:cNvPr id="43" name="Group 42"/>
          <p:cNvGrpSpPr/>
          <p:nvPr/>
        </p:nvGrpSpPr>
        <p:grpSpPr>
          <a:xfrm>
            <a:off x="0" y="4346145"/>
            <a:ext cx="4897687" cy="2359319"/>
            <a:chOff x="0" y="4346145"/>
            <a:chExt cx="4897687" cy="2359319"/>
          </a:xfrm>
        </p:grpSpPr>
        <mc:AlternateContent xmlns:mc="http://schemas.openxmlformats.org/markup-compatibility/2006" xmlns:a14="http://schemas.microsoft.com/office/drawing/2010/main">
          <mc:Choice Requires="a14">
            <p:sp>
              <p:nvSpPr>
                <p:cNvPr id="26" name="Rectangle 25"/>
                <p:cNvSpPr/>
                <p:nvPr/>
              </p:nvSpPr>
              <p:spPr>
                <a:xfrm>
                  <a:off x="0" y="4346145"/>
                  <a:ext cx="4897687" cy="95276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𝑑</m:t>
                            </m:r>
                          </m:sub>
                          <m:sup>
                            <m:r>
                              <a:rPr lang="en-US" b="0" i="1" smtClean="0">
                                <a:latin typeface="Cambria Math" panose="02040503050406030204" pitchFamily="18" charset="0"/>
                              </a:rPr>
                              <m:t>𝑡</m:t>
                            </m:r>
                          </m:sup>
                        </m:sSub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𝑡</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𝑡</m:t>
                            </m:r>
                            <m:r>
                              <a:rPr lang="en-US" b="0" i="1" smtClean="0">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τ</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up>
                        </m:sSup>
                        <m:r>
                          <m:rPr>
                            <m:sty m:val="p"/>
                          </m:rPr>
                          <a:rPr lang="en-US">
                            <a:latin typeface="Cambria Math" panose="02040503050406030204" pitchFamily="18" charset="0"/>
                            <a:ea typeface="Cambria Math" panose="02040503050406030204" pitchFamily="18" charset="0"/>
                          </a:rPr>
                          <m:t>sinc</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τ</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𝑊</m:t>
                            </m:r>
                          </m:e>
                        </m:d>
                        <m:r>
                          <a:rPr lang="en-US" b="0" i="1" smtClean="0">
                            <a:latin typeface="Cambria Math" panose="02040503050406030204" pitchFamily="18" charset="0"/>
                            <a:ea typeface="Cambria Math" panose="02040503050406030204" pitchFamily="18" charset="0"/>
                          </a:rPr>
                          <m:t>−</m:t>
                        </m:r>
                      </m:oMath>
                    </m:oMathPara>
                  </a14:m>
                  <a:r>
                    <a:rPr lang="en-US" b="0" i="1" dirty="0">
                      <a:latin typeface="Cambria Math" panose="02040503050406030204" pitchFamily="18" charset="0"/>
                      <a:ea typeface="Cambria Math" panose="02040503050406030204" pitchFamily="18" charset="0"/>
                    </a:rPr>
                    <a:t/>
                  </a:r>
                  <a:br>
                    <a:rPr lang="en-US" b="0" i="1" dirty="0">
                      <a:latin typeface="Cambria Math" panose="02040503050406030204" pitchFamily="18" charset="0"/>
                      <a:ea typeface="Cambria Math" panose="02040503050406030204" pitchFamily="18" charset="0"/>
                    </a:rPr>
                  </a:br>
                  <a:r>
                    <a:rPr lang="en-US" b="0" i="1"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r>
                            <m:rPr>
                              <m:sty m:val="p"/>
                            </m:rPr>
                            <a:rPr lang="el-GR" i="1">
                              <a:latin typeface="Cambria Math" panose="02040503050406030204" pitchFamily="18" charset="0"/>
                              <a:ea typeface="Cambria Math" panose="02040503050406030204" pitchFamily="18" charset="0"/>
                            </a:rPr>
                            <m:t>τ</m:t>
                          </m:r>
                        </m:sup>
                      </m:sSup>
                      <m:r>
                        <m:rPr>
                          <m:sty m:val="p"/>
                        </m:rPr>
                        <a:rPr lang="en-US">
                          <a:latin typeface="Cambria Math" panose="02040503050406030204" pitchFamily="18" charset="0"/>
                          <a:ea typeface="Cambria Math" panose="02040503050406030204" pitchFamily="18" charset="0"/>
                        </a:rPr>
                        <m:t>sinc</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τ</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𝑊</m:t>
                          </m:r>
                        </m:e>
                      </m:d>
                      <m:r>
                        <a:rPr lang="en-US" b="0" i="1" smtClean="0">
                          <a:latin typeface="Cambria Math" panose="02040503050406030204" pitchFamily="18" charset="0"/>
                        </a:rPr>
                        <m:t>)</m:t>
                      </m:r>
                    </m:oMath>
                  </a14:m>
                  <a:r>
                    <a:rPr lang="en-US" dirty="0"/>
                    <a:t> </a:t>
                  </a:r>
                </a:p>
              </p:txBody>
            </p:sp>
          </mc:Choice>
          <mc:Fallback xmlns="">
            <p:sp>
              <p:nvSpPr>
                <p:cNvPr id="26" name="Rectangle 25"/>
                <p:cNvSpPr>
                  <a:spLocks noRot="1" noChangeAspect="1" noMove="1" noResize="1" noEditPoints="1" noAdjustHandles="1" noChangeArrowheads="1" noChangeShapeType="1" noTextEdit="1"/>
                </p:cNvSpPr>
                <p:nvPr/>
              </p:nvSpPr>
              <p:spPr>
                <a:xfrm>
                  <a:off x="0" y="4346145"/>
                  <a:ext cx="4897687" cy="952761"/>
                </a:xfrm>
                <a:prstGeom prst="rect">
                  <a:avLst/>
                </a:prstGeom>
                <a:blipFill>
                  <a:blip r:embed="rId10"/>
                  <a:stretch>
                    <a:fillRect b="-4487"/>
                  </a:stretch>
                </a:blipFill>
              </p:spPr>
              <p:txBody>
                <a:bodyPr/>
                <a:lstStyle/>
                <a:p>
                  <a:r>
                    <a:rPr lang="en-US">
                      <a:noFill/>
                    </a:rPr>
                    <a:t> </a:t>
                  </a:r>
                </a:p>
              </p:txBody>
            </p:sp>
          </mc:Fallback>
        </mc:AlternateContent>
        <p:cxnSp>
          <p:nvCxnSpPr>
            <p:cNvPr id="30" name="Straight Arrow Connector 29"/>
            <p:cNvCxnSpPr>
              <a:cxnSpLocks/>
            </p:cNvCxnSpPr>
            <p:nvPr/>
          </p:nvCxnSpPr>
          <p:spPr>
            <a:xfrm flipH="1" flipV="1">
              <a:off x="1073336" y="4944206"/>
              <a:ext cx="450665" cy="5788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cxnSpLocks/>
            </p:cNvCxnSpPr>
            <p:nvPr/>
          </p:nvCxnSpPr>
          <p:spPr>
            <a:xfrm flipV="1">
              <a:off x="1986246" y="4883992"/>
              <a:ext cx="1415938" cy="6307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TextBox 31"/>
            <p:cNvSpPr txBox="1"/>
            <p:nvPr/>
          </p:nvSpPr>
          <p:spPr>
            <a:xfrm>
              <a:off x="1105596" y="5514735"/>
              <a:ext cx="1445204" cy="400110"/>
            </a:xfrm>
            <a:prstGeom prst="rect">
              <a:avLst/>
            </a:prstGeom>
            <a:noFill/>
          </p:spPr>
          <p:txBody>
            <a:bodyPr wrap="none" rtlCol="0">
              <a:spAutoFit/>
            </a:bodyPr>
            <a:lstStyle/>
            <a:p>
              <a:r>
                <a:rPr lang="en-US" sz="2000" dirty="0">
                  <a:solidFill>
                    <a:srgbClr val="FF0000"/>
                  </a:solidFill>
                </a:rPr>
                <a:t>2 unknowns</a:t>
              </a:r>
            </a:p>
          </p:txBody>
        </p:sp>
        <p:cxnSp>
          <p:nvCxnSpPr>
            <p:cNvPr id="39" name="Straight Arrow Connector 38"/>
            <p:cNvCxnSpPr>
              <a:cxnSpLocks/>
              <a:stCxn id="41" idx="0"/>
            </p:cNvCxnSpPr>
            <p:nvPr/>
          </p:nvCxnSpPr>
          <p:spPr>
            <a:xfrm flipV="1">
              <a:off x="3808853" y="4976602"/>
              <a:ext cx="54638" cy="10209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2959325" y="5997578"/>
              <a:ext cx="1699055" cy="707886"/>
            </a:xfrm>
            <a:prstGeom prst="rect">
              <a:avLst/>
            </a:prstGeom>
            <a:noFill/>
          </p:spPr>
          <p:txBody>
            <a:bodyPr wrap="none" rtlCol="0">
              <a:spAutoFit/>
            </a:bodyPr>
            <a:lstStyle/>
            <a:p>
              <a:r>
                <a:rPr lang="en-US" sz="2000" dirty="0">
                  <a:solidFill>
                    <a:srgbClr val="FF0000"/>
                  </a:solidFill>
                </a:rPr>
                <a:t>Known from</a:t>
              </a:r>
              <a:br>
                <a:rPr lang="en-US" sz="2000" dirty="0">
                  <a:solidFill>
                    <a:srgbClr val="FF0000"/>
                  </a:solidFill>
                </a:rPr>
              </a:br>
              <a:r>
                <a:rPr lang="en-US" sz="2000" dirty="0">
                  <a:solidFill>
                    <a:srgbClr val="FF0000"/>
                  </a:solidFill>
                </a:rPr>
                <a:t>phase tracking</a:t>
              </a:r>
            </a:p>
          </p:txBody>
        </p:sp>
      </p:grpSp>
      <p:grpSp>
        <p:nvGrpSpPr>
          <p:cNvPr id="11" name="Group 10"/>
          <p:cNvGrpSpPr/>
          <p:nvPr/>
        </p:nvGrpSpPr>
        <p:grpSpPr>
          <a:xfrm>
            <a:off x="289238" y="2299230"/>
            <a:ext cx="4647501" cy="1126198"/>
            <a:chOff x="289238" y="2299230"/>
            <a:chExt cx="4647501" cy="1126198"/>
          </a:xfrm>
        </p:grpSpPr>
        <mc:AlternateContent xmlns:mc="http://schemas.openxmlformats.org/markup-compatibility/2006" xmlns:a14="http://schemas.microsoft.com/office/drawing/2010/main">
          <mc:Choice Requires="a14">
            <p:sp>
              <p:nvSpPr>
                <p:cNvPr id="5" name="Rectangle 4"/>
                <p:cNvSpPr/>
                <p:nvPr/>
              </p:nvSpPr>
              <p:spPr>
                <a:xfrm>
                  <a:off x="289238" y="3040579"/>
                  <a:ext cx="3909147" cy="384849"/>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𝑛</m:t>
                          </m:r>
                        </m:e>
                      </m:d>
                      <m:r>
                        <a:rPr lang="en-US" i="1">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𝑖</m:t>
                                  </m:r>
                                </m:sub>
                              </m:sSub>
                            </m:sup>
                          </m:sSup>
                          <m:r>
                            <m:rPr>
                              <m:sty m:val="p"/>
                            </m:rPr>
                            <a:rPr lang="en-US">
                              <a:latin typeface="Cambria Math" panose="02040503050406030204" pitchFamily="18" charset="0"/>
                              <a:ea typeface="Cambria Math" panose="02040503050406030204" pitchFamily="18" charset="0"/>
                            </a:rPr>
                            <m:t>sinc</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m:t>
                          </m:r>
                        </m:e>
                      </m:nary>
                    </m:oMath>
                  </a14:m>
                  <a:r>
                    <a:rPr lang="en-US" dirty="0"/>
                    <a:t> </a:t>
                  </a:r>
                </a:p>
              </p:txBody>
            </p:sp>
          </mc:Choice>
          <mc:Fallback xmlns="">
            <p:sp>
              <p:nvSpPr>
                <p:cNvPr id="5" name="Rectangle 4"/>
                <p:cNvSpPr>
                  <a:spLocks noRot="1" noChangeAspect="1" noMove="1" noResize="1" noEditPoints="1" noAdjustHandles="1" noChangeArrowheads="1" noChangeShapeType="1" noTextEdit="1"/>
                </p:cNvSpPr>
                <p:nvPr/>
              </p:nvSpPr>
              <p:spPr>
                <a:xfrm>
                  <a:off x="289238" y="3040579"/>
                  <a:ext cx="3909147" cy="384849"/>
                </a:xfrm>
                <a:prstGeom prst="rect">
                  <a:avLst/>
                </a:prstGeom>
                <a:blipFill>
                  <a:blip r:embed="rId11"/>
                  <a:stretch>
                    <a:fillRect t="-111111" b="-179365"/>
                  </a:stretch>
                </a:blipFill>
              </p:spPr>
              <p:txBody>
                <a:bodyPr/>
                <a:lstStyle/>
                <a:p>
                  <a:r>
                    <a:rPr lang="en-US">
                      <a:noFill/>
                    </a:rPr>
                    <a:t> </a:t>
                  </a:r>
                </a:p>
              </p:txBody>
            </p:sp>
          </mc:Fallback>
        </mc:AlternateContent>
        <p:cxnSp>
          <p:nvCxnSpPr>
            <p:cNvPr id="12" name="Straight Arrow Connector 11"/>
            <p:cNvCxnSpPr>
              <a:cxnSpLocks/>
            </p:cNvCxnSpPr>
            <p:nvPr/>
          </p:nvCxnSpPr>
          <p:spPr>
            <a:xfrm flipH="1">
              <a:off x="1693985" y="2661619"/>
              <a:ext cx="617469" cy="5036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cxnSpLocks/>
            </p:cNvCxnSpPr>
            <p:nvPr/>
          </p:nvCxnSpPr>
          <p:spPr>
            <a:xfrm>
              <a:off x="2876877" y="2631674"/>
              <a:ext cx="651769" cy="5335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1840417" y="2299230"/>
              <a:ext cx="1578253" cy="400110"/>
            </a:xfrm>
            <a:prstGeom prst="rect">
              <a:avLst/>
            </a:prstGeom>
            <a:noFill/>
          </p:spPr>
          <p:txBody>
            <a:bodyPr wrap="none" rtlCol="0">
              <a:spAutoFit/>
            </a:bodyPr>
            <a:lstStyle/>
            <a:p>
              <a:r>
                <a:rPr lang="en-US" sz="2000" dirty="0">
                  <a:solidFill>
                    <a:srgbClr val="FF0000"/>
                  </a:solidFill>
                </a:rPr>
                <a:t>2K unknowns</a:t>
              </a:r>
            </a:p>
          </p:txBody>
        </p:sp>
        <p:cxnSp>
          <p:nvCxnSpPr>
            <p:cNvPr id="45" name="Straight Arrow Connector 44"/>
            <p:cNvCxnSpPr>
              <a:cxnSpLocks/>
            </p:cNvCxnSpPr>
            <p:nvPr/>
          </p:nvCxnSpPr>
          <p:spPr>
            <a:xfrm flipH="1">
              <a:off x="3793699" y="2719237"/>
              <a:ext cx="402257" cy="4045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TextBox 45"/>
            <p:cNvSpPr txBox="1"/>
            <p:nvPr/>
          </p:nvSpPr>
          <p:spPr>
            <a:xfrm>
              <a:off x="3621955" y="2395555"/>
              <a:ext cx="1314784" cy="400110"/>
            </a:xfrm>
            <a:prstGeom prst="rect">
              <a:avLst/>
            </a:prstGeom>
            <a:noFill/>
          </p:spPr>
          <p:txBody>
            <a:bodyPr wrap="none" rtlCol="0">
              <a:spAutoFit/>
            </a:bodyPr>
            <a:lstStyle/>
            <a:p>
              <a:r>
                <a:rPr lang="en-US" sz="2000" dirty="0">
                  <a:solidFill>
                    <a:srgbClr val="FF0000"/>
                  </a:solidFill>
                </a:rPr>
                <a:t>Bandwidth</a:t>
              </a:r>
            </a:p>
          </p:txBody>
        </p:sp>
      </p:grpSp>
    </p:spTree>
    <p:extLst>
      <p:ext uri="{BB962C8B-B14F-4D97-AF65-F5344CB8AC3E}">
        <p14:creationId xmlns:p14="http://schemas.microsoft.com/office/powerpoint/2010/main" val="116245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7886700" cy="590931"/>
          </a:xfrm>
        </p:spPr>
        <p:txBody>
          <a:bodyPr/>
          <a:lstStyle/>
          <a:p>
            <a:r>
              <a:rPr lang="en-US" dirty="0"/>
              <a:t>Absolute distance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4530726"/>
              </a:xfrm>
            </p:spPr>
            <p:txBody>
              <a:bodyPr/>
              <a:lstStyle/>
              <a:p>
                <a:pPr marL="0" indent="0">
                  <a:buNone/>
                </a:pPr>
                <a:r>
                  <a:rPr lang="en-US" sz="2400" b="1" dirty="0"/>
                  <a:t>Find </a:t>
                </a:r>
                <a14:m>
                  <m:oMath xmlns:m="http://schemas.openxmlformats.org/officeDocument/2006/math">
                    <m:r>
                      <a:rPr lang="el-GR" sz="2400" b="1" i="1">
                        <a:latin typeface="Cambria Math" panose="02040503050406030204" pitchFamily="18" charset="0"/>
                        <a:ea typeface="Cambria Math" panose="02040503050406030204" pitchFamily="18" charset="0"/>
                      </a:rPr>
                      <m:t>𝝉</m:t>
                    </m:r>
                  </m:oMath>
                </a14:m>
                <a:r>
                  <a:rPr lang="en-US" sz="2400" b="1" dirty="0"/>
                  <a:t> that minimizes</a:t>
                </a:r>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Calculate absolute distance from </a:t>
                </a:r>
                <a14:m>
                  <m:oMath xmlns:m="http://schemas.openxmlformats.org/officeDocument/2006/math">
                    <m:r>
                      <a:rPr lang="el-GR" sz="2400" b="1" i="1">
                        <a:latin typeface="Cambria Math" panose="02040503050406030204" pitchFamily="18" charset="0"/>
                        <a:ea typeface="Cambria Math" panose="02040503050406030204" pitchFamily="18" charset="0"/>
                      </a:rPr>
                      <m:t>𝝉</m:t>
                    </m:r>
                  </m:oMath>
                </a14:m>
                <a:r>
                  <a:rPr lang="en-US" sz="2400" b="1" dirty="0"/>
                  <a:t> </a:t>
                </a:r>
              </a:p>
              <a:p>
                <a:r>
                  <a:rPr lang="en-US" sz="2400" dirty="0"/>
                  <a:t>Estimate </a:t>
                </a:r>
                <a:r>
                  <a:rPr lang="en-US" sz="2400" dirty="0">
                    <a:solidFill>
                      <a:srgbClr val="FF0000"/>
                    </a:solidFill>
                  </a:rPr>
                  <a:t>initial position</a:t>
                </a:r>
              </a:p>
              <a:p>
                <a:r>
                  <a:rPr lang="en-US" sz="2400" dirty="0"/>
                  <a:t>Improve distance estimation accuracy </a:t>
                </a:r>
                <a:r>
                  <a:rPr lang="en-US" sz="2400" dirty="0">
                    <a:solidFill>
                      <a:srgbClr val="FF0000"/>
                    </a:solidFill>
                  </a:rPr>
                  <a:t>combined with</a:t>
                </a:r>
                <a:r>
                  <a:rPr lang="en-US" sz="2400" dirty="0"/>
                  <a:t> phase based tracking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4530726"/>
              </a:xfrm>
              <a:blipFill>
                <a:blip r:embed="rId3"/>
                <a:stretch>
                  <a:fillRect l="-1159" t="-174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21</a:t>
            </a:fld>
            <a:endParaRPr lang="en-US"/>
          </a:p>
        </p:txBody>
      </p:sp>
      <mc:AlternateContent xmlns:mc="http://schemas.openxmlformats.org/markup-compatibility/2006" xmlns:a14="http://schemas.microsoft.com/office/drawing/2010/main">
        <mc:Choice Requires="a14">
          <p:sp>
            <p:nvSpPr>
              <p:cNvPr id="26" name="Rectangle 25"/>
              <p:cNvSpPr/>
              <p:nvPr/>
            </p:nvSpPr>
            <p:spPr>
              <a:xfrm>
                <a:off x="444748" y="2294606"/>
                <a:ext cx="8254503" cy="871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min</m:t>
                              </m:r>
                            </m:e>
                            <m:lim>
                              <m:r>
                                <a:rPr lang="en-US" b="0" i="1" smtClean="0">
                                  <a:latin typeface="Cambria Math" panose="02040503050406030204" pitchFamily="18" charset="0"/>
                                </a:rPr>
                                <m:t>𝑎</m:t>
                              </m:r>
                              <m:r>
                                <a:rPr lang="en-US" b="0" i="1" smtClean="0">
                                  <a:latin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τ</m:t>
                              </m:r>
                            </m:lim>
                          </m:limLow>
                        </m:fName>
                        <m:e>
                          <m:nary>
                            <m:naryPr>
                              <m:chr m:val="∑"/>
                              <m:ctrlPr>
                                <a:rPr lang="en-US" i="1">
                                  <a:latin typeface="Cambria Math" panose="02040503050406030204" pitchFamily="18" charset="0"/>
                                </a:rPr>
                              </m:ctrlPr>
                            </m:naryPr>
                            <m:sub>
                              <m:r>
                                <a:rPr lang="en-US" b="0" i="1" smtClean="0">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𝐿</m:t>
                              </m:r>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𝑑</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τ</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up>
                                      </m:sSup>
                                      <m:r>
                                        <m:rPr>
                                          <m:sty m:val="p"/>
                                        </m:rPr>
                                        <a:rPr lang="en-US">
                                          <a:latin typeface="Cambria Math" panose="02040503050406030204" pitchFamily="18" charset="0"/>
                                          <a:ea typeface="Cambria Math" panose="02040503050406030204" pitchFamily="18" charset="0"/>
                                        </a:rPr>
                                        <m:t>sinc</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τ</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𝑊</m:t>
                                          </m:r>
                                        </m:e>
                                      </m:d>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m:t>
                                              </m:r>
                                            </m:sub>
                                          </m:sSub>
                                          <m:r>
                                            <m:rPr>
                                              <m:sty m:val="p"/>
                                            </m:rPr>
                                            <a:rPr lang="el-GR" i="1">
                                              <a:latin typeface="Cambria Math" panose="02040503050406030204" pitchFamily="18" charset="0"/>
                                              <a:ea typeface="Cambria Math" panose="02040503050406030204" pitchFamily="18" charset="0"/>
                                            </a:rPr>
                                            <m:t>τ</m:t>
                                          </m:r>
                                        </m:sup>
                                      </m:sSup>
                                      <m:r>
                                        <m:rPr>
                                          <m:sty m:val="p"/>
                                        </m:rPr>
                                        <a:rPr lang="en-US">
                                          <a:latin typeface="Cambria Math" panose="02040503050406030204" pitchFamily="18" charset="0"/>
                                          <a:ea typeface="Cambria Math" panose="02040503050406030204" pitchFamily="18" charset="0"/>
                                        </a:rPr>
                                        <m:t>sinc</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τ</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𝑊</m:t>
                                          </m:r>
                                        </m:e>
                                      </m:d>
                                    </m:e>
                                  </m:d>
                                </m:e>
                              </m:d>
                            </m:e>
                          </m:nary>
                        </m:e>
                      </m:func>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44748" y="2294606"/>
                <a:ext cx="8254503" cy="87120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548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the position</a:t>
            </a:r>
          </a:p>
        </p:txBody>
      </p:sp>
      <p:sp>
        <p:nvSpPr>
          <p:cNvPr id="4" name="Slide Number Placeholder 3"/>
          <p:cNvSpPr>
            <a:spLocks noGrp="1"/>
          </p:cNvSpPr>
          <p:nvPr>
            <p:ph type="sldNum" sz="quarter" idx="12"/>
          </p:nvPr>
        </p:nvSpPr>
        <p:spPr/>
        <p:txBody>
          <a:bodyPr/>
          <a:lstStyle/>
          <a:p>
            <a:fld id="{6046C4E9-6070-4511-A1E7-F763F4F93923}" type="slidenum">
              <a:rPr lang="en-US" smtClean="0"/>
              <a:t>22</a:t>
            </a:fld>
            <a:endParaRPr lang="en-US"/>
          </a:p>
        </p:txBody>
      </p:sp>
      <mc:AlternateContent xmlns:mc="http://schemas.openxmlformats.org/markup-compatibility/2006" xmlns:a14="http://schemas.microsoft.com/office/drawing/2010/main">
        <mc:Choice Requires="a14">
          <p:sp>
            <p:nvSpPr>
              <p:cNvPr id="6" name="Content Placeholder 4"/>
              <p:cNvSpPr>
                <a:spLocks noGrp="1"/>
              </p:cNvSpPr>
              <p:nvPr>
                <p:ph idx="1"/>
              </p:nvPr>
            </p:nvSpPr>
            <p:spPr/>
            <p:txBody>
              <a:bodyPr/>
              <a:lstStyle/>
              <a:p>
                <a:r>
                  <a:rPr lang="en-US" sz="2400" b="1" dirty="0" smtClean="0"/>
                  <a:t>Combine relative and absolute distance</a:t>
                </a:r>
              </a:p>
              <a:p>
                <a:endParaRPr lang="en-US"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zh-CN" sz="2000" b="1" i="1" smtClean="0">
                              <a:solidFill>
                                <a:schemeClr val="tx1"/>
                              </a:solidFill>
                              <a:latin typeface="Cambria Math" panose="02040503050406030204" pitchFamily="18" charset="0"/>
                            </a:rPr>
                          </m:ctrlPr>
                        </m:sSubPr>
                        <m:e>
                          <m:r>
                            <a:rPr lang="en-US" altLang="zh-CN" sz="2000" b="1" i="1" smtClean="0">
                              <a:solidFill>
                                <a:schemeClr val="tx1"/>
                              </a:solidFill>
                              <a:latin typeface="Cambria Math" panose="02040503050406030204" pitchFamily="18" charset="0"/>
                            </a:rPr>
                            <m:t>𝒅</m:t>
                          </m:r>
                        </m:e>
                        <m:sub>
                          <m:r>
                            <a:rPr lang="en-US" altLang="zh-CN" sz="2000" b="1" i="1" smtClean="0">
                              <a:solidFill>
                                <a:schemeClr val="tx1"/>
                              </a:solidFill>
                              <a:latin typeface="Cambria Math" panose="02040503050406030204" pitchFamily="18" charset="0"/>
                            </a:rPr>
                            <m:t>𝒌</m:t>
                          </m:r>
                        </m:sub>
                      </m:sSub>
                      <m:r>
                        <a:rPr lang="en-US" altLang="zh-CN" sz="2000" b="1" i="1" smtClean="0">
                          <a:solidFill>
                            <a:schemeClr val="tx1"/>
                          </a:solidFill>
                          <a:latin typeface="Cambria Math" panose="02040503050406030204" pitchFamily="18" charset="0"/>
                        </a:rPr>
                        <m:t>=</m:t>
                      </m:r>
                      <m:d>
                        <m:dPr>
                          <m:ctrlPr>
                            <a:rPr lang="en-US" altLang="zh-CN" sz="2000" b="1" i="1" smtClean="0">
                              <a:solidFill>
                                <a:schemeClr val="tx1"/>
                              </a:solidFill>
                              <a:latin typeface="Cambria Math" panose="02040503050406030204" pitchFamily="18" charset="0"/>
                            </a:rPr>
                          </m:ctrlPr>
                        </m:dPr>
                        <m:e>
                          <m:r>
                            <a:rPr lang="en-US" altLang="zh-CN" sz="2000" b="1" i="1" smtClean="0">
                              <a:solidFill>
                                <a:schemeClr val="tx1"/>
                              </a:solidFill>
                              <a:latin typeface="Cambria Math" panose="02040503050406030204" pitchFamily="18" charset="0"/>
                            </a:rPr>
                            <m:t>𝟏</m:t>
                          </m:r>
                          <m:r>
                            <a:rPr lang="en-US" altLang="zh-CN" sz="2000" b="1" i="1" smtClean="0">
                              <a:solidFill>
                                <a:schemeClr val="tx1"/>
                              </a:solidFill>
                              <a:latin typeface="Cambria Math" panose="02040503050406030204" pitchFamily="18" charset="0"/>
                            </a:rPr>
                            <m:t> −</m:t>
                          </m:r>
                          <m:r>
                            <a:rPr lang="zh-CN" altLang="en-US" sz="2000" b="1" i="1" smtClean="0">
                              <a:solidFill>
                                <a:schemeClr val="tx1"/>
                              </a:solidFill>
                              <a:latin typeface="Cambria Math" panose="02040503050406030204" pitchFamily="18" charset="0"/>
                            </a:rPr>
                            <m:t>𝜷</m:t>
                          </m:r>
                        </m:e>
                      </m:d>
                      <m:sSubSup>
                        <m:sSubSupPr>
                          <m:ctrlPr>
                            <a:rPr lang="en-US" altLang="zh-CN" sz="2000" b="1" i="1" smtClean="0">
                              <a:solidFill>
                                <a:schemeClr val="tx1"/>
                              </a:solidFill>
                              <a:latin typeface="Cambria Math" panose="02040503050406030204" pitchFamily="18" charset="0"/>
                            </a:rPr>
                          </m:ctrlPr>
                        </m:sSubSupPr>
                        <m:e>
                          <m:r>
                            <a:rPr lang="en-US" altLang="zh-CN" sz="2000" b="1" i="1" smtClean="0">
                              <a:solidFill>
                                <a:schemeClr val="tx1"/>
                              </a:solidFill>
                              <a:latin typeface="Cambria Math" panose="02040503050406030204" pitchFamily="18" charset="0"/>
                            </a:rPr>
                            <m:t>𝒅</m:t>
                          </m:r>
                        </m:e>
                        <m:sub>
                          <m:r>
                            <a:rPr lang="en-US" altLang="zh-CN" sz="2000" b="1" i="1" smtClean="0">
                              <a:solidFill>
                                <a:schemeClr val="tx1"/>
                              </a:solidFill>
                              <a:latin typeface="Cambria Math" panose="02040503050406030204" pitchFamily="18" charset="0"/>
                            </a:rPr>
                            <m:t>𝒌</m:t>
                          </m:r>
                        </m:sub>
                        <m:sup>
                          <m:r>
                            <a:rPr lang="en-US" altLang="zh-CN" sz="2000" b="1" i="1" smtClean="0">
                              <a:solidFill>
                                <a:schemeClr val="tx1"/>
                              </a:solidFill>
                              <a:latin typeface="Cambria Math" panose="02040503050406030204" pitchFamily="18" charset="0"/>
                            </a:rPr>
                            <m:t>𝒑</m:t>
                          </m:r>
                        </m:sup>
                      </m:sSubSup>
                      <m:r>
                        <a:rPr lang="en-US" altLang="zh-CN" sz="2000" b="1" i="1" smtClean="0">
                          <a:solidFill>
                            <a:schemeClr val="tx1"/>
                          </a:solidFill>
                          <a:latin typeface="Cambria Math" panose="02040503050406030204" pitchFamily="18" charset="0"/>
                        </a:rPr>
                        <m:t>+ </m:t>
                      </m:r>
                      <m:r>
                        <a:rPr lang="zh-CN" altLang="en-US" sz="2000" b="1" i="1" smtClean="0">
                          <a:solidFill>
                            <a:schemeClr val="tx1"/>
                          </a:solidFill>
                          <a:latin typeface="Cambria Math" panose="02040503050406030204" pitchFamily="18" charset="0"/>
                        </a:rPr>
                        <m:t>𝜷</m:t>
                      </m:r>
                      <m:sSubSup>
                        <m:sSubSupPr>
                          <m:ctrlPr>
                            <a:rPr lang="en-US" altLang="zh-CN" sz="2000" b="1" i="1">
                              <a:latin typeface="Cambria Math" panose="02040503050406030204" pitchFamily="18" charset="0"/>
                            </a:rPr>
                          </m:ctrlPr>
                        </m:sSubSupPr>
                        <m:e>
                          <m:r>
                            <a:rPr lang="en-US" altLang="zh-CN" sz="2000" b="1" i="1">
                              <a:latin typeface="Cambria Math" panose="02040503050406030204" pitchFamily="18" charset="0"/>
                            </a:rPr>
                            <m:t>𝒅</m:t>
                          </m:r>
                        </m:e>
                        <m:sub>
                          <m:r>
                            <a:rPr lang="en-US" altLang="zh-CN" sz="2000" b="1" i="1">
                              <a:latin typeface="Cambria Math" panose="02040503050406030204" pitchFamily="18" charset="0"/>
                            </a:rPr>
                            <m:t>𝒌</m:t>
                          </m:r>
                        </m:sub>
                        <m:sup>
                          <m:r>
                            <a:rPr lang="en-US" altLang="zh-CN" sz="2000" b="1" i="1" smtClean="0">
                              <a:latin typeface="Cambria Math" panose="02040503050406030204" pitchFamily="18" charset="0"/>
                            </a:rPr>
                            <m:t>𝒄</m:t>
                          </m:r>
                        </m:sup>
                      </m:sSubSup>
                    </m:oMath>
                  </m:oMathPara>
                </a14:m>
                <a:endParaRPr lang="en-US" sz="2000" b="1" dirty="0" smtClean="0">
                  <a:solidFill>
                    <a:schemeClr val="tx1"/>
                  </a:solidFill>
                </a:endParaRPr>
              </a:p>
              <a:p>
                <a:pPr marL="0" indent="0">
                  <a:buNone/>
                </a:pPr>
                <a:endParaRPr lang="en-US" sz="2000" b="1" dirty="0"/>
              </a:p>
              <a:p>
                <a:pPr marL="0" indent="0">
                  <a:buNone/>
                </a:pPr>
                <a:r>
                  <a:rPr lang="en-US" sz="2000" b="1" dirty="0" smtClean="0">
                    <a:solidFill>
                      <a:schemeClr val="tx1"/>
                    </a:solidFill>
                  </a:rPr>
                  <a:t>    </a:t>
                </a:r>
                <a14:m>
                  <m:oMath xmlns:m="http://schemas.openxmlformats.org/officeDocument/2006/math">
                    <m:sSubSup>
                      <m:sSubSupPr>
                        <m:ctrlPr>
                          <a:rPr lang="en-US" altLang="zh-CN" sz="2000" b="1" i="1">
                            <a:latin typeface="Cambria Math" panose="02040503050406030204" pitchFamily="18" charset="0"/>
                          </a:rPr>
                        </m:ctrlPr>
                      </m:sSubSupPr>
                      <m:e>
                        <m:r>
                          <a:rPr lang="en-US" altLang="zh-CN" sz="2000" b="1" i="1">
                            <a:latin typeface="Cambria Math" panose="02040503050406030204" pitchFamily="18" charset="0"/>
                          </a:rPr>
                          <m:t>𝒅</m:t>
                        </m:r>
                      </m:e>
                      <m:sub>
                        <m:r>
                          <a:rPr lang="en-US" altLang="zh-CN" sz="2000" b="1" i="1">
                            <a:latin typeface="Cambria Math" panose="02040503050406030204" pitchFamily="18" charset="0"/>
                          </a:rPr>
                          <m:t>𝒌</m:t>
                        </m:r>
                      </m:sub>
                      <m:sup>
                        <m:r>
                          <a:rPr lang="en-US" altLang="zh-CN" sz="2000" b="1" i="1">
                            <a:latin typeface="Cambria Math" panose="02040503050406030204" pitchFamily="18" charset="0"/>
                          </a:rPr>
                          <m:t>𝒑</m:t>
                        </m:r>
                      </m:sup>
                    </m:sSubSup>
                  </m:oMath>
                </a14:m>
                <a:r>
                  <a:rPr lang="en-US" sz="2000" b="1" dirty="0" smtClean="0">
                    <a:solidFill>
                      <a:schemeClr val="tx1"/>
                    </a:solidFill>
                  </a:rPr>
                  <a:t>: estimated from the phase</a:t>
                </a:r>
              </a:p>
              <a:p>
                <a:pPr marL="0" indent="0">
                  <a:buNone/>
                </a:pPr>
                <a:r>
                  <a:rPr lang="en-US" altLang="zh-CN" sz="2000" b="1" dirty="0" smtClean="0"/>
                  <a:t>    </a:t>
                </a:r>
                <a14:m>
                  <m:oMath xmlns:m="http://schemas.openxmlformats.org/officeDocument/2006/math">
                    <m:sSubSup>
                      <m:sSubSupPr>
                        <m:ctrlPr>
                          <a:rPr lang="en-US" altLang="zh-CN" sz="2000" b="1" i="1">
                            <a:latin typeface="Cambria Math" panose="02040503050406030204" pitchFamily="18" charset="0"/>
                          </a:rPr>
                        </m:ctrlPr>
                      </m:sSubSupPr>
                      <m:e>
                        <m:r>
                          <a:rPr lang="en-US" altLang="zh-CN" sz="2000" b="1" i="1">
                            <a:latin typeface="Cambria Math" panose="02040503050406030204" pitchFamily="18" charset="0"/>
                          </a:rPr>
                          <m:t>𝒅</m:t>
                        </m:r>
                      </m:e>
                      <m:sub>
                        <m:r>
                          <a:rPr lang="en-US" altLang="zh-CN" sz="2000" b="1" i="1">
                            <a:latin typeface="Cambria Math" panose="02040503050406030204" pitchFamily="18" charset="0"/>
                          </a:rPr>
                          <m:t>𝒌</m:t>
                        </m:r>
                      </m:sub>
                      <m:sup>
                        <m:r>
                          <a:rPr lang="en-US" altLang="zh-CN" sz="2000" b="1" i="1" smtClean="0">
                            <a:latin typeface="Cambria Math" panose="02040503050406030204" pitchFamily="18" charset="0"/>
                          </a:rPr>
                          <m:t>𝒄</m:t>
                        </m:r>
                      </m:sup>
                    </m:sSubSup>
                  </m:oMath>
                </a14:m>
                <a:r>
                  <a:rPr lang="en-US" altLang="zh-CN" sz="2000" b="1" dirty="0"/>
                  <a:t>: estimated from the </a:t>
                </a:r>
                <a:r>
                  <a:rPr lang="en-US" altLang="zh-CN" sz="2000" b="1" dirty="0" smtClean="0"/>
                  <a:t>channel difference</a:t>
                </a:r>
              </a:p>
              <a:p>
                <a:pPr marL="0" indent="0">
                  <a:buNone/>
                </a:pPr>
                <a:r>
                  <a:rPr lang="zh-CN" altLang="en-US" sz="2000" b="1" dirty="0" smtClean="0"/>
                  <a:t>     </a:t>
                </a:r>
                <a14:m>
                  <m:oMath xmlns:m="http://schemas.openxmlformats.org/officeDocument/2006/math">
                    <m:r>
                      <a:rPr lang="zh-CN" altLang="en-US" sz="2000" b="1" i="1">
                        <a:latin typeface="Cambria Math" panose="02040503050406030204" pitchFamily="18" charset="0"/>
                      </a:rPr>
                      <m:t>𝜷</m:t>
                    </m:r>
                  </m:oMath>
                </a14:m>
                <a:r>
                  <a:rPr lang="en-US" sz="2000" b="1" dirty="0" smtClean="0">
                    <a:solidFill>
                      <a:schemeClr val="tx1"/>
                    </a:solidFill>
                  </a:rPr>
                  <a:t>:  </a:t>
                </a:r>
                <a:r>
                  <a:rPr lang="en-US" sz="2000" b="1" dirty="0" smtClean="0"/>
                  <a:t>weighting factor, </a:t>
                </a:r>
                <a14:m>
                  <m:oMath xmlns:m="http://schemas.openxmlformats.org/officeDocument/2006/math">
                    <m:r>
                      <a:rPr lang="zh-CN" altLang="en-US" sz="2000" b="1" i="1">
                        <a:latin typeface="Cambria Math" panose="02040503050406030204" pitchFamily="18" charset="0"/>
                      </a:rPr>
                      <m:t>𝜷</m:t>
                    </m:r>
                  </m:oMath>
                </a14:m>
                <a:r>
                  <a:rPr lang="en-US" sz="2000" b="1" dirty="0" smtClean="0"/>
                  <a:t> = 0.1</a:t>
                </a:r>
                <a:endParaRPr lang="en-US" sz="2000" b="1" dirty="0"/>
              </a:p>
              <a:p>
                <a:pPr marL="0" indent="0">
                  <a:buNone/>
                </a:pPr>
                <a:endParaRPr lang="en-US" sz="2000" b="1" dirty="0">
                  <a:solidFill>
                    <a:schemeClr val="tx1"/>
                  </a:solidFill>
                </a:endParaRPr>
              </a:p>
              <a:p>
                <a:pPr marL="0" indent="0">
                  <a:buNone/>
                </a:pPr>
                <a:endParaRPr lang="en-US" sz="2400" dirty="0">
                  <a:solidFill>
                    <a:srgbClr val="FF0000"/>
                  </a:solidFill>
                </a:endParaRPr>
              </a:p>
              <a:p>
                <a:pPr marL="0" indent="0">
                  <a:buNone/>
                </a:pPr>
                <a:endParaRPr lang="en-US" b="1" i="1" dirty="0">
                  <a:solidFill>
                    <a:srgbClr val="FF0000"/>
                  </a:solidFill>
                </a:endParaRPr>
              </a:p>
            </p:txBody>
          </p:sp>
        </mc:Choice>
        <mc:Fallback xmlns="">
          <p:sp>
            <p:nvSpPr>
              <p:cNvPr id="6" name="Content Placeholder 4"/>
              <p:cNvSpPr>
                <a:spLocks noGrp="1" noRot="1" noChangeAspect="1" noMove="1" noResize="1" noEditPoints="1" noAdjustHandles="1" noChangeArrowheads="1" noChangeShapeType="1" noTextEdit="1"/>
              </p:cNvSpPr>
              <p:nvPr>
                <p:ph idx="1"/>
              </p:nvPr>
            </p:nvSpPr>
            <p:spPr>
              <a:blipFill>
                <a:blip r:embed="rId3"/>
                <a:stretch>
                  <a:fillRect l="-1005" t="-18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0992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the position</a:t>
            </a:r>
          </a:p>
        </p:txBody>
      </p:sp>
      <p:sp>
        <p:nvSpPr>
          <p:cNvPr id="4" name="Slide Number Placeholder 3"/>
          <p:cNvSpPr>
            <a:spLocks noGrp="1"/>
          </p:cNvSpPr>
          <p:nvPr>
            <p:ph type="sldNum" sz="quarter" idx="12"/>
          </p:nvPr>
        </p:nvSpPr>
        <p:spPr/>
        <p:txBody>
          <a:bodyPr/>
          <a:lstStyle/>
          <a:p>
            <a:fld id="{6046C4E9-6070-4511-A1E7-F763F4F93923}" type="slidenum">
              <a:rPr lang="en-US" smtClean="0"/>
              <a:t>23</a:t>
            </a:fld>
            <a:endParaRPr lang="en-US"/>
          </a:p>
        </p:txBody>
      </p:sp>
      <mc:AlternateContent xmlns:mc="http://schemas.openxmlformats.org/markup-compatibility/2006" xmlns:a14="http://schemas.microsoft.com/office/drawing/2010/main">
        <mc:Choice Requires="a14">
          <p:sp>
            <p:nvSpPr>
              <p:cNvPr id="29" name="Rectangle 28"/>
              <p:cNvSpPr/>
              <p:nvPr/>
            </p:nvSpPr>
            <p:spPr>
              <a:xfrm>
                <a:off x="1072589" y="2287792"/>
                <a:ext cx="113178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𝑥</m:t>
                              </m:r>
                            </m:e>
                            <m:sub>
                              <m:r>
                                <a:rPr lang="en-US" sz="2200" b="0" i="1" smtClean="0">
                                  <a:latin typeface="Cambria Math" panose="02040503050406030204" pitchFamily="18" charset="0"/>
                                  <a:ea typeface="Cambria Math" panose="02040503050406030204" pitchFamily="18" charset="0"/>
                                </a:rPr>
                                <m:t>1</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𝑦</m:t>
                              </m:r>
                            </m:e>
                            <m:sub>
                              <m:r>
                                <a:rPr lang="en-US" sz="2200" b="0" i="1" smtClean="0">
                                  <a:latin typeface="Cambria Math" panose="02040503050406030204" pitchFamily="18" charset="0"/>
                                  <a:ea typeface="Cambria Math" panose="02040503050406030204" pitchFamily="18" charset="0"/>
                                </a:rPr>
                                <m:t>1</m:t>
                              </m:r>
                            </m:sub>
                          </m:sSub>
                        </m:e>
                      </m:d>
                    </m:oMath>
                  </m:oMathPara>
                </a14:m>
                <a:endParaRPr lang="en-US" sz="2200" dirty="0"/>
              </a:p>
            </p:txBody>
          </p:sp>
        </mc:Choice>
        <mc:Fallback xmlns="">
          <p:sp>
            <p:nvSpPr>
              <p:cNvPr id="29" name="Rectangle 28"/>
              <p:cNvSpPr>
                <a:spLocks noRot="1" noChangeAspect="1" noMove="1" noResize="1" noEditPoints="1" noAdjustHandles="1" noChangeArrowheads="1" noChangeShapeType="1" noTextEdit="1"/>
              </p:cNvSpPr>
              <p:nvPr/>
            </p:nvSpPr>
            <p:spPr>
              <a:xfrm>
                <a:off x="1072589" y="2287792"/>
                <a:ext cx="1131785" cy="430887"/>
              </a:xfrm>
              <a:prstGeom prst="rect">
                <a:avLst/>
              </a:prstGeom>
              <a:blipFill>
                <a:blip r:embed="rId4"/>
                <a:stretch>
                  <a:fillRect b="-8451"/>
                </a:stretch>
              </a:blipFill>
            </p:spPr>
            <p:txBody>
              <a:bodyPr/>
              <a:lstStyle/>
              <a:p>
                <a:r>
                  <a:rPr lang="en-US">
                    <a:noFill/>
                  </a:rPr>
                  <a:t> </a:t>
                </a:r>
              </a:p>
            </p:txBody>
          </p:sp>
        </mc:Fallback>
      </mc:AlternateContent>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42125" b="41374"/>
          <a:stretch/>
        </p:blipFill>
        <p:spPr>
          <a:xfrm>
            <a:off x="2072394" y="3165602"/>
            <a:ext cx="4572000" cy="284671"/>
          </a:xfrm>
          <a:prstGeom prst="rect">
            <a:avLst/>
          </a:prstGeom>
        </p:spPr>
      </p:pic>
      <p:cxnSp>
        <p:nvCxnSpPr>
          <p:cNvPr id="8" name="Straight Arrow Connector 7"/>
          <p:cNvCxnSpPr/>
          <p:nvPr/>
        </p:nvCxnSpPr>
        <p:spPr>
          <a:xfrm>
            <a:off x="1687582" y="2717179"/>
            <a:ext cx="563912" cy="5191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5902" y="3053310"/>
            <a:ext cx="853119" cy="430887"/>
          </a:xfrm>
          <a:prstGeom prst="rect">
            <a:avLst/>
          </a:prstGeom>
        </p:spPr>
        <p:txBody>
          <a:bodyPr wrap="none">
            <a:spAutoFit/>
          </a:bodyPr>
          <a:lstStyle/>
          <a:p>
            <a:r>
              <a:rPr lang="en-US" sz="2200" b="0" dirty="0">
                <a:ea typeface="Cambria Math" panose="02040503050406030204" pitchFamily="18" charset="0"/>
              </a:rPr>
              <a:t>MIC 1</a:t>
            </a:r>
            <a:endParaRPr lang="en-US" sz="2200" dirty="0"/>
          </a:p>
        </p:txBody>
      </p:sp>
      <mc:AlternateContent xmlns:mc="http://schemas.openxmlformats.org/markup-compatibility/2006" xmlns:a14="http://schemas.microsoft.com/office/drawing/2010/main">
        <mc:Choice Requires="a14">
          <p:sp>
            <p:nvSpPr>
              <p:cNvPr id="12" name="Rectangle 11"/>
              <p:cNvSpPr/>
              <p:nvPr/>
            </p:nvSpPr>
            <p:spPr>
              <a:xfrm>
                <a:off x="6821613" y="2264289"/>
                <a:ext cx="114486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𝑥</m:t>
                              </m:r>
                            </m:e>
                            <m:sub>
                              <m:r>
                                <a:rPr lang="en-US" sz="2200" b="0" i="1" smtClean="0">
                                  <a:latin typeface="Cambria Math" panose="02040503050406030204" pitchFamily="18" charset="0"/>
                                  <a:ea typeface="Cambria Math" panose="02040503050406030204" pitchFamily="18" charset="0"/>
                                </a:rPr>
                                <m:t>2</m:t>
                              </m:r>
                            </m:sub>
                          </m:sSub>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𝑦</m:t>
                              </m:r>
                            </m:e>
                            <m:sub>
                              <m:r>
                                <a:rPr lang="en-US" sz="2200" b="0" i="1" smtClean="0">
                                  <a:latin typeface="Cambria Math" panose="02040503050406030204" pitchFamily="18" charset="0"/>
                                  <a:ea typeface="Cambria Math" panose="02040503050406030204" pitchFamily="18" charset="0"/>
                                </a:rPr>
                                <m:t>2</m:t>
                              </m:r>
                            </m:sub>
                          </m:sSub>
                        </m:e>
                      </m:d>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6821613" y="2264289"/>
                <a:ext cx="1144865" cy="430887"/>
              </a:xfrm>
              <a:prstGeom prst="rect">
                <a:avLst/>
              </a:prstGeom>
              <a:blipFill>
                <a:blip r:embed="rId6"/>
                <a:stretch>
                  <a:fillRect b="-8451"/>
                </a:stretch>
              </a:blipFill>
            </p:spPr>
            <p:txBody>
              <a:bodyPr/>
              <a:lstStyle/>
              <a:p>
                <a:r>
                  <a:rPr lang="en-US">
                    <a:noFill/>
                  </a:rPr>
                  <a:t> </a:t>
                </a:r>
              </a:p>
            </p:txBody>
          </p:sp>
        </mc:Fallback>
      </mc:AlternateContent>
      <p:cxnSp>
        <p:nvCxnSpPr>
          <p:cNvPr id="13" name="Straight Arrow Connector 12"/>
          <p:cNvCxnSpPr/>
          <p:nvPr/>
        </p:nvCxnSpPr>
        <p:spPr>
          <a:xfrm flipH="1">
            <a:off x="6512944" y="2681815"/>
            <a:ext cx="637534" cy="5545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27038" y="3086803"/>
            <a:ext cx="853119" cy="430887"/>
          </a:xfrm>
          <a:prstGeom prst="rect">
            <a:avLst/>
          </a:prstGeom>
        </p:spPr>
        <p:txBody>
          <a:bodyPr wrap="none">
            <a:spAutoFit/>
          </a:bodyPr>
          <a:lstStyle/>
          <a:p>
            <a:r>
              <a:rPr lang="en-US" sz="2200" b="0" dirty="0">
                <a:ea typeface="Cambria Math" panose="02040503050406030204" pitchFamily="18" charset="0"/>
              </a:rPr>
              <a:t>MIC 2</a:t>
            </a:r>
            <a:endParaRPr lang="en-US" sz="2200" dirty="0"/>
          </a:p>
        </p:txBody>
      </p:sp>
      <p:cxnSp>
        <p:nvCxnSpPr>
          <p:cNvPr id="17" name="Straight Arrow Connector 16"/>
          <p:cNvCxnSpPr/>
          <p:nvPr/>
        </p:nvCxnSpPr>
        <p:spPr>
          <a:xfrm>
            <a:off x="4951561" y="2690441"/>
            <a:ext cx="195187" cy="7040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525739" y="2273112"/>
                <a:ext cx="85164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ea typeface="Cambria Math" panose="02040503050406030204" pitchFamily="18" charset="0"/>
                            </a:rPr>
                          </m:ctrlPr>
                        </m:dPr>
                        <m:e>
                          <m:r>
                            <a:rPr lang="en-US" sz="2200" i="1" smtClean="0">
                              <a:latin typeface="Cambria Math" panose="02040503050406030204" pitchFamily="18" charset="0"/>
                              <a:ea typeface="Cambria Math" panose="02040503050406030204" pitchFamily="18" charset="0"/>
                            </a:rPr>
                            <m:t>0</m:t>
                          </m:r>
                          <m:r>
                            <a:rPr lang="en-US" sz="2200" i="1">
                              <a:latin typeface="Cambria Math" panose="02040503050406030204" pitchFamily="18" charset="0"/>
                              <a:ea typeface="Cambria Math" panose="02040503050406030204" pitchFamily="18" charset="0"/>
                            </a:rPr>
                            <m:t>,</m:t>
                          </m:r>
                          <m:r>
                            <a:rPr lang="en-US" sz="2200" i="1" smtClean="0">
                              <a:latin typeface="Cambria Math" panose="02040503050406030204" pitchFamily="18" charset="0"/>
                              <a:ea typeface="Cambria Math" panose="02040503050406030204" pitchFamily="18" charset="0"/>
                            </a:rPr>
                            <m:t>0</m:t>
                          </m:r>
                        </m:e>
                      </m:d>
                    </m:oMath>
                  </m:oMathPara>
                </a14:m>
                <a:endParaRPr lang="en-US" sz="2200" dirty="0"/>
              </a:p>
            </p:txBody>
          </p:sp>
        </mc:Choice>
        <mc:Fallback xmlns="">
          <p:sp>
            <p:nvSpPr>
              <p:cNvPr id="19" name="Rectangle 18"/>
              <p:cNvSpPr>
                <a:spLocks noRot="1" noChangeAspect="1" noMove="1" noResize="1" noEditPoints="1" noAdjustHandles="1" noChangeArrowheads="1" noChangeShapeType="1" noTextEdit="1"/>
              </p:cNvSpPr>
              <p:nvPr/>
            </p:nvSpPr>
            <p:spPr>
              <a:xfrm>
                <a:off x="4525739" y="2273112"/>
                <a:ext cx="851643" cy="430887"/>
              </a:xfrm>
              <a:prstGeom prst="rect">
                <a:avLst/>
              </a:prstGeom>
              <a:blipFill>
                <a:blip r:embed="rId7"/>
                <a:stretch>
                  <a:fillRect/>
                </a:stretch>
              </a:blipFill>
            </p:spPr>
            <p:txBody>
              <a:bodyPr/>
              <a:lstStyle/>
              <a:p>
                <a:r>
                  <a:rPr lang="en-US">
                    <a:noFill/>
                  </a:rPr>
                  <a:t> </a:t>
                </a:r>
              </a:p>
            </p:txBody>
          </p:sp>
        </mc:Fallback>
      </mc:AlternateContent>
      <p:pic>
        <p:nvPicPr>
          <p:cNvPr id="20" name="Picture 2" descr="https://edc2.healthtap.com/ht-staging/user_answer/reference_image/11369/large/Trigger_finger.jpeg?138667065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15"/>
          <a:stretch/>
        </p:blipFill>
        <p:spPr bwMode="auto">
          <a:xfrm rot="5400000">
            <a:off x="4991723" y="5001650"/>
            <a:ext cx="731520" cy="55935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355011" y="3420996"/>
            <a:ext cx="2976595" cy="1446211"/>
            <a:chOff x="2355011" y="3420996"/>
            <a:chExt cx="2976595" cy="1446211"/>
          </a:xfrm>
        </p:grpSpPr>
        <p:cxnSp>
          <p:nvCxnSpPr>
            <p:cNvPr id="22" name="Straight Connector 21"/>
            <p:cNvCxnSpPr/>
            <p:nvPr/>
          </p:nvCxnSpPr>
          <p:spPr>
            <a:xfrm>
              <a:off x="2355011" y="3420996"/>
              <a:ext cx="2976595" cy="1444302"/>
            </a:xfrm>
            <a:prstGeom prst="line">
              <a:avLst/>
            </a:prstGeom>
            <a:ln w="190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12244" y="3509855"/>
              <a:ext cx="210736" cy="13573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193519" y="3415719"/>
            <a:ext cx="1264431" cy="1459323"/>
            <a:chOff x="5112244" y="3399258"/>
            <a:chExt cx="1264431" cy="1459323"/>
          </a:xfrm>
        </p:grpSpPr>
        <p:cxnSp>
          <p:nvCxnSpPr>
            <p:cNvPr id="31" name="Straight Connector 30"/>
            <p:cNvCxnSpPr/>
            <p:nvPr/>
          </p:nvCxnSpPr>
          <p:spPr>
            <a:xfrm flipV="1">
              <a:off x="5331606" y="3399258"/>
              <a:ext cx="1045069" cy="1449579"/>
            </a:xfrm>
            <a:prstGeom prst="line">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12244" y="3501229"/>
              <a:ext cx="210736" cy="135735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3703435" y="4109622"/>
                <a:ext cx="351443"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1</m:t>
                          </m:r>
                        </m:sub>
                      </m:sSub>
                    </m:oMath>
                  </m:oMathPara>
                </a14:m>
                <a:endParaRPr lang="en-US" sz="2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03435" y="4109622"/>
                <a:ext cx="351443" cy="338554"/>
              </a:xfrm>
              <a:prstGeom prst="rect">
                <a:avLst/>
              </a:prstGeom>
              <a:blipFill>
                <a:blip r:embed="rId9"/>
                <a:stretch>
                  <a:fillRect l="-21053" r="-8772"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856893" y="4109621"/>
                <a:ext cx="35798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oMath>
                  </m:oMathPara>
                </a14:m>
                <a:endParaRPr lang="en-US" sz="2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856893" y="4109621"/>
                <a:ext cx="357982" cy="338554"/>
              </a:xfrm>
              <a:prstGeom prst="rect">
                <a:avLst/>
              </a:prstGeom>
              <a:blipFill>
                <a:blip r:embed="rId10"/>
                <a:stretch>
                  <a:fillRect l="-20339" r="-6780" b="-14286"/>
                </a:stretch>
              </a:blipFill>
            </p:spPr>
            <p:txBody>
              <a:bodyPr/>
              <a:lstStyle/>
              <a:p>
                <a:r>
                  <a:rPr lang="en-US">
                    <a:noFill/>
                  </a:rPr>
                  <a:t> </a:t>
                </a:r>
              </a:p>
            </p:txBody>
          </p:sp>
        </mc:Fallback>
      </mc:AlternateContent>
      <p:sp>
        <p:nvSpPr>
          <p:cNvPr id="38" name="Rectangle 37"/>
          <p:cNvSpPr/>
          <p:nvPr/>
        </p:nvSpPr>
        <p:spPr>
          <a:xfrm>
            <a:off x="4727510" y="2794240"/>
            <a:ext cx="1196353" cy="430887"/>
          </a:xfrm>
          <a:prstGeom prst="rect">
            <a:avLst/>
          </a:prstGeom>
        </p:spPr>
        <p:txBody>
          <a:bodyPr wrap="none">
            <a:spAutoFit/>
          </a:bodyPr>
          <a:lstStyle/>
          <a:p>
            <a:r>
              <a:rPr lang="en-US" sz="2200" b="0" dirty="0">
                <a:ea typeface="Cambria Math" panose="02040503050406030204" pitchFamily="18" charset="0"/>
              </a:rPr>
              <a:t>SPEAKER</a:t>
            </a:r>
            <a:endParaRPr lang="en-US" sz="2200" dirty="0"/>
          </a:p>
        </p:txBody>
      </p:sp>
      <p:sp>
        <p:nvSpPr>
          <p:cNvPr id="5" name="内容占位符 4"/>
          <p:cNvSpPr>
            <a:spLocks noGrp="1"/>
          </p:cNvSpPr>
          <p:nvPr>
            <p:ph idx="1"/>
          </p:nvPr>
        </p:nvSpPr>
        <p:spPr>
          <a:xfrm>
            <a:off x="415044" y="1806445"/>
            <a:ext cx="7886700" cy="4351338"/>
          </a:xfrm>
        </p:spPr>
        <p:txBody>
          <a:bodyPr/>
          <a:lstStyle/>
          <a:p>
            <a:r>
              <a:rPr lang="en-US" altLang="zh-CN" dirty="0" smtClean="0"/>
              <a:t>Estimate coordinate</a:t>
            </a:r>
            <a:endParaRPr lang="zh-CN" altLang="en-US" dirty="0"/>
          </a:p>
        </p:txBody>
      </p:sp>
    </p:spTree>
    <p:extLst>
      <p:ext uri="{BB962C8B-B14F-4D97-AF65-F5344CB8AC3E}">
        <p14:creationId xmlns:p14="http://schemas.microsoft.com/office/powerpoint/2010/main" val="565347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sp>
        <p:nvSpPr>
          <p:cNvPr id="3" name="Content Placeholder 2"/>
          <p:cNvSpPr>
            <a:spLocks noGrp="1"/>
          </p:cNvSpPr>
          <p:nvPr>
            <p:ph idx="1"/>
          </p:nvPr>
        </p:nvSpPr>
        <p:spPr>
          <a:xfrm>
            <a:off x="628650" y="1825625"/>
            <a:ext cx="8332470" cy="4351338"/>
          </a:xfrm>
        </p:spPr>
        <p:txBody>
          <a:bodyPr>
            <a:normAutofit/>
          </a:bodyPr>
          <a:lstStyle/>
          <a:p>
            <a:r>
              <a:rPr lang="en-US" sz="2400" dirty="0">
                <a:solidFill>
                  <a:srgbClr val="FF0000"/>
                </a:solidFill>
              </a:rPr>
              <a:t>Galaxy S4</a:t>
            </a:r>
            <a:r>
              <a:rPr lang="en-US" sz="2400" dirty="0"/>
              <a:t> as testbed device</a:t>
            </a:r>
          </a:p>
          <a:p>
            <a:r>
              <a:rPr lang="en-US" sz="2400" dirty="0"/>
              <a:t>Collect the </a:t>
            </a:r>
            <a:r>
              <a:rPr lang="en-US" sz="2400" dirty="0">
                <a:solidFill>
                  <a:srgbClr val="FF0000"/>
                </a:solidFill>
              </a:rPr>
              <a:t>ground-truth</a:t>
            </a:r>
            <a:r>
              <a:rPr lang="en-US" sz="2400" dirty="0"/>
              <a:t> finger movement with tablet</a:t>
            </a:r>
          </a:p>
          <a:p>
            <a:r>
              <a:rPr lang="en-US" sz="2400" dirty="0"/>
              <a:t>Evaluate the trajectory error while users are drawing simple shapes</a:t>
            </a:r>
          </a:p>
          <a:p>
            <a:r>
              <a:rPr lang="en-US" sz="2400" dirty="0"/>
              <a:t>Compared with </a:t>
            </a:r>
            <a:r>
              <a:rPr lang="en-US" sz="2400" dirty="0" err="1">
                <a:solidFill>
                  <a:srgbClr val="FF0000"/>
                </a:solidFill>
              </a:rPr>
              <a:t>FingerIO</a:t>
            </a:r>
            <a:r>
              <a:rPr lang="en-US" sz="2400" dirty="0"/>
              <a:t> and </a:t>
            </a:r>
            <a:r>
              <a:rPr lang="en-US" sz="2400" dirty="0">
                <a:solidFill>
                  <a:srgbClr val="FF0000"/>
                </a:solidFill>
              </a:rPr>
              <a:t>LLAP</a:t>
            </a:r>
          </a:p>
        </p:txBody>
      </p:sp>
      <p:sp>
        <p:nvSpPr>
          <p:cNvPr id="4" name="Slide Number Placeholder 3"/>
          <p:cNvSpPr>
            <a:spLocks noGrp="1"/>
          </p:cNvSpPr>
          <p:nvPr>
            <p:ph type="sldNum" sz="quarter" idx="12"/>
          </p:nvPr>
        </p:nvSpPr>
        <p:spPr/>
        <p:txBody>
          <a:bodyPr/>
          <a:lstStyle/>
          <a:p>
            <a:fld id="{6046C4E9-6070-4511-A1E7-F763F4F93923}" type="slidenum">
              <a:rPr lang="en-US" smtClean="0"/>
              <a:t>24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998" y="4001294"/>
            <a:ext cx="3592952" cy="2694714"/>
          </a:xfrm>
          <a:prstGeom prst="rect">
            <a:avLst/>
          </a:prstGeom>
        </p:spPr>
      </p:pic>
    </p:spTree>
    <p:extLst>
      <p:ext uri="{BB962C8B-B14F-4D97-AF65-F5344CB8AC3E}">
        <p14:creationId xmlns:p14="http://schemas.microsoft.com/office/powerpoint/2010/main" val="162489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78920" cy="4721824"/>
          </a:xfrm>
        </p:spPr>
        <p:txBody>
          <a:bodyPr>
            <a:normAutofit/>
          </a:bodyPr>
          <a:lstStyle/>
          <a:p>
            <a:pPr marL="0" indent="0">
              <a:buNone/>
            </a:pPr>
            <a:r>
              <a:rPr lang="en-US" sz="2400" b="1" dirty="0"/>
              <a:t>Distance tracking error while moving the finger 10 cm</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dirty="0"/>
          </a:p>
        </p:txBody>
      </p:sp>
      <p:sp>
        <p:nvSpPr>
          <p:cNvPr id="2" name="Title 1"/>
          <p:cNvSpPr>
            <a:spLocks noGrp="1"/>
          </p:cNvSpPr>
          <p:nvPr>
            <p:ph type="title"/>
          </p:nvPr>
        </p:nvSpPr>
        <p:spPr/>
        <p:txBody>
          <a:bodyPr/>
          <a:lstStyle/>
          <a:p>
            <a:r>
              <a:rPr lang="en-US" dirty="0" err="1"/>
              <a:t>1D</a:t>
            </a:r>
            <a:r>
              <a:rPr lang="en-US" dirty="0"/>
              <a:t> distance tracking error</a:t>
            </a:r>
          </a:p>
        </p:txBody>
      </p:sp>
      <p:sp>
        <p:nvSpPr>
          <p:cNvPr id="4" name="Slide Number Placeholder 3"/>
          <p:cNvSpPr>
            <a:spLocks noGrp="1"/>
          </p:cNvSpPr>
          <p:nvPr>
            <p:ph type="sldNum" sz="quarter" idx="12"/>
          </p:nvPr>
        </p:nvSpPr>
        <p:spPr/>
        <p:txBody>
          <a:bodyPr/>
          <a:lstStyle/>
          <a:p>
            <a:fld id="{6046C4E9-6070-4511-A1E7-F763F4F93923}" type="slidenum">
              <a:rPr lang="en-US" smtClean="0"/>
              <a:t>25</a:t>
            </a:fld>
            <a:endParaRPr lang="en-US"/>
          </a:p>
        </p:txBody>
      </p:sp>
      <p:pic>
        <p:nvPicPr>
          <p:cNvPr id="11" name="Picture 10"/>
          <p:cNvPicPr>
            <a:picLocks noChangeAspect="1"/>
          </p:cNvPicPr>
          <p:nvPr/>
        </p:nvPicPr>
        <p:blipFill>
          <a:blip r:embed="rId3"/>
          <a:stretch>
            <a:fillRect/>
          </a:stretch>
        </p:blipFill>
        <p:spPr>
          <a:xfrm>
            <a:off x="2131550" y="2939969"/>
            <a:ext cx="5408438" cy="2700000"/>
          </a:xfrm>
          <a:prstGeom prst="rect">
            <a:avLst/>
          </a:prstGeom>
        </p:spPr>
      </p:pic>
      <p:grpSp>
        <p:nvGrpSpPr>
          <p:cNvPr id="27" name="Group 26"/>
          <p:cNvGrpSpPr/>
          <p:nvPr/>
        </p:nvGrpSpPr>
        <p:grpSpPr>
          <a:xfrm>
            <a:off x="2854016" y="4118308"/>
            <a:ext cx="4173969" cy="1337226"/>
            <a:chOff x="2854016" y="4118308"/>
            <a:chExt cx="4173969" cy="1337226"/>
          </a:xfrm>
        </p:grpSpPr>
        <p:cxnSp>
          <p:nvCxnSpPr>
            <p:cNvPr id="7" name="Straight Connector 6"/>
            <p:cNvCxnSpPr>
              <a:cxnSpLocks/>
            </p:cNvCxnSpPr>
            <p:nvPr/>
          </p:nvCxnSpPr>
          <p:spPr>
            <a:xfrm>
              <a:off x="2854016" y="4118308"/>
              <a:ext cx="417396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64408" y="5041089"/>
              <a:ext cx="513282" cy="400110"/>
            </a:xfrm>
            <a:prstGeom prst="rect">
              <a:avLst/>
            </a:prstGeom>
            <a:noFill/>
          </p:spPr>
          <p:txBody>
            <a:bodyPr wrap="none" rtlCol="0">
              <a:spAutoFit/>
            </a:bodyPr>
            <a:lstStyle/>
            <a:p>
              <a:r>
                <a:rPr lang="en-US" sz="2000" b="1" dirty="0">
                  <a:solidFill>
                    <a:srgbClr val="FF0000"/>
                  </a:solidFill>
                </a:rPr>
                <a:t>0.3</a:t>
              </a:r>
            </a:p>
          </p:txBody>
        </p:sp>
        <p:cxnSp>
          <p:nvCxnSpPr>
            <p:cNvPr id="12" name="Straight Connector 11"/>
            <p:cNvCxnSpPr/>
            <p:nvPr/>
          </p:nvCxnSpPr>
          <p:spPr>
            <a:xfrm>
              <a:off x="3175610"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18892"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02684" y="4142259"/>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9645" y="5041091"/>
              <a:ext cx="513282" cy="400110"/>
            </a:xfrm>
            <a:prstGeom prst="rect">
              <a:avLst/>
            </a:prstGeom>
            <a:noFill/>
          </p:spPr>
          <p:txBody>
            <a:bodyPr wrap="none" rtlCol="0">
              <a:spAutoFit/>
            </a:bodyPr>
            <a:lstStyle/>
            <a:p>
              <a:r>
                <a:rPr lang="en-US" sz="2000" b="1" dirty="0">
                  <a:solidFill>
                    <a:srgbClr val="FF0000"/>
                  </a:solidFill>
                </a:rPr>
                <a:t>0.8</a:t>
              </a:r>
            </a:p>
          </p:txBody>
        </p:sp>
        <p:sp>
          <p:nvSpPr>
            <p:cNvPr id="16" name="TextBox 15"/>
            <p:cNvSpPr txBox="1"/>
            <p:nvPr/>
          </p:nvSpPr>
          <p:spPr>
            <a:xfrm>
              <a:off x="4060699" y="5055424"/>
              <a:ext cx="513282" cy="400110"/>
            </a:xfrm>
            <a:prstGeom prst="rect">
              <a:avLst/>
            </a:prstGeom>
            <a:noFill/>
          </p:spPr>
          <p:txBody>
            <a:bodyPr wrap="none" rtlCol="0">
              <a:spAutoFit/>
            </a:bodyPr>
            <a:lstStyle/>
            <a:p>
              <a:r>
                <a:rPr lang="en-US" sz="2000" b="1" dirty="0">
                  <a:solidFill>
                    <a:srgbClr val="FF0000"/>
                  </a:solidFill>
                </a:rPr>
                <a:t>1.5</a:t>
              </a:r>
            </a:p>
          </p:txBody>
        </p:sp>
      </p:grpSp>
      <p:grpSp>
        <p:nvGrpSpPr>
          <p:cNvPr id="29" name="Group 28"/>
          <p:cNvGrpSpPr/>
          <p:nvPr/>
        </p:nvGrpSpPr>
        <p:grpSpPr>
          <a:xfrm>
            <a:off x="2851144" y="3354215"/>
            <a:ext cx="4178808" cy="2100629"/>
            <a:chOff x="2851144" y="3354215"/>
            <a:chExt cx="4178808" cy="2100629"/>
          </a:xfrm>
        </p:grpSpPr>
        <p:cxnSp>
          <p:nvCxnSpPr>
            <p:cNvPr id="9" name="Straight Connector 8"/>
            <p:cNvCxnSpPr/>
            <p:nvPr/>
          </p:nvCxnSpPr>
          <p:spPr>
            <a:xfrm>
              <a:off x="2851144" y="3354216"/>
              <a:ext cx="4178808"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67007" y="3362841"/>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42668" y="3354215"/>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03891" y="3362841"/>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81724" y="5054734"/>
              <a:ext cx="643125" cy="400110"/>
            </a:xfrm>
            <a:prstGeom prst="rect">
              <a:avLst/>
            </a:prstGeom>
            <a:noFill/>
          </p:spPr>
          <p:txBody>
            <a:bodyPr wrap="none" rtlCol="0">
              <a:spAutoFit/>
            </a:bodyPr>
            <a:lstStyle/>
            <a:p>
              <a:r>
                <a:rPr lang="en-US" sz="2000" b="1" dirty="0">
                  <a:solidFill>
                    <a:srgbClr val="0000FF"/>
                  </a:solidFill>
                </a:rPr>
                <a:t>0.89</a:t>
              </a:r>
            </a:p>
          </p:txBody>
        </p:sp>
        <p:sp>
          <p:nvSpPr>
            <p:cNvPr id="23" name="TextBox 22"/>
            <p:cNvSpPr txBox="1"/>
            <p:nvPr/>
          </p:nvSpPr>
          <p:spPr>
            <a:xfrm>
              <a:off x="4339866" y="5054733"/>
              <a:ext cx="643125" cy="400110"/>
            </a:xfrm>
            <a:prstGeom prst="rect">
              <a:avLst/>
            </a:prstGeom>
            <a:noFill/>
          </p:spPr>
          <p:txBody>
            <a:bodyPr wrap="none" rtlCol="0">
              <a:spAutoFit/>
            </a:bodyPr>
            <a:lstStyle/>
            <a:p>
              <a:r>
                <a:rPr lang="en-US" sz="2000" b="1" dirty="0">
                  <a:solidFill>
                    <a:srgbClr val="0000FF"/>
                  </a:solidFill>
                </a:rPr>
                <a:t>1.97</a:t>
              </a:r>
            </a:p>
          </p:txBody>
        </p:sp>
        <p:sp>
          <p:nvSpPr>
            <p:cNvPr id="24" name="TextBox 23"/>
            <p:cNvSpPr txBox="1"/>
            <p:nvPr/>
          </p:nvSpPr>
          <p:spPr>
            <a:xfrm>
              <a:off x="5624560" y="5050461"/>
              <a:ext cx="643125" cy="400110"/>
            </a:xfrm>
            <a:prstGeom prst="rect">
              <a:avLst/>
            </a:prstGeom>
            <a:noFill/>
          </p:spPr>
          <p:txBody>
            <a:bodyPr wrap="none" rtlCol="0">
              <a:spAutoFit/>
            </a:bodyPr>
            <a:lstStyle/>
            <a:p>
              <a:r>
                <a:rPr lang="en-US" sz="2000" b="1" dirty="0">
                  <a:solidFill>
                    <a:srgbClr val="0000FF"/>
                  </a:solidFill>
                </a:rPr>
                <a:t>3.24</a:t>
              </a:r>
            </a:p>
          </p:txBody>
        </p:sp>
      </p:grpSp>
      <p:sp>
        <p:nvSpPr>
          <p:cNvPr id="25" name="TextBox 5"/>
          <p:cNvSpPr txBox="1"/>
          <p:nvPr/>
        </p:nvSpPr>
        <p:spPr>
          <a:xfrm>
            <a:off x="1838602" y="5965281"/>
            <a:ext cx="599433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a:t>Achieves mm-level 1D tracking accuracy</a:t>
            </a:r>
          </a:p>
        </p:txBody>
      </p:sp>
    </p:spTree>
    <p:extLst>
      <p:ext uri="{BB962C8B-B14F-4D97-AF65-F5344CB8AC3E}">
        <p14:creationId xmlns:p14="http://schemas.microsoft.com/office/powerpoint/2010/main" val="40472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895851"/>
          </a:xfrm>
        </p:spPr>
        <p:txBody>
          <a:bodyPr/>
          <a:lstStyle/>
          <a:p>
            <a:pPr marL="0" indent="0">
              <a:buNone/>
            </a:pPr>
            <a:r>
              <a:rPr lang="en-US" sz="2400" b="1" dirty="0"/>
              <a:t>Distance error while nearby person is moving</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lgn="ctr">
              <a:buNone/>
            </a:pPr>
            <a:endParaRPr lang="en-US" dirty="0"/>
          </a:p>
        </p:txBody>
      </p:sp>
      <p:sp>
        <p:nvSpPr>
          <p:cNvPr id="2" name="Title 1"/>
          <p:cNvSpPr>
            <a:spLocks noGrp="1"/>
          </p:cNvSpPr>
          <p:nvPr>
            <p:ph type="title"/>
          </p:nvPr>
        </p:nvSpPr>
        <p:spPr>
          <a:xfrm>
            <a:off x="628650" y="398473"/>
            <a:ext cx="7886700" cy="1089529"/>
          </a:xfrm>
        </p:spPr>
        <p:txBody>
          <a:bodyPr/>
          <a:lstStyle/>
          <a:p>
            <a:r>
              <a:rPr lang="en-US" dirty="0"/>
              <a:t>1D distance tracking error with interference</a:t>
            </a:r>
          </a:p>
        </p:txBody>
      </p:sp>
      <p:sp>
        <p:nvSpPr>
          <p:cNvPr id="4" name="Slide Number Placeholder 3"/>
          <p:cNvSpPr>
            <a:spLocks noGrp="1"/>
          </p:cNvSpPr>
          <p:nvPr>
            <p:ph type="sldNum" sz="quarter" idx="12"/>
          </p:nvPr>
        </p:nvSpPr>
        <p:spPr/>
        <p:txBody>
          <a:bodyPr/>
          <a:lstStyle/>
          <a:p>
            <a:fld id="{6046C4E9-6070-4511-A1E7-F763F4F93923}" type="slidenum">
              <a:rPr lang="en-US" smtClean="0"/>
              <a:t>26</a:t>
            </a:fld>
            <a:endParaRPr lang="en-US"/>
          </a:p>
        </p:txBody>
      </p:sp>
      <p:pic>
        <p:nvPicPr>
          <p:cNvPr id="28" name="Picture 27"/>
          <p:cNvPicPr>
            <a:picLocks noChangeAspect="1"/>
          </p:cNvPicPr>
          <p:nvPr/>
        </p:nvPicPr>
        <p:blipFill>
          <a:blip r:embed="rId3"/>
          <a:stretch>
            <a:fillRect/>
          </a:stretch>
        </p:blipFill>
        <p:spPr>
          <a:xfrm>
            <a:off x="2131550" y="2951188"/>
            <a:ext cx="5408438" cy="2700000"/>
          </a:xfrm>
          <a:prstGeom prst="rect">
            <a:avLst/>
          </a:prstGeom>
        </p:spPr>
      </p:pic>
      <p:grpSp>
        <p:nvGrpSpPr>
          <p:cNvPr id="31" name="Group 30"/>
          <p:cNvGrpSpPr/>
          <p:nvPr/>
        </p:nvGrpSpPr>
        <p:grpSpPr>
          <a:xfrm>
            <a:off x="2854014" y="4118308"/>
            <a:ext cx="4173969" cy="1337226"/>
            <a:chOff x="2854016" y="4118308"/>
            <a:chExt cx="4173969" cy="1337226"/>
          </a:xfrm>
        </p:grpSpPr>
        <p:cxnSp>
          <p:nvCxnSpPr>
            <p:cNvPr id="32" name="Straight Connector 31"/>
            <p:cNvCxnSpPr>
              <a:cxnSpLocks/>
            </p:cNvCxnSpPr>
            <p:nvPr/>
          </p:nvCxnSpPr>
          <p:spPr>
            <a:xfrm>
              <a:off x="2854016" y="4118308"/>
              <a:ext cx="417396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38649" y="5031034"/>
              <a:ext cx="643125" cy="400110"/>
            </a:xfrm>
            <a:prstGeom prst="rect">
              <a:avLst/>
            </a:prstGeom>
            <a:noFill/>
          </p:spPr>
          <p:txBody>
            <a:bodyPr wrap="none" rtlCol="0">
              <a:spAutoFit/>
            </a:bodyPr>
            <a:lstStyle/>
            <a:p>
              <a:r>
                <a:rPr lang="en-US" sz="2000" b="1" dirty="0">
                  <a:solidFill>
                    <a:srgbClr val="FF0000"/>
                  </a:solidFill>
                </a:rPr>
                <a:t>0.45</a:t>
              </a:r>
            </a:p>
          </p:txBody>
        </p:sp>
        <p:cxnSp>
          <p:nvCxnSpPr>
            <p:cNvPr id="34" name="Straight Connector 33"/>
            <p:cNvCxnSpPr/>
            <p:nvPr/>
          </p:nvCxnSpPr>
          <p:spPr>
            <a:xfrm>
              <a:off x="3332834"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28841"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07495" y="4142259"/>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66161" y="5041091"/>
              <a:ext cx="643125" cy="400110"/>
            </a:xfrm>
            <a:prstGeom prst="rect">
              <a:avLst/>
            </a:prstGeom>
            <a:noFill/>
          </p:spPr>
          <p:txBody>
            <a:bodyPr wrap="none" rtlCol="0">
              <a:spAutoFit/>
            </a:bodyPr>
            <a:lstStyle/>
            <a:p>
              <a:r>
                <a:rPr lang="en-US" sz="2000" b="1" dirty="0">
                  <a:solidFill>
                    <a:srgbClr val="FF0000"/>
                  </a:solidFill>
                </a:rPr>
                <a:t>1.12</a:t>
              </a:r>
            </a:p>
          </p:txBody>
        </p:sp>
        <p:sp>
          <p:nvSpPr>
            <p:cNvPr id="38" name="TextBox 37"/>
            <p:cNvSpPr txBox="1"/>
            <p:nvPr/>
          </p:nvSpPr>
          <p:spPr>
            <a:xfrm>
              <a:off x="4301020" y="5055424"/>
              <a:ext cx="513282" cy="400110"/>
            </a:xfrm>
            <a:prstGeom prst="rect">
              <a:avLst/>
            </a:prstGeom>
            <a:noFill/>
          </p:spPr>
          <p:txBody>
            <a:bodyPr wrap="none" rtlCol="0">
              <a:spAutoFit/>
            </a:bodyPr>
            <a:lstStyle/>
            <a:p>
              <a:r>
                <a:rPr lang="en-US" sz="2000" b="1" dirty="0">
                  <a:solidFill>
                    <a:srgbClr val="FF0000"/>
                  </a:solidFill>
                </a:rPr>
                <a:t>1.5</a:t>
              </a:r>
            </a:p>
          </p:txBody>
        </p:sp>
      </p:grpSp>
      <p:sp>
        <p:nvSpPr>
          <p:cNvPr id="14" name="TextBox 5"/>
          <p:cNvSpPr txBox="1"/>
          <p:nvPr/>
        </p:nvSpPr>
        <p:spPr>
          <a:xfrm>
            <a:off x="1631598" y="5936162"/>
            <a:ext cx="66188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a:t>Robust to movement of surrounding objects</a:t>
            </a:r>
          </a:p>
        </p:txBody>
      </p:sp>
    </p:spTree>
    <p:extLst>
      <p:ext uri="{BB962C8B-B14F-4D97-AF65-F5344CB8AC3E}">
        <p14:creationId xmlns:p14="http://schemas.microsoft.com/office/powerpoint/2010/main" val="33654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895851"/>
          </a:xfrm>
        </p:spPr>
        <p:txBody>
          <a:bodyPr/>
          <a:lstStyle/>
          <a:p>
            <a:pPr marL="0" indent="0">
              <a:buNone/>
            </a:pPr>
            <a:r>
              <a:rPr lang="en-US" sz="2400" b="1" dirty="0"/>
              <a:t>Trajectory error while user is drawing simple shapes</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sp>
        <p:nvSpPr>
          <p:cNvPr id="2" name="Title 1"/>
          <p:cNvSpPr>
            <a:spLocks noGrp="1"/>
          </p:cNvSpPr>
          <p:nvPr>
            <p:ph type="title"/>
          </p:nvPr>
        </p:nvSpPr>
        <p:spPr/>
        <p:txBody>
          <a:bodyPr/>
          <a:lstStyle/>
          <a:p>
            <a:r>
              <a:rPr lang="en-US" dirty="0" err="1"/>
              <a:t>2D</a:t>
            </a:r>
            <a:r>
              <a:rPr lang="en-US" dirty="0"/>
              <a:t> Trajectory Error</a:t>
            </a:r>
          </a:p>
        </p:txBody>
      </p:sp>
      <p:sp>
        <p:nvSpPr>
          <p:cNvPr id="4" name="Slide Number Placeholder 3"/>
          <p:cNvSpPr>
            <a:spLocks noGrp="1"/>
          </p:cNvSpPr>
          <p:nvPr>
            <p:ph type="sldNum" sz="quarter" idx="12"/>
          </p:nvPr>
        </p:nvSpPr>
        <p:spPr/>
        <p:txBody>
          <a:bodyPr/>
          <a:lstStyle/>
          <a:p>
            <a:fld id="{6046C4E9-6070-4511-A1E7-F763F4F93923}" type="slidenum">
              <a:rPr lang="en-US" smtClean="0"/>
              <a:t>27</a:t>
            </a:fld>
            <a:endParaRPr lang="en-US"/>
          </a:p>
        </p:txBody>
      </p:sp>
      <p:pic>
        <p:nvPicPr>
          <p:cNvPr id="49" name="Picture 48"/>
          <p:cNvPicPr>
            <a:picLocks noChangeAspect="1"/>
          </p:cNvPicPr>
          <p:nvPr/>
        </p:nvPicPr>
        <p:blipFill>
          <a:blip r:embed="rId3"/>
          <a:stretch>
            <a:fillRect/>
          </a:stretch>
        </p:blipFill>
        <p:spPr>
          <a:xfrm>
            <a:off x="2131550" y="2939968"/>
            <a:ext cx="5408438" cy="2700000"/>
          </a:xfrm>
          <a:prstGeom prst="rect">
            <a:avLst/>
          </a:prstGeom>
        </p:spPr>
      </p:pic>
      <p:grpSp>
        <p:nvGrpSpPr>
          <p:cNvPr id="31" name="Group 30"/>
          <p:cNvGrpSpPr/>
          <p:nvPr/>
        </p:nvGrpSpPr>
        <p:grpSpPr>
          <a:xfrm>
            <a:off x="2854014" y="4118308"/>
            <a:ext cx="4173969" cy="1337226"/>
            <a:chOff x="2854016" y="4118308"/>
            <a:chExt cx="4173969" cy="1337226"/>
          </a:xfrm>
        </p:grpSpPr>
        <p:cxnSp>
          <p:nvCxnSpPr>
            <p:cNvPr id="32" name="Straight Connector 31"/>
            <p:cNvCxnSpPr>
              <a:cxnSpLocks/>
            </p:cNvCxnSpPr>
            <p:nvPr/>
          </p:nvCxnSpPr>
          <p:spPr>
            <a:xfrm>
              <a:off x="2854016" y="4118308"/>
              <a:ext cx="4173969"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51622" y="5041089"/>
              <a:ext cx="643125" cy="400110"/>
            </a:xfrm>
            <a:prstGeom prst="rect">
              <a:avLst/>
            </a:prstGeom>
            <a:noFill/>
          </p:spPr>
          <p:txBody>
            <a:bodyPr wrap="none" rtlCol="0">
              <a:spAutoFit/>
            </a:bodyPr>
            <a:lstStyle/>
            <a:p>
              <a:r>
                <a:rPr lang="en-US" sz="2000" b="1" dirty="0">
                  <a:solidFill>
                    <a:srgbClr val="FF0000"/>
                  </a:solidFill>
                </a:rPr>
                <a:t>1.09</a:t>
              </a:r>
            </a:p>
          </p:txBody>
        </p:sp>
        <p:cxnSp>
          <p:nvCxnSpPr>
            <p:cNvPr id="34" name="Straight Connector 33"/>
            <p:cNvCxnSpPr/>
            <p:nvPr/>
          </p:nvCxnSpPr>
          <p:spPr>
            <a:xfrm>
              <a:off x="3485238"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28492" y="4118308"/>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05018" y="4142259"/>
              <a:ext cx="0" cy="97840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07194" y="5041091"/>
              <a:ext cx="513282" cy="400110"/>
            </a:xfrm>
            <a:prstGeom prst="rect">
              <a:avLst/>
            </a:prstGeom>
            <a:noFill/>
          </p:spPr>
          <p:txBody>
            <a:bodyPr wrap="none" rtlCol="0">
              <a:spAutoFit/>
            </a:bodyPr>
            <a:lstStyle/>
            <a:p>
              <a:r>
                <a:rPr lang="en-US" sz="2000" b="1" dirty="0">
                  <a:solidFill>
                    <a:srgbClr val="FF0000"/>
                  </a:solidFill>
                </a:rPr>
                <a:t>1.9</a:t>
              </a:r>
            </a:p>
          </p:txBody>
        </p:sp>
        <p:sp>
          <p:nvSpPr>
            <p:cNvPr id="38" name="TextBox 37"/>
            <p:cNvSpPr txBox="1"/>
            <p:nvPr/>
          </p:nvSpPr>
          <p:spPr>
            <a:xfrm>
              <a:off x="4951659" y="5055424"/>
              <a:ext cx="513282" cy="400110"/>
            </a:xfrm>
            <a:prstGeom prst="rect">
              <a:avLst/>
            </a:prstGeom>
            <a:noFill/>
          </p:spPr>
          <p:txBody>
            <a:bodyPr wrap="none" rtlCol="0">
              <a:spAutoFit/>
            </a:bodyPr>
            <a:lstStyle/>
            <a:p>
              <a:r>
                <a:rPr lang="en-US" sz="2000" b="1" dirty="0">
                  <a:solidFill>
                    <a:srgbClr val="FF0000"/>
                  </a:solidFill>
                </a:rPr>
                <a:t>3.4</a:t>
              </a:r>
            </a:p>
          </p:txBody>
        </p:sp>
      </p:grpSp>
      <p:grpSp>
        <p:nvGrpSpPr>
          <p:cNvPr id="39" name="Group 38"/>
          <p:cNvGrpSpPr/>
          <p:nvPr/>
        </p:nvGrpSpPr>
        <p:grpSpPr>
          <a:xfrm>
            <a:off x="2851144" y="3354215"/>
            <a:ext cx="4178808" cy="2100629"/>
            <a:chOff x="2851144" y="3354215"/>
            <a:chExt cx="4178808" cy="2100629"/>
          </a:xfrm>
        </p:grpSpPr>
        <p:cxnSp>
          <p:nvCxnSpPr>
            <p:cNvPr id="40" name="Straight Connector 39"/>
            <p:cNvCxnSpPr/>
            <p:nvPr/>
          </p:nvCxnSpPr>
          <p:spPr>
            <a:xfrm>
              <a:off x="2851144" y="3354216"/>
              <a:ext cx="4178808" cy="0"/>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198685" y="3362841"/>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969534" y="3354215"/>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734717" y="3362841"/>
              <a:ext cx="0" cy="1801368"/>
            </a:xfrm>
            <a:prstGeom prst="line">
              <a:avLst/>
            </a:prstGeom>
            <a:ln w="254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3759" y="5054734"/>
              <a:ext cx="643125" cy="400110"/>
            </a:xfrm>
            <a:prstGeom prst="rect">
              <a:avLst/>
            </a:prstGeom>
            <a:noFill/>
          </p:spPr>
          <p:txBody>
            <a:bodyPr wrap="none" rtlCol="0">
              <a:spAutoFit/>
            </a:bodyPr>
            <a:lstStyle/>
            <a:p>
              <a:r>
                <a:rPr lang="en-US" sz="2000" b="1" dirty="0">
                  <a:solidFill>
                    <a:srgbClr val="0000FF"/>
                  </a:solidFill>
                </a:rPr>
                <a:t>2.05</a:t>
              </a:r>
            </a:p>
          </p:txBody>
        </p:sp>
        <p:sp>
          <p:nvSpPr>
            <p:cNvPr id="45" name="TextBox 44"/>
            <p:cNvSpPr txBox="1"/>
            <p:nvPr/>
          </p:nvSpPr>
          <p:spPr>
            <a:xfrm>
              <a:off x="4621224" y="5054733"/>
              <a:ext cx="513282" cy="400110"/>
            </a:xfrm>
            <a:prstGeom prst="rect">
              <a:avLst/>
            </a:prstGeom>
            <a:noFill/>
          </p:spPr>
          <p:txBody>
            <a:bodyPr wrap="none" rtlCol="0">
              <a:spAutoFit/>
            </a:bodyPr>
            <a:lstStyle/>
            <a:p>
              <a:r>
                <a:rPr lang="en-US" sz="2000" b="1" dirty="0">
                  <a:solidFill>
                    <a:srgbClr val="0000FF"/>
                  </a:solidFill>
                </a:rPr>
                <a:t>3.2</a:t>
              </a:r>
            </a:p>
          </p:txBody>
        </p:sp>
        <p:sp>
          <p:nvSpPr>
            <p:cNvPr id="46" name="TextBox 45"/>
            <p:cNvSpPr txBox="1"/>
            <p:nvPr/>
          </p:nvSpPr>
          <p:spPr>
            <a:xfrm>
              <a:off x="5483877" y="5050461"/>
              <a:ext cx="513282" cy="400110"/>
            </a:xfrm>
            <a:prstGeom prst="rect">
              <a:avLst/>
            </a:prstGeom>
            <a:noFill/>
          </p:spPr>
          <p:txBody>
            <a:bodyPr wrap="none" rtlCol="0">
              <a:spAutoFit/>
            </a:bodyPr>
            <a:lstStyle/>
            <a:p>
              <a:r>
                <a:rPr lang="en-US" sz="2000" b="1" dirty="0">
                  <a:solidFill>
                    <a:srgbClr val="0000FF"/>
                  </a:solidFill>
                </a:rPr>
                <a:t>4.2</a:t>
              </a:r>
            </a:p>
          </p:txBody>
        </p:sp>
      </p:grpSp>
      <p:sp>
        <p:nvSpPr>
          <p:cNvPr id="22" name="TextBox 5"/>
          <p:cNvSpPr txBox="1"/>
          <p:nvPr/>
        </p:nvSpPr>
        <p:spPr>
          <a:xfrm>
            <a:off x="1567149" y="5965279"/>
            <a:ext cx="6537239"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a:t>Achieves 1-cm error in 2D tracking accuracy</a:t>
            </a:r>
          </a:p>
        </p:txBody>
      </p:sp>
    </p:spTree>
    <p:extLst>
      <p:ext uri="{BB962C8B-B14F-4D97-AF65-F5344CB8AC3E}">
        <p14:creationId xmlns:p14="http://schemas.microsoft.com/office/powerpoint/2010/main" val="37914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samples</a:t>
            </a:r>
          </a:p>
        </p:txBody>
      </p:sp>
      <p:sp>
        <p:nvSpPr>
          <p:cNvPr id="4" name="Slide Number Placeholder 3"/>
          <p:cNvSpPr>
            <a:spLocks noGrp="1"/>
          </p:cNvSpPr>
          <p:nvPr>
            <p:ph type="sldNum" sz="quarter" idx="12"/>
          </p:nvPr>
        </p:nvSpPr>
        <p:spPr/>
        <p:txBody>
          <a:bodyPr/>
          <a:lstStyle/>
          <a:p>
            <a:fld id="{6046C4E9-6070-4511-A1E7-F763F4F93923}" type="slidenum">
              <a:rPr lang="en-US" smtClean="0"/>
              <a:t>28</a:t>
            </a:fld>
            <a:endParaRPr lang="en-US"/>
          </a:p>
        </p:txBody>
      </p:sp>
      <p:pic>
        <p:nvPicPr>
          <p:cNvPr id="5" name="Picture 4"/>
          <p:cNvPicPr>
            <a:picLocks noChangeAspect="1"/>
          </p:cNvPicPr>
          <p:nvPr/>
        </p:nvPicPr>
        <p:blipFill>
          <a:blip r:embed="rId2"/>
          <a:stretch>
            <a:fillRect/>
          </a:stretch>
        </p:blipFill>
        <p:spPr>
          <a:xfrm>
            <a:off x="5878955" y="1733982"/>
            <a:ext cx="1802813" cy="1800000"/>
          </a:xfrm>
          <a:prstGeom prst="rect">
            <a:avLst/>
          </a:prstGeom>
        </p:spPr>
      </p:pic>
      <p:pic>
        <p:nvPicPr>
          <p:cNvPr id="6" name="Picture 5"/>
          <p:cNvPicPr>
            <a:picLocks noChangeAspect="1"/>
          </p:cNvPicPr>
          <p:nvPr/>
        </p:nvPicPr>
        <p:blipFill>
          <a:blip r:embed="rId3"/>
          <a:stretch>
            <a:fillRect/>
          </a:stretch>
        </p:blipFill>
        <p:spPr>
          <a:xfrm>
            <a:off x="3670593" y="1733982"/>
            <a:ext cx="1802813" cy="1800000"/>
          </a:xfrm>
          <a:prstGeom prst="rect">
            <a:avLst/>
          </a:prstGeom>
        </p:spPr>
      </p:pic>
      <p:pic>
        <p:nvPicPr>
          <p:cNvPr id="7" name="Picture 6"/>
          <p:cNvPicPr>
            <a:picLocks noChangeAspect="1"/>
          </p:cNvPicPr>
          <p:nvPr/>
        </p:nvPicPr>
        <p:blipFill>
          <a:blip r:embed="rId4"/>
          <a:stretch>
            <a:fillRect/>
          </a:stretch>
        </p:blipFill>
        <p:spPr>
          <a:xfrm>
            <a:off x="1462231" y="1733982"/>
            <a:ext cx="1802813" cy="1800000"/>
          </a:xfrm>
          <a:prstGeom prst="rect">
            <a:avLst/>
          </a:prstGeom>
        </p:spPr>
      </p:pic>
      <p:pic>
        <p:nvPicPr>
          <p:cNvPr id="8" name="Picture 7"/>
          <p:cNvPicPr>
            <a:picLocks noChangeAspect="1"/>
          </p:cNvPicPr>
          <p:nvPr/>
        </p:nvPicPr>
        <p:blipFill>
          <a:blip r:embed="rId5"/>
          <a:stretch>
            <a:fillRect/>
          </a:stretch>
        </p:blipFill>
        <p:spPr>
          <a:xfrm>
            <a:off x="1462231" y="4363551"/>
            <a:ext cx="1802813" cy="1800000"/>
          </a:xfrm>
          <a:prstGeom prst="rect">
            <a:avLst/>
          </a:prstGeom>
        </p:spPr>
      </p:pic>
      <p:sp>
        <p:nvSpPr>
          <p:cNvPr id="9" name="TextBox 8"/>
          <p:cNvSpPr txBox="1"/>
          <p:nvPr/>
        </p:nvSpPr>
        <p:spPr>
          <a:xfrm>
            <a:off x="4244196" y="3691739"/>
            <a:ext cx="845103" cy="369332"/>
          </a:xfrm>
          <a:prstGeom prst="rect">
            <a:avLst/>
          </a:prstGeom>
          <a:noFill/>
        </p:spPr>
        <p:txBody>
          <a:bodyPr wrap="none" rtlCol="0">
            <a:spAutoFit/>
          </a:bodyPr>
          <a:lstStyle/>
          <a:p>
            <a:r>
              <a:rPr lang="en-US" dirty="0"/>
              <a:t>USER 1</a:t>
            </a:r>
          </a:p>
        </p:txBody>
      </p:sp>
      <p:pic>
        <p:nvPicPr>
          <p:cNvPr id="10" name="Picture 9"/>
          <p:cNvPicPr>
            <a:picLocks noChangeAspect="1"/>
          </p:cNvPicPr>
          <p:nvPr/>
        </p:nvPicPr>
        <p:blipFill>
          <a:blip r:embed="rId6"/>
          <a:stretch>
            <a:fillRect/>
          </a:stretch>
        </p:blipFill>
        <p:spPr>
          <a:xfrm>
            <a:off x="3670593" y="4363551"/>
            <a:ext cx="1802813" cy="1800000"/>
          </a:xfrm>
          <a:prstGeom prst="rect">
            <a:avLst/>
          </a:prstGeom>
        </p:spPr>
      </p:pic>
      <p:pic>
        <p:nvPicPr>
          <p:cNvPr id="11" name="Picture 10"/>
          <p:cNvPicPr>
            <a:picLocks noChangeAspect="1"/>
          </p:cNvPicPr>
          <p:nvPr/>
        </p:nvPicPr>
        <p:blipFill>
          <a:blip r:embed="rId7"/>
          <a:stretch>
            <a:fillRect/>
          </a:stretch>
        </p:blipFill>
        <p:spPr>
          <a:xfrm>
            <a:off x="5878954" y="4363551"/>
            <a:ext cx="1802813" cy="1800000"/>
          </a:xfrm>
          <a:prstGeom prst="rect">
            <a:avLst/>
          </a:prstGeom>
        </p:spPr>
      </p:pic>
      <p:sp>
        <p:nvSpPr>
          <p:cNvPr id="12" name="TextBox 11"/>
          <p:cNvSpPr txBox="1"/>
          <p:nvPr/>
        </p:nvSpPr>
        <p:spPr>
          <a:xfrm>
            <a:off x="4149447" y="6213527"/>
            <a:ext cx="845103" cy="369332"/>
          </a:xfrm>
          <a:prstGeom prst="rect">
            <a:avLst/>
          </a:prstGeom>
          <a:noFill/>
        </p:spPr>
        <p:txBody>
          <a:bodyPr wrap="none" rtlCol="0">
            <a:spAutoFit/>
          </a:bodyPr>
          <a:lstStyle/>
          <a:p>
            <a:r>
              <a:rPr lang="en-US" dirty="0"/>
              <a:t>USER 2</a:t>
            </a:r>
          </a:p>
        </p:txBody>
      </p:sp>
    </p:spTree>
    <p:extLst>
      <p:ext uri="{BB962C8B-B14F-4D97-AF65-F5344CB8AC3E}">
        <p14:creationId xmlns:p14="http://schemas.microsoft.com/office/powerpoint/2010/main" val="3269862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Slide Number Placeholder 3"/>
          <p:cNvSpPr>
            <a:spLocks noGrp="1"/>
          </p:cNvSpPr>
          <p:nvPr>
            <p:ph type="sldNum" sz="quarter" idx="12"/>
          </p:nvPr>
        </p:nvSpPr>
        <p:spPr/>
        <p:txBody>
          <a:bodyPr/>
          <a:lstStyle/>
          <a:p>
            <a:fld id="{6046C4E9-6070-4511-A1E7-F763F4F93923}" type="slidenum">
              <a:rPr lang="en-US" smtClean="0"/>
              <a:t>29</a:t>
            </a:fld>
            <a:endParaRPr lang="en-US"/>
          </a:p>
        </p:txBody>
      </p:sp>
      <p:sp>
        <p:nvSpPr>
          <p:cNvPr id="6" name="Content Placeholder 4"/>
          <p:cNvSpPr>
            <a:spLocks noGrp="1"/>
          </p:cNvSpPr>
          <p:nvPr>
            <p:ph idx="1"/>
          </p:nvPr>
        </p:nvSpPr>
        <p:spPr>
          <a:xfrm>
            <a:off x="628650" y="1825624"/>
            <a:ext cx="7886700" cy="4806288"/>
          </a:xfrm>
        </p:spPr>
        <p:txBody>
          <a:bodyPr>
            <a:normAutofit/>
          </a:bodyPr>
          <a:lstStyle/>
          <a:p>
            <a:pPr marL="0" indent="0">
              <a:buNone/>
            </a:pPr>
            <a:r>
              <a:rPr lang="en-US" b="1" dirty="0"/>
              <a:t>Strata - an </a:t>
            </a:r>
            <a:r>
              <a:rPr lang="en-US" b="1" dirty="0">
                <a:solidFill>
                  <a:srgbClr val="FF0000"/>
                </a:solidFill>
              </a:rPr>
              <a:t>audio</a:t>
            </a:r>
            <a:r>
              <a:rPr lang="en-US" b="1" dirty="0"/>
              <a:t> based </a:t>
            </a:r>
            <a:r>
              <a:rPr lang="en-US" b="1" dirty="0">
                <a:solidFill>
                  <a:srgbClr val="FF0000"/>
                </a:solidFill>
              </a:rPr>
              <a:t>device-free</a:t>
            </a:r>
            <a:r>
              <a:rPr lang="en-US" b="1" dirty="0"/>
              <a:t> object tracking</a:t>
            </a:r>
          </a:p>
          <a:p>
            <a:pPr marL="0" indent="0">
              <a:buNone/>
            </a:pPr>
            <a:endParaRPr lang="en-US" b="1" dirty="0"/>
          </a:p>
          <a:p>
            <a:pPr marL="0" indent="0">
              <a:buNone/>
            </a:pPr>
            <a:r>
              <a:rPr lang="en-US" b="1" dirty="0"/>
              <a:t>Based on </a:t>
            </a:r>
            <a:r>
              <a:rPr lang="en-US" b="1" dirty="0">
                <a:solidFill>
                  <a:srgbClr val="FF0000"/>
                </a:solidFill>
              </a:rPr>
              <a:t>COTS devices</a:t>
            </a:r>
            <a:r>
              <a:rPr lang="en-US" b="1" dirty="0"/>
              <a:t> and </a:t>
            </a:r>
            <a:r>
              <a:rPr lang="en-US" b="1" dirty="0">
                <a:solidFill>
                  <a:srgbClr val="FF0000"/>
                </a:solidFill>
              </a:rPr>
              <a:t>software</a:t>
            </a:r>
            <a:r>
              <a:rPr lang="en-US" b="1" dirty="0"/>
              <a:t> processing</a:t>
            </a:r>
          </a:p>
          <a:p>
            <a:pPr marL="0" indent="0">
              <a:buNone/>
            </a:pPr>
            <a:endParaRPr lang="en-US" b="1" dirty="0"/>
          </a:p>
          <a:p>
            <a:pPr marL="0" indent="0">
              <a:buNone/>
            </a:pPr>
            <a:r>
              <a:rPr lang="en-US" b="1" dirty="0"/>
              <a:t>Achieve 2D finger tracking</a:t>
            </a:r>
            <a:r>
              <a:rPr lang="en-US" b="1" dirty="0">
                <a:solidFill>
                  <a:srgbClr val="FF0000"/>
                </a:solidFill>
              </a:rPr>
              <a:t> </a:t>
            </a:r>
            <a:r>
              <a:rPr lang="en-US" b="1" dirty="0"/>
              <a:t>with median tracking error of</a:t>
            </a:r>
            <a:r>
              <a:rPr lang="en-US" b="1" dirty="0">
                <a:solidFill>
                  <a:srgbClr val="FF0000"/>
                </a:solidFill>
              </a:rPr>
              <a:t> 1 cm</a:t>
            </a:r>
          </a:p>
          <a:p>
            <a:pPr marL="0" indent="0">
              <a:buNone/>
            </a:pPr>
            <a:endParaRPr lang="en-US" b="1" dirty="0"/>
          </a:p>
          <a:p>
            <a:pPr marL="0" indent="0">
              <a:buNone/>
            </a:pPr>
            <a:endParaRPr lang="en-US" b="1" dirty="0"/>
          </a:p>
          <a:p>
            <a:pPr marL="0" indent="0">
              <a:buNone/>
            </a:pPr>
            <a:endParaRPr lang="en-US" b="1" dirty="0"/>
          </a:p>
          <a:p>
            <a:pPr marL="0" indent="0">
              <a:buNone/>
            </a:pPr>
            <a:endParaRPr lang="en-US" sz="2400"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437287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Device-Free tracking</a:t>
            </a:r>
          </a:p>
        </p:txBody>
      </p:sp>
      <p:sp>
        <p:nvSpPr>
          <p:cNvPr id="4" name="Slide Number Placeholder 3"/>
          <p:cNvSpPr>
            <a:spLocks noGrp="1"/>
          </p:cNvSpPr>
          <p:nvPr>
            <p:ph type="sldNum" sz="quarter" idx="12"/>
          </p:nvPr>
        </p:nvSpPr>
        <p:spPr/>
        <p:txBody>
          <a:bodyPr/>
          <a:lstStyle/>
          <a:p>
            <a:fld id="{6046C4E9-6070-4511-A1E7-F763F4F93923}" type="slidenum">
              <a:rPr lang="en-US" smtClean="0"/>
              <a:t>3</a:t>
            </a:fld>
            <a:endParaRPr lang="en-US"/>
          </a:p>
        </p:txBody>
      </p:sp>
      <p:sp>
        <p:nvSpPr>
          <p:cNvPr id="5" name="Rectangle 4"/>
          <p:cNvSpPr/>
          <p:nvPr/>
        </p:nvSpPr>
        <p:spPr>
          <a:xfrm>
            <a:off x="253999" y="1783519"/>
            <a:ext cx="1828800" cy="228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With Device</a:t>
            </a:r>
          </a:p>
        </p:txBody>
      </p:sp>
      <p:sp>
        <p:nvSpPr>
          <p:cNvPr id="6" name="Rectangle 5"/>
          <p:cNvSpPr/>
          <p:nvPr/>
        </p:nvSpPr>
        <p:spPr>
          <a:xfrm>
            <a:off x="253999" y="4252913"/>
            <a:ext cx="1828800" cy="2286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Device-Free</a:t>
            </a:r>
          </a:p>
        </p:txBody>
      </p:sp>
      <p:pic>
        <p:nvPicPr>
          <p:cNvPr id="2052" name="Picture 4" descr="http://www.samsung.com/uk/consumer-images/product/televisions/2014/UE55HU7200UXXU/features/UE55HU7200UXXU-18205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59" r="16565"/>
          <a:stretch/>
        </p:blipFill>
        <p:spPr bwMode="auto">
          <a:xfrm>
            <a:off x="2218268" y="1783519"/>
            <a:ext cx="34035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2.ubergizmo.com/wp-content/uploads/2011/06/virtual-re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53" y="1783519"/>
            <a:ext cx="254944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vvvv.org/sites/default/files/imagecache/large/images/Person%20oculus%20leap.jpg"/>
          <p:cNvPicPr>
            <a:picLocks noChangeAspect="1" noChangeArrowheads="1"/>
          </p:cNvPicPr>
          <p:nvPr/>
        </p:nvPicPr>
        <p:blipFill rotWithShape="1">
          <a:blip r:embed="rId5">
            <a:extLst>
              <a:ext uri="{28A0092B-C50C-407E-A947-70E740481C1C}">
                <a14:useLocalDpi xmlns:a14="http://schemas.microsoft.com/office/drawing/2010/main" val="0"/>
              </a:ext>
            </a:extLst>
          </a:blip>
          <a:srcRect l="8933" r="3276"/>
          <a:stretch/>
        </p:blipFill>
        <p:spPr bwMode="auto">
          <a:xfrm>
            <a:off x="5748861" y="4252913"/>
            <a:ext cx="29125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istockimg.com/file_thumbview_approve/50129630/5/stock-photo-50129630-man-finger-point-app-icons-of-smartwatch-with-curved-scre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791" y="4148891"/>
            <a:ext cx="2987526" cy="239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08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a:t>
            </a:r>
            <a:endParaRPr lang="en-US" dirty="0"/>
          </a:p>
        </p:txBody>
      </p:sp>
      <p:sp>
        <p:nvSpPr>
          <p:cNvPr id="3" name="Slide Number Placeholder 2"/>
          <p:cNvSpPr>
            <a:spLocks noGrp="1"/>
          </p:cNvSpPr>
          <p:nvPr>
            <p:ph type="sldNum" sz="quarter" idx="12"/>
          </p:nvPr>
        </p:nvSpPr>
        <p:spPr/>
        <p:txBody>
          <a:bodyPr/>
          <a:lstStyle/>
          <a:p>
            <a:fld id="{6046C4E9-6070-4511-A1E7-F763F4F93923}" type="slidenum">
              <a:rPr lang="en-US" smtClean="0"/>
              <a:t>30</a:t>
            </a:fld>
            <a:endParaRPr lang="en-US"/>
          </a:p>
        </p:txBody>
      </p:sp>
      <p:sp>
        <p:nvSpPr>
          <p:cNvPr id="4" name="文本框 3"/>
          <p:cNvSpPr txBox="1"/>
          <p:nvPr/>
        </p:nvSpPr>
        <p:spPr>
          <a:xfrm>
            <a:off x="514350" y="1914525"/>
            <a:ext cx="8354347" cy="1569660"/>
          </a:xfrm>
          <a:prstGeom prst="rect">
            <a:avLst/>
          </a:prstGeom>
          <a:noFill/>
        </p:spPr>
        <p:txBody>
          <a:bodyPr wrap="square" rtlCol="0">
            <a:spAutoFit/>
          </a:bodyPr>
          <a:lstStyle/>
          <a:p>
            <a:r>
              <a:rPr lang="en-US" altLang="zh-CN" sz="2400" b="1" dirty="0"/>
              <a:t>Principal</a:t>
            </a:r>
            <a:r>
              <a:rPr lang="en-US" altLang="zh-CN" b="1" dirty="0"/>
              <a:t> </a:t>
            </a:r>
            <a:r>
              <a:rPr lang="en-US" altLang="zh-CN" sz="2400" b="1" dirty="0"/>
              <a:t>strengths</a:t>
            </a:r>
          </a:p>
          <a:p>
            <a:endParaRPr lang="en-US" altLang="zh-CN" b="1" dirty="0"/>
          </a:p>
          <a:p>
            <a:pPr marL="285750" indent="-285750" algn="just">
              <a:buFont typeface="Arial" panose="020B0604020202020204" pitchFamily="34" charset="0"/>
              <a:buChar char="•"/>
            </a:pPr>
            <a:r>
              <a:rPr lang="en-US" altLang="zh-CN" dirty="0"/>
              <a:t>It employs the channel impulse response (CIR) </a:t>
            </a:r>
            <a:r>
              <a:rPr lang="en-US" altLang="zh-CN" dirty="0" smtClean="0"/>
              <a:t>to </a:t>
            </a:r>
            <a:r>
              <a:rPr lang="en-US" altLang="zh-CN" dirty="0"/>
              <a:t>handle multipath</a:t>
            </a:r>
            <a:r>
              <a:rPr lang="en-US" altLang="zh-CN" dirty="0" smtClean="0"/>
              <a:t>.</a:t>
            </a:r>
          </a:p>
          <a:p>
            <a:pPr marL="285750" indent="-285750" algn="just">
              <a:buFont typeface="Arial" panose="020B0604020202020204" pitchFamily="34" charset="0"/>
              <a:buChar char="•"/>
            </a:pPr>
            <a:r>
              <a:rPr lang="en-US" altLang="zh-CN" dirty="0" smtClean="0"/>
              <a:t>It estimates the distance change and absolute distance to locate the finger.</a:t>
            </a:r>
            <a:endParaRPr lang="en-US" altLang="zh-CN" dirty="0"/>
          </a:p>
          <a:p>
            <a:pPr algn="just"/>
            <a:endParaRPr lang="zh-CN" altLang="en-US" dirty="0"/>
          </a:p>
        </p:txBody>
      </p:sp>
      <p:sp>
        <p:nvSpPr>
          <p:cNvPr id="5" name="文本框 4"/>
          <p:cNvSpPr txBox="1"/>
          <p:nvPr/>
        </p:nvSpPr>
        <p:spPr>
          <a:xfrm>
            <a:off x="514350" y="3996938"/>
            <a:ext cx="8354347" cy="1846659"/>
          </a:xfrm>
          <a:prstGeom prst="rect">
            <a:avLst/>
          </a:prstGeom>
          <a:noFill/>
        </p:spPr>
        <p:txBody>
          <a:bodyPr wrap="square" rtlCol="0">
            <a:spAutoFit/>
          </a:bodyPr>
          <a:lstStyle/>
          <a:p>
            <a:r>
              <a:rPr lang="en-US" altLang="zh-CN" sz="2400" b="1" dirty="0"/>
              <a:t>Principal </a:t>
            </a:r>
            <a:r>
              <a:rPr lang="en-US" altLang="zh-CN" sz="2400" b="1" dirty="0"/>
              <a:t>weaknesses</a:t>
            </a:r>
          </a:p>
          <a:p>
            <a:endParaRPr lang="en-US" altLang="zh-CN" b="1" dirty="0"/>
          </a:p>
          <a:p>
            <a:pPr marL="285750" indent="-285750" algn="just">
              <a:buFont typeface="Arial" panose="020B0604020202020204" pitchFamily="34" charset="0"/>
              <a:buChar char="•"/>
            </a:pPr>
            <a:r>
              <a:rPr lang="en-US" altLang="zh-CN" dirty="0"/>
              <a:t>unclear whether the target path finding algorithm is robust against multi-path caused by the arm and </a:t>
            </a:r>
            <a:r>
              <a:rPr lang="en-US" altLang="zh-CN" dirty="0" smtClean="0"/>
              <a:t>hand</a:t>
            </a:r>
          </a:p>
          <a:p>
            <a:pPr marL="285750" indent="-285750" algn="just">
              <a:buFont typeface="Arial" panose="020B0604020202020204" pitchFamily="34" charset="0"/>
              <a:buChar char="•"/>
            </a:pPr>
            <a:r>
              <a:rPr lang="en-US" altLang="zh-CN" dirty="0"/>
              <a:t>The small working range of the system is an issue for real-life applications.</a:t>
            </a:r>
          </a:p>
          <a:p>
            <a:endParaRPr lang="zh-CN" altLang="en-US" dirty="0"/>
          </a:p>
        </p:txBody>
      </p:sp>
    </p:spTree>
    <p:extLst>
      <p:ext uri="{BB962C8B-B14F-4D97-AF65-F5344CB8AC3E}">
        <p14:creationId xmlns:p14="http://schemas.microsoft.com/office/powerpoint/2010/main" val="3012972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2"/>
          </p:nvPr>
        </p:nvSpPr>
        <p:spPr/>
        <p:txBody>
          <a:bodyPr/>
          <a:lstStyle/>
          <a:p>
            <a:fld id="{6046C4E9-6070-4511-A1E7-F763F4F93923}" type="slidenum">
              <a:rPr lang="en-US" smtClean="0"/>
              <a:t>31</a:t>
            </a:fld>
            <a:endParaRPr lang="en-US"/>
          </a:p>
        </p:txBody>
      </p:sp>
      <p:pic>
        <p:nvPicPr>
          <p:cNvPr id="1026" name="Picture 2" descr="http://www.doctorsupercoach.com/wp-content/uploads/2014/07/q-an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018896"/>
            <a:ext cx="57150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40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Device-Free tracking: challenge</a:t>
            </a:r>
          </a:p>
        </p:txBody>
      </p:sp>
      <p:sp>
        <p:nvSpPr>
          <p:cNvPr id="4" name="Slide Number Placeholder 3"/>
          <p:cNvSpPr>
            <a:spLocks noGrp="1"/>
          </p:cNvSpPr>
          <p:nvPr>
            <p:ph type="sldNum" sz="quarter" idx="12"/>
          </p:nvPr>
        </p:nvSpPr>
        <p:spPr/>
        <p:txBody>
          <a:bodyPr/>
          <a:lstStyle/>
          <a:p>
            <a:fld id="{6046C4E9-6070-4511-A1E7-F763F4F93923}" type="slidenum">
              <a:rPr lang="en-US" smtClean="0"/>
              <a:t>4</a:t>
            </a:fld>
            <a:endParaRPr lang="en-US"/>
          </a:p>
        </p:txBody>
      </p:sp>
      <p:sp>
        <p:nvSpPr>
          <p:cNvPr id="5" name="Content Placeholder 4"/>
          <p:cNvSpPr>
            <a:spLocks noGrp="1"/>
          </p:cNvSpPr>
          <p:nvPr>
            <p:ph idx="1"/>
          </p:nvPr>
        </p:nvSpPr>
        <p:spPr/>
        <p:txBody>
          <a:bodyPr/>
          <a:lstStyle/>
          <a:p>
            <a:pPr marL="0" indent="0">
              <a:buNone/>
            </a:pPr>
            <a:r>
              <a:rPr lang="en-US" b="1" dirty="0"/>
              <a:t>Both </a:t>
            </a:r>
            <a:r>
              <a:rPr lang="en-US" b="1" dirty="0">
                <a:solidFill>
                  <a:srgbClr val="FF0000"/>
                </a:solidFill>
              </a:rPr>
              <a:t>transmitter</a:t>
            </a:r>
            <a:r>
              <a:rPr lang="en-US" b="1" dirty="0"/>
              <a:t> and </a:t>
            </a:r>
            <a:r>
              <a:rPr lang="en-US" b="1" dirty="0">
                <a:solidFill>
                  <a:srgbClr val="FF0000"/>
                </a:solidFill>
              </a:rPr>
              <a:t>receiver</a:t>
            </a:r>
            <a:r>
              <a:rPr lang="en-US" b="1" dirty="0"/>
              <a:t> are </a:t>
            </a:r>
            <a:r>
              <a:rPr lang="en-US" b="1" dirty="0">
                <a:solidFill>
                  <a:srgbClr val="FF0000"/>
                </a:solidFill>
              </a:rPr>
              <a:t>static</a:t>
            </a:r>
          </a:p>
          <a:p>
            <a:pPr marL="0" indent="0">
              <a:buNone/>
            </a:pPr>
            <a:endParaRPr lang="en-US" b="1" dirty="0"/>
          </a:p>
          <a:p>
            <a:pPr marL="0" indent="0">
              <a:buNone/>
            </a:pPr>
            <a:r>
              <a:rPr lang="en-US" b="1" dirty="0"/>
              <a:t>Should </a:t>
            </a:r>
            <a:r>
              <a:rPr lang="en-US" b="1" dirty="0">
                <a:solidFill>
                  <a:srgbClr val="FF0000"/>
                </a:solidFill>
              </a:rPr>
              <a:t>rely on </a:t>
            </a:r>
            <a:r>
              <a:rPr lang="en-US" b="1" dirty="0"/>
              <a:t>the </a:t>
            </a:r>
            <a:r>
              <a:rPr lang="en-US" b="1" dirty="0">
                <a:solidFill>
                  <a:srgbClr val="FF0000"/>
                </a:solidFill>
              </a:rPr>
              <a:t>reflected signal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287189"/>
            <a:ext cx="2169176" cy="21691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971" y="4004002"/>
            <a:ext cx="2384629" cy="2384629"/>
          </a:xfrm>
          <a:prstGeom prst="rect">
            <a:avLst/>
          </a:prstGeom>
        </p:spPr>
      </p:pic>
      <p:pic>
        <p:nvPicPr>
          <p:cNvPr id="12" name="Picture 11"/>
          <p:cNvPicPr>
            <a:picLocks noChangeAspect="1"/>
          </p:cNvPicPr>
          <p:nvPr/>
        </p:nvPicPr>
        <p:blipFill>
          <a:blip r:embed="rId5"/>
          <a:stretch>
            <a:fillRect/>
          </a:stretch>
        </p:blipFill>
        <p:spPr>
          <a:xfrm>
            <a:off x="1981141" y="4680588"/>
            <a:ext cx="5418725" cy="486200"/>
          </a:xfrm>
          <a:prstGeom prst="rect">
            <a:avLst/>
          </a:prstGeom>
        </p:spPr>
      </p:pic>
      <p:pic>
        <p:nvPicPr>
          <p:cNvPr id="10" name="Picture 9"/>
          <p:cNvPicPr>
            <a:picLocks noChangeAspect="1"/>
          </p:cNvPicPr>
          <p:nvPr/>
        </p:nvPicPr>
        <p:blipFill>
          <a:blip r:embed="rId6"/>
          <a:stretch>
            <a:fillRect/>
          </a:stretch>
        </p:blipFill>
        <p:spPr>
          <a:xfrm>
            <a:off x="4690503" y="4717998"/>
            <a:ext cx="1918294" cy="486200"/>
          </a:xfrm>
          <a:prstGeom prst="rect">
            <a:avLst/>
          </a:prstGeom>
        </p:spPr>
      </p:pic>
      <p:pic>
        <p:nvPicPr>
          <p:cNvPr id="14" name="Picture 13"/>
          <p:cNvPicPr>
            <a:picLocks noChangeAspect="1"/>
          </p:cNvPicPr>
          <p:nvPr/>
        </p:nvPicPr>
        <p:blipFill>
          <a:blip r:embed="rId6"/>
          <a:stretch>
            <a:fillRect/>
          </a:stretch>
        </p:blipFill>
        <p:spPr>
          <a:xfrm rot="1949513">
            <a:off x="4950587" y="4256853"/>
            <a:ext cx="1918294" cy="486200"/>
          </a:xfrm>
          <a:prstGeom prst="rect">
            <a:avLst/>
          </a:prstGeom>
        </p:spPr>
      </p:pic>
      <p:pic>
        <p:nvPicPr>
          <p:cNvPr id="15" name="Picture 14"/>
          <p:cNvPicPr>
            <a:picLocks noChangeAspect="1"/>
          </p:cNvPicPr>
          <p:nvPr/>
        </p:nvPicPr>
        <p:blipFill>
          <a:blip r:embed="rId6"/>
          <a:stretch>
            <a:fillRect/>
          </a:stretch>
        </p:blipFill>
        <p:spPr>
          <a:xfrm rot="5164780">
            <a:off x="5628352" y="3520143"/>
            <a:ext cx="1918294" cy="486200"/>
          </a:xfrm>
          <a:prstGeom prst="rect">
            <a:avLst/>
          </a:prstGeom>
        </p:spPr>
      </p:pic>
      <p:pic>
        <p:nvPicPr>
          <p:cNvPr id="16" name="Picture 15"/>
          <p:cNvPicPr>
            <a:picLocks noChangeAspect="1"/>
          </p:cNvPicPr>
          <p:nvPr/>
        </p:nvPicPr>
        <p:blipFill>
          <a:blip r:embed="rId6"/>
          <a:stretch>
            <a:fillRect/>
          </a:stretch>
        </p:blipFill>
        <p:spPr>
          <a:xfrm>
            <a:off x="6834063" y="4699293"/>
            <a:ext cx="1918294" cy="486200"/>
          </a:xfrm>
          <a:prstGeom prst="rect">
            <a:avLst/>
          </a:prstGeom>
        </p:spPr>
      </p:pic>
      <p:pic>
        <p:nvPicPr>
          <p:cNvPr id="17" name="Picture 16"/>
          <p:cNvPicPr>
            <a:picLocks noChangeAspect="1"/>
          </p:cNvPicPr>
          <p:nvPr/>
        </p:nvPicPr>
        <p:blipFill>
          <a:blip r:embed="rId6"/>
          <a:stretch>
            <a:fillRect/>
          </a:stretch>
        </p:blipFill>
        <p:spPr>
          <a:xfrm rot="18868124">
            <a:off x="6642386" y="3889094"/>
            <a:ext cx="1918294" cy="486200"/>
          </a:xfrm>
          <a:prstGeom prst="rect">
            <a:avLst/>
          </a:prstGeom>
        </p:spPr>
      </p:pic>
    </p:spTree>
    <p:extLst>
      <p:ext uri="{BB962C8B-B14F-4D97-AF65-F5344CB8AC3E}">
        <p14:creationId xmlns:p14="http://schemas.microsoft.com/office/powerpoint/2010/main" val="218524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Compared Schemes</a:t>
            </a:r>
          </a:p>
        </p:txBody>
      </p:sp>
      <p:sp>
        <p:nvSpPr>
          <p:cNvPr id="3" name="Content Placeholder 2"/>
          <p:cNvSpPr>
            <a:spLocks noGrp="1"/>
          </p:cNvSpPr>
          <p:nvPr>
            <p:ph idx="1"/>
          </p:nvPr>
        </p:nvSpPr>
        <p:spPr/>
        <p:txBody>
          <a:bodyPr>
            <a:normAutofit/>
          </a:bodyPr>
          <a:lstStyle/>
          <a:p>
            <a:pPr marL="0" indent="0">
              <a:buNone/>
            </a:pPr>
            <a:r>
              <a:rPr lang="en-US" sz="2600" dirty="0" err="1">
                <a:solidFill>
                  <a:srgbClr val="FF0000"/>
                </a:solidFill>
              </a:rPr>
              <a:t>FingerIO</a:t>
            </a:r>
            <a:r>
              <a:rPr lang="en-US" sz="2600" dirty="0"/>
              <a:t> [1] – Compares the cross-correlation of two frames and find the position of the moving target</a:t>
            </a:r>
          </a:p>
          <a:p>
            <a:pPr marL="0" indent="0">
              <a:buNone/>
            </a:pPr>
            <a:endParaRPr lang="en-US" sz="2600" dirty="0"/>
          </a:p>
          <a:p>
            <a:pPr marL="0" indent="0">
              <a:buNone/>
            </a:pPr>
            <a:endParaRPr lang="en-US" sz="2600" dirty="0"/>
          </a:p>
          <a:p>
            <a:pPr marL="0" indent="0">
              <a:buNone/>
            </a:pPr>
            <a:r>
              <a:rPr lang="en-US" sz="2600" dirty="0">
                <a:solidFill>
                  <a:srgbClr val="FF0000"/>
                </a:solidFill>
              </a:rPr>
              <a:t>LLAP</a:t>
            </a:r>
            <a:r>
              <a:rPr lang="en-US" sz="2600" dirty="0"/>
              <a:t> [2] – continuously sends sine wave, tracks the phase of the received signal, and finds the position</a:t>
            </a:r>
          </a:p>
        </p:txBody>
      </p:sp>
      <p:sp>
        <p:nvSpPr>
          <p:cNvPr id="4" name="Slide Number Placeholder 3"/>
          <p:cNvSpPr>
            <a:spLocks noGrp="1"/>
          </p:cNvSpPr>
          <p:nvPr>
            <p:ph type="sldNum" sz="quarter" idx="12"/>
          </p:nvPr>
        </p:nvSpPr>
        <p:spPr/>
        <p:txBody>
          <a:bodyPr/>
          <a:lstStyle/>
          <a:p>
            <a:fld id="{6046C4E9-6070-4511-A1E7-F763F4F93923}" type="slidenum">
              <a:rPr lang="en-US" smtClean="0"/>
              <a:t>5</a:t>
            </a:fld>
            <a:endParaRPr lang="en-US"/>
          </a:p>
        </p:txBody>
      </p:sp>
      <p:sp>
        <p:nvSpPr>
          <p:cNvPr id="5" name="Rectangle 4"/>
          <p:cNvSpPr/>
          <p:nvPr/>
        </p:nvSpPr>
        <p:spPr>
          <a:xfrm>
            <a:off x="923026" y="5426723"/>
            <a:ext cx="7297947" cy="830997"/>
          </a:xfrm>
          <a:prstGeom prst="rect">
            <a:avLst/>
          </a:prstGeom>
        </p:spPr>
        <p:txBody>
          <a:bodyPr wrap="square">
            <a:spAutoFit/>
          </a:bodyPr>
          <a:lstStyle/>
          <a:p>
            <a:r>
              <a:rPr lang="en-US" sz="1200" dirty="0">
                <a:solidFill>
                  <a:srgbClr val="222222"/>
                </a:solidFill>
                <a:latin typeface="Arial" panose="020B0604020202020204" pitchFamily="34" charset="0"/>
              </a:rPr>
              <a:t>[1] </a:t>
            </a:r>
            <a:r>
              <a:rPr lang="en-US" sz="1200" dirty="0" err="1">
                <a:solidFill>
                  <a:srgbClr val="222222"/>
                </a:solidFill>
                <a:latin typeface="Arial" panose="020B0604020202020204" pitchFamily="34" charset="0"/>
              </a:rPr>
              <a:t>Nandakumar</a:t>
            </a:r>
            <a:r>
              <a:rPr lang="en-US" sz="1200" dirty="0">
                <a:solidFill>
                  <a:srgbClr val="222222"/>
                </a:solidFill>
                <a:latin typeface="Arial" panose="020B0604020202020204" pitchFamily="34" charset="0"/>
              </a:rPr>
              <a:t> </a:t>
            </a:r>
            <a:r>
              <a:rPr lang="en-US" sz="1200" dirty="0" err="1">
                <a:solidFill>
                  <a:srgbClr val="222222"/>
                </a:solidFill>
                <a:latin typeface="Arial" panose="020B0604020202020204" pitchFamily="34" charset="0"/>
              </a:rPr>
              <a:t>Rajalakshmi</a:t>
            </a:r>
            <a:r>
              <a:rPr lang="en-US" sz="1200" dirty="0">
                <a:solidFill>
                  <a:srgbClr val="222222"/>
                </a:solidFill>
                <a:latin typeface="Arial" panose="020B0604020202020204" pitchFamily="34" charset="0"/>
              </a:rPr>
              <a:t>, </a:t>
            </a:r>
            <a:r>
              <a:rPr lang="en-US" sz="1200" dirty="0" err="1">
                <a:solidFill>
                  <a:srgbClr val="222222"/>
                </a:solidFill>
                <a:latin typeface="Arial" panose="020B0604020202020204" pitchFamily="34" charset="0"/>
              </a:rPr>
              <a:t>Shyam</a:t>
            </a:r>
            <a:r>
              <a:rPr lang="en-US" sz="1200" dirty="0">
                <a:solidFill>
                  <a:srgbClr val="222222"/>
                </a:solidFill>
                <a:latin typeface="Arial" panose="020B0604020202020204" pitchFamily="34" charset="0"/>
              </a:rPr>
              <a:t> </a:t>
            </a:r>
            <a:r>
              <a:rPr lang="en-US" sz="1200" dirty="0" err="1">
                <a:solidFill>
                  <a:srgbClr val="222222"/>
                </a:solidFill>
                <a:latin typeface="Arial" panose="020B0604020202020204" pitchFamily="34" charset="0"/>
              </a:rPr>
              <a:t>Gollakota</a:t>
            </a:r>
            <a:r>
              <a:rPr lang="en-US" sz="1200" dirty="0">
                <a:solidFill>
                  <a:srgbClr val="222222"/>
                </a:solidFill>
                <a:latin typeface="Arial" panose="020B0604020202020204" pitchFamily="34" charset="0"/>
              </a:rPr>
              <a:t>, et al. "</a:t>
            </a:r>
            <a:r>
              <a:rPr lang="en-US" sz="1200" dirty="0" err="1">
                <a:solidFill>
                  <a:srgbClr val="222222"/>
                </a:solidFill>
                <a:latin typeface="Arial" panose="020B0604020202020204" pitchFamily="34" charset="0"/>
              </a:rPr>
              <a:t>FingerIO</a:t>
            </a:r>
            <a:r>
              <a:rPr lang="en-US" sz="1200" dirty="0">
                <a:solidFill>
                  <a:srgbClr val="222222"/>
                </a:solidFill>
                <a:latin typeface="Arial" panose="020B0604020202020204" pitchFamily="34" charset="0"/>
              </a:rPr>
              <a:t>: Using Active Sonar for Fine-Grained Finger Tracking." ACM CHI</a:t>
            </a:r>
            <a:r>
              <a:rPr lang="en-US" sz="1200" i="1" dirty="0">
                <a:solidFill>
                  <a:srgbClr val="222222"/>
                </a:solidFill>
                <a:latin typeface="Arial" panose="020B0604020202020204" pitchFamily="34" charset="0"/>
              </a:rPr>
              <a:t>, 2016</a:t>
            </a:r>
          </a:p>
          <a:p>
            <a:r>
              <a:rPr lang="en-US" sz="1200" dirty="0">
                <a:solidFill>
                  <a:srgbClr val="222222"/>
                </a:solidFill>
                <a:latin typeface="Arial" panose="020B0604020202020204" pitchFamily="34" charset="0"/>
              </a:rPr>
              <a:t>[2] Wei Wang, Alex Liu, et al. "Device-Free Gesture Tracking Using Acoustic Signals." ACM </a:t>
            </a:r>
            <a:r>
              <a:rPr lang="en-US" sz="1200" dirty="0" err="1">
                <a:solidFill>
                  <a:srgbClr val="222222"/>
                </a:solidFill>
                <a:latin typeface="Arial" panose="020B0604020202020204" pitchFamily="34" charset="0"/>
              </a:rPr>
              <a:t>MobiCom</a:t>
            </a:r>
            <a:r>
              <a:rPr lang="en-US" sz="1200" i="1" dirty="0">
                <a:solidFill>
                  <a:srgbClr val="222222"/>
                </a:solidFill>
                <a:latin typeface="Arial" panose="020B0604020202020204" pitchFamily="34" charset="0"/>
              </a:rPr>
              <a:t>, 2016</a:t>
            </a:r>
          </a:p>
        </p:txBody>
      </p:sp>
    </p:spTree>
    <p:extLst>
      <p:ext uri="{BB962C8B-B14F-4D97-AF65-F5344CB8AC3E}">
        <p14:creationId xmlns:p14="http://schemas.microsoft.com/office/powerpoint/2010/main" val="371717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46C4E9-6070-4511-A1E7-F763F4F93923}" type="slidenum">
              <a:rPr lang="en-US" smtClean="0"/>
              <a:t>6</a:t>
            </a:fld>
            <a:endParaRPr lang="en-US"/>
          </a:p>
        </p:txBody>
      </p:sp>
      <p:sp>
        <p:nvSpPr>
          <p:cNvPr id="12" name="Content Placeholder 2"/>
          <p:cNvSpPr txBox="1">
            <a:spLocks/>
          </p:cNvSpPr>
          <p:nvPr/>
        </p:nvSpPr>
        <p:spPr>
          <a:xfrm>
            <a:off x="628650" y="3531565"/>
            <a:ext cx="8058150" cy="2829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en-US" b="1" dirty="0">
                <a:solidFill>
                  <a:srgbClr val="FF0000"/>
                </a:solidFill>
                <a:latin typeface="Arial" panose="020B0604020202020204" pitchFamily="34" charset="0"/>
                <a:cs typeface="Arial" panose="020B0604020202020204" pitchFamily="34" charset="0"/>
              </a:rPr>
              <a:t>Device-free</a:t>
            </a:r>
            <a:r>
              <a:rPr lang="en-US" b="1" dirty="0">
                <a:latin typeface="Arial" panose="020B0604020202020204" pitchFamily="34" charset="0"/>
                <a:cs typeface="Arial" panose="020B0604020202020204" pitchFamily="34" charset="0"/>
              </a:rPr>
              <a:t> passive tracking only relying on </a:t>
            </a:r>
            <a:r>
              <a:rPr lang="en-US" b="1" dirty="0">
                <a:solidFill>
                  <a:srgbClr val="FF0000"/>
                </a:solidFill>
                <a:latin typeface="Arial" panose="020B0604020202020204" pitchFamily="34" charset="0"/>
                <a:cs typeface="Arial" panose="020B0604020202020204" pitchFamily="34" charset="0"/>
              </a:rPr>
              <a:t>mobile </a:t>
            </a:r>
            <a:r>
              <a:rPr lang="en-US" b="1" dirty="0" smtClean="0">
                <a:solidFill>
                  <a:srgbClr val="FF0000"/>
                </a:solidFill>
                <a:latin typeface="Arial" panose="020B0604020202020204" pitchFamily="34" charset="0"/>
                <a:cs typeface="Arial" panose="020B0604020202020204" pitchFamily="34" charset="0"/>
              </a:rPr>
              <a:t>device</a:t>
            </a:r>
          </a:p>
          <a:p>
            <a:pPr marL="514350" indent="-514350" algn="just">
              <a:lnSpc>
                <a:spcPct val="100000"/>
              </a:lnSpc>
              <a:spcBef>
                <a:spcPts val="300"/>
              </a:spcBef>
              <a:buFont typeface="+mj-lt"/>
              <a:buAutoNum type="arabicPeriod"/>
            </a:pPr>
            <a:r>
              <a:rPr lang="en-US" b="1" dirty="0" smtClean="0">
                <a:solidFill>
                  <a:srgbClr val="FF0000"/>
                </a:solidFill>
                <a:latin typeface="Arial" panose="020B0604020202020204" pitchFamily="34" charset="0"/>
                <a:cs typeface="Arial" panose="020B0604020202020204" pitchFamily="34" charset="0"/>
              </a:rPr>
              <a:t>high accuracy: </a:t>
            </a:r>
            <a:r>
              <a:rPr lang="en-US" b="1" dirty="0" smtClean="0">
                <a:latin typeface="Arial" panose="020B0604020202020204" pitchFamily="34" charset="0"/>
                <a:cs typeface="Arial" panose="020B0604020202020204" pitchFamily="34" charset="0"/>
              </a:rPr>
              <a:t>0.3cm distance tracking error; 1.0cm 2D tracking error</a:t>
            </a:r>
            <a:endParaRPr lang="en-US" b="1" dirty="0">
              <a:latin typeface="Arial" panose="020B0604020202020204" pitchFamily="34" charset="0"/>
              <a:cs typeface="Arial" panose="020B0604020202020204" pitchFamily="34" charset="0"/>
            </a:endParaRPr>
          </a:p>
          <a:p>
            <a:pPr marL="514350" indent="-514350" algn="just">
              <a:spcBef>
                <a:spcPts val="300"/>
              </a:spcBef>
              <a:buFont typeface="+mj-lt"/>
              <a:buAutoNum type="arabicPeriod"/>
            </a:pPr>
            <a:r>
              <a:rPr lang="en-US" b="1" dirty="0">
                <a:solidFill>
                  <a:srgbClr val="FF0000"/>
                </a:solidFill>
                <a:latin typeface="Arial" panose="020B0604020202020204" pitchFamily="34" charset="0"/>
                <a:cs typeface="Arial" panose="020B0604020202020204" pitchFamily="34" charset="0"/>
              </a:rPr>
              <a:t>low latency: </a:t>
            </a:r>
            <a:r>
              <a:rPr lang="en-US" b="1" dirty="0" smtClean="0">
                <a:latin typeface="Arial" panose="020B0604020202020204" pitchFamily="34" charset="0"/>
                <a:cs typeface="Arial" panose="020B0604020202020204" pitchFamily="34" charset="0"/>
              </a:rPr>
              <a:t>update the position every 12.5ms</a:t>
            </a:r>
          </a:p>
          <a:p>
            <a:pPr marL="514350" indent="-514350" algn="just">
              <a:spcBef>
                <a:spcPts val="300"/>
              </a:spcBef>
              <a:buFont typeface="+mj-lt"/>
              <a:buAutoNum type="arabicPeriod"/>
            </a:pPr>
            <a:r>
              <a:rPr lang="en-US" b="1" dirty="0" smtClean="0">
                <a:solidFill>
                  <a:srgbClr val="FF0000"/>
                </a:solidFill>
                <a:latin typeface="Arial" panose="020B0604020202020204" pitchFamily="34" charset="0"/>
                <a:cs typeface="Arial" panose="020B0604020202020204" pitchFamily="34" charset="0"/>
              </a:rPr>
              <a:t>easy to deploy: </a:t>
            </a:r>
            <a:r>
              <a:rPr lang="en-US" b="1" dirty="0" smtClean="0">
                <a:latin typeface="Arial" panose="020B0604020202020204" pitchFamily="34" charset="0"/>
                <a:cs typeface="Arial" panose="020B0604020202020204" pitchFamily="34" charset="0"/>
              </a:rPr>
              <a:t>a software app installation</a:t>
            </a: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pic>
        <p:nvPicPr>
          <p:cNvPr id="2050" name="Picture 2" descr="finger symbol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7476">
            <a:off x="5200466" y="2234850"/>
            <a:ext cx="1074831" cy="1074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laxy phone back에 대한 이미지 검색결과"/>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202" b="5962"/>
          <a:stretch/>
        </p:blipFill>
        <p:spPr bwMode="auto">
          <a:xfrm>
            <a:off x="1367769" y="1746936"/>
            <a:ext cx="1076080" cy="17801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628650" y="694705"/>
            <a:ext cx="7886700" cy="480131"/>
          </a:xfrm>
        </p:spPr>
        <p:txBody>
          <a:bodyPr/>
          <a:lstStyle/>
          <a:p>
            <a:r>
              <a:rPr lang="en-US" sz="2800" dirty="0"/>
              <a:t>Strata: Acoustic based Fined grained tracking</a:t>
            </a:r>
          </a:p>
        </p:txBody>
      </p:sp>
      <p:pic>
        <p:nvPicPr>
          <p:cNvPr id="16"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84376">
            <a:off x="1836930" y="31179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89644">
            <a:off x="4736537" y="240559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89644">
            <a:off x="4726252" y="2405305"/>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96296E-6 L 0.3191 -0.10879 " pathEditMode="relative" rAng="0" ptsTypes="AA">
                                      <p:cBhvr>
                                        <p:cTn id="8" dur="2000" fill="hold"/>
                                        <p:tgtEl>
                                          <p:spTgt spid="16"/>
                                        </p:tgtEl>
                                        <p:attrNameLst>
                                          <p:attrName>ppt_x</p:attrName>
                                          <p:attrName>ppt_y</p:attrName>
                                        </p:attrNameLst>
                                      </p:cBhvr>
                                      <p:rCtr x="15955" y="-5440"/>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44444E-6 2.22222E-6 L -0.32327 0.13449 " pathEditMode="relative" rAng="0" ptsTypes="AA">
                                      <p:cBhvr>
                                        <p:cTn id="15" dur="2000" fill="hold"/>
                                        <p:tgtEl>
                                          <p:spTgt spid="17"/>
                                        </p:tgtEl>
                                        <p:attrNameLst>
                                          <p:attrName>ppt_x</p:attrName>
                                          <p:attrName>ppt_y</p:attrName>
                                        </p:attrNameLst>
                                      </p:cBhvr>
                                      <p:rCtr x="-16163" y="6713"/>
                                    </p:animMotion>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2.77778E-7 2.22222E-6 L -0.32344 -0.11389 " pathEditMode="relative" rAng="0" ptsTypes="AA">
                                      <p:cBhvr>
                                        <p:cTn id="19" dur="2000" fill="hold"/>
                                        <p:tgtEl>
                                          <p:spTgt spid="18"/>
                                        </p:tgtEl>
                                        <p:attrNameLst>
                                          <p:attrName>ppt_x</p:attrName>
                                          <p:attrName>ppt_y</p:attrName>
                                        </p:attrNameLst>
                                      </p:cBhvr>
                                      <p:rCtr x="-16181" y="-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Distance change</a:t>
            </a:r>
          </a:p>
          <a:p>
            <a:pPr marL="0" indent="0" algn="just">
              <a:buNone/>
            </a:pPr>
            <a:r>
              <a:rPr lang="en-US" dirty="0" smtClean="0"/>
              <a:t>using the phase change of the acoustic channel derived from the CIR estimation</a:t>
            </a:r>
          </a:p>
          <a:p>
            <a:pPr marL="0" indent="0">
              <a:buNone/>
            </a:pPr>
            <a:endParaRPr lang="en-US" dirty="0" smtClean="0"/>
          </a:p>
          <a:p>
            <a:r>
              <a:rPr lang="en-US" b="1" dirty="0" smtClean="0">
                <a:solidFill>
                  <a:srgbClr val="FF0000"/>
                </a:solidFill>
              </a:rPr>
              <a:t>Absolute distance</a:t>
            </a:r>
          </a:p>
          <a:p>
            <a:pPr marL="0" indent="0" algn="just">
              <a:buNone/>
            </a:pPr>
            <a:r>
              <a:rPr lang="en-US" dirty="0" smtClean="0"/>
              <a:t>using a novel optimization framework base on the change in CIR</a:t>
            </a: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7</a:t>
            </a:fld>
            <a:endParaRPr lang="en-US"/>
          </a:p>
        </p:txBody>
      </p:sp>
    </p:spTree>
    <p:extLst>
      <p:ext uri="{BB962C8B-B14F-4D97-AF65-F5344CB8AC3E}">
        <p14:creationId xmlns:p14="http://schemas.microsoft.com/office/powerpoint/2010/main" val="204553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7886700" cy="590931"/>
          </a:xfrm>
        </p:spPr>
        <p:txBody>
          <a:bodyPr/>
          <a:lstStyle/>
          <a:p>
            <a:r>
              <a:rPr lang="en-US" dirty="0"/>
              <a:t>Acoustic based object tracking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825624"/>
                <a:ext cx="8515351" cy="4790835"/>
              </a:xfrm>
            </p:spPr>
            <p:txBody>
              <a:bodyPr/>
              <a:lstStyle/>
              <a:p>
                <a:pPr marL="0" indent="0">
                  <a:buNone/>
                </a:pPr>
                <a:r>
                  <a:rPr lang="en-US" sz="2400" b="1" dirty="0"/>
                  <a:t>Phase change proportional to the </a:t>
                </a:r>
                <a:r>
                  <a:rPr lang="en-US" sz="2400" b="1" dirty="0">
                    <a:solidFill>
                      <a:srgbClr val="FF0000"/>
                    </a:solidFill>
                  </a:rPr>
                  <a:t>distance change</a:t>
                </a:r>
                <a:r>
                  <a:rPr lang="en-US" sz="2400" b="1" dirty="0"/>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t> </a:t>
                </a:r>
                <a:r>
                  <a:rPr lang="en-US" sz="2400" b="1" dirty="0">
                    <a:solidFill>
                      <a:srgbClr val="FF0000"/>
                    </a:solidFill>
                  </a:rPr>
                  <a:t>wavelength</a:t>
                </a:r>
                <a:r>
                  <a:rPr lang="en-US" sz="2400" b="1" dirty="0"/>
                  <a:t> </a:t>
                </a:r>
                <a:r>
                  <a:rPr lang="en-US" sz="2400" dirty="0"/>
                  <a:t>(1.7 cm in 20 KHz)</a:t>
                </a:r>
              </a:p>
              <a:p>
                <a:pPr marL="0" indent="0">
                  <a:buNone/>
                </a:pPr>
                <a:endParaRPr lang="en-US" sz="2400" dirty="0"/>
              </a:p>
              <a:p>
                <a:pPr marL="0" indent="0">
                  <a:buNone/>
                </a:pPr>
                <a:r>
                  <a:rPr lang="en-US" sz="2400" b="1" dirty="0"/>
                  <a:t>Tracking phase enables very </a:t>
                </a:r>
                <a:r>
                  <a:rPr lang="en-US" sz="2400" b="1" dirty="0">
                    <a:solidFill>
                      <a:srgbClr val="FF0000"/>
                    </a:solidFill>
                  </a:rPr>
                  <a:t>fine-grained</a:t>
                </a:r>
                <a:r>
                  <a:rPr lang="en-US" sz="2400" b="1" dirty="0"/>
                  <a:t> positioning</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825624"/>
                <a:ext cx="8515351" cy="4790835"/>
              </a:xfrm>
              <a:blipFill>
                <a:blip r:embed="rId3"/>
                <a:stretch>
                  <a:fillRect l="-1074" t="-16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8</a:t>
            </a:fld>
            <a:endParaRPr lang="en-US"/>
          </a:p>
        </p:txBody>
      </p:sp>
      <p:pic>
        <p:nvPicPr>
          <p:cNvPr id="2050" name="Picture 2" descr="https://edc2.healthtap.com/ht-staging/user_answer/reference_image/11369/large/Trigger_finger.jpeg?138667065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15"/>
          <a:stretch/>
        </p:blipFill>
        <p:spPr bwMode="auto">
          <a:xfrm>
            <a:off x="5614300" y="4223850"/>
            <a:ext cx="1195837" cy="914400"/>
          </a:xfrm>
          <a:prstGeom prst="rect">
            <a:avLst/>
          </a:prstGeom>
          <a:solidFill>
            <a:schemeClr val="accent3">
              <a:lumMod val="50000"/>
            </a:schemeClr>
          </a:solidFill>
          <a:extLst/>
        </p:spPr>
      </p:pic>
      <p:pic>
        <p:nvPicPr>
          <p:cNvPr id="12" name="Picture 11"/>
          <p:cNvPicPr>
            <a:picLocks noChangeAspect="1"/>
          </p:cNvPicPr>
          <p:nvPr/>
        </p:nvPicPr>
        <p:blipFill>
          <a:blip r:embed="rId5"/>
          <a:stretch>
            <a:fillRect/>
          </a:stretch>
        </p:blipFill>
        <p:spPr>
          <a:xfrm>
            <a:off x="2579148" y="4462959"/>
            <a:ext cx="3817500" cy="476667"/>
          </a:xfrm>
          <a:prstGeom prst="rect">
            <a:avLst/>
          </a:prstGeom>
        </p:spPr>
      </p:pic>
      <p:pic>
        <p:nvPicPr>
          <p:cNvPr id="14" name="Picture 13"/>
          <p:cNvPicPr>
            <a:picLocks noChangeAspect="1"/>
          </p:cNvPicPr>
          <p:nvPr/>
        </p:nvPicPr>
        <p:blipFill>
          <a:blip r:embed="rId6"/>
          <a:stretch>
            <a:fillRect/>
          </a:stretch>
        </p:blipFill>
        <p:spPr>
          <a:xfrm>
            <a:off x="2579148" y="4463758"/>
            <a:ext cx="3817500" cy="476667"/>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11552"/>
          <a:stretch/>
        </p:blipFill>
        <p:spPr>
          <a:xfrm>
            <a:off x="1970154" y="3766650"/>
            <a:ext cx="1077381" cy="18288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85482" y="5769430"/>
                <a:ext cx="5862631" cy="400110"/>
              </a:xfrm>
              <a:prstGeom prst="rect">
                <a:avLst/>
              </a:prstGeom>
            </p:spPr>
            <p:txBody>
              <a:bodyPr wrap="square">
                <a:spAutoFit/>
              </a:bodyPr>
              <a:lstStyle/>
              <a:p>
                <a:r>
                  <a:rPr lang="en-US" sz="2000" b="1" dirty="0"/>
                  <a:t>Finger movement of </a:t>
                </a:r>
                <a:r>
                  <a:rPr lang="en-US" sz="2000" b="1" dirty="0" err="1">
                    <a:solidFill>
                      <a:srgbClr val="FF0000"/>
                    </a:solidFill>
                  </a:rPr>
                  <a:t>1mm</a:t>
                </a:r>
                <a:r>
                  <a:rPr lang="en-US" sz="2000" b="1" dirty="0"/>
                  <a:t> changes the phase </a:t>
                </a:r>
                <a:r>
                  <a:rPr lang="en-US" sz="2000" b="1" dirty="0">
                    <a:solidFill>
                      <a:srgbClr val="FF0000"/>
                    </a:solidFill>
                  </a:rPr>
                  <a:t>0.2</a:t>
                </a:r>
                <a14:m>
                  <m:oMath xmlns:m="http://schemas.openxmlformats.org/officeDocument/2006/math">
                    <m:r>
                      <a:rPr lang="el-GR" sz="2000" b="1" i="1" dirty="0">
                        <a:solidFill>
                          <a:srgbClr val="FF0000"/>
                        </a:solidFill>
                        <a:latin typeface="Cambria Math" panose="02040503050406030204" pitchFamily="18" charset="0"/>
                      </a:rPr>
                      <m:t>𝝅</m:t>
                    </m:r>
                  </m:oMath>
                </a14:m>
                <a:r>
                  <a:rPr lang="en-US" sz="2000" b="1" dirty="0"/>
                  <a:t>!</a:t>
                </a:r>
              </a:p>
            </p:txBody>
          </p:sp>
        </mc:Choice>
        <mc:Fallback xmlns="">
          <p:sp>
            <p:nvSpPr>
              <p:cNvPr id="5" name="Rectangle 4"/>
              <p:cNvSpPr>
                <a:spLocks noRot="1" noChangeAspect="1" noMove="1" noResize="1" noEditPoints="1" noAdjustHandles="1" noChangeArrowheads="1" noChangeShapeType="1" noTextEdit="1"/>
              </p:cNvSpPr>
              <p:nvPr/>
            </p:nvSpPr>
            <p:spPr>
              <a:xfrm>
                <a:off x="1685482" y="5769430"/>
                <a:ext cx="5862631" cy="400110"/>
              </a:xfrm>
              <a:prstGeom prst="rect">
                <a:avLst/>
              </a:prstGeom>
              <a:blipFill rotWithShape="0">
                <a:blip r:embed="rId8"/>
                <a:stretch>
                  <a:fillRect l="-1040" t="-7576" b="-25758"/>
                </a:stretch>
              </a:blipFill>
            </p:spPr>
            <p:txBody>
              <a:bodyPr/>
              <a:lstStyle/>
              <a:p>
                <a:r>
                  <a:rPr lang="en-GB">
                    <a:noFill/>
                  </a:rPr>
                  <a:t> </a:t>
                </a:r>
              </a:p>
            </p:txBody>
          </p:sp>
        </mc:Fallback>
      </mc:AlternateContent>
    </p:spTree>
    <p:extLst>
      <p:ext uri="{BB962C8B-B14F-4D97-AF65-F5344CB8AC3E}">
        <p14:creationId xmlns:p14="http://schemas.microsoft.com/office/powerpoint/2010/main" val="96376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44444E-6 L 0.03194 -0.00069 " pathEditMode="relative" rAng="0" ptsTypes="AA">
                                      <p:cBhvr>
                                        <p:cTn id="6" dur="500" fill="hold"/>
                                        <p:tgtEl>
                                          <p:spTgt spid="2050"/>
                                        </p:tgtEl>
                                        <p:attrNameLst>
                                          <p:attrName>ppt_x</p:attrName>
                                          <p:attrName>ppt_y</p:attrName>
                                        </p:attrNameLst>
                                      </p:cBhvr>
                                      <p:rCtr x="1597" y="-46"/>
                                    </p:animMotion>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a:bodyPr>
          <a:lstStyle/>
          <a:p>
            <a:pPr marL="0" indent="0">
              <a:buNone/>
            </a:pPr>
            <a:r>
              <a:rPr lang="en-US" b="1" dirty="0"/>
              <a:t>Reflections from multiple </a:t>
            </a:r>
            <a:r>
              <a:rPr lang="en-US" b="1" dirty="0" smtClean="0"/>
              <a:t>objects</a:t>
            </a:r>
            <a:endParaRPr lang="en-US"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9</a:t>
            </a:fld>
            <a:endParaRPr lang="en-US"/>
          </a:p>
        </p:txBody>
      </p:sp>
      <p:pic>
        <p:nvPicPr>
          <p:cNvPr id="9" name="Picture 4" descr="http://unisci24.com/data_images/wlls/48/338049-ta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793" y="5094542"/>
            <a:ext cx="233662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rot="1017174">
            <a:off x="2233872" y="5136041"/>
            <a:ext cx="4885264" cy="476667"/>
          </a:xfrm>
          <a:prstGeom prst="rect">
            <a:avLst/>
          </a:prstGeom>
        </p:spPr>
      </p:pic>
      <p:pic>
        <p:nvPicPr>
          <p:cNvPr id="13" name="Picture 2" descr="https://edc2.healthtap.com/ht-staging/user_answer/reference_image/11369/large/Trigger_finger.jpeg?138667065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15"/>
          <a:stretch/>
        </p:blipFill>
        <p:spPr bwMode="auto">
          <a:xfrm>
            <a:off x="5614300" y="4223850"/>
            <a:ext cx="119583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2579148" y="4462959"/>
            <a:ext cx="3817500" cy="476667"/>
          </a:xfrm>
          <a:prstGeom prst="rect">
            <a:avLst/>
          </a:prstGeom>
        </p:spPr>
      </p:pic>
      <p:pic>
        <p:nvPicPr>
          <p:cNvPr id="15" name="Picture 14"/>
          <p:cNvPicPr>
            <a:picLocks noChangeAspect="1"/>
          </p:cNvPicPr>
          <p:nvPr/>
        </p:nvPicPr>
        <p:blipFill>
          <a:blip r:embed="rId7"/>
          <a:stretch>
            <a:fillRect/>
          </a:stretch>
        </p:blipFill>
        <p:spPr>
          <a:xfrm>
            <a:off x="2579148" y="4463758"/>
            <a:ext cx="3817500" cy="476667"/>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r="11552"/>
          <a:stretch/>
        </p:blipFill>
        <p:spPr>
          <a:xfrm>
            <a:off x="1970154" y="3766650"/>
            <a:ext cx="1077381" cy="1828800"/>
          </a:xfrm>
          <a:prstGeom prst="rect">
            <a:avLst/>
          </a:prstGeom>
        </p:spPr>
      </p:pic>
      <p:pic>
        <p:nvPicPr>
          <p:cNvPr id="18" name="Picture 17"/>
          <p:cNvPicPr>
            <a:picLocks noChangeAspect="1"/>
          </p:cNvPicPr>
          <p:nvPr/>
        </p:nvPicPr>
        <p:blipFill>
          <a:blip r:embed="rId9"/>
          <a:stretch>
            <a:fillRect/>
          </a:stretch>
        </p:blipFill>
        <p:spPr>
          <a:xfrm rot="20633550">
            <a:off x="2249360" y="3486553"/>
            <a:ext cx="6359897" cy="476667"/>
          </a:xfrm>
          <a:prstGeom prst="rect">
            <a:avLst/>
          </a:prstGeom>
        </p:spPr>
      </p:pic>
      <p:pic>
        <p:nvPicPr>
          <p:cNvPr id="1026" name="Picture 2" descr="http://il2.picdn.net/shutterstock/videos/683101/thumb/1.jpg"/>
          <p:cNvPicPr>
            <a:picLocks noChangeAspect="1" noChangeArrowheads="1"/>
          </p:cNvPicPr>
          <p:nvPr/>
        </p:nvPicPr>
        <p:blipFill rotWithShape="1">
          <a:blip r:embed="rId10">
            <a:extLst>
              <a:ext uri="{28A0092B-C50C-407E-A947-70E740481C1C}">
                <a14:useLocalDpi xmlns:a14="http://schemas.microsoft.com/office/drawing/2010/main" val="0"/>
              </a:ext>
            </a:extLst>
          </a:blip>
          <a:srcRect l="40934" t="37029" r="41609" b="13675"/>
          <a:stretch/>
        </p:blipFill>
        <p:spPr bwMode="auto">
          <a:xfrm>
            <a:off x="6996627" y="2362854"/>
            <a:ext cx="930958" cy="148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44444E-6 L 0.03194 -0.00069 " pathEditMode="relative" rAng="0" ptsTypes="AA">
                                      <p:cBhvr>
                                        <p:cTn id="6" dur="500" fill="hold"/>
                                        <p:tgtEl>
                                          <p:spTgt spid="13"/>
                                        </p:tgtEl>
                                        <p:attrNameLst>
                                          <p:attrName>ppt_x</p:attrName>
                                          <p:attrName>ppt_y</p:attrName>
                                        </p:attrNameLst>
                                      </p:cBhvr>
                                      <p:rCtr x="1597" y="-46"/>
                                    </p:animMotion>
                                  </p:childTnLst>
                                </p:cTn>
                              </p:par>
                              <p:par>
                                <p:cTn id="7" presetID="35" presetClass="path" presetSubtype="0" accel="50000" decel="50000" fill="hold" nodeType="withEffect">
                                  <p:stCondLst>
                                    <p:cond delay="0"/>
                                  </p:stCondLst>
                                  <p:childTnLst>
                                    <p:animMotion origin="layout" path="M -2.22222E-6 4.44033E-6 L -0.09635 0.04509 " pathEditMode="relative" rAng="0" ptsTypes="AA">
                                      <p:cBhvr>
                                        <p:cTn id="8" dur="500" fill="hold"/>
                                        <p:tgtEl>
                                          <p:spTgt spid="1026"/>
                                        </p:tgtEl>
                                        <p:attrNameLst>
                                          <p:attrName>ppt_x</p:attrName>
                                          <p:attrName>ppt_y</p:attrName>
                                        </p:attrNameLst>
                                      </p:cBhvr>
                                      <p:rCtr x="-4826" y="2243"/>
                                    </p:animMotion>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10930</TotalTime>
  <Words>3409</Words>
  <Application>Microsoft Office PowerPoint</Application>
  <PresentationFormat>全屏显示(4:3)</PresentationFormat>
  <Paragraphs>336</Paragraphs>
  <Slides>31</Slides>
  <Notes>26</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맑은 고딕</vt:lpstr>
      <vt:lpstr>宋体</vt:lpstr>
      <vt:lpstr>Arial</vt:lpstr>
      <vt:lpstr>Calibri</vt:lpstr>
      <vt:lpstr>Calibri Light</vt:lpstr>
      <vt:lpstr>Cambria Math</vt:lpstr>
      <vt:lpstr>Century Gothic</vt:lpstr>
      <vt:lpstr>Office Theme</vt:lpstr>
      <vt:lpstr>Strata: Fine-Grained Acoustic-based Device-Free Tracking</vt:lpstr>
      <vt:lpstr>Applications of Object tracking</vt:lpstr>
      <vt:lpstr>Device-Free tracking</vt:lpstr>
      <vt:lpstr>Device-Free tracking: challenge</vt:lpstr>
      <vt:lpstr>Compared Schemes</vt:lpstr>
      <vt:lpstr>Strata: Acoustic based Fined grained tracking</vt:lpstr>
      <vt:lpstr>Approach </vt:lpstr>
      <vt:lpstr>Acoustic based object tracking</vt:lpstr>
      <vt:lpstr>Challenges</vt:lpstr>
      <vt:lpstr>Our solution</vt:lpstr>
      <vt:lpstr>Strata architecture</vt:lpstr>
      <vt:lpstr>CIR estimation</vt:lpstr>
      <vt:lpstr>Least-Square(LS) channel estimation</vt:lpstr>
      <vt:lpstr>Tracking phase change</vt:lpstr>
      <vt:lpstr>Tracking phase</vt:lpstr>
      <vt:lpstr>Tracking phase</vt:lpstr>
      <vt:lpstr>Tracking the distance change</vt:lpstr>
      <vt:lpstr>Finding the correct channel tap</vt:lpstr>
      <vt:lpstr>Finding the correct channel tap</vt:lpstr>
      <vt:lpstr>Absolute distance estimation</vt:lpstr>
      <vt:lpstr>Absolute distance estimation</vt:lpstr>
      <vt:lpstr>Tracking the position</vt:lpstr>
      <vt:lpstr>Tracking the position</vt:lpstr>
      <vt:lpstr>Experimental Setup</vt:lpstr>
      <vt:lpstr>1D distance tracking error</vt:lpstr>
      <vt:lpstr>1D distance tracking error with interference</vt:lpstr>
      <vt:lpstr>2D Trajectory Error</vt:lpstr>
      <vt:lpstr>Drawing samples</vt:lpstr>
      <vt:lpstr>Conclusion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a Mobile Device into Mouse in the Air</dc:title>
  <dc:creator>Sangki Yun</dc:creator>
  <cp:lastModifiedBy>mongo</cp:lastModifiedBy>
  <cp:revision>1131</cp:revision>
  <dcterms:created xsi:type="dcterms:W3CDTF">2015-03-23T22:18:28Z</dcterms:created>
  <dcterms:modified xsi:type="dcterms:W3CDTF">2017-10-17T03:28:25Z</dcterms:modified>
</cp:coreProperties>
</file>