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24"/>
  </p:notesMasterIdLst>
  <p:sldIdLst>
    <p:sldId id="256" r:id="rId2"/>
    <p:sldId id="268" r:id="rId3"/>
    <p:sldId id="280" r:id="rId4"/>
    <p:sldId id="257" r:id="rId5"/>
    <p:sldId id="258" r:id="rId6"/>
    <p:sldId id="287" r:id="rId7"/>
    <p:sldId id="288" r:id="rId8"/>
    <p:sldId id="261" r:id="rId9"/>
    <p:sldId id="281" r:id="rId10"/>
    <p:sldId id="270" r:id="rId11"/>
    <p:sldId id="284" r:id="rId12"/>
    <p:sldId id="285" r:id="rId13"/>
    <p:sldId id="286" r:id="rId14"/>
    <p:sldId id="282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69" autoAdjust="0"/>
  </p:normalViewPr>
  <p:slideViewPr>
    <p:cSldViewPr snapToGrid="0">
      <p:cViewPr varScale="1">
        <p:scale>
          <a:sx n="70" d="100"/>
          <a:sy n="70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BD7E3-E8CC-45B8-85A8-5BF79B5C89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E14D-8AB1-4FBC-A730-53A5C6546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8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26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05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99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85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好处：</a:t>
            </a:r>
            <a:r>
              <a:rPr lang="en-US" altLang="zh-CN" dirty="0" smtClean="0"/>
              <a:t>1. </a:t>
            </a:r>
            <a:r>
              <a:rPr lang="zh-CN" altLang="en-US" dirty="0" smtClean="0"/>
              <a:t>环保 </a:t>
            </a:r>
            <a:r>
              <a:rPr lang="en-US" altLang="zh-CN" dirty="0" smtClean="0"/>
              <a:t>2. </a:t>
            </a:r>
            <a:r>
              <a:rPr lang="zh-CN" altLang="en-US" dirty="0" smtClean="0"/>
              <a:t>缓解路面交通压力 </a:t>
            </a:r>
            <a:r>
              <a:rPr lang="en-US" altLang="zh-CN" dirty="0" smtClean="0"/>
              <a:t>3.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有益于身体健康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原来的工作主要考虑了第三个因素，没有考虑前两个显示得因素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9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2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收益的定义是一个凸函数，凸函数他的最大值就是在他的边缘，就是只有一条</a:t>
            </a:r>
            <a:r>
              <a:rPr lang="en-US" altLang="zh-CN" dirty="0" err="1" smtClean="0"/>
              <a:t>s_j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E14D-8AB1-4FBC-A730-53A5C65465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3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4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6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72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1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0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4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96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3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F1971F3-8776-4298-8B69-841A7A169A2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8885C3-78D3-40ED-8E95-42C0D7108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7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701" y="2493110"/>
            <a:ext cx="7080026" cy="1828801"/>
          </a:xfrm>
        </p:spPr>
        <p:txBody>
          <a:bodyPr>
            <a:noAutofit/>
          </a:bodyPr>
          <a:lstStyle/>
          <a:p>
            <a:r>
              <a:rPr lang="en-US" sz="3000" dirty="0" smtClean="0"/>
              <a:t>Planning Bike Paths based on </a:t>
            </a:r>
            <a:br>
              <a:rPr lang="en-US" sz="3000" dirty="0" smtClean="0"/>
            </a:br>
            <a:r>
              <a:rPr lang="en-US" sz="3000" dirty="0" smtClean="0"/>
              <a:t>Sharing-Bikes’ Trajectories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1800" dirty="0" smtClean="0"/>
              <a:t>Jie </a:t>
            </a:r>
            <a:r>
              <a:rPr lang="en-US" sz="1800" dirty="0" err="1" smtClean="0"/>
              <a:t>Bao</a:t>
            </a:r>
            <a:r>
              <a:rPr lang="en-US" sz="1800" dirty="0" smtClean="0"/>
              <a:t>, Tianfu He, </a:t>
            </a:r>
            <a:r>
              <a:rPr lang="en-US" sz="1800" dirty="0" err="1" smtClean="0"/>
              <a:t>Sijie</a:t>
            </a:r>
            <a:r>
              <a:rPr lang="en-US" sz="1800" dirty="0" smtClean="0"/>
              <a:t> </a:t>
            </a:r>
            <a:r>
              <a:rPr lang="en-US" sz="1800" dirty="0" err="1" smtClean="0"/>
              <a:t>Ruan</a:t>
            </a:r>
            <a:r>
              <a:rPr lang="en-US" sz="1800" dirty="0" smtClean="0"/>
              <a:t>, </a:t>
            </a:r>
            <a:r>
              <a:rPr lang="en-US" sz="1800" dirty="0" err="1" smtClean="0"/>
              <a:t>Yanhua</a:t>
            </a:r>
            <a:r>
              <a:rPr lang="en-US" sz="1800" dirty="0" smtClean="0"/>
              <a:t> Li, </a:t>
            </a:r>
            <a:r>
              <a:rPr lang="en-US" sz="1800" dirty="0" err="1" smtClean="0"/>
              <a:t>Yingcai</a:t>
            </a:r>
            <a:r>
              <a:rPr lang="en-US" sz="1800" dirty="0" smtClean="0"/>
              <a:t> Wu, Yu Zheng</a:t>
            </a:r>
            <a:endParaRPr lang="en-US" sz="2200" dirty="0"/>
          </a:p>
        </p:txBody>
      </p:sp>
      <p:pic>
        <p:nvPicPr>
          <p:cNvPr id="5" name="Picture 8" descr="“microsoft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42888"/>
            <a:ext cx="25447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kdd 2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" y="266328"/>
            <a:ext cx="2180688" cy="10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Methodology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14162"/>
            <a:ext cx="7765322" cy="45951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interesting spatial patterns from visualization</a:t>
            </a:r>
          </a:p>
          <a:p>
            <a:pPr lvl="1"/>
            <a:r>
              <a:rPr lang="en-US" dirty="0" smtClean="0"/>
              <a:t>Spatial hotspots</a:t>
            </a:r>
          </a:p>
          <a:p>
            <a:pPr lvl="1"/>
            <a:r>
              <a:rPr lang="en-US" dirty="0" smtClean="0"/>
              <a:t>Star like </a:t>
            </a:r>
            <a:r>
              <a:rPr lang="en-US" dirty="0"/>
              <a:t>t</a:t>
            </a:r>
            <a:r>
              <a:rPr lang="en-US" dirty="0" smtClean="0"/>
              <a:t>rajectories</a:t>
            </a:r>
          </a:p>
          <a:p>
            <a:pPr lvl="1"/>
            <a:endParaRPr lang="en-US" dirty="0"/>
          </a:p>
          <a:p>
            <a:r>
              <a:rPr lang="en-US" dirty="0" smtClean="0"/>
              <a:t>Idea of a greedy algorithm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 from hotspots</a:t>
            </a:r>
          </a:p>
          <a:p>
            <a:pPr lvl="1"/>
            <a:r>
              <a:rPr lang="en-US" dirty="0" smtClean="0"/>
              <a:t>Expand out</a:t>
            </a:r>
          </a:p>
          <a:p>
            <a:pPr lvl="1"/>
            <a:r>
              <a:rPr lang="en-US" dirty="0" smtClean="0"/>
              <a:t>Until reach the budget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Questions</a:t>
            </a:r>
          </a:p>
          <a:p>
            <a:pPr lvl="1"/>
            <a:r>
              <a:rPr lang="en-US" u="sng" dirty="0" smtClean="0"/>
              <a:t>What </a:t>
            </a:r>
            <a:r>
              <a:rPr lang="en-US" u="sng" dirty="0" smtClean="0"/>
              <a:t>road segments</a:t>
            </a:r>
            <a:r>
              <a:rPr lang="en-US" dirty="0" smtClean="0"/>
              <a:t> do we START from?</a:t>
            </a:r>
          </a:p>
          <a:p>
            <a:pPr lvl="1"/>
            <a:r>
              <a:rPr lang="en-US" u="sng" dirty="0" smtClean="0"/>
              <a:t>What road segments</a:t>
            </a:r>
            <a:r>
              <a:rPr lang="en-US" dirty="0" smtClean="0"/>
              <a:t> do we EXPAND 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32" y="2355279"/>
            <a:ext cx="3932872" cy="25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Network Expansion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Methodology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595198"/>
          </a:xfrm>
        </p:spPr>
        <p:txBody>
          <a:bodyPr>
            <a:normAutofit/>
          </a:bodyPr>
          <a:lstStyle/>
          <a:p>
            <a:r>
              <a:rPr lang="en-US" dirty="0"/>
              <a:t>Maintain </a:t>
            </a:r>
            <a:r>
              <a:rPr lang="en-US" dirty="0">
                <a:solidFill>
                  <a:srgbClr val="00B0F0"/>
                </a:solidFill>
              </a:rPr>
              <a:t>a list of candidate segments</a:t>
            </a:r>
          </a:p>
          <a:p>
            <a:pPr lvl="1"/>
            <a:r>
              <a:rPr lang="en-US" dirty="0" smtClean="0"/>
              <a:t>Start from the initial segments</a:t>
            </a:r>
          </a:p>
          <a:p>
            <a:pPr lvl="1"/>
            <a:r>
              <a:rPr lang="en-US" dirty="0" smtClean="0"/>
              <a:t>Add their neighbor segments to the list</a:t>
            </a:r>
          </a:p>
          <a:p>
            <a:pPr lvl="1"/>
            <a:r>
              <a:rPr lang="en-US" dirty="0" smtClean="0"/>
              <a:t>Pick one with the highest beneficial score per cost</a:t>
            </a:r>
          </a:p>
          <a:p>
            <a:pPr lvl="1"/>
            <a:r>
              <a:rPr lang="en-US" dirty="0" smtClean="0"/>
              <a:t>Add its neighbor segments, and update budget</a:t>
            </a:r>
          </a:p>
          <a:p>
            <a:pPr lvl="1"/>
            <a:r>
              <a:rPr lang="en-US" dirty="0" smtClean="0"/>
              <a:t>Repeat pick… until reach budget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056" y="4071833"/>
            <a:ext cx="3842339" cy="2515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013169"/>
            <a:ext cx="814974" cy="3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Methodology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3457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Top-K Initialization</a:t>
            </a:r>
          </a:p>
          <a:p>
            <a:pPr lvl="1"/>
            <a:r>
              <a:rPr lang="en-US" dirty="0" smtClean="0"/>
              <a:t>Pick K </a:t>
            </a:r>
            <a:r>
              <a:rPr lang="en-US" b="1" dirty="0" smtClean="0">
                <a:solidFill>
                  <a:srgbClr val="00B0F0"/>
                </a:solidFill>
              </a:rPr>
              <a:t>segments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the highest beneficial score per cost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High rank segments tend to be close to each other</a:t>
            </a:r>
          </a:p>
          <a:p>
            <a:pPr lvl="1"/>
            <a:r>
              <a:rPr lang="en-US" dirty="0" smtClean="0"/>
              <a:t>End up covering less areas (especially when budget B is large)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230" y="4230626"/>
            <a:ext cx="5329282" cy="2295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700" y="2552685"/>
            <a:ext cx="939458" cy="4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 (cont.)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Methodology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20897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Spatial Clustering Initialization</a:t>
            </a:r>
          </a:p>
          <a:p>
            <a:pPr lvl="1"/>
            <a:r>
              <a:rPr lang="en-US" dirty="0" smtClean="0"/>
              <a:t>Pick K </a:t>
            </a:r>
            <a:r>
              <a:rPr lang="en-US" b="1" dirty="0" smtClean="0">
                <a:solidFill>
                  <a:srgbClr val="00B0F0"/>
                </a:solidFill>
              </a:rPr>
              <a:t>clusters</a:t>
            </a:r>
            <a:r>
              <a:rPr lang="en-US" dirty="0" smtClean="0"/>
              <a:t> from the highest ranked segments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Covers more areas when budget is large</a:t>
            </a:r>
          </a:p>
          <a:p>
            <a:pPr lvl="1"/>
            <a:r>
              <a:rPr lang="en-US" dirty="0" smtClean="0"/>
              <a:t>May not expand important areas enough when budget is small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60" y="4005797"/>
            <a:ext cx="4257103" cy="2507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16" y="4005797"/>
            <a:ext cx="2680397" cy="25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3600" dirty="0" smtClean="0"/>
          </a:p>
          <a:p>
            <a:pPr marL="36900" indent="0" algn="ctr">
              <a:buNone/>
            </a:pPr>
            <a:endParaRPr lang="en-US" sz="3600" dirty="0"/>
          </a:p>
          <a:p>
            <a:pPr marL="36900" indent="0" algn="ctr">
              <a:buNone/>
            </a:pPr>
            <a:r>
              <a:rPr lang="en-US" sz="3600" dirty="0" smtClean="0"/>
              <a:t>Experiments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53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Statistics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Experiments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 Network:</a:t>
            </a:r>
          </a:p>
          <a:p>
            <a:pPr lvl="1"/>
            <a:r>
              <a:rPr lang="en-US" dirty="0"/>
              <a:t>Shanghai (Source- Bing Map)</a:t>
            </a:r>
          </a:p>
          <a:p>
            <a:pPr lvl="1"/>
            <a:r>
              <a:rPr lang="en-US" dirty="0"/>
              <a:t>Intersections: 333,766</a:t>
            </a:r>
          </a:p>
          <a:p>
            <a:pPr lvl="1"/>
            <a:r>
              <a:rPr lang="en-US" dirty="0"/>
              <a:t>Road Segments: 440,922</a:t>
            </a:r>
          </a:p>
          <a:p>
            <a:endParaRPr lang="en-US" dirty="0" smtClean="0"/>
          </a:p>
          <a:p>
            <a:pPr marL="342900" lvl="1" indent="-306000">
              <a:buFont typeface="Wingdings 2" charset="2"/>
              <a:buChar char=""/>
            </a:pPr>
            <a:r>
              <a:rPr lang="en-US" dirty="0" err="1" smtClean="0"/>
              <a:t>Mobike</a:t>
            </a:r>
            <a:r>
              <a:rPr lang="en-US" dirty="0" smtClean="0"/>
              <a:t> Dataset:</a:t>
            </a:r>
          </a:p>
          <a:p>
            <a:pPr marL="648900" lvl="2" indent="-306000"/>
            <a:r>
              <a:rPr lang="en-US" dirty="0" smtClean="0"/>
              <a:t>One month dataset  (September 2016)</a:t>
            </a:r>
          </a:p>
          <a:p>
            <a:pPr marL="648900" lvl="2" indent="-306000"/>
            <a:r>
              <a:rPr lang="en-US" dirty="0" smtClean="0"/>
              <a:t>13,063 unique users</a:t>
            </a:r>
          </a:p>
          <a:p>
            <a:pPr marL="648900" lvl="2" indent="-306000"/>
            <a:r>
              <a:rPr lang="en-US" dirty="0" smtClean="0"/>
              <a:t>3791 Bikes</a:t>
            </a:r>
          </a:p>
          <a:p>
            <a:pPr marL="648900" lvl="2" indent="-306000"/>
            <a:r>
              <a:rPr lang="en-US" dirty="0" smtClean="0"/>
              <a:t>230,303 trajectories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81" y="3273126"/>
            <a:ext cx="28765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8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Statistic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6" y="1837531"/>
            <a:ext cx="3508091" cy="316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63" y="1811547"/>
            <a:ext cx="3485072" cy="322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378" y="5296619"/>
            <a:ext cx="348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Bike Trip Length Distribution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51563" y="5328248"/>
            <a:ext cx="348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Bike Trip Duration Distribution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41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Statistics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5" y="1682256"/>
            <a:ext cx="3326039" cy="338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4" y="1672924"/>
            <a:ext cx="3257191" cy="342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378" y="5296619"/>
            <a:ext cx="348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Bike Trip Temporal Distribution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886144" y="5296618"/>
            <a:ext cx="348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Traversed Edges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58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Study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Experiments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77" y="1779842"/>
            <a:ext cx="3564072" cy="341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707" y="1753257"/>
            <a:ext cx="3480938" cy="345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6378" y="5449019"/>
            <a:ext cx="348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Different k-values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4707" y="5449019"/>
            <a:ext cx="348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Different Total Budgets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66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Study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1" y="1883359"/>
            <a:ext cx="7181236" cy="358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59519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sz="1700" dirty="0" smtClean="0"/>
              <a:t>Pre-processing</a:t>
            </a:r>
          </a:p>
          <a:p>
            <a:pPr lvl="1"/>
            <a:r>
              <a:rPr lang="en-US" sz="1700" dirty="0" smtClean="0"/>
              <a:t>Greedy Network Expansion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sz="1700" dirty="0" smtClean="0"/>
              <a:t>Effectiveness and Case Studies</a:t>
            </a:r>
          </a:p>
          <a:p>
            <a:pPr lvl="1"/>
            <a:r>
              <a:rPr lang="en-US" sz="1700" dirty="0" smtClean="0"/>
              <a:t>System Deployment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218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Experiments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4" y="1898096"/>
            <a:ext cx="4446382" cy="396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49" y="1889754"/>
            <a:ext cx="4121269" cy="188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10" y="3898301"/>
            <a:ext cx="4084607" cy="18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Deployment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Experiments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66" y="1725282"/>
            <a:ext cx="7586074" cy="447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Conclusion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Driven approach to  plan bike paths</a:t>
            </a:r>
          </a:p>
          <a:p>
            <a:r>
              <a:rPr lang="en-US" dirty="0" smtClean="0"/>
              <a:t>A realistic problem with a new trend </a:t>
            </a:r>
            <a:r>
              <a:rPr lang="en-US" dirty="0"/>
              <a:t>in sharing </a:t>
            </a:r>
            <a:r>
              <a:rPr lang="en-US" dirty="0" smtClean="0"/>
              <a:t>economy</a:t>
            </a:r>
          </a:p>
          <a:p>
            <a:r>
              <a:rPr lang="en-US" dirty="0" smtClean="0"/>
              <a:t>The solution is simple and not robust.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2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50372"/>
            <a:ext cx="7765322" cy="5540830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36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Cycling – Green transportation mode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Benefits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Constraints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Budget Limitation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Construction Convenience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Bike Path Utilization</a:t>
            </a:r>
            <a:endParaRPr lang="en-US" sz="2000" dirty="0"/>
          </a:p>
          <a:p>
            <a:pPr marL="36900" indent="0" algn="ctr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7" y="1139000"/>
            <a:ext cx="3095169" cy="2319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7" y="4118885"/>
            <a:ext cx="3095167" cy="20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5" y="1732450"/>
            <a:ext cx="5530397" cy="4753694"/>
          </a:xfrm>
        </p:spPr>
        <p:txBody>
          <a:bodyPr>
            <a:normAutofit/>
          </a:bodyPr>
          <a:lstStyle/>
          <a:p>
            <a:r>
              <a:rPr lang="en-US" dirty="0" smtClean="0"/>
              <a:t>Earlier data mining methods drawbacks</a:t>
            </a:r>
          </a:p>
          <a:p>
            <a:r>
              <a:rPr lang="en-US" dirty="0" smtClean="0"/>
              <a:t>Incorporate </a:t>
            </a:r>
            <a:r>
              <a:rPr lang="en-US" dirty="0" smtClean="0"/>
              <a:t>real world constraints using </a:t>
            </a:r>
            <a:r>
              <a:rPr lang="en-US" dirty="0" err="1" smtClean="0"/>
              <a:t>Mobike</a:t>
            </a:r>
            <a:r>
              <a:rPr lang="en-US" dirty="0" smtClean="0"/>
              <a:t> user trajectories</a:t>
            </a:r>
          </a:p>
          <a:p>
            <a:r>
              <a:rPr lang="en-US" dirty="0" smtClean="0"/>
              <a:t>Benefits of </a:t>
            </a:r>
            <a:r>
              <a:rPr lang="en-US" dirty="0" err="1" smtClean="0"/>
              <a:t>Mobike</a:t>
            </a:r>
            <a:r>
              <a:rPr lang="en-US" dirty="0" smtClean="0"/>
              <a:t> trajectories data: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Realistic Travel Demands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Rich Travel Information</a:t>
            </a:r>
          </a:p>
          <a:p>
            <a:endParaRPr lang="en-US" sz="1800" dirty="0"/>
          </a:p>
          <a:p>
            <a:pPr lvl="1"/>
            <a:endParaRPr lang="en-US" sz="16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endParaRPr lang="en-US" sz="18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Introduction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172" y="1197689"/>
            <a:ext cx="2317970" cy="1861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72" y="3647745"/>
            <a:ext cx="2317970" cy="29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14894"/>
            <a:ext cx="7765322" cy="970450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634478"/>
            <a:ext cx="7859940" cy="48642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Road </a:t>
            </a:r>
            <a:r>
              <a:rPr lang="en-US" sz="2400" dirty="0">
                <a:effectLst/>
              </a:rPr>
              <a:t>network graph G = (V , E) </a:t>
            </a:r>
            <a:endParaRPr lang="en-US" sz="2400" dirty="0" smtClean="0"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effectLst/>
              </a:rPr>
              <a:t>V -&gt; Intersections </a:t>
            </a:r>
            <a:r>
              <a:rPr lang="en-US" sz="2400" dirty="0">
                <a:effectLst/>
              </a:rPr>
              <a:t>and </a:t>
            </a:r>
            <a:r>
              <a:rPr lang="en-US" sz="2400" dirty="0" smtClean="0">
                <a:effectLst/>
              </a:rPr>
              <a:t>E -&gt; Road segments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effectLst/>
              </a:rPr>
              <a:t>Goal: To </a:t>
            </a:r>
            <a:r>
              <a:rPr lang="en-US" sz="2400" dirty="0">
                <a:effectLst/>
              </a:rPr>
              <a:t>discover a subset of edges E′ ⊆ E, that follows three </a:t>
            </a:r>
            <a:r>
              <a:rPr lang="en-US" sz="2400" dirty="0" smtClean="0">
                <a:effectLst/>
              </a:rPr>
              <a:t>criterion: </a:t>
            </a:r>
          </a:p>
          <a:p>
            <a:pPr marL="1152900" lvl="2" indent="-342900">
              <a:buFont typeface="+mj-lt"/>
              <a:buAutoNum type="arabicPeriod"/>
            </a:pPr>
            <a:r>
              <a:rPr lang="en-US" sz="2400" dirty="0" smtClean="0">
                <a:effectLst/>
              </a:rPr>
              <a:t>construction </a:t>
            </a:r>
            <a:r>
              <a:rPr lang="en-US" sz="2400" dirty="0">
                <a:effectLst/>
              </a:rPr>
              <a:t>budget </a:t>
            </a:r>
            <a:r>
              <a:rPr lang="en-US" sz="2400" dirty="0" smtClean="0">
                <a:effectLst/>
              </a:rPr>
              <a:t>constraint</a:t>
            </a:r>
          </a:p>
          <a:p>
            <a:pPr marL="1152900" lvl="2" indent="-342900">
              <a:buFont typeface="+mj-lt"/>
              <a:buAutoNum type="arabicPeriod"/>
            </a:pPr>
            <a:r>
              <a:rPr lang="en-US" sz="2400" dirty="0" smtClean="0">
                <a:effectLst/>
              </a:rPr>
              <a:t>connectivity constraint</a:t>
            </a:r>
          </a:p>
          <a:p>
            <a:pPr marL="1152900" lvl="2" indent="-342900">
              <a:buFont typeface="+mj-lt"/>
              <a:buAutoNum type="arabicPeriod"/>
            </a:pPr>
            <a:r>
              <a:rPr lang="en-US" sz="2400" dirty="0" smtClean="0">
                <a:effectLst/>
              </a:rPr>
              <a:t>maximal </a:t>
            </a:r>
            <a:r>
              <a:rPr lang="en-US" sz="2400" dirty="0">
                <a:effectLst/>
              </a:rPr>
              <a:t>usage </a:t>
            </a:r>
            <a:r>
              <a:rPr lang="en-US" sz="2400" dirty="0" smtClean="0">
                <a:effectLst/>
              </a:rPr>
              <a:t>benefit</a:t>
            </a:r>
            <a:r>
              <a:rPr lang="en-US" sz="24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Introduction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76" y="3955596"/>
            <a:ext cx="1600200" cy="664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976" y="4620594"/>
            <a:ext cx="1600200" cy="5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65760"/>
            <a:ext cx="7765322" cy="831669"/>
          </a:xfrm>
        </p:spPr>
        <p:txBody>
          <a:bodyPr/>
          <a:lstStyle/>
          <a:p>
            <a:r>
              <a:rPr lang="en-US" dirty="0" smtClean="0"/>
              <a:t>Maximal Usage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00706"/>
            <a:ext cx="7765322" cy="4058751"/>
          </a:xfrm>
        </p:spPr>
        <p:txBody>
          <a:bodyPr/>
          <a:lstStyle/>
          <a:p>
            <a:r>
              <a:rPr lang="en-US" dirty="0" smtClean="0"/>
              <a:t>Goal: Maximize usage of deployed bike paths which includes: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Facilitate as many users as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Cover more continuous route segments</a:t>
            </a:r>
          </a:p>
          <a:p>
            <a:pPr marL="415800" indent="-342900"/>
            <a:r>
              <a:rPr lang="en-US" dirty="0" smtClean="0"/>
              <a:t>Example: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Bike travels </a:t>
            </a:r>
            <a:r>
              <a:rPr lang="en-US" dirty="0">
                <a:effectLst/>
              </a:rPr>
              <a:t>e1 → e2 → </a:t>
            </a:r>
            <a:r>
              <a:rPr lang="en-US" dirty="0" smtClean="0">
                <a:effectLst/>
              </a:rPr>
              <a:t>e3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 planned paths cover same distance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Plan 2 is preferred due to longer continuous path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Serving more users vs longer continuous trips conflicts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Flexible Score function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Introduction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60345"/>
            <a:ext cx="1970314" cy="1909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848399"/>
            <a:ext cx="3646714" cy="2011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514" y="5600595"/>
            <a:ext cx="4863193" cy="118106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382486" y="5976255"/>
            <a:ext cx="631371" cy="4136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 flipV="1">
            <a:off x="892628" y="5851068"/>
            <a:ext cx="457200" cy="332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359457"/>
            <a:ext cx="126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Beneficial Score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14375" y="6389912"/>
            <a:ext cx="511854" cy="397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5" idx="7"/>
          </p:cNvCxnSpPr>
          <p:nvPr/>
        </p:nvCxnSpPr>
        <p:spPr>
          <a:xfrm flipV="1">
            <a:off x="2951270" y="5458375"/>
            <a:ext cx="934930" cy="989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22171" y="5160153"/>
            <a:ext cx="360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Set of Continuous </a:t>
            </a:r>
            <a:r>
              <a:rPr lang="en-US" dirty="0">
                <a:solidFill>
                  <a:srgbClr val="FFFF00"/>
                </a:solidFill>
              </a:rPr>
              <a:t>Road </a:t>
            </a:r>
            <a:r>
              <a:rPr lang="en-US" dirty="0" smtClean="0">
                <a:solidFill>
                  <a:srgbClr val="FFFF00"/>
                </a:solidFill>
              </a:rPr>
              <a:t>Segments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47458" y="5682622"/>
            <a:ext cx="1186542" cy="9766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1" idx="6"/>
          </p:cNvCxnSpPr>
          <p:nvPr/>
        </p:nvCxnSpPr>
        <p:spPr>
          <a:xfrm>
            <a:off x="5334000" y="6170944"/>
            <a:ext cx="1121229" cy="12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8965" y="5976255"/>
            <a:ext cx="160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Normalize 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30285" y="6049451"/>
            <a:ext cx="391885" cy="397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H="1">
            <a:off x="1121228" y="6049451"/>
            <a:ext cx="1905000" cy="469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54430" y="6215054"/>
            <a:ext cx="12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Tuning Parameter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57" y="2042227"/>
            <a:ext cx="7640177" cy="35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457335"/>
          </a:xfrm>
        </p:spPr>
        <p:txBody>
          <a:bodyPr>
            <a:normAutofit/>
          </a:bodyPr>
          <a:lstStyle/>
          <a:p>
            <a:r>
              <a:rPr lang="en-US" dirty="0" smtClean="0"/>
              <a:t>Explain an overview of the system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0" y="0"/>
            <a:ext cx="2097024" cy="36576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Introduction</a:t>
            </a:r>
            <a:endParaRPr lang="en-US" sz="2000" i="1" dirty="0">
              <a:solidFill>
                <a:schemeClr val="tx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2" y="2701050"/>
            <a:ext cx="7733556" cy="34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endParaRPr lang="en-US" sz="3600" dirty="0" smtClean="0"/>
          </a:p>
          <a:p>
            <a:pPr marL="36900" indent="0" algn="ctr">
              <a:buNone/>
            </a:pPr>
            <a:endParaRPr lang="en-US" sz="3600" dirty="0"/>
          </a:p>
          <a:p>
            <a:pPr marL="36900" indent="0" algn="ctr">
              <a:buNone/>
            </a:pPr>
            <a:r>
              <a:rPr lang="en-US" sz="3600" dirty="0" smtClean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8296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2252</TotalTime>
  <Words>534</Words>
  <Application>Microsoft Office PowerPoint</Application>
  <PresentationFormat>全屏显示(4:3)</PresentationFormat>
  <Paragraphs>159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宋体</vt:lpstr>
      <vt:lpstr>Arial</vt:lpstr>
      <vt:lpstr>Calibri</vt:lpstr>
      <vt:lpstr>Calisto MT</vt:lpstr>
      <vt:lpstr>Trebuchet MS</vt:lpstr>
      <vt:lpstr>Wingdings</vt:lpstr>
      <vt:lpstr>Wingdings 2</vt:lpstr>
      <vt:lpstr>Slate</vt:lpstr>
      <vt:lpstr>Planning Bike Paths based on  Sharing-Bikes’ Trajectories  Jie Bao, Tianfu He, Sijie Ruan, Yanhua Li, Yingcai Wu, Yu Zheng</vt:lpstr>
      <vt:lpstr>Outline</vt:lpstr>
      <vt:lpstr>PowerPoint 演示文稿</vt:lpstr>
      <vt:lpstr>Motivation</vt:lpstr>
      <vt:lpstr>Problem Definition</vt:lpstr>
      <vt:lpstr>Maximal Usage Benefits</vt:lpstr>
      <vt:lpstr>Problem Statement</vt:lpstr>
      <vt:lpstr>System Overview</vt:lpstr>
      <vt:lpstr>PowerPoint 演示文稿</vt:lpstr>
      <vt:lpstr>Idea</vt:lpstr>
      <vt:lpstr>Greedy Network Expansion</vt:lpstr>
      <vt:lpstr>Where do we START?</vt:lpstr>
      <vt:lpstr>Where do we START? (cont.)</vt:lpstr>
      <vt:lpstr>PowerPoint 演示文稿</vt:lpstr>
      <vt:lpstr>Dataset Statistics</vt:lpstr>
      <vt:lpstr>Dataset Statistic</vt:lpstr>
      <vt:lpstr>Dataset Statistics</vt:lpstr>
      <vt:lpstr>Effectiveness Study</vt:lpstr>
      <vt:lpstr>Effectiveness Study</vt:lpstr>
      <vt:lpstr>Case Study</vt:lpstr>
      <vt:lpstr>System Deployment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王需</cp:lastModifiedBy>
  <cp:revision>116</cp:revision>
  <dcterms:created xsi:type="dcterms:W3CDTF">2017-02-26T19:22:22Z</dcterms:created>
  <dcterms:modified xsi:type="dcterms:W3CDTF">2017-09-27T03:18:58Z</dcterms:modified>
</cp:coreProperties>
</file>