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808" r:id="rId2"/>
    <p:sldId id="558" r:id="rId3"/>
    <p:sldId id="656" r:id="rId4"/>
    <p:sldId id="774" r:id="rId5"/>
    <p:sldId id="778" r:id="rId6"/>
    <p:sldId id="757" r:id="rId7"/>
    <p:sldId id="783" r:id="rId8"/>
    <p:sldId id="581" r:id="rId9"/>
    <p:sldId id="795" r:id="rId10"/>
    <p:sldId id="754" r:id="rId11"/>
    <p:sldId id="784" r:id="rId12"/>
    <p:sldId id="789" r:id="rId13"/>
    <p:sldId id="760" r:id="rId14"/>
    <p:sldId id="781" r:id="rId15"/>
    <p:sldId id="806" r:id="rId16"/>
    <p:sldId id="807" r:id="rId17"/>
    <p:sldId id="790" r:id="rId18"/>
    <p:sldId id="804" r:id="rId19"/>
    <p:sldId id="805" r:id="rId20"/>
    <p:sldId id="791" r:id="rId21"/>
    <p:sldId id="809" r:id="rId22"/>
    <p:sldId id="810" r:id="rId23"/>
    <p:sldId id="793" r:id="rId24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D08"/>
    <a:srgbClr val="F05A5A"/>
    <a:srgbClr val="2AB4B4"/>
    <a:srgbClr val="015F2A"/>
    <a:srgbClr val="0D3F2A"/>
    <a:srgbClr val="A9A577"/>
    <a:srgbClr val="A9A5D0"/>
    <a:srgbClr val="134947"/>
    <a:srgbClr val="176D6C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8603FDC-E32A-4AB5-989C-0864C3EAD2B8}" styleName="主题样式 2 - 个性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1" autoAdjust="0"/>
    <p:restoredTop sz="69828" autoAdjust="0"/>
  </p:normalViewPr>
  <p:slideViewPr>
    <p:cSldViewPr snapToGrid="0" snapToObjects="1">
      <p:cViewPr>
        <p:scale>
          <a:sx n="100" d="100"/>
          <a:sy n="100" d="100"/>
        </p:scale>
        <p:origin x="400" y="1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4AA0A-23F2-5C4D-94A8-4D9E0AFC3078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BA94A-682C-DB44-8E86-8970876CE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77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dirty="0" err="1" smtClean="0"/>
              <a:t>上学期末讲过</a:t>
            </a:r>
            <a:r>
              <a:rPr lang="zh-CN" altLang="en-US" dirty="0" smtClean="0"/>
              <a:t>一篇</a:t>
            </a:r>
            <a:r>
              <a:rPr lang="en-US" altLang="zh-CN" dirty="0" smtClean="0"/>
              <a:t>CHI17</a:t>
            </a:r>
            <a:r>
              <a:rPr lang="zh-CN" altLang="en-US" dirty="0" smtClean="0"/>
              <a:t>的文章“</a:t>
            </a:r>
            <a:r>
              <a:rPr lang="en-GB" altLang="zh-CN" dirty="0" err="1" smtClean="0"/>
              <a:t>Interruptibility的文章</a:t>
            </a:r>
            <a:r>
              <a:rPr lang="en-GB" altLang="zh-CN" dirty="0" smtClean="0"/>
              <a:t>，</a:t>
            </a:r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Busy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you? </a:t>
            </a:r>
            <a:r>
              <a:rPr lang="en-GB" altLang="zh-CN" dirty="0" smtClean="0"/>
              <a:t>Predicting the </a:t>
            </a:r>
            <a:r>
              <a:rPr lang="en-GB" altLang="zh-CN" dirty="0" err="1" smtClean="0"/>
              <a:t>interruptibility</a:t>
            </a:r>
            <a:r>
              <a:rPr lang="en-GB" altLang="zh-CN" dirty="0" smtClean="0"/>
              <a:t> Intensity of Mobile </a:t>
            </a:r>
            <a:r>
              <a:rPr lang="en-GB" altLang="zh-CN" dirty="0" err="1" smtClean="0"/>
              <a:t>Users.不知道大家还记不记得</a:t>
            </a:r>
            <a:r>
              <a:rPr lang="en-GB" altLang="zh-CN" dirty="0" smtClean="0"/>
              <a:t>。</a:t>
            </a:r>
            <a:r>
              <a:rPr lang="en-US" altLang="zh-CN" dirty="0" err="1" smtClean="0"/>
              <a:t>Interruptibility</a:t>
            </a:r>
            <a:r>
              <a:rPr lang="zh-CN" altLang="en-US" dirty="0" smtClean="0"/>
              <a:t>直接翻译过来是“可中断性”用来描述用能够容忍被打扰的程度。从我了解来看，这类文章的出发点通常是为了让用户获得更好的使用体验，避免被不合时宜的消息打扰。</a:t>
            </a:r>
            <a:r>
              <a:rPr lang="zh-CN" altLang="en-US" b="1" dirty="0" smtClean="0"/>
              <a:t>旨在确保用户不被打扰。</a:t>
            </a:r>
            <a:endParaRPr lang="zh-CN" altLang="en-US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但是从另一个角度来想，在在线产品和服务越来越多的今天，用户关注的资源有限的情况下，如何吸引用户的关注其实是服务提供者，应用开发者们更加关注的问题。</a:t>
            </a:r>
            <a:r>
              <a:rPr lang="zh-CN" altLang="en-US" b="1" dirty="0" smtClean="0"/>
              <a:t>旨在吸引用户注意。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BA94A-682C-DB44-8E86-8970876CE7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88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BA94A-682C-DB44-8E86-8970876CE7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87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BA94A-682C-DB44-8E86-8970876CE7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47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BA94A-682C-DB44-8E86-8970876CE7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8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r>
              <a:rPr lang="en-GB" baseline="0" dirty="0" smtClean="0"/>
              <a:t>4 min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88B36-7585-EB44-B6F5-F35D686F815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563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88B36-7585-EB44-B6F5-F35D686F815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299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BA94A-682C-DB44-8E86-8970876CE7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87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BA94A-682C-DB44-8E86-8970876CE7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89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为了应对这一挑战，</a:t>
            </a:r>
            <a:r>
              <a:rPr kumimoji="1" lang="zh-CN" altLang="en-US" dirty="0" smtClean="0"/>
              <a:t>作者</a:t>
            </a:r>
            <a:r>
              <a:rPr kumimoji="1" lang="zh-CN" altLang="en-US" dirty="0" smtClean="0"/>
              <a:t>致力于开发智能移动系统，自动推出用户可以使用建议内容的时间。</a:t>
            </a:r>
            <a:r>
              <a:rPr kumimoji="1" lang="zh-CN" altLang="en-US" dirty="0" smtClean="0"/>
              <a:t>为此作者进行了为期四周的用户调查。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BA94A-682C-DB44-8E86-8970876CE7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55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“可达但是不可接受”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BA94A-682C-DB44-8E86-8970876CE7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41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difference to previous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BA94A-682C-DB44-8E86-8970876CE7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8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 Size of the experiment very important,</a:t>
            </a:r>
            <a:r>
              <a:rPr lang="en-US" baseline="0" dirty="0" smtClean="0"/>
              <a:t> because positive examples occurred rarely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BA94A-682C-DB44-8E86-8970876CE7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4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那些</a:t>
            </a:r>
            <a:r>
              <a:rPr kumimoji="1" lang="en-US" altLang="zh-CN" dirty="0" smtClean="0"/>
              <a:t>feature</a:t>
            </a:r>
            <a:r>
              <a:rPr kumimoji="1" lang="zh-CN" altLang="en-US" dirty="0" smtClean="0"/>
              <a:t>有可能会影响</a:t>
            </a:r>
            <a:r>
              <a:rPr kumimoji="1" lang="en-US" altLang="zh-CN" dirty="0" smtClean="0"/>
              <a:t>engagement</a:t>
            </a:r>
            <a:r>
              <a:rPr kumimoji="1" lang="zh-CN" altLang="en-US" dirty="0" smtClean="0"/>
              <a:t>呢。刚才说到研究</a:t>
            </a:r>
            <a:r>
              <a:rPr kumimoji="1" lang="en-US" altLang="zh-CN" dirty="0" err="1" smtClean="0"/>
              <a:t>Interruptibility</a:t>
            </a:r>
            <a:r>
              <a:rPr kumimoji="1" lang="zh-CN" altLang="en-US" dirty="0" smtClean="0"/>
              <a:t>的文章并不少，作者列举了这些并从中获取经验。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BA94A-682C-DB44-8E86-8970876CE7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70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80682"/>
            <a:ext cx="9144000" cy="701966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05535" y="1079289"/>
            <a:ext cx="7177500" cy="3687763"/>
          </a:xfrm>
        </p:spPr>
        <p:txBody>
          <a:bodyPr/>
          <a:lstStyle>
            <a:lvl3pPr>
              <a:defRPr sz="2000" b="0" i="0">
                <a:latin typeface="Telefonica Text Regular" charset="0"/>
              </a:defRPr>
            </a:lvl3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3975-4639-074E-95A6-EC36B5458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0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14500" y="1727650"/>
            <a:ext cx="7177500" cy="3039401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 b="0" i="0">
                <a:latin typeface="Telefonica Text Regular" charset="0"/>
              </a:defRPr>
            </a:lvl3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3975-4639-074E-95A6-EC36B5458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17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80682"/>
            <a:ext cx="9144000" cy="701966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4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Blue">
    <p:bg>
      <p:bgPr>
        <a:gradFill flip="none" rotWithShape="1">
          <a:gsLst>
            <a:gs pos="0">
              <a:schemeClr val="accent1"/>
            </a:gs>
            <a:gs pos="100000">
              <a:schemeClr val="accent2"/>
            </a:gs>
          </a:gsLst>
          <a:lin ang="16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60333" y="2235785"/>
            <a:ext cx="5854095" cy="1188000"/>
          </a:xfrm>
          <a:noFill/>
          <a:ln>
            <a:noFill/>
          </a:ln>
        </p:spPr>
        <p:txBody>
          <a:bodyPr anchor="ctr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062112" y="3433091"/>
            <a:ext cx="5854096" cy="1080000"/>
          </a:xfrm>
          <a:noFill/>
          <a:ln>
            <a:noFill/>
          </a:ln>
        </p:spPr>
        <p:txBody>
          <a:bodyPr/>
          <a:lstStyle>
            <a:lvl1pPr marL="180000" indent="0" algn="l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686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erator Blue">
    <p:bg>
      <p:bgPr>
        <a:gradFill flip="none" rotWithShape="1">
          <a:gsLst>
            <a:gs pos="0">
              <a:schemeClr val="accent1"/>
            </a:gs>
            <a:gs pos="100000">
              <a:schemeClr val="accent2"/>
            </a:gs>
          </a:gsLst>
          <a:lin ang="16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4136" y="3154189"/>
            <a:ext cx="7183963" cy="576668"/>
          </a:xfrm>
          <a:noFill/>
        </p:spPr>
        <p:txBody>
          <a:bodyPr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8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FB3975-4639-074E-95A6-EC36B5458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8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62752"/>
            <a:ext cx="9144000" cy="71989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89100" y="1077986"/>
            <a:ext cx="7202900" cy="3689278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000" y="4767264"/>
            <a:ext cx="8640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elefonica Text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78920" y="4767264"/>
            <a:ext cx="613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elefonica Text Regular" charset="0"/>
              </a:defRPr>
            </a:lvl1pPr>
          </a:lstStyle>
          <a:p>
            <a:fld id="{D5FB3975-4639-074E-95A6-EC36B54585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2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1" r:id="rId3"/>
    <p:sldLayoutId id="2147483649" r:id="rId4"/>
    <p:sldLayoutId id="2147483655" r:id="rId5"/>
    <p:sldLayoutId id="2147483659" r:id="rId6"/>
  </p:sldLayoutIdLst>
  <p:timing>
    <p:tnLst>
      <p:par>
        <p:cTn id="1" dur="indefinite" restart="never" nodeType="tmRoot"/>
      </p:par>
    </p:tnLst>
  </p:timing>
  <p:txStyles>
    <p:titleStyle>
      <a:lvl1pPr marL="180000" algn="l" defTabSz="457200" rtl="0" eaLnBrk="1" latinLnBrk="0" hangingPunct="1">
        <a:spcBef>
          <a:spcPct val="0"/>
        </a:spcBef>
        <a:buNone/>
        <a:defRPr sz="2800" kern="1200" baseline="0">
          <a:solidFill>
            <a:schemeClr val="accent1"/>
          </a:solidFill>
          <a:latin typeface="+mj-lt"/>
          <a:ea typeface="Telefonica Headline Light" charset="0"/>
          <a:cs typeface="Telefonica Headline Light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000" b="0" i="0" kern="1200">
          <a:solidFill>
            <a:schemeClr val="tx1"/>
          </a:solidFill>
          <a:latin typeface="+mn-lt"/>
          <a:ea typeface="Telefonica Text" charset="0"/>
          <a:cs typeface="Telefonica Text" charset="0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000" b="0" i="0" kern="1200">
          <a:solidFill>
            <a:schemeClr val="tx1"/>
          </a:solidFill>
          <a:latin typeface="+mn-lt"/>
          <a:ea typeface="Telefonica Text" charset="0"/>
          <a:cs typeface="Telefonica Text" charset="0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microsoft.com/office/2007/relationships/hdphoto" Target="../media/hdphoto10.wdp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jpeg"/><Relationship Id="rId12" Type="http://schemas.microsoft.com/office/2007/relationships/hdphoto" Target="../media/hdphoto4.wdp"/><Relationship Id="rId13" Type="http://schemas.openxmlformats.org/officeDocument/2006/relationships/image" Target="../media/image9.jpeg"/><Relationship Id="rId14" Type="http://schemas.microsoft.com/office/2007/relationships/hdphoto" Target="../media/hdphoto5.wdp"/><Relationship Id="rId15" Type="http://schemas.openxmlformats.org/officeDocument/2006/relationships/image" Target="../media/image10.jpeg"/><Relationship Id="rId16" Type="http://schemas.microsoft.com/office/2007/relationships/hdphoto" Target="../media/hdphoto6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microsoft.com/office/2007/relationships/hdphoto" Target="../media/hdphoto1.wdp"/><Relationship Id="rId7" Type="http://schemas.openxmlformats.org/officeDocument/2006/relationships/image" Target="../media/image6.jpeg"/><Relationship Id="rId8" Type="http://schemas.microsoft.com/office/2007/relationships/hdphoto" Target="../media/hdphoto2.wdp"/><Relationship Id="rId9" Type="http://schemas.openxmlformats.org/officeDocument/2006/relationships/image" Target="../media/image7.jpeg"/><Relationship Id="rId10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jpeg"/><Relationship Id="rId12" Type="http://schemas.microsoft.com/office/2007/relationships/hdphoto" Target="../media/hdphoto4.wdp"/><Relationship Id="rId13" Type="http://schemas.openxmlformats.org/officeDocument/2006/relationships/image" Target="../media/image9.jpeg"/><Relationship Id="rId14" Type="http://schemas.microsoft.com/office/2007/relationships/hdphoto" Target="../media/hdphoto5.wdp"/><Relationship Id="rId15" Type="http://schemas.openxmlformats.org/officeDocument/2006/relationships/image" Target="../media/image10.jpeg"/><Relationship Id="rId16" Type="http://schemas.microsoft.com/office/2007/relationships/hdphoto" Target="../media/hdphoto6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hyperlink" Target="mailto:martin.pielot@telefonica.com" TargetMode="External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microsoft.com/office/2007/relationships/hdphoto" Target="../media/hdphoto12.wdp"/><Relationship Id="rId7" Type="http://schemas.openxmlformats.org/officeDocument/2006/relationships/image" Target="../media/image6.jpeg"/><Relationship Id="rId8" Type="http://schemas.microsoft.com/office/2007/relationships/hdphoto" Target="../media/hdphoto2.wdp"/><Relationship Id="rId9" Type="http://schemas.openxmlformats.org/officeDocument/2006/relationships/image" Target="../media/image7.jpeg"/><Relationship Id="rId10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microsoft.com/office/2007/relationships/hdphoto" Target="../media/hdphoto7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0"/>
            <a:ext cx="6858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93" y="380422"/>
            <a:ext cx="7188414" cy="429375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25911" y="1999218"/>
            <a:ext cx="36068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err="1" smtClean="0"/>
              <a:t>Interruptibility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---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Engagement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98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05979"/>
            <a:ext cx="9144000" cy="576263"/>
          </a:xfrm>
        </p:spPr>
        <p:txBody>
          <a:bodyPr>
            <a:normAutofit/>
          </a:bodyPr>
          <a:lstStyle/>
          <a:p>
            <a:r>
              <a:rPr lang="en-US" dirty="0" smtClean="0"/>
              <a:t>Decoupling Content via Intermediate</a:t>
            </a:r>
            <a:endParaRPr lang="en-US" dirty="0"/>
          </a:p>
        </p:txBody>
      </p:sp>
      <p:grpSp>
        <p:nvGrpSpPr>
          <p:cNvPr id="19" name="Group 21"/>
          <p:cNvGrpSpPr/>
          <p:nvPr/>
        </p:nvGrpSpPr>
        <p:grpSpPr>
          <a:xfrm>
            <a:off x="336634" y="916850"/>
            <a:ext cx="2076365" cy="4035096"/>
            <a:chOff x="2226650" y="1318815"/>
            <a:chExt cx="4288930" cy="8334877"/>
          </a:xfrm>
        </p:grpSpPr>
        <p:sp>
          <p:nvSpPr>
            <p:cNvPr id="20" name="Abgerundetes Rechteck 4"/>
            <p:cNvSpPr/>
            <p:nvPr/>
          </p:nvSpPr>
          <p:spPr>
            <a:xfrm>
              <a:off x="5242560" y="1318815"/>
              <a:ext cx="664931" cy="66126"/>
            </a:xfrm>
            <a:prstGeom prst="roundRect">
              <a:avLst>
                <a:gd name="adj" fmla="val 1466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63500" h="254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>
                <a:latin typeface="Telefonica Text Regular" charset="0"/>
              </a:endParaRPr>
            </a:p>
          </p:txBody>
        </p:sp>
        <p:sp>
          <p:nvSpPr>
            <p:cNvPr id="21" name="Abgerundetes Rechteck 4"/>
            <p:cNvSpPr/>
            <p:nvPr/>
          </p:nvSpPr>
          <p:spPr>
            <a:xfrm>
              <a:off x="6398467" y="3091874"/>
              <a:ext cx="117113" cy="1428027"/>
            </a:xfrm>
            <a:prstGeom prst="roundRect">
              <a:avLst>
                <a:gd name="adj" fmla="val 1466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63500" h="254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>
                <a:latin typeface="Telefonica Text Regular" charset="0"/>
              </a:endParaRPr>
            </a:p>
          </p:txBody>
        </p:sp>
        <p:sp>
          <p:nvSpPr>
            <p:cNvPr id="22" name="Abgerundetes Rechteck 4"/>
            <p:cNvSpPr/>
            <p:nvPr/>
          </p:nvSpPr>
          <p:spPr>
            <a:xfrm>
              <a:off x="2226650" y="1354271"/>
              <a:ext cx="4227970" cy="8299421"/>
            </a:xfrm>
            <a:prstGeom prst="roundRect">
              <a:avLst>
                <a:gd name="adj" fmla="val 14668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63500" h="254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>
                <a:latin typeface="Telefonica Text Regular" charset="0"/>
              </a:endParaRPr>
            </a:p>
          </p:txBody>
        </p:sp>
        <p:sp>
          <p:nvSpPr>
            <p:cNvPr id="23" name="Ellipse 9"/>
            <p:cNvSpPr>
              <a:spLocks noChangeAspect="1"/>
            </p:cNvSpPr>
            <p:nvPr/>
          </p:nvSpPr>
          <p:spPr>
            <a:xfrm>
              <a:off x="4014871" y="8676898"/>
              <a:ext cx="667447" cy="65119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extrusionH="170815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>
                <a:latin typeface="Telefonica Text Regular" charset="0"/>
              </a:endParaRPr>
            </a:p>
          </p:txBody>
        </p:sp>
        <p:sp>
          <p:nvSpPr>
            <p:cNvPr id="24" name="Abgerundetes Rechteck 7"/>
            <p:cNvSpPr/>
            <p:nvPr/>
          </p:nvSpPr>
          <p:spPr>
            <a:xfrm>
              <a:off x="3963717" y="1949022"/>
              <a:ext cx="754594" cy="8702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elefonica Text Regular" charset="0"/>
              </a:endParaRPr>
            </a:p>
          </p:txBody>
        </p:sp>
        <p:sp>
          <p:nvSpPr>
            <p:cNvPr id="25" name="Ellipse 16"/>
            <p:cNvSpPr/>
            <p:nvPr/>
          </p:nvSpPr>
          <p:spPr>
            <a:xfrm>
              <a:off x="3548468" y="1903934"/>
              <a:ext cx="163730" cy="163730"/>
            </a:xfrm>
            <a:prstGeom prst="ellipse">
              <a:avLst/>
            </a:prstGeom>
            <a:solidFill>
              <a:schemeClr val="tx1"/>
            </a:solidFill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elefonica Text Regular" charset="0"/>
              </a:endParaRPr>
            </a:p>
          </p:txBody>
        </p:sp>
        <p:sp>
          <p:nvSpPr>
            <p:cNvPr id="26" name="Abgerundetes Rechteck 34"/>
            <p:cNvSpPr/>
            <p:nvPr/>
          </p:nvSpPr>
          <p:spPr>
            <a:xfrm>
              <a:off x="4169435" y="1614781"/>
              <a:ext cx="343158" cy="87027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elefonica Text Regular" charset="0"/>
              </a:endParaRPr>
            </a:p>
          </p:txBody>
        </p:sp>
        <p:sp>
          <p:nvSpPr>
            <p:cNvPr id="27" name="Abgerundetes Rechteck 36"/>
            <p:cNvSpPr/>
            <p:nvPr/>
          </p:nvSpPr>
          <p:spPr>
            <a:xfrm>
              <a:off x="2476930" y="2775905"/>
              <a:ext cx="3735637" cy="5543363"/>
            </a:xfrm>
            <a:prstGeom prst="roundRect">
              <a:avLst>
                <a:gd name="adj" fmla="val 1802"/>
              </a:avLst>
            </a:prstGeom>
            <a:solidFill>
              <a:schemeClr val="tx1"/>
            </a:solidFill>
            <a:ln>
              <a:solidFill>
                <a:srgbClr val="00192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elefonica Text Regular" charset="0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2151505" y="2294191"/>
            <a:ext cx="1668541" cy="188981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22919" y="2294191"/>
            <a:ext cx="452790" cy="18905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31213" y="2652422"/>
            <a:ext cx="461430" cy="234174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151505" y="2618339"/>
            <a:ext cx="1668541" cy="237582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09" y="2277447"/>
            <a:ext cx="1631095" cy="3582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3" y="4184755"/>
            <a:ext cx="3688833" cy="810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221" y="916850"/>
            <a:ext cx="2732762" cy="485824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Notched Right Arrow 5"/>
          <p:cNvSpPr/>
          <p:nvPr/>
        </p:nvSpPr>
        <p:spPr>
          <a:xfrm>
            <a:off x="3544245" y="2456562"/>
            <a:ext cx="1420720" cy="641818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elefonica Text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67769" y="4065679"/>
            <a:ext cx="2886783" cy="61211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elefonica Text Regular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705415" y="3196620"/>
            <a:ext cx="2607173" cy="1109301"/>
          </a:xfrm>
          <a:prstGeom prst="wedgeRoundRectCallout">
            <a:avLst>
              <a:gd name="adj1" fmla="val 63016"/>
              <a:gd name="adj2" fmla="val 5773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+mj-lt"/>
              </a:rPr>
              <a:t>Informed Consent: “Content for your enjoyment, optional”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118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35" y="162139"/>
            <a:ext cx="5523632" cy="4787712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idx="4294967295"/>
          </p:nvPr>
        </p:nvSpPr>
        <p:spPr>
          <a:xfrm>
            <a:off x="263454" y="1349309"/>
            <a:ext cx="2524046" cy="2444882"/>
          </a:xfrm>
        </p:spPr>
        <p:txBody>
          <a:bodyPr>
            <a:noAutofit/>
          </a:bodyPr>
          <a:lstStyle/>
          <a:p>
            <a:r>
              <a:rPr lang="en-US" sz="2800" dirty="0" smtClean="0"/>
              <a:t>Buttons populated randomly out of 8 different content types</a:t>
            </a:r>
            <a:endParaRPr lang="en-US" sz="2800" dirty="0"/>
          </a:p>
        </p:txBody>
      </p:sp>
      <p:sp>
        <p:nvSpPr>
          <p:cNvPr id="2" name="Rounded Rectangle 1"/>
          <p:cNvSpPr/>
          <p:nvPr/>
        </p:nvSpPr>
        <p:spPr>
          <a:xfrm>
            <a:off x="0" y="3020992"/>
            <a:ext cx="9144000" cy="14468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Participants had little info about the content they were about to consume</a:t>
            </a:r>
          </a:p>
          <a:p>
            <a:pPr algn="ctr"/>
            <a:endParaRPr lang="en-US" sz="2000" dirty="0" smtClean="0"/>
          </a:p>
          <a:p>
            <a:pPr marL="285750" indent="-285750" algn="ctr">
              <a:buFont typeface="Symbol" charset="2"/>
              <a:buChar char="Þ"/>
            </a:pPr>
            <a:r>
              <a:rPr lang="en-US" sz="2000" dirty="0" smtClean="0"/>
              <a:t>strong indicator for opportune moment for suggesting content</a:t>
            </a:r>
          </a:p>
        </p:txBody>
      </p:sp>
    </p:spTree>
    <p:extLst>
      <p:ext uri="{BB962C8B-B14F-4D97-AF65-F5344CB8AC3E}">
        <p14:creationId xmlns:p14="http://schemas.microsoft.com/office/powerpoint/2010/main" val="143143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MAIN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84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tps://static.pexels.com/photos/4831/hands-coffee-smartphone-technology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8851" b="31559"/>
          <a:stretch/>
        </p:blipFill>
        <p:spPr bwMode="auto">
          <a:xfrm>
            <a:off x="1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Engagement : Open Suggested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125" y="1135151"/>
            <a:ext cx="7496338" cy="3386049"/>
          </a:xfrm>
          <a:noFill/>
        </p:spPr>
        <p:txBody>
          <a:bodyPr>
            <a:normAutofit fontScale="77500" lnSpcReduction="20000"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78,930 notifications</a:t>
            </a:r>
          </a:p>
          <a:p>
            <a:endParaRPr lang="en-US" sz="3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3,367 times </a:t>
            </a:r>
            <a:b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(4.3%) </a:t>
            </a: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engaged </a:t>
            </a:r>
            <a:b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with suggested content</a:t>
            </a:r>
          </a:p>
          <a:p>
            <a:endParaRPr lang="en-US" sz="3200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Built model 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to predict </a:t>
            </a:r>
            <a:r>
              <a:rPr lang="mr-IN" sz="3200" dirty="0" smtClean="0">
                <a:solidFill>
                  <a:schemeClr val="bg1">
                    <a:lumMod val="95000"/>
                  </a:schemeClr>
                </a:solidFill>
              </a:rPr>
              <a:t>–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 at moment of posting notification -- whether user would engage, on the basis of 197 features derived from device usage</a:t>
            </a:r>
          </a:p>
        </p:txBody>
      </p:sp>
    </p:spTree>
    <p:extLst>
      <p:ext uri="{BB962C8B-B14F-4D97-AF65-F5344CB8AC3E}">
        <p14:creationId xmlns:p14="http://schemas.microsoft.com/office/powerpoint/2010/main" val="65513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Prior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965" y="941066"/>
            <a:ext cx="8522336" cy="3908726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Silence Ringer during Inopportune Moments</a:t>
            </a:r>
          </a:p>
          <a:p>
            <a:r>
              <a:rPr lang="en-US" dirty="0" smtClean="0"/>
              <a:t>Horvitz (2005)				</a:t>
            </a:r>
            <a:r>
              <a:rPr lang="en-US" dirty="0" err="1" smtClean="0"/>
              <a:t>BayesPhone</a:t>
            </a:r>
            <a:r>
              <a:rPr lang="en-US" dirty="0" smtClean="0"/>
              <a:t> -- Pre-computed call-handling policies	</a:t>
            </a:r>
          </a:p>
          <a:p>
            <a:r>
              <a:rPr lang="en-US" dirty="0" smtClean="0"/>
              <a:t>Rosenthal &amp; </a:t>
            </a:r>
            <a:r>
              <a:rPr lang="en-US" dirty="0" err="1" smtClean="0"/>
              <a:t>Dey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(2011) </a:t>
            </a:r>
            <a:r>
              <a:rPr lang="en-US" dirty="0" smtClean="0"/>
              <a:t>	Personalized </a:t>
            </a:r>
            <a:r>
              <a:rPr lang="en-US" dirty="0"/>
              <a:t>Mobile Phone Interruption Models 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3"/>
                </a:solidFill>
              </a:rPr>
              <a:t>Time EMA / Health-Intervention Notifications</a:t>
            </a:r>
          </a:p>
          <a:p>
            <a:r>
              <a:rPr lang="en-US" dirty="0" err="1"/>
              <a:t>Poppinga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(2014) 		</a:t>
            </a:r>
            <a:r>
              <a:rPr lang="en-US" dirty="0" smtClean="0"/>
              <a:t>	Opportune </a:t>
            </a:r>
            <a:r>
              <a:rPr lang="en-US" dirty="0"/>
              <a:t>Moments for Experience (Mood) Sampling</a:t>
            </a:r>
          </a:p>
          <a:p>
            <a:r>
              <a:rPr lang="en-US" dirty="0" err="1" smtClean="0"/>
              <a:t>Pejovic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(2014) 		</a:t>
            </a:r>
            <a:r>
              <a:rPr lang="en-US" dirty="0" smtClean="0"/>
              <a:t>	Intelligent </a:t>
            </a:r>
            <a:r>
              <a:rPr lang="en-US" dirty="0"/>
              <a:t>Prompting </a:t>
            </a:r>
            <a:r>
              <a:rPr lang="en-US" dirty="0" smtClean="0"/>
              <a:t>Mechanism</a:t>
            </a:r>
          </a:p>
          <a:p>
            <a:r>
              <a:rPr lang="en-US" dirty="0" err="1"/>
              <a:t>Sarker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(2014) 			Availability of Users to Engage in Just-in-Time Intervention</a:t>
            </a:r>
            <a:endParaRPr lang="en-US" b="1" dirty="0">
              <a:solidFill>
                <a:schemeClr val="accent3"/>
              </a:solidFill>
            </a:endParaRP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3"/>
                </a:solidFill>
              </a:rPr>
              <a:t>Predict whether notifications / messages will be handled within time limit</a:t>
            </a:r>
            <a:endParaRPr lang="en-US" b="1" dirty="0">
              <a:solidFill>
                <a:schemeClr val="accent3"/>
              </a:solidFill>
            </a:endParaRPr>
          </a:p>
          <a:p>
            <a:r>
              <a:rPr lang="en-US" dirty="0" smtClean="0"/>
              <a:t>Pielot </a:t>
            </a:r>
            <a:r>
              <a:rPr lang="en-US" i="1" dirty="0"/>
              <a:t>et al.</a:t>
            </a:r>
            <a:r>
              <a:rPr lang="en-US" dirty="0" smtClean="0"/>
              <a:t> </a:t>
            </a:r>
            <a:r>
              <a:rPr lang="en-US" dirty="0"/>
              <a:t>(2014)			</a:t>
            </a:r>
            <a:r>
              <a:rPr lang="en-US" dirty="0" smtClean="0"/>
              <a:t>Predicting </a:t>
            </a:r>
            <a:r>
              <a:rPr lang="en-US" dirty="0"/>
              <a:t>Attentiveness to Mobile Instant </a:t>
            </a:r>
            <a:r>
              <a:rPr lang="en-US" dirty="0" smtClean="0"/>
              <a:t>Messages</a:t>
            </a:r>
            <a:endParaRPr lang="en-US" dirty="0"/>
          </a:p>
          <a:p>
            <a:r>
              <a:rPr lang="en-US" dirty="0" err="1" smtClean="0"/>
              <a:t>Mehrotra</a:t>
            </a:r>
            <a:r>
              <a:rPr lang="en-US" dirty="0" smtClean="0"/>
              <a:t> </a:t>
            </a:r>
            <a:r>
              <a:rPr lang="en-US" i="1" dirty="0"/>
              <a:t>et al.</a:t>
            </a:r>
            <a:r>
              <a:rPr lang="en-US" dirty="0" smtClean="0"/>
              <a:t> </a:t>
            </a:r>
            <a:r>
              <a:rPr lang="en-US" dirty="0"/>
              <a:t>(2015) 		</a:t>
            </a:r>
            <a:r>
              <a:rPr lang="en-US" dirty="0" smtClean="0"/>
              <a:t>	Content-driven intelligence</a:t>
            </a:r>
          </a:p>
          <a:p>
            <a:r>
              <a:rPr lang="en-US" dirty="0" err="1" smtClean="0"/>
              <a:t>Mehrotra</a:t>
            </a:r>
            <a:r>
              <a:rPr lang="en-US" dirty="0" smtClean="0"/>
              <a:t> </a:t>
            </a:r>
            <a:r>
              <a:rPr lang="en-US" i="1" dirty="0"/>
              <a:t>et al.</a:t>
            </a:r>
            <a:r>
              <a:rPr lang="en-US" dirty="0" smtClean="0"/>
              <a:t> </a:t>
            </a:r>
            <a:r>
              <a:rPr lang="en-US" dirty="0"/>
              <a:t>(2016) 		</a:t>
            </a:r>
            <a:r>
              <a:rPr lang="en-US" dirty="0" smtClean="0"/>
              <a:t>	Sender-receiver relationship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3"/>
                </a:solidFill>
              </a:rPr>
              <a:t>Time Push Notifications</a:t>
            </a:r>
            <a:endParaRPr lang="en-US" b="1" dirty="0">
              <a:solidFill>
                <a:schemeClr val="accent3"/>
              </a:solidFill>
            </a:endParaRPr>
          </a:p>
          <a:p>
            <a:r>
              <a:rPr lang="en-US" dirty="0" smtClean="0"/>
              <a:t>Pielot </a:t>
            </a:r>
            <a:r>
              <a:rPr lang="en-US" i="1" dirty="0"/>
              <a:t>et al.</a:t>
            </a:r>
            <a:r>
              <a:rPr lang="en-US" dirty="0" smtClean="0"/>
              <a:t> </a:t>
            </a:r>
            <a:r>
              <a:rPr lang="en-US" dirty="0"/>
              <a:t>(2015) 			Detecting Boredom as Trigger for Proactive Recommendations	</a:t>
            </a:r>
            <a:r>
              <a:rPr lang="en-US" dirty="0" smtClean="0"/>
              <a:t> </a:t>
            </a:r>
            <a:r>
              <a:rPr lang="en-US" dirty="0"/>
              <a:t>	</a:t>
            </a:r>
          </a:p>
          <a:p>
            <a:r>
              <a:rPr lang="en-US" dirty="0" err="1" smtClean="0"/>
              <a:t>Kushlev</a:t>
            </a:r>
            <a:r>
              <a:rPr lang="en-US" dirty="0" smtClean="0"/>
              <a:t> </a:t>
            </a:r>
            <a:r>
              <a:rPr lang="en-US" i="1" dirty="0"/>
              <a:t>et al.</a:t>
            </a:r>
            <a:r>
              <a:rPr lang="en-US" dirty="0" smtClean="0"/>
              <a:t> </a:t>
            </a:r>
            <a:r>
              <a:rPr lang="en-US" dirty="0"/>
              <a:t>(2017)		</a:t>
            </a:r>
            <a:r>
              <a:rPr lang="en-US" dirty="0" smtClean="0"/>
              <a:t>	Effect </a:t>
            </a:r>
            <a:r>
              <a:rPr lang="en-US" dirty="0"/>
              <a:t>of Affect on Openness to Suggested </a:t>
            </a:r>
            <a:r>
              <a:rPr lang="en-US" dirty="0" smtClean="0"/>
              <a:t>Content</a:t>
            </a:r>
            <a:endParaRPr lang="en-US" dirty="0"/>
          </a:p>
          <a:p>
            <a:r>
              <a:rPr lang="en-US" dirty="0" err="1" smtClean="0"/>
              <a:t>Okoshi</a:t>
            </a:r>
            <a:r>
              <a:rPr lang="en-US" dirty="0" smtClean="0"/>
              <a:t> </a:t>
            </a:r>
            <a:r>
              <a:rPr lang="en-US" i="1" dirty="0"/>
              <a:t>et al.</a:t>
            </a:r>
            <a:r>
              <a:rPr lang="en-US" dirty="0" smtClean="0"/>
              <a:t> </a:t>
            </a:r>
            <a:r>
              <a:rPr lang="en-US" dirty="0"/>
              <a:t>(2017) 		</a:t>
            </a:r>
            <a:r>
              <a:rPr lang="en-US" dirty="0" smtClean="0"/>
              <a:t>	Delivering </a:t>
            </a:r>
            <a:r>
              <a:rPr lang="en-US" dirty="0"/>
              <a:t>notifications at breakpoints </a:t>
            </a:r>
            <a:r>
              <a:rPr lang="mr-IN" dirty="0"/>
              <a:t>–</a:t>
            </a:r>
            <a:r>
              <a:rPr lang="en-US" dirty="0"/>
              <a:t> in-the-wild test with Yahoo</a:t>
            </a:r>
            <a:r>
              <a:rPr lang="en-US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0156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403"/>
            <a:ext cx="9144000" cy="576668"/>
          </a:xfrm>
        </p:spPr>
        <p:txBody>
          <a:bodyPr>
            <a:normAutofit/>
          </a:bodyPr>
          <a:lstStyle/>
          <a:p>
            <a:r>
              <a:rPr lang="en-US" dirty="0" smtClean="0"/>
              <a:t>197 Features </a:t>
            </a:r>
            <a:r>
              <a:rPr lang="mr-IN" dirty="0" smtClean="0"/>
              <a:t>–</a:t>
            </a:r>
            <a:r>
              <a:rPr lang="en-US" dirty="0" smtClean="0"/>
              <a:t> Derived from Phone Use Logs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77799" y="838200"/>
          <a:ext cx="8643472" cy="4277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6048"/>
                <a:gridCol w="521659"/>
                <a:gridCol w="4885765"/>
              </a:tblGrid>
              <a:tr h="406543"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+mj-lt"/>
                        </a:rPr>
                        <a:t>Category</a:t>
                      </a:r>
                      <a:endParaRPr lang="en-US" b="0" i="0" dirty="0">
                        <a:latin typeface="+mj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+mj-lt"/>
                        </a:rPr>
                        <a:t>#</a:t>
                      </a:r>
                      <a:endParaRPr lang="en-US" b="0" i="0" dirty="0">
                        <a:latin typeface="+mj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 smtClean="0">
                          <a:latin typeface="+mj-lt"/>
                        </a:rPr>
                        <a:t>Example Features</a:t>
                      </a:r>
                      <a:endParaRPr lang="en-US" b="0" i="0" dirty="0">
                        <a:latin typeface="+mj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96755"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+mj-lt"/>
                        </a:rPr>
                        <a:t>Communication Activity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+mj-lt"/>
                        </a:rPr>
                        <a:t>37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600" b="0" i="0" dirty="0" smtClean="0">
                          <a:latin typeface="+mj-lt"/>
                        </a:rPr>
                        <a:t># of SMS received during</a:t>
                      </a:r>
                      <a:r>
                        <a:rPr lang="en-US" sz="1600" b="0" i="0" baseline="0" dirty="0" smtClean="0">
                          <a:latin typeface="+mj-lt"/>
                        </a:rPr>
                        <a:t> past hour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600" b="0" i="0" baseline="0" dirty="0" smtClean="0">
                          <a:latin typeface="+mj-lt"/>
                        </a:rPr>
                        <a:t>Time since last incoming phone call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600" b="0" i="0" baseline="0" dirty="0" smtClean="0">
                          <a:latin typeface="+mj-lt"/>
                        </a:rPr>
                        <a:t>Category of app that posted last notification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/>
                </a:tc>
              </a:tr>
              <a:tr h="462095"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+mj-lt"/>
                        </a:rPr>
                        <a:t>Context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+mj-lt"/>
                        </a:rPr>
                        <a:t>73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600" b="0" i="0" dirty="0" smtClean="0">
                          <a:latin typeface="+mj-lt"/>
                        </a:rPr>
                        <a:t>Time of the day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600" b="0" i="0" dirty="0" smtClean="0">
                          <a:latin typeface="+mj-lt"/>
                        </a:rPr>
                        <a:t>Recent</a:t>
                      </a:r>
                      <a:r>
                        <a:rPr lang="en-US" sz="1600" b="0" i="0" baseline="0" dirty="0" smtClean="0">
                          <a:latin typeface="+mj-lt"/>
                        </a:rPr>
                        <a:t> levels of motion activity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600" b="0" i="0" baseline="0" dirty="0" smtClean="0">
                          <a:latin typeface="+mj-lt"/>
                        </a:rPr>
                        <a:t>Average ambient noise levels during last hour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/>
                </a:tc>
              </a:tr>
              <a:tr h="462095"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+mj-lt"/>
                        </a:rPr>
                        <a:t>Demographics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+mj-lt"/>
                        </a:rPr>
                        <a:t>2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600" b="0" i="0" dirty="0" smtClean="0">
                          <a:latin typeface="+mj-lt"/>
                        </a:rPr>
                        <a:t>Age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600" b="0" i="0" dirty="0" smtClean="0">
                          <a:latin typeface="+mj-lt"/>
                        </a:rPr>
                        <a:t>Gender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/>
                </a:tc>
              </a:tr>
              <a:tr h="462095"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+mj-lt"/>
                        </a:rPr>
                        <a:t>Phone Status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+mj-lt"/>
                        </a:rPr>
                        <a:t>13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600" b="0" i="0" dirty="0" smtClean="0">
                          <a:latin typeface="+mj-lt"/>
                        </a:rPr>
                        <a:t>Current ringer mode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600" b="0" i="0" dirty="0" smtClean="0">
                          <a:latin typeface="+mj-lt"/>
                        </a:rPr>
                        <a:t>Connected to charger?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600" b="0" i="0" dirty="0" smtClean="0">
                          <a:latin typeface="+mj-lt"/>
                        </a:rPr>
                        <a:t>Screen status (on,</a:t>
                      </a:r>
                      <a:r>
                        <a:rPr lang="en-US" sz="1600" b="0" i="0" baseline="0" dirty="0" smtClean="0">
                          <a:latin typeface="+mj-lt"/>
                        </a:rPr>
                        <a:t> off, unlocked)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/>
                </a:tc>
              </a:tr>
              <a:tr h="462095"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+mj-lt"/>
                        </a:rPr>
                        <a:t>Usage Patterns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+mj-lt"/>
                        </a:rPr>
                        <a:t>72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600" b="0" i="0" dirty="0" smtClean="0">
                          <a:latin typeface="+mj-lt"/>
                        </a:rPr>
                        <a:t>Average data</a:t>
                      </a:r>
                      <a:r>
                        <a:rPr lang="en-US" sz="1600" b="0" i="0" baseline="0" dirty="0" smtClean="0">
                          <a:latin typeface="+mj-lt"/>
                        </a:rPr>
                        <a:t> usage during day so far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600" b="0" i="0" baseline="0" dirty="0" smtClean="0">
                          <a:latin typeface="+mj-lt"/>
                        </a:rPr>
                        <a:t>Battery level drain during recent hour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600" b="0" i="0" baseline="0" dirty="0" smtClean="0">
                          <a:latin typeface="+mj-lt"/>
                        </a:rPr>
                        <a:t># of device unlocks during last 5 minutes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09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 Choice &amp; Evaluation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XGBoost</a:t>
            </a:r>
            <a:r>
              <a:rPr lang="en-US" dirty="0" smtClean="0"/>
              <a:t>: </a:t>
            </a:r>
            <a:r>
              <a:rPr lang="en-US" dirty="0"/>
              <a:t>state-of-the-art gradient boosting regression tree algorithm </a:t>
            </a:r>
          </a:p>
          <a:p>
            <a:endParaRPr lang="en-US" dirty="0" smtClean="0"/>
          </a:p>
          <a:p>
            <a:r>
              <a:rPr lang="en-US" dirty="0" smtClean="0"/>
              <a:t>Evaluation: 10-fold </a:t>
            </a:r>
            <a:r>
              <a:rPr lang="en-US" dirty="0"/>
              <a:t>cross-validation schema </a:t>
            </a:r>
            <a:r>
              <a:rPr lang="en-US" dirty="0" smtClean="0"/>
              <a:t>(data from user always in same fold = do not learn to recognize users)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3105150"/>
            <a:ext cx="53086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tps://static.pexels.com/photos/6111/smartphone-friends-internet-connection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7" b="78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Performance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7160" y="1400536"/>
            <a:ext cx="8171726" cy="830997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Precision: 0.071</a:t>
            </a:r>
          </a:p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(in 7.1% of the positive predictions, user would have clicked)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160" y="2856519"/>
            <a:ext cx="8171726" cy="523220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Baseline: 0.043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160" y="4000009"/>
            <a:ext cx="8171726" cy="523220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66.6% uplift of conversion rate!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68251"/>
              </p:ext>
            </p:extLst>
          </p:nvPr>
        </p:nvGraphicFramePr>
        <p:xfrm>
          <a:off x="3479157" y="2329883"/>
          <a:ext cx="5462286" cy="1576492"/>
        </p:xfrm>
        <a:graphic>
          <a:graphicData uri="http://schemas.openxmlformats.org/drawingml/2006/table">
            <a:tbl>
              <a:tblPr bandRow="1">
                <a:tableStyleId>{18603FDC-E32A-4AB5-989C-0864C3EAD2B8}</a:tableStyleId>
              </a:tblPr>
              <a:tblGrid>
                <a:gridCol w="1820762"/>
                <a:gridCol w="1820762"/>
                <a:gridCol w="1820762"/>
              </a:tblGrid>
              <a:tr h="394123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Baseline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XGBoost</a:t>
                      </a:r>
                      <a:endParaRPr lang="zh-CN" altLang="en-US" dirty="0"/>
                    </a:p>
                  </a:txBody>
                  <a:tcPr/>
                </a:tc>
              </a:tr>
              <a:tr h="39412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Precision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0.043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mtClean="0"/>
                        <a:t>0.076515213</a:t>
                      </a:r>
                      <a:endParaRPr lang="zh-CN" altLang="en-US"/>
                    </a:p>
                  </a:txBody>
                  <a:tcPr/>
                </a:tc>
              </a:tr>
              <a:tr h="39412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Recall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mtClean="0"/>
                        <a:t>0.19365285</a:t>
                      </a:r>
                      <a:endParaRPr lang="zh-CN" altLang="en-US"/>
                    </a:p>
                  </a:txBody>
                  <a:tcPr/>
                </a:tc>
              </a:tr>
              <a:tr h="39412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0.082454458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0.109690161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87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751373"/>
            <a:ext cx="8640000" cy="364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8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654025"/>
            <a:ext cx="8640000" cy="3835450"/>
          </a:xfrm>
          <a:prstGeom prst="rect">
            <a:avLst/>
          </a:prstGeom>
        </p:spPr>
      </p:pic>
      <p:sp>
        <p:nvSpPr>
          <p:cNvPr id="3" name="Content Placeholder 1"/>
          <p:cNvSpPr txBox="1">
            <a:spLocks/>
          </p:cNvSpPr>
          <p:nvPr/>
        </p:nvSpPr>
        <p:spPr>
          <a:xfrm>
            <a:off x="2273300" y="939800"/>
            <a:ext cx="5158200" cy="208735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Telefonica Text" charset="0"/>
                <a:ea typeface="Telefonica Text" charset="0"/>
                <a:cs typeface="Telefonica Text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Telefonica Text" charset="0"/>
                <a:ea typeface="Telefonica Text" charset="0"/>
                <a:cs typeface="Telefonica Text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Modeling Past Behavior</a:t>
            </a:r>
          </a:p>
          <a:p>
            <a:pPr marL="571500" indent="-571500">
              <a:buFont typeface="Wingdings" charset="2"/>
              <a:buChar char="§"/>
            </a:pPr>
            <a:r>
              <a:rPr lang="en-US"/>
              <a:t>Last notification successful?</a:t>
            </a:r>
          </a:p>
          <a:p>
            <a:pPr marL="571500" indent="-571500">
              <a:buFont typeface="Wingdings" charset="2"/>
              <a:buChar char="§"/>
            </a:pPr>
            <a:r>
              <a:rPr lang="en-US"/>
              <a:t>Mean conversion rate</a:t>
            </a:r>
          </a:p>
          <a:p>
            <a:pPr marL="571500" indent="-571500">
              <a:buFont typeface="Wingdings" charset="2"/>
              <a:buChar char="§"/>
            </a:pPr>
            <a:r>
              <a:rPr lang="en-US"/>
              <a:t>Running means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37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8795" y="0"/>
            <a:ext cx="8851153" cy="1804535"/>
          </a:xfrm>
        </p:spPr>
        <p:txBody>
          <a:bodyPr>
            <a:noAutofit/>
          </a:bodyPr>
          <a:lstStyle/>
          <a:p>
            <a:r>
              <a:rPr lang="de-DE" sz="3600" dirty="0" err="1">
                <a:solidFill>
                  <a:schemeClr val="accent3"/>
                </a:solidFill>
              </a:rPr>
              <a:t>Beyond</a:t>
            </a:r>
            <a:r>
              <a:rPr lang="de-DE" sz="3600" dirty="0">
                <a:solidFill>
                  <a:schemeClr val="accent3"/>
                </a:solidFill>
              </a:rPr>
              <a:t> </a:t>
            </a:r>
            <a:r>
              <a:rPr lang="de-DE" sz="3600" dirty="0" err="1">
                <a:solidFill>
                  <a:schemeClr val="accent3"/>
                </a:solidFill>
              </a:rPr>
              <a:t>Interruptibility</a:t>
            </a:r>
            <a:r>
              <a:rPr lang="de-DE" sz="2400" dirty="0">
                <a:solidFill>
                  <a:schemeClr val="accent3"/>
                </a:solidFill>
              </a:rPr>
              <a:t>: </a:t>
            </a:r>
            <a:r>
              <a:rPr lang="de-DE" sz="2400" dirty="0" smtClean="0">
                <a:solidFill>
                  <a:schemeClr val="accent3"/>
                </a:solidFill>
              </a:rPr>
              <a:t/>
            </a:r>
            <a:br>
              <a:rPr lang="de-DE" sz="2400" dirty="0" smtClean="0">
                <a:solidFill>
                  <a:schemeClr val="accent3"/>
                </a:solidFill>
              </a:rPr>
            </a:br>
            <a:r>
              <a:rPr lang="de-DE" sz="2000" b="0" dirty="0" err="1" smtClean="0">
                <a:solidFill>
                  <a:schemeClr val="accent3"/>
                </a:solidFill>
              </a:rPr>
              <a:t>Predicting</a:t>
            </a:r>
            <a:r>
              <a:rPr lang="de-DE" sz="2000" b="0" dirty="0" smtClean="0">
                <a:solidFill>
                  <a:schemeClr val="accent3"/>
                </a:solidFill>
              </a:rPr>
              <a:t> </a:t>
            </a:r>
            <a:r>
              <a:rPr lang="de-DE" sz="2000" b="0" dirty="0">
                <a:solidFill>
                  <a:schemeClr val="accent3"/>
                </a:solidFill>
              </a:rPr>
              <a:t>Opportune Moments </a:t>
            </a:r>
            <a:r>
              <a:rPr lang="de-DE" sz="2000" b="0" dirty="0" err="1">
                <a:solidFill>
                  <a:schemeClr val="accent3"/>
                </a:solidFill>
              </a:rPr>
              <a:t>to</a:t>
            </a:r>
            <a:r>
              <a:rPr lang="de-DE" sz="2000" b="0" dirty="0">
                <a:solidFill>
                  <a:schemeClr val="accent3"/>
                </a:solidFill>
              </a:rPr>
              <a:t> </a:t>
            </a:r>
            <a:r>
              <a:rPr lang="de-DE" sz="2000" b="0" dirty="0" err="1">
                <a:solidFill>
                  <a:schemeClr val="accent3"/>
                </a:solidFill>
              </a:rPr>
              <a:t>Engage</a:t>
            </a:r>
            <a:r>
              <a:rPr lang="de-DE" sz="2000" b="0" dirty="0">
                <a:solidFill>
                  <a:schemeClr val="accent3"/>
                </a:solidFill>
              </a:rPr>
              <a:t> Mobile Phone </a:t>
            </a:r>
            <a:r>
              <a:rPr lang="de-DE" sz="2000" b="0" dirty="0" smtClean="0">
                <a:solidFill>
                  <a:schemeClr val="accent3"/>
                </a:solidFill>
              </a:rPr>
              <a:t>Users</a:t>
            </a:r>
            <a:endParaRPr lang="en-GB" sz="300" b="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4" name="Picture 10" descr="Telefonica Logo 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63" y="105482"/>
            <a:ext cx="1567985" cy="32450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870200" y="4682304"/>
            <a:ext cx="6088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Telefonica Text Regular" charset="0"/>
              </a:rPr>
              <a:t>S11: Cognitive Load 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Telefonica Text Regular" charset="0"/>
              </a:rPr>
              <a:t>&amp; </a:t>
            </a:r>
            <a:r>
              <a:rPr lang="en-US" sz="1600" smtClean="0">
                <a:solidFill>
                  <a:schemeClr val="bg1">
                    <a:lumMod val="75000"/>
                  </a:schemeClr>
                </a:solidFill>
                <a:latin typeface="Telefonica Text Regular" charset="0"/>
              </a:rPr>
              <a:t>Interruptions -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latin typeface="Telefonica Text Regular" charset="0"/>
              </a:rPr>
              <a:t>UbiComp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Telefonica Text Regular" charset="0"/>
              </a:rPr>
              <a:t> ‘17, Maui, Hawaii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Telefonica Text Regular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4704" y="1910017"/>
            <a:ext cx="1080001" cy="2081204"/>
            <a:chOff x="453010" y="2202817"/>
            <a:chExt cx="1080001" cy="2081204"/>
          </a:xfrm>
        </p:grpSpPr>
        <p:pic>
          <p:nvPicPr>
            <p:cNvPr id="16" name="Picture 4" descr="Tibidab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011" y="2202817"/>
              <a:ext cx="1080000" cy="1080000"/>
            </a:xfrm>
            <a:prstGeom prst="rect">
              <a:avLst/>
            </a:prstGeom>
          </p:spPr>
        </p:pic>
        <p:sp>
          <p:nvSpPr>
            <p:cNvPr id="28" name="Textfeld 24"/>
            <p:cNvSpPr txBox="1"/>
            <p:nvPr/>
          </p:nvSpPr>
          <p:spPr>
            <a:xfrm>
              <a:off x="453010" y="3268358"/>
              <a:ext cx="1080001" cy="101566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GB" sz="1200" dirty="0" smtClean="0">
                  <a:solidFill>
                    <a:schemeClr val="bg1"/>
                  </a:solidFill>
                  <a:latin typeface="Telefonica Text Regular" charset="0"/>
                </a:rPr>
                <a:t>Martin </a:t>
              </a:r>
            </a:p>
            <a:p>
              <a:r>
                <a:rPr lang="en-GB" sz="1200" dirty="0" smtClean="0">
                  <a:solidFill>
                    <a:schemeClr val="bg1"/>
                  </a:solidFill>
                  <a:latin typeface="Telefonica Text Regular" charset="0"/>
                </a:rPr>
                <a:t>Pielot</a:t>
              </a:r>
            </a:p>
            <a:p>
              <a:endParaRPr lang="en-GB" sz="1200" dirty="0">
                <a:solidFill>
                  <a:schemeClr val="bg1"/>
                </a:solidFill>
                <a:latin typeface="Telefonica Text Regular" charset="0"/>
              </a:endParaRPr>
            </a:p>
            <a:p>
              <a:r>
                <a:rPr lang="en-GB" sz="1200" dirty="0" smtClean="0">
                  <a:solidFill>
                    <a:schemeClr val="bg1"/>
                  </a:solidFill>
                  <a:latin typeface="Telefonica Text Regular" charset="0"/>
                </a:rPr>
                <a:t>Telefonica</a:t>
              </a:r>
            </a:p>
            <a:p>
              <a:r>
                <a:rPr lang="en-GB" sz="1200" dirty="0" smtClean="0">
                  <a:solidFill>
                    <a:schemeClr val="bg1"/>
                  </a:solidFill>
                  <a:latin typeface="Telefonica Text Regular" charset="0"/>
                </a:rPr>
                <a:t>Research</a:t>
              </a:r>
              <a:endParaRPr lang="en-GB" sz="1200" dirty="0">
                <a:solidFill>
                  <a:schemeClr val="bg1"/>
                </a:solidFill>
                <a:latin typeface="Telefonica Text Regular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328939" y="1910017"/>
            <a:ext cx="1080000" cy="2280329"/>
            <a:chOff x="6741173" y="2513071"/>
            <a:chExt cx="1080000" cy="2280329"/>
          </a:xfrm>
        </p:grpSpPr>
        <p:pic>
          <p:nvPicPr>
            <p:cNvPr id="21" name="Bild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1173" y="2513071"/>
              <a:ext cx="1080000" cy="1080000"/>
            </a:xfrm>
            <a:prstGeom prst="rect">
              <a:avLst/>
            </a:prstGeom>
          </p:spPr>
        </p:pic>
        <p:sp>
          <p:nvSpPr>
            <p:cNvPr id="31" name="Textfeld 16"/>
            <p:cNvSpPr txBox="1"/>
            <p:nvPr/>
          </p:nvSpPr>
          <p:spPr>
            <a:xfrm>
              <a:off x="6741173" y="3593071"/>
              <a:ext cx="1080000" cy="120032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GB" sz="1200" dirty="0" smtClean="0">
                  <a:solidFill>
                    <a:schemeClr val="bg1"/>
                  </a:solidFill>
                  <a:latin typeface="Telefonica Text Regular" charset="0"/>
                </a:rPr>
                <a:t>Nuria </a:t>
              </a:r>
            </a:p>
            <a:p>
              <a:r>
                <a:rPr lang="en-GB" sz="1200" dirty="0" smtClean="0">
                  <a:solidFill>
                    <a:schemeClr val="bg1"/>
                  </a:solidFill>
                  <a:latin typeface="Telefonica Text Regular" charset="0"/>
                </a:rPr>
                <a:t>Oliver</a:t>
              </a:r>
            </a:p>
            <a:p>
              <a:endParaRPr lang="en-GB" sz="1200" dirty="0">
                <a:solidFill>
                  <a:schemeClr val="bg1"/>
                </a:solidFill>
                <a:latin typeface="Telefonica Text Regular" charset="0"/>
              </a:endParaRPr>
            </a:p>
            <a:p>
              <a:r>
                <a:rPr lang="en-GB" sz="1200" dirty="0" smtClean="0">
                  <a:solidFill>
                    <a:schemeClr val="bg1"/>
                  </a:solidFill>
                  <a:latin typeface="Telefonica Text Regular" charset="0"/>
                </a:rPr>
                <a:t>Vodafone &amp;</a:t>
              </a:r>
            </a:p>
            <a:p>
              <a:r>
                <a:rPr lang="en-GB" sz="1200" dirty="0" err="1">
                  <a:solidFill>
                    <a:schemeClr val="bg1"/>
                  </a:solidFill>
                  <a:latin typeface="Telefonica Text Regular" charset="0"/>
                </a:rPr>
                <a:t>DataPop</a:t>
              </a:r>
              <a:r>
                <a:rPr lang="en-GB" sz="1200" dirty="0">
                  <a:solidFill>
                    <a:schemeClr val="bg1"/>
                  </a:solidFill>
                  <a:latin typeface="Telefonica Text Regular" charset="0"/>
                </a:rPr>
                <a:t> Alliance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93551" y="1910017"/>
            <a:ext cx="1080001" cy="2081204"/>
            <a:chOff x="453010" y="2202817"/>
            <a:chExt cx="1080001" cy="2081204"/>
          </a:xfrm>
        </p:grpSpPr>
        <p:pic>
          <p:nvPicPr>
            <p:cNvPr id="11" name="Picture 4" descr="Tibidab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011" y="2202817"/>
              <a:ext cx="1080000" cy="1080000"/>
            </a:xfrm>
            <a:prstGeom prst="rect">
              <a:avLst/>
            </a:prstGeom>
          </p:spPr>
        </p:pic>
        <p:sp>
          <p:nvSpPr>
            <p:cNvPr id="12" name="Textfeld 24"/>
            <p:cNvSpPr txBox="1"/>
            <p:nvPr/>
          </p:nvSpPr>
          <p:spPr>
            <a:xfrm>
              <a:off x="453010" y="3268358"/>
              <a:ext cx="1080001" cy="101566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GB" sz="1200" dirty="0" smtClean="0">
                  <a:solidFill>
                    <a:schemeClr val="bg1"/>
                  </a:solidFill>
                  <a:latin typeface="Telefonica Text Regular" charset="0"/>
                </a:rPr>
                <a:t>Bruno </a:t>
              </a:r>
            </a:p>
            <a:p>
              <a:r>
                <a:rPr lang="en-GB" sz="1200" dirty="0" smtClean="0">
                  <a:solidFill>
                    <a:schemeClr val="bg1"/>
                  </a:solidFill>
                  <a:latin typeface="Telefonica Text Regular" charset="0"/>
                </a:rPr>
                <a:t>Cardoso</a:t>
              </a:r>
            </a:p>
            <a:p>
              <a:endParaRPr lang="en-GB" sz="1200" dirty="0">
                <a:solidFill>
                  <a:schemeClr val="bg1"/>
                </a:solidFill>
                <a:latin typeface="Telefonica Text Regular" charset="0"/>
              </a:endParaRPr>
            </a:p>
            <a:p>
              <a:r>
                <a:rPr lang="en-GB" sz="1200" dirty="0" err="1">
                  <a:solidFill>
                    <a:schemeClr val="bg1"/>
                  </a:solidFill>
                  <a:latin typeface="Telefonica Text Regular" charset="0"/>
                </a:rPr>
                <a:t>Universidade</a:t>
              </a:r>
              <a:r>
                <a:rPr lang="en-GB" sz="1200" dirty="0">
                  <a:solidFill>
                    <a:schemeClr val="bg1"/>
                  </a:solidFill>
                  <a:latin typeface="Telefonica Text Regular" charset="0"/>
                </a:rPr>
                <a:t> Nova de </a:t>
              </a:r>
              <a:r>
                <a:rPr lang="en-GB" sz="1200" dirty="0" err="1" smtClean="0">
                  <a:solidFill>
                    <a:schemeClr val="bg1"/>
                  </a:solidFill>
                  <a:latin typeface="Telefonica Text Regular" charset="0"/>
                </a:rPr>
                <a:t>Lisboa</a:t>
              </a:r>
              <a:endParaRPr lang="en-GB" sz="1200" dirty="0">
                <a:solidFill>
                  <a:schemeClr val="bg1"/>
                </a:solidFill>
                <a:latin typeface="Telefonica Text Regular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02398" y="1910017"/>
            <a:ext cx="1080001" cy="2265870"/>
            <a:chOff x="453010" y="2202817"/>
            <a:chExt cx="1080001" cy="2265870"/>
          </a:xfrm>
        </p:grpSpPr>
        <p:pic>
          <p:nvPicPr>
            <p:cNvPr id="17" name="Picture 4" descr="Tibidab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011" y="2202817"/>
              <a:ext cx="1080000" cy="1080000"/>
            </a:xfrm>
            <a:prstGeom prst="rect">
              <a:avLst/>
            </a:prstGeom>
          </p:spPr>
        </p:pic>
        <p:sp>
          <p:nvSpPr>
            <p:cNvPr id="18" name="Textfeld 24"/>
            <p:cNvSpPr txBox="1"/>
            <p:nvPr/>
          </p:nvSpPr>
          <p:spPr>
            <a:xfrm>
              <a:off x="453010" y="3268358"/>
              <a:ext cx="1080001" cy="120032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GB" sz="1200" dirty="0" err="1" smtClean="0">
                  <a:solidFill>
                    <a:schemeClr val="bg1"/>
                  </a:solidFill>
                  <a:latin typeface="Telefonica Text Regular" charset="0"/>
                </a:rPr>
                <a:t>Kleomenis</a:t>
              </a:r>
              <a:endParaRPr lang="en-GB" sz="1200" dirty="0" smtClean="0">
                <a:solidFill>
                  <a:schemeClr val="bg1"/>
                </a:solidFill>
                <a:latin typeface="Telefonica Text Regular" charset="0"/>
              </a:endParaRPr>
            </a:p>
            <a:p>
              <a:r>
                <a:rPr lang="en-GB" sz="1200" dirty="0" err="1" smtClean="0">
                  <a:solidFill>
                    <a:schemeClr val="bg1"/>
                  </a:solidFill>
                  <a:latin typeface="Telefonica Text Regular" charset="0"/>
                </a:rPr>
                <a:t>Katevas</a:t>
              </a:r>
              <a:endParaRPr lang="en-GB" sz="1200" dirty="0" smtClean="0">
                <a:solidFill>
                  <a:schemeClr val="bg1"/>
                </a:solidFill>
                <a:latin typeface="Telefonica Text Regular" charset="0"/>
              </a:endParaRPr>
            </a:p>
            <a:p>
              <a:endParaRPr lang="en-GB" sz="1200" dirty="0">
                <a:solidFill>
                  <a:schemeClr val="bg1"/>
                </a:solidFill>
                <a:latin typeface="Telefonica Text Regular" charset="0"/>
              </a:endParaRPr>
            </a:p>
            <a:p>
              <a:r>
                <a:rPr lang="en-GB" sz="1200" dirty="0">
                  <a:solidFill>
                    <a:schemeClr val="bg1"/>
                  </a:solidFill>
                  <a:latin typeface="Telefonica Text Regular" charset="0"/>
                </a:rPr>
                <a:t>Queen Mary University of </a:t>
              </a:r>
              <a:r>
                <a:rPr lang="en-GB" sz="1200" dirty="0" smtClean="0">
                  <a:solidFill>
                    <a:schemeClr val="bg1"/>
                  </a:solidFill>
                  <a:latin typeface="Telefonica Text Regular" charset="0"/>
                </a:rPr>
                <a:t>London</a:t>
              </a:r>
              <a:endParaRPr lang="en-GB" sz="1200" dirty="0">
                <a:solidFill>
                  <a:schemeClr val="bg1"/>
                </a:solidFill>
                <a:latin typeface="Telefonica Text Regular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11245" y="1910017"/>
            <a:ext cx="1080001" cy="2081204"/>
            <a:chOff x="453010" y="2202817"/>
            <a:chExt cx="1080001" cy="2081204"/>
          </a:xfrm>
        </p:grpSpPr>
        <p:pic>
          <p:nvPicPr>
            <p:cNvPr id="20" name="Picture 4" descr="Tibidab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011" y="2202817"/>
              <a:ext cx="1080000" cy="1080000"/>
            </a:xfrm>
            <a:prstGeom prst="rect">
              <a:avLst/>
            </a:prstGeom>
          </p:spPr>
        </p:pic>
        <p:sp>
          <p:nvSpPr>
            <p:cNvPr id="22" name="Textfeld 24"/>
            <p:cNvSpPr txBox="1"/>
            <p:nvPr/>
          </p:nvSpPr>
          <p:spPr>
            <a:xfrm>
              <a:off x="453010" y="3268358"/>
              <a:ext cx="1080001" cy="101566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GB" sz="1200" dirty="0" smtClean="0">
                  <a:solidFill>
                    <a:schemeClr val="bg1"/>
                  </a:solidFill>
                  <a:latin typeface="Telefonica Text Regular" charset="0"/>
                </a:rPr>
                <a:t>Joan</a:t>
              </a:r>
            </a:p>
            <a:p>
              <a:r>
                <a:rPr lang="en-GB" sz="1200" dirty="0" smtClean="0">
                  <a:solidFill>
                    <a:schemeClr val="bg1"/>
                  </a:solidFill>
                  <a:latin typeface="Telefonica Text Regular" charset="0"/>
                </a:rPr>
                <a:t>Serra</a:t>
              </a:r>
            </a:p>
            <a:p>
              <a:endParaRPr lang="en-GB" sz="1200" dirty="0">
                <a:solidFill>
                  <a:schemeClr val="bg1"/>
                </a:solidFill>
                <a:latin typeface="Telefonica Text Regular" charset="0"/>
              </a:endParaRPr>
            </a:p>
            <a:p>
              <a:r>
                <a:rPr lang="en-GB" sz="1200" dirty="0" smtClean="0">
                  <a:solidFill>
                    <a:schemeClr val="bg1"/>
                  </a:solidFill>
                  <a:latin typeface="Telefonica Text Regular" charset="0"/>
                </a:rPr>
                <a:t>Telefonica</a:t>
              </a:r>
            </a:p>
            <a:p>
              <a:r>
                <a:rPr lang="en-GB" sz="1200" dirty="0" smtClean="0">
                  <a:solidFill>
                    <a:schemeClr val="bg1"/>
                  </a:solidFill>
                  <a:latin typeface="Telefonica Text Regular" charset="0"/>
                </a:rPr>
                <a:t>Research</a:t>
              </a:r>
              <a:endParaRPr lang="en-GB" sz="1200" dirty="0">
                <a:solidFill>
                  <a:schemeClr val="bg1"/>
                </a:solidFill>
                <a:latin typeface="Telefonica Text Regular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20092" y="1910017"/>
            <a:ext cx="1080001" cy="2081204"/>
            <a:chOff x="453010" y="2202817"/>
            <a:chExt cx="1080001" cy="2081204"/>
          </a:xfrm>
        </p:grpSpPr>
        <p:pic>
          <p:nvPicPr>
            <p:cNvPr id="24" name="Picture 4" descr="Tibidab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011" y="2202817"/>
              <a:ext cx="1080000" cy="1080000"/>
            </a:xfrm>
            <a:prstGeom prst="rect">
              <a:avLst/>
            </a:prstGeom>
          </p:spPr>
        </p:pic>
        <p:sp>
          <p:nvSpPr>
            <p:cNvPr id="25" name="Textfeld 24"/>
            <p:cNvSpPr txBox="1"/>
            <p:nvPr/>
          </p:nvSpPr>
          <p:spPr>
            <a:xfrm>
              <a:off x="453010" y="3268358"/>
              <a:ext cx="1080001" cy="101566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GB" sz="1200" dirty="0" err="1" smtClean="0">
                  <a:solidFill>
                    <a:schemeClr val="bg1"/>
                  </a:solidFill>
                  <a:latin typeface="Telefonica Text Regular" charset="0"/>
                </a:rPr>
                <a:t>Aleksandar</a:t>
              </a:r>
              <a:endParaRPr lang="en-GB" sz="1200" dirty="0" smtClean="0">
                <a:solidFill>
                  <a:schemeClr val="bg1"/>
                </a:solidFill>
                <a:latin typeface="Telefonica Text Regular" charset="0"/>
              </a:endParaRPr>
            </a:p>
            <a:p>
              <a:r>
                <a:rPr lang="en-GB" sz="1200" dirty="0" err="1" smtClean="0">
                  <a:solidFill>
                    <a:schemeClr val="bg1"/>
                  </a:solidFill>
                  <a:latin typeface="Telefonica Text Regular" charset="0"/>
                </a:rPr>
                <a:t>Matic</a:t>
              </a:r>
              <a:endParaRPr lang="en-GB" sz="1200" dirty="0" smtClean="0">
                <a:solidFill>
                  <a:schemeClr val="bg1"/>
                </a:solidFill>
                <a:latin typeface="Telefonica Text Regular" charset="0"/>
              </a:endParaRPr>
            </a:p>
            <a:p>
              <a:endParaRPr lang="en-GB" sz="1200" dirty="0">
                <a:solidFill>
                  <a:schemeClr val="bg1"/>
                </a:solidFill>
                <a:latin typeface="Telefonica Text Regular" charset="0"/>
              </a:endParaRPr>
            </a:p>
            <a:p>
              <a:r>
                <a:rPr lang="en-GB" sz="1200" dirty="0" smtClean="0">
                  <a:solidFill>
                    <a:schemeClr val="bg1"/>
                  </a:solidFill>
                  <a:latin typeface="Telefonica Text Regular" charset="0"/>
                </a:rPr>
                <a:t>Telefonica</a:t>
              </a:r>
            </a:p>
            <a:p>
              <a:r>
                <a:rPr lang="en-GB" sz="1200" dirty="0" smtClean="0">
                  <a:solidFill>
                    <a:schemeClr val="bg1"/>
                  </a:solidFill>
                  <a:latin typeface="Telefonica Text Regular" charset="0"/>
                </a:rPr>
                <a:t>Alpha</a:t>
              </a:r>
              <a:endParaRPr lang="en-GB" sz="1200" dirty="0">
                <a:solidFill>
                  <a:schemeClr val="bg1"/>
                </a:solidFill>
                <a:latin typeface="Telefonica Text Regular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4" t="7205" r="8904" b="22729"/>
          <a:stretch/>
        </p:blipFill>
        <p:spPr>
          <a:xfrm>
            <a:off x="2093550" y="1910017"/>
            <a:ext cx="1080000" cy="10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33" b="16883"/>
          <a:stretch/>
        </p:blipFill>
        <p:spPr>
          <a:xfrm>
            <a:off x="3400956" y="1910017"/>
            <a:ext cx="1082886" cy="10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1" y="1910017"/>
            <a:ext cx="1080000" cy="10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46" t="7437" r="20773" b="32882"/>
          <a:stretch/>
        </p:blipFill>
        <p:spPr>
          <a:xfrm>
            <a:off x="4711246" y="1910017"/>
            <a:ext cx="1080000" cy="108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93" y="1904523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1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tps://static.pexels.com/photos/6111/smartphone-friends-internet-connection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7" b="78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Past Behavior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7160" y="1400536"/>
            <a:ext cx="8171726" cy="830997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Precision: 0.218</a:t>
            </a:r>
          </a:p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(in 21.8% of the positive predictions, user would have clicked)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160" y="2673050"/>
            <a:ext cx="8171726" cy="523220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507% uplift of conversion rate!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160" y="3637788"/>
            <a:ext cx="8171726" cy="830997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Reduced exposure to notifications</a:t>
            </a: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15% of participants would almost never be notified)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80784"/>
              </p:ext>
            </p:extLst>
          </p:nvPr>
        </p:nvGraphicFramePr>
        <p:xfrm>
          <a:off x="3479157" y="2061175"/>
          <a:ext cx="5462286" cy="1576492"/>
        </p:xfrm>
        <a:graphic>
          <a:graphicData uri="http://schemas.openxmlformats.org/drawingml/2006/table">
            <a:tbl>
              <a:tblPr bandRow="1">
                <a:tableStyleId>{18603FDC-E32A-4AB5-989C-0864C3EAD2B8}</a:tableStyleId>
              </a:tblPr>
              <a:tblGrid>
                <a:gridCol w="1820762"/>
                <a:gridCol w="1820762"/>
                <a:gridCol w="1820762"/>
              </a:tblGrid>
              <a:tr h="394123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Baseline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XGBoost</a:t>
                      </a:r>
                      <a:endParaRPr lang="zh-CN" altLang="en-US" dirty="0"/>
                    </a:p>
                  </a:txBody>
                  <a:tcPr/>
                </a:tc>
              </a:tr>
              <a:tr h="39412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Precision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0.043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0.218</a:t>
                      </a:r>
                      <a:endParaRPr lang="zh-CN" altLang="en-US" dirty="0"/>
                    </a:p>
                  </a:txBody>
                  <a:tcPr/>
                </a:tc>
              </a:tr>
              <a:tr h="39412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Recall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0.504</a:t>
                      </a:r>
                      <a:endParaRPr lang="zh-CN" altLang="en-US" dirty="0"/>
                    </a:p>
                  </a:txBody>
                  <a:tcPr/>
                </a:tc>
              </a:tr>
              <a:tr h="39412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0.082454458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mtClean="0"/>
                        <a:t>0.304354571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28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Feature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Ranking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80682"/>
            <a:ext cx="3632200" cy="533627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6900" y="1498600"/>
            <a:ext cx="273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1.</a:t>
            </a:r>
            <a:r>
              <a:rPr kumimoji="1" lang="en-US" altLang="zh-CN" dirty="0" smtClean="0"/>
              <a:t>Predictive</a:t>
            </a:r>
            <a:endParaRPr kumimoji="1" lang="zh-CN" altLang="en-US" dirty="0" smtClean="0"/>
          </a:p>
          <a:p>
            <a:r>
              <a:rPr kumimoji="1" lang="en-US" altLang="zh-CN" dirty="0" smtClean="0"/>
              <a:t>2.Feasible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279400" y="1129268"/>
            <a:ext cx="430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All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5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groups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variables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useful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50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Limitation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84200" y="1054100"/>
            <a:ext cx="717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feasibility.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Android-&gt;Root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IOS-&gt;</a:t>
            </a:r>
            <a:r>
              <a:rPr kumimoji="1" lang="zh-CN" altLang="en-US" dirty="0" smtClean="0"/>
              <a:t>╮</a:t>
            </a:r>
            <a:r>
              <a:rPr kumimoji="1" lang="en-US" altLang="zh-CN" dirty="0" smtClean="0"/>
              <a:t>(╯_╰)╭</a:t>
            </a:r>
            <a:endParaRPr kumimoji="1" lang="zh-CN" altLang="en-US" dirty="0" smtClean="0"/>
          </a:p>
          <a:p>
            <a:pPr marL="342900" indent="-342900">
              <a:buAutoNum type="arabicPeriod"/>
            </a:pPr>
            <a:r>
              <a:rPr kumimoji="1" lang="en-US" altLang="zh-CN" dirty="0" smtClean="0"/>
              <a:t>Energy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Cost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828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5466" y="43181"/>
            <a:ext cx="9040813" cy="896620"/>
          </a:xfrm>
        </p:spPr>
        <p:txBody>
          <a:bodyPr>
            <a:noAutofit/>
          </a:bodyPr>
          <a:lstStyle/>
          <a:p>
            <a:r>
              <a:rPr lang="de-DE" sz="4000" dirty="0" err="1">
                <a:solidFill>
                  <a:schemeClr val="accent3"/>
                </a:solidFill>
              </a:rPr>
              <a:t>Beyond</a:t>
            </a:r>
            <a:r>
              <a:rPr lang="de-DE" sz="4000" dirty="0">
                <a:solidFill>
                  <a:schemeClr val="accent3"/>
                </a:solidFill>
              </a:rPr>
              <a:t> </a:t>
            </a:r>
            <a:r>
              <a:rPr lang="de-DE" sz="4000" dirty="0" err="1">
                <a:solidFill>
                  <a:schemeClr val="accent3"/>
                </a:solidFill>
              </a:rPr>
              <a:t>Interruptibility</a:t>
            </a:r>
            <a:r>
              <a:rPr lang="de-DE" sz="2800" dirty="0">
                <a:solidFill>
                  <a:schemeClr val="accent3"/>
                </a:solidFill>
              </a:rPr>
              <a:t>: </a:t>
            </a:r>
            <a:br>
              <a:rPr lang="de-DE" sz="2800" dirty="0">
                <a:solidFill>
                  <a:schemeClr val="accent3"/>
                </a:solidFill>
              </a:rPr>
            </a:br>
            <a:r>
              <a:rPr lang="de-DE" sz="2400" b="0" dirty="0" err="1">
                <a:solidFill>
                  <a:schemeClr val="accent3"/>
                </a:solidFill>
              </a:rPr>
              <a:t>Predicting</a:t>
            </a:r>
            <a:r>
              <a:rPr lang="de-DE" sz="2400" b="0" dirty="0">
                <a:solidFill>
                  <a:schemeClr val="accent3"/>
                </a:solidFill>
              </a:rPr>
              <a:t> Opportune Moments </a:t>
            </a:r>
            <a:r>
              <a:rPr lang="de-DE" sz="2400" b="0" dirty="0" err="1">
                <a:solidFill>
                  <a:schemeClr val="accent3"/>
                </a:solidFill>
              </a:rPr>
              <a:t>to</a:t>
            </a:r>
            <a:r>
              <a:rPr lang="de-DE" sz="2400" b="0" dirty="0">
                <a:solidFill>
                  <a:schemeClr val="accent3"/>
                </a:solidFill>
              </a:rPr>
              <a:t> </a:t>
            </a:r>
            <a:r>
              <a:rPr lang="de-DE" sz="2400" b="0" dirty="0" err="1">
                <a:solidFill>
                  <a:schemeClr val="accent3"/>
                </a:solidFill>
              </a:rPr>
              <a:t>Engage</a:t>
            </a:r>
            <a:r>
              <a:rPr lang="de-DE" sz="2400" b="0" dirty="0">
                <a:solidFill>
                  <a:schemeClr val="accent3"/>
                </a:solidFill>
              </a:rPr>
              <a:t> Mobile Phone Users</a:t>
            </a:r>
            <a:endParaRPr lang="en-GB" sz="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9935" y="4798849"/>
            <a:ext cx="9124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Telefonica Text Regular" charset="0"/>
              </a:rPr>
              <a:t>Contact: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Telefonica Text Regular" charset="0"/>
                <a:hlinkClick r:id="rId3"/>
              </a:rPr>
              <a:t>martin.pielot@telefonica.com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Telefonica Text Regular" charset="0"/>
              </a:rPr>
              <a:t> | @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Telefonica Text Regular" charset="0"/>
              </a:rPr>
              <a:t>martinpielot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Telefonica Text Regular" charset="0"/>
              </a:rPr>
              <a:t> | UbiComp ‘17, Maui, Hawaii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Telefonica Text Regular" charset="0"/>
            </a:endParaRPr>
          </a:p>
        </p:txBody>
      </p:sp>
      <p:sp>
        <p:nvSpPr>
          <p:cNvPr id="22" name="Inhaltsplatzhalter 1"/>
          <p:cNvSpPr txBox="1">
            <a:spLocks/>
          </p:cNvSpPr>
          <p:nvPr/>
        </p:nvSpPr>
        <p:spPr>
          <a:xfrm>
            <a:off x="1857847" y="1124262"/>
            <a:ext cx="7177500" cy="368776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80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atin typeface="Telefonica Text Regular" charset="0"/>
              </a:rPr>
              <a:t>Motivation</a:t>
            </a:r>
          </a:p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Telefonica Text Regular" charset="0"/>
              </a:rPr>
              <a:t>	User Engagement via Push Notifications becoming increasingly popular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Telefonica Text Regular" charset="0"/>
            </a:endParaRPr>
          </a:p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Telefonica Text Regular" charset="0"/>
              </a:rPr>
              <a:t>	Risks of notifying at inopportune moment: loss of conversion, churn</a:t>
            </a:r>
          </a:p>
          <a:p>
            <a:endParaRPr lang="en-US" sz="1600" dirty="0" smtClean="0">
              <a:solidFill>
                <a:schemeClr val="bg1">
                  <a:lumMod val="95000"/>
                </a:schemeClr>
              </a:solidFill>
              <a:latin typeface="Telefonica Text Regular" charset="0"/>
            </a:endParaRPr>
          </a:p>
          <a:p>
            <a:r>
              <a:rPr lang="en-US" sz="1600" dirty="0" smtClean="0">
                <a:latin typeface="Telefonica Text Regular" charset="0"/>
              </a:rPr>
              <a:t>Engagement ≉ </a:t>
            </a:r>
            <a:r>
              <a:rPr lang="en-US" sz="1600" dirty="0" err="1" smtClean="0">
                <a:latin typeface="Telefonica Text Regular" charset="0"/>
              </a:rPr>
              <a:t>Interruptibility</a:t>
            </a:r>
            <a:endParaRPr lang="en-US" sz="1600" dirty="0" smtClean="0">
              <a:latin typeface="Telefonica Text Regular" charset="0"/>
            </a:endParaRPr>
          </a:p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Telefonica Text Regular" charset="0"/>
              </a:rPr>
              <a:t>	Engagement requires more time and cognitive resources</a:t>
            </a:r>
          </a:p>
          <a:p>
            <a:r>
              <a:rPr lang="en-US" sz="1200" smtClean="0">
                <a:solidFill>
                  <a:schemeClr val="bg1">
                    <a:lumMod val="95000"/>
                  </a:schemeClr>
                </a:solidFill>
                <a:latin typeface="Telefonica Text Regular" charset="0"/>
              </a:rPr>
              <a:t>	Participants decided 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Telefonica Text Regular" charset="0"/>
              </a:rPr>
              <a:t>to engage with content before knowing exact content</a:t>
            </a:r>
          </a:p>
          <a:p>
            <a:endParaRPr lang="en-US" sz="1200" dirty="0" smtClean="0">
              <a:solidFill>
                <a:schemeClr val="bg1">
                  <a:lumMod val="95000"/>
                </a:schemeClr>
              </a:solidFill>
              <a:latin typeface="Telefonica Text Regular" charset="0"/>
            </a:endParaRPr>
          </a:p>
          <a:p>
            <a:r>
              <a:rPr lang="en-US" sz="1600" dirty="0" smtClean="0">
                <a:latin typeface="Telefonica Text Regular" charset="0"/>
              </a:rPr>
              <a:t>Results</a:t>
            </a:r>
            <a:endParaRPr lang="en-US" sz="1600" dirty="0">
              <a:latin typeface="Telefonica Text Regular" charset="0"/>
            </a:endParaRPr>
          </a:p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Telefonica Text Regular" charset="0"/>
              </a:rPr>
              <a:t>	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Telefonica Text Regular" charset="0"/>
              </a:rPr>
              <a:t>General ML model provides 66.6% increase in conversion rate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Telefonica Text Regular" charset="0"/>
            </a:endParaRPr>
          </a:p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Telefonica Text Regular" charset="0"/>
              </a:rPr>
              <a:t>	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Telefonica Text Regular" charset="0"/>
              </a:rPr>
              <a:t>Including past behavior : 507% increase while sig. reducing notification volume	</a:t>
            </a:r>
          </a:p>
          <a:p>
            <a:endParaRPr lang="en-US" sz="1600" dirty="0">
              <a:latin typeface="Telefonica Text Regular" charset="0"/>
            </a:endParaRPr>
          </a:p>
          <a:p>
            <a:r>
              <a:rPr lang="en-US" sz="1600" dirty="0" smtClean="0">
                <a:latin typeface="Telefonica Text Regular" charset="0"/>
              </a:rPr>
              <a:t>Application</a:t>
            </a:r>
          </a:p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Telefonica Text Regular" charset="0"/>
              </a:rPr>
              <a:t>	Increase conversion rates = revenue of push notification campaigns</a:t>
            </a:r>
          </a:p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Telefonica Text Regular" charset="0"/>
              </a:rPr>
              <a:t>	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Telefonica Text Regular" charset="0"/>
              </a:rPr>
              <a:t>Decrease churn by reducing notification exposure to users with little interest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9588500" y="1257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elefonica Text Regular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43353" y="1334019"/>
            <a:ext cx="629749" cy="959872"/>
            <a:chOff x="453010" y="2202817"/>
            <a:chExt cx="1080001" cy="1646150"/>
          </a:xfrm>
        </p:grpSpPr>
        <p:pic>
          <p:nvPicPr>
            <p:cNvPr id="25" name="Picture 4" descr="Tibidab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011" y="2202817"/>
              <a:ext cx="1080000" cy="1080000"/>
            </a:xfrm>
            <a:prstGeom prst="rect">
              <a:avLst/>
            </a:prstGeom>
          </p:spPr>
        </p:pic>
        <p:sp>
          <p:nvSpPr>
            <p:cNvPr id="26" name="Textfeld 24"/>
            <p:cNvSpPr txBox="1"/>
            <p:nvPr/>
          </p:nvSpPr>
          <p:spPr>
            <a:xfrm>
              <a:off x="453010" y="3268358"/>
              <a:ext cx="1080001" cy="58060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  <a:latin typeface="Telefonica Text Regular" charset="0"/>
                </a:rPr>
                <a:t>Martin </a:t>
              </a:r>
            </a:p>
            <a:p>
              <a:r>
                <a:rPr lang="en-GB" sz="800" dirty="0" smtClean="0">
                  <a:solidFill>
                    <a:schemeClr val="bg1"/>
                  </a:solidFill>
                  <a:latin typeface="Telefonica Text Regular" charset="0"/>
                </a:rPr>
                <a:t>Pielot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05701" y="3396401"/>
            <a:ext cx="629749" cy="968303"/>
            <a:chOff x="6741173" y="2513071"/>
            <a:chExt cx="1080000" cy="1660610"/>
          </a:xfrm>
        </p:grpSpPr>
        <p:pic>
          <p:nvPicPr>
            <p:cNvPr id="28" name="Bild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1173" y="2513071"/>
              <a:ext cx="1080000" cy="1080000"/>
            </a:xfrm>
            <a:prstGeom prst="rect">
              <a:avLst/>
            </a:prstGeom>
          </p:spPr>
        </p:pic>
        <p:sp>
          <p:nvSpPr>
            <p:cNvPr id="29" name="Textfeld 16"/>
            <p:cNvSpPr txBox="1"/>
            <p:nvPr/>
          </p:nvSpPr>
          <p:spPr>
            <a:xfrm>
              <a:off x="6741173" y="3593071"/>
              <a:ext cx="1080000" cy="5806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  <a:latin typeface="Telefonica Text Regular" charset="0"/>
                </a:rPr>
                <a:t>Nuria </a:t>
              </a:r>
            </a:p>
            <a:p>
              <a:r>
                <a:rPr lang="en-GB" sz="800" dirty="0" smtClean="0">
                  <a:solidFill>
                    <a:schemeClr val="bg1"/>
                  </a:solidFill>
                  <a:latin typeface="Telefonica Text Regular" charset="0"/>
                </a:rPr>
                <a:t>Oliver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6543" y="1334019"/>
            <a:ext cx="629749" cy="959872"/>
            <a:chOff x="453010" y="2202817"/>
            <a:chExt cx="1080001" cy="1646151"/>
          </a:xfrm>
        </p:grpSpPr>
        <p:pic>
          <p:nvPicPr>
            <p:cNvPr id="32" name="Picture 4" descr="Tibidab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011" y="2202817"/>
              <a:ext cx="1080000" cy="1080000"/>
            </a:xfrm>
            <a:prstGeom prst="rect">
              <a:avLst/>
            </a:prstGeom>
          </p:spPr>
        </p:pic>
        <p:sp>
          <p:nvSpPr>
            <p:cNvPr id="33" name="Textfeld 24"/>
            <p:cNvSpPr txBox="1"/>
            <p:nvPr/>
          </p:nvSpPr>
          <p:spPr>
            <a:xfrm>
              <a:off x="453010" y="3268358"/>
              <a:ext cx="1080001" cy="5806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  <a:latin typeface="Telefonica Text Regular" charset="0"/>
                </a:rPr>
                <a:t>Bruno </a:t>
              </a:r>
            </a:p>
            <a:p>
              <a:r>
                <a:rPr lang="en-GB" sz="800" dirty="0" smtClean="0">
                  <a:solidFill>
                    <a:schemeClr val="bg1"/>
                  </a:solidFill>
                  <a:latin typeface="Telefonica Text Regular" charset="0"/>
                </a:rPr>
                <a:t>Cardoso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43353" y="2346827"/>
            <a:ext cx="629749" cy="959872"/>
            <a:chOff x="453010" y="2202817"/>
            <a:chExt cx="1080001" cy="1646151"/>
          </a:xfrm>
        </p:grpSpPr>
        <p:pic>
          <p:nvPicPr>
            <p:cNvPr id="35" name="Picture 4" descr="Tibidab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011" y="2202817"/>
              <a:ext cx="1080000" cy="1080000"/>
            </a:xfrm>
            <a:prstGeom prst="rect">
              <a:avLst/>
            </a:prstGeom>
          </p:spPr>
        </p:pic>
        <p:sp>
          <p:nvSpPr>
            <p:cNvPr id="36" name="Textfeld 24"/>
            <p:cNvSpPr txBox="1"/>
            <p:nvPr/>
          </p:nvSpPr>
          <p:spPr>
            <a:xfrm>
              <a:off x="453010" y="3268358"/>
              <a:ext cx="1080001" cy="5806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GB" sz="800" dirty="0" err="1" smtClean="0">
                  <a:solidFill>
                    <a:schemeClr val="bg1"/>
                  </a:solidFill>
                  <a:latin typeface="Telefonica Text Regular" charset="0"/>
                </a:rPr>
                <a:t>Kleomenis</a:t>
              </a:r>
              <a:endParaRPr lang="en-GB" sz="800" dirty="0" smtClean="0">
                <a:solidFill>
                  <a:schemeClr val="bg1"/>
                </a:solidFill>
                <a:latin typeface="Telefonica Text Regular" charset="0"/>
              </a:endParaRPr>
            </a:p>
            <a:p>
              <a:r>
                <a:rPr lang="en-GB" sz="800" dirty="0" err="1" smtClean="0">
                  <a:solidFill>
                    <a:schemeClr val="bg1"/>
                  </a:solidFill>
                  <a:latin typeface="Telefonica Text Regular" charset="0"/>
                </a:rPr>
                <a:t>Katevas</a:t>
              </a:r>
              <a:endParaRPr lang="en-GB" sz="800" dirty="0" smtClean="0">
                <a:solidFill>
                  <a:schemeClr val="bg1"/>
                </a:solidFill>
                <a:latin typeface="Telefonica Text Regular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006543" y="2346827"/>
            <a:ext cx="629749" cy="959871"/>
            <a:chOff x="453010" y="2202817"/>
            <a:chExt cx="1080001" cy="1646148"/>
          </a:xfrm>
        </p:grpSpPr>
        <p:pic>
          <p:nvPicPr>
            <p:cNvPr id="38" name="Picture 4" descr="Tibidab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011" y="2202817"/>
              <a:ext cx="1080000" cy="1080000"/>
            </a:xfrm>
            <a:prstGeom prst="rect">
              <a:avLst/>
            </a:prstGeom>
          </p:spPr>
        </p:pic>
        <p:sp>
          <p:nvSpPr>
            <p:cNvPr id="39" name="Textfeld 24"/>
            <p:cNvSpPr txBox="1"/>
            <p:nvPr/>
          </p:nvSpPr>
          <p:spPr>
            <a:xfrm>
              <a:off x="453010" y="3268356"/>
              <a:ext cx="1080001" cy="58060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  <a:latin typeface="Telefonica Text Regular" charset="0"/>
                </a:rPr>
                <a:t>Joan</a:t>
              </a:r>
            </a:p>
            <a:p>
              <a:r>
                <a:rPr lang="en-GB" sz="800" dirty="0" smtClean="0">
                  <a:solidFill>
                    <a:schemeClr val="bg1"/>
                  </a:solidFill>
                  <a:latin typeface="Telefonica Text Regular" charset="0"/>
                </a:rPr>
                <a:t>Serra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42511" y="3396401"/>
            <a:ext cx="629749" cy="959871"/>
            <a:chOff x="453010" y="2202817"/>
            <a:chExt cx="1080001" cy="1646148"/>
          </a:xfrm>
        </p:grpSpPr>
        <p:pic>
          <p:nvPicPr>
            <p:cNvPr id="41" name="Picture 4" descr="Tibidab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011" y="2202817"/>
              <a:ext cx="1080000" cy="1080000"/>
            </a:xfrm>
            <a:prstGeom prst="rect">
              <a:avLst/>
            </a:prstGeom>
          </p:spPr>
        </p:pic>
        <p:sp>
          <p:nvSpPr>
            <p:cNvPr id="42" name="Textfeld 24"/>
            <p:cNvSpPr txBox="1"/>
            <p:nvPr/>
          </p:nvSpPr>
          <p:spPr>
            <a:xfrm>
              <a:off x="453010" y="3268356"/>
              <a:ext cx="1080001" cy="58060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GB" sz="800" dirty="0" err="1" smtClean="0">
                  <a:solidFill>
                    <a:schemeClr val="bg1"/>
                  </a:solidFill>
                  <a:latin typeface="Telefonica Text Regular" charset="0"/>
                </a:rPr>
                <a:t>Aleksandar</a:t>
              </a:r>
              <a:endParaRPr lang="en-GB" sz="800" dirty="0" smtClean="0">
                <a:solidFill>
                  <a:schemeClr val="bg1"/>
                </a:solidFill>
                <a:latin typeface="Telefonica Text Regular" charset="0"/>
              </a:endParaRPr>
            </a:p>
            <a:p>
              <a:r>
                <a:rPr lang="en-GB" sz="800" dirty="0" err="1" smtClean="0">
                  <a:solidFill>
                    <a:schemeClr val="bg1"/>
                  </a:solidFill>
                  <a:latin typeface="Telefonica Text Regular" charset="0"/>
                </a:rPr>
                <a:t>Matic</a:t>
              </a:r>
              <a:endParaRPr lang="en-GB" sz="800" dirty="0" smtClean="0">
                <a:solidFill>
                  <a:schemeClr val="bg1"/>
                </a:solidFill>
                <a:latin typeface="Telefonica Text Regular" charset="0"/>
              </a:endParaRP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4" t="7205" r="8904" b="22729"/>
          <a:stretch/>
        </p:blipFill>
        <p:spPr>
          <a:xfrm>
            <a:off x="1006543" y="1334019"/>
            <a:ext cx="629749" cy="62974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33" b="16883"/>
          <a:stretch/>
        </p:blipFill>
        <p:spPr>
          <a:xfrm>
            <a:off x="242512" y="2346827"/>
            <a:ext cx="631432" cy="62974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2" y="1334019"/>
            <a:ext cx="629749" cy="629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46" t="7437" r="20773" b="32882"/>
          <a:stretch/>
        </p:blipFill>
        <p:spPr>
          <a:xfrm>
            <a:off x="1006543" y="2346827"/>
            <a:ext cx="629749" cy="6297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2" y="3393197"/>
            <a:ext cx="629749" cy="62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6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1"/>
          <p:cNvGrpSpPr/>
          <p:nvPr/>
        </p:nvGrpSpPr>
        <p:grpSpPr>
          <a:xfrm>
            <a:off x="3038241" y="924354"/>
            <a:ext cx="3067518" cy="5961249"/>
            <a:chOff x="2226650" y="1318815"/>
            <a:chExt cx="4288930" cy="8334877"/>
          </a:xfrm>
        </p:grpSpPr>
        <p:sp>
          <p:nvSpPr>
            <p:cNvPr id="12" name="Abgerundetes Rechteck 4"/>
            <p:cNvSpPr/>
            <p:nvPr/>
          </p:nvSpPr>
          <p:spPr>
            <a:xfrm>
              <a:off x="5242560" y="1318815"/>
              <a:ext cx="664931" cy="66126"/>
            </a:xfrm>
            <a:prstGeom prst="roundRect">
              <a:avLst>
                <a:gd name="adj" fmla="val 1466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63500" h="254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>
                <a:latin typeface="Telefonica Text Regular" charset="0"/>
              </a:endParaRPr>
            </a:p>
          </p:txBody>
        </p:sp>
        <p:sp>
          <p:nvSpPr>
            <p:cNvPr id="13" name="Abgerundetes Rechteck 12"/>
            <p:cNvSpPr/>
            <p:nvPr/>
          </p:nvSpPr>
          <p:spPr>
            <a:xfrm>
              <a:off x="6398467" y="3091874"/>
              <a:ext cx="117113" cy="1428027"/>
            </a:xfrm>
            <a:prstGeom prst="roundRect">
              <a:avLst>
                <a:gd name="adj" fmla="val 1466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63500" h="254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>
                <a:latin typeface="Telefonica Text Regular" charset="0"/>
              </a:endParaRPr>
            </a:p>
          </p:txBody>
        </p:sp>
        <p:sp>
          <p:nvSpPr>
            <p:cNvPr id="14" name="Abgerundetes Rechteck 4"/>
            <p:cNvSpPr/>
            <p:nvPr/>
          </p:nvSpPr>
          <p:spPr>
            <a:xfrm>
              <a:off x="2226650" y="1354271"/>
              <a:ext cx="4227970" cy="8299421"/>
            </a:xfrm>
            <a:prstGeom prst="roundRect">
              <a:avLst>
                <a:gd name="adj" fmla="val 14668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63500" h="254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>
                <a:latin typeface="Telefonica Text Regular" charset="0"/>
              </a:endParaRPr>
            </a:p>
          </p:txBody>
        </p:sp>
        <p:sp>
          <p:nvSpPr>
            <p:cNvPr id="15" name="Ellipse 9"/>
            <p:cNvSpPr>
              <a:spLocks noChangeAspect="1"/>
            </p:cNvSpPr>
            <p:nvPr/>
          </p:nvSpPr>
          <p:spPr>
            <a:xfrm>
              <a:off x="4014871" y="8676898"/>
              <a:ext cx="667447" cy="65119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extrusionH="170815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>
                <a:latin typeface="Telefonica Text Regular" charset="0"/>
              </a:endParaRPr>
            </a:p>
          </p:txBody>
        </p:sp>
        <p:sp>
          <p:nvSpPr>
            <p:cNvPr id="16" name="Abgerundetes Rechteck 15"/>
            <p:cNvSpPr/>
            <p:nvPr/>
          </p:nvSpPr>
          <p:spPr>
            <a:xfrm>
              <a:off x="3963717" y="1949022"/>
              <a:ext cx="754594" cy="8702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elefonica Text Regular" charset="0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3548468" y="1903934"/>
              <a:ext cx="163730" cy="163730"/>
            </a:xfrm>
            <a:prstGeom prst="ellipse">
              <a:avLst/>
            </a:prstGeom>
            <a:solidFill>
              <a:schemeClr val="tx1"/>
            </a:solidFill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elefonica Text Regular" charset="0"/>
              </a:endParaRPr>
            </a:p>
          </p:txBody>
        </p:sp>
        <p:sp>
          <p:nvSpPr>
            <p:cNvPr id="18" name="Abgerundetes Rechteck 34"/>
            <p:cNvSpPr/>
            <p:nvPr/>
          </p:nvSpPr>
          <p:spPr>
            <a:xfrm>
              <a:off x="4169435" y="1614781"/>
              <a:ext cx="343158" cy="87027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elefonica Text Regular" charset="0"/>
              </a:endParaRPr>
            </a:p>
          </p:txBody>
        </p:sp>
        <p:sp>
          <p:nvSpPr>
            <p:cNvPr id="19" name="Abgerundetes Rechteck 36"/>
            <p:cNvSpPr/>
            <p:nvPr/>
          </p:nvSpPr>
          <p:spPr>
            <a:xfrm>
              <a:off x="2476930" y="2775905"/>
              <a:ext cx="3735637" cy="5543363"/>
            </a:xfrm>
            <a:prstGeom prst="roundRect">
              <a:avLst>
                <a:gd name="adj" fmla="val 1802"/>
              </a:avLst>
            </a:prstGeom>
            <a:solidFill>
              <a:schemeClr val="tx1"/>
            </a:solidFill>
            <a:ln>
              <a:solidFill>
                <a:srgbClr val="00192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elefonica Text Regular" charset="0"/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 Engagement via Push Notifications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197262" y="1966489"/>
            <a:ext cx="2684881" cy="5077556"/>
            <a:chOff x="5434527" y="0"/>
            <a:chExt cx="2897746" cy="5143500"/>
          </a:xfrm>
        </p:grpSpPr>
        <p:pic>
          <p:nvPicPr>
            <p:cNvPr id="6" name="Picture 5" descr="IMG_3509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4527" y="0"/>
              <a:ext cx="2897746" cy="5143500"/>
            </a:xfrm>
            <a:prstGeom prst="rect">
              <a:avLst/>
            </a:prstGeom>
          </p:spPr>
        </p:pic>
        <p:pic>
          <p:nvPicPr>
            <p:cNvPr id="7" name="Picture 6" descr="IMG_3509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34527" y="2489200"/>
              <a:ext cx="2897746" cy="2654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59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" y="-28395"/>
            <a:ext cx="4572000" cy="258210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-56174"/>
            <a:ext cx="4572000" cy="2581835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525661"/>
            <a:ext cx="4572000" cy="2581835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" y="2525661"/>
            <a:ext cx="4572000" cy="2581835"/>
          </a:xfrm>
          <a:prstGeom prst="rect">
            <a:avLst/>
          </a:prstGeom>
          <a:ln>
            <a:noFill/>
          </a:ln>
        </p:spPr>
      </p:pic>
      <p:cxnSp>
        <p:nvCxnSpPr>
          <p:cNvPr id="18" name="Straight Connector 17"/>
          <p:cNvCxnSpPr/>
          <p:nvPr/>
        </p:nvCxnSpPr>
        <p:spPr>
          <a:xfrm>
            <a:off x="4562746" y="-117529"/>
            <a:ext cx="13014" cy="53678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224367" y="2516523"/>
            <a:ext cx="959273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34" y="4511811"/>
            <a:ext cx="9372600" cy="713127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i="1" dirty="0" smtClean="0"/>
              <a:t>When</a:t>
            </a:r>
            <a:r>
              <a:rPr lang="en-US" sz="3600" dirty="0" smtClean="0"/>
              <a:t> to engage with a person is crucial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185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353280" y="885304"/>
            <a:ext cx="8417094" cy="4146788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ea typeface="Telefonica Text" charset="0"/>
                <a:cs typeface="Telefonica Text" charset="0"/>
              </a:rPr>
              <a:t>`</a:t>
            </a:r>
            <a:endParaRPr lang="en-US" sz="1600" dirty="0">
              <a:solidFill>
                <a:srgbClr val="FFFFFF"/>
              </a:solidFill>
              <a:ea typeface="Telefonica Text" charset="0"/>
              <a:cs typeface="Telefonica Tex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Opportune Moment Prediction</a:t>
            </a:r>
            <a:endParaRPr lang="en-US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6683" y="1785922"/>
            <a:ext cx="1154532" cy="2531678"/>
            <a:chOff x="734297" y="1159248"/>
            <a:chExt cx="1154532" cy="2531678"/>
          </a:xfrm>
          <a:solidFill>
            <a:schemeClr val="bg1">
              <a:lumMod val="50000"/>
            </a:schemeClr>
          </a:solidFill>
        </p:grpSpPr>
        <p:sp>
          <p:nvSpPr>
            <p:cNvPr id="4" name="Rounded Rectangle 3"/>
            <p:cNvSpPr/>
            <p:nvPr/>
          </p:nvSpPr>
          <p:spPr>
            <a:xfrm>
              <a:off x="734298" y="1159248"/>
              <a:ext cx="1154531" cy="219088"/>
            </a:xfrm>
            <a:prstGeom prst="roundRect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rgbClr val="FFFFFF"/>
                  </a:solidFill>
                  <a:ea typeface="Telefonica Text" charset="0"/>
                  <a:cs typeface="Telefonica Text" charset="0"/>
                </a:rPr>
                <a:t>Device Activity</a:t>
              </a:r>
              <a:endParaRPr lang="en-US" sz="900" dirty="0">
                <a:solidFill>
                  <a:srgbClr val="FFFFFF"/>
                </a:solidFill>
                <a:ea typeface="Telefonica Text" charset="0"/>
                <a:cs typeface="Telefonica Text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734297" y="1489618"/>
              <a:ext cx="1154531" cy="219088"/>
            </a:xfrm>
            <a:prstGeom prst="roundRect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rgbClr val="FFFFFF"/>
                  </a:solidFill>
                  <a:ea typeface="Telefonica Text" charset="0"/>
                  <a:cs typeface="Telefonica Text" charset="0"/>
                </a:rPr>
                <a:t>Contextual Info</a:t>
              </a:r>
              <a:endParaRPr lang="en-US" sz="900" dirty="0">
                <a:solidFill>
                  <a:srgbClr val="FFFFFF"/>
                </a:solidFill>
                <a:ea typeface="Telefonica Text" charset="0"/>
                <a:cs typeface="Telefonica Text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34297" y="1819988"/>
              <a:ext cx="1154531" cy="219088"/>
            </a:xfrm>
            <a:prstGeom prst="roundRect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rgbClr val="FFFFFF"/>
                  </a:solidFill>
                  <a:ea typeface="Telefonica Text" charset="0"/>
                  <a:cs typeface="Telefonica Text" charset="0"/>
                </a:rPr>
                <a:t>Phone State</a:t>
              </a:r>
              <a:endParaRPr lang="en-US" sz="900" dirty="0">
                <a:solidFill>
                  <a:srgbClr val="FFFFFF"/>
                </a:solidFill>
                <a:ea typeface="Telefonica Text" charset="0"/>
                <a:cs typeface="Telefonica Text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34297" y="2150358"/>
              <a:ext cx="1154531" cy="219088"/>
            </a:xfrm>
            <a:prstGeom prst="roundRect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rgbClr val="FFFFFF"/>
                  </a:solidFill>
                  <a:ea typeface="Telefonica Text" charset="0"/>
                  <a:cs typeface="Telefonica Text" charset="0"/>
                </a:rPr>
                <a:t>Personality</a:t>
              </a:r>
              <a:endParaRPr lang="en-US" sz="900" dirty="0">
                <a:solidFill>
                  <a:srgbClr val="FFFFFF"/>
                </a:solidFill>
                <a:ea typeface="Telefonica Text" charset="0"/>
                <a:cs typeface="Telefonica Text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34298" y="2480728"/>
              <a:ext cx="1154531" cy="219088"/>
            </a:xfrm>
            <a:prstGeom prst="roundRect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rgbClr val="FFFFFF"/>
                  </a:solidFill>
                  <a:ea typeface="Telefonica Text" charset="0"/>
                  <a:cs typeface="Telefonica Text" charset="0"/>
                </a:rPr>
                <a:t>Affect</a:t>
              </a:r>
              <a:endParaRPr lang="en-US" sz="900" dirty="0">
                <a:solidFill>
                  <a:srgbClr val="FFFFFF"/>
                </a:solidFill>
                <a:ea typeface="Telefonica Text" charset="0"/>
                <a:cs typeface="Telefonica Text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34297" y="2811098"/>
              <a:ext cx="1154531" cy="219088"/>
            </a:xfrm>
            <a:prstGeom prst="roundRect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rgbClr val="FFFFFF"/>
                  </a:solidFill>
                  <a:ea typeface="Telefonica Text" charset="0"/>
                  <a:cs typeface="Telefonica Text" charset="0"/>
                </a:rPr>
                <a:t>Sender</a:t>
              </a:r>
              <a:endParaRPr lang="en-US" sz="900" dirty="0">
                <a:solidFill>
                  <a:srgbClr val="FFFFFF"/>
                </a:solidFill>
                <a:ea typeface="Telefonica Text" charset="0"/>
                <a:cs typeface="Telefonica Text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34297" y="3141468"/>
              <a:ext cx="1154531" cy="219088"/>
            </a:xfrm>
            <a:prstGeom prst="roundRect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err="1" smtClean="0">
                  <a:solidFill>
                    <a:srgbClr val="FFFFFF"/>
                  </a:solidFill>
                  <a:ea typeface="Telefonica Text" charset="0"/>
                  <a:cs typeface="Telefonica Text" charset="0"/>
                </a:rPr>
                <a:t>Notif</a:t>
              </a:r>
              <a:r>
                <a:rPr lang="en-US" sz="900" dirty="0" smtClean="0">
                  <a:solidFill>
                    <a:srgbClr val="FFFFFF"/>
                  </a:solidFill>
                  <a:ea typeface="Telefonica Text" charset="0"/>
                  <a:cs typeface="Telefonica Text" charset="0"/>
                </a:rPr>
                <a:t>. Content</a:t>
              </a:r>
              <a:endParaRPr lang="en-US" sz="900" dirty="0">
                <a:solidFill>
                  <a:srgbClr val="FFFFFF"/>
                </a:solidFill>
                <a:ea typeface="Telefonica Text" charset="0"/>
                <a:cs typeface="Telefonica Text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34297" y="3471838"/>
              <a:ext cx="1154531" cy="219088"/>
            </a:xfrm>
            <a:prstGeom prst="roundRect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rgbClr val="FFFFFF"/>
                  </a:solidFill>
                  <a:ea typeface="Telefonica Text" charset="0"/>
                  <a:cs typeface="Telefonica Text" charset="0"/>
                </a:rPr>
                <a:t>(</a:t>
              </a:r>
              <a:r>
                <a:rPr lang="mr-IN" sz="900" dirty="0" smtClean="0">
                  <a:solidFill>
                    <a:srgbClr val="FFFFFF"/>
                  </a:solidFill>
                  <a:ea typeface="Telefonica Text" charset="0"/>
                  <a:cs typeface="Telefonica Text" charset="0"/>
                </a:rPr>
                <a:t>…</a:t>
              </a:r>
              <a:r>
                <a:rPr lang="es-ES" sz="900" dirty="0" smtClean="0">
                  <a:solidFill>
                    <a:srgbClr val="FFFFFF"/>
                  </a:solidFill>
                  <a:ea typeface="Telefonica Text" charset="0"/>
                  <a:cs typeface="Telefonica Text" charset="0"/>
                </a:rPr>
                <a:t>)</a:t>
              </a:r>
              <a:endParaRPr lang="en-US" sz="900" dirty="0">
                <a:solidFill>
                  <a:srgbClr val="FFFFFF"/>
                </a:solidFill>
                <a:ea typeface="Telefonica Text" charset="0"/>
                <a:cs typeface="Telefonica Text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13454" y="1463156"/>
            <a:ext cx="1680416" cy="3210164"/>
            <a:chOff x="6918672" y="773352"/>
            <a:chExt cx="2033304" cy="388429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800" b="92933" l="9851" r="89963">
                          <a14:foregroundMark x1="41171" y1="14533" x2="41171" y2="14533"/>
                          <a14:foregroundMark x1="39777" y1="14800" x2="44517" y2="14933"/>
                          <a14:foregroundMark x1="40985" y1="85600" x2="56134" y2="861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5321" t="8445" r="34063" b="7645"/>
            <a:stretch/>
          </p:blipFill>
          <p:spPr>
            <a:xfrm>
              <a:off x="6918672" y="773352"/>
              <a:ext cx="2033304" cy="388429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0588" y="1240752"/>
              <a:ext cx="1678375" cy="2981444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512054" y="1042863"/>
            <a:ext cx="1924300" cy="296567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accent3"/>
                </a:solidFill>
                <a:ea typeface="Telefonica Text" charset="0"/>
                <a:cs typeface="Telefonica Text" charset="0"/>
              </a:rPr>
              <a:t>INFO ABOUT USER</a:t>
            </a:r>
            <a:endParaRPr lang="en-US" sz="1400" dirty="0">
              <a:solidFill>
                <a:schemeClr val="accent3"/>
              </a:solidFill>
              <a:ea typeface="Telefonica Text" charset="0"/>
              <a:cs typeface="Telefonica Text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638613" y="1042863"/>
            <a:ext cx="1924300" cy="296567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accent3"/>
                </a:solidFill>
                <a:ea typeface="Telefonica Text" charset="0"/>
                <a:cs typeface="Telefonica Text" charset="0"/>
              </a:rPr>
              <a:t>MOBILE PHONE</a:t>
            </a:r>
            <a:endParaRPr lang="en-US" sz="1400" dirty="0">
              <a:solidFill>
                <a:schemeClr val="accent3"/>
              </a:solidFill>
              <a:ea typeface="Telefonica Text" charset="0"/>
              <a:cs typeface="Telefonica Text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34971" y="1552899"/>
            <a:ext cx="981979" cy="3015622"/>
          </a:xfrm>
          <a:prstGeom prst="roundRect">
            <a:avLst/>
          </a:prstGeom>
          <a:solidFill>
            <a:schemeClr val="accent3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050" dirty="0">
              <a:solidFill>
                <a:srgbClr val="FFFFFF"/>
              </a:solidFill>
              <a:ea typeface="Telefonica Text" charset="0"/>
              <a:cs typeface="Telefonica Text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16950" y="1752397"/>
            <a:ext cx="981979" cy="2616626"/>
          </a:xfrm>
          <a:prstGeom prst="roundRect">
            <a:avLst/>
          </a:prstGeom>
          <a:solidFill>
            <a:schemeClr val="accent4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050" dirty="0">
              <a:solidFill>
                <a:srgbClr val="FFFFFF"/>
              </a:solidFill>
              <a:ea typeface="Telefonica Text" charset="0"/>
              <a:cs typeface="Telefonica Text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098929" y="1987735"/>
            <a:ext cx="981979" cy="2145950"/>
          </a:xfrm>
          <a:prstGeom prst="roundRect">
            <a:avLst/>
          </a:prstGeom>
          <a:solidFill>
            <a:schemeClr val="accent5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050" dirty="0">
              <a:solidFill>
                <a:srgbClr val="FFFFFF"/>
              </a:solidFill>
              <a:ea typeface="Telefonica Text" charset="0"/>
              <a:cs typeface="Telefonica Text" charset="0"/>
            </a:endParaRPr>
          </a:p>
        </p:txBody>
      </p:sp>
      <p:sp>
        <p:nvSpPr>
          <p:cNvPr id="21" name="Rectangle 20"/>
          <p:cNvSpPr/>
          <p:nvPr/>
        </p:nvSpPr>
        <p:spPr>
          <a:xfrm rot="891639">
            <a:off x="3028359" y="1516982"/>
            <a:ext cx="3264431" cy="79771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ea typeface="Telefonica Text" charset="0"/>
              <a:cs typeface="Telefonica Text" charset="0"/>
            </a:endParaRPr>
          </a:p>
        </p:txBody>
      </p:sp>
      <p:sp>
        <p:nvSpPr>
          <p:cNvPr id="22" name="Rectangle 21"/>
          <p:cNvSpPr/>
          <p:nvPr/>
        </p:nvSpPr>
        <p:spPr>
          <a:xfrm rot="20637116">
            <a:off x="3122626" y="3815231"/>
            <a:ext cx="3144897" cy="79771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FFFF"/>
              </a:solidFill>
              <a:ea typeface="Telefonica Text" charset="0"/>
              <a:cs typeface="Telefonica Text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575334" y="1042863"/>
            <a:ext cx="1924300" cy="296567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accent3"/>
                </a:solidFill>
                <a:ea typeface="Telefonica Text" charset="0"/>
                <a:cs typeface="Telefonica Text" charset="0"/>
              </a:rPr>
              <a:t>INTELLIGENCE</a:t>
            </a:r>
            <a:endParaRPr lang="en-US" sz="1400" dirty="0">
              <a:solidFill>
                <a:schemeClr val="accent3"/>
              </a:solidFill>
              <a:ea typeface="Telefonica Text" charset="0"/>
              <a:cs typeface="Telefonica Tex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34970" y="3151606"/>
            <a:ext cx="98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FFFF"/>
                </a:solidFill>
                <a:ea typeface="Telefonica Text" charset="0"/>
                <a:cs typeface="Telefonica Text" charset="0"/>
              </a:rPr>
              <a:t>1</a:t>
            </a:r>
            <a:endParaRPr lang="en-US">
              <a:solidFill>
                <a:srgbClr val="FFFFFF"/>
              </a:solidFill>
              <a:ea typeface="Telefonica Text" charset="0"/>
              <a:cs typeface="Telefonica Text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141305" y="2757324"/>
            <a:ext cx="2927209" cy="743088"/>
            <a:chOff x="3141305" y="2812299"/>
            <a:chExt cx="2927209" cy="743088"/>
          </a:xfrm>
        </p:grpSpPr>
        <p:sp>
          <p:nvSpPr>
            <p:cNvPr id="26" name="TextBox 25"/>
            <p:cNvSpPr txBox="1"/>
            <p:nvPr/>
          </p:nvSpPr>
          <p:spPr>
            <a:xfrm>
              <a:off x="3141305" y="2817507"/>
              <a:ext cx="987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  <a:ea typeface="Telefonica Text" charset="0"/>
                  <a:cs typeface="Telefonica Text" charset="0"/>
                </a:rPr>
                <a:t>Feature extraction</a:t>
              </a:r>
              <a:endParaRPr lang="en-US" sz="1400" dirty="0">
                <a:solidFill>
                  <a:srgbClr val="FFFFFF"/>
                </a:solidFill>
                <a:ea typeface="Telefonica Text" charset="0"/>
                <a:cs typeface="Telefonica Text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13263" y="2816723"/>
              <a:ext cx="9852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  <a:ea typeface="Telefonica Text" charset="0"/>
                  <a:cs typeface="Telefonica Text" charset="0"/>
                </a:rPr>
                <a:t>Prediction (AI Model)</a:t>
              </a:r>
              <a:endParaRPr lang="en-US" sz="1400" dirty="0">
                <a:solidFill>
                  <a:srgbClr val="FFFFFF"/>
                </a:solidFill>
                <a:ea typeface="Telefonica Text" charset="0"/>
                <a:cs typeface="Telefonica Text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95242" y="2812299"/>
              <a:ext cx="973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  <a:ea typeface="Telefonica Text" charset="0"/>
                  <a:cs typeface="Telefonica Text" charset="0"/>
                </a:rPr>
                <a:t>Posting </a:t>
              </a:r>
              <a:r>
                <a:rPr lang="en-US" sz="1400" dirty="0" err="1" smtClean="0">
                  <a:solidFill>
                    <a:srgbClr val="FFFFFF"/>
                  </a:solidFill>
                  <a:ea typeface="Telefonica Text" charset="0"/>
                  <a:cs typeface="Telefonica Text" charset="0"/>
                </a:rPr>
                <a:t>Notifs</a:t>
              </a:r>
              <a:endParaRPr lang="en-US" sz="1400" dirty="0">
                <a:solidFill>
                  <a:srgbClr val="FFFFFF"/>
                </a:solidFill>
                <a:ea typeface="Telefonica Text" charset="0"/>
                <a:cs typeface="Telefonica Text" charset="0"/>
              </a:endParaRPr>
            </a:p>
          </p:txBody>
        </p:sp>
      </p:grpSp>
      <p:sp>
        <p:nvSpPr>
          <p:cNvPr id="31" name="Right Arrow 30"/>
          <p:cNvSpPr/>
          <p:nvPr/>
        </p:nvSpPr>
        <p:spPr>
          <a:xfrm>
            <a:off x="2116104" y="2733657"/>
            <a:ext cx="997280" cy="629366"/>
          </a:xfrm>
          <a:prstGeom prst="rightArrow">
            <a:avLst>
              <a:gd name="adj1" fmla="val 64861"/>
              <a:gd name="adj2" fmla="val 27709"/>
            </a:avLst>
          </a:prstGeom>
          <a:noFill/>
          <a:ln w="952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FF"/>
                </a:solidFill>
                <a:ea typeface="Telefonica Text" charset="0"/>
                <a:cs typeface="Telefonica Text" charset="0"/>
              </a:rPr>
              <a:t>Data Stream</a:t>
            </a:r>
            <a:endParaRPr lang="en-US" sz="1100" dirty="0">
              <a:solidFill>
                <a:srgbClr val="FFFFFF"/>
              </a:solidFill>
              <a:ea typeface="Telefonica Text" charset="0"/>
              <a:cs typeface="Telefonica Text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104974" y="1836642"/>
            <a:ext cx="7660" cy="2463192"/>
          </a:xfrm>
          <a:prstGeom prst="line">
            <a:avLst/>
          </a:prstGeom>
          <a:ln w="952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116949" y="3165598"/>
            <a:ext cx="98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ea typeface="Telefonica Text" charset="0"/>
                <a:cs typeface="Telefonica Text" charset="0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99363" y="3168712"/>
            <a:ext cx="98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ea typeface="Telefonica Text" charset="0"/>
                <a:cs typeface="Telefonica Text" charset="0"/>
              </a:rPr>
              <a:t>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944677" y="2968977"/>
            <a:ext cx="1349999" cy="551961"/>
          </a:xfrm>
          <a:prstGeom prst="roundRect">
            <a:avLst/>
          </a:prstGeom>
          <a:solidFill>
            <a:schemeClr val="tx2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Notification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592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2" r="35842" b="20405"/>
          <a:stretch/>
        </p:blipFill>
        <p:spPr>
          <a:xfrm>
            <a:off x="0" y="0"/>
            <a:ext cx="9144000" cy="524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136" y="2621666"/>
            <a:ext cx="7183963" cy="2194157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SMART NOTIFICATION STUDY</a:t>
            </a:r>
            <a:r>
              <a:rPr lang="en-US" sz="3600" dirty="0">
                <a:solidFill>
                  <a:schemeClr val="accent2"/>
                </a:solidFill>
              </a:rPr>
              <a:t/>
            </a:r>
            <a:br>
              <a:rPr lang="en-US" sz="3600" dirty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accent2"/>
                </a:solidFill>
              </a:rPr>
              <a:t>Inform development of an intelligent system to detect opportune moments to engage mobile phone users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tp://www.japantimes.co.jp/wp-content/uploads/2015/10/b-phonebills-a-20151020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50000"/>
              <a:alpha val="70000"/>
            </a:schemeClr>
          </a:solidFill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Engagement ≉ </a:t>
            </a:r>
            <a:r>
              <a:rPr lang="en-US" sz="3600" b="1" dirty="0" err="1" smtClean="0">
                <a:solidFill>
                  <a:schemeClr val="bg1"/>
                </a:solidFill>
              </a:rPr>
              <a:t>Interruptibility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65674" y="2902688"/>
            <a:ext cx="44438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Read a text message?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Sign-up for a new service?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100" y="4484759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Turner </a:t>
            </a:r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et al.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(2017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sym typeface="Wingdings"/>
              </a:rPr>
              <a:t>)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Reachable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but not receptive </a:t>
            </a:r>
          </a:p>
        </p:txBody>
      </p:sp>
    </p:spTree>
    <p:extLst>
      <p:ext uri="{BB962C8B-B14F-4D97-AF65-F5344CB8AC3E}">
        <p14:creationId xmlns:p14="http://schemas.microsoft.com/office/powerpoint/2010/main" val="129024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7507" y="1079289"/>
            <a:ext cx="6235527" cy="36877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337 </a:t>
            </a:r>
            <a:r>
              <a:rPr lang="en-US" dirty="0" smtClean="0"/>
              <a:t>people installed study app</a:t>
            </a:r>
            <a:endParaRPr lang="en-US" dirty="0"/>
          </a:p>
          <a:p>
            <a:pPr lvl="1"/>
            <a:r>
              <a:rPr lang="en-US" dirty="0" smtClean="0"/>
              <a:t>Age 18 </a:t>
            </a:r>
            <a:r>
              <a:rPr lang="en-US" dirty="0"/>
              <a:t>– </a:t>
            </a:r>
            <a:r>
              <a:rPr lang="en-US" dirty="0" smtClean="0"/>
              <a:t>66 </a:t>
            </a:r>
            <a:r>
              <a:rPr lang="en-US" dirty="0"/>
              <a:t>(M = </a:t>
            </a:r>
            <a:r>
              <a:rPr lang="en-US" dirty="0" smtClean="0"/>
              <a:t>37.85, SD = 11.01) </a:t>
            </a:r>
            <a:r>
              <a:rPr lang="en-US" dirty="0"/>
              <a:t>years</a:t>
            </a:r>
          </a:p>
          <a:p>
            <a:pPr lvl="1"/>
            <a:r>
              <a:rPr lang="en-US" dirty="0" smtClean="0"/>
              <a:t>178 </a:t>
            </a:r>
            <a:r>
              <a:rPr lang="en-US" dirty="0"/>
              <a:t>female, </a:t>
            </a:r>
            <a:r>
              <a:rPr lang="en-US" dirty="0" smtClean="0"/>
              <a:t>159 male</a:t>
            </a:r>
          </a:p>
          <a:p>
            <a:pPr lvl="1"/>
            <a:endParaRPr lang="en-US" dirty="0"/>
          </a:p>
          <a:p>
            <a:r>
              <a:rPr lang="en-US" dirty="0" smtClean="0"/>
              <a:t>Summer 2016</a:t>
            </a:r>
            <a:endParaRPr lang="en-US" dirty="0"/>
          </a:p>
          <a:p>
            <a:pPr lvl="1"/>
            <a:r>
              <a:rPr lang="en-US" dirty="0" smtClean="0"/>
              <a:t>M =</a:t>
            </a:r>
            <a:r>
              <a:rPr lang="is-IS" dirty="0" smtClean="0"/>
              <a:t>27.43 </a:t>
            </a:r>
            <a:r>
              <a:rPr lang="is-IS" dirty="0"/>
              <a:t>(Mdn = 27, SD = 11.49</a:t>
            </a:r>
            <a:r>
              <a:rPr lang="is-IS" dirty="0" smtClean="0"/>
              <a:t>) of participation</a:t>
            </a:r>
            <a:endParaRPr lang="is-IS" dirty="0"/>
          </a:p>
        </p:txBody>
      </p:sp>
      <p:grpSp>
        <p:nvGrpSpPr>
          <p:cNvPr id="4" name="Group 21"/>
          <p:cNvGrpSpPr/>
          <p:nvPr/>
        </p:nvGrpSpPr>
        <p:grpSpPr>
          <a:xfrm>
            <a:off x="336634" y="916850"/>
            <a:ext cx="2076365" cy="4035096"/>
            <a:chOff x="2226650" y="1318815"/>
            <a:chExt cx="4288930" cy="8334877"/>
          </a:xfrm>
        </p:grpSpPr>
        <p:sp>
          <p:nvSpPr>
            <p:cNvPr id="5" name="Abgerundetes Rechteck 4"/>
            <p:cNvSpPr/>
            <p:nvPr/>
          </p:nvSpPr>
          <p:spPr>
            <a:xfrm>
              <a:off x="5242560" y="1318815"/>
              <a:ext cx="664931" cy="66126"/>
            </a:xfrm>
            <a:prstGeom prst="roundRect">
              <a:avLst>
                <a:gd name="adj" fmla="val 1466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63500" h="254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>
                <a:latin typeface="Telefonica Text Regular" charset="0"/>
              </a:endParaRPr>
            </a:p>
          </p:txBody>
        </p:sp>
        <p:sp>
          <p:nvSpPr>
            <p:cNvPr id="6" name="Abgerundetes Rechteck 4"/>
            <p:cNvSpPr/>
            <p:nvPr/>
          </p:nvSpPr>
          <p:spPr>
            <a:xfrm>
              <a:off x="6398467" y="3091874"/>
              <a:ext cx="117113" cy="1428027"/>
            </a:xfrm>
            <a:prstGeom prst="roundRect">
              <a:avLst>
                <a:gd name="adj" fmla="val 1466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63500" h="254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>
                <a:latin typeface="Telefonica Text Regular" charset="0"/>
              </a:endParaRPr>
            </a:p>
          </p:txBody>
        </p:sp>
        <p:sp>
          <p:nvSpPr>
            <p:cNvPr id="7" name="Abgerundetes Rechteck 4"/>
            <p:cNvSpPr/>
            <p:nvPr/>
          </p:nvSpPr>
          <p:spPr>
            <a:xfrm>
              <a:off x="2226650" y="1354271"/>
              <a:ext cx="4227970" cy="8299421"/>
            </a:xfrm>
            <a:prstGeom prst="roundRect">
              <a:avLst>
                <a:gd name="adj" fmla="val 14668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63500" h="254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>
                <a:latin typeface="Telefonica Text Regular" charset="0"/>
              </a:endParaRPr>
            </a:p>
          </p:txBody>
        </p:sp>
        <p:sp>
          <p:nvSpPr>
            <p:cNvPr id="8" name="Ellipse 9"/>
            <p:cNvSpPr>
              <a:spLocks noChangeAspect="1"/>
            </p:cNvSpPr>
            <p:nvPr/>
          </p:nvSpPr>
          <p:spPr>
            <a:xfrm>
              <a:off x="4014871" y="8676898"/>
              <a:ext cx="667447" cy="65119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extrusionH="170815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>
                <a:latin typeface="Telefonica Text Regular" charset="0"/>
              </a:endParaRPr>
            </a:p>
          </p:txBody>
        </p:sp>
        <p:sp>
          <p:nvSpPr>
            <p:cNvPr id="9" name="Abgerundetes Rechteck 7"/>
            <p:cNvSpPr/>
            <p:nvPr/>
          </p:nvSpPr>
          <p:spPr>
            <a:xfrm>
              <a:off x="3963717" y="1949022"/>
              <a:ext cx="754594" cy="8702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elefonica Text Regular" charset="0"/>
              </a:endParaRPr>
            </a:p>
          </p:txBody>
        </p:sp>
        <p:sp>
          <p:nvSpPr>
            <p:cNvPr id="10" name="Ellipse 16"/>
            <p:cNvSpPr/>
            <p:nvPr/>
          </p:nvSpPr>
          <p:spPr>
            <a:xfrm>
              <a:off x="3548468" y="1903934"/>
              <a:ext cx="163730" cy="163730"/>
            </a:xfrm>
            <a:prstGeom prst="ellipse">
              <a:avLst/>
            </a:prstGeom>
            <a:solidFill>
              <a:schemeClr val="tx1"/>
            </a:solidFill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elefonica Text Regular" charset="0"/>
              </a:endParaRPr>
            </a:p>
          </p:txBody>
        </p:sp>
        <p:sp>
          <p:nvSpPr>
            <p:cNvPr id="11" name="Abgerundetes Rechteck 34"/>
            <p:cNvSpPr/>
            <p:nvPr/>
          </p:nvSpPr>
          <p:spPr>
            <a:xfrm>
              <a:off x="4169435" y="1614781"/>
              <a:ext cx="343158" cy="87027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elefonica Text Regular" charset="0"/>
              </a:endParaRPr>
            </a:p>
          </p:txBody>
        </p:sp>
        <p:sp>
          <p:nvSpPr>
            <p:cNvPr id="12" name="Abgerundetes Rechteck 36"/>
            <p:cNvSpPr/>
            <p:nvPr/>
          </p:nvSpPr>
          <p:spPr>
            <a:xfrm>
              <a:off x="2476930" y="2775905"/>
              <a:ext cx="3735637" cy="5543363"/>
            </a:xfrm>
            <a:prstGeom prst="roundRect">
              <a:avLst>
                <a:gd name="adj" fmla="val 1802"/>
              </a:avLst>
            </a:prstGeom>
            <a:solidFill>
              <a:schemeClr val="tx1"/>
            </a:solidFill>
            <a:ln>
              <a:solidFill>
                <a:srgbClr val="00192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elefonica Text Regula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33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7507" y="1079289"/>
            <a:ext cx="6235527" cy="36877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337 </a:t>
            </a:r>
            <a:r>
              <a:rPr lang="en-US" dirty="0" smtClean="0"/>
              <a:t>people installed study app</a:t>
            </a:r>
            <a:endParaRPr lang="en-US" dirty="0"/>
          </a:p>
          <a:p>
            <a:pPr lvl="1"/>
            <a:r>
              <a:rPr lang="en-US" dirty="0" smtClean="0"/>
              <a:t>Age 18 </a:t>
            </a:r>
            <a:r>
              <a:rPr lang="en-US" dirty="0"/>
              <a:t>– </a:t>
            </a:r>
            <a:r>
              <a:rPr lang="en-US" dirty="0" smtClean="0"/>
              <a:t>66 </a:t>
            </a:r>
            <a:r>
              <a:rPr lang="en-US" dirty="0"/>
              <a:t>(M = </a:t>
            </a:r>
            <a:r>
              <a:rPr lang="en-US" dirty="0" smtClean="0"/>
              <a:t>37.85, SD = 11.01) </a:t>
            </a:r>
            <a:r>
              <a:rPr lang="en-US" dirty="0"/>
              <a:t>years</a:t>
            </a:r>
          </a:p>
          <a:p>
            <a:pPr lvl="1"/>
            <a:r>
              <a:rPr lang="en-US" dirty="0" smtClean="0"/>
              <a:t>178 </a:t>
            </a:r>
            <a:r>
              <a:rPr lang="en-US" dirty="0"/>
              <a:t>female, </a:t>
            </a:r>
            <a:r>
              <a:rPr lang="en-US" dirty="0" smtClean="0"/>
              <a:t>159 male</a:t>
            </a:r>
          </a:p>
          <a:p>
            <a:pPr lvl="1"/>
            <a:endParaRPr lang="en-US" dirty="0"/>
          </a:p>
          <a:p>
            <a:r>
              <a:rPr lang="en-US" dirty="0" smtClean="0"/>
              <a:t>Summer 2016</a:t>
            </a:r>
            <a:endParaRPr lang="en-US" dirty="0"/>
          </a:p>
          <a:p>
            <a:pPr lvl="1"/>
            <a:r>
              <a:rPr lang="en-US" dirty="0" smtClean="0"/>
              <a:t>M =</a:t>
            </a:r>
            <a:r>
              <a:rPr lang="is-IS" dirty="0" smtClean="0"/>
              <a:t>27.43 </a:t>
            </a:r>
            <a:r>
              <a:rPr lang="is-IS" dirty="0"/>
              <a:t>(Mdn = 27, SD = 11.49</a:t>
            </a:r>
            <a:r>
              <a:rPr lang="is-IS" dirty="0" smtClean="0"/>
              <a:t>) of participation</a:t>
            </a:r>
            <a:endParaRPr lang="is-IS" dirty="0"/>
          </a:p>
        </p:txBody>
      </p:sp>
      <p:grpSp>
        <p:nvGrpSpPr>
          <p:cNvPr id="13" name="Group 21"/>
          <p:cNvGrpSpPr/>
          <p:nvPr/>
        </p:nvGrpSpPr>
        <p:grpSpPr>
          <a:xfrm>
            <a:off x="336634" y="916850"/>
            <a:ext cx="2076365" cy="4035096"/>
            <a:chOff x="2226650" y="1318815"/>
            <a:chExt cx="4288930" cy="8334877"/>
          </a:xfrm>
        </p:grpSpPr>
        <p:sp>
          <p:nvSpPr>
            <p:cNvPr id="14" name="Abgerundetes Rechteck 4"/>
            <p:cNvSpPr/>
            <p:nvPr/>
          </p:nvSpPr>
          <p:spPr>
            <a:xfrm>
              <a:off x="5242560" y="1318815"/>
              <a:ext cx="664931" cy="66126"/>
            </a:xfrm>
            <a:prstGeom prst="roundRect">
              <a:avLst>
                <a:gd name="adj" fmla="val 1466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63500" h="254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>
                <a:latin typeface="Telefonica Text Regular" charset="0"/>
              </a:endParaRPr>
            </a:p>
          </p:txBody>
        </p:sp>
        <p:sp>
          <p:nvSpPr>
            <p:cNvPr id="15" name="Abgerundetes Rechteck 4"/>
            <p:cNvSpPr/>
            <p:nvPr/>
          </p:nvSpPr>
          <p:spPr>
            <a:xfrm>
              <a:off x="6398467" y="3091874"/>
              <a:ext cx="117113" cy="1428027"/>
            </a:xfrm>
            <a:prstGeom prst="roundRect">
              <a:avLst>
                <a:gd name="adj" fmla="val 1466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63500" h="254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>
                <a:latin typeface="Telefonica Text Regular" charset="0"/>
              </a:endParaRPr>
            </a:p>
          </p:txBody>
        </p:sp>
        <p:sp>
          <p:nvSpPr>
            <p:cNvPr id="16" name="Abgerundetes Rechteck 4"/>
            <p:cNvSpPr/>
            <p:nvPr/>
          </p:nvSpPr>
          <p:spPr>
            <a:xfrm>
              <a:off x="2226650" y="1354271"/>
              <a:ext cx="4227970" cy="8299421"/>
            </a:xfrm>
            <a:prstGeom prst="roundRect">
              <a:avLst>
                <a:gd name="adj" fmla="val 14668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63500" h="25400" prst="relaxedInse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>
                <a:latin typeface="Telefonica Text Regular" charset="0"/>
              </a:endParaRPr>
            </a:p>
          </p:txBody>
        </p:sp>
        <p:sp>
          <p:nvSpPr>
            <p:cNvPr id="17" name="Ellipse 9"/>
            <p:cNvSpPr>
              <a:spLocks noChangeAspect="1"/>
            </p:cNvSpPr>
            <p:nvPr/>
          </p:nvSpPr>
          <p:spPr>
            <a:xfrm>
              <a:off x="4014871" y="8676898"/>
              <a:ext cx="667447" cy="65119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extrusionH="170815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>
                <a:latin typeface="Telefonica Text Regular" charset="0"/>
              </a:endParaRPr>
            </a:p>
          </p:txBody>
        </p:sp>
        <p:sp>
          <p:nvSpPr>
            <p:cNvPr id="18" name="Abgerundetes Rechteck 7"/>
            <p:cNvSpPr/>
            <p:nvPr/>
          </p:nvSpPr>
          <p:spPr>
            <a:xfrm>
              <a:off x="3963717" y="1949022"/>
              <a:ext cx="754594" cy="8702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elefonica Text Regular" charset="0"/>
              </a:endParaRPr>
            </a:p>
          </p:txBody>
        </p:sp>
        <p:sp>
          <p:nvSpPr>
            <p:cNvPr id="19" name="Ellipse 16"/>
            <p:cNvSpPr/>
            <p:nvPr/>
          </p:nvSpPr>
          <p:spPr>
            <a:xfrm>
              <a:off x="3548468" y="1903934"/>
              <a:ext cx="163730" cy="163730"/>
            </a:xfrm>
            <a:prstGeom prst="ellipse">
              <a:avLst/>
            </a:prstGeom>
            <a:solidFill>
              <a:schemeClr val="tx1"/>
            </a:solidFill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elefonica Text Regular" charset="0"/>
              </a:endParaRPr>
            </a:p>
          </p:txBody>
        </p:sp>
        <p:sp>
          <p:nvSpPr>
            <p:cNvPr id="20" name="Abgerundetes Rechteck 34"/>
            <p:cNvSpPr/>
            <p:nvPr/>
          </p:nvSpPr>
          <p:spPr>
            <a:xfrm>
              <a:off x="4169435" y="1614781"/>
              <a:ext cx="343158" cy="87027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elefonica Text Regular" charset="0"/>
              </a:endParaRPr>
            </a:p>
          </p:txBody>
        </p:sp>
        <p:sp>
          <p:nvSpPr>
            <p:cNvPr id="21" name="Abgerundetes Rechteck 36"/>
            <p:cNvSpPr/>
            <p:nvPr/>
          </p:nvSpPr>
          <p:spPr>
            <a:xfrm>
              <a:off x="2476930" y="2775905"/>
              <a:ext cx="3735637" cy="5543363"/>
            </a:xfrm>
            <a:prstGeom prst="roundRect">
              <a:avLst>
                <a:gd name="adj" fmla="val 1802"/>
              </a:avLst>
            </a:prstGeom>
            <a:solidFill>
              <a:schemeClr val="tx1"/>
            </a:solidFill>
            <a:ln>
              <a:solidFill>
                <a:srgbClr val="00192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elefonica Text Regular" charset="0"/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2151505" y="2294191"/>
            <a:ext cx="1668541" cy="188981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22919" y="2294191"/>
            <a:ext cx="452790" cy="18905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31213" y="2652422"/>
            <a:ext cx="461430" cy="234174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151505" y="2618339"/>
            <a:ext cx="1668541" cy="237582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09" y="2277447"/>
            <a:ext cx="1631095" cy="3582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3" y="4184755"/>
            <a:ext cx="3688833" cy="81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lefonica">
  <a:themeElements>
    <a:clrScheme name="Telefonic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1923"/>
      </a:accent1>
      <a:accent2>
        <a:srgbClr val="005C8C"/>
      </a:accent2>
      <a:accent3>
        <a:srgbClr val="00C2E6"/>
      </a:accent3>
      <a:accent4>
        <a:srgbClr val="E87C00"/>
      </a:accent4>
      <a:accent5>
        <a:srgbClr val="64BE28"/>
      </a:accent5>
      <a:accent6>
        <a:srgbClr val="C7A57D"/>
      </a:accent6>
      <a:hlink>
        <a:srgbClr val="00C2E6"/>
      </a:hlink>
      <a:folHlink>
        <a:srgbClr val="218BA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Telefonica.thmx</Template>
  <TotalTime>2483</TotalTime>
  <Words>818</Words>
  <Application>Microsoft Macintosh PowerPoint</Application>
  <PresentationFormat>全屏显示(16:9)</PresentationFormat>
  <Paragraphs>236</Paragraphs>
  <Slides>23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Calibri</vt:lpstr>
      <vt:lpstr>Symbol</vt:lpstr>
      <vt:lpstr>Telefonica Headline Light</vt:lpstr>
      <vt:lpstr>Telefonica Text</vt:lpstr>
      <vt:lpstr>Telefonica Text Regular</vt:lpstr>
      <vt:lpstr>Wingdings</vt:lpstr>
      <vt:lpstr>黑体</vt:lpstr>
      <vt:lpstr>宋体</vt:lpstr>
      <vt:lpstr>Arial</vt:lpstr>
      <vt:lpstr>Telefonica</vt:lpstr>
      <vt:lpstr>PowerPoint 演示文稿</vt:lpstr>
      <vt:lpstr>Beyond Interruptibility:  Predicting Opportune Moments to Engage Mobile Phone Users</vt:lpstr>
      <vt:lpstr>User Engagement via Push Notifications</vt:lpstr>
      <vt:lpstr>When to engage with a person is crucial</vt:lpstr>
      <vt:lpstr>Opportune Moment Prediction</vt:lpstr>
      <vt:lpstr>SMART NOTIFICATION STUDY Inform development of an intelligent system to detect opportune moments to engage mobile phone users</vt:lpstr>
      <vt:lpstr>Engagement ≉ Interruptibility</vt:lpstr>
      <vt:lpstr>Data Collection</vt:lpstr>
      <vt:lpstr>Data Collection</vt:lpstr>
      <vt:lpstr>Decoupling Content via Intermediate</vt:lpstr>
      <vt:lpstr>Buttons populated randomly out of 8 different content types</vt:lpstr>
      <vt:lpstr>MAIN RESULTS</vt:lpstr>
      <vt:lpstr>Engagement : Open Suggested Content</vt:lpstr>
      <vt:lpstr>Selected Prior Work</vt:lpstr>
      <vt:lpstr>197 Features – Derived from Phone Use Logs</vt:lpstr>
      <vt:lpstr>Model Choice &amp; Evaluation Procedure</vt:lpstr>
      <vt:lpstr>Prediction Performance</vt:lpstr>
      <vt:lpstr>PowerPoint 演示文稿</vt:lpstr>
      <vt:lpstr>PowerPoint 演示文稿</vt:lpstr>
      <vt:lpstr>Modeling Past Behavior</vt:lpstr>
      <vt:lpstr>Feature Ranking</vt:lpstr>
      <vt:lpstr>Limitation</vt:lpstr>
      <vt:lpstr>Beyond Interruptibility:  Predicting Opportune Moments to Engage Mobile Phone Users</vt:lpstr>
    </vt:vector>
  </TitlesOfParts>
  <Manager>Nuria Oliver</Manager>
  <Company>Telefonica Research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Attention and its relation to our products and services</dc:title>
  <dc:subject/>
  <dc:creator>Martin Pielot</dc:creator>
  <cp:keywords/>
  <dc:description/>
  <cp:lastModifiedBy>wangchangxu11@gmail.com</cp:lastModifiedBy>
  <cp:revision>488</cp:revision>
  <dcterms:created xsi:type="dcterms:W3CDTF">2014-05-10T09:26:14Z</dcterms:created>
  <dcterms:modified xsi:type="dcterms:W3CDTF">2017-09-20T05:21:13Z</dcterms:modified>
  <cp:category/>
</cp:coreProperties>
</file>