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99" r:id="rId2"/>
    <p:sldId id="292" r:id="rId3"/>
    <p:sldId id="356" r:id="rId4"/>
    <p:sldId id="352" r:id="rId5"/>
    <p:sldId id="354" r:id="rId6"/>
    <p:sldId id="355" r:id="rId7"/>
    <p:sldId id="357" r:id="rId8"/>
    <p:sldId id="358" r:id="rId9"/>
    <p:sldId id="359" r:id="rId10"/>
    <p:sldId id="367" r:id="rId11"/>
    <p:sldId id="360" r:id="rId12"/>
    <p:sldId id="384" r:id="rId13"/>
    <p:sldId id="361" r:id="rId14"/>
    <p:sldId id="368" r:id="rId15"/>
    <p:sldId id="369" r:id="rId16"/>
    <p:sldId id="362" r:id="rId17"/>
    <p:sldId id="374" r:id="rId18"/>
    <p:sldId id="370" r:id="rId19"/>
    <p:sldId id="363" r:id="rId20"/>
    <p:sldId id="364" r:id="rId21"/>
    <p:sldId id="371" r:id="rId22"/>
    <p:sldId id="343" r:id="rId23"/>
    <p:sldId id="344" r:id="rId24"/>
    <p:sldId id="345" r:id="rId25"/>
    <p:sldId id="347" r:id="rId26"/>
    <p:sldId id="346" r:id="rId27"/>
    <p:sldId id="372" r:id="rId28"/>
    <p:sldId id="377" r:id="rId2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047"/>
    <a:srgbClr val="94B6D2"/>
    <a:srgbClr val="31F356"/>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7" autoAdjust="0"/>
    <p:restoredTop sz="77759" autoAdjust="0"/>
  </p:normalViewPr>
  <p:slideViewPr>
    <p:cSldViewPr>
      <p:cViewPr varScale="1">
        <p:scale>
          <a:sx n="97" d="100"/>
          <a:sy n="97" d="100"/>
        </p:scale>
        <p:origin x="199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0275" name="Rectangle 3"/>
          <p:cNvSpPr>
            <a:spLocks noGrp="1" noChangeArrowheads="1"/>
          </p:cNvSpPr>
          <p:nvPr>
            <p:ph type="dt" sz="quarter"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lvl1pPr algn="r" eaLnBrk="0" hangingPunct="0">
              <a:defRPr sz="1200">
                <a:latin typeface="Arial" pitchFamily="34" charset="0"/>
              </a:defRPr>
            </a:lvl1pPr>
          </a:lstStyle>
          <a:p>
            <a:pPr>
              <a:defRPr/>
            </a:pPr>
            <a:fld id="{E040C297-B8FD-42FD-B827-6D867AF9A258}" type="datetimeFigureOut">
              <a:rPr lang="zh-CN" altLang="en-US"/>
              <a:pPr>
                <a:defRPr/>
              </a:pPr>
              <a:t>2017/9/19</a:t>
            </a:fld>
            <a:endParaRPr lang="en-US" altLang="zh-CN"/>
          </a:p>
        </p:txBody>
      </p:sp>
      <p:sp>
        <p:nvSpPr>
          <p:cNvPr id="310276" name="Rectangle 4"/>
          <p:cNvSpPr>
            <a:spLocks noGrp="1" noChangeArrowheads="1"/>
          </p:cNvSpPr>
          <p:nvPr>
            <p:ph type="ftr" sz="quarter" idx="2"/>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0277" name="Rectangle 5"/>
          <p:cNvSpPr>
            <a:spLocks noGrp="1" noChangeArrowheads="1"/>
          </p:cNvSpPr>
          <p:nvPr>
            <p:ph type="sldNum" sz="quarter" idx="3"/>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b" anchorCtr="0" compatLnSpc="1">
            <a:prstTxWarp prst="textNoShape">
              <a:avLst/>
            </a:prstTxWarp>
          </a:bodyPr>
          <a:lstStyle>
            <a:lvl1pPr algn="r" eaLnBrk="0" hangingPunct="0">
              <a:defRPr sz="1200">
                <a:latin typeface="Arial" pitchFamily="34" charset="0"/>
              </a:defRPr>
            </a:lvl1pPr>
          </a:lstStyle>
          <a:p>
            <a:pPr>
              <a:defRPr/>
            </a:pPr>
            <a:fld id="{B3401A2F-798A-456C-BB11-4CF91636C110}" type="slidenum">
              <a:rPr lang="zh-CN" altLang="en-US"/>
              <a:pPr>
                <a:defRPr/>
              </a:pPr>
              <a:t>‹#›</a:t>
            </a:fld>
            <a:endParaRPr lang="en-US" altLang="zh-CN"/>
          </a:p>
        </p:txBody>
      </p:sp>
    </p:spTree>
    <p:extLst>
      <p:ext uri="{BB962C8B-B14F-4D97-AF65-F5344CB8AC3E}">
        <p14:creationId xmlns:p14="http://schemas.microsoft.com/office/powerpoint/2010/main" val="417274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lvl1pPr defTabSz="923925">
              <a:defRPr sz="1200">
                <a:latin typeface="Calibri" pitchFamily="34" charset="0"/>
              </a:defRPr>
            </a:lvl1pPr>
          </a:lstStyle>
          <a:p>
            <a:pPr>
              <a:defRPr/>
            </a:pPr>
            <a:endParaRPr lang="zh-CN" altLang="en-US"/>
          </a:p>
        </p:txBody>
      </p:sp>
      <p:sp>
        <p:nvSpPr>
          <p:cNvPr id="3" name="Date Placeholder 2"/>
          <p:cNvSpPr>
            <a:spLocks noGrp="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lvl1pPr algn="r" defTabSz="923925">
              <a:defRPr sz="1200">
                <a:latin typeface="Calibri" pitchFamily="34" charset="0"/>
              </a:defRPr>
            </a:lvl1pPr>
          </a:lstStyle>
          <a:p>
            <a:pPr>
              <a:defRPr/>
            </a:pPr>
            <a:fld id="{5DA8FF85-0021-4003-945A-272AD5A47C5D}" type="datetimeFigureOut">
              <a:rPr lang="zh-CN" altLang="en-US"/>
              <a:pPr>
                <a:defRPr/>
              </a:pPr>
              <a:t>2017/9/19</a:t>
            </a:fld>
            <a:endParaRPr lang="en-US" altLang="zh-CN"/>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54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b" anchorCtr="0" compatLnSpc="1">
            <a:prstTxWarp prst="textNoShape">
              <a:avLst/>
            </a:prstTxWarp>
          </a:bodyPr>
          <a:lstStyle>
            <a:lvl1pPr defTabSz="923925">
              <a:defRPr sz="1200">
                <a:latin typeface="Calibri" pitchFamily="34" charset="0"/>
              </a:defRPr>
            </a:lvl1pPr>
          </a:lstStyle>
          <a:p>
            <a:pPr>
              <a:defRPr/>
            </a:pPr>
            <a:endParaRPr lang="zh-CN" alt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b" anchorCtr="0" compatLnSpc="1">
            <a:prstTxWarp prst="textNoShape">
              <a:avLst/>
            </a:prstTxWarp>
          </a:bodyPr>
          <a:lstStyle>
            <a:lvl1pPr algn="r" defTabSz="923925">
              <a:defRPr sz="1200">
                <a:latin typeface="Calibri" pitchFamily="34" charset="0"/>
              </a:defRPr>
            </a:lvl1pPr>
          </a:lstStyle>
          <a:p>
            <a:pPr>
              <a:defRPr/>
            </a:pPr>
            <a:fld id="{D492D727-3B14-426B-9327-21188E543B86}" type="slidenum">
              <a:rPr lang="zh-CN" altLang="en-US"/>
              <a:pPr>
                <a:defRPr/>
              </a:pPr>
              <a:t>‹#›</a:t>
            </a:fld>
            <a:endParaRPr lang="en-US" altLang="zh-CN"/>
          </a:p>
        </p:txBody>
      </p:sp>
    </p:spTree>
    <p:extLst>
      <p:ext uri="{BB962C8B-B14F-4D97-AF65-F5344CB8AC3E}">
        <p14:creationId xmlns:p14="http://schemas.microsoft.com/office/powerpoint/2010/main" val="2209712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这篇文章研究的是城市中人群移动的规律，人群的移动是带有目的性的，比如</a:t>
            </a:r>
            <a:r>
              <a:rPr lang="en-US" altLang="zh-CN" dirty="0"/>
              <a:t>……</a:t>
            </a:r>
            <a:r>
              <a:rPr lang="zh-CN" altLang="en-US" dirty="0"/>
              <a:t>这篇文章首先提出了一个观察：不同区域统一目的的人流之间在时间上有同步现象，它把它称作</a:t>
            </a:r>
            <a:r>
              <a:rPr lang="en-US" altLang="zh-CN" dirty="0"/>
              <a:t>……</a:t>
            </a:r>
            <a:r>
              <a:rPr lang="zh-CN" altLang="en-US" dirty="0"/>
              <a:t>然后，他利用混合霍克斯点过程来对人群的移动及移动的目的进行建模，从而分析出实际数据中轨迹背后的目的是什么。</a:t>
            </a:r>
            <a:endParaRPr lang="en-US" dirty="0"/>
          </a:p>
        </p:txBody>
      </p:sp>
      <p:sp>
        <p:nvSpPr>
          <p:cNvPr id="4" name="Slide Number Placeholder 3"/>
          <p:cNvSpPr>
            <a:spLocks noGrp="1"/>
          </p:cNvSpPr>
          <p:nvPr>
            <p:ph type="sldNum" sz="quarter" idx="10"/>
          </p:nvPr>
        </p:nvSpPr>
        <p:spPr/>
        <p:txBody>
          <a:bodyPr/>
          <a:lstStyle/>
          <a:p>
            <a:pPr>
              <a:defRPr/>
            </a:pPr>
            <a:fld id="{D492D727-3B14-426B-9327-21188E543B86}" type="slidenum">
              <a:rPr lang="zh-CN" altLang="en-US" smtClean="0"/>
              <a:pPr>
                <a:defRPr/>
              </a:pPr>
              <a:t>1</a:t>
            </a:fld>
            <a:endParaRPr lang="en-US" altLang="zh-CN"/>
          </a:p>
        </p:txBody>
      </p:sp>
    </p:spTree>
    <p:extLst>
      <p:ext uri="{BB962C8B-B14F-4D97-AF65-F5344CB8AC3E}">
        <p14:creationId xmlns:p14="http://schemas.microsoft.com/office/powerpoint/2010/main" val="114356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我们可以看到，这两个区域人流的变化趋势非常类似。有相似功能的城市区域特定时间段的人流变化区域也相似，这就是人群移动的同步现象。</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10</a:t>
            </a:fld>
            <a:endParaRPr lang="en-US" altLang="zh-CN"/>
          </a:p>
        </p:txBody>
      </p:sp>
    </p:spTree>
    <p:extLst>
      <p:ext uri="{BB962C8B-B14F-4D97-AF65-F5344CB8AC3E}">
        <p14:creationId xmlns:p14="http://schemas.microsoft.com/office/powerpoint/2010/main" val="346303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下面介绍这篇文章所采用的模型，这张图大致表示了建模的思路，首先，轨迹的目的和轨迹起点终点区域的</a:t>
            </a:r>
            <a:r>
              <a:rPr lang="en-US" altLang="zh-CN" dirty="0"/>
              <a:t>POI</a:t>
            </a:r>
            <a:r>
              <a:rPr lang="zh-CN" altLang="en-US" dirty="0"/>
              <a:t>是有关的，然后，轨迹的目的，以及不同区域之间的同步效应又决定了实际人流表现出的变化趋势，比如，</a:t>
            </a:r>
            <a:r>
              <a:rPr lang="en-US" altLang="zh-CN" dirty="0"/>
              <a:t>……</a:t>
            </a:r>
            <a:r>
              <a:rPr lang="zh-CN" altLang="en-US" dirty="0"/>
              <a:t>。在这幅图里，最上面代表不同的目的，左边举了几个区域</a:t>
            </a:r>
            <a:r>
              <a:rPr lang="en-US" altLang="zh-CN" dirty="0"/>
              <a:t>POI</a:t>
            </a:r>
            <a:r>
              <a:rPr lang="zh-CN" altLang="en-US" dirty="0"/>
              <a:t>分布的例子，起点和终点的</a:t>
            </a:r>
            <a:r>
              <a:rPr lang="en-US" altLang="zh-CN" dirty="0"/>
              <a:t>POI</a:t>
            </a:r>
            <a:r>
              <a:rPr lang="zh-CN" altLang="en-US" dirty="0"/>
              <a:t>可以在很大程度上推断出轨迹的目的，比如</a:t>
            </a:r>
            <a:r>
              <a:rPr lang="en-US" altLang="zh-CN" dirty="0"/>
              <a:t>……</a:t>
            </a:r>
            <a:r>
              <a:rPr lang="zh-CN" altLang="en-US" dirty="0"/>
              <a:t>，右边画出了两个区域（时代广场和华尔街）的人流情况，横轴是时间，纵轴的高度代表人群的规模，颜色代表人群的目的。（两个高峰对应的目的，对应的</a:t>
            </a:r>
            <a:r>
              <a:rPr lang="en-US" altLang="zh-CN" dirty="0"/>
              <a:t>POI</a:t>
            </a:r>
            <a:r>
              <a:rPr lang="zh-CN" altLang="en-US" dirty="0"/>
              <a:t>）。同步现象 原因。</a:t>
            </a:r>
            <a:endParaRPr lang="en-US" altLang="zh-CN" dirty="0"/>
          </a:p>
          <a:p>
            <a:r>
              <a:rPr lang="zh-CN" altLang="en-US" dirty="0"/>
              <a:t>已知的数据就是</a:t>
            </a:r>
            <a:r>
              <a:rPr lang="en-US" altLang="zh-CN" dirty="0"/>
              <a:t>POI</a:t>
            </a:r>
            <a:r>
              <a:rPr lang="zh-CN" altLang="en-US" dirty="0"/>
              <a:t>和人流的变化情况，然后通过建立的概率模型来反推出轨迹背后的目的。</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11</a:t>
            </a:fld>
            <a:endParaRPr lang="en-US" altLang="zh-CN"/>
          </a:p>
        </p:txBody>
      </p:sp>
    </p:spTree>
    <p:extLst>
      <p:ext uri="{BB962C8B-B14F-4D97-AF65-F5344CB8AC3E}">
        <p14:creationId xmlns:p14="http://schemas.microsoft.com/office/powerpoint/2010/main" val="4091264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下面就来具体介绍这篇文章用来具体刻画这种关系的数学模型。首先介绍右边的这部分，具体分这样</a:t>
            </a:r>
            <a:r>
              <a:rPr lang="en-US" altLang="zh-CN" dirty="0"/>
              <a:t>4</a:t>
            </a:r>
            <a:r>
              <a:rPr lang="zh-CN" altLang="en-US" dirty="0"/>
              <a:t>步</a:t>
            </a:r>
            <a:r>
              <a:rPr lang="en-US" altLang="zh-CN" dirty="0"/>
              <a:t>……</a:t>
            </a:r>
            <a:r>
              <a:rPr lang="zh-CN" altLang="en-US" dirty="0"/>
              <a:t>从第一步到第二步</a:t>
            </a:r>
            <a:r>
              <a:rPr lang="en-US" altLang="zh-CN" dirty="0"/>
              <a:t>……</a:t>
            </a:r>
            <a:r>
              <a:rPr lang="zh-CN" altLang="en-US" dirty="0"/>
              <a:t>，然后介绍左边的部分</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12</a:t>
            </a:fld>
            <a:endParaRPr lang="en-US" altLang="zh-CN"/>
          </a:p>
        </p:txBody>
      </p:sp>
    </p:spTree>
    <p:extLst>
      <p:ext uri="{BB962C8B-B14F-4D97-AF65-F5344CB8AC3E}">
        <p14:creationId xmlns:p14="http://schemas.microsoft.com/office/powerpoint/2010/main" val="7990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首先是输入数据，每一条轨迹可以按照到达时间排序，形成一个序列，</a:t>
            </a:r>
            <a:r>
              <a:rPr lang="en-US" altLang="zh-CN" dirty="0"/>
              <a:t>E1,E2,E3……</a:t>
            </a:r>
            <a:r>
              <a:rPr lang="zh-CN" altLang="en-US" dirty="0"/>
              <a:t>每一条轨迹可以看做是一个三元组，</a:t>
            </a:r>
            <a:r>
              <a:rPr lang="en-US" altLang="zh-CN" dirty="0" err="1"/>
              <a:t>gn</a:t>
            </a:r>
            <a:r>
              <a:rPr lang="zh-CN" altLang="en-US" dirty="0"/>
              <a:t>是这条轨迹的目的，</a:t>
            </a:r>
            <a:r>
              <a:rPr lang="en-US" altLang="zh-CN" dirty="0" err="1"/>
              <a:t>tn</a:t>
            </a:r>
            <a:r>
              <a:rPr lang="zh-CN" altLang="en-US" dirty="0"/>
              <a:t>是它发生的时间，</a:t>
            </a:r>
            <a:r>
              <a:rPr lang="en-US" altLang="zh-CN" dirty="0"/>
              <a:t>w</a:t>
            </a:r>
            <a:r>
              <a:rPr lang="zh-CN" altLang="en-US" dirty="0"/>
              <a:t>是起点和终点的</a:t>
            </a:r>
            <a:r>
              <a:rPr lang="en-US" altLang="zh-CN" dirty="0"/>
              <a:t>POI</a:t>
            </a:r>
            <a:r>
              <a:rPr lang="zh-CN" altLang="en-US" dirty="0"/>
              <a:t>。我们考虑某个区域某种目的的人流序列，它们的</a:t>
            </a:r>
            <a:r>
              <a:rPr lang="en-US" altLang="zh-CN" dirty="0" err="1"/>
              <a:t>tn</a:t>
            </a:r>
            <a:r>
              <a:rPr lang="zh-CN" altLang="en-US" dirty="0"/>
              <a:t>就组成了一个时间的序列，然后用霍克斯随机点过程来对这个序列进行建模。</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13</a:t>
            </a:fld>
            <a:endParaRPr lang="en-US" altLang="zh-CN"/>
          </a:p>
        </p:txBody>
      </p:sp>
    </p:spTree>
    <p:extLst>
      <p:ext uri="{BB962C8B-B14F-4D97-AF65-F5344CB8AC3E}">
        <p14:creationId xmlns:p14="http://schemas.microsoft.com/office/powerpoint/2010/main" val="299146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N(t) …… H(t) …… \</a:t>
            </a:r>
            <a:r>
              <a:rPr lang="en-US" altLang="zh-CN" dirty="0" err="1"/>
              <a:t>lamda</a:t>
            </a:r>
            <a:r>
              <a:rPr lang="en-US" altLang="zh-CN" dirty="0"/>
              <a:t> (t) ……</a:t>
            </a:r>
          </a:p>
          <a:p>
            <a:r>
              <a:rPr lang="zh-CN" altLang="en-US" dirty="0"/>
              <a:t>霍克斯过程就是</a:t>
            </a:r>
            <a:endParaRPr lang="en-US" altLang="zh-CN" dirty="0"/>
          </a:p>
          <a:p>
            <a:endParaRPr lang="en-US" altLang="zh-CN" dirty="0"/>
          </a:p>
          <a:p>
            <a:r>
              <a:rPr lang="zh-CN" altLang="en-US" dirty="0"/>
              <a:t>确定了区域和目的之后，得到的</a:t>
            </a:r>
            <a:r>
              <a:rPr lang="en-US" altLang="zh-CN" dirty="0" err="1"/>
              <a:t>tn</a:t>
            </a:r>
            <a:r>
              <a:rPr lang="zh-CN" altLang="en-US" dirty="0"/>
              <a:t>序列，作者假设是符合这样一个模型的。</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14</a:t>
            </a:fld>
            <a:endParaRPr lang="en-US" altLang="zh-CN"/>
          </a:p>
        </p:txBody>
      </p:sp>
    </p:spTree>
    <p:extLst>
      <p:ext uri="{BB962C8B-B14F-4D97-AF65-F5344CB8AC3E}">
        <p14:creationId xmlns:p14="http://schemas.microsoft.com/office/powerpoint/2010/main" val="3984403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同一区域，不同目的的轨迹序列都分别符合一个霍克斯过程</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15</a:t>
            </a:fld>
            <a:endParaRPr lang="en-US" altLang="zh-CN"/>
          </a:p>
        </p:txBody>
      </p:sp>
    </p:spTree>
    <p:extLst>
      <p:ext uri="{BB962C8B-B14F-4D97-AF65-F5344CB8AC3E}">
        <p14:creationId xmlns:p14="http://schemas.microsoft.com/office/powerpoint/2010/main" val="52777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i</a:t>
            </a:r>
            <a:r>
              <a:rPr lang="zh-CN" altLang="en-US" dirty="0"/>
              <a:t>代表区域 </a:t>
            </a:r>
            <a:r>
              <a:rPr lang="en-US" altLang="zh-CN" dirty="0"/>
              <a:t>m</a:t>
            </a:r>
            <a:r>
              <a:rPr lang="zh-CN" altLang="en-US" dirty="0"/>
              <a:t>代表目的 确定了区域和目的之后 得到的到达事件的子序列 就符合一个霍克斯过程</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16</a:t>
            </a:fld>
            <a:endParaRPr lang="en-US" altLang="zh-CN"/>
          </a:p>
        </p:txBody>
      </p:sp>
    </p:spTree>
    <p:extLst>
      <p:ext uri="{BB962C8B-B14F-4D97-AF65-F5344CB8AC3E}">
        <p14:creationId xmlns:p14="http://schemas.microsoft.com/office/powerpoint/2010/main" val="891055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再回到这张图，一个区域总的点密度的函数 </a:t>
            </a:r>
            <a:r>
              <a:rPr lang="en-US" altLang="zh-CN" dirty="0"/>
              <a:t>\</a:t>
            </a:r>
            <a:r>
              <a:rPr lang="en-US" altLang="zh-CN" dirty="0" err="1"/>
              <a:t>lamda</a:t>
            </a:r>
            <a:r>
              <a:rPr lang="en-US" altLang="zh-CN" dirty="0"/>
              <a:t> </a:t>
            </a:r>
            <a:r>
              <a:rPr lang="en-US" altLang="zh-CN" dirty="0" err="1"/>
              <a:t>i</a:t>
            </a:r>
            <a:r>
              <a:rPr lang="zh-CN" altLang="en-US" dirty="0"/>
              <a:t>就等于各个目的各自的密度函数加起来。</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17</a:t>
            </a:fld>
            <a:endParaRPr lang="en-US" altLang="zh-CN"/>
          </a:p>
        </p:txBody>
      </p:sp>
    </p:spTree>
    <p:extLst>
      <p:ext uri="{BB962C8B-B14F-4D97-AF65-F5344CB8AC3E}">
        <p14:creationId xmlns:p14="http://schemas.microsoft.com/office/powerpoint/2010/main" val="304762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点代表区域 线代表同步效应的强弱，用</a:t>
            </a:r>
            <a:r>
              <a:rPr lang="en-US" altLang="zh-CN" dirty="0"/>
              <a:t>alpha </a:t>
            </a:r>
            <a:r>
              <a:rPr lang="en-US" altLang="zh-CN" dirty="0" err="1"/>
              <a:t>i</a:t>
            </a:r>
            <a:r>
              <a:rPr lang="en-US" altLang="zh-CN" dirty="0"/>
              <a:t> j</a:t>
            </a:r>
            <a:r>
              <a:rPr lang="zh-CN" altLang="en-US" dirty="0"/>
              <a:t>来表示</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18</a:t>
            </a:fld>
            <a:endParaRPr lang="en-US" altLang="zh-CN"/>
          </a:p>
        </p:txBody>
      </p:sp>
    </p:spTree>
    <p:extLst>
      <p:ext uri="{BB962C8B-B14F-4D97-AF65-F5344CB8AC3E}">
        <p14:creationId xmlns:p14="http://schemas.microsoft.com/office/powerpoint/2010/main" val="8771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这个式子就是考虑了区域之间的同步效应之后点密度的表达式，</a:t>
            </a:r>
            <a:r>
              <a:rPr lang="en-US" altLang="zh-CN" dirty="0"/>
              <a:t>……</a:t>
            </a:r>
            <a:r>
              <a:rPr lang="zh-CN" altLang="en-US" dirty="0"/>
              <a:t>，这样得到的</a:t>
            </a:r>
            <a:r>
              <a:rPr lang="en-US" altLang="zh-CN" dirty="0" err="1"/>
              <a:t>lamda</a:t>
            </a:r>
            <a:r>
              <a:rPr lang="zh-CN" altLang="en-US" dirty="0"/>
              <a:t>就是一个既有</a:t>
            </a:r>
            <a:r>
              <a:rPr lang="en-US" altLang="zh-CN" dirty="0"/>
              <a:t>self exciting</a:t>
            </a:r>
            <a:r>
              <a:rPr lang="zh-CN" altLang="en-US" dirty="0"/>
              <a:t>又有</a:t>
            </a:r>
            <a:r>
              <a:rPr lang="en-US" altLang="zh-CN" dirty="0"/>
              <a:t>mutual exciting</a:t>
            </a:r>
            <a:r>
              <a:rPr lang="zh-CN" altLang="en-US" dirty="0"/>
              <a:t>的随机过程，</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19</a:t>
            </a:fld>
            <a:endParaRPr lang="en-US" altLang="zh-CN"/>
          </a:p>
        </p:txBody>
      </p:sp>
    </p:spTree>
    <p:extLst>
      <p:ext uri="{BB962C8B-B14F-4D97-AF65-F5344CB8AC3E}">
        <p14:creationId xmlns:p14="http://schemas.microsoft.com/office/powerpoint/2010/main" val="58334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a:noFill/>
        </p:spPr>
        <p:txBody>
          <a:bodyPr/>
          <a:lstStyle/>
          <a:p>
            <a:endParaRPr lang="zh-CN" altLang="en-US" dirty="0"/>
          </a:p>
        </p:txBody>
      </p:sp>
    </p:spTree>
    <p:extLst>
      <p:ext uri="{BB962C8B-B14F-4D97-AF65-F5344CB8AC3E}">
        <p14:creationId xmlns:p14="http://schemas.microsoft.com/office/powerpoint/2010/main" val="537322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接下来再将起点和终点的</a:t>
            </a:r>
            <a:r>
              <a:rPr lang="en-US" altLang="zh-CN" dirty="0"/>
              <a:t>POI</a:t>
            </a:r>
            <a:r>
              <a:rPr lang="zh-CN" altLang="en-US" dirty="0"/>
              <a:t>信息结合到模型当中。结合</a:t>
            </a:r>
            <a:r>
              <a:rPr lang="en-US" altLang="zh-CN" dirty="0"/>
              <a:t>POI</a:t>
            </a:r>
            <a:r>
              <a:rPr lang="zh-CN" altLang="en-US" dirty="0"/>
              <a:t>信息一方面可以让得到的结果更准确，另一方面也可以让结果变得可解释。下面叙述的这个过程是从轨迹的目的到轨迹起点终点的</a:t>
            </a:r>
            <a:r>
              <a:rPr lang="en-US" altLang="zh-CN" dirty="0"/>
              <a:t>POI</a:t>
            </a:r>
            <a:r>
              <a:rPr lang="zh-CN" altLang="en-US" dirty="0"/>
              <a:t>的概率模型，举例介绍</a:t>
            </a:r>
            <a:r>
              <a:rPr lang="en-US" altLang="zh-CN" dirty="0"/>
              <a:t>m z w</a:t>
            </a:r>
            <a:r>
              <a:rPr lang="zh-CN" altLang="en-US" dirty="0"/>
              <a:t>之间的关系。</a:t>
            </a:r>
            <a:endParaRPr lang="en-US" altLang="zh-CN"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20</a:t>
            </a:fld>
            <a:endParaRPr lang="en-US" altLang="zh-CN"/>
          </a:p>
        </p:txBody>
      </p:sp>
    </p:spTree>
    <p:extLst>
      <p:ext uri="{BB962C8B-B14F-4D97-AF65-F5344CB8AC3E}">
        <p14:creationId xmlns:p14="http://schemas.microsoft.com/office/powerpoint/2010/main" val="629108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接下来是模型参数的推导，第一个函数</a:t>
            </a:r>
            <a:r>
              <a:rPr lang="en-US" altLang="zh-CN" dirty="0"/>
              <a:t>L</a:t>
            </a:r>
            <a:r>
              <a:rPr lang="zh-CN" altLang="en-US" dirty="0"/>
              <a:t>是模型的似然概率，</a:t>
            </a:r>
            <a:r>
              <a:rPr lang="en-US" altLang="zh-CN" dirty="0"/>
              <a:t>N</a:t>
            </a:r>
            <a:r>
              <a:rPr lang="zh-CN" altLang="en-US" dirty="0"/>
              <a:t>是轨迹的个数，连乘，每一项就是每一条轨迹产生的概率，</a:t>
            </a:r>
            <a:r>
              <a:rPr lang="en-US" altLang="zh-CN" dirty="0" err="1"/>
              <a:t>Gn</a:t>
            </a:r>
            <a:r>
              <a:rPr lang="zh-CN" altLang="en-US" dirty="0"/>
              <a:t>就是第</a:t>
            </a:r>
            <a:r>
              <a:rPr lang="en-US" altLang="zh-CN" dirty="0"/>
              <a:t>n</a:t>
            </a:r>
            <a:r>
              <a:rPr lang="zh-CN" altLang="en-US" dirty="0"/>
              <a:t>条轨迹的目的，首先是产生这个目的的概率，然后是在这个目的的条件下，产生这样的</a:t>
            </a:r>
            <a:r>
              <a:rPr lang="en-US" altLang="zh-CN" dirty="0"/>
              <a:t>POI</a:t>
            </a:r>
            <a:r>
              <a:rPr lang="zh-CN" altLang="en-US" dirty="0"/>
              <a:t>和</a:t>
            </a:r>
            <a:r>
              <a:rPr lang="en-US" altLang="zh-CN" dirty="0" err="1"/>
              <a:t>tn</a:t>
            </a:r>
            <a:r>
              <a:rPr lang="zh-CN" altLang="en-US" dirty="0"/>
              <a:t>的概率。接下来就是寻找参数最大化这个似然概率的问题，但由于这个函数没办法直接求解，所以推导出了它的一个下界，就是这个式子，我们可以大致看一下里面参数的意义，</a:t>
            </a:r>
            <a:r>
              <a:rPr lang="en-US" altLang="zh-CN" dirty="0"/>
              <a:t>……</a:t>
            </a:r>
            <a:r>
              <a:rPr lang="zh-CN" altLang="en-US" dirty="0"/>
              <a:t>，下面是推导出的各个参数的表达式，结合这些表达式寻找最优解。其中最重要的几个参数是</a:t>
            </a:r>
            <a:r>
              <a:rPr lang="en-US" altLang="zh-CN" dirty="0"/>
              <a:t>……</a:t>
            </a:r>
          </a:p>
          <a:p>
            <a:endParaRPr lang="en-US" altLang="zh-CN" dirty="0"/>
          </a:p>
          <a:p>
            <a:r>
              <a:rPr lang="zh-CN" altLang="en-US" dirty="0"/>
              <a:t>其中我们最关心的是</a:t>
            </a:r>
            <a:r>
              <a:rPr lang="en-US" altLang="zh-CN" dirty="0"/>
              <a:t>fa n m</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21</a:t>
            </a:fld>
            <a:endParaRPr lang="en-US" altLang="zh-CN"/>
          </a:p>
        </p:txBody>
      </p:sp>
    </p:spTree>
    <p:extLst>
      <p:ext uri="{BB962C8B-B14F-4D97-AF65-F5344CB8AC3E}">
        <p14:creationId xmlns:p14="http://schemas.microsoft.com/office/powerpoint/2010/main" val="4233136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第一个实验是在模拟数据上进行的，他先用自己的模型生成一些移动数据，然后使用不同的方法对轨迹进行聚类，每个轨迹的目的，也就是</a:t>
            </a:r>
            <a:r>
              <a:rPr lang="en-US" altLang="zh-CN" dirty="0"/>
              <a:t>ground truth</a:t>
            </a:r>
            <a:r>
              <a:rPr lang="zh-CN" altLang="en-US" dirty="0"/>
              <a:t>是已知的。然后这就是一个聚类问题了，所以这里采用了聚类的评价指标。使用的方法有</a:t>
            </a:r>
            <a:r>
              <a:rPr lang="en-US" altLang="zh-CN" dirty="0"/>
              <a:t>……</a:t>
            </a:r>
            <a:r>
              <a:rPr lang="zh-CN" altLang="en-US" dirty="0"/>
              <a:t> 无奈之举</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22</a:t>
            </a:fld>
            <a:endParaRPr lang="en-US" altLang="zh-CN"/>
          </a:p>
        </p:txBody>
      </p:sp>
    </p:spTree>
    <p:extLst>
      <p:ext uri="{BB962C8B-B14F-4D97-AF65-F5344CB8AC3E}">
        <p14:creationId xmlns:p14="http://schemas.microsoft.com/office/powerpoint/2010/main" val="182281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Specifically, we see representative POIs such as bar, nightclub and restaurant in Topic 1, which refers to a nightlife related POI Topic. Both Topic 2 and Topic 3 can be inferred as dining related topics, but there still exist some differences regard- </a:t>
            </a:r>
            <a:r>
              <a:rPr lang="en-US" altLang="zh-CN" dirty="0" err="1"/>
              <a:t>ing</a:t>
            </a:r>
            <a:r>
              <a:rPr lang="en-US" altLang="zh-CN" dirty="0"/>
              <a:t> the types of restaurants. Topic 4 is mixed with office, hotel and entertainment places, which corresponds to the fact that some regions in the city play the role of both working areas and scenic spots, e.g., Time Square. Topic 5 indicates shopping related urban functions and Topic 6 is regarded as school oriented because it mostly consists of POIs concerning schools. Obviously, Topic 7 should be identified as a mixture of travelers’ visited places </a:t>
            </a:r>
            <a:r>
              <a:rPr lang="en-US" altLang="zh-CN" dirty="0" err="1"/>
              <a:t>includ</a:t>
            </a:r>
            <a:r>
              <a:rPr lang="en-US" altLang="zh-CN" dirty="0"/>
              <a:t>- </a:t>
            </a:r>
            <a:r>
              <a:rPr lang="en-US" altLang="zh-CN" dirty="0" err="1"/>
              <a:t>ing</a:t>
            </a:r>
            <a:r>
              <a:rPr lang="en-US" altLang="zh-CN" dirty="0"/>
              <a:t> scenic spots, traffic centers, etc. Topic 8 can be viewed as a general entertainment function while Topic 9 consists of fast food related POIs, as well as offices; since a working place is usually blended with many fast food restaurants. Topic 10 refers to the residential areas with apartment buildings and dining restaurants.</a:t>
            </a:r>
          </a:p>
          <a:p>
            <a:endParaRPr lang="en-US" altLang="zh-CN" dirty="0"/>
          </a:p>
          <a:p>
            <a:r>
              <a:rPr lang="zh-CN" altLang="en-US" dirty="0"/>
              <a:t>成分复杂：城市区域本身就是很复杂，不纯粹 分区方法有问题</a:t>
            </a:r>
            <a:endParaRPr lang="en-US" altLang="zh-CN" dirty="0"/>
          </a:p>
          <a:p>
            <a:endParaRPr lang="en-US" altLang="zh-CN" dirty="0"/>
          </a:p>
          <a:p>
            <a:r>
              <a:rPr lang="en-US" altLang="zh-CN" sz="1200" b="1" i="0" kern="1200" dirty="0">
                <a:solidFill>
                  <a:schemeClr val="tx1"/>
                </a:solidFill>
                <a:effectLst/>
                <a:latin typeface="+mn-lt"/>
                <a:ea typeface="+mn-ea"/>
                <a:cs typeface="+mn-cs"/>
              </a:rPr>
              <a:t>deli or bodega</a:t>
            </a:r>
          </a:p>
          <a:p>
            <a:r>
              <a:rPr lang="zh-CN" altLang="en-US" sz="1200" b="0" i="0" kern="1200" dirty="0">
                <a:solidFill>
                  <a:schemeClr val="tx1"/>
                </a:solidFill>
                <a:effectLst/>
                <a:latin typeface="+mn-lt"/>
                <a:ea typeface="+mn-ea"/>
                <a:cs typeface="+mn-cs"/>
              </a:rPr>
              <a:t>熟食店或酒窖</a:t>
            </a:r>
          </a:p>
          <a:p>
            <a:endParaRPr lang="zh-CN" alt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23</a:t>
            </a:fld>
            <a:endParaRPr lang="en-US" altLang="zh-CN"/>
          </a:p>
        </p:txBody>
      </p:sp>
    </p:spTree>
    <p:extLst>
      <p:ext uri="{BB962C8B-B14F-4D97-AF65-F5344CB8AC3E}">
        <p14:creationId xmlns:p14="http://schemas.microsoft.com/office/powerpoint/2010/main" val="2088268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Shopping purpose. In purpose 1, we see topics of the origins concentrate on Topic 1 and 9, while the destinations are mainly composed of Topic 5 and 7. Considering the urban functionality of both ends, such trips can be inferred as shopping and outdoors activities.</a:t>
            </a:r>
          </a:p>
          <a:p>
            <a:r>
              <a:rPr lang="en-US" altLang="zh-CN" dirty="0"/>
              <a:t>Dining purpose. Purpose 2 consists of office related topics (Topic</a:t>
            </a:r>
          </a:p>
          <a:p>
            <a:r>
              <a:rPr lang="en-US" altLang="zh-CN" dirty="0"/>
              <a:t>4 and 9) as the origins and the restaurant related topics (Topic 6) as destinations, thus such trips can be inferred as for dining purpose.</a:t>
            </a:r>
          </a:p>
          <a:p>
            <a:r>
              <a:rPr lang="en-US" altLang="zh-CN" dirty="0"/>
              <a:t>Figure</a:t>
            </a:r>
          </a:p>
          <a:p>
            <a:endParaRPr lang="en-US" altLang="zh-CN" dirty="0"/>
          </a:p>
          <a:p>
            <a:r>
              <a:rPr lang="en-US" altLang="zh-CN" dirty="0"/>
              <a:t>55,000,000 31630</a:t>
            </a:r>
            <a:endParaRPr lang="zh-CN" alt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24</a:t>
            </a:fld>
            <a:endParaRPr lang="en-US" altLang="zh-CN"/>
          </a:p>
        </p:txBody>
      </p:sp>
    </p:spTree>
    <p:extLst>
      <p:ext uri="{BB962C8B-B14F-4D97-AF65-F5344CB8AC3E}">
        <p14:creationId xmlns:p14="http://schemas.microsoft.com/office/powerpoint/2010/main" val="2922304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25</a:t>
            </a:fld>
            <a:endParaRPr lang="en-US" altLang="zh-CN"/>
          </a:p>
        </p:txBody>
      </p:sp>
    </p:spTree>
    <p:extLst>
      <p:ext uri="{BB962C8B-B14F-4D97-AF65-F5344CB8AC3E}">
        <p14:creationId xmlns:p14="http://schemas.microsoft.com/office/powerpoint/2010/main" val="1311781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优点：</a:t>
            </a:r>
            <a:endParaRPr lang="en-US" altLang="zh-CN" dirty="0"/>
          </a:p>
          <a:p>
            <a:r>
              <a:rPr lang="zh-CN" altLang="en-US"/>
              <a:t>和我们的工作相关，模型合理。</a:t>
            </a:r>
            <a:endParaRPr lang="en-US" altLang="zh-CN" dirty="0"/>
          </a:p>
          <a:p>
            <a:r>
              <a:rPr lang="zh-CN" altLang="en-US" dirty="0"/>
              <a:t>局限性：</a:t>
            </a:r>
            <a:endParaRPr lang="en-US" altLang="zh-CN" dirty="0"/>
          </a:p>
          <a:p>
            <a:r>
              <a:rPr lang="zh-CN" altLang="en-US" dirty="0"/>
              <a:t>区域划分</a:t>
            </a:r>
            <a:endParaRPr lang="en-US" altLang="zh-CN" dirty="0"/>
          </a:p>
          <a:p>
            <a:r>
              <a:rPr lang="zh-CN" altLang="en-US" dirty="0"/>
              <a:t>实验设计</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27</a:t>
            </a:fld>
            <a:endParaRPr lang="en-US" altLang="zh-CN"/>
          </a:p>
        </p:txBody>
      </p:sp>
    </p:spTree>
    <p:extLst>
      <p:ext uri="{BB962C8B-B14F-4D97-AF65-F5344CB8AC3E}">
        <p14:creationId xmlns:p14="http://schemas.microsoft.com/office/powerpoint/2010/main" val="94827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4143376" y="9118601"/>
            <a:ext cx="3170238" cy="481013"/>
          </a:xfrm>
          <a:prstGeom prst="rect">
            <a:avLst/>
          </a:prstGeom>
          <a:noFill/>
          <a:ln w="9525">
            <a:noFill/>
            <a:miter lim="800000"/>
            <a:headEnd/>
            <a:tailEnd/>
          </a:ln>
        </p:spPr>
        <p:txBody>
          <a:bodyPr lIns="96639" tIns="48321" rIns="96639" bIns="48321" anchor="b"/>
          <a:lstStyle/>
          <a:p>
            <a:pPr algn="r" defTabSz="966657"/>
            <a:fld id="{7BD041EF-49DF-4C3D-BC05-075ED9CDE38A}" type="slidenum">
              <a:rPr lang="en-US" altLang="zh-CN" sz="1300">
                <a:latin typeface="Arial" charset="0"/>
              </a:rPr>
              <a:pPr algn="r" defTabSz="966657"/>
              <a:t>28</a:t>
            </a:fld>
            <a:endParaRPr lang="en-US" altLang="zh-CN" sz="1300" dirty="0">
              <a:latin typeface="Arial"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a:noFill/>
          <a:ln/>
        </p:spPr>
        <p:txBody>
          <a:bodyPr lIns="96639" tIns="48321" rIns="96639" bIns="48321"/>
          <a:lstStyle/>
          <a:p>
            <a:endParaRPr lang="zh-CN" altLang="en-US" dirty="0"/>
          </a:p>
        </p:txBody>
      </p:sp>
      <p:sp>
        <p:nvSpPr>
          <p:cNvPr id="5" name="Slide Number Placeholder 4"/>
          <p:cNvSpPr>
            <a:spLocks noGrp="1"/>
          </p:cNvSpPr>
          <p:nvPr>
            <p:ph type="sldNum" sz="quarter" idx="10"/>
          </p:nvPr>
        </p:nvSpPr>
        <p:spPr/>
        <p:txBody>
          <a:bodyPr/>
          <a:lstStyle/>
          <a:p>
            <a:pPr>
              <a:defRPr/>
            </a:pPr>
            <a:fld id="{2FE01333-02AA-4482-AF05-33D6D3D988B8}" type="slidenum">
              <a:rPr lang="zh-CN" altLang="en-US" smtClean="0"/>
              <a:pPr>
                <a:defRPr/>
              </a:pPr>
              <a:t>28</a:t>
            </a:fld>
            <a:endParaRPr lang="en-US" altLang="zh-CN"/>
          </a:p>
        </p:txBody>
      </p:sp>
    </p:spTree>
    <p:extLst>
      <p:ext uri="{BB962C8B-B14F-4D97-AF65-F5344CB8AC3E}">
        <p14:creationId xmlns:p14="http://schemas.microsoft.com/office/powerpoint/2010/main" val="195803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理解人群的移动规律在很多方面都有重要意义，比如优化公共交通系统，进行城市区域的规划等。</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3</a:t>
            </a:fld>
            <a:endParaRPr lang="en-US" altLang="zh-CN"/>
          </a:p>
        </p:txBody>
      </p:sp>
    </p:spTree>
    <p:extLst>
      <p:ext uri="{BB962C8B-B14F-4D97-AF65-F5344CB8AC3E}">
        <p14:creationId xmlns:p14="http://schemas.microsoft.com/office/powerpoint/2010/main" val="413612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同时，现在关于人移动轨迹的数据越来越丰富，比如出租车、各种基于位置的服务，社交网络等等。</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4</a:t>
            </a:fld>
            <a:endParaRPr lang="en-US" altLang="zh-CN"/>
          </a:p>
        </p:txBody>
      </p:sp>
    </p:spTree>
    <p:extLst>
      <p:ext uri="{BB962C8B-B14F-4D97-AF65-F5344CB8AC3E}">
        <p14:creationId xmlns:p14="http://schemas.microsoft.com/office/powerpoint/2010/main" val="410126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这里作者列举了两篇发表在</a:t>
            </a:r>
            <a:r>
              <a:rPr lang="en-US" altLang="zh-CN" dirty="0" err="1"/>
              <a:t>natrue</a:t>
            </a:r>
            <a:r>
              <a:rPr lang="zh-CN" altLang="en-US" dirty="0"/>
              <a:t>上的研究人群移动规律的文章，第一篇提出了一些人群移动的一般规律，</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5</a:t>
            </a:fld>
            <a:endParaRPr lang="en-US" altLang="zh-CN"/>
          </a:p>
        </p:txBody>
      </p:sp>
    </p:spTree>
    <p:extLst>
      <p:ext uri="{BB962C8B-B14F-4D97-AF65-F5344CB8AC3E}">
        <p14:creationId xmlns:p14="http://schemas.microsoft.com/office/powerpoint/2010/main" val="382086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第二篇将人群分为两类，一类倾向于不断探索新的区域，一类倾向于回到自己之前去过的地方。</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6</a:t>
            </a:fld>
            <a:endParaRPr lang="en-US" altLang="zh-CN"/>
          </a:p>
        </p:txBody>
      </p:sp>
    </p:spTree>
    <p:extLst>
      <p:ext uri="{BB962C8B-B14F-4D97-AF65-F5344CB8AC3E}">
        <p14:creationId xmlns:p14="http://schemas.microsoft.com/office/powerpoint/2010/main" val="36077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而这篇文章则将终点放在了探究人群移动背后的目的上，研究的问题主要有两个，一是通过他提出的模型来说明人群在不同的城市功能区之间移动的本质是什么；二是我们如何判断人群移动的目的是什么。</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7</a:t>
            </a:fld>
            <a:endParaRPr lang="en-US" altLang="zh-CN"/>
          </a:p>
        </p:txBody>
      </p:sp>
    </p:spTree>
    <p:extLst>
      <p:ext uri="{BB962C8B-B14F-4D97-AF65-F5344CB8AC3E}">
        <p14:creationId xmlns:p14="http://schemas.microsoft.com/office/powerpoint/2010/main" val="24319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首先作者提出了人群移动的同步现象，同步现象在生活中很常见，比如双胞胎之间，恋人时间，从事相同职业的人之间。他们往往会不约而同的表现出一些相似之处。</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8</a:t>
            </a:fld>
            <a:endParaRPr lang="en-US" altLang="zh-CN"/>
          </a:p>
        </p:txBody>
      </p:sp>
    </p:spTree>
    <p:extLst>
      <p:ext uri="{BB962C8B-B14F-4D97-AF65-F5344CB8AC3E}">
        <p14:creationId xmlns:p14="http://schemas.microsoft.com/office/powerpoint/2010/main" val="41698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在城市中，各个区域的人流情况之间也会有这种同步的现象，比如，这两张图分别来自纽约市的两大飞机场，横轴代表时间段，纵轴代表各个时间段进入两个区域的人流量。</a:t>
            </a:r>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9</a:t>
            </a:fld>
            <a:endParaRPr lang="en-US" altLang="zh-CN"/>
          </a:p>
        </p:txBody>
      </p:sp>
    </p:spTree>
    <p:extLst>
      <p:ext uri="{BB962C8B-B14F-4D97-AF65-F5344CB8AC3E}">
        <p14:creationId xmlns:p14="http://schemas.microsoft.com/office/powerpoint/2010/main" val="2861294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9525" y="6477000"/>
            <a:ext cx="2249488" cy="2889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2359025" y="6477000"/>
            <a:ext cx="6784975" cy="2809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9" name="Text Placeholder 2"/>
          <p:cNvSpPr>
            <a:spLocks noGrp="1"/>
          </p:cNvSpPr>
          <p:nvPr>
            <p:ph type="body" idx="10"/>
          </p:nvPr>
        </p:nvSpPr>
        <p:spPr>
          <a:xfrm>
            <a:off x="-9524" y="3124200"/>
            <a:ext cx="9153524" cy="1139825"/>
          </a:xfrm>
        </p:spPr>
        <p:txBody>
          <a:bodyPr/>
          <a:lstStyle>
            <a:lvl1pPr marL="0" indent="0" algn="ctr">
              <a:buNone/>
              <a:defRPr sz="2800" b="0">
                <a:solidFill>
                  <a:schemeClr val="bg1"/>
                </a:solidFill>
                <a:latin typeface="Calibri" charset="0"/>
                <a:ea typeface="Calibri" charset="0"/>
                <a:cs typeface="Calibri"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30" name="Text Placeholder 2"/>
          <p:cNvSpPr>
            <a:spLocks noGrp="1"/>
          </p:cNvSpPr>
          <p:nvPr>
            <p:ph type="body" idx="11"/>
          </p:nvPr>
        </p:nvSpPr>
        <p:spPr>
          <a:xfrm>
            <a:off x="0" y="1447800"/>
            <a:ext cx="9153524" cy="1139825"/>
          </a:xfrm>
        </p:spPr>
        <p:txBody>
          <a:bodyPr/>
          <a:lstStyle>
            <a:lvl1pPr marL="0" indent="0" algn="ctr">
              <a:buNone/>
              <a:defRPr lang="en-US" sz="3600" b="1" kern="1200" cap="none" dirty="0" smtClean="0">
                <a:solidFill>
                  <a:schemeClr val="folHlink"/>
                </a:solidFill>
                <a:latin typeface="Palatino Linotype" pitchFamily="18" charset="0"/>
                <a:ea typeface="宋体" pitchFamily="2" charset="-122"/>
                <a:cs typeface="Times New Roman"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pic>
        <p:nvPicPr>
          <p:cNvPr id="2" name="Picture 1"/>
          <p:cNvPicPr>
            <a:picLocks noChangeAspect="1"/>
          </p:cNvPicPr>
          <p:nvPr userDrawn="1"/>
        </p:nvPicPr>
        <p:blipFill>
          <a:blip r:embed="rId3"/>
          <a:stretch>
            <a:fillRect/>
          </a:stretch>
        </p:blipFill>
        <p:spPr>
          <a:xfrm>
            <a:off x="3810000" y="4495086"/>
            <a:ext cx="1470422" cy="1470422"/>
          </a:xfrm>
          <a:prstGeom prst="rect">
            <a:avLst/>
          </a:prstGeom>
        </p:spPr>
      </p:pic>
      <p:pic>
        <p:nvPicPr>
          <p:cNvPr id="7" name="Picture 6"/>
          <p:cNvPicPr>
            <a:picLocks noChangeAspect="1"/>
          </p:cNvPicPr>
          <p:nvPr userDrawn="1"/>
        </p:nvPicPr>
        <p:blipFill>
          <a:blip r:embed="rId4"/>
          <a:stretch>
            <a:fillRect/>
          </a:stretch>
        </p:blipFill>
        <p:spPr>
          <a:xfrm>
            <a:off x="3086432" y="5910363"/>
            <a:ext cx="2971137" cy="517767"/>
          </a:xfrm>
          <a:prstGeom prst="rect">
            <a:avLst/>
          </a:prstGeom>
          <a:ln>
            <a:noFill/>
          </a:ln>
        </p:spPr>
      </p:pic>
    </p:spTree>
    <p:extLst>
      <p:ext uri="{BB962C8B-B14F-4D97-AF65-F5344CB8AC3E}">
        <p14:creationId xmlns:p14="http://schemas.microsoft.com/office/powerpoint/2010/main" val="1470998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lgn="l">
              <a:defRPr>
                <a:latin typeface="Tw Cen MT" pitchFamily="34" charset="0"/>
              </a:defRPr>
            </a:lvl1pPr>
          </a:lstStyle>
          <a:p>
            <a:pPr>
              <a:defRPr/>
            </a:pPr>
            <a:fld id="{24FCFFF6-D6F6-4271-BFAB-04F6D028DEA8}" type="datetime1">
              <a:rPr lang="zh-CN" altLang="en-US"/>
              <a:pPr>
                <a:defRPr/>
              </a:pPr>
              <a:t>2017/9/19</a:t>
            </a:fld>
            <a:endParaRPr lang="en-US" altLang="zh-CN"/>
          </a:p>
        </p:txBody>
      </p:sp>
      <p:sp>
        <p:nvSpPr>
          <p:cNvPr id="10" name="Slide Number Placeholder 12"/>
          <p:cNvSpPr>
            <a:spLocks noGrp="1"/>
          </p:cNvSpPr>
          <p:nvPr>
            <p:ph type="sldNum" sz="quarter" idx="11"/>
          </p:nvPr>
        </p:nvSpPr>
        <p:spPr>
          <a:xfrm>
            <a:off x="0" y="4667250"/>
            <a:ext cx="1447800" cy="663575"/>
          </a:xfrm>
        </p:spPr>
        <p:txBody>
          <a:bodyPr/>
          <a:lstStyle>
            <a:lvl1pPr>
              <a:defRPr sz="2800">
                <a:solidFill>
                  <a:srgbClr val="FFFFFF"/>
                </a:solidFill>
              </a:defRPr>
            </a:lvl1pPr>
          </a:lstStyle>
          <a:p>
            <a:pPr>
              <a:defRPr/>
            </a:pPr>
            <a:fld id="{52C5B853-42E2-4499-9BD2-5AC1CD9920C4}" type="slidenum">
              <a:rPr lang="zh-CN" altLang="en-US"/>
              <a:pPr>
                <a:defRPr/>
              </a:pPr>
              <a:t>‹#›</a:t>
            </a:fld>
            <a:endParaRPr lang="en-US" altLang="zh-CN"/>
          </a:p>
        </p:txBody>
      </p:sp>
      <p:sp>
        <p:nvSpPr>
          <p:cNvPr id="11" name="Footer Placeholder 13"/>
          <p:cNvSpPr>
            <a:spLocks noGrp="1"/>
          </p:cNvSpPr>
          <p:nvPr>
            <p:ph type="ftr" sz="quarter" idx="12"/>
          </p:nvPr>
        </p:nvSpPr>
        <p:spPr>
          <a:xfrm>
            <a:off x="1600200" y="6248400"/>
            <a:ext cx="4572000"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3698572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07445D1-BFE7-4C15-ABB9-E50A520CE262}" type="datetime1">
              <a:rPr lang="zh-CN" altLang="en-US"/>
              <a:pPr>
                <a:defRPr/>
              </a:pPr>
              <a:t>2017/9/19</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6FDB0206-68C1-44A4-8C2C-F18C08A089A8}" type="slidenum">
              <a:rPr lang="zh-CN" altLang="en-US"/>
              <a:pPr>
                <a:defRPr/>
              </a:pPr>
              <a:t>‹#›</a:t>
            </a:fld>
            <a:endParaRPr lang="en-US" altLang="zh-CN"/>
          </a:p>
        </p:txBody>
      </p:sp>
    </p:spTree>
    <p:extLst>
      <p:ext uri="{BB962C8B-B14F-4D97-AF65-F5344CB8AC3E}">
        <p14:creationId xmlns:p14="http://schemas.microsoft.com/office/powerpoint/2010/main" val="269894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lgn="l">
              <a:defRPr>
                <a:latin typeface="Tw Cen MT" pitchFamily="34" charset="0"/>
              </a:defRPr>
            </a:lvl1pPr>
          </a:lstStyle>
          <a:p>
            <a:pPr>
              <a:defRPr/>
            </a:pPr>
            <a:fld id="{DD05482A-F5EE-4C8F-840F-943C4C5F6B0B}" type="datetime1">
              <a:rPr lang="zh-CN" altLang="en-US"/>
              <a:pPr>
                <a:defRPr/>
              </a:pPr>
              <a:t>2017/9/19</a:t>
            </a:fld>
            <a:endParaRPr lang="en-US" altLang="zh-CN"/>
          </a:p>
        </p:txBody>
      </p:sp>
      <p:sp>
        <p:nvSpPr>
          <p:cNvPr id="8" name="Footer Placeholder 4"/>
          <p:cNvSpPr>
            <a:spLocks noGrp="1"/>
          </p:cNvSpPr>
          <p:nvPr>
            <p:ph type="ftr" sz="quarter" idx="11"/>
          </p:nvPr>
        </p:nvSpPr>
        <p:spPr>
          <a:xfrm>
            <a:off x="457200" y="6248400"/>
            <a:ext cx="5573713" cy="365125"/>
          </a:xfrm>
        </p:spPr>
        <p:txBody>
          <a:bodyPr/>
          <a:lstStyle>
            <a:lvl1pPr algn="r">
              <a:defRPr>
                <a:latin typeface="Tw Cen MT" pitchFamily="34" charset="0"/>
              </a:defRPr>
            </a:lvl1pPr>
          </a:lstStyle>
          <a:p>
            <a:pPr>
              <a:defRPr/>
            </a:pPr>
            <a:endParaRPr lang="en-US" altLang="zh-CN"/>
          </a:p>
        </p:txBody>
      </p:sp>
      <p:sp>
        <p:nvSpPr>
          <p:cNvPr id="9" name="Slide Number Placeholder 5"/>
          <p:cNvSpPr>
            <a:spLocks noGrp="1"/>
          </p:cNvSpPr>
          <p:nvPr>
            <p:ph type="sldNum" sz="quarter" idx="12"/>
          </p:nvPr>
        </p:nvSpPr>
        <p:spPr>
          <a:xfrm rot="5400000">
            <a:off x="5989638" y="144462"/>
            <a:ext cx="533400" cy="244475"/>
          </a:xfrm>
        </p:spPr>
        <p:txBody>
          <a:bodyPr/>
          <a:lstStyle>
            <a:lvl1pPr>
              <a:defRPr>
                <a:solidFill>
                  <a:srgbClr val="FFFFFF"/>
                </a:solidFill>
              </a:defRPr>
            </a:lvl1pPr>
          </a:lstStyle>
          <a:p>
            <a:pPr>
              <a:defRPr/>
            </a:pPr>
            <a:fld id="{BC1A48E6-510A-4956-8C1E-7B4EF81485BF}" type="slidenum">
              <a:rPr lang="zh-CN" altLang="en-US"/>
              <a:pPr>
                <a:defRPr/>
              </a:pPr>
              <a:t>‹#›</a:t>
            </a:fld>
            <a:endParaRPr lang="en-US" altLang="zh-CN"/>
          </a:p>
        </p:txBody>
      </p:sp>
    </p:spTree>
    <p:extLst>
      <p:ext uri="{BB962C8B-B14F-4D97-AF65-F5344CB8AC3E}">
        <p14:creationId xmlns:p14="http://schemas.microsoft.com/office/powerpoint/2010/main" val="40469891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Content Placeholder 2"/>
          <p:cNvSpPr>
            <a:spLocks noGrp="1"/>
          </p:cNvSpPr>
          <p:nvPr>
            <p:ph sz="half" idx="1"/>
          </p:nvPr>
        </p:nvSpPr>
        <p:spPr>
          <a:xfrm>
            <a:off x="3810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fld id="{944F3557-03FC-4C70-A7F2-17C436D15A94}" type="datetime1">
              <a:rPr lang="zh-CN" altLang="en-US"/>
              <a:pPr>
                <a:defRPr/>
              </a:pPr>
              <a:t>2017/9/19</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9D48793D-EE6A-4D7D-B448-E30976B0D4D9}" type="slidenum">
              <a:rPr lang="zh-CN" altLang="en-US"/>
              <a:pPr>
                <a:defRPr/>
              </a:pPr>
              <a:t>‹#›</a:t>
            </a:fld>
            <a:endParaRPr lang="en-US" altLang="zh-CN"/>
          </a:p>
        </p:txBody>
      </p:sp>
    </p:spTree>
    <p:extLst>
      <p:ext uri="{BB962C8B-B14F-4D97-AF65-F5344CB8AC3E}">
        <p14:creationId xmlns:p14="http://schemas.microsoft.com/office/powerpoint/2010/main" val="289428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1D83CFF-0C4C-4068-ACCC-A25C85239553}" type="datetime1">
              <a:rPr lang="zh-CN" altLang="en-US"/>
              <a:pPr>
                <a:defRPr/>
              </a:pPr>
              <a:t>2017/9/19</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63FC482A-60CC-424E-8675-7CE69254BBB9}" type="slidenum">
              <a:rPr lang="zh-CN" altLang="en-US"/>
              <a:pPr>
                <a:defRPr/>
              </a:pPr>
              <a:t>‹#›</a:t>
            </a:fld>
            <a:endParaRPr lang="en-US" altLang="zh-CN"/>
          </a:p>
        </p:txBody>
      </p:sp>
    </p:spTree>
    <p:extLst>
      <p:ext uri="{BB962C8B-B14F-4D97-AF65-F5344CB8AC3E}">
        <p14:creationId xmlns:p14="http://schemas.microsoft.com/office/powerpoint/2010/main" val="204162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Content Placeholder 2"/>
          <p:cNvSpPr>
            <a:spLocks noGrp="1"/>
          </p:cNvSpPr>
          <p:nvPr>
            <p:ph sz="half" idx="1"/>
          </p:nvPr>
        </p:nvSpPr>
        <p:spPr>
          <a:xfrm>
            <a:off x="3810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6CB69EF-560B-44E0-AF0F-9D9CF1754B17}" type="datetime1">
              <a:rPr lang="zh-CN" altLang="en-US"/>
              <a:pPr>
                <a:defRPr/>
              </a:pPr>
              <a:t>2017/9/19</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2A096919-6F0D-4646-92A9-E5A641AD6D06}" type="slidenum">
              <a:rPr lang="zh-CN" altLang="en-US"/>
              <a:pPr>
                <a:defRPr/>
              </a:pPr>
              <a:t>‹#›</a:t>
            </a:fld>
            <a:endParaRPr lang="en-US" altLang="zh-CN"/>
          </a:p>
        </p:txBody>
      </p:sp>
    </p:spTree>
    <p:extLst>
      <p:ext uri="{BB962C8B-B14F-4D97-AF65-F5344CB8AC3E}">
        <p14:creationId xmlns:p14="http://schemas.microsoft.com/office/powerpoint/2010/main" val="398799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8382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000" y="3924300"/>
            <a:ext cx="8382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6AEE540-D98C-49A4-8D2A-38E746BBD19F}" type="datetime1">
              <a:rPr lang="zh-CN" altLang="en-US"/>
              <a:pPr>
                <a:defRPr/>
              </a:pPr>
              <a:t>2017/9/19</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8D507504-3B4E-428B-8F68-FDABFC7C3C9F}" type="slidenum">
              <a:rPr lang="zh-CN" altLang="en-US"/>
              <a:pPr>
                <a:defRPr/>
              </a:pPr>
              <a:t>‹#›</a:t>
            </a:fld>
            <a:endParaRPr lang="en-US" altLang="zh-CN"/>
          </a:p>
        </p:txBody>
      </p:sp>
    </p:spTree>
    <p:extLst>
      <p:ext uri="{BB962C8B-B14F-4D97-AF65-F5344CB8AC3E}">
        <p14:creationId xmlns:p14="http://schemas.microsoft.com/office/powerpoint/2010/main" val="535897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fld id="{0EEE3E8A-CC67-4234-9966-F09025F60669}" type="datetime1">
              <a:rPr lang="zh-CN" altLang="en-US"/>
              <a:pPr>
                <a:defRPr/>
              </a:pPr>
              <a:t>2017/9/19</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5472D83F-E833-456E-858E-9FA388BFC997}" type="slidenum">
              <a:rPr lang="zh-CN" altLang="en-US"/>
              <a:pPr>
                <a:defRPr/>
              </a:pPr>
              <a:t>‹#›</a:t>
            </a:fld>
            <a:endParaRPr lang="en-US" altLang="zh-CN"/>
          </a:p>
        </p:txBody>
      </p:sp>
    </p:spTree>
    <p:extLst>
      <p:ext uri="{BB962C8B-B14F-4D97-AF65-F5344CB8AC3E}">
        <p14:creationId xmlns:p14="http://schemas.microsoft.com/office/powerpoint/2010/main" val="834962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Content Placeholder 2"/>
          <p:cNvSpPr>
            <a:spLocks noGrp="1"/>
          </p:cNvSpPr>
          <p:nvPr>
            <p:ph sz="quarter" idx="1"/>
          </p:nvPr>
        </p:nvSpPr>
        <p:spPr>
          <a:xfrm>
            <a:off x="3810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81000" y="3924300"/>
            <a:ext cx="8382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fld id="{9C44452C-FF80-4C65-B519-35610815910C}" type="datetime1">
              <a:rPr lang="zh-CN" altLang="en-US"/>
              <a:pPr>
                <a:defRPr/>
              </a:pPr>
              <a:t>2017/9/19</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A55ACA83-B6F9-4D10-BC91-0EE1F2AF8298}" type="slidenum">
              <a:rPr lang="zh-CN" altLang="en-US"/>
              <a:pPr>
                <a:defRPr/>
              </a:pPr>
              <a:t>‹#›</a:t>
            </a:fld>
            <a:endParaRPr lang="en-US" altLang="zh-CN"/>
          </a:p>
        </p:txBody>
      </p:sp>
    </p:spTree>
    <p:extLst>
      <p:ext uri="{BB962C8B-B14F-4D97-AF65-F5344CB8AC3E}">
        <p14:creationId xmlns:p14="http://schemas.microsoft.com/office/powerpoint/2010/main" val="243969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7013" y="228600"/>
            <a:ext cx="6326187" cy="609600"/>
          </a:xfrm>
        </p:spPr>
        <p:txBody>
          <a:bodyPr/>
          <a:lstStyle/>
          <a:p>
            <a:r>
              <a:rPr lang="en-US"/>
              <a:t>Click to edit Master title style</a:t>
            </a:r>
          </a:p>
        </p:txBody>
      </p:sp>
      <p:sp>
        <p:nvSpPr>
          <p:cNvPr id="3" name="Content Placeholder 2"/>
          <p:cNvSpPr>
            <a:spLocks noGrp="1"/>
          </p:cNvSpPr>
          <p:nvPr>
            <p:ph sz="quarter" idx="1"/>
          </p:nvPr>
        </p:nvSpPr>
        <p:spPr>
          <a:xfrm>
            <a:off x="3810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22E88AB5-B4F6-49CF-8636-9ECB8B2ADFC5}" type="datetime1">
              <a:rPr lang="zh-CN" altLang="en-US"/>
              <a:pPr>
                <a:defRPr/>
              </a:pPr>
              <a:t>2017/9/19</a:t>
            </a:fld>
            <a:endParaRPr lang="en-US" altLang="zh-CN"/>
          </a:p>
        </p:txBody>
      </p:sp>
      <p:sp>
        <p:nvSpPr>
          <p:cNvPr id="8" name="Footer Placeholder 2"/>
          <p:cNvSpPr>
            <a:spLocks noGrp="1"/>
          </p:cNvSpPr>
          <p:nvPr>
            <p:ph type="ftr" sz="quarter" idx="11"/>
          </p:nvPr>
        </p:nvSpPr>
        <p:spPr/>
        <p:txBody>
          <a:bodyPr/>
          <a:lstStyle>
            <a:lvl1pPr>
              <a:defRPr/>
            </a:lvl1pPr>
          </a:lstStyle>
          <a:p>
            <a:pPr>
              <a:defRPr/>
            </a:pPr>
            <a:endParaRPr lang="en-US" altLang="zh-CN"/>
          </a:p>
        </p:txBody>
      </p:sp>
      <p:sp>
        <p:nvSpPr>
          <p:cNvPr id="9" name="Slide Number Placeholder 22"/>
          <p:cNvSpPr>
            <a:spLocks noGrp="1"/>
          </p:cNvSpPr>
          <p:nvPr>
            <p:ph type="sldNum" sz="quarter" idx="12"/>
          </p:nvPr>
        </p:nvSpPr>
        <p:spPr/>
        <p:txBody>
          <a:bodyPr/>
          <a:lstStyle>
            <a:lvl1pPr>
              <a:defRPr/>
            </a:lvl1pPr>
          </a:lstStyle>
          <a:p>
            <a:pPr>
              <a:defRPr/>
            </a:pPr>
            <a:fld id="{BC603B26-A023-4209-9A72-EC9BF0337983}" type="slidenum">
              <a:rPr lang="zh-CN" altLang="en-US"/>
              <a:pPr>
                <a:defRPr/>
              </a:pPr>
              <a:t>‹#›</a:t>
            </a:fld>
            <a:endParaRPr lang="en-US" altLang="zh-CN"/>
          </a:p>
        </p:txBody>
      </p:sp>
    </p:spTree>
    <p:extLst>
      <p:ext uri="{BB962C8B-B14F-4D97-AF65-F5344CB8AC3E}">
        <p14:creationId xmlns:p14="http://schemas.microsoft.com/office/powerpoint/2010/main" val="6182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4D4FFC3-1C58-40CA-A288-2806E5038C4C}" type="datetime1">
              <a:rPr lang="zh-CN" altLang="en-US" smtClean="0"/>
              <a:pPr>
                <a:defRPr/>
              </a:pPr>
              <a:t>2017/9/19</a:t>
            </a:fld>
            <a:endParaRPr lang="en-US" altLang="zh-CN"/>
          </a:p>
        </p:txBody>
      </p:sp>
      <p:sp>
        <p:nvSpPr>
          <p:cNvPr id="4" name="Footer Placeholder 3"/>
          <p:cNvSpPr>
            <a:spLocks noGrp="1"/>
          </p:cNvSpPr>
          <p:nvPr>
            <p:ph type="ftr" sz="quarter" idx="11"/>
          </p:nvPr>
        </p:nvSpPr>
        <p:spPr/>
        <p:txBody>
          <a:bodyPr/>
          <a:lstStyle/>
          <a:p>
            <a:pPr>
              <a:defRPr/>
            </a:pPr>
            <a:endParaRPr lang="en-US" altLang="zh-CN" dirty="0"/>
          </a:p>
        </p:txBody>
      </p:sp>
      <p:sp>
        <p:nvSpPr>
          <p:cNvPr id="5" name="Slide Number Placeholder 4"/>
          <p:cNvSpPr>
            <a:spLocks noGrp="1"/>
          </p:cNvSpPr>
          <p:nvPr>
            <p:ph type="sldNum" sz="quarter" idx="12"/>
          </p:nvPr>
        </p:nvSpPr>
        <p:spPr/>
        <p:txBody>
          <a:bodyPr/>
          <a:lstStyle/>
          <a:p>
            <a:pPr>
              <a:defRPr/>
            </a:pPr>
            <a:fld id="{757FCECE-B8F0-4E41-8C68-B5EF7873DDC8}" type="slidenum">
              <a:rPr lang="zh-CN" altLang="en-US" smtClean="0"/>
              <a:pPr>
                <a:defRPr/>
              </a:pPr>
              <a:t>‹#›</a:t>
            </a:fld>
            <a:endParaRPr lang="en-US" altLang="zh-CN"/>
          </a:p>
        </p:txBody>
      </p:sp>
    </p:spTree>
    <p:extLst>
      <p:ext uri="{BB962C8B-B14F-4D97-AF65-F5344CB8AC3E}">
        <p14:creationId xmlns:p14="http://schemas.microsoft.com/office/powerpoint/2010/main" val="1983614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Content Placeholder 2"/>
          <p:cNvSpPr>
            <a:spLocks noGrp="1"/>
          </p:cNvSpPr>
          <p:nvPr>
            <p:ph sz="half" idx="1"/>
          </p:nvPr>
        </p:nvSpPr>
        <p:spPr>
          <a:xfrm>
            <a:off x="381000" y="1295400"/>
            <a:ext cx="8382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3924300"/>
            <a:ext cx="8382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95A603A-CF83-4F8E-8A62-99661C459FD7}" type="datetime1">
              <a:rPr lang="zh-CN" altLang="en-US"/>
              <a:pPr>
                <a:defRPr/>
              </a:pPr>
              <a:t>2017/9/19</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CCB2353B-A913-4B82-B175-E158D56AF1D1}" type="slidenum">
              <a:rPr lang="zh-CN" altLang="en-US"/>
              <a:pPr>
                <a:defRPr/>
              </a:pPr>
              <a:t>‹#›</a:t>
            </a:fld>
            <a:endParaRPr lang="en-US" altLang="zh-CN"/>
          </a:p>
        </p:txBody>
      </p:sp>
    </p:spTree>
    <p:extLst>
      <p:ext uri="{BB962C8B-B14F-4D97-AF65-F5344CB8AC3E}">
        <p14:creationId xmlns:p14="http://schemas.microsoft.com/office/powerpoint/2010/main" val="211089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60107D1-8C72-4BDC-8D95-7F876CFA6BA2}" type="datetime1">
              <a:rPr lang="zh-CN" altLang="en-US"/>
              <a:pPr>
                <a:defRPr/>
              </a:pPr>
              <a:t>2017/9/19</a:t>
            </a:fld>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22"/>
          <p:cNvSpPr>
            <a:spLocks noGrp="1"/>
          </p:cNvSpPr>
          <p:nvPr>
            <p:ph type="sldNum" sz="quarter" idx="12"/>
          </p:nvPr>
        </p:nvSpPr>
        <p:spPr/>
        <p:txBody>
          <a:bodyPr/>
          <a:lstStyle>
            <a:lvl1pPr>
              <a:defRPr/>
            </a:lvl1pPr>
          </a:lstStyle>
          <a:p>
            <a:pPr>
              <a:defRPr/>
            </a:pPr>
            <a:fld id="{2EADD4DA-7551-4349-BBC3-3338B4604FC4}" type="slidenum">
              <a:rPr lang="zh-CN" altLang="en-US"/>
              <a:pPr>
                <a:defRPr/>
              </a:pPr>
              <a:t>‹#›</a:t>
            </a:fld>
            <a:endParaRPr lang="en-US" altLang="zh-CN"/>
          </a:p>
        </p:txBody>
      </p:sp>
    </p:spTree>
    <p:extLst>
      <p:ext uri="{BB962C8B-B14F-4D97-AF65-F5344CB8AC3E}">
        <p14:creationId xmlns:p14="http://schemas.microsoft.com/office/powerpoint/2010/main" val="401272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a:t>Click to edit Master title style</a:t>
            </a:r>
          </a:p>
        </p:txBody>
      </p:sp>
      <p:sp>
        <p:nvSpPr>
          <p:cNvPr id="3" name="Table Placeholder 2"/>
          <p:cNvSpPr>
            <a:spLocks noGrp="1"/>
          </p:cNvSpPr>
          <p:nvPr>
            <p:ph type="tbl" idx="1"/>
          </p:nvPr>
        </p:nvSpPr>
        <p:spPr>
          <a:xfrm>
            <a:off x="381000" y="1295400"/>
            <a:ext cx="8382000" cy="5105400"/>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F9118720-6054-4CBE-A09A-F8D8A1A4B85B}" type="datetime1">
              <a:rPr lang="zh-CN" altLang="en-US"/>
              <a:pPr>
                <a:defRPr/>
              </a:pPr>
              <a:t>2017/9/19</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658699C0-D733-40B7-854C-6F1FD8B05479}" type="slidenum">
              <a:rPr lang="zh-CN" altLang="en-US"/>
              <a:pPr>
                <a:defRPr/>
              </a:pPr>
              <a:t>‹#›</a:t>
            </a:fld>
            <a:endParaRPr lang="en-US" altLang="zh-CN"/>
          </a:p>
        </p:txBody>
      </p:sp>
    </p:spTree>
    <p:extLst>
      <p:ext uri="{BB962C8B-B14F-4D97-AF65-F5344CB8AC3E}">
        <p14:creationId xmlns:p14="http://schemas.microsoft.com/office/powerpoint/2010/main" val="24513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27648" cy="612648"/>
          </a:xfrm>
        </p:spPr>
        <p:txBody>
          <a:bodyPr/>
          <a:lstStyle>
            <a:lvl1pPr>
              <a:defRPr sz="3200" b="1"/>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D388626E-4482-4EF2-A62D-5093D522F56B}" type="datetime1">
              <a:rPr lang="zh-CN" altLang="en-US"/>
              <a:pPr>
                <a:defRPr/>
              </a:pPr>
              <a:t>2017/9/19</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4FB031F1-5063-4188-8D59-5595F3E5442B}" type="slidenum">
              <a:rPr lang="zh-CN" altLang="en-US"/>
              <a:pPr>
                <a:defRPr/>
              </a:pPr>
              <a:t>‹#›</a:t>
            </a:fld>
            <a:endParaRPr lang="en-US" altLang="zh-CN" dirty="0"/>
          </a:p>
        </p:txBody>
      </p:sp>
    </p:spTree>
    <p:extLst>
      <p:ext uri="{BB962C8B-B14F-4D97-AF65-F5344CB8AC3E}">
        <p14:creationId xmlns:p14="http://schemas.microsoft.com/office/powerpoint/2010/main" val="33667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userDrawn="1"/>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446AE959-CB74-4E60-BF04-2BD3749FE6B5}" type="datetime1">
              <a:rPr lang="zh-CN" altLang="en-US"/>
              <a:pPr>
                <a:defRPr/>
              </a:pPr>
              <a:t>2017/9/19</a:t>
            </a:fld>
            <a:endParaRPr lang="en-US" altLang="zh-CN"/>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301CB58-858A-416C-B34A-B73A3D1FEF1C}" type="slidenum">
              <a:rPr lang="zh-CN" altLang="en-US"/>
              <a:pPr>
                <a:defRPr/>
              </a:pPr>
              <a:t>‹#›</a:t>
            </a:fld>
            <a:endParaRPr lang="en-US" altLang="zh-CN"/>
          </a:p>
        </p:txBody>
      </p:sp>
      <p:sp>
        <p:nvSpPr>
          <p:cNvPr id="9" name="Footer Placeholder 13"/>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5706933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7E161056-ADD4-4C14-A1DE-C4436734F244}" type="datetime1">
              <a:rPr lang="zh-CN" altLang="en-US"/>
              <a:pPr>
                <a:defRPr/>
              </a:pPr>
              <a:t>2017/9/19</a:t>
            </a:fld>
            <a:endParaRPr lang="en-US" altLang="zh-CN"/>
          </a:p>
        </p:txBody>
      </p:sp>
      <p:sp>
        <p:nvSpPr>
          <p:cNvPr id="10" name="Slide Number Placeholder 9"/>
          <p:cNvSpPr>
            <a:spLocks noGrp="1"/>
          </p:cNvSpPr>
          <p:nvPr>
            <p:ph type="sldNum" sz="quarter" idx="11"/>
          </p:nvPr>
        </p:nvSpPr>
        <p:spPr>
          <a:xfrm>
            <a:off x="0" y="1271588"/>
            <a:ext cx="533400" cy="244475"/>
          </a:xfrm>
        </p:spPr>
        <p:txBody>
          <a:bodyPr/>
          <a:lstStyle>
            <a:lvl1pPr>
              <a:defRPr>
                <a:solidFill>
                  <a:srgbClr val="FFFFFF"/>
                </a:solidFill>
              </a:defRPr>
            </a:lvl1pPr>
          </a:lstStyle>
          <a:p>
            <a:pPr>
              <a:defRPr/>
            </a:pPr>
            <a:fld id="{F389A99C-6236-4545-BD23-431F323BE439}" type="slidenum">
              <a:rPr lang="zh-CN" altLang="en-US"/>
              <a:pPr>
                <a:defRPr/>
              </a:pPr>
              <a:t>‹#›</a:t>
            </a:fld>
            <a:endParaRPr lang="en-US" altLang="zh-CN"/>
          </a:p>
        </p:txBody>
      </p:sp>
      <p:sp>
        <p:nvSpPr>
          <p:cNvPr id="12" name="Footer Placeholder 11"/>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317468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0" name="Date Placeholder 9"/>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4E8CC72C-4A13-49B7-BAE1-72C231A36449}" type="datetime1">
              <a:rPr lang="zh-CN" altLang="en-US"/>
              <a:pPr>
                <a:defRPr/>
              </a:pPr>
              <a:t>2017/9/19</a:t>
            </a:fld>
            <a:endParaRPr lang="en-US" altLang="zh-CN"/>
          </a:p>
        </p:txBody>
      </p:sp>
      <p:sp>
        <p:nvSpPr>
          <p:cNvPr id="12" name="Slide Number Placeholder 11"/>
          <p:cNvSpPr>
            <a:spLocks noGrp="1"/>
          </p:cNvSpPr>
          <p:nvPr>
            <p:ph type="sldNum" sz="quarter" idx="11"/>
          </p:nvPr>
        </p:nvSpPr>
        <p:spPr>
          <a:xfrm>
            <a:off x="0" y="1271588"/>
            <a:ext cx="533400" cy="244475"/>
          </a:xfrm>
        </p:spPr>
        <p:txBody>
          <a:bodyPr/>
          <a:lstStyle>
            <a:lvl1pPr>
              <a:defRPr>
                <a:solidFill>
                  <a:srgbClr val="FFFFFF"/>
                </a:solidFill>
              </a:defRPr>
            </a:lvl1pPr>
          </a:lstStyle>
          <a:p>
            <a:pPr>
              <a:defRPr/>
            </a:pPr>
            <a:fld id="{DE4AB2F9-F169-4A34-A5CD-3F184725DF04}" type="slidenum">
              <a:rPr lang="zh-CN" altLang="en-US"/>
              <a:pPr>
                <a:defRPr/>
              </a:pPr>
              <a:t>‹#›</a:t>
            </a:fld>
            <a:endParaRPr lang="en-US" altLang="zh-CN"/>
          </a:p>
        </p:txBody>
      </p:sp>
      <p:sp>
        <p:nvSpPr>
          <p:cNvPr id="14" name="Footer Placeholder 13"/>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278507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F2443508-365B-4836-BE65-7A9DF0C0AE6F}" type="datetime1">
              <a:rPr lang="zh-CN" altLang="en-US"/>
              <a:pPr>
                <a:defRPr/>
              </a:pPr>
              <a:t>2017/9/19</a:t>
            </a:fld>
            <a:endParaRPr lang="en-US" altLang="zh-CN"/>
          </a:p>
        </p:txBody>
      </p:sp>
      <p:sp>
        <p:nvSpPr>
          <p:cNvPr id="4" name="Footer Placeholder 2"/>
          <p:cNvSpPr>
            <a:spLocks noGrp="1"/>
          </p:cNvSpPr>
          <p:nvPr>
            <p:ph type="ftr" sz="quarter" idx="11"/>
          </p:nvPr>
        </p:nvSpPr>
        <p:spPr/>
        <p:txBody>
          <a:bodyPr/>
          <a:lstStyle>
            <a:lvl1pPr>
              <a:defRPr/>
            </a:lvl1pPr>
          </a:lstStyle>
          <a:p>
            <a:pPr>
              <a:defRPr/>
            </a:pPr>
            <a:endParaRPr lang="en-US" altLang="zh-CN"/>
          </a:p>
        </p:txBody>
      </p:sp>
      <p:sp>
        <p:nvSpPr>
          <p:cNvPr id="5" name="Slide Number Placeholder 22"/>
          <p:cNvSpPr>
            <a:spLocks noGrp="1"/>
          </p:cNvSpPr>
          <p:nvPr>
            <p:ph type="sldNum" sz="quarter" idx="12"/>
          </p:nvPr>
        </p:nvSpPr>
        <p:spPr/>
        <p:txBody>
          <a:bodyPr/>
          <a:lstStyle>
            <a:lvl1pPr>
              <a:defRPr/>
            </a:lvl1pPr>
          </a:lstStyle>
          <a:p>
            <a:pPr>
              <a:defRPr/>
            </a:pPr>
            <a:fld id="{334AB57F-F47D-4FFF-AD86-77605CB1AC10}" type="slidenum">
              <a:rPr lang="zh-CN" altLang="en-US"/>
              <a:pPr>
                <a:defRPr/>
              </a:pPr>
              <a:t>‹#›</a:t>
            </a:fld>
            <a:endParaRPr lang="en-US" altLang="zh-CN"/>
          </a:p>
        </p:txBody>
      </p:sp>
    </p:spTree>
    <p:extLst>
      <p:ext uri="{BB962C8B-B14F-4D97-AF65-F5344CB8AC3E}">
        <p14:creationId xmlns:p14="http://schemas.microsoft.com/office/powerpoint/2010/main" val="166671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EED0E6F3-459C-4896-A403-4EA44304677C}" type="datetime1">
              <a:rPr lang="zh-CN" altLang="en-US"/>
              <a:pPr>
                <a:defRPr/>
              </a:pPr>
              <a:t>2017/9/19</a:t>
            </a:fld>
            <a:endParaRPr lang="en-US" altLang="zh-CN"/>
          </a:p>
        </p:txBody>
      </p:sp>
      <p:sp>
        <p:nvSpPr>
          <p:cNvPr id="3" name="Footer Placeholder 2"/>
          <p:cNvSpPr>
            <a:spLocks noGrp="1"/>
          </p:cNvSpPr>
          <p:nvPr>
            <p:ph type="ftr" sz="quarter" idx="11"/>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7575A84-FAFF-4CA9-96B5-1956E9548C41}" type="slidenum">
              <a:rPr lang="zh-CN" altLang="en-US"/>
              <a:pPr>
                <a:defRPr/>
              </a:pPr>
              <a:t>‹#›</a:t>
            </a:fld>
            <a:endParaRPr lang="en-US" altLang="zh-CN"/>
          </a:p>
        </p:txBody>
      </p:sp>
    </p:spTree>
    <p:extLst>
      <p:ext uri="{BB962C8B-B14F-4D97-AF65-F5344CB8AC3E}">
        <p14:creationId xmlns:p14="http://schemas.microsoft.com/office/powerpoint/2010/main" val="203039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96681C2-F008-47BD-A2A6-10B81DE06F82}" type="datetime1">
              <a:rPr lang="zh-CN" altLang="en-US"/>
              <a:pPr>
                <a:defRPr/>
              </a:pPr>
              <a:t>2017/9/19</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A11D7F59-3D83-4C55-A296-FA5A8BD28D1B}" type="slidenum">
              <a:rPr lang="zh-CN" altLang="en-US"/>
              <a:pPr>
                <a:defRPr/>
              </a:pPr>
              <a:t>‹#›</a:t>
            </a:fld>
            <a:endParaRPr lang="en-US" altLang="zh-CN"/>
          </a:p>
        </p:txBody>
      </p:sp>
    </p:spTree>
    <p:extLst>
      <p:ext uri="{BB962C8B-B14F-4D97-AF65-F5344CB8AC3E}">
        <p14:creationId xmlns:p14="http://schemas.microsoft.com/office/powerpoint/2010/main" val="359559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tif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227013" y="228600"/>
            <a:ext cx="6326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3810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4" name="Date Placeholder 13"/>
          <p:cNvSpPr>
            <a:spLocks noGrp="1"/>
          </p:cNvSpPr>
          <p:nvPr>
            <p:ph type="dt" sz="half" idx="2"/>
          </p:nvPr>
        </p:nvSpPr>
        <p:spPr>
          <a:xfrm>
            <a:off x="6096000" y="6400800"/>
            <a:ext cx="2667000" cy="2127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ea typeface="宋体" pitchFamily="2" charset="-122"/>
              </a:defRPr>
            </a:lvl1pPr>
          </a:lstStyle>
          <a:p>
            <a:pPr>
              <a:defRPr/>
            </a:pPr>
            <a:fld id="{14D4FFC3-1C58-40CA-A288-2806E5038C4C}" type="datetime1">
              <a:rPr lang="zh-CN" altLang="en-US"/>
              <a:pPr>
                <a:defRPr/>
              </a:pPr>
              <a:t>2017/9/19</a:t>
            </a:fld>
            <a:endParaRPr lang="en-US" altLang="zh-CN"/>
          </a:p>
        </p:txBody>
      </p:sp>
      <p:sp>
        <p:nvSpPr>
          <p:cNvPr id="3" name="Footer Placeholder 2"/>
          <p:cNvSpPr>
            <a:spLocks noGrp="1"/>
          </p:cNvSpPr>
          <p:nvPr>
            <p:ph type="ftr" sz="quarter" idx="3"/>
          </p:nvPr>
        </p:nvSpPr>
        <p:spPr>
          <a:xfrm>
            <a:off x="381000" y="6400800"/>
            <a:ext cx="5421313" cy="2127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ea typeface="宋体" pitchFamily="2" charset="-122"/>
              </a:defRPr>
            </a:lvl1pPr>
          </a:lstStyle>
          <a:p>
            <a:pPr>
              <a:defRPr/>
            </a:pPr>
            <a:endParaRPr lang="en-US" altLang="zh-CN" dirty="0"/>
          </a:p>
        </p:txBody>
      </p:sp>
      <p:sp>
        <p:nvSpPr>
          <p:cNvPr id="7" name="Rectangle 6"/>
          <p:cNvSpPr/>
          <p:nvPr/>
        </p:nvSpPr>
        <p:spPr bwMode="white">
          <a:xfrm>
            <a:off x="0" y="990600"/>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a:xfrm>
            <a:off x="0" y="9144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9" name="Rectangle 8"/>
          <p:cNvSpPr/>
          <p:nvPr/>
        </p:nvSpPr>
        <p:spPr>
          <a:xfrm>
            <a:off x="590550" y="9144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3" name="Slide Number Placeholder 22"/>
          <p:cNvSpPr>
            <a:spLocks noGrp="1"/>
          </p:cNvSpPr>
          <p:nvPr>
            <p:ph type="sldNum" sz="quarter" idx="4"/>
          </p:nvPr>
        </p:nvSpPr>
        <p:spPr>
          <a:xfrm>
            <a:off x="0" y="91440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chemeClr val="bg1"/>
                </a:solidFill>
                <a:latin typeface="Tw Cen MT" pitchFamily="34" charset="0"/>
                <a:ea typeface="宋体" pitchFamily="2" charset="-122"/>
              </a:defRPr>
            </a:lvl1pPr>
          </a:lstStyle>
          <a:p>
            <a:pPr>
              <a:defRPr/>
            </a:pPr>
            <a:fld id="{757FCECE-B8F0-4E41-8C68-B5EF7873DDC8}" type="slidenum">
              <a:rPr lang="zh-CN" altLang="en-US"/>
              <a:pPr>
                <a:defRPr/>
              </a:pPr>
              <a:t>‹#›</a:t>
            </a:fld>
            <a:endParaRPr lang="en-US" altLang="zh-CN"/>
          </a:p>
        </p:txBody>
      </p:sp>
      <p:pic>
        <p:nvPicPr>
          <p:cNvPr id="2" name="Picture 1"/>
          <p:cNvPicPr>
            <a:picLocks noChangeAspect="1"/>
          </p:cNvPicPr>
          <p:nvPr userDrawn="1"/>
        </p:nvPicPr>
        <p:blipFill>
          <a:blip r:embed="rId24"/>
          <a:stretch>
            <a:fillRect/>
          </a:stretch>
        </p:blipFill>
        <p:spPr>
          <a:xfrm>
            <a:off x="8077200" y="76200"/>
            <a:ext cx="990600" cy="805388"/>
          </a:xfrm>
          <a:prstGeom prst="rect">
            <a:avLst/>
          </a:prstGeom>
        </p:spPr>
      </p:pic>
    </p:spTree>
  </p:cSld>
  <p:clrMap bg1="lt1" tx1="dk1" bg2="lt2" tx2="dk2" accent1="accent1" accent2="accent2" accent3="accent3" accent4="accent4" accent5="accent5" accent6="accent6" hlink="hlink" folHlink="folHlink"/>
  <p:sldLayoutIdLst>
    <p:sldLayoutId id="2147484036" r:id="rId1"/>
    <p:sldLayoutId id="2147484043" r:id="rId2"/>
    <p:sldLayoutId id="2147484022" r:id="rId3"/>
    <p:sldLayoutId id="2147484037" r:id="rId4"/>
    <p:sldLayoutId id="2147484038" r:id="rId5"/>
    <p:sldLayoutId id="2147484039" r:id="rId6"/>
    <p:sldLayoutId id="2147484023" r:id="rId7"/>
    <p:sldLayoutId id="2147484040" r:id="rId8"/>
    <p:sldLayoutId id="2147484024" r:id="rId9"/>
    <p:sldLayoutId id="2147484041" r:id="rId10"/>
    <p:sldLayoutId id="2147484025" r:id="rId11"/>
    <p:sldLayoutId id="2147484042" r:id="rId12"/>
    <p:sldLayoutId id="2147484026" r:id="rId13"/>
    <p:sldLayoutId id="2147484027" r:id="rId14"/>
    <p:sldLayoutId id="2147484028" r:id="rId15"/>
    <p:sldLayoutId id="2147484029" r:id="rId16"/>
    <p:sldLayoutId id="2147484030" r:id="rId17"/>
    <p:sldLayoutId id="2147484031" r:id="rId18"/>
    <p:sldLayoutId id="2147484032" r:id="rId19"/>
    <p:sldLayoutId id="2147484033" r:id="rId20"/>
    <p:sldLayoutId id="2147484034" r:id="rId21"/>
    <p:sldLayoutId id="2147484035" r:id="rId22"/>
  </p:sldLayoutIdLst>
  <p:hf hdr="0" ftr="0" dt="0"/>
  <p:txStyles>
    <p:titleStyle>
      <a:lvl1pPr algn="l" rtl="0" eaLnBrk="0" fontAlgn="base" hangingPunct="0">
        <a:spcBef>
          <a:spcPct val="0"/>
        </a:spcBef>
        <a:spcAft>
          <a:spcPct val="0"/>
        </a:spcAft>
        <a:defRPr sz="3200" b="1" kern="1200">
          <a:solidFill>
            <a:schemeClr val="tx2"/>
          </a:solidFill>
          <a:latin typeface="Palatino Linotype" pitchFamily="18" charset="0"/>
          <a:ea typeface="+mj-ea"/>
          <a:cs typeface="+mj-cs"/>
        </a:defRPr>
      </a:lvl1pPr>
      <a:lvl2pPr algn="l" rtl="0" eaLnBrk="0" fontAlgn="base" hangingPunct="0">
        <a:spcBef>
          <a:spcPct val="0"/>
        </a:spcBef>
        <a:spcAft>
          <a:spcPct val="0"/>
        </a:spcAft>
        <a:defRPr sz="3600">
          <a:solidFill>
            <a:schemeClr val="tx2"/>
          </a:solidFill>
          <a:latin typeface="Palatino Linotype" pitchFamily="18" charset="0"/>
        </a:defRPr>
      </a:lvl2pPr>
      <a:lvl3pPr algn="l" rtl="0" eaLnBrk="0" fontAlgn="base" hangingPunct="0">
        <a:spcBef>
          <a:spcPct val="0"/>
        </a:spcBef>
        <a:spcAft>
          <a:spcPct val="0"/>
        </a:spcAft>
        <a:defRPr sz="3600">
          <a:solidFill>
            <a:schemeClr val="tx2"/>
          </a:solidFill>
          <a:latin typeface="Palatino Linotype" pitchFamily="18" charset="0"/>
        </a:defRPr>
      </a:lvl3pPr>
      <a:lvl4pPr algn="l" rtl="0" eaLnBrk="0" fontAlgn="base" hangingPunct="0">
        <a:spcBef>
          <a:spcPct val="0"/>
        </a:spcBef>
        <a:spcAft>
          <a:spcPct val="0"/>
        </a:spcAft>
        <a:defRPr sz="3600">
          <a:solidFill>
            <a:schemeClr val="tx2"/>
          </a:solidFill>
          <a:latin typeface="Palatino Linotype" pitchFamily="18" charset="0"/>
        </a:defRPr>
      </a:lvl4pPr>
      <a:lvl5pPr algn="l" rtl="0" eaLnBrk="0" fontAlgn="base" hangingPunct="0">
        <a:spcBef>
          <a:spcPct val="0"/>
        </a:spcBef>
        <a:spcAft>
          <a:spcPct val="0"/>
        </a:spcAft>
        <a:defRPr sz="3600">
          <a:solidFill>
            <a:schemeClr val="tx2"/>
          </a:solidFill>
          <a:latin typeface="Palatino Linotype" pitchFamily="18"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b="1" kern="1200">
          <a:solidFill>
            <a:srgbClr val="DD8047"/>
          </a:solidFill>
          <a:latin typeface="Palatino Linotype" pitchFamily="18"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400" kern="1200">
          <a:solidFill>
            <a:schemeClr val="tx1"/>
          </a:solidFill>
          <a:latin typeface="Palatino Linotype" pitchFamily="18"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Palatino Linotype" pitchFamily="18"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1800" kern="1200">
          <a:solidFill>
            <a:schemeClr val="tx1"/>
          </a:solidFill>
          <a:latin typeface="Palatino Linotype" pitchFamily="18"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Palatino Linotype"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7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10.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tiff"/><Relationship Id="rId5" Type="http://schemas.openxmlformats.org/officeDocument/2006/relationships/image" Target="../media/image8.png"/><Relationship Id="rId10" Type="http://schemas.openxmlformats.org/officeDocument/2006/relationships/image" Target="../media/image13.tiff"/><Relationship Id="rId4" Type="http://schemas.openxmlformats.org/officeDocument/2006/relationships/image" Target="../media/image7.png"/><Relationship Id="rId9"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endParaRPr lang="en-US" dirty="0"/>
          </a:p>
          <a:p>
            <a:r>
              <a:rPr lang="en-US" dirty="0" err="1"/>
              <a:t>Yanjie</a:t>
            </a:r>
            <a:r>
              <a:rPr lang="en-US" dirty="0"/>
              <a:t> Fu</a:t>
            </a:r>
          </a:p>
        </p:txBody>
      </p:sp>
      <p:sp>
        <p:nvSpPr>
          <p:cNvPr id="3" name="Text Placeholder 2"/>
          <p:cNvSpPr>
            <a:spLocks noGrp="1"/>
          </p:cNvSpPr>
          <p:nvPr>
            <p:ph type="body" idx="11"/>
          </p:nvPr>
        </p:nvSpPr>
        <p:spPr/>
        <p:txBody>
          <a:bodyPr/>
          <a:lstStyle/>
          <a:p>
            <a:r>
              <a:rPr lang="en-US" dirty="0"/>
              <a:t>Human Mobility Synchronization and Trip Purpose Detection with Mixture of Hawkes Processes</a:t>
            </a:r>
          </a:p>
        </p:txBody>
      </p:sp>
    </p:spTree>
    <p:extLst>
      <p:ext uri="{BB962C8B-B14F-4D97-AF65-F5344CB8AC3E}">
        <p14:creationId xmlns:p14="http://schemas.microsoft.com/office/powerpoint/2010/main" val="199257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12648"/>
          </a:xfrm>
        </p:spPr>
        <p:txBody>
          <a:bodyPr/>
          <a:lstStyle/>
          <a:p>
            <a:r>
              <a:rPr lang="en-US" dirty="0"/>
              <a:t>Human Mobility Synchronization (3) </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10</a:t>
            </a:fld>
            <a:endParaRPr lang="en-US" altLang="zh-CN" dirty="0"/>
          </a:p>
        </p:txBody>
      </p:sp>
      <p:pic>
        <p:nvPicPr>
          <p:cNvPr id="5" name="workday_region_sample-eps-converted-to.pdf"/>
          <p:cNvPicPr>
            <a:picLocks noChangeAspect="1"/>
          </p:cNvPicPr>
          <p:nvPr/>
        </p:nvPicPr>
        <p:blipFill rotWithShape="1">
          <a:blip r:embed="rId3">
            <a:extLst/>
          </a:blip>
          <a:srcRect l="8324" r="5210"/>
          <a:stretch/>
        </p:blipFill>
        <p:spPr>
          <a:xfrm>
            <a:off x="558800" y="1371600"/>
            <a:ext cx="7886700" cy="3800474"/>
          </a:xfrm>
          <a:prstGeom prst="rect">
            <a:avLst/>
          </a:prstGeom>
          <a:ln w="12700">
            <a:miter lim="400000"/>
          </a:ln>
        </p:spPr>
      </p:pic>
      <p:sp>
        <p:nvSpPr>
          <p:cNvPr id="6" name="Shape 602"/>
          <p:cNvSpPr txBox="1"/>
          <p:nvPr/>
        </p:nvSpPr>
        <p:spPr>
          <a:xfrm>
            <a:off x="304800" y="5520835"/>
            <a:ext cx="8458200" cy="1108565"/>
          </a:xfrm>
          <a:prstGeom prst="rect">
            <a:avLst/>
          </a:prstGeom>
          <a:solidFill>
            <a:schemeClr val="bg1"/>
          </a:solidFill>
          <a:ln w="28575" cap="flat" cmpd="sng">
            <a:solidFill>
              <a:srgbClr val="4A86E8"/>
            </a:solidFill>
            <a:prstDash val="dash"/>
            <a:round/>
            <a:headEnd type="none" w="med" len="med"/>
            <a:tailEnd type="none" w="med" len="med"/>
          </a:ln>
        </p:spPr>
        <p:txBody>
          <a:bodyPr lIns="91425" tIns="91425" rIns="91425" bIns="91425" anchor="t" anchorCtr="0">
            <a:noAutofit/>
          </a:bodyPr>
          <a:lstStyle/>
          <a:p>
            <a:pPr algn="ctr"/>
            <a:r>
              <a:rPr lang="en-US" sz="2800" dirty="0">
                <a:latin typeface="Calibri" charset="0"/>
                <a:ea typeface="Calibri" charset="0"/>
                <a:cs typeface="Calibri" charset="0"/>
              </a:rPr>
              <a:t>Two regions show similar arrival patterns in particular time periods if they share similar </a:t>
            </a:r>
            <a:r>
              <a:rPr lang="en-US" sz="2800">
                <a:latin typeface="Calibri" charset="0"/>
                <a:ea typeface="Calibri" charset="0"/>
                <a:cs typeface="Calibri" charset="0"/>
              </a:rPr>
              <a:t>urban functions</a:t>
            </a:r>
            <a:endParaRPr lang="en-US" sz="2800" dirty="0">
              <a:latin typeface="Calibri" charset="0"/>
              <a:ea typeface="Calibri" charset="0"/>
              <a:cs typeface="Calibri" charset="0"/>
            </a:endParaRPr>
          </a:p>
        </p:txBody>
      </p:sp>
    </p:spTree>
    <p:extLst>
      <p:ext uri="{BB962C8B-B14F-4D97-AF65-F5344CB8AC3E}">
        <p14:creationId xmlns:p14="http://schemas.microsoft.com/office/powerpoint/2010/main" val="84428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48600" cy="612648"/>
          </a:xfrm>
        </p:spPr>
        <p:txBody>
          <a:bodyPr>
            <a:normAutofit/>
          </a:bodyPr>
          <a:lstStyle/>
          <a:p>
            <a:r>
              <a:rPr lang="en-US" dirty="0"/>
              <a:t>Linking Arrivals, Regions and Purposes</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11</a:t>
            </a:fld>
            <a:endParaRPr lang="en-US" altLang="zh-CN" dirty="0"/>
          </a:p>
        </p:txBody>
      </p:sp>
      <p:pic>
        <p:nvPicPr>
          <p:cNvPr id="5" name="timesquare_wallstreet-eps-converted-to.pdf"/>
          <p:cNvPicPr>
            <a:picLocks noChangeAspect="1"/>
          </p:cNvPicPr>
          <p:nvPr/>
        </p:nvPicPr>
        <p:blipFill>
          <a:blip r:embed="rId3">
            <a:extLst/>
          </a:blip>
          <a:stretch>
            <a:fillRect/>
          </a:stretch>
        </p:blipFill>
        <p:spPr>
          <a:xfrm>
            <a:off x="508000" y="1600200"/>
            <a:ext cx="7715903" cy="4410577"/>
          </a:xfrm>
          <a:prstGeom prst="rect">
            <a:avLst/>
          </a:prstGeom>
          <a:ln w="12700">
            <a:miter lim="400000"/>
          </a:ln>
        </p:spPr>
      </p:pic>
    </p:spTree>
    <p:extLst>
      <p:ext uri="{BB962C8B-B14F-4D97-AF65-F5344CB8AC3E}">
        <p14:creationId xmlns:p14="http://schemas.microsoft.com/office/powerpoint/2010/main" val="62460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Overview</a:t>
            </a:r>
          </a:p>
        </p:txBody>
      </p:sp>
      <p:sp>
        <p:nvSpPr>
          <p:cNvPr id="3" name="Content Placeholder 2"/>
          <p:cNvSpPr>
            <a:spLocks noGrp="1"/>
          </p:cNvSpPr>
          <p:nvPr>
            <p:ph sz="quarter" idx="1"/>
          </p:nvPr>
        </p:nvSpPr>
        <p:spPr/>
        <p:txBody>
          <a:bodyPr>
            <a:normAutofit lnSpcReduction="10000"/>
          </a:bodyPr>
          <a:lstStyle/>
          <a:p>
            <a:r>
              <a:rPr lang="en-US" dirty="0"/>
              <a:t>Modeling the arrivals of a single region for a single trip purpose</a:t>
            </a:r>
          </a:p>
          <a:p>
            <a:r>
              <a:rPr lang="en-US" dirty="0"/>
              <a:t>Modeling the arrivals of a single region for multiple trip purposes</a:t>
            </a:r>
          </a:p>
          <a:p>
            <a:r>
              <a:rPr lang="en-US" dirty="0"/>
              <a:t>Modeling the arrivals of multiple regions for multiple trip purposes</a:t>
            </a:r>
          </a:p>
          <a:p>
            <a:r>
              <a:rPr lang="en-US" dirty="0"/>
              <a:t>Incorporating human mobility synchronization effects</a:t>
            </a:r>
          </a:p>
          <a:p>
            <a:r>
              <a:rPr lang="en-US" dirty="0"/>
              <a:t>Adding interpretation and explanations via modeling POIs of origin and destination regions</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12</a:t>
            </a:fld>
            <a:endParaRPr lang="en-US" altLang="zh-CN" dirty="0"/>
          </a:p>
        </p:txBody>
      </p:sp>
    </p:spTree>
    <p:extLst>
      <p:ext uri="{BB962C8B-B14F-4D97-AF65-F5344CB8AC3E}">
        <p14:creationId xmlns:p14="http://schemas.microsoft.com/office/powerpoint/2010/main" val="66746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12648"/>
          </a:xfrm>
        </p:spPr>
        <p:txBody>
          <a:bodyPr>
            <a:normAutofit fontScale="90000"/>
          </a:bodyPr>
          <a:lstStyle/>
          <a:p>
            <a:r>
              <a:rPr lang="en-US" dirty="0"/>
              <a:t>Modeling Arrivals of Single Region </a:t>
            </a:r>
            <a:r>
              <a:rPr lang="en-US" altLang="zh-CN" dirty="0"/>
              <a:t>for A Particular </a:t>
            </a:r>
            <a:r>
              <a:rPr lang="en-US" dirty="0"/>
              <a:t>Trip Purpose (1)</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13</a:t>
            </a:fld>
            <a:endParaRPr lang="en-US" altLang="zh-CN"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0"/>
            <a:ext cx="4597400" cy="4465669"/>
          </a:xfrm>
          <a:prstGeom prst="rect">
            <a:avLst/>
          </a:prstGeom>
        </p:spPr>
      </p:pic>
      <mc:AlternateContent xmlns:mc="http://schemas.openxmlformats.org/markup-compatibility/2006" xmlns:a14="http://schemas.microsoft.com/office/drawing/2010/main">
        <mc:Choice Requires="a14">
          <p:sp>
            <p:nvSpPr>
              <p:cNvPr id="7" name="Shape 602"/>
              <p:cNvSpPr txBox="1"/>
              <p:nvPr/>
            </p:nvSpPr>
            <p:spPr>
              <a:xfrm>
                <a:off x="4673600" y="1905001"/>
                <a:ext cx="4343400" cy="3657600"/>
              </a:xfrm>
              <a:prstGeom prst="rect">
                <a:avLst/>
              </a:prstGeom>
              <a:solidFill>
                <a:schemeClr val="bg1"/>
              </a:solidFill>
              <a:ln w="28575" cap="flat" cmpd="sng">
                <a:solidFill>
                  <a:srgbClr val="4A86E8"/>
                </a:solidFill>
                <a:prstDash val="dash"/>
                <a:round/>
                <a:headEnd type="none" w="med" len="med"/>
                <a:tailEnd type="none" w="med" len="med"/>
              </a:ln>
            </p:spPr>
            <p:txBody>
              <a:bodyPr lIns="91425" tIns="91425" rIns="91425" bIns="91425" anchor="t" anchorCtr="0">
                <a:noAutofit/>
              </a:bodyPr>
              <a:lstStyle/>
              <a:p>
                <a:pPr marL="457200" indent="-457200">
                  <a:buFont typeface="Arial" charset="0"/>
                  <a:buChar char="•"/>
                </a:pPr>
                <a:r>
                  <a:rPr lang="en-US" sz="2000" dirty="0">
                    <a:latin typeface="Calibri" charset="0"/>
                    <a:ea typeface="Calibri" charset="0"/>
                    <a:cs typeface="Calibri" charset="0"/>
                  </a:rPr>
                  <a:t>For each region, we organize taxi trajectories as a sequence of arrivals: </a:t>
                </a:r>
                <a14:m>
                  <m:oMath xmlns:m="http://schemas.openxmlformats.org/officeDocument/2006/math">
                    <m:r>
                      <a:rPr lang="en-US" sz="2000" b="0" i="1" smtClean="0">
                        <a:latin typeface="Cambria Math" charset="0"/>
                        <a:ea typeface="Calibri" charset="0"/>
                        <a:cs typeface="Calibri" charset="0"/>
                      </a:rPr>
                      <m:t>𝐸</m:t>
                    </m:r>
                    <m:r>
                      <a:rPr lang="en-US" sz="2000" b="0" i="1" smtClean="0">
                        <a:latin typeface="Cambria Math" charset="0"/>
                        <a:ea typeface="Calibri" charset="0"/>
                        <a:cs typeface="Calibri" charset="0"/>
                      </a:rPr>
                      <m:t>={</m:t>
                    </m:r>
                    <m:sSub>
                      <m:sSubPr>
                        <m:ctrlPr>
                          <a:rPr lang="en-US" sz="2000" b="0" i="1" smtClean="0">
                            <a:latin typeface="Cambria Math" panose="02040503050406030204" pitchFamily="18"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1</m:t>
                        </m:r>
                      </m:sub>
                    </m:sSub>
                    <m:r>
                      <a:rPr lang="en-US" sz="2000" b="0" i="1" smtClean="0">
                        <a:latin typeface="Cambria Math" charset="0"/>
                        <a:ea typeface="Calibri" charset="0"/>
                        <a:cs typeface="Calibri" charset="0"/>
                      </a:rPr>
                      <m:t>,</m:t>
                    </m:r>
                    <m:sSub>
                      <m:sSubPr>
                        <m:ctrlPr>
                          <a:rPr lang="en-US" sz="2000" b="0" i="1" smtClean="0">
                            <a:latin typeface="Cambria Math" panose="02040503050406030204" pitchFamily="18"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2</m:t>
                        </m:r>
                      </m:sub>
                    </m:sSub>
                    <m:r>
                      <a:rPr lang="en-US" sz="2000" b="0" i="1" smtClean="0">
                        <a:latin typeface="Cambria Math" charset="0"/>
                        <a:ea typeface="Calibri" charset="0"/>
                        <a:cs typeface="Calibri" charset="0"/>
                      </a:rPr>
                      <m:t>,…,</m:t>
                    </m:r>
                    <m:sSub>
                      <m:sSubPr>
                        <m:ctrlPr>
                          <a:rPr lang="en-US" sz="2000" b="0" i="1" smtClean="0">
                            <a:latin typeface="Cambria Math" panose="02040503050406030204" pitchFamily="18"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𝑁</m:t>
                        </m:r>
                      </m:sub>
                    </m:sSub>
                    <m:r>
                      <a:rPr lang="en-US" sz="2000" b="0" i="1" smtClean="0">
                        <a:latin typeface="Cambria Math" charset="0"/>
                        <a:ea typeface="Calibri" charset="0"/>
                        <a:cs typeface="Calibri" charset="0"/>
                      </a:rPr>
                      <m:t>}</m:t>
                    </m:r>
                  </m:oMath>
                </a14:m>
                <a:endParaRPr lang="en-US" sz="2000" dirty="0">
                  <a:latin typeface="Calibri" charset="0"/>
                  <a:ea typeface="Calibri" charset="0"/>
                  <a:cs typeface="Calibri" charset="0"/>
                </a:endParaRPr>
              </a:p>
              <a:p>
                <a:pPr marL="457200" indent="-457200">
                  <a:buFont typeface="Arial" charset="0"/>
                  <a:buChar char="•"/>
                </a:pPr>
                <a:endParaRPr lang="en-US" sz="2000" dirty="0">
                  <a:latin typeface="Calibri" charset="0"/>
                  <a:ea typeface="Calibri" charset="0"/>
                  <a:cs typeface="Calibri" charset="0"/>
                </a:endParaRPr>
              </a:p>
              <a:p>
                <a:pPr marL="457200" indent="-457200">
                  <a:buFont typeface="Arial" charset="0"/>
                  <a:buChar char="•"/>
                </a:pPr>
                <a:r>
                  <a:rPr lang="en-US" sz="2000" dirty="0">
                    <a:latin typeface="Calibri" charset="0"/>
                    <a:ea typeface="Calibri" charset="0"/>
                    <a:cs typeface="Calibri" charset="0"/>
                  </a:rPr>
                  <a:t>Each event is a three-element tuple: </a:t>
                </a:r>
                <a14:m>
                  <m:oMath xmlns:m="http://schemas.openxmlformats.org/officeDocument/2006/math">
                    <m:sSub>
                      <m:sSubPr>
                        <m:ctrlPr>
                          <a:rPr lang="en-US" sz="2000" b="0" i="1" smtClean="0">
                            <a:latin typeface="Cambria Math" panose="02040503050406030204" pitchFamily="18"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𝑛</m:t>
                        </m:r>
                      </m:sub>
                    </m:sSub>
                    <m:r>
                      <a:rPr lang="en-US" sz="2000" b="0" i="1" smtClean="0">
                        <a:latin typeface="Cambria Math" charset="0"/>
                        <a:ea typeface="Calibri" charset="0"/>
                        <a:cs typeface="Calibri" charset="0"/>
                      </a:rPr>
                      <m:t>={</m:t>
                    </m:r>
                    <m:sSub>
                      <m:sSubPr>
                        <m:ctrlPr>
                          <a:rPr lang="en-US" sz="2000" b="0" i="1" smtClean="0">
                            <a:latin typeface="Cambria Math" panose="02040503050406030204" pitchFamily="18" charset="0"/>
                            <a:ea typeface="Calibri" charset="0"/>
                            <a:cs typeface="Calibri" charset="0"/>
                          </a:rPr>
                        </m:ctrlPr>
                      </m:sSubPr>
                      <m:e>
                        <m:r>
                          <a:rPr lang="en-US" sz="2000" b="0" i="1" smtClean="0">
                            <a:latin typeface="Cambria Math" charset="0"/>
                            <a:ea typeface="Calibri" charset="0"/>
                            <a:cs typeface="Calibri" charset="0"/>
                          </a:rPr>
                          <m:t>𝑔</m:t>
                        </m:r>
                      </m:e>
                      <m:sub>
                        <m:r>
                          <a:rPr lang="en-US" sz="2000" b="0" i="1" smtClean="0">
                            <a:latin typeface="Cambria Math" charset="0"/>
                            <a:ea typeface="Calibri" charset="0"/>
                            <a:cs typeface="Calibri" charset="0"/>
                          </a:rPr>
                          <m:t>𝑛</m:t>
                        </m:r>
                      </m:sub>
                    </m:sSub>
                    <m:r>
                      <a:rPr lang="en-US" sz="2000" b="0" i="1" smtClean="0">
                        <a:latin typeface="Cambria Math" charset="0"/>
                        <a:ea typeface="Calibri" charset="0"/>
                        <a:cs typeface="Calibri" charset="0"/>
                      </a:rPr>
                      <m:t>,</m:t>
                    </m:r>
                    <m:sSub>
                      <m:sSubPr>
                        <m:ctrlPr>
                          <a:rPr lang="en-US" sz="2000" b="0" i="1" smtClean="0">
                            <a:latin typeface="Cambria Math" panose="02040503050406030204" pitchFamily="18" charset="0"/>
                            <a:ea typeface="Calibri" charset="0"/>
                            <a:cs typeface="Calibri" charset="0"/>
                          </a:rPr>
                        </m:ctrlPr>
                      </m:sSubPr>
                      <m:e>
                        <m:r>
                          <a:rPr lang="en-US" sz="2000" b="0" i="1" smtClean="0">
                            <a:latin typeface="Cambria Math" charset="0"/>
                            <a:ea typeface="Calibri" charset="0"/>
                            <a:cs typeface="Calibri" charset="0"/>
                          </a:rPr>
                          <m:t>𝑡</m:t>
                        </m:r>
                      </m:e>
                      <m:sub>
                        <m:r>
                          <a:rPr lang="en-US" sz="2000" b="0" i="1" smtClean="0">
                            <a:latin typeface="Cambria Math" charset="0"/>
                            <a:ea typeface="Calibri" charset="0"/>
                            <a:cs typeface="Calibri" charset="0"/>
                          </a:rPr>
                          <m:t>𝑛</m:t>
                        </m:r>
                      </m:sub>
                    </m:sSub>
                    <m:r>
                      <a:rPr lang="en-US" sz="2000" b="0" i="1" smtClean="0">
                        <a:latin typeface="Cambria Math" charset="0"/>
                        <a:ea typeface="Calibri" charset="0"/>
                        <a:cs typeface="Calibri" charset="0"/>
                      </a:rPr>
                      <m:t>, </m:t>
                    </m:r>
                    <m:sSubSup>
                      <m:sSubSupPr>
                        <m:ctrlPr>
                          <a:rPr lang="en-US" sz="2000" b="0" i="1" smtClean="0">
                            <a:latin typeface="Cambria Math" panose="02040503050406030204" pitchFamily="18" charset="0"/>
                            <a:ea typeface="Calibri" charset="0"/>
                            <a:cs typeface="Calibri" charset="0"/>
                          </a:rPr>
                        </m:ctrlPr>
                      </m:sSubSupPr>
                      <m:e>
                        <m:r>
                          <a:rPr lang="en-US" sz="2000" b="0" i="1" smtClean="0">
                            <a:latin typeface="Cambria Math" charset="0"/>
                            <a:ea typeface="Calibri" charset="0"/>
                            <a:cs typeface="Calibri" charset="0"/>
                          </a:rPr>
                          <m:t>𝑤</m:t>
                        </m:r>
                      </m:e>
                      <m:sub>
                        <m:r>
                          <a:rPr lang="en-US" sz="2000" b="0" i="1" smtClean="0">
                            <a:latin typeface="Cambria Math" charset="0"/>
                            <a:ea typeface="Calibri" charset="0"/>
                            <a:cs typeface="Calibri" charset="0"/>
                          </a:rPr>
                          <m:t>𝑛</m:t>
                        </m:r>
                      </m:sub>
                      <m:sup>
                        <m:r>
                          <a:rPr lang="en-US" sz="2000" b="0" i="1" smtClean="0">
                            <a:latin typeface="Cambria Math" charset="0"/>
                            <a:ea typeface="Calibri" charset="0"/>
                            <a:cs typeface="Calibri" charset="0"/>
                          </a:rPr>
                          <m:t>𝑑</m:t>
                        </m:r>
                      </m:sup>
                    </m:sSubSup>
                    <m:r>
                      <a:rPr lang="en-US" sz="2000" b="0" i="1" smtClean="0">
                        <a:latin typeface="Cambria Math" charset="0"/>
                        <a:ea typeface="Calibri" charset="0"/>
                        <a:cs typeface="Calibri" charset="0"/>
                      </a:rPr>
                      <m:t>,</m:t>
                    </m:r>
                    <m:sSubSup>
                      <m:sSubSupPr>
                        <m:ctrlPr>
                          <a:rPr lang="en-US" sz="2000" i="1">
                            <a:latin typeface="Cambria Math" panose="02040503050406030204" pitchFamily="18" charset="0"/>
                            <a:ea typeface="Calibri" charset="0"/>
                            <a:cs typeface="Calibri" charset="0"/>
                          </a:rPr>
                        </m:ctrlPr>
                      </m:sSubSupPr>
                      <m:e>
                        <m:r>
                          <a:rPr lang="en-US" sz="2000" i="1">
                            <a:latin typeface="Cambria Math" charset="0"/>
                            <a:ea typeface="Calibri" charset="0"/>
                            <a:cs typeface="Calibri" charset="0"/>
                          </a:rPr>
                          <m:t>𝑤</m:t>
                        </m:r>
                      </m:e>
                      <m:sub>
                        <m:r>
                          <a:rPr lang="en-US" sz="2000" i="1">
                            <a:latin typeface="Cambria Math" charset="0"/>
                            <a:ea typeface="Calibri" charset="0"/>
                            <a:cs typeface="Calibri" charset="0"/>
                          </a:rPr>
                          <m:t>𝑛</m:t>
                        </m:r>
                      </m:sub>
                      <m:sup>
                        <m:r>
                          <a:rPr lang="en-US" sz="2000" i="1">
                            <a:latin typeface="Cambria Math" charset="0"/>
                            <a:ea typeface="Calibri" charset="0"/>
                            <a:cs typeface="Calibri" charset="0"/>
                          </a:rPr>
                          <m:t>𝑜</m:t>
                        </m:r>
                      </m:sup>
                    </m:sSubSup>
                    <m:r>
                      <a:rPr lang="en-US" sz="2000" b="0" i="1" smtClean="0">
                        <a:latin typeface="Cambria Math" charset="0"/>
                        <a:ea typeface="Calibri" charset="0"/>
                        <a:cs typeface="Calibri" charset="0"/>
                      </a:rPr>
                      <m:t>}</m:t>
                    </m:r>
                  </m:oMath>
                </a14:m>
                <a:endParaRPr lang="en-US" sz="2000" dirty="0">
                  <a:latin typeface="Calibri" charset="0"/>
                  <a:ea typeface="Calibri" charset="0"/>
                  <a:cs typeface="Calibri" charset="0"/>
                </a:endParaRPr>
              </a:p>
              <a:p>
                <a:pPr marL="914400" lvl="1" indent="-457200">
                  <a:buFont typeface="Arial" charset="0"/>
                  <a:buChar char="•"/>
                </a:pPr>
                <a14:m>
                  <m:oMath xmlns:m="http://schemas.openxmlformats.org/officeDocument/2006/math">
                    <m:sSub>
                      <m:sSubPr>
                        <m:ctrlPr>
                          <a:rPr lang="en-US" sz="2000" i="1">
                            <a:latin typeface="Cambria Math" panose="02040503050406030204" pitchFamily="18" charset="0"/>
                            <a:ea typeface="Calibri" charset="0"/>
                            <a:cs typeface="Calibri" charset="0"/>
                          </a:rPr>
                        </m:ctrlPr>
                      </m:sSubPr>
                      <m:e>
                        <m:r>
                          <a:rPr lang="en-US" sz="2000" i="1">
                            <a:latin typeface="Cambria Math" charset="0"/>
                            <a:ea typeface="Calibri" charset="0"/>
                            <a:cs typeface="Calibri" charset="0"/>
                          </a:rPr>
                          <m:t>𝑔</m:t>
                        </m:r>
                      </m:e>
                      <m:sub>
                        <m:r>
                          <a:rPr lang="en-US" sz="2000" i="1">
                            <a:latin typeface="Cambria Math" charset="0"/>
                            <a:ea typeface="Calibri" charset="0"/>
                            <a:cs typeface="Calibri" charset="0"/>
                          </a:rPr>
                          <m:t>𝑛</m:t>
                        </m:r>
                      </m:sub>
                    </m:sSub>
                  </m:oMath>
                </a14:m>
                <a:r>
                  <a:rPr lang="en-US" sz="2000" dirty="0">
                    <a:latin typeface="Calibri" charset="0"/>
                    <a:ea typeface="Calibri" charset="0"/>
                    <a:cs typeface="Calibri" charset="0"/>
                  </a:rPr>
                  <a:t>: trip purpose</a:t>
                </a:r>
              </a:p>
              <a:p>
                <a:pPr marL="914400" lvl="1" indent="-457200">
                  <a:buFont typeface="Arial" charset="0"/>
                  <a:buChar char="•"/>
                </a:pPr>
                <a14:m>
                  <m:oMath xmlns:m="http://schemas.openxmlformats.org/officeDocument/2006/math">
                    <m:sSub>
                      <m:sSubPr>
                        <m:ctrlPr>
                          <a:rPr lang="en-US" sz="2000" i="1">
                            <a:latin typeface="Cambria Math" panose="02040503050406030204" pitchFamily="18" charset="0"/>
                            <a:ea typeface="Calibri" charset="0"/>
                            <a:cs typeface="Calibri" charset="0"/>
                          </a:rPr>
                        </m:ctrlPr>
                      </m:sSubPr>
                      <m:e>
                        <m:r>
                          <a:rPr lang="en-US" sz="2000" i="1">
                            <a:latin typeface="Cambria Math" charset="0"/>
                            <a:ea typeface="Calibri" charset="0"/>
                            <a:cs typeface="Calibri" charset="0"/>
                          </a:rPr>
                          <m:t>𝑡</m:t>
                        </m:r>
                      </m:e>
                      <m:sub>
                        <m:r>
                          <a:rPr lang="en-US" sz="2000" i="1">
                            <a:latin typeface="Cambria Math" charset="0"/>
                            <a:ea typeface="Calibri" charset="0"/>
                            <a:cs typeface="Calibri" charset="0"/>
                          </a:rPr>
                          <m:t>𝑛</m:t>
                        </m:r>
                      </m:sub>
                    </m:sSub>
                  </m:oMath>
                </a14:m>
                <a:r>
                  <a:rPr lang="en-US" sz="2000" dirty="0">
                    <a:latin typeface="Calibri" charset="0"/>
                    <a:ea typeface="Calibri" charset="0"/>
                    <a:cs typeface="Calibri" charset="0"/>
                  </a:rPr>
                  <a:t>: timestamp of the n-</a:t>
                </a:r>
                <a:r>
                  <a:rPr lang="en-US" sz="2000" dirty="0" err="1">
                    <a:latin typeface="Calibri" charset="0"/>
                    <a:ea typeface="Calibri" charset="0"/>
                    <a:cs typeface="Calibri" charset="0"/>
                  </a:rPr>
                  <a:t>th</a:t>
                </a:r>
                <a:r>
                  <a:rPr lang="en-US" sz="2000" dirty="0">
                    <a:latin typeface="Calibri" charset="0"/>
                    <a:ea typeface="Calibri" charset="0"/>
                    <a:cs typeface="Calibri" charset="0"/>
                  </a:rPr>
                  <a:t> arrival </a:t>
                </a:r>
              </a:p>
              <a:p>
                <a:pPr marL="914400" lvl="1" indent="-457200">
                  <a:buFont typeface="Arial" charset="0"/>
                  <a:buChar char="•"/>
                </a:pPr>
                <a14:m>
                  <m:oMath xmlns:m="http://schemas.openxmlformats.org/officeDocument/2006/math">
                    <m:sSubSup>
                      <m:sSubSupPr>
                        <m:ctrlPr>
                          <a:rPr lang="en-US" sz="2000" i="1">
                            <a:latin typeface="Cambria Math" panose="02040503050406030204" pitchFamily="18" charset="0"/>
                            <a:ea typeface="Calibri" charset="0"/>
                            <a:cs typeface="Calibri" charset="0"/>
                          </a:rPr>
                        </m:ctrlPr>
                      </m:sSubSupPr>
                      <m:e>
                        <m:r>
                          <a:rPr lang="en-US" sz="2000" i="1">
                            <a:latin typeface="Cambria Math" charset="0"/>
                            <a:ea typeface="Calibri" charset="0"/>
                            <a:cs typeface="Calibri" charset="0"/>
                          </a:rPr>
                          <m:t>𝑤</m:t>
                        </m:r>
                      </m:e>
                      <m:sub>
                        <m:r>
                          <a:rPr lang="en-US" sz="2000" i="1">
                            <a:latin typeface="Cambria Math" charset="0"/>
                            <a:ea typeface="Calibri" charset="0"/>
                            <a:cs typeface="Calibri" charset="0"/>
                          </a:rPr>
                          <m:t>𝑛</m:t>
                        </m:r>
                      </m:sub>
                      <m:sup>
                        <m:r>
                          <a:rPr lang="en-US" sz="2000" i="1">
                            <a:latin typeface="Cambria Math" charset="0"/>
                            <a:ea typeface="Calibri" charset="0"/>
                            <a:cs typeface="Calibri" charset="0"/>
                          </a:rPr>
                          <m:t>𝑑</m:t>
                        </m:r>
                      </m:sup>
                    </m:sSubSup>
                  </m:oMath>
                </a14:m>
                <a:r>
                  <a:rPr lang="en-US" sz="2000" dirty="0">
                    <a:latin typeface="Calibri" charset="0"/>
                    <a:ea typeface="Calibri" charset="0"/>
                    <a:cs typeface="Calibri" charset="0"/>
                  </a:rPr>
                  <a:t>: POIs of destination region</a:t>
                </a:r>
              </a:p>
              <a:p>
                <a:pPr marL="914400" lvl="1" indent="-457200">
                  <a:buFont typeface="Arial" charset="0"/>
                  <a:buChar char="•"/>
                </a:pPr>
                <a14:m>
                  <m:oMath xmlns:m="http://schemas.openxmlformats.org/officeDocument/2006/math">
                    <m:sSubSup>
                      <m:sSubSupPr>
                        <m:ctrlPr>
                          <a:rPr lang="en-US" sz="2000" i="1">
                            <a:latin typeface="Cambria Math" panose="02040503050406030204" pitchFamily="18" charset="0"/>
                            <a:ea typeface="Calibri" charset="0"/>
                            <a:cs typeface="Calibri" charset="0"/>
                          </a:rPr>
                        </m:ctrlPr>
                      </m:sSubSupPr>
                      <m:e>
                        <m:r>
                          <a:rPr lang="en-US" sz="2000" i="1">
                            <a:latin typeface="Cambria Math" charset="0"/>
                            <a:ea typeface="Calibri" charset="0"/>
                            <a:cs typeface="Calibri" charset="0"/>
                          </a:rPr>
                          <m:t>𝑤</m:t>
                        </m:r>
                      </m:e>
                      <m:sub>
                        <m:r>
                          <a:rPr lang="en-US" sz="2000" i="1">
                            <a:latin typeface="Cambria Math" charset="0"/>
                            <a:ea typeface="Calibri" charset="0"/>
                            <a:cs typeface="Calibri" charset="0"/>
                          </a:rPr>
                          <m:t>𝑛</m:t>
                        </m:r>
                      </m:sub>
                      <m:sup>
                        <m:r>
                          <a:rPr lang="en-US" sz="2000" i="1">
                            <a:latin typeface="Cambria Math" charset="0"/>
                            <a:ea typeface="Calibri" charset="0"/>
                            <a:cs typeface="Calibri" charset="0"/>
                          </a:rPr>
                          <m:t>𝑜</m:t>
                        </m:r>
                      </m:sup>
                    </m:sSubSup>
                  </m:oMath>
                </a14:m>
                <a:r>
                  <a:rPr lang="en-US" sz="2000" dirty="0">
                    <a:latin typeface="Calibri" charset="0"/>
                    <a:ea typeface="Calibri" charset="0"/>
                    <a:cs typeface="Calibri" charset="0"/>
                  </a:rPr>
                  <a:t>: POIs of origin region</a:t>
                </a:r>
              </a:p>
              <a:p>
                <a:pPr marL="457200" indent="-457200">
                  <a:buFont typeface="Arial" charset="0"/>
                  <a:buChar char="•"/>
                </a:pPr>
                <a:endParaRPr lang="en-US" sz="2000" dirty="0">
                  <a:latin typeface="Calibri" charset="0"/>
                  <a:ea typeface="Calibri" charset="0"/>
                  <a:cs typeface="Calibri" charset="0"/>
                </a:endParaRPr>
              </a:p>
              <a:p>
                <a:pPr marL="457200" indent="-457200">
                  <a:buFont typeface="Arial" charset="0"/>
                  <a:buChar char="•"/>
                </a:pPr>
                <a:endParaRPr lang="en-US" sz="2000" dirty="0">
                  <a:latin typeface="Calibri" charset="0"/>
                  <a:ea typeface="Calibri" charset="0"/>
                  <a:cs typeface="Calibri" charset="0"/>
                </a:endParaRPr>
              </a:p>
              <a:p>
                <a:pPr marL="457200" indent="-457200">
                  <a:buFont typeface="Arial" charset="0"/>
                  <a:buChar char="•"/>
                </a:pPr>
                <a:endParaRPr lang="en-US" sz="2000" dirty="0">
                  <a:latin typeface="Calibri" charset="0"/>
                  <a:ea typeface="Calibri" charset="0"/>
                  <a:cs typeface="Calibri" charset="0"/>
                </a:endParaRPr>
              </a:p>
            </p:txBody>
          </p:sp>
        </mc:Choice>
        <mc:Fallback xmlns="">
          <p:sp>
            <p:nvSpPr>
              <p:cNvPr id="7" name="Shape 602"/>
              <p:cNvSpPr txBox="1">
                <a:spLocks noRot="1" noChangeAspect="1" noMove="1" noResize="1" noEditPoints="1" noAdjustHandles="1" noChangeArrowheads="1" noChangeShapeType="1" noTextEdit="1"/>
              </p:cNvSpPr>
              <p:nvPr/>
            </p:nvSpPr>
            <p:spPr>
              <a:xfrm>
                <a:off x="4673600" y="1905001"/>
                <a:ext cx="4343400" cy="3657600"/>
              </a:xfrm>
              <a:prstGeom prst="rect">
                <a:avLst/>
              </a:prstGeom>
              <a:blipFill rotWithShape="0">
                <a:blip r:embed="rId4"/>
                <a:stretch>
                  <a:fillRect l="-976"/>
                </a:stretch>
              </a:blipFill>
              <a:ln w="28575" cap="flat" cmpd="sng">
                <a:solidFill>
                  <a:srgbClr val="4A86E8"/>
                </a:solidFill>
                <a:prstDash val="dash"/>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8120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612648"/>
          </a:xfrm>
        </p:spPr>
        <p:txBody>
          <a:bodyPr>
            <a:normAutofit fontScale="90000"/>
          </a:bodyPr>
          <a:lstStyle/>
          <a:p>
            <a:r>
              <a:rPr lang="en-US" dirty="0"/>
              <a:t>Modeling Arrivals of Single Region </a:t>
            </a:r>
            <a:r>
              <a:rPr lang="en-US" altLang="zh-CN" dirty="0"/>
              <a:t>for A Particular </a:t>
            </a:r>
            <a:r>
              <a:rPr lang="en-US" dirty="0"/>
              <a:t>Trip Purpose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600200"/>
                <a:ext cx="8153400" cy="1524000"/>
              </a:xfrm>
            </p:spPr>
            <p:txBody>
              <a:bodyPr/>
              <a:lstStyle/>
              <a:p>
                <a:r>
                  <a:rPr lang="en-US" dirty="0"/>
                  <a:t>Modeling mobility arrivals as a stochastic point process</a:t>
                </a:r>
              </a:p>
              <a:p>
                <a:pPr marL="0" indent="0">
                  <a:buNone/>
                </a:pPr>
                <a:endParaRPr lang="en-US" dirty="0"/>
              </a:p>
              <a:p>
                <a:pPr lvl="1"/>
                <a:r>
                  <a:rPr lang="en-US" dirty="0"/>
                  <a:t>Hawkes Process: </a:t>
                </a:r>
                <a14:m>
                  <m:oMath xmlns:m="http://schemas.openxmlformats.org/officeDocument/2006/math">
                    <m:r>
                      <a:rPr lang="en-US" b="0" i="1" smtClean="0">
                        <a:latin typeface="Cambria Math" charset="0"/>
                      </a:rPr>
                      <m:t>𝜆</m:t>
                    </m:r>
                    <m:d>
                      <m:dPr>
                        <m:ctrlPr>
                          <a:rPr lang="en-US" i="1">
                            <a:latin typeface="Cambria Math" panose="02040503050406030204" pitchFamily="18" charset="0"/>
                          </a:rPr>
                        </m:ctrlPr>
                      </m:dPr>
                      <m:e>
                        <m:r>
                          <a:rPr lang="en-US" i="1">
                            <a:latin typeface="Cambria Math" charset="0"/>
                          </a:rPr>
                          <m:t>𝑡</m:t>
                        </m:r>
                      </m:e>
                    </m:d>
                    <m:r>
                      <a:rPr lang="en-US" i="1">
                        <a:latin typeface="Cambria Math" charset="0"/>
                      </a:rPr>
                      <m:t>=</m:t>
                    </m:r>
                    <m:r>
                      <a:rPr lang="en-US" b="0" i="1" smtClean="0">
                        <a:latin typeface="Cambria Math" charset="0"/>
                      </a:rPr>
                      <m:t>𝜇</m:t>
                    </m:r>
                    <m:r>
                      <a:rPr lang="en-US" b="0" i="1" smtClean="0">
                        <a:latin typeface="Cambria Math" charset="0"/>
                      </a:rPr>
                      <m:t>(</m:t>
                    </m:r>
                    <m:r>
                      <a:rPr lang="en-US" b="0" i="1" smtClean="0">
                        <a:latin typeface="Cambria Math" charset="0"/>
                      </a:rPr>
                      <m:t>𝑡</m:t>
                    </m:r>
                    <m:r>
                      <a:rPr lang="en-US" b="0" i="1" smtClean="0">
                        <a:latin typeface="Cambria Math" charset="0"/>
                      </a:rPr>
                      <m:t>)+</m:t>
                    </m:r>
                    <m:nary>
                      <m:naryPr>
                        <m:ctrlPr>
                          <a:rPr lang="is-IS" i="1">
                            <a:latin typeface="Cambria Math" panose="02040503050406030204" pitchFamily="18" charset="0"/>
                          </a:rPr>
                        </m:ctrlPr>
                      </m:naryPr>
                      <m:sub>
                        <m:r>
                          <m:rPr>
                            <m:brk m:alnAt="23"/>
                          </m:rPr>
                          <a:rPr lang="en-US" i="1">
                            <a:latin typeface="Cambria Math" charset="0"/>
                          </a:rPr>
                          <m:t>−</m:t>
                        </m:r>
                        <m:r>
                          <a:rPr lang="en-US" i="1">
                            <a:latin typeface="Cambria Math" charset="0"/>
                            <a:ea typeface="Cambria Math" charset="0"/>
                            <a:cs typeface="Cambria Math" charset="0"/>
                          </a:rPr>
                          <m:t>∞</m:t>
                        </m:r>
                      </m:sub>
                      <m:sup>
                        <m:r>
                          <a:rPr lang="en-US" i="1">
                            <a:latin typeface="Cambria Math" charset="0"/>
                          </a:rPr>
                          <m:t>𝑡</m:t>
                        </m:r>
                      </m:sup>
                      <m:e>
                        <m:r>
                          <a:rPr lang="en-US" i="1">
                            <a:latin typeface="Cambria Math" charset="0"/>
                          </a:rPr>
                          <m:t>𝑔</m:t>
                        </m:r>
                        <m:d>
                          <m:dPr>
                            <m:ctrlPr>
                              <a:rPr lang="en-US" i="1">
                                <a:latin typeface="Cambria Math" panose="02040503050406030204" pitchFamily="18" charset="0"/>
                              </a:rPr>
                            </m:ctrlPr>
                          </m:dPr>
                          <m:e>
                            <m:r>
                              <a:rPr lang="en-US" i="1">
                                <a:latin typeface="Cambria Math" charset="0"/>
                              </a:rPr>
                              <m:t>𝑡</m:t>
                            </m:r>
                            <m:r>
                              <a:rPr lang="en-US" i="1">
                                <a:latin typeface="Cambria Math" charset="0"/>
                              </a:rPr>
                              <m:t>−</m:t>
                            </m:r>
                            <m:r>
                              <a:rPr lang="en-US" i="1">
                                <a:latin typeface="Cambria Math" charset="0"/>
                              </a:rPr>
                              <m:t>𝑠</m:t>
                            </m:r>
                          </m:e>
                        </m:d>
                        <m:r>
                          <a:rPr lang="en-US" i="1">
                            <a:latin typeface="Cambria Math" charset="0"/>
                          </a:rPr>
                          <m:t>𝑑𝑁</m:t>
                        </m:r>
                        <m:r>
                          <a:rPr lang="en-US" i="1">
                            <a:latin typeface="Cambria Math" charset="0"/>
                          </a:rPr>
                          <m:t>(</m:t>
                        </m:r>
                        <m:r>
                          <a:rPr lang="en-US" i="1">
                            <a:latin typeface="Cambria Math" charset="0"/>
                          </a:rPr>
                          <m:t>𝑠</m:t>
                        </m:r>
                        <m:r>
                          <a:rPr lang="en-US" i="1">
                            <a:latin typeface="Cambria Math" charset="0"/>
                          </a:rPr>
                          <m:t>)</m:t>
                        </m:r>
                      </m:e>
                    </m:nary>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600200"/>
                <a:ext cx="8153400" cy="1524000"/>
              </a:xfrm>
              <a:blipFill>
                <a:blip r:embed="rId3"/>
                <a:stretch>
                  <a:fillRect l="-374" t="-4000" b="-38800"/>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14</a:t>
            </a:fld>
            <a:endParaRPr lang="en-US" altLang="zh-CN" dirty="0"/>
          </a:p>
        </p:txBody>
      </p:sp>
      <p:pic>
        <p:nvPicPr>
          <p:cNvPr id="8" name="Picture 7"/>
          <p:cNvPicPr>
            <a:picLocks noChangeAspect="1"/>
          </p:cNvPicPr>
          <p:nvPr/>
        </p:nvPicPr>
        <p:blipFill>
          <a:blip r:embed="rId4"/>
          <a:stretch>
            <a:fillRect/>
          </a:stretch>
        </p:blipFill>
        <p:spPr>
          <a:xfrm>
            <a:off x="117348" y="3802073"/>
            <a:ext cx="9144000" cy="3055927"/>
          </a:xfrm>
          <a:prstGeom prst="rect">
            <a:avLst/>
          </a:prstGeom>
        </p:spPr>
      </p:pic>
      <p:pic>
        <p:nvPicPr>
          <p:cNvPr id="5" name="图片 4">
            <a:extLst>
              <a:ext uri="{FF2B5EF4-FFF2-40B4-BE49-F238E27FC236}">
                <a16:creationId xmlns:a16="http://schemas.microsoft.com/office/drawing/2014/main" id="{E00C7C8D-B24D-44AA-B10E-51CA3405D76B}"/>
              </a:ext>
            </a:extLst>
          </p:cNvPr>
          <p:cNvPicPr>
            <a:picLocks noChangeAspect="1"/>
          </p:cNvPicPr>
          <p:nvPr/>
        </p:nvPicPr>
        <p:blipFill>
          <a:blip r:embed="rId5"/>
          <a:stretch>
            <a:fillRect/>
          </a:stretch>
        </p:blipFill>
        <p:spPr>
          <a:xfrm>
            <a:off x="2743200" y="2201036"/>
            <a:ext cx="4200525" cy="923192"/>
          </a:xfrm>
          <a:prstGeom prst="rect">
            <a:avLst/>
          </a:prstGeom>
        </p:spPr>
      </p:pic>
    </p:spTree>
    <p:extLst>
      <p:ext uri="{BB962C8B-B14F-4D97-AF65-F5344CB8AC3E}">
        <p14:creationId xmlns:p14="http://schemas.microsoft.com/office/powerpoint/2010/main" val="192778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12648"/>
          </a:xfrm>
        </p:spPr>
        <p:txBody>
          <a:bodyPr>
            <a:normAutofit fontScale="90000"/>
          </a:bodyPr>
          <a:lstStyle/>
          <a:p>
            <a:r>
              <a:rPr lang="en-US" dirty="0"/>
              <a:t>Modeling Arrivals of Single Region for Multiple Trip Purposes (1)</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15</a:t>
            </a:fld>
            <a:endParaRPr lang="en-US" altLang="zh-CN" dirty="0"/>
          </a:p>
        </p:txBody>
      </p:sp>
      <p:pic>
        <p:nvPicPr>
          <p:cNvPr id="5" name="Picture 4"/>
          <p:cNvPicPr>
            <a:picLocks noChangeAspect="1"/>
          </p:cNvPicPr>
          <p:nvPr/>
        </p:nvPicPr>
        <p:blipFill>
          <a:blip r:embed="rId3"/>
          <a:stretch>
            <a:fillRect/>
          </a:stretch>
        </p:blipFill>
        <p:spPr>
          <a:xfrm>
            <a:off x="228600" y="3592751"/>
            <a:ext cx="9144000" cy="3067818"/>
          </a:xfrm>
          <a:prstGeom prst="rect">
            <a:avLst/>
          </a:prstGeom>
        </p:spPr>
      </p:pic>
      <p:pic>
        <p:nvPicPr>
          <p:cNvPr id="7" name="Picture 6"/>
          <p:cNvPicPr>
            <a:picLocks noChangeAspect="1"/>
          </p:cNvPicPr>
          <p:nvPr/>
        </p:nvPicPr>
        <p:blipFill>
          <a:blip r:embed="rId4"/>
          <a:stretch>
            <a:fillRect/>
          </a:stretch>
        </p:blipFill>
        <p:spPr>
          <a:xfrm>
            <a:off x="0" y="1232027"/>
            <a:ext cx="9144000" cy="1982645"/>
          </a:xfrm>
          <a:prstGeom prst="rect">
            <a:avLst/>
          </a:prstGeom>
        </p:spPr>
      </p:pic>
    </p:spTree>
    <p:extLst>
      <p:ext uri="{BB962C8B-B14F-4D97-AF65-F5344CB8AC3E}">
        <p14:creationId xmlns:p14="http://schemas.microsoft.com/office/powerpoint/2010/main" val="65482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12648"/>
          </a:xfrm>
        </p:spPr>
        <p:txBody>
          <a:bodyPr>
            <a:normAutofit fontScale="90000"/>
          </a:bodyPr>
          <a:lstStyle/>
          <a:p>
            <a:r>
              <a:rPr lang="en-US" dirty="0"/>
              <a:t>Modeling Arrivals of Single Region for Multiple Trip Purposes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Mixture of multiple arrival sequences with respect to different trip purposes</a:t>
                </a:r>
              </a:p>
              <a:p>
                <a:pPr lvl="1"/>
                <a:r>
                  <a:rPr lang="en-US" dirty="0"/>
                  <a:t>Mixture Hawkes Processes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𝜆</m:t>
                        </m:r>
                      </m:e>
                      <m:sub>
                        <m:r>
                          <a:rPr lang="en-US" b="0" i="1" smtClean="0">
                            <a:latin typeface="Cambria Math" charset="0"/>
                          </a:rPr>
                          <m:t>𝑖</m:t>
                        </m:r>
                        <m:r>
                          <a:rPr lang="en-US" b="0" i="1" smtClean="0">
                            <a:latin typeface="Cambria Math" charset="0"/>
                          </a:rPr>
                          <m:t>,</m:t>
                        </m:r>
                        <m:r>
                          <a:rPr lang="en-US" b="0" i="1" smtClean="0">
                            <a:latin typeface="Cambria Math" charset="0"/>
                          </a:rPr>
                          <m:t>𝑚</m:t>
                        </m:r>
                      </m:sub>
                    </m:sSub>
                    <m:d>
                      <m:dPr>
                        <m:ctrlPr>
                          <a:rPr lang="en-US" b="0" i="1" smtClean="0">
                            <a:latin typeface="Cambria Math" panose="02040503050406030204" pitchFamily="18" charset="0"/>
                          </a:rPr>
                        </m:ctrlPr>
                      </m:dPr>
                      <m:e>
                        <m:r>
                          <a:rPr lang="en-US" b="0" i="1" smtClean="0">
                            <a:latin typeface="Cambria Math" charset="0"/>
                          </a:rPr>
                          <m:t>𝑡</m:t>
                        </m:r>
                      </m:e>
                    </m:d>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𝜇</m:t>
                        </m:r>
                      </m:e>
                      <m:sub>
                        <m:r>
                          <a:rPr lang="en-US" b="0" i="1" smtClean="0">
                            <a:latin typeface="Cambria Math" charset="0"/>
                          </a:rPr>
                          <m:t>𝑖</m:t>
                        </m:r>
                        <m:r>
                          <a:rPr lang="en-US" b="0" i="1" smtClean="0">
                            <a:latin typeface="Cambria Math" charset="0"/>
                          </a:rPr>
                          <m:t>,</m:t>
                        </m:r>
                        <m:r>
                          <a:rPr lang="en-US" b="0" i="1" smtClean="0">
                            <a:latin typeface="Cambria Math" charset="0"/>
                          </a:rPr>
                          <m:t>𝑚</m:t>
                        </m:r>
                      </m:sub>
                    </m:sSub>
                    <m:r>
                      <a:rPr lang="en-US" b="0" i="1" smtClean="0">
                        <a:latin typeface="Cambria Math" charset="0"/>
                      </a:rPr>
                      <m:t>+</m:t>
                    </m:r>
                    <m:nary>
                      <m:naryPr>
                        <m:ctrlPr>
                          <a:rPr lang="is-IS" b="0" i="1" smtClean="0">
                            <a:latin typeface="Cambria Math" panose="02040503050406030204" pitchFamily="18" charset="0"/>
                          </a:rPr>
                        </m:ctrlPr>
                      </m:naryPr>
                      <m:sub>
                        <m:r>
                          <m:rPr>
                            <m:brk m:alnAt="23"/>
                          </m:rPr>
                          <a:rPr lang="en-US" b="0" i="1" smtClean="0">
                            <a:latin typeface="Cambria Math" charset="0"/>
                          </a:rPr>
                          <m:t>−</m:t>
                        </m:r>
                        <m:r>
                          <a:rPr lang="en-US" b="0" i="1" smtClean="0">
                            <a:latin typeface="Cambria Math" charset="0"/>
                            <a:ea typeface="Cambria Math" charset="0"/>
                            <a:cs typeface="Cambria Math" charset="0"/>
                          </a:rPr>
                          <m:t>∞</m:t>
                        </m:r>
                      </m:sub>
                      <m:sup>
                        <m:r>
                          <a:rPr lang="en-US" b="0" i="1" smtClean="0">
                            <a:latin typeface="Cambria Math" charset="0"/>
                          </a:rPr>
                          <m:t>𝑡</m:t>
                        </m:r>
                      </m:sup>
                      <m:e>
                        <m:r>
                          <a:rPr lang="en-US" b="0" i="1" smtClean="0">
                            <a:latin typeface="Cambria Math" charset="0"/>
                          </a:rPr>
                          <m:t>𝑔</m:t>
                        </m:r>
                        <m:d>
                          <m:dPr>
                            <m:ctrlPr>
                              <a:rPr lang="en-US" b="0" i="1" smtClean="0">
                                <a:latin typeface="Cambria Math" panose="02040503050406030204" pitchFamily="18" charset="0"/>
                              </a:rPr>
                            </m:ctrlPr>
                          </m:dPr>
                          <m:e>
                            <m:r>
                              <a:rPr lang="en-US" b="0" i="1" smtClean="0">
                                <a:latin typeface="Cambria Math" charset="0"/>
                              </a:rPr>
                              <m:t>𝑡</m:t>
                            </m:r>
                            <m:r>
                              <a:rPr lang="en-US" b="0" i="1" smtClean="0">
                                <a:latin typeface="Cambria Math" charset="0"/>
                              </a:rPr>
                              <m:t>−</m:t>
                            </m:r>
                            <m:r>
                              <a:rPr lang="en-US" b="0" i="1" smtClean="0">
                                <a:latin typeface="Cambria Math" charset="0"/>
                              </a:rPr>
                              <m:t>𝑠</m:t>
                            </m:r>
                          </m:e>
                        </m:d>
                        <m:r>
                          <a:rPr lang="en-US" b="0" i="1" smtClean="0">
                            <a:latin typeface="Cambria Math" charset="0"/>
                          </a:rPr>
                          <m:t>𝑑𝑁</m:t>
                        </m:r>
                        <m:r>
                          <a:rPr lang="en-US" b="0" i="1" smtClean="0">
                            <a:latin typeface="Cambria Math" charset="0"/>
                          </a:rPr>
                          <m:t>(</m:t>
                        </m:r>
                        <m:r>
                          <a:rPr lang="en-US" b="0" i="1" smtClean="0">
                            <a:latin typeface="Cambria Math" charset="0"/>
                          </a:rPr>
                          <m:t>𝑠</m:t>
                        </m:r>
                        <m:r>
                          <a:rPr lang="en-US" b="0" i="1" smtClean="0">
                            <a:latin typeface="Cambria Math" charset="0"/>
                          </a:rPr>
                          <m:t>)</m:t>
                        </m:r>
                      </m:e>
                    </m:nary>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𝜇</m:t>
                        </m:r>
                      </m:e>
                      <m:sub>
                        <m:r>
                          <a:rPr lang="en-US" b="0" i="1" smtClean="0">
                            <a:latin typeface="Cambria Math" charset="0"/>
                          </a:rPr>
                          <m:t>𝑖</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𝛾</m:t>
                        </m:r>
                      </m:e>
                      <m:sub>
                        <m:r>
                          <a:rPr lang="en-US" b="0" i="1" smtClean="0">
                            <a:latin typeface="Cambria Math" charset="0"/>
                          </a:rPr>
                          <m:t>𝑚</m:t>
                        </m:r>
                      </m:sub>
                    </m:sSub>
                    <m:r>
                      <a:rPr lang="en-US" i="1">
                        <a:latin typeface="Cambria Math" charset="0"/>
                      </a:rPr>
                      <m:t>+</m:t>
                    </m:r>
                    <m:nary>
                      <m:naryPr>
                        <m:ctrlPr>
                          <a:rPr lang="is-IS" i="1">
                            <a:latin typeface="Cambria Math" panose="02040503050406030204" pitchFamily="18" charset="0"/>
                          </a:rPr>
                        </m:ctrlPr>
                      </m:naryPr>
                      <m:sub>
                        <m:r>
                          <m:rPr>
                            <m:brk m:alnAt="23"/>
                          </m:rPr>
                          <a:rPr lang="en-US" i="1">
                            <a:latin typeface="Cambria Math" charset="0"/>
                          </a:rPr>
                          <m:t>−</m:t>
                        </m:r>
                        <m:r>
                          <a:rPr lang="en-US" i="1">
                            <a:latin typeface="Cambria Math" charset="0"/>
                            <a:ea typeface="Cambria Math" charset="0"/>
                            <a:cs typeface="Cambria Math" charset="0"/>
                          </a:rPr>
                          <m:t>∞</m:t>
                        </m:r>
                      </m:sub>
                      <m:sup>
                        <m:r>
                          <a:rPr lang="en-US" i="1">
                            <a:latin typeface="Cambria Math" charset="0"/>
                          </a:rPr>
                          <m:t>𝑡</m:t>
                        </m:r>
                      </m:sup>
                      <m:e>
                        <m:r>
                          <a:rPr lang="en-US" i="1">
                            <a:latin typeface="Cambria Math" charset="0"/>
                          </a:rPr>
                          <m:t>𝑔</m:t>
                        </m:r>
                        <m:d>
                          <m:dPr>
                            <m:ctrlPr>
                              <a:rPr lang="en-US" i="1">
                                <a:latin typeface="Cambria Math" panose="02040503050406030204" pitchFamily="18" charset="0"/>
                              </a:rPr>
                            </m:ctrlPr>
                          </m:dPr>
                          <m:e>
                            <m:r>
                              <a:rPr lang="en-US" i="1">
                                <a:latin typeface="Cambria Math" charset="0"/>
                              </a:rPr>
                              <m:t>𝑡</m:t>
                            </m:r>
                            <m:r>
                              <a:rPr lang="en-US" i="1">
                                <a:latin typeface="Cambria Math" charset="0"/>
                              </a:rPr>
                              <m:t>−</m:t>
                            </m:r>
                            <m:r>
                              <a:rPr lang="en-US" i="1">
                                <a:latin typeface="Cambria Math" charset="0"/>
                              </a:rPr>
                              <m:t>𝑠</m:t>
                            </m:r>
                          </m:e>
                        </m:d>
                        <m:r>
                          <a:rPr lang="en-US" i="1">
                            <a:latin typeface="Cambria Math" charset="0"/>
                          </a:rPr>
                          <m:t>𝑑𝑁</m:t>
                        </m:r>
                        <m:r>
                          <a:rPr lang="en-US" i="1">
                            <a:latin typeface="Cambria Math" charset="0"/>
                          </a:rPr>
                          <m:t>(</m:t>
                        </m:r>
                        <m:r>
                          <a:rPr lang="en-US" i="1">
                            <a:latin typeface="Cambria Math" charset="0"/>
                          </a:rPr>
                          <m:t>𝑠</m:t>
                        </m:r>
                        <m:r>
                          <a:rPr lang="en-US" i="1">
                            <a:latin typeface="Cambria Math" charset="0"/>
                          </a:rPr>
                          <m:t>)</m:t>
                        </m:r>
                      </m:e>
                    </m:nary>
                  </m:oMath>
                </a14:m>
                <a:endParaRPr lang="en-US" dirty="0"/>
              </a:p>
              <a:p>
                <a:pPr lvl="2"/>
                <a:r>
                  <a:rPr lang="en-US" dirty="0" err="1"/>
                  <a:t>i</a:t>
                </a:r>
                <a:r>
                  <a:rPr lang="en-US" dirty="0"/>
                  <a:t>: the </a:t>
                </a:r>
                <a:r>
                  <a:rPr lang="en-US" dirty="0" err="1"/>
                  <a:t>i-th</a:t>
                </a:r>
                <a:r>
                  <a:rPr lang="en-US" dirty="0"/>
                  <a:t> region </a:t>
                </a:r>
              </a:p>
              <a:p>
                <a:pPr lvl="2"/>
                <a:r>
                  <a:rPr lang="en-US" dirty="0"/>
                  <a:t>m: the m-</a:t>
                </a:r>
                <a:r>
                  <a:rPr lang="en-US" dirty="0" err="1"/>
                  <a:t>th</a:t>
                </a:r>
                <a:r>
                  <a:rPr lang="en-US" dirty="0"/>
                  <a:t> trip purpose</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charset="0"/>
                          </a:rPr>
                          <m:t>𝜇</m:t>
                        </m:r>
                      </m:e>
                      <m:sub>
                        <m:r>
                          <a:rPr lang="en-US" i="1">
                            <a:latin typeface="Cambria Math" charset="0"/>
                          </a:rPr>
                          <m:t>𝑖</m:t>
                        </m:r>
                        <m:r>
                          <a:rPr lang="en-US" i="1">
                            <a:latin typeface="Cambria Math" charset="0"/>
                          </a:rPr>
                          <m:t>,</m:t>
                        </m:r>
                        <m:r>
                          <a:rPr lang="en-US" i="1">
                            <a:latin typeface="Cambria Math" charset="0"/>
                          </a:rPr>
                          <m:t>𝑚</m:t>
                        </m:r>
                      </m:sub>
                    </m:sSub>
                  </m:oMath>
                </a14:m>
                <a:r>
                  <a:rPr lang="en-US" dirty="0"/>
                  <a:t>: the rate that region </a:t>
                </a:r>
                <a:r>
                  <a:rPr lang="en-US" dirty="0" err="1"/>
                  <a:t>i</a:t>
                </a:r>
                <a:r>
                  <a:rPr lang="en-US" dirty="0"/>
                  <a:t> get visited with trip purpose m </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charset="0"/>
                          </a:rPr>
                          <m:t>𝜇</m:t>
                        </m:r>
                      </m:e>
                      <m:sub>
                        <m:r>
                          <a:rPr lang="en-US" i="1">
                            <a:latin typeface="Cambria Math" charset="0"/>
                          </a:rPr>
                          <m:t>𝑖</m:t>
                        </m:r>
                      </m:sub>
                    </m:sSub>
                  </m:oMath>
                </a14:m>
                <a:r>
                  <a:rPr lang="en-US" dirty="0"/>
                  <a:t>: the base visit rate of region </a:t>
                </a:r>
                <a:r>
                  <a:rPr lang="en-US" dirty="0" err="1"/>
                  <a:t>i</a:t>
                </a:r>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charset="0"/>
                          </a:rPr>
                          <m:t>𝛾</m:t>
                        </m:r>
                      </m:e>
                      <m:sub>
                        <m:r>
                          <a:rPr lang="en-US" i="1">
                            <a:latin typeface="Cambria Math" charset="0"/>
                          </a:rPr>
                          <m:t>𝑚</m:t>
                        </m:r>
                      </m:sub>
                    </m:sSub>
                  </m:oMath>
                </a14:m>
                <a:r>
                  <a:rPr lang="en-US" dirty="0"/>
                  <a:t>: the base visit rate of trip purpose m</a:t>
                </a:r>
              </a:p>
              <a:p>
                <a:pPr lvl="2"/>
                <a14:m>
                  <m:oMath xmlns:m="http://schemas.openxmlformats.org/officeDocument/2006/math">
                    <m:r>
                      <a:rPr lang="en-US" i="1">
                        <a:latin typeface="Cambria Math" charset="0"/>
                      </a:rPr>
                      <m:t>𝑔</m:t>
                    </m:r>
                    <m:d>
                      <m:dPr>
                        <m:ctrlPr>
                          <a:rPr lang="en-US" i="1">
                            <a:latin typeface="Cambria Math" panose="02040503050406030204" pitchFamily="18" charset="0"/>
                          </a:rPr>
                        </m:ctrlPr>
                      </m:dPr>
                      <m:e>
                        <m:r>
                          <a:rPr lang="en-US" i="1">
                            <a:latin typeface="Cambria Math" charset="0"/>
                          </a:rPr>
                          <m:t>𝑡</m:t>
                        </m:r>
                        <m:r>
                          <a:rPr lang="en-US" i="1">
                            <a:latin typeface="Cambria Math" charset="0"/>
                          </a:rPr>
                          <m:t>−</m:t>
                        </m:r>
                        <m:r>
                          <a:rPr lang="en-US" i="1">
                            <a:latin typeface="Cambria Math" charset="0"/>
                          </a:rPr>
                          <m:t>𝑠</m:t>
                        </m:r>
                      </m:e>
                    </m:d>
                  </m:oMath>
                </a14:m>
                <a:r>
                  <a:rPr lang="en-US" dirty="0"/>
                  <a:t>: memory </a:t>
                </a:r>
                <a:r>
                  <a:rPr lang="en-US" dirty="0" err="1"/>
                  <a:t>decading</a:t>
                </a:r>
                <a:r>
                  <a:rPr lang="en-US" dirty="0"/>
                  <a:t> function</a:t>
                </a:r>
              </a:p>
              <a:p>
                <a:pPr lvl="2"/>
                <a:endParaRPr lang="en-US" dirty="0"/>
              </a:p>
              <a:p>
                <a:pPr lvl="1"/>
                <a:endParaRPr lang="en-US" dirty="0"/>
              </a:p>
              <a:p>
                <a:pPr lvl="1"/>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374" t="-1357" b="-62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16</a:t>
            </a:fld>
            <a:endParaRPr lang="en-US" altLang="zh-CN" dirty="0"/>
          </a:p>
        </p:txBody>
      </p:sp>
    </p:spTree>
    <p:extLst>
      <p:ext uri="{BB962C8B-B14F-4D97-AF65-F5344CB8AC3E}">
        <p14:creationId xmlns:p14="http://schemas.microsoft.com/office/powerpoint/2010/main" val="167289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12648"/>
          </a:xfrm>
        </p:spPr>
        <p:txBody>
          <a:bodyPr>
            <a:normAutofit fontScale="90000"/>
          </a:bodyPr>
          <a:lstStyle/>
          <a:p>
            <a:r>
              <a:rPr lang="en-US" dirty="0"/>
              <a:t>Modeling Arrivals of Single Region for Multiple Trip Purposes (3)</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17</a:t>
            </a:fld>
            <a:endParaRPr lang="en-US" altLang="zh-CN" dirty="0"/>
          </a:p>
        </p:txBody>
      </p:sp>
      <p:pic>
        <p:nvPicPr>
          <p:cNvPr id="5" name="Picture 4"/>
          <p:cNvPicPr>
            <a:picLocks noChangeAspect="1"/>
          </p:cNvPicPr>
          <p:nvPr/>
        </p:nvPicPr>
        <p:blipFill>
          <a:blip r:embed="rId3"/>
          <a:stretch>
            <a:fillRect/>
          </a:stretch>
        </p:blipFill>
        <p:spPr>
          <a:xfrm>
            <a:off x="685800" y="3200400"/>
            <a:ext cx="7772400" cy="2607645"/>
          </a:xfrm>
          <a:prstGeom prst="rect">
            <a:avLst/>
          </a:prstGeom>
        </p:spPr>
      </p:pic>
      <p:pic>
        <p:nvPicPr>
          <p:cNvPr id="7" name="Picture 6"/>
          <p:cNvPicPr>
            <a:picLocks noChangeAspect="1"/>
          </p:cNvPicPr>
          <p:nvPr/>
        </p:nvPicPr>
        <p:blipFill>
          <a:blip r:embed="rId4"/>
          <a:stretch>
            <a:fillRect/>
          </a:stretch>
        </p:blipFill>
        <p:spPr>
          <a:xfrm>
            <a:off x="457200" y="1197745"/>
            <a:ext cx="8229600" cy="178438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457200" y="5530350"/>
                <a:ext cx="8166100" cy="991938"/>
              </a:xfrm>
              <a:prstGeom prst="rect">
                <a:avLst/>
              </a:prstGeom>
            </p:spPr>
            <p:txBody>
              <a:bodyPr wrap="square">
                <a:spAutoFit/>
              </a:bodyPr>
              <a:lstStyle/>
              <a:p>
                <a:r>
                  <a:rPr lang="en-US" sz="2800" dirty="0">
                    <a:latin typeface="Calibri" charset="0"/>
                    <a:ea typeface="Calibri" charset="0"/>
                    <a:cs typeface="Calibri" charset="0"/>
                  </a:rPr>
                  <a:t>Mobility arrivals observed in the </a:t>
                </a:r>
                <a:r>
                  <a:rPr lang="en-US" sz="2800" dirty="0" err="1">
                    <a:latin typeface="Calibri" charset="0"/>
                    <a:ea typeface="Calibri" charset="0"/>
                    <a:cs typeface="Calibri" charset="0"/>
                  </a:rPr>
                  <a:t>i-th</a:t>
                </a:r>
                <a:r>
                  <a:rPr lang="en-US" sz="2800" dirty="0">
                    <a:latin typeface="Calibri" charset="0"/>
                    <a:ea typeface="Calibri" charset="0"/>
                    <a:cs typeface="Calibri" charset="0"/>
                  </a:rPr>
                  <a:t> region : </a:t>
                </a:r>
              </a:p>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sSub>
                            <m:sSubPr>
                              <m:ctrlPr>
                                <a:rPr lang="en-US" sz="2800" b="0" i="1" smtClean="0">
                                  <a:latin typeface="Cambria Math" panose="02040503050406030204" pitchFamily="18" charset="0"/>
                                </a:rPr>
                              </m:ctrlPr>
                            </m:sSubPr>
                            <m:e>
                              <m:r>
                                <a:rPr lang="en-US" sz="2800" i="1">
                                  <a:latin typeface="Cambria Math" charset="0"/>
                                </a:rPr>
                                <m:t>𝜆</m:t>
                              </m:r>
                            </m:e>
                            <m:sub>
                              <m:r>
                                <a:rPr lang="en-US" sz="2800" b="0" i="1" smtClean="0">
                                  <a:latin typeface="Cambria Math" charset="0"/>
                                </a:rPr>
                                <m:t>𝑖</m:t>
                              </m:r>
                            </m:sub>
                          </m:sSub>
                          <m:r>
                            <a:rPr lang="en-US" sz="2800" b="0" i="1" smtClean="0">
                              <a:latin typeface="Cambria Math" charset="0"/>
                            </a:rPr>
                            <m:t>=</m:t>
                          </m:r>
                          <m:r>
                            <a:rPr lang="en-US" sz="2800" i="1">
                              <a:latin typeface="Cambria Math" charset="0"/>
                            </a:rPr>
                            <m:t>𝜆</m:t>
                          </m:r>
                        </m:e>
                        <m:sub>
                          <m:r>
                            <a:rPr lang="en-US" sz="2800" i="1">
                              <a:latin typeface="Cambria Math" charset="0"/>
                            </a:rPr>
                            <m:t>𝑖</m:t>
                          </m:r>
                          <m:r>
                            <a:rPr lang="en-US" sz="2800" i="1">
                              <a:latin typeface="Cambria Math" charset="0"/>
                            </a:rPr>
                            <m:t>,</m:t>
                          </m:r>
                          <m:r>
                            <a:rPr lang="en-US" sz="2800" b="0" i="1" smtClean="0">
                              <a:latin typeface="Cambria Math" charset="0"/>
                            </a:rPr>
                            <m:t>𝑒𝑎𝑡</m:t>
                          </m:r>
                        </m:sub>
                      </m:sSub>
                      <m:d>
                        <m:dPr>
                          <m:ctrlPr>
                            <a:rPr lang="en-US" sz="2800" i="1">
                              <a:latin typeface="Cambria Math" panose="02040503050406030204" pitchFamily="18" charset="0"/>
                            </a:rPr>
                          </m:ctrlPr>
                        </m:dPr>
                        <m:e>
                          <m:r>
                            <a:rPr lang="en-US" sz="2800" i="1">
                              <a:latin typeface="Cambria Math" charset="0"/>
                            </a:rPr>
                            <m:t>𝑡</m:t>
                          </m:r>
                        </m:e>
                      </m:d>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𝜆</m:t>
                          </m:r>
                        </m:e>
                        <m:sub>
                          <m:r>
                            <a:rPr lang="en-US" sz="2800" b="0" i="1" smtClean="0">
                              <a:latin typeface="Cambria Math" charset="0"/>
                            </a:rPr>
                            <m:t>𝑖</m:t>
                          </m:r>
                          <m:r>
                            <a:rPr lang="en-US" sz="2800" b="0" i="1" smtClean="0">
                              <a:latin typeface="Cambria Math" charset="0"/>
                            </a:rPr>
                            <m:t>,</m:t>
                          </m:r>
                          <m:r>
                            <a:rPr lang="en-US" sz="2800" b="0" i="1" smtClean="0">
                              <a:latin typeface="Cambria Math" charset="0"/>
                            </a:rPr>
                            <m:t>𝑤𝑜𝑟𝑘</m:t>
                          </m:r>
                        </m:sub>
                      </m:sSub>
                      <m:d>
                        <m:dPr>
                          <m:ctrlPr>
                            <a:rPr lang="en-US" sz="2800" b="0" i="1" smtClean="0">
                              <a:latin typeface="Cambria Math" panose="02040503050406030204" pitchFamily="18" charset="0"/>
                            </a:rPr>
                          </m:ctrlPr>
                        </m:dPr>
                        <m:e>
                          <m:r>
                            <a:rPr lang="en-US" sz="2800" b="0" i="1" smtClean="0">
                              <a:latin typeface="Cambria Math" charset="0"/>
                            </a:rPr>
                            <m:t>𝑡</m:t>
                          </m:r>
                        </m:e>
                      </m:d>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𝜆</m:t>
                          </m:r>
                        </m:e>
                        <m:sub>
                          <m:r>
                            <a:rPr lang="en-US" sz="2800" b="0" i="1" smtClean="0">
                              <a:latin typeface="Cambria Math" charset="0"/>
                            </a:rPr>
                            <m:t>𝑖</m:t>
                          </m:r>
                          <m:r>
                            <a:rPr lang="en-US" sz="2800" b="0" i="1" smtClean="0">
                              <a:latin typeface="Cambria Math" charset="0"/>
                            </a:rPr>
                            <m:t>,</m:t>
                          </m:r>
                          <m:r>
                            <a:rPr lang="en-US" sz="2800" b="0" i="1" smtClean="0">
                              <a:latin typeface="Cambria Math" charset="0"/>
                            </a:rPr>
                            <m:t>𝑟𝑒𝑙𝑎𝑥</m:t>
                          </m:r>
                        </m:sub>
                      </m:sSub>
                      <m:d>
                        <m:dPr>
                          <m:ctrlPr>
                            <a:rPr lang="en-US" sz="2800" b="0" i="1" smtClean="0">
                              <a:latin typeface="Cambria Math" panose="02040503050406030204" pitchFamily="18" charset="0"/>
                            </a:rPr>
                          </m:ctrlPr>
                        </m:dPr>
                        <m:e>
                          <m:r>
                            <a:rPr lang="en-US" sz="2800" b="0" i="1" smtClean="0">
                              <a:latin typeface="Cambria Math" charset="0"/>
                            </a:rPr>
                            <m:t>𝑡</m:t>
                          </m:r>
                        </m:e>
                      </m:d>
                      <m:r>
                        <a:rPr lang="en-US" sz="2800" b="0" i="1" smtClean="0">
                          <a:latin typeface="Cambria Math" charset="0"/>
                        </a:rPr>
                        <m:t>+…</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457200" y="5530350"/>
                <a:ext cx="8166100" cy="991938"/>
              </a:xfrm>
              <a:prstGeom prst="rect">
                <a:avLst/>
              </a:prstGeom>
              <a:blipFill rotWithShape="0">
                <a:blip r:embed="rId5"/>
                <a:stretch>
                  <a:fillRect l="-1493" t="-5521"/>
                </a:stretch>
              </a:blipFill>
            </p:spPr>
            <p:txBody>
              <a:bodyPr/>
              <a:lstStyle/>
              <a:p>
                <a:r>
                  <a:rPr lang="en-US">
                    <a:noFill/>
                  </a:rPr>
                  <a:t> </a:t>
                </a:r>
              </a:p>
            </p:txBody>
          </p:sp>
        </mc:Fallback>
      </mc:AlternateContent>
    </p:spTree>
    <p:extLst>
      <p:ext uri="{BB962C8B-B14F-4D97-AF65-F5344CB8AC3E}">
        <p14:creationId xmlns:p14="http://schemas.microsoft.com/office/powerpoint/2010/main" val="195457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435"/>
          <p:cNvSpPr/>
          <p:nvPr/>
        </p:nvSpPr>
        <p:spPr>
          <a:xfrm>
            <a:off x="6825508" y="4711861"/>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2" name="Title 1"/>
          <p:cNvSpPr>
            <a:spLocks noGrp="1"/>
          </p:cNvSpPr>
          <p:nvPr>
            <p:ph type="title"/>
          </p:nvPr>
        </p:nvSpPr>
        <p:spPr>
          <a:xfrm>
            <a:off x="228600" y="228600"/>
            <a:ext cx="7696200" cy="612648"/>
          </a:xfrm>
        </p:spPr>
        <p:txBody>
          <a:bodyPr>
            <a:normAutofit fontScale="90000"/>
          </a:bodyPr>
          <a:lstStyle/>
          <a:p>
            <a:r>
              <a:rPr lang="en-US" dirty="0"/>
              <a:t>Synchronization Effect Across Regions (1)</a:t>
            </a:r>
          </a:p>
        </p:txBody>
      </p:sp>
      <p:sp>
        <p:nvSpPr>
          <p:cNvPr id="3" name="Content Placeholder 2"/>
          <p:cNvSpPr>
            <a:spLocks noGrp="1"/>
          </p:cNvSpPr>
          <p:nvPr>
            <p:ph sz="quarter" idx="1"/>
          </p:nvPr>
        </p:nvSpPr>
        <p:spPr>
          <a:xfrm>
            <a:off x="612648" y="1600200"/>
            <a:ext cx="8378952" cy="1524000"/>
          </a:xfrm>
        </p:spPr>
        <p:txBody>
          <a:bodyPr>
            <a:normAutofit fontScale="85000" lnSpcReduction="20000"/>
          </a:bodyPr>
          <a:lstStyle/>
          <a:p>
            <a:r>
              <a:rPr lang="en-US" dirty="0"/>
              <a:t>Road networks: graph</a:t>
            </a:r>
          </a:p>
          <a:p>
            <a:r>
              <a:rPr lang="en-US" dirty="0"/>
              <a:t>Region: nodes in the graph</a:t>
            </a:r>
          </a:p>
          <a:p>
            <a:r>
              <a:rPr lang="en-US" dirty="0"/>
              <a:t>Synchronization rate between two regions: similarity (edge connectivity) between two nodes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18</a:t>
            </a:fld>
            <a:endParaRPr lang="en-US" altLang="zh-CN" dirty="0"/>
          </a:p>
        </p:txBody>
      </p:sp>
      <p:sp>
        <p:nvSpPr>
          <p:cNvPr id="5" name="Shape 387"/>
          <p:cNvSpPr/>
          <p:nvPr/>
        </p:nvSpPr>
        <p:spPr>
          <a:xfrm>
            <a:off x="1183032" y="342900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6" name="Shape 388"/>
          <p:cNvSpPr/>
          <p:nvPr/>
        </p:nvSpPr>
        <p:spPr>
          <a:xfrm>
            <a:off x="625348" y="452701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7" name="Shape 389"/>
          <p:cNvSpPr/>
          <p:nvPr/>
        </p:nvSpPr>
        <p:spPr>
          <a:xfrm>
            <a:off x="2270528" y="3521426"/>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8" name="Shape 390"/>
          <p:cNvSpPr/>
          <p:nvPr/>
        </p:nvSpPr>
        <p:spPr>
          <a:xfrm>
            <a:off x="1562023" y="522944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9" name="Shape 391"/>
          <p:cNvSpPr/>
          <p:nvPr/>
        </p:nvSpPr>
        <p:spPr>
          <a:xfrm>
            <a:off x="2547806" y="4711861"/>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cxnSp>
        <p:nvCxnSpPr>
          <p:cNvPr id="10" name="Connector 392"/>
          <p:cNvCxnSpPr/>
          <p:nvPr/>
        </p:nvCxnSpPr>
        <p:spPr>
          <a:xfrm>
            <a:off x="931420" y="4822977"/>
            <a:ext cx="1922459" cy="184852"/>
          </a:xfrm>
          <a:prstGeom prst="straightConnector1">
            <a:avLst/>
          </a:prstGeom>
          <a:ln w="38100">
            <a:solidFill>
              <a:srgbClr val="3E231A"/>
            </a:solidFill>
            <a:miter lim="400000"/>
          </a:ln>
        </p:spPr>
      </p:cxnSp>
      <p:cxnSp>
        <p:nvCxnSpPr>
          <p:cNvPr id="11" name="Connector 393"/>
          <p:cNvCxnSpPr/>
          <p:nvPr/>
        </p:nvCxnSpPr>
        <p:spPr>
          <a:xfrm>
            <a:off x="1489105" y="3724968"/>
            <a:ext cx="1087497" cy="92426"/>
          </a:xfrm>
          <a:prstGeom prst="straightConnector1">
            <a:avLst/>
          </a:prstGeom>
          <a:ln w="38100">
            <a:solidFill>
              <a:srgbClr val="3E231A"/>
            </a:solidFill>
            <a:miter lim="400000"/>
          </a:ln>
        </p:spPr>
      </p:cxnSp>
      <p:cxnSp>
        <p:nvCxnSpPr>
          <p:cNvPr id="12" name="Connector 394"/>
          <p:cNvCxnSpPr/>
          <p:nvPr/>
        </p:nvCxnSpPr>
        <p:spPr>
          <a:xfrm flipH="1" flipV="1">
            <a:off x="2576602" y="3817393"/>
            <a:ext cx="277278" cy="1190436"/>
          </a:xfrm>
          <a:prstGeom prst="straightConnector1">
            <a:avLst/>
          </a:prstGeom>
          <a:ln w="38100">
            <a:solidFill>
              <a:srgbClr val="3E231A"/>
            </a:solidFill>
            <a:miter lim="400000"/>
          </a:ln>
        </p:spPr>
      </p:cxnSp>
      <p:cxnSp>
        <p:nvCxnSpPr>
          <p:cNvPr id="13" name="Connector 395"/>
          <p:cNvCxnSpPr/>
          <p:nvPr/>
        </p:nvCxnSpPr>
        <p:spPr>
          <a:xfrm flipV="1">
            <a:off x="1868095" y="5007828"/>
            <a:ext cx="985784" cy="517586"/>
          </a:xfrm>
          <a:prstGeom prst="straightConnector1">
            <a:avLst/>
          </a:prstGeom>
          <a:ln w="38100">
            <a:solidFill>
              <a:srgbClr val="3E231A"/>
            </a:solidFill>
            <a:miter lim="400000"/>
          </a:ln>
        </p:spPr>
      </p:cxnSp>
      <p:cxnSp>
        <p:nvCxnSpPr>
          <p:cNvPr id="14" name="Connector 396"/>
          <p:cNvCxnSpPr/>
          <p:nvPr/>
        </p:nvCxnSpPr>
        <p:spPr>
          <a:xfrm flipV="1">
            <a:off x="931420" y="3724968"/>
            <a:ext cx="557685" cy="1098010"/>
          </a:xfrm>
          <a:prstGeom prst="straightConnector1">
            <a:avLst/>
          </a:prstGeom>
          <a:ln w="38100">
            <a:solidFill>
              <a:srgbClr val="3E231A"/>
            </a:solidFill>
            <a:miter lim="400000"/>
          </a:ln>
        </p:spPr>
      </p:cxnSp>
      <p:cxnSp>
        <p:nvCxnSpPr>
          <p:cNvPr id="15" name="Connector 397"/>
          <p:cNvCxnSpPr/>
          <p:nvPr/>
        </p:nvCxnSpPr>
        <p:spPr>
          <a:xfrm flipV="1">
            <a:off x="1868095" y="3817394"/>
            <a:ext cx="708507" cy="1708021"/>
          </a:xfrm>
          <a:prstGeom prst="straightConnector1">
            <a:avLst/>
          </a:prstGeom>
          <a:ln w="38100">
            <a:solidFill>
              <a:srgbClr val="3E231A"/>
            </a:solidFill>
            <a:miter lim="400000"/>
          </a:ln>
        </p:spPr>
      </p:cxnSp>
      <p:cxnSp>
        <p:nvCxnSpPr>
          <p:cNvPr id="16" name="Connector 398"/>
          <p:cNvCxnSpPr/>
          <p:nvPr/>
        </p:nvCxnSpPr>
        <p:spPr>
          <a:xfrm>
            <a:off x="1489105" y="3724968"/>
            <a:ext cx="1364775" cy="1282861"/>
          </a:xfrm>
          <a:prstGeom prst="straightConnector1">
            <a:avLst/>
          </a:prstGeom>
          <a:ln w="38100">
            <a:solidFill>
              <a:srgbClr val="3E231A"/>
            </a:solidFill>
            <a:miter lim="400000"/>
          </a:ln>
        </p:spPr>
      </p:cxnSp>
      <p:cxnSp>
        <p:nvCxnSpPr>
          <p:cNvPr id="17" name="Connector 399"/>
          <p:cNvCxnSpPr/>
          <p:nvPr/>
        </p:nvCxnSpPr>
        <p:spPr>
          <a:xfrm flipV="1">
            <a:off x="931420" y="3817394"/>
            <a:ext cx="1645182" cy="1005584"/>
          </a:xfrm>
          <a:prstGeom prst="straightConnector1">
            <a:avLst/>
          </a:prstGeom>
          <a:ln w="38100">
            <a:solidFill>
              <a:srgbClr val="3E231A"/>
            </a:solidFill>
            <a:miter lim="400000"/>
          </a:ln>
        </p:spPr>
      </p:cxnSp>
      <p:cxnSp>
        <p:nvCxnSpPr>
          <p:cNvPr id="18" name="Connector 400"/>
          <p:cNvCxnSpPr/>
          <p:nvPr/>
        </p:nvCxnSpPr>
        <p:spPr>
          <a:xfrm>
            <a:off x="1489105" y="3724968"/>
            <a:ext cx="378991" cy="1800446"/>
          </a:xfrm>
          <a:prstGeom prst="straightConnector1">
            <a:avLst/>
          </a:prstGeom>
          <a:ln w="38100">
            <a:solidFill>
              <a:srgbClr val="3E231A"/>
            </a:solidFill>
            <a:miter lim="400000"/>
          </a:ln>
        </p:spPr>
      </p:cxnSp>
      <p:cxnSp>
        <p:nvCxnSpPr>
          <p:cNvPr id="19" name="Connector 401"/>
          <p:cNvCxnSpPr/>
          <p:nvPr/>
        </p:nvCxnSpPr>
        <p:spPr>
          <a:xfrm>
            <a:off x="931421" y="4822977"/>
            <a:ext cx="936676" cy="702437"/>
          </a:xfrm>
          <a:prstGeom prst="straightConnector1">
            <a:avLst/>
          </a:prstGeom>
          <a:ln w="38100">
            <a:solidFill>
              <a:srgbClr val="3E231A"/>
            </a:solidFill>
            <a:miter lim="400000"/>
          </a:ln>
        </p:spPr>
      </p:cxnSp>
      <p:sp>
        <p:nvSpPr>
          <p:cNvPr id="20" name="Shape 402"/>
          <p:cNvSpPr/>
          <p:nvPr/>
        </p:nvSpPr>
        <p:spPr>
          <a:xfrm>
            <a:off x="1183032" y="3429000"/>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21" name="Shape 403"/>
          <p:cNvSpPr/>
          <p:nvPr/>
        </p:nvSpPr>
        <p:spPr>
          <a:xfrm>
            <a:off x="625348" y="452701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22" name="Shape 404"/>
          <p:cNvSpPr/>
          <p:nvPr/>
        </p:nvSpPr>
        <p:spPr>
          <a:xfrm>
            <a:off x="2270528" y="3521426"/>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23" name="Shape 405"/>
          <p:cNvSpPr/>
          <p:nvPr/>
        </p:nvSpPr>
        <p:spPr>
          <a:xfrm>
            <a:off x="1562023" y="522944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24" name="Shape 406"/>
          <p:cNvSpPr/>
          <p:nvPr/>
        </p:nvSpPr>
        <p:spPr>
          <a:xfrm>
            <a:off x="2547806" y="4711861"/>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cxnSp>
        <p:nvCxnSpPr>
          <p:cNvPr id="25" name="Connector 407"/>
          <p:cNvCxnSpPr/>
          <p:nvPr/>
        </p:nvCxnSpPr>
        <p:spPr>
          <a:xfrm>
            <a:off x="931420" y="4822977"/>
            <a:ext cx="1922459" cy="184852"/>
          </a:xfrm>
          <a:prstGeom prst="straightConnector1">
            <a:avLst/>
          </a:prstGeom>
          <a:ln w="38100">
            <a:solidFill>
              <a:srgbClr val="3E231A"/>
            </a:solidFill>
            <a:miter lim="400000"/>
          </a:ln>
        </p:spPr>
      </p:cxnSp>
      <p:cxnSp>
        <p:nvCxnSpPr>
          <p:cNvPr id="26" name="Connector 408"/>
          <p:cNvCxnSpPr/>
          <p:nvPr/>
        </p:nvCxnSpPr>
        <p:spPr>
          <a:xfrm>
            <a:off x="1489105" y="3724968"/>
            <a:ext cx="1087497" cy="92426"/>
          </a:xfrm>
          <a:prstGeom prst="straightConnector1">
            <a:avLst/>
          </a:prstGeom>
          <a:ln w="38100">
            <a:solidFill>
              <a:srgbClr val="3E231A"/>
            </a:solidFill>
            <a:miter lim="400000"/>
          </a:ln>
        </p:spPr>
      </p:cxnSp>
      <p:cxnSp>
        <p:nvCxnSpPr>
          <p:cNvPr id="27" name="Connector 409"/>
          <p:cNvCxnSpPr/>
          <p:nvPr/>
        </p:nvCxnSpPr>
        <p:spPr>
          <a:xfrm flipH="1" flipV="1">
            <a:off x="2576602" y="3817393"/>
            <a:ext cx="277278" cy="1190436"/>
          </a:xfrm>
          <a:prstGeom prst="straightConnector1">
            <a:avLst/>
          </a:prstGeom>
          <a:ln w="38100">
            <a:solidFill>
              <a:srgbClr val="3E231A"/>
            </a:solidFill>
            <a:miter lim="400000"/>
          </a:ln>
        </p:spPr>
      </p:cxnSp>
      <p:cxnSp>
        <p:nvCxnSpPr>
          <p:cNvPr id="28" name="Connector 410"/>
          <p:cNvCxnSpPr/>
          <p:nvPr/>
        </p:nvCxnSpPr>
        <p:spPr>
          <a:xfrm flipV="1">
            <a:off x="1868095" y="5007828"/>
            <a:ext cx="985784" cy="517586"/>
          </a:xfrm>
          <a:prstGeom prst="straightConnector1">
            <a:avLst/>
          </a:prstGeom>
          <a:ln w="38100">
            <a:solidFill>
              <a:srgbClr val="3E231A"/>
            </a:solidFill>
            <a:miter lim="400000"/>
          </a:ln>
        </p:spPr>
      </p:cxnSp>
      <p:cxnSp>
        <p:nvCxnSpPr>
          <p:cNvPr id="29" name="Connector 411"/>
          <p:cNvCxnSpPr/>
          <p:nvPr/>
        </p:nvCxnSpPr>
        <p:spPr>
          <a:xfrm flipV="1">
            <a:off x="931420" y="3724968"/>
            <a:ext cx="557685" cy="1098010"/>
          </a:xfrm>
          <a:prstGeom prst="straightConnector1">
            <a:avLst/>
          </a:prstGeom>
          <a:ln w="38100">
            <a:solidFill>
              <a:srgbClr val="3E231A"/>
            </a:solidFill>
            <a:miter lim="400000"/>
          </a:ln>
        </p:spPr>
      </p:cxnSp>
      <p:cxnSp>
        <p:nvCxnSpPr>
          <p:cNvPr id="30" name="Connector 412"/>
          <p:cNvCxnSpPr/>
          <p:nvPr/>
        </p:nvCxnSpPr>
        <p:spPr>
          <a:xfrm flipV="1">
            <a:off x="1868095" y="3817394"/>
            <a:ext cx="708507" cy="1708021"/>
          </a:xfrm>
          <a:prstGeom prst="straightConnector1">
            <a:avLst/>
          </a:prstGeom>
          <a:ln w="38100">
            <a:solidFill>
              <a:srgbClr val="3E231A"/>
            </a:solidFill>
            <a:miter lim="400000"/>
          </a:ln>
        </p:spPr>
      </p:cxnSp>
      <p:cxnSp>
        <p:nvCxnSpPr>
          <p:cNvPr id="31" name="Connector 413"/>
          <p:cNvCxnSpPr/>
          <p:nvPr/>
        </p:nvCxnSpPr>
        <p:spPr>
          <a:xfrm>
            <a:off x="1489105" y="3724968"/>
            <a:ext cx="1364775" cy="1282861"/>
          </a:xfrm>
          <a:prstGeom prst="straightConnector1">
            <a:avLst/>
          </a:prstGeom>
          <a:ln w="38100">
            <a:solidFill>
              <a:srgbClr val="3E231A"/>
            </a:solidFill>
            <a:miter lim="400000"/>
          </a:ln>
        </p:spPr>
      </p:cxnSp>
      <p:cxnSp>
        <p:nvCxnSpPr>
          <p:cNvPr id="32" name="Connector 414"/>
          <p:cNvCxnSpPr/>
          <p:nvPr/>
        </p:nvCxnSpPr>
        <p:spPr>
          <a:xfrm flipV="1">
            <a:off x="931420" y="3817394"/>
            <a:ext cx="1645182" cy="1005584"/>
          </a:xfrm>
          <a:prstGeom prst="straightConnector1">
            <a:avLst/>
          </a:prstGeom>
          <a:ln w="38100">
            <a:solidFill>
              <a:srgbClr val="3E231A"/>
            </a:solidFill>
            <a:miter lim="400000"/>
          </a:ln>
        </p:spPr>
      </p:cxnSp>
      <p:cxnSp>
        <p:nvCxnSpPr>
          <p:cNvPr id="33" name="Connector 415"/>
          <p:cNvCxnSpPr/>
          <p:nvPr/>
        </p:nvCxnSpPr>
        <p:spPr>
          <a:xfrm>
            <a:off x="1489105" y="3724968"/>
            <a:ext cx="378991" cy="1800446"/>
          </a:xfrm>
          <a:prstGeom prst="straightConnector1">
            <a:avLst/>
          </a:prstGeom>
          <a:ln w="38100">
            <a:solidFill>
              <a:srgbClr val="3E231A"/>
            </a:solidFill>
            <a:miter lim="400000"/>
          </a:ln>
        </p:spPr>
      </p:cxnSp>
      <p:cxnSp>
        <p:nvCxnSpPr>
          <p:cNvPr id="34" name="Connector 416"/>
          <p:cNvCxnSpPr/>
          <p:nvPr/>
        </p:nvCxnSpPr>
        <p:spPr>
          <a:xfrm>
            <a:off x="931421" y="4822977"/>
            <a:ext cx="936676" cy="702437"/>
          </a:xfrm>
          <a:prstGeom prst="straightConnector1">
            <a:avLst/>
          </a:prstGeom>
          <a:ln w="38100">
            <a:solidFill>
              <a:srgbClr val="3E231A"/>
            </a:solidFill>
            <a:miter lim="400000"/>
          </a:ln>
        </p:spPr>
      </p:cxnSp>
      <p:sp>
        <p:nvSpPr>
          <p:cNvPr id="35" name="Shape 417"/>
          <p:cNvSpPr/>
          <p:nvPr/>
        </p:nvSpPr>
        <p:spPr>
          <a:xfrm flipV="1">
            <a:off x="5381894" y="3981227"/>
            <a:ext cx="299750" cy="572517"/>
          </a:xfrm>
          <a:prstGeom prst="line">
            <a:avLst/>
          </a:prstGeom>
          <a:ln w="38100">
            <a:solidFill>
              <a:srgbClr val="E62507"/>
            </a:solidFill>
            <a:miter lim="400000"/>
            <a:tailEnd type="triangle"/>
          </a:ln>
        </p:spPr>
        <p:txBody>
          <a:bodyPr lIns="35719" tIns="35719" rIns="35719" bIns="35719" anchor="ctr"/>
          <a:lstStyle/>
          <a:p>
            <a:pPr>
              <a:defRPr sz="3000"/>
            </a:pPr>
            <a:endParaRPr sz="2109"/>
          </a:p>
        </p:txBody>
      </p:sp>
      <p:sp>
        <p:nvSpPr>
          <p:cNvPr id="36" name="Shape 418"/>
          <p:cNvSpPr/>
          <p:nvPr/>
        </p:nvSpPr>
        <p:spPr>
          <a:xfrm>
            <a:off x="1183032" y="342900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37" name="Shape 419"/>
          <p:cNvSpPr/>
          <p:nvPr/>
        </p:nvSpPr>
        <p:spPr>
          <a:xfrm>
            <a:off x="625348" y="452701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38" name="Shape 420"/>
          <p:cNvSpPr/>
          <p:nvPr/>
        </p:nvSpPr>
        <p:spPr>
          <a:xfrm>
            <a:off x="2270528" y="3521426"/>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39" name="Shape 421"/>
          <p:cNvSpPr/>
          <p:nvPr/>
        </p:nvSpPr>
        <p:spPr>
          <a:xfrm>
            <a:off x="1562023" y="522944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40" name="Shape 422"/>
          <p:cNvSpPr/>
          <p:nvPr/>
        </p:nvSpPr>
        <p:spPr>
          <a:xfrm>
            <a:off x="2547806" y="4711861"/>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cxnSp>
        <p:nvCxnSpPr>
          <p:cNvPr id="41" name="Connector 423"/>
          <p:cNvCxnSpPr/>
          <p:nvPr/>
        </p:nvCxnSpPr>
        <p:spPr>
          <a:xfrm>
            <a:off x="931420" y="4822977"/>
            <a:ext cx="1922459" cy="184852"/>
          </a:xfrm>
          <a:prstGeom prst="straightConnector1">
            <a:avLst/>
          </a:prstGeom>
          <a:ln w="38100">
            <a:solidFill>
              <a:srgbClr val="3E231A"/>
            </a:solidFill>
            <a:miter lim="400000"/>
          </a:ln>
        </p:spPr>
      </p:cxnSp>
      <p:cxnSp>
        <p:nvCxnSpPr>
          <p:cNvPr id="42" name="Connector 424"/>
          <p:cNvCxnSpPr/>
          <p:nvPr/>
        </p:nvCxnSpPr>
        <p:spPr>
          <a:xfrm>
            <a:off x="1489105" y="3724968"/>
            <a:ext cx="1087497" cy="92426"/>
          </a:xfrm>
          <a:prstGeom prst="straightConnector1">
            <a:avLst/>
          </a:prstGeom>
          <a:ln w="38100">
            <a:solidFill>
              <a:srgbClr val="3E231A"/>
            </a:solidFill>
            <a:miter lim="400000"/>
          </a:ln>
        </p:spPr>
      </p:cxnSp>
      <p:cxnSp>
        <p:nvCxnSpPr>
          <p:cNvPr id="43" name="Connector 425"/>
          <p:cNvCxnSpPr/>
          <p:nvPr/>
        </p:nvCxnSpPr>
        <p:spPr>
          <a:xfrm flipH="1" flipV="1">
            <a:off x="2576602" y="3817393"/>
            <a:ext cx="277278" cy="1190436"/>
          </a:xfrm>
          <a:prstGeom prst="straightConnector1">
            <a:avLst/>
          </a:prstGeom>
          <a:ln w="38100">
            <a:solidFill>
              <a:srgbClr val="3E231A"/>
            </a:solidFill>
            <a:miter lim="400000"/>
          </a:ln>
        </p:spPr>
      </p:cxnSp>
      <p:cxnSp>
        <p:nvCxnSpPr>
          <p:cNvPr id="44" name="Connector 426"/>
          <p:cNvCxnSpPr/>
          <p:nvPr/>
        </p:nvCxnSpPr>
        <p:spPr>
          <a:xfrm flipV="1">
            <a:off x="1868095" y="5007828"/>
            <a:ext cx="985784" cy="517586"/>
          </a:xfrm>
          <a:prstGeom prst="straightConnector1">
            <a:avLst/>
          </a:prstGeom>
          <a:ln w="38100">
            <a:solidFill>
              <a:srgbClr val="3E231A"/>
            </a:solidFill>
            <a:miter lim="400000"/>
          </a:ln>
        </p:spPr>
      </p:cxnSp>
      <p:cxnSp>
        <p:nvCxnSpPr>
          <p:cNvPr id="45" name="Connector 427"/>
          <p:cNvCxnSpPr/>
          <p:nvPr/>
        </p:nvCxnSpPr>
        <p:spPr>
          <a:xfrm flipV="1">
            <a:off x="931420" y="3724968"/>
            <a:ext cx="557685" cy="1098010"/>
          </a:xfrm>
          <a:prstGeom prst="straightConnector1">
            <a:avLst/>
          </a:prstGeom>
          <a:ln w="38100">
            <a:solidFill>
              <a:srgbClr val="3E231A"/>
            </a:solidFill>
            <a:miter lim="400000"/>
          </a:ln>
        </p:spPr>
      </p:cxnSp>
      <p:cxnSp>
        <p:nvCxnSpPr>
          <p:cNvPr id="46" name="Connector 428"/>
          <p:cNvCxnSpPr/>
          <p:nvPr/>
        </p:nvCxnSpPr>
        <p:spPr>
          <a:xfrm flipV="1">
            <a:off x="1868095" y="3817394"/>
            <a:ext cx="708507" cy="1708021"/>
          </a:xfrm>
          <a:prstGeom prst="straightConnector1">
            <a:avLst/>
          </a:prstGeom>
          <a:ln w="38100">
            <a:solidFill>
              <a:srgbClr val="3E231A"/>
            </a:solidFill>
            <a:miter lim="400000"/>
          </a:ln>
        </p:spPr>
      </p:cxnSp>
      <p:cxnSp>
        <p:nvCxnSpPr>
          <p:cNvPr id="47" name="Connector 429"/>
          <p:cNvCxnSpPr/>
          <p:nvPr/>
        </p:nvCxnSpPr>
        <p:spPr>
          <a:xfrm>
            <a:off x="1489105" y="3724968"/>
            <a:ext cx="1364775" cy="1282861"/>
          </a:xfrm>
          <a:prstGeom prst="straightConnector1">
            <a:avLst/>
          </a:prstGeom>
          <a:ln w="38100">
            <a:solidFill>
              <a:srgbClr val="3E231A"/>
            </a:solidFill>
            <a:miter lim="400000"/>
          </a:ln>
        </p:spPr>
      </p:cxnSp>
      <p:cxnSp>
        <p:nvCxnSpPr>
          <p:cNvPr id="48" name="Connector 430"/>
          <p:cNvCxnSpPr/>
          <p:nvPr/>
        </p:nvCxnSpPr>
        <p:spPr>
          <a:xfrm flipV="1">
            <a:off x="931420" y="3817394"/>
            <a:ext cx="1645182" cy="1005584"/>
          </a:xfrm>
          <a:prstGeom prst="straightConnector1">
            <a:avLst/>
          </a:prstGeom>
          <a:ln w="38100">
            <a:solidFill>
              <a:srgbClr val="3E231A"/>
            </a:solidFill>
            <a:miter lim="400000"/>
          </a:ln>
        </p:spPr>
      </p:cxnSp>
      <p:cxnSp>
        <p:nvCxnSpPr>
          <p:cNvPr id="49" name="Connector 431"/>
          <p:cNvCxnSpPr/>
          <p:nvPr/>
        </p:nvCxnSpPr>
        <p:spPr>
          <a:xfrm>
            <a:off x="1489105" y="3724968"/>
            <a:ext cx="378991" cy="1800446"/>
          </a:xfrm>
          <a:prstGeom prst="straightConnector1">
            <a:avLst/>
          </a:prstGeom>
          <a:ln w="38100">
            <a:solidFill>
              <a:srgbClr val="3E231A"/>
            </a:solidFill>
            <a:miter lim="400000"/>
          </a:ln>
        </p:spPr>
      </p:cxnSp>
      <p:cxnSp>
        <p:nvCxnSpPr>
          <p:cNvPr id="50" name="Connector 432"/>
          <p:cNvCxnSpPr/>
          <p:nvPr/>
        </p:nvCxnSpPr>
        <p:spPr>
          <a:xfrm>
            <a:off x="931421" y="4822977"/>
            <a:ext cx="936676" cy="702437"/>
          </a:xfrm>
          <a:prstGeom prst="straightConnector1">
            <a:avLst/>
          </a:prstGeom>
          <a:ln w="38100">
            <a:solidFill>
              <a:srgbClr val="3E231A"/>
            </a:solidFill>
            <a:miter lim="400000"/>
          </a:ln>
        </p:spPr>
      </p:cxnSp>
      <p:sp>
        <p:nvSpPr>
          <p:cNvPr id="51" name="Shape 433"/>
          <p:cNvSpPr/>
          <p:nvPr/>
        </p:nvSpPr>
        <p:spPr>
          <a:xfrm>
            <a:off x="1183032" y="3429000"/>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52" name="Shape 434"/>
          <p:cNvSpPr/>
          <p:nvPr/>
        </p:nvSpPr>
        <p:spPr>
          <a:xfrm>
            <a:off x="625348" y="452701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53" name="Shape 435"/>
          <p:cNvSpPr/>
          <p:nvPr/>
        </p:nvSpPr>
        <p:spPr>
          <a:xfrm>
            <a:off x="2270528" y="3521426"/>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54" name="Shape 436"/>
          <p:cNvSpPr/>
          <p:nvPr/>
        </p:nvSpPr>
        <p:spPr>
          <a:xfrm>
            <a:off x="1562023" y="522944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55" name="Shape 437"/>
          <p:cNvSpPr/>
          <p:nvPr/>
        </p:nvSpPr>
        <p:spPr>
          <a:xfrm>
            <a:off x="2547806" y="4711861"/>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cxnSp>
        <p:nvCxnSpPr>
          <p:cNvPr id="56" name="Connector 438"/>
          <p:cNvCxnSpPr/>
          <p:nvPr/>
        </p:nvCxnSpPr>
        <p:spPr>
          <a:xfrm>
            <a:off x="931420" y="4822977"/>
            <a:ext cx="1922459" cy="184852"/>
          </a:xfrm>
          <a:prstGeom prst="straightConnector1">
            <a:avLst/>
          </a:prstGeom>
          <a:ln w="38100">
            <a:solidFill>
              <a:srgbClr val="3E231A"/>
            </a:solidFill>
            <a:miter lim="400000"/>
          </a:ln>
        </p:spPr>
      </p:cxnSp>
      <p:cxnSp>
        <p:nvCxnSpPr>
          <p:cNvPr id="57" name="Connector 439"/>
          <p:cNvCxnSpPr/>
          <p:nvPr/>
        </p:nvCxnSpPr>
        <p:spPr>
          <a:xfrm>
            <a:off x="1489105" y="3724968"/>
            <a:ext cx="1087497" cy="92426"/>
          </a:xfrm>
          <a:prstGeom prst="straightConnector1">
            <a:avLst/>
          </a:prstGeom>
          <a:ln w="38100">
            <a:solidFill>
              <a:srgbClr val="3E231A"/>
            </a:solidFill>
            <a:miter lim="400000"/>
          </a:ln>
        </p:spPr>
      </p:cxnSp>
      <p:cxnSp>
        <p:nvCxnSpPr>
          <p:cNvPr id="58" name="Connector 440"/>
          <p:cNvCxnSpPr/>
          <p:nvPr/>
        </p:nvCxnSpPr>
        <p:spPr>
          <a:xfrm flipH="1" flipV="1">
            <a:off x="2576602" y="3817393"/>
            <a:ext cx="277278" cy="1190436"/>
          </a:xfrm>
          <a:prstGeom prst="straightConnector1">
            <a:avLst/>
          </a:prstGeom>
          <a:ln w="38100">
            <a:solidFill>
              <a:srgbClr val="3E231A"/>
            </a:solidFill>
            <a:miter lim="400000"/>
          </a:ln>
        </p:spPr>
      </p:cxnSp>
      <p:cxnSp>
        <p:nvCxnSpPr>
          <p:cNvPr id="59" name="Connector 441"/>
          <p:cNvCxnSpPr/>
          <p:nvPr/>
        </p:nvCxnSpPr>
        <p:spPr>
          <a:xfrm flipV="1">
            <a:off x="1868095" y="5007828"/>
            <a:ext cx="985784" cy="517586"/>
          </a:xfrm>
          <a:prstGeom prst="straightConnector1">
            <a:avLst/>
          </a:prstGeom>
          <a:ln w="38100">
            <a:solidFill>
              <a:srgbClr val="3E231A"/>
            </a:solidFill>
            <a:miter lim="400000"/>
          </a:ln>
        </p:spPr>
      </p:cxnSp>
      <p:cxnSp>
        <p:nvCxnSpPr>
          <p:cNvPr id="60" name="Connector 442"/>
          <p:cNvCxnSpPr/>
          <p:nvPr/>
        </p:nvCxnSpPr>
        <p:spPr>
          <a:xfrm flipV="1">
            <a:off x="931420" y="3724968"/>
            <a:ext cx="557685" cy="1098010"/>
          </a:xfrm>
          <a:prstGeom prst="straightConnector1">
            <a:avLst/>
          </a:prstGeom>
          <a:ln w="38100">
            <a:solidFill>
              <a:srgbClr val="3E231A"/>
            </a:solidFill>
            <a:miter lim="400000"/>
          </a:ln>
        </p:spPr>
      </p:cxnSp>
      <p:cxnSp>
        <p:nvCxnSpPr>
          <p:cNvPr id="61" name="Connector 443"/>
          <p:cNvCxnSpPr/>
          <p:nvPr/>
        </p:nvCxnSpPr>
        <p:spPr>
          <a:xfrm flipV="1">
            <a:off x="1868095" y="3817394"/>
            <a:ext cx="708507" cy="1708021"/>
          </a:xfrm>
          <a:prstGeom prst="straightConnector1">
            <a:avLst/>
          </a:prstGeom>
          <a:ln w="38100">
            <a:solidFill>
              <a:srgbClr val="3E231A"/>
            </a:solidFill>
            <a:miter lim="400000"/>
          </a:ln>
        </p:spPr>
      </p:cxnSp>
      <p:cxnSp>
        <p:nvCxnSpPr>
          <p:cNvPr id="62" name="Connector 444"/>
          <p:cNvCxnSpPr/>
          <p:nvPr/>
        </p:nvCxnSpPr>
        <p:spPr>
          <a:xfrm>
            <a:off x="1489105" y="3724968"/>
            <a:ext cx="1364775" cy="1282861"/>
          </a:xfrm>
          <a:prstGeom prst="straightConnector1">
            <a:avLst/>
          </a:prstGeom>
          <a:ln w="38100">
            <a:solidFill>
              <a:srgbClr val="3E231A"/>
            </a:solidFill>
            <a:miter lim="400000"/>
          </a:ln>
        </p:spPr>
      </p:cxnSp>
      <p:cxnSp>
        <p:nvCxnSpPr>
          <p:cNvPr id="63" name="Connector 445"/>
          <p:cNvCxnSpPr/>
          <p:nvPr/>
        </p:nvCxnSpPr>
        <p:spPr>
          <a:xfrm flipV="1">
            <a:off x="931420" y="3817394"/>
            <a:ext cx="1645182" cy="1005584"/>
          </a:xfrm>
          <a:prstGeom prst="straightConnector1">
            <a:avLst/>
          </a:prstGeom>
          <a:ln w="38100">
            <a:solidFill>
              <a:srgbClr val="3E231A"/>
            </a:solidFill>
            <a:miter lim="400000"/>
          </a:ln>
        </p:spPr>
      </p:cxnSp>
      <p:cxnSp>
        <p:nvCxnSpPr>
          <p:cNvPr id="64" name="Connector 446"/>
          <p:cNvCxnSpPr/>
          <p:nvPr/>
        </p:nvCxnSpPr>
        <p:spPr>
          <a:xfrm>
            <a:off x="1489105" y="3724968"/>
            <a:ext cx="378991" cy="1800446"/>
          </a:xfrm>
          <a:prstGeom prst="straightConnector1">
            <a:avLst/>
          </a:prstGeom>
          <a:ln w="38100">
            <a:solidFill>
              <a:srgbClr val="3E231A"/>
            </a:solidFill>
            <a:miter lim="400000"/>
          </a:ln>
        </p:spPr>
      </p:cxnSp>
      <p:cxnSp>
        <p:nvCxnSpPr>
          <p:cNvPr id="65" name="Connector 447"/>
          <p:cNvCxnSpPr/>
          <p:nvPr/>
        </p:nvCxnSpPr>
        <p:spPr>
          <a:xfrm>
            <a:off x="931421" y="4822977"/>
            <a:ext cx="936676" cy="702437"/>
          </a:xfrm>
          <a:prstGeom prst="straightConnector1">
            <a:avLst/>
          </a:prstGeom>
          <a:ln w="38100">
            <a:solidFill>
              <a:srgbClr val="3E231A"/>
            </a:solidFill>
            <a:miter lim="400000"/>
          </a:ln>
        </p:spPr>
      </p:cxnSp>
      <p:sp>
        <p:nvSpPr>
          <p:cNvPr id="66" name="Shape 478"/>
          <p:cNvSpPr/>
          <p:nvPr/>
        </p:nvSpPr>
        <p:spPr>
          <a:xfrm>
            <a:off x="5486400" y="3429000"/>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67" name="Shape 479"/>
          <p:cNvSpPr/>
          <p:nvPr/>
        </p:nvSpPr>
        <p:spPr>
          <a:xfrm>
            <a:off x="4928716" y="452701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68" name="Shape 480"/>
          <p:cNvSpPr/>
          <p:nvPr/>
        </p:nvSpPr>
        <p:spPr>
          <a:xfrm>
            <a:off x="6573896" y="352142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69" name="Shape 481"/>
          <p:cNvSpPr/>
          <p:nvPr/>
        </p:nvSpPr>
        <p:spPr>
          <a:xfrm>
            <a:off x="5865391" y="522944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cxnSp>
        <p:nvCxnSpPr>
          <p:cNvPr id="70" name="Connector 483"/>
          <p:cNvCxnSpPr/>
          <p:nvPr/>
        </p:nvCxnSpPr>
        <p:spPr>
          <a:xfrm>
            <a:off x="5234789" y="4822977"/>
            <a:ext cx="1922458" cy="184852"/>
          </a:xfrm>
          <a:prstGeom prst="straightConnector1">
            <a:avLst/>
          </a:prstGeom>
          <a:ln w="38100">
            <a:solidFill>
              <a:srgbClr val="3E231A"/>
            </a:solidFill>
            <a:miter lim="400000"/>
          </a:ln>
        </p:spPr>
      </p:cxnSp>
      <p:cxnSp>
        <p:nvCxnSpPr>
          <p:cNvPr id="71" name="Connector 484"/>
          <p:cNvCxnSpPr/>
          <p:nvPr/>
        </p:nvCxnSpPr>
        <p:spPr>
          <a:xfrm>
            <a:off x="5792473" y="3724968"/>
            <a:ext cx="1087497" cy="92426"/>
          </a:xfrm>
          <a:prstGeom prst="straightConnector1">
            <a:avLst/>
          </a:prstGeom>
          <a:ln w="38100">
            <a:solidFill>
              <a:srgbClr val="3E231A"/>
            </a:solidFill>
            <a:miter lim="400000"/>
          </a:ln>
        </p:spPr>
      </p:cxnSp>
      <p:cxnSp>
        <p:nvCxnSpPr>
          <p:cNvPr id="72" name="Connector 485"/>
          <p:cNvCxnSpPr/>
          <p:nvPr/>
        </p:nvCxnSpPr>
        <p:spPr>
          <a:xfrm flipH="1" flipV="1">
            <a:off x="6879969" y="3817393"/>
            <a:ext cx="277278" cy="1190436"/>
          </a:xfrm>
          <a:prstGeom prst="straightConnector1">
            <a:avLst/>
          </a:prstGeom>
          <a:ln w="38100">
            <a:solidFill>
              <a:srgbClr val="3E231A"/>
            </a:solidFill>
            <a:miter lim="400000"/>
          </a:ln>
        </p:spPr>
      </p:cxnSp>
      <p:cxnSp>
        <p:nvCxnSpPr>
          <p:cNvPr id="73" name="Connector 486"/>
          <p:cNvCxnSpPr/>
          <p:nvPr/>
        </p:nvCxnSpPr>
        <p:spPr>
          <a:xfrm flipV="1">
            <a:off x="6171464" y="5007828"/>
            <a:ext cx="985783" cy="517586"/>
          </a:xfrm>
          <a:prstGeom prst="straightConnector1">
            <a:avLst/>
          </a:prstGeom>
          <a:ln w="38100">
            <a:solidFill>
              <a:srgbClr val="3E231A"/>
            </a:solidFill>
            <a:miter lim="400000"/>
          </a:ln>
        </p:spPr>
      </p:cxnSp>
      <p:cxnSp>
        <p:nvCxnSpPr>
          <p:cNvPr id="74" name="Connector 487"/>
          <p:cNvCxnSpPr/>
          <p:nvPr/>
        </p:nvCxnSpPr>
        <p:spPr>
          <a:xfrm flipV="1">
            <a:off x="6171464" y="3817394"/>
            <a:ext cx="708506" cy="1708021"/>
          </a:xfrm>
          <a:prstGeom prst="straightConnector1">
            <a:avLst/>
          </a:prstGeom>
          <a:ln w="38100">
            <a:solidFill>
              <a:srgbClr val="3E231A"/>
            </a:solidFill>
            <a:miter lim="400000"/>
          </a:ln>
        </p:spPr>
      </p:cxnSp>
      <p:cxnSp>
        <p:nvCxnSpPr>
          <p:cNvPr id="75" name="Connector 488"/>
          <p:cNvCxnSpPr/>
          <p:nvPr/>
        </p:nvCxnSpPr>
        <p:spPr>
          <a:xfrm>
            <a:off x="5792473" y="3724968"/>
            <a:ext cx="1364774" cy="1282861"/>
          </a:xfrm>
          <a:prstGeom prst="straightConnector1">
            <a:avLst/>
          </a:prstGeom>
          <a:ln w="38100">
            <a:solidFill>
              <a:srgbClr val="3E231A"/>
            </a:solidFill>
            <a:miter lim="400000"/>
          </a:ln>
        </p:spPr>
      </p:cxnSp>
      <p:cxnSp>
        <p:nvCxnSpPr>
          <p:cNvPr id="76" name="Connector 489"/>
          <p:cNvCxnSpPr/>
          <p:nvPr/>
        </p:nvCxnSpPr>
        <p:spPr>
          <a:xfrm flipV="1">
            <a:off x="5234789" y="3817394"/>
            <a:ext cx="1645181" cy="1005584"/>
          </a:xfrm>
          <a:prstGeom prst="straightConnector1">
            <a:avLst/>
          </a:prstGeom>
          <a:ln w="38100">
            <a:solidFill>
              <a:srgbClr val="3E231A"/>
            </a:solidFill>
            <a:miter lim="400000"/>
          </a:ln>
        </p:spPr>
      </p:cxnSp>
      <p:cxnSp>
        <p:nvCxnSpPr>
          <p:cNvPr id="77" name="Connector 490"/>
          <p:cNvCxnSpPr/>
          <p:nvPr/>
        </p:nvCxnSpPr>
        <p:spPr>
          <a:xfrm>
            <a:off x="5792473" y="3724968"/>
            <a:ext cx="378991" cy="1800446"/>
          </a:xfrm>
          <a:prstGeom prst="straightConnector1">
            <a:avLst/>
          </a:prstGeom>
          <a:ln w="38100">
            <a:solidFill>
              <a:srgbClr val="3E231A"/>
            </a:solidFill>
            <a:miter lim="400000"/>
          </a:ln>
        </p:spPr>
      </p:cxnSp>
      <p:cxnSp>
        <p:nvCxnSpPr>
          <p:cNvPr id="78" name="Connector 491"/>
          <p:cNvCxnSpPr/>
          <p:nvPr/>
        </p:nvCxnSpPr>
        <p:spPr>
          <a:xfrm>
            <a:off x="5234789" y="4822977"/>
            <a:ext cx="936676" cy="702437"/>
          </a:xfrm>
          <a:prstGeom prst="straightConnector1">
            <a:avLst/>
          </a:prstGeom>
          <a:ln w="38100">
            <a:solidFill>
              <a:srgbClr val="3E231A"/>
            </a:solidFill>
            <a:miter lim="400000"/>
          </a:ln>
        </p:spPr>
      </p:cxnSp>
      <p:sp>
        <p:nvSpPr>
          <p:cNvPr id="79" name="Shape 492"/>
          <p:cNvSpPr/>
          <p:nvPr/>
        </p:nvSpPr>
        <p:spPr>
          <a:xfrm>
            <a:off x="5486400" y="3429000"/>
            <a:ext cx="612147" cy="591936"/>
          </a:xfrm>
          <a:prstGeom prst="ellipse">
            <a:avLst/>
          </a:prstGeom>
          <a:solidFill>
            <a:srgbClr val="E62507"/>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80" name="Shape 493"/>
          <p:cNvSpPr/>
          <p:nvPr/>
        </p:nvSpPr>
        <p:spPr>
          <a:xfrm>
            <a:off x="4928716" y="4527010"/>
            <a:ext cx="612146"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81" name="Shape 494"/>
          <p:cNvSpPr/>
          <p:nvPr/>
        </p:nvSpPr>
        <p:spPr>
          <a:xfrm>
            <a:off x="6573896" y="352142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sp>
        <p:nvSpPr>
          <p:cNvPr id="82" name="Shape 495"/>
          <p:cNvSpPr/>
          <p:nvPr/>
        </p:nvSpPr>
        <p:spPr>
          <a:xfrm>
            <a:off x="5865391" y="5229446"/>
            <a:ext cx="612147" cy="591936"/>
          </a:xfrm>
          <a:prstGeom prst="ellipse">
            <a:avLst/>
          </a:prstGeom>
          <a:solidFill>
            <a:schemeClr val="accent1">
              <a:hueOff val="416844"/>
              <a:satOff val="2230"/>
              <a:lumOff val="-27516"/>
            </a:schemeClr>
          </a:solidFill>
          <a:ln w="12700">
            <a:miter lim="400000"/>
          </a:ln>
          <a:effectLst>
            <a:outerShdw blurRad="50800" dist="25400" dir="5400000" rotWithShape="0">
              <a:srgbClr val="000000">
                <a:alpha val="25000"/>
              </a:srgbClr>
            </a:outerShdw>
          </a:effectLst>
        </p:spPr>
        <p:txBody>
          <a:bodyPr lIns="35719" tIns="35719" rIns="35719" bIns="35719" anchor="ctr"/>
          <a:lstStyle/>
          <a:p>
            <a:pPr>
              <a:defRPr sz="3000">
                <a:solidFill>
                  <a:srgbClr val="FFFFFF"/>
                </a:solidFill>
                <a:effectLst>
                  <a:outerShdw blurRad="76200" dist="12700" dir="5400000" rotWithShape="0">
                    <a:srgbClr val="000000">
                      <a:alpha val="50000"/>
                    </a:srgbClr>
                  </a:outerShdw>
                </a:effectLst>
              </a:defRPr>
            </a:pPr>
            <a:endParaRPr sz="2109"/>
          </a:p>
        </p:txBody>
      </p:sp>
      <p:cxnSp>
        <p:nvCxnSpPr>
          <p:cNvPr id="83" name="Connector 497"/>
          <p:cNvCxnSpPr/>
          <p:nvPr/>
        </p:nvCxnSpPr>
        <p:spPr>
          <a:xfrm>
            <a:off x="5234789" y="4822977"/>
            <a:ext cx="1922458" cy="184852"/>
          </a:xfrm>
          <a:prstGeom prst="straightConnector1">
            <a:avLst/>
          </a:prstGeom>
          <a:ln w="38100">
            <a:solidFill>
              <a:srgbClr val="3E231A"/>
            </a:solidFill>
            <a:miter lim="400000"/>
          </a:ln>
        </p:spPr>
      </p:cxnSp>
      <p:cxnSp>
        <p:nvCxnSpPr>
          <p:cNvPr id="84" name="Connector 498"/>
          <p:cNvCxnSpPr/>
          <p:nvPr/>
        </p:nvCxnSpPr>
        <p:spPr>
          <a:xfrm>
            <a:off x="5792473" y="3724968"/>
            <a:ext cx="1087497" cy="92426"/>
          </a:xfrm>
          <a:prstGeom prst="straightConnector1">
            <a:avLst/>
          </a:prstGeom>
          <a:ln w="38100">
            <a:solidFill>
              <a:srgbClr val="3E231A"/>
            </a:solidFill>
            <a:miter lim="400000"/>
          </a:ln>
        </p:spPr>
      </p:cxnSp>
      <p:cxnSp>
        <p:nvCxnSpPr>
          <p:cNvPr id="85" name="Connector 499"/>
          <p:cNvCxnSpPr/>
          <p:nvPr/>
        </p:nvCxnSpPr>
        <p:spPr>
          <a:xfrm flipH="1" flipV="1">
            <a:off x="6879969" y="3817393"/>
            <a:ext cx="277278" cy="1190436"/>
          </a:xfrm>
          <a:prstGeom prst="straightConnector1">
            <a:avLst/>
          </a:prstGeom>
          <a:ln w="38100">
            <a:solidFill>
              <a:srgbClr val="3E231A"/>
            </a:solidFill>
            <a:miter lim="400000"/>
          </a:ln>
        </p:spPr>
      </p:cxnSp>
      <p:cxnSp>
        <p:nvCxnSpPr>
          <p:cNvPr id="86" name="Connector 500"/>
          <p:cNvCxnSpPr/>
          <p:nvPr/>
        </p:nvCxnSpPr>
        <p:spPr>
          <a:xfrm flipV="1">
            <a:off x="6171464" y="5007828"/>
            <a:ext cx="985783" cy="517586"/>
          </a:xfrm>
          <a:prstGeom prst="straightConnector1">
            <a:avLst/>
          </a:prstGeom>
          <a:ln w="38100">
            <a:solidFill>
              <a:srgbClr val="3E231A"/>
            </a:solidFill>
            <a:miter lim="400000"/>
          </a:ln>
        </p:spPr>
      </p:cxnSp>
      <p:cxnSp>
        <p:nvCxnSpPr>
          <p:cNvPr id="87" name="Connector 501"/>
          <p:cNvCxnSpPr/>
          <p:nvPr/>
        </p:nvCxnSpPr>
        <p:spPr>
          <a:xfrm flipV="1">
            <a:off x="6171464" y="3817394"/>
            <a:ext cx="708506" cy="1708021"/>
          </a:xfrm>
          <a:prstGeom prst="straightConnector1">
            <a:avLst/>
          </a:prstGeom>
          <a:ln w="38100">
            <a:solidFill>
              <a:srgbClr val="3E231A"/>
            </a:solidFill>
            <a:miter lim="400000"/>
          </a:ln>
        </p:spPr>
      </p:cxnSp>
      <p:cxnSp>
        <p:nvCxnSpPr>
          <p:cNvPr id="88" name="Connector 502"/>
          <p:cNvCxnSpPr/>
          <p:nvPr/>
        </p:nvCxnSpPr>
        <p:spPr>
          <a:xfrm>
            <a:off x="5792473" y="3724968"/>
            <a:ext cx="1364774" cy="1282861"/>
          </a:xfrm>
          <a:prstGeom prst="straightConnector1">
            <a:avLst/>
          </a:prstGeom>
          <a:ln w="38100">
            <a:solidFill>
              <a:srgbClr val="3E231A"/>
            </a:solidFill>
            <a:miter lim="400000"/>
          </a:ln>
        </p:spPr>
      </p:cxnSp>
      <p:cxnSp>
        <p:nvCxnSpPr>
          <p:cNvPr id="89" name="Connector 503"/>
          <p:cNvCxnSpPr/>
          <p:nvPr/>
        </p:nvCxnSpPr>
        <p:spPr>
          <a:xfrm flipV="1">
            <a:off x="5234789" y="3817394"/>
            <a:ext cx="1645181" cy="1005584"/>
          </a:xfrm>
          <a:prstGeom prst="straightConnector1">
            <a:avLst/>
          </a:prstGeom>
          <a:ln w="38100">
            <a:solidFill>
              <a:srgbClr val="3E231A"/>
            </a:solidFill>
            <a:miter lim="400000"/>
          </a:ln>
        </p:spPr>
      </p:cxnSp>
      <p:cxnSp>
        <p:nvCxnSpPr>
          <p:cNvPr id="90" name="Connector 504"/>
          <p:cNvCxnSpPr/>
          <p:nvPr/>
        </p:nvCxnSpPr>
        <p:spPr>
          <a:xfrm>
            <a:off x="5792473" y="3724968"/>
            <a:ext cx="378991" cy="1800446"/>
          </a:xfrm>
          <a:prstGeom prst="straightConnector1">
            <a:avLst/>
          </a:prstGeom>
          <a:ln w="38100">
            <a:solidFill>
              <a:srgbClr val="3E231A"/>
            </a:solidFill>
            <a:miter lim="400000"/>
          </a:ln>
        </p:spPr>
      </p:cxnSp>
      <p:cxnSp>
        <p:nvCxnSpPr>
          <p:cNvPr id="91" name="Connector 505"/>
          <p:cNvCxnSpPr/>
          <p:nvPr/>
        </p:nvCxnSpPr>
        <p:spPr>
          <a:xfrm>
            <a:off x="5234789" y="4822977"/>
            <a:ext cx="936676" cy="702437"/>
          </a:xfrm>
          <a:prstGeom prst="straightConnector1">
            <a:avLst/>
          </a:prstGeom>
          <a:ln w="38100">
            <a:solidFill>
              <a:srgbClr val="3E231A"/>
            </a:solidFill>
            <a:miter lim="400000"/>
          </a:ln>
        </p:spPr>
      </p:cxnSp>
      <p:sp>
        <p:nvSpPr>
          <p:cNvPr id="93" name="Shape 506"/>
          <p:cNvSpPr/>
          <p:nvPr/>
        </p:nvSpPr>
        <p:spPr>
          <a:xfrm>
            <a:off x="5117909" y="4109640"/>
            <a:ext cx="355868" cy="28315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b">
            <a:spAutoFit/>
          </a:bodyPr>
          <a:lstStyle/>
          <a:p>
            <a:pPr>
              <a:lnSpc>
                <a:spcPct val="50000"/>
              </a:lnSpc>
              <a:spcBef>
                <a:spcPts val="1547"/>
              </a:spcBef>
              <a:defRPr sz="3900">
                <a:solidFill>
                  <a:srgbClr val="E62507"/>
                </a:solidFill>
                <a:latin typeface="Times New Roman"/>
                <a:ea typeface="Times New Roman"/>
                <a:cs typeface="Times New Roman"/>
                <a:sym typeface="Times New Roman"/>
              </a:defRPr>
            </a:pPr>
            <a:r>
              <a:rPr sz="2742" dirty="0"/>
              <a:t>α</a:t>
            </a:r>
            <a:r>
              <a:rPr sz="1406" dirty="0" err="1"/>
              <a:t>ij</a:t>
            </a:r>
            <a:endParaRPr sz="1406" dirty="0"/>
          </a:p>
        </p:txBody>
      </p:sp>
      <p:sp>
        <p:nvSpPr>
          <p:cNvPr id="92" name="TextBox 91"/>
          <p:cNvSpPr txBox="1"/>
          <p:nvPr/>
        </p:nvSpPr>
        <p:spPr>
          <a:xfrm>
            <a:off x="5079109" y="3091194"/>
            <a:ext cx="932563" cy="369332"/>
          </a:xfrm>
          <a:prstGeom prst="rect">
            <a:avLst/>
          </a:prstGeom>
          <a:noFill/>
        </p:spPr>
        <p:txBody>
          <a:bodyPr wrap="none" rtlCol="0">
            <a:spAutoFit/>
          </a:bodyPr>
          <a:lstStyle/>
          <a:p>
            <a:r>
              <a:rPr lang="en-US" dirty="0">
                <a:latin typeface="Calibri" charset="0"/>
                <a:ea typeface="Calibri" charset="0"/>
                <a:cs typeface="Calibri" charset="0"/>
              </a:rPr>
              <a:t>Region </a:t>
            </a:r>
            <a:r>
              <a:rPr lang="en-US" dirty="0" err="1">
                <a:latin typeface="Calibri" charset="0"/>
                <a:ea typeface="Calibri" charset="0"/>
                <a:cs typeface="Calibri" charset="0"/>
              </a:rPr>
              <a:t>i</a:t>
            </a:r>
            <a:endParaRPr lang="en-US" dirty="0">
              <a:latin typeface="Calibri" charset="0"/>
              <a:ea typeface="Calibri" charset="0"/>
              <a:cs typeface="Calibri" charset="0"/>
            </a:endParaRPr>
          </a:p>
        </p:txBody>
      </p:sp>
      <p:sp>
        <p:nvSpPr>
          <p:cNvPr id="95" name="TextBox 94"/>
          <p:cNvSpPr txBox="1"/>
          <p:nvPr/>
        </p:nvSpPr>
        <p:spPr>
          <a:xfrm>
            <a:off x="3823269" y="4711280"/>
            <a:ext cx="934166" cy="369332"/>
          </a:xfrm>
          <a:prstGeom prst="rect">
            <a:avLst/>
          </a:prstGeom>
          <a:noFill/>
        </p:spPr>
        <p:txBody>
          <a:bodyPr wrap="none" rtlCol="0">
            <a:spAutoFit/>
          </a:bodyPr>
          <a:lstStyle/>
          <a:p>
            <a:r>
              <a:rPr lang="en-US" dirty="0">
                <a:latin typeface="Calibri" charset="0"/>
                <a:ea typeface="Calibri" charset="0"/>
                <a:cs typeface="Calibri" charset="0"/>
              </a:rPr>
              <a:t>Region j</a:t>
            </a:r>
          </a:p>
        </p:txBody>
      </p:sp>
      <p:sp>
        <p:nvSpPr>
          <p:cNvPr id="96" name="TextBox 95"/>
          <p:cNvSpPr txBox="1"/>
          <p:nvPr/>
        </p:nvSpPr>
        <p:spPr>
          <a:xfrm>
            <a:off x="3012703" y="3744507"/>
            <a:ext cx="2519857" cy="369332"/>
          </a:xfrm>
          <a:prstGeom prst="rect">
            <a:avLst/>
          </a:prstGeom>
          <a:noFill/>
        </p:spPr>
        <p:txBody>
          <a:bodyPr wrap="none" rtlCol="0">
            <a:spAutoFit/>
          </a:bodyPr>
          <a:lstStyle/>
          <a:p>
            <a:r>
              <a:rPr lang="en-US" dirty="0">
                <a:latin typeface="Calibri" charset="0"/>
                <a:ea typeface="Calibri" charset="0"/>
                <a:cs typeface="Calibri" charset="0"/>
              </a:rPr>
              <a:t>Synchronization rate (</a:t>
            </a:r>
            <a:r>
              <a:rPr lang="en-US" dirty="0" err="1">
                <a:latin typeface="Calibri" charset="0"/>
                <a:ea typeface="Calibri" charset="0"/>
                <a:cs typeface="Calibri" charset="0"/>
              </a:rPr>
              <a:t>i</a:t>
            </a:r>
            <a:r>
              <a:rPr lang="en-US" dirty="0">
                <a:latin typeface="Calibri" charset="0"/>
                <a:ea typeface="Calibri" charset="0"/>
                <a:cs typeface="Calibri" charset="0"/>
              </a:rPr>
              <a:t>, j)</a:t>
            </a:r>
          </a:p>
        </p:txBody>
      </p:sp>
    </p:spTree>
    <p:extLst>
      <p:ext uri="{BB962C8B-B14F-4D97-AF65-F5344CB8AC3E}">
        <p14:creationId xmlns:p14="http://schemas.microsoft.com/office/powerpoint/2010/main" val="138378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612648"/>
          </a:xfrm>
        </p:spPr>
        <p:txBody>
          <a:bodyPr>
            <a:normAutofit fontScale="90000"/>
          </a:bodyPr>
          <a:lstStyle/>
          <a:p>
            <a:r>
              <a:rPr lang="en-US" dirty="0"/>
              <a:t>Synchronization Effect Across Regions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a:t>Enhancing the modeling of mobility arrivals </a:t>
                </a:r>
                <a:r>
                  <a:rPr lang="en-US" altLang="zh-CN" dirty="0"/>
                  <a:t>by</a:t>
                </a:r>
                <a:r>
                  <a:rPr lang="zh-CN" altLang="en-US" dirty="0"/>
                  <a:t> </a:t>
                </a:r>
                <a:r>
                  <a:rPr lang="en-US" dirty="0"/>
                  <a:t>combining the synchronization effects across regions into </a:t>
                </a:r>
                <a:r>
                  <a:rPr lang="en-US" altLang="zh-CN" dirty="0"/>
                  <a:t>m</a:t>
                </a:r>
                <a:r>
                  <a:rPr lang="en-US" dirty="0"/>
                  <a:t>ixture Hawkes processes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charset="0"/>
                          </a:rPr>
                          <m:t>𝜆</m:t>
                        </m:r>
                      </m:e>
                      <m:sub>
                        <m:r>
                          <a:rPr lang="en-US" i="1">
                            <a:latin typeface="Cambria Math" charset="0"/>
                          </a:rPr>
                          <m:t>𝑖</m:t>
                        </m:r>
                        <m:r>
                          <a:rPr lang="en-US" i="1">
                            <a:latin typeface="Cambria Math" charset="0"/>
                          </a:rPr>
                          <m:t>,</m:t>
                        </m:r>
                        <m:r>
                          <a:rPr lang="en-US" i="1">
                            <a:latin typeface="Cambria Math" charset="0"/>
                          </a:rPr>
                          <m:t>𝑚</m:t>
                        </m:r>
                      </m:sub>
                    </m:sSub>
                    <m:d>
                      <m:dPr>
                        <m:ctrlPr>
                          <a:rPr lang="en-US" i="1">
                            <a:latin typeface="Cambria Math" panose="02040503050406030204" pitchFamily="18" charset="0"/>
                          </a:rPr>
                        </m:ctrlPr>
                      </m:dPr>
                      <m:e>
                        <m:r>
                          <a:rPr lang="en-US" i="1">
                            <a:latin typeface="Cambria Math" charset="0"/>
                          </a:rPr>
                          <m:t>𝑡</m:t>
                        </m:r>
                      </m:e>
                    </m:d>
                    <m:r>
                      <a:rPr lang="en-US" i="1">
                        <a:latin typeface="Cambria Math" charset="0"/>
                      </a:rPr>
                      <m:t>=</m:t>
                    </m:r>
                    <m:sSub>
                      <m:sSubPr>
                        <m:ctrlPr>
                          <a:rPr lang="en-US" i="1">
                            <a:latin typeface="Cambria Math" panose="02040503050406030204" pitchFamily="18" charset="0"/>
                          </a:rPr>
                        </m:ctrlPr>
                      </m:sSubPr>
                      <m:e>
                        <m:r>
                          <a:rPr lang="en-US" i="1">
                            <a:latin typeface="Cambria Math" charset="0"/>
                          </a:rPr>
                          <m:t>𝜇</m:t>
                        </m:r>
                      </m:e>
                      <m:sub>
                        <m:r>
                          <a:rPr lang="en-US" i="1">
                            <a:latin typeface="Cambria Math" charset="0"/>
                          </a:rPr>
                          <m:t>𝑖</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𝛾</m:t>
                        </m:r>
                      </m:e>
                      <m:sub>
                        <m:r>
                          <a:rPr lang="en-US" i="1">
                            <a:latin typeface="Cambria Math" charset="0"/>
                          </a:rPr>
                          <m:t>𝑚</m:t>
                        </m:r>
                      </m:sub>
                    </m:sSub>
                    <m:r>
                      <a:rPr lang="en-US" i="1">
                        <a:latin typeface="Cambria Math" charset="0"/>
                      </a:rPr>
                      <m:t>+</m:t>
                    </m:r>
                    <m:nary>
                      <m:naryPr>
                        <m:chr m:val="∑"/>
                        <m:ctrlPr>
                          <a:rPr lang="is-IS" i="1" smtClean="0">
                            <a:latin typeface="Cambria Math" panose="02040503050406030204" pitchFamily="18" charset="0"/>
                          </a:rPr>
                        </m:ctrlPr>
                      </m:naryPr>
                      <m:sub>
                        <m:r>
                          <m:rPr>
                            <m:brk m:alnAt="23"/>
                          </m:rPr>
                          <a:rPr lang="en-US" b="0" i="1" smtClean="0">
                            <a:latin typeface="Cambria Math" charset="0"/>
                          </a:rPr>
                          <m:t>𝑗</m:t>
                        </m:r>
                        <m:r>
                          <a:rPr lang="en-US" b="0" i="1" smtClean="0">
                            <a:latin typeface="Cambria Math" charset="0"/>
                          </a:rPr>
                          <m:t>=1</m:t>
                        </m:r>
                      </m:sub>
                      <m:sup>
                        <m:r>
                          <a:rPr lang="en-US" b="0" i="1" smtClean="0">
                            <a:latin typeface="Cambria Math" charset="0"/>
                          </a:rPr>
                          <m:t>𝐼</m:t>
                        </m:r>
                      </m:sup>
                      <m:e>
                        <m:sSubSup>
                          <m:sSubSupPr>
                            <m:ctrlPr>
                              <a:rPr lang="en-US" b="0" i="1" smtClean="0">
                                <a:latin typeface="Cambria Math" panose="02040503050406030204" pitchFamily="18" charset="0"/>
                              </a:rPr>
                            </m:ctrlPr>
                          </m:sSubSupPr>
                          <m:e>
                            <m:r>
                              <a:rPr lang="en-US" i="1">
                                <a:latin typeface="Cambria Math" charset="0"/>
                              </a:rPr>
                              <m:t>𝛼</m:t>
                            </m:r>
                          </m:e>
                          <m:sub>
                            <m:r>
                              <a:rPr lang="en-US" b="0" i="1" smtClean="0">
                                <a:latin typeface="Cambria Math" charset="0"/>
                              </a:rPr>
                              <m:t>𝑗𝑖</m:t>
                            </m:r>
                          </m:sub>
                          <m:sup>
                            <m:r>
                              <a:rPr lang="en-US" b="0" i="1" smtClean="0">
                                <a:latin typeface="Cambria Math" charset="0"/>
                              </a:rPr>
                              <m:t>𝑚</m:t>
                            </m:r>
                          </m:sup>
                        </m:sSubSup>
                      </m:e>
                    </m:nary>
                    <m:nary>
                      <m:naryPr>
                        <m:ctrlPr>
                          <a:rPr lang="is-IS" i="1">
                            <a:latin typeface="Cambria Math" panose="02040503050406030204" pitchFamily="18" charset="0"/>
                          </a:rPr>
                        </m:ctrlPr>
                      </m:naryPr>
                      <m:sub>
                        <m:r>
                          <m:rPr>
                            <m:brk m:alnAt="23"/>
                          </m:rPr>
                          <a:rPr lang="en-US" i="1">
                            <a:latin typeface="Cambria Math" charset="0"/>
                          </a:rPr>
                          <m:t>−</m:t>
                        </m:r>
                        <m:r>
                          <a:rPr lang="en-US" i="1">
                            <a:latin typeface="Cambria Math" charset="0"/>
                            <a:ea typeface="Cambria Math" charset="0"/>
                            <a:cs typeface="Cambria Math" charset="0"/>
                          </a:rPr>
                          <m:t>∞</m:t>
                        </m:r>
                      </m:sub>
                      <m:sup>
                        <m:r>
                          <a:rPr lang="en-US" i="1">
                            <a:latin typeface="Cambria Math" charset="0"/>
                          </a:rPr>
                          <m:t>𝑡</m:t>
                        </m:r>
                      </m:sup>
                      <m:e>
                        <m:r>
                          <a:rPr lang="en-US" i="1">
                            <a:latin typeface="Cambria Math" charset="0"/>
                          </a:rPr>
                          <m:t>𝑔</m:t>
                        </m:r>
                        <m:d>
                          <m:dPr>
                            <m:ctrlPr>
                              <a:rPr lang="en-US" i="1">
                                <a:latin typeface="Cambria Math" panose="02040503050406030204" pitchFamily="18" charset="0"/>
                              </a:rPr>
                            </m:ctrlPr>
                          </m:dPr>
                          <m:e>
                            <m:r>
                              <a:rPr lang="en-US" i="1">
                                <a:latin typeface="Cambria Math" charset="0"/>
                              </a:rPr>
                              <m:t>𝑡</m:t>
                            </m:r>
                            <m:r>
                              <a:rPr lang="en-US" i="1">
                                <a:latin typeface="Cambria Math" charset="0"/>
                              </a:rPr>
                              <m:t>−</m:t>
                            </m:r>
                            <m:r>
                              <a:rPr lang="en-US" i="1">
                                <a:latin typeface="Cambria Math" charset="0"/>
                              </a:rPr>
                              <m:t>𝑠</m:t>
                            </m:r>
                          </m:e>
                        </m:d>
                        <m:r>
                          <a:rPr lang="en-US" i="1">
                            <a:latin typeface="Cambria Math" charset="0"/>
                          </a:rPr>
                          <m:t>𝑑𝑁</m:t>
                        </m:r>
                        <m:r>
                          <a:rPr lang="en-US" i="1">
                            <a:latin typeface="Cambria Math" charset="0"/>
                          </a:rPr>
                          <m:t>(</m:t>
                        </m:r>
                        <m:r>
                          <a:rPr lang="en-US" i="1">
                            <a:latin typeface="Cambria Math" charset="0"/>
                          </a:rPr>
                          <m:t>𝑠</m:t>
                        </m:r>
                        <m:r>
                          <a:rPr lang="en-US" i="1">
                            <a:latin typeface="Cambria Math" charset="0"/>
                          </a:rPr>
                          <m:t>)</m:t>
                        </m:r>
                      </m:e>
                    </m:nary>
                  </m:oMath>
                </a14:m>
                <a:endParaRPr lang="en-US" dirty="0"/>
              </a:p>
              <a:p>
                <a:pPr lvl="1"/>
                <a:r>
                  <a:rPr lang="en-US" dirty="0"/>
                  <a:t>A joint arrival process of self-exciting within a region and mutual exciting across multiple regions</a:t>
                </a:r>
              </a:p>
              <a:p>
                <a:pPr lvl="1"/>
                <a:r>
                  <a:rPr lang="en-US" dirty="0"/>
                  <a:t>Self-exciting: individual dependency in terms of urban functionalities and spatial configurations</a:t>
                </a:r>
              </a:p>
              <a:p>
                <a:pPr lvl="1"/>
                <a:r>
                  <a:rPr lang="en-US" dirty="0"/>
                  <a:t>Mutual-exciting: peer dependency in terms of the similarity among similar regions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3"/>
                <a:stretch>
                  <a:fillRect l="-374" t="-13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19</a:t>
            </a:fld>
            <a:endParaRPr lang="en-US" altLang="zh-CN" dirty="0"/>
          </a:p>
        </p:txBody>
      </p:sp>
    </p:spTree>
    <p:extLst>
      <p:ext uri="{BB962C8B-B14F-4D97-AF65-F5344CB8AC3E}">
        <p14:creationId xmlns:p14="http://schemas.microsoft.com/office/powerpoint/2010/main" val="172186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normAutofit fontScale="85000" lnSpcReduction="20000"/>
          </a:bodyPr>
          <a:lstStyle/>
          <a:p>
            <a:pPr>
              <a:defRPr/>
            </a:pPr>
            <a:fld id="{FA0295EC-FD66-45AA-9BF6-BA08DA8BDB41}" type="slidenum">
              <a:rPr lang="zh-CN" altLang="en-US"/>
              <a:pPr>
                <a:defRPr/>
              </a:pPr>
              <a:t>2</a:t>
            </a:fld>
            <a:endParaRPr lang="en-US" altLang="zh-CN" dirty="0"/>
          </a:p>
        </p:txBody>
      </p:sp>
      <p:sp>
        <p:nvSpPr>
          <p:cNvPr id="12292" name="Rectangle 3"/>
          <p:cNvSpPr>
            <a:spLocks/>
          </p:cNvSpPr>
          <p:nvPr/>
        </p:nvSpPr>
        <p:spPr bwMode="auto">
          <a:xfrm>
            <a:off x="228600" y="228600"/>
            <a:ext cx="63261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zh-CN" sz="3200" b="1" dirty="0">
                <a:solidFill>
                  <a:schemeClr val="tx2"/>
                </a:solidFill>
                <a:latin typeface="Palatino Linotype" pitchFamily="18" charset="0"/>
                <a:ea typeface="宋体" pitchFamily="2" charset="-122"/>
              </a:rPr>
              <a:t>Outline</a:t>
            </a:r>
          </a:p>
        </p:txBody>
      </p:sp>
      <p:sp>
        <p:nvSpPr>
          <p:cNvPr id="8" name="Rectangle 2"/>
          <p:cNvSpPr txBox="1">
            <a:spLocks/>
          </p:cNvSpPr>
          <p:nvPr/>
        </p:nvSpPr>
        <p:spPr bwMode="auto">
          <a:xfrm>
            <a:off x="838200" y="1676400"/>
            <a:ext cx="7926388" cy="472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32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indent="-468000">
              <a:spcBef>
                <a:spcPts val="1200"/>
              </a:spcBef>
              <a:defRPr/>
            </a:pPr>
            <a:r>
              <a:rPr lang="en-US" altLang="zh-CN" sz="4000" b="1" spc="-150" dirty="0">
                <a:solidFill>
                  <a:schemeClr val="accent2"/>
                </a:solidFill>
                <a:effectLst>
                  <a:outerShdw blurRad="38100" dist="38100" dir="2700000" algn="tl">
                    <a:srgbClr val="000000">
                      <a:alpha val="43137"/>
                    </a:srgbClr>
                  </a:outerShdw>
                </a:effectLst>
                <a:ea typeface="宋体" pitchFamily="2" charset="-122"/>
              </a:rPr>
              <a:t>Background and Motivation</a:t>
            </a:r>
          </a:p>
          <a:p>
            <a:pPr indent="-468000">
              <a:spcBef>
                <a:spcPts val="1200"/>
              </a:spcBef>
              <a:defRPr/>
            </a:pPr>
            <a:r>
              <a:rPr lang="en-US" altLang="zh-CN" sz="3600" spc="-150" dirty="0">
                <a:solidFill>
                  <a:schemeClr val="tx1">
                    <a:lumMod val="65000"/>
                    <a:lumOff val="35000"/>
                  </a:schemeClr>
                </a:solidFill>
                <a:ea typeface="宋体" pitchFamily="2" charset="-122"/>
              </a:rPr>
              <a:t>Problem Statement</a:t>
            </a:r>
          </a:p>
          <a:p>
            <a:pPr indent="-468000">
              <a:spcBef>
                <a:spcPts val="1200"/>
              </a:spcBef>
              <a:defRPr/>
            </a:pPr>
            <a:r>
              <a:rPr lang="en-US" altLang="zh-CN" sz="3600" spc="-150" dirty="0">
                <a:solidFill>
                  <a:schemeClr val="tx1">
                    <a:lumMod val="65000"/>
                    <a:lumOff val="35000"/>
                  </a:schemeClr>
                </a:solidFill>
                <a:ea typeface="宋体" pitchFamily="2" charset="-122"/>
              </a:rPr>
              <a:t>Methodology</a:t>
            </a:r>
          </a:p>
          <a:p>
            <a:pPr indent="-468000">
              <a:spcBef>
                <a:spcPts val="1200"/>
              </a:spcBef>
              <a:defRPr/>
            </a:pPr>
            <a:r>
              <a:rPr lang="en-US" altLang="zh-CN" sz="3600" spc="-150" dirty="0">
                <a:solidFill>
                  <a:schemeClr val="tx1">
                    <a:lumMod val="65000"/>
                    <a:lumOff val="35000"/>
                  </a:schemeClr>
                </a:solidFill>
                <a:ea typeface="宋体" pitchFamily="2" charset="-122"/>
              </a:rPr>
              <a:t>Evaluation</a:t>
            </a:r>
          </a:p>
          <a:p>
            <a:pPr indent="-468000">
              <a:spcBef>
                <a:spcPts val="1200"/>
              </a:spcBef>
              <a:defRPr/>
            </a:pPr>
            <a:r>
              <a:rPr lang="en-US" altLang="zh-CN" sz="3600" spc="-150" dirty="0">
                <a:solidFill>
                  <a:schemeClr val="tx1">
                    <a:lumMod val="65000"/>
                    <a:lumOff val="35000"/>
                  </a:schemeClr>
                </a:solidFill>
                <a:ea typeface="宋体" pitchFamily="2" charset="-122"/>
              </a:rPr>
              <a:t>Conclusion and Future Work</a:t>
            </a:r>
          </a:p>
        </p:txBody>
      </p:sp>
    </p:spTree>
    <p:extLst>
      <p:ext uri="{BB962C8B-B14F-4D97-AF65-F5344CB8AC3E}">
        <p14:creationId xmlns:p14="http://schemas.microsoft.com/office/powerpoint/2010/main" val="18210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xEl>
                                              <p:pRg st="0" end="0"/>
                                            </p:txEl>
                                          </p:spTgt>
                                        </p:tgtEl>
                                      </p:cBhvr>
                                    </p:animEffect>
                                    <p:animScale>
                                      <p:cBhvr>
                                        <p:cTn id="7" dur="25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612648"/>
          </a:xfrm>
        </p:spPr>
        <p:txBody>
          <a:bodyPr>
            <a:normAutofit fontScale="90000"/>
          </a:bodyPr>
          <a:lstStyle/>
          <a:p>
            <a:r>
              <a:rPr lang="en-US" dirty="0"/>
              <a:t>Incorporating the Functionalities of Origin and Destination Regions</a:t>
            </a:r>
          </a:p>
        </p:txBody>
      </p:sp>
      <p:pic>
        <p:nvPicPr>
          <p:cNvPr id="5" name="Content Placeholder 4"/>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5264"/>
          <a:stretch/>
        </p:blipFill>
        <p:spPr>
          <a:xfrm>
            <a:off x="1562100" y="4343400"/>
            <a:ext cx="6248400" cy="2194560"/>
          </a:xfrm>
        </p:spPr>
      </p:pic>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20</a:t>
            </a:fld>
            <a:endParaRPr lang="en-US" altLang="zh-CN" dirty="0"/>
          </a:p>
        </p:txBody>
      </p:sp>
      <p:sp>
        <p:nvSpPr>
          <p:cNvPr id="6" name="Content Placeholder 2"/>
          <p:cNvSpPr txBox="1">
            <a:spLocks/>
          </p:cNvSpPr>
          <p:nvPr/>
        </p:nvSpPr>
        <p:spPr bwMode="auto">
          <a:xfrm>
            <a:off x="546100" y="1295400"/>
            <a:ext cx="815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b="1" kern="1200">
                <a:solidFill>
                  <a:srgbClr val="DD8047"/>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4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1800"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The weakness of Mixture Hawkes Processes with Synchronization </a:t>
            </a:r>
          </a:p>
          <a:p>
            <a:pPr lvl="1"/>
            <a:r>
              <a:rPr lang="en-US" dirty="0"/>
              <a:t>As a clustering/signal filtering method, Identify K latent trip purposes indexed from 1 to K without explanations and interpretations</a:t>
            </a:r>
          </a:p>
          <a:p>
            <a:pPr lvl="1"/>
            <a:r>
              <a:rPr lang="en-US" dirty="0"/>
              <a:t>To provide explanations, we connect trip purposes with the POIs of origin and destination regions</a:t>
            </a:r>
          </a:p>
        </p:txBody>
      </p:sp>
    </p:spTree>
    <p:extLst>
      <p:ext uri="{BB962C8B-B14F-4D97-AF65-F5344CB8AC3E}">
        <p14:creationId xmlns:p14="http://schemas.microsoft.com/office/powerpoint/2010/main" val="29034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612648"/>
          </a:xfrm>
        </p:spPr>
        <p:txBody>
          <a:bodyPr/>
          <a:lstStyle/>
          <a:p>
            <a:r>
              <a:rPr lang="en-US" dirty="0"/>
              <a:t>Solving the Optimization Problem</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21</a:t>
            </a:fld>
            <a:endParaRPr lang="en-US" altLang="zh-CN" dirty="0"/>
          </a:p>
        </p:txBody>
      </p:sp>
      <p:sp>
        <p:nvSpPr>
          <p:cNvPr id="5" name="Shape 544"/>
          <p:cNvSpPr txBox="1">
            <a:spLocks/>
          </p:cNvSpPr>
          <p:nvPr/>
        </p:nvSpPr>
        <p:spPr>
          <a:xfrm>
            <a:off x="4472317" y="6536531"/>
            <a:ext cx="194640" cy="321469"/>
          </a:xfrm>
          <a:prstGeom prst="rect">
            <a:avLst/>
          </a:prstGeom>
          <a:extLst>
            <a:ext uri="{C572A759-6A51-4108-AA02-DFA0A04FC94B}">
              <ma14:wrappingTextBox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62500" lnSpcReduction="20000"/>
          </a:bodyPr>
          <a:lstStyle>
            <a:defPPr>
              <a:defRPr lang="en-US"/>
            </a:defPPr>
            <a:lvl1pPr algn="ctr" rtl="0" fontAlgn="base">
              <a:spcBef>
                <a:spcPct val="0"/>
              </a:spcBef>
              <a:spcAft>
                <a:spcPct val="0"/>
              </a:spcAft>
              <a:defRPr sz="1400" b="1" kern="1200">
                <a:solidFill>
                  <a:schemeClr val="bg1"/>
                </a:solidFill>
                <a:latin typeface="Tw Cen MT" pitchFamily="34" charset="0"/>
                <a:ea typeface="宋体" pitchFamily="2" charset="-122"/>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a:lstStyle>
          <a:p>
            <a:fld id="{86CB4B4D-7CA3-9044-876B-883B54F8677D}" type="slidenum">
              <a:rPr lang="en-US" smtClean="0"/>
              <a:pPr/>
              <a:t>21</a:t>
            </a:fld>
            <a:endParaRPr lang="en-US"/>
          </a:p>
        </p:txBody>
      </p:sp>
      <p:pic>
        <p:nvPicPr>
          <p:cNvPr id="6" name="Screen Shot 2017-05-22 at 6.47.37 PM.png"/>
          <p:cNvPicPr>
            <a:picLocks noChangeAspect="1"/>
          </p:cNvPicPr>
          <p:nvPr/>
        </p:nvPicPr>
        <p:blipFill>
          <a:blip r:embed="rId3">
            <a:extLst/>
          </a:blip>
          <a:stretch>
            <a:fillRect/>
          </a:stretch>
        </p:blipFill>
        <p:spPr>
          <a:xfrm>
            <a:off x="5830126" y="5912130"/>
            <a:ext cx="3206926" cy="571778"/>
          </a:xfrm>
          <a:prstGeom prst="rect">
            <a:avLst/>
          </a:prstGeom>
          <a:ln w="12700">
            <a:miter lim="400000"/>
          </a:ln>
        </p:spPr>
      </p:pic>
      <p:pic>
        <p:nvPicPr>
          <p:cNvPr id="7" name="Screen Shot 2017-05-22 at 6.47.29 PM.png"/>
          <p:cNvPicPr>
            <a:picLocks noChangeAspect="1"/>
          </p:cNvPicPr>
          <p:nvPr/>
        </p:nvPicPr>
        <p:blipFill>
          <a:blip r:embed="rId4">
            <a:extLst/>
          </a:blip>
          <a:stretch>
            <a:fillRect/>
          </a:stretch>
        </p:blipFill>
        <p:spPr>
          <a:xfrm>
            <a:off x="6322670" y="2713893"/>
            <a:ext cx="2510428" cy="3366518"/>
          </a:xfrm>
          <a:prstGeom prst="rect">
            <a:avLst/>
          </a:prstGeom>
          <a:ln w="12700">
            <a:miter lim="400000"/>
          </a:ln>
        </p:spPr>
      </p:pic>
      <p:pic>
        <p:nvPicPr>
          <p:cNvPr id="8" name="Screen Shot 2017-05-22 at 6.47.08 PM.png"/>
          <p:cNvPicPr>
            <a:picLocks noChangeAspect="1"/>
          </p:cNvPicPr>
          <p:nvPr/>
        </p:nvPicPr>
        <p:blipFill>
          <a:blip r:embed="rId5">
            <a:extLst/>
          </a:blip>
          <a:stretch>
            <a:fillRect/>
          </a:stretch>
        </p:blipFill>
        <p:spPr>
          <a:xfrm>
            <a:off x="6821890" y="1468819"/>
            <a:ext cx="1511987" cy="1079991"/>
          </a:xfrm>
          <a:prstGeom prst="rect">
            <a:avLst/>
          </a:prstGeom>
          <a:ln w="12700">
            <a:miter lim="400000"/>
          </a:ln>
        </p:spPr>
      </p:pic>
      <p:pic>
        <p:nvPicPr>
          <p:cNvPr id="9" name="Screen Shot 2017-05-22 at 6.46.56 PM.png"/>
          <p:cNvPicPr>
            <a:picLocks noChangeAspect="1"/>
          </p:cNvPicPr>
          <p:nvPr/>
        </p:nvPicPr>
        <p:blipFill>
          <a:blip r:embed="rId6">
            <a:extLst/>
          </a:blip>
          <a:stretch>
            <a:fillRect/>
          </a:stretch>
        </p:blipFill>
        <p:spPr>
          <a:xfrm>
            <a:off x="174003" y="3346669"/>
            <a:ext cx="4924309" cy="2782748"/>
          </a:xfrm>
          <a:prstGeom prst="rect">
            <a:avLst/>
          </a:prstGeom>
          <a:ln w="12700">
            <a:miter lim="400000"/>
          </a:ln>
        </p:spPr>
      </p:pic>
      <p:pic>
        <p:nvPicPr>
          <p:cNvPr id="10" name="Screen Shot 2017-05-22 at 6.46.29 PM.png"/>
          <p:cNvPicPr>
            <a:picLocks noChangeAspect="1"/>
          </p:cNvPicPr>
          <p:nvPr/>
        </p:nvPicPr>
        <p:blipFill>
          <a:blip r:embed="rId7">
            <a:extLst/>
          </a:blip>
          <a:stretch>
            <a:fillRect/>
          </a:stretch>
        </p:blipFill>
        <p:spPr>
          <a:xfrm>
            <a:off x="174782" y="2216838"/>
            <a:ext cx="4833455" cy="893272"/>
          </a:xfrm>
          <a:prstGeom prst="rect">
            <a:avLst/>
          </a:prstGeom>
          <a:ln w="12700">
            <a:miter lim="400000"/>
          </a:ln>
        </p:spPr>
      </p:pic>
      <p:pic>
        <p:nvPicPr>
          <p:cNvPr id="11" name="Screen Shot 2017-05-22 at 6.45.59 PM.png"/>
          <p:cNvPicPr>
            <a:picLocks noChangeAspect="1"/>
          </p:cNvPicPr>
          <p:nvPr/>
        </p:nvPicPr>
        <p:blipFill>
          <a:blip r:embed="rId8">
            <a:extLst/>
          </a:blip>
          <a:stretch>
            <a:fillRect/>
          </a:stretch>
        </p:blipFill>
        <p:spPr>
          <a:xfrm>
            <a:off x="219207" y="1455525"/>
            <a:ext cx="3582498" cy="609522"/>
          </a:xfrm>
          <a:prstGeom prst="rect">
            <a:avLst/>
          </a:prstGeom>
          <a:ln w="12700">
            <a:miter lim="400000"/>
          </a:ln>
        </p:spPr>
      </p:pic>
      <p:pic>
        <p:nvPicPr>
          <p:cNvPr id="16" name="Picture 15"/>
          <p:cNvPicPr>
            <a:picLocks/>
          </p:cNvPicPr>
          <p:nvPr/>
        </p:nvPicPr>
        <p:blipFill>
          <a:blip r:embed="rId9">
            <a:extLst/>
          </a:blip>
          <a:stretch>
            <a:fillRect/>
          </a:stretch>
        </p:blipFill>
        <p:spPr>
          <a:xfrm>
            <a:off x="5810145" y="1363379"/>
            <a:ext cx="3315984" cy="5239487"/>
          </a:xfrm>
          <a:prstGeom prst="rect">
            <a:avLst/>
          </a:prstGeom>
        </p:spPr>
      </p:pic>
    </p:spTree>
    <p:extLst>
      <p:ext uri="{BB962C8B-B14F-4D97-AF65-F5344CB8AC3E}">
        <p14:creationId xmlns:p14="http://schemas.microsoft.com/office/powerpoint/2010/main" val="104484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on Synthetic Data</a:t>
            </a:r>
          </a:p>
        </p:txBody>
      </p:sp>
      <p:sp>
        <p:nvSpPr>
          <p:cNvPr id="3" name="Content Placeholder 2"/>
          <p:cNvSpPr>
            <a:spLocks noGrp="1"/>
          </p:cNvSpPr>
          <p:nvPr>
            <p:ph sz="quarter" idx="1"/>
          </p:nvPr>
        </p:nvSpPr>
        <p:spPr/>
        <p:txBody>
          <a:bodyPr/>
          <a:lstStyle/>
          <a:p>
            <a:r>
              <a:rPr lang="en-US" dirty="0"/>
              <a:t>Experiments on synthetic data</a:t>
            </a:r>
          </a:p>
          <a:p>
            <a:pPr lvl="1"/>
            <a:r>
              <a:rPr lang="en-US" dirty="0"/>
              <a:t>Other methods: MHP, LDA, K-means</a:t>
            </a:r>
          </a:p>
          <a:p>
            <a:pPr lvl="1"/>
            <a:r>
              <a:rPr lang="en-US" dirty="0"/>
              <a:t>Indicators: purity, F1-Measure, Rand Statistics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22</a:t>
            </a:fld>
            <a:endParaRPr lang="en-US" altLang="zh-CN" dirty="0"/>
          </a:p>
        </p:txBody>
      </p:sp>
      <p:pic>
        <p:nvPicPr>
          <p:cNvPr id="5" name="RS-eps-converted-to.pdf"/>
          <p:cNvPicPr>
            <a:picLocks noChangeAspect="1"/>
          </p:cNvPicPr>
          <p:nvPr/>
        </p:nvPicPr>
        <p:blipFill>
          <a:blip r:embed="rId3">
            <a:extLst/>
          </a:blip>
          <a:stretch>
            <a:fillRect/>
          </a:stretch>
        </p:blipFill>
        <p:spPr>
          <a:xfrm>
            <a:off x="33930" y="3641997"/>
            <a:ext cx="3075624" cy="2563020"/>
          </a:xfrm>
          <a:prstGeom prst="rect">
            <a:avLst/>
          </a:prstGeom>
          <a:ln w="12700">
            <a:miter lim="400000"/>
          </a:ln>
        </p:spPr>
      </p:pic>
      <p:pic>
        <p:nvPicPr>
          <p:cNvPr id="6" name="purity-eps-converted-to.pdf"/>
          <p:cNvPicPr>
            <a:picLocks noChangeAspect="1"/>
          </p:cNvPicPr>
          <p:nvPr/>
        </p:nvPicPr>
        <p:blipFill>
          <a:blip r:embed="rId4">
            <a:extLst/>
          </a:blip>
          <a:stretch>
            <a:fillRect/>
          </a:stretch>
        </p:blipFill>
        <p:spPr>
          <a:xfrm>
            <a:off x="2939981" y="3600532"/>
            <a:ext cx="3175142" cy="2645951"/>
          </a:xfrm>
          <a:prstGeom prst="rect">
            <a:avLst/>
          </a:prstGeom>
          <a:ln w="12700">
            <a:miter lim="400000"/>
          </a:ln>
        </p:spPr>
      </p:pic>
      <p:pic>
        <p:nvPicPr>
          <p:cNvPr id="7" name="F1value-eps-converted-to.pdf"/>
          <p:cNvPicPr>
            <a:picLocks noChangeAspect="1"/>
          </p:cNvPicPr>
          <p:nvPr/>
        </p:nvPicPr>
        <p:blipFill>
          <a:blip r:embed="rId5">
            <a:extLst/>
          </a:blip>
          <a:stretch>
            <a:fillRect/>
          </a:stretch>
        </p:blipFill>
        <p:spPr>
          <a:xfrm>
            <a:off x="5853429" y="3546954"/>
            <a:ext cx="3256642" cy="2713868"/>
          </a:xfrm>
          <a:prstGeom prst="rect">
            <a:avLst/>
          </a:prstGeom>
          <a:ln w="12700">
            <a:miter lim="400000"/>
          </a:ln>
        </p:spPr>
      </p:pic>
    </p:spTree>
    <p:extLst>
      <p:ext uri="{BB962C8B-B14F-4D97-AF65-F5344CB8AC3E}">
        <p14:creationId xmlns:p14="http://schemas.microsoft.com/office/powerpoint/2010/main" val="137715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on Real World Data</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23</a:t>
            </a:fld>
            <a:endParaRPr lang="en-US" altLang="zh-CN" dirty="0"/>
          </a:p>
        </p:txBody>
      </p:sp>
      <p:pic>
        <p:nvPicPr>
          <p:cNvPr id="5" name="Screen Shot 2017-05-22 at 7.19.58 PM.png"/>
          <p:cNvPicPr>
            <a:picLocks noChangeAspect="1"/>
          </p:cNvPicPr>
          <p:nvPr/>
        </p:nvPicPr>
        <p:blipFill>
          <a:blip r:embed="rId3">
            <a:extLst/>
          </a:blip>
          <a:stretch>
            <a:fillRect/>
          </a:stretch>
        </p:blipFill>
        <p:spPr>
          <a:xfrm>
            <a:off x="62073" y="1676400"/>
            <a:ext cx="9094627" cy="3410485"/>
          </a:xfrm>
          <a:prstGeom prst="rect">
            <a:avLst/>
          </a:prstGeom>
          <a:ln w="12700">
            <a:miter lim="400000"/>
          </a:ln>
        </p:spPr>
      </p:pic>
    </p:spTree>
    <p:extLst>
      <p:ext uri="{BB962C8B-B14F-4D97-AF65-F5344CB8AC3E}">
        <p14:creationId xmlns:p14="http://schemas.microsoft.com/office/powerpoint/2010/main" val="2430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on Real World Data</a:t>
            </a:r>
          </a:p>
        </p:txBody>
      </p:sp>
      <p:sp>
        <p:nvSpPr>
          <p:cNvPr id="3" name="Content Placeholder 2"/>
          <p:cNvSpPr>
            <a:spLocks noGrp="1"/>
          </p:cNvSpPr>
          <p:nvPr>
            <p:ph sz="quarter" idx="1"/>
          </p:nvPr>
        </p:nvSpPr>
        <p:spPr/>
        <p:txBody>
          <a:bodyPr/>
          <a:lstStyle/>
          <a:p>
            <a:r>
              <a:rPr lang="en-US" dirty="0"/>
              <a:t>POI Topic distribution over latent trip purposes for origin and destination</a:t>
            </a:r>
            <a:br>
              <a:rPr lang="en-US" dirty="0"/>
            </a:b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24</a:t>
            </a:fld>
            <a:endParaRPr lang="en-US" altLang="zh-CN" dirty="0"/>
          </a:p>
        </p:txBody>
      </p:sp>
      <p:pic>
        <p:nvPicPr>
          <p:cNvPr id="5" name="values_purpose_topic-eps-converted-to.pdf"/>
          <p:cNvPicPr>
            <a:picLocks noChangeAspect="1"/>
          </p:cNvPicPr>
          <p:nvPr/>
        </p:nvPicPr>
        <p:blipFill>
          <a:blip r:embed="rId3">
            <a:extLst/>
          </a:blip>
          <a:stretch>
            <a:fillRect/>
          </a:stretch>
        </p:blipFill>
        <p:spPr>
          <a:xfrm>
            <a:off x="-25400" y="3094026"/>
            <a:ext cx="9247960" cy="3763974"/>
          </a:xfrm>
          <a:prstGeom prst="rect">
            <a:avLst/>
          </a:prstGeom>
          <a:ln w="12700">
            <a:miter lim="400000"/>
          </a:ln>
        </p:spPr>
      </p:pic>
    </p:spTree>
    <p:extLst>
      <p:ext uri="{BB962C8B-B14F-4D97-AF65-F5344CB8AC3E}">
        <p14:creationId xmlns:p14="http://schemas.microsoft.com/office/powerpoint/2010/main" val="177217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b="1" kern="1200" dirty="0">
                <a:ea typeface="+mj-ea"/>
                <a:cs typeface="+mj-cs"/>
              </a:rPr>
              <a:t>Synchronization Effect</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25</a:t>
            </a:fld>
            <a:endParaRPr lang="en-US" altLang="zh-CN" dirty="0"/>
          </a:p>
        </p:txBody>
      </p:sp>
      <p:pic>
        <p:nvPicPr>
          <p:cNvPr id="5" name="case_map_view.pdf"/>
          <p:cNvPicPr>
            <a:picLocks noChangeAspect="1"/>
          </p:cNvPicPr>
          <p:nvPr/>
        </p:nvPicPr>
        <p:blipFill>
          <a:blip r:embed="rId3">
            <a:extLst/>
          </a:blip>
          <a:stretch>
            <a:fillRect/>
          </a:stretch>
        </p:blipFill>
        <p:spPr>
          <a:xfrm>
            <a:off x="1524000" y="1371600"/>
            <a:ext cx="5795223" cy="3457655"/>
          </a:xfrm>
          <a:prstGeom prst="rect">
            <a:avLst/>
          </a:prstGeom>
          <a:ln w="12700">
            <a:miter lim="400000"/>
          </a:ln>
        </p:spPr>
      </p:pic>
      <p:sp>
        <p:nvSpPr>
          <p:cNvPr id="3" name="Rectangle 2"/>
          <p:cNvSpPr/>
          <p:nvPr/>
        </p:nvSpPr>
        <p:spPr>
          <a:xfrm>
            <a:off x="1511300" y="5200341"/>
            <a:ext cx="1814920" cy="369332"/>
          </a:xfrm>
          <a:prstGeom prst="rect">
            <a:avLst/>
          </a:prstGeom>
        </p:spPr>
        <p:txBody>
          <a:bodyPr wrap="none">
            <a:spAutoFit/>
          </a:bodyPr>
          <a:lstStyle/>
          <a:p>
            <a:r>
              <a:rPr lang="tr-TR">
                <a:latin typeface="LinLibertineI" charset="0"/>
              </a:rPr>
              <a:t>α</a:t>
            </a:r>
            <a:r>
              <a:rPr lang="tr-TR" sz="800">
                <a:latin typeface="LinLibertineI7" charset="0"/>
              </a:rPr>
              <a:t>AB </a:t>
            </a:r>
            <a:r>
              <a:rPr lang="tr-TR">
                <a:latin typeface="CMR9" charset="0"/>
              </a:rPr>
              <a:t>= 8</a:t>
            </a:r>
            <a:r>
              <a:rPr lang="tr-TR">
                <a:latin typeface="rtxmi" charset="0"/>
              </a:rPr>
              <a:t>.</a:t>
            </a:r>
            <a:r>
              <a:rPr lang="tr-TR">
                <a:latin typeface="CMR9" charset="0"/>
              </a:rPr>
              <a:t>27066832 </a:t>
            </a:r>
            <a:endParaRPr lang="tr-TR"/>
          </a:p>
        </p:txBody>
      </p:sp>
      <p:sp>
        <p:nvSpPr>
          <p:cNvPr id="6" name="Rectangle 5"/>
          <p:cNvSpPr/>
          <p:nvPr/>
        </p:nvSpPr>
        <p:spPr>
          <a:xfrm>
            <a:off x="5410200" y="5174941"/>
            <a:ext cx="1806392" cy="369332"/>
          </a:xfrm>
          <a:prstGeom prst="rect">
            <a:avLst/>
          </a:prstGeom>
        </p:spPr>
        <p:txBody>
          <a:bodyPr wrap="none">
            <a:spAutoFit/>
          </a:bodyPr>
          <a:lstStyle/>
          <a:p>
            <a:r>
              <a:rPr lang="pt-BR">
                <a:latin typeface="LinLibertineI" charset="0"/>
              </a:rPr>
              <a:t>α</a:t>
            </a:r>
            <a:r>
              <a:rPr lang="pt-BR" sz="800">
                <a:latin typeface="LinLibertineI7" charset="0"/>
              </a:rPr>
              <a:t>AC </a:t>
            </a:r>
            <a:r>
              <a:rPr lang="pt-BR">
                <a:latin typeface="CMR9" charset="0"/>
              </a:rPr>
              <a:t>= 0</a:t>
            </a:r>
            <a:r>
              <a:rPr lang="pt-BR">
                <a:latin typeface="rtxmi" charset="0"/>
              </a:rPr>
              <a:t>.</a:t>
            </a:r>
            <a:r>
              <a:rPr lang="pt-BR">
                <a:latin typeface="CMR9" charset="0"/>
              </a:rPr>
              <a:t>00711464 </a:t>
            </a:r>
            <a:endParaRPr lang="pt-BR"/>
          </a:p>
        </p:txBody>
      </p:sp>
      <p:sp>
        <p:nvSpPr>
          <p:cNvPr id="7" name="Shape 602"/>
          <p:cNvSpPr txBox="1"/>
          <p:nvPr/>
        </p:nvSpPr>
        <p:spPr>
          <a:xfrm>
            <a:off x="266700" y="5569673"/>
            <a:ext cx="8458200" cy="1108565"/>
          </a:xfrm>
          <a:prstGeom prst="rect">
            <a:avLst/>
          </a:prstGeom>
          <a:solidFill>
            <a:schemeClr val="bg1"/>
          </a:solidFill>
          <a:ln w="28575" cap="flat" cmpd="sng">
            <a:solidFill>
              <a:srgbClr val="4A86E8"/>
            </a:solidFill>
            <a:prstDash val="dash"/>
            <a:round/>
            <a:headEnd type="none" w="med" len="med"/>
            <a:tailEnd type="none" w="med" len="med"/>
          </a:ln>
        </p:spPr>
        <p:txBody>
          <a:bodyPr lIns="91425" tIns="91425" rIns="91425" bIns="91425" anchor="t" anchorCtr="0">
            <a:noAutofit/>
          </a:bodyPr>
          <a:lstStyle/>
          <a:p>
            <a:pPr algn="ctr"/>
            <a:r>
              <a:rPr lang="en-US" altLang="zh-CN" sz="2800" dirty="0">
                <a:latin typeface="Calibri" charset="0"/>
                <a:ea typeface="Calibri" charset="0"/>
                <a:cs typeface="Calibri" charset="0"/>
              </a:rPr>
              <a:t>A</a:t>
            </a:r>
            <a:r>
              <a:rPr lang="zh-CN" altLang="en-US" sz="2800" dirty="0">
                <a:latin typeface="Calibri" charset="0"/>
                <a:ea typeface="Calibri" charset="0"/>
                <a:cs typeface="Calibri" charset="0"/>
              </a:rPr>
              <a:t> </a:t>
            </a:r>
            <a:r>
              <a:rPr lang="en-US" altLang="zh-CN" sz="2800" dirty="0">
                <a:latin typeface="Calibri" charset="0"/>
                <a:ea typeface="Calibri" charset="0"/>
                <a:cs typeface="Calibri" charset="0"/>
              </a:rPr>
              <a:t>and</a:t>
            </a:r>
            <a:r>
              <a:rPr lang="zh-CN" altLang="en-US" sz="2800" dirty="0">
                <a:latin typeface="Calibri" charset="0"/>
                <a:ea typeface="Calibri" charset="0"/>
                <a:cs typeface="Calibri" charset="0"/>
              </a:rPr>
              <a:t> </a:t>
            </a:r>
            <a:r>
              <a:rPr lang="en-US" altLang="zh-CN" sz="2800" dirty="0">
                <a:latin typeface="Calibri" charset="0"/>
                <a:ea typeface="Calibri" charset="0"/>
                <a:cs typeface="Calibri" charset="0"/>
              </a:rPr>
              <a:t>B have a higher synchronization rate</a:t>
            </a:r>
          </a:p>
          <a:p>
            <a:pPr algn="ctr"/>
            <a:r>
              <a:rPr lang="en-US" sz="2800" dirty="0">
                <a:latin typeface="Calibri" charset="0"/>
                <a:ea typeface="Calibri" charset="0"/>
                <a:cs typeface="Calibri" charset="0"/>
              </a:rPr>
              <a:t>A and C have a lower synchronization rate</a:t>
            </a:r>
          </a:p>
        </p:txBody>
      </p:sp>
    </p:spTree>
    <p:extLst>
      <p:ext uri="{BB962C8B-B14F-4D97-AF65-F5344CB8AC3E}">
        <p14:creationId xmlns:p14="http://schemas.microsoft.com/office/powerpoint/2010/main" val="125003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Synchronization Effect</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26</a:t>
            </a:fld>
            <a:endParaRPr lang="en-US" altLang="zh-CN" dirty="0"/>
          </a:p>
        </p:txBody>
      </p:sp>
      <p:pic>
        <p:nvPicPr>
          <p:cNvPr id="5" name="case_pois-eps-converted-to.pdf"/>
          <p:cNvPicPr>
            <a:picLocks noChangeAspect="1"/>
          </p:cNvPicPr>
          <p:nvPr/>
        </p:nvPicPr>
        <p:blipFill>
          <a:blip r:embed="rId2">
            <a:extLst/>
          </a:blip>
          <a:stretch>
            <a:fillRect/>
          </a:stretch>
        </p:blipFill>
        <p:spPr>
          <a:xfrm>
            <a:off x="990600" y="1600200"/>
            <a:ext cx="6836381" cy="2318385"/>
          </a:xfrm>
          <a:prstGeom prst="rect">
            <a:avLst/>
          </a:prstGeom>
          <a:ln w="12700">
            <a:miter lim="400000"/>
          </a:ln>
        </p:spPr>
      </p:pic>
      <p:pic>
        <p:nvPicPr>
          <p:cNvPr id="6" name="case_arrival-eps-converted-to.pdf"/>
          <p:cNvPicPr>
            <a:picLocks noChangeAspect="1"/>
          </p:cNvPicPr>
          <p:nvPr/>
        </p:nvPicPr>
        <p:blipFill>
          <a:blip r:embed="rId3">
            <a:extLst/>
          </a:blip>
          <a:stretch>
            <a:fillRect/>
          </a:stretch>
        </p:blipFill>
        <p:spPr>
          <a:xfrm>
            <a:off x="1003301" y="3918585"/>
            <a:ext cx="6836380" cy="2318384"/>
          </a:xfrm>
          <a:prstGeom prst="rect">
            <a:avLst/>
          </a:prstGeom>
          <a:ln w="12700">
            <a:miter lim="400000"/>
          </a:ln>
        </p:spPr>
      </p:pic>
    </p:spTree>
    <p:extLst>
      <p:ext uri="{BB962C8B-B14F-4D97-AF65-F5344CB8AC3E}">
        <p14:creationId xmlns:p14="http://schemas.microsoft.com/office/powerpoint/2010/main" val="772219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Remarks</a:t>
            </a:r>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r>
              <a:rPr lang="en-US" dirty="0"/>
              <a:t>Problem</a:t>
            </a:r>
          </a:p>
          <a:p>
            <a:pPr lvl="1"/>
            <a:r>
              <a:rPr lang="en-US" dirty="0"/>
              <a:t>Human mobility modeling</a:t>
            </a:r>
          </a:p>
          <a:p>
            <a:r>
              <a:rPr lang="en-US" dirty="0"/>
              <a:t>Two research questions</a:t>
            </a:r>
          </a:p>
          <a:p>
            <a:pPr lvl="1"/>
            <a:r>
              <a:rPr lang="en-US" dirty="0"/>
              <a:t>What is the nature of the spatial diffusion of human mobility across functional regions? </a:t>
            </a:r>
          </a:p>
          <a:p>
            <a:pPr lvl="1"/>
            <a:r>
              <a:rPr lang="en-US" dirty="0"/>
              <a:t>How to spot and trace the trip purposes of trajectories? </a:t>
            </a:r>
          </a:p>
          <a:p>
            <a:r>
              <a:rPr lang="en-US" dirty="0"/>
              <a:t>Property (provide in-depth understanding)</a:t>
            </a:r>
          </a:p>
          <a:p>
            <a:pPr lvl="1"/>
            <a:r>
              <a:rPr lang="en-US" dirty="0"/>
              <a:t>Identify the synchronization property of human mobility</a:t>
            </a:r>
          </a:p>
          <a:p>
            <a:r>
              <a:rPr lang="en-US" dirty="0"/>
              <a:t>Modeling (make it predictable and traceable)</a:t>
            </a:r>
          </a:p>
          <a:p>
            <a:pPr lvl="1"/>
            <a:r>
              <a:rPr lang="en-US" dirty="0"/>
              <a:t>Provide a unique perspective of modeling human mobility as stochastic point processes</a:t>
            </a:r>
          </a:p>
          <a:p>
            <a:pPr lvl="1"/>
            <a:r>
              <a:rPr lang="en-US" dirty="0"/>
              <a:t>Use human mobility synchronization property to link mobility arrivals, functional regions, and trip purposes</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27</a:t>
            </a:fld>
            <a:endParaRPr lang="en-US" altLang="zh-CN" dirty="0"/>
          </a:p>
        </p:txBody>
      </p:sp>
    </p:spTree>
    <p:extLst>
      <p:ext uri="{BB962C8B-B14F-4D97-AF65-F5344CB8AC3E}">
        <p14:creationId xmlns:p14="http://schemas.microsoft.com/office/powerpoint/2010/main" val="2069087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27013" y="304800"/>
            <a:ext cx="6024562" cy="452438"/>
          </a:xfrm>
          <a:prstGeom prst="rect">
            <a:avLst/>
          </a:prstGeom>
        </p:spPr>
        <p:txBody>
          <a:bodyPr/>
          <a:lstStyle/>
          <a:p>
            <a:r>
              <a:rPr lang="en-US" altLang="zh-CN" sz="3200" b="1" dirty="0">
                <a:ea typeface="宋体" pitchFamily="2" charset="-122"/>
                <a:cs typeface="Arial" pitchFamily="34" charset="0"/>
              </a:rPr>
              <a:t>Questions?</a:t>
            </a:r>
          </a:p>
        </p:txBody>
      </p:sp>
      <p:sp>
        <p:nvSpPr>
          <p:cNvPr id="6" name="Slide Number Placeholder 5"/>
          <p:cNvSpPr>
            <a:spLocks noGrp="1"/>
          </p:cNvSpPr>
          <p:nvPr>
            <p:ph type="sldNum" sz="quarter" idx="12"/>
          </p:nvPr>
        </p:nvSpPr>
        <p:spPr/>
        <p:txBody>
          <a:bodyPr>
            <a:normAutofit fontScale="85000" lnSpcReduction="20000"/>
          </a:bodyPr>
          <a:lstStyle/>
          <a:p>
            <a:pPr>
              <a:defRPr/>
            </a:pPr>
            <a:fld id="{F9AB1FE3-BDAE-4182-B781-9E4CE070D698}" type="slidenum">
              <a:rPr lang="zh-CN" altLang="en-US" smtClean="0"/>
              <a:pPr>
                <a:defRPr/>
              </a:pPr>
              <a:t>28</a:t>
            </a:fld>
            <a:endParaRPr lang="en-US" altLang="zh-CN"/>
          </a:p>
        </p:txBody>
      </p:sp>
      <p:sp>
        <p:nvSpPr>
          <p:cNvPr id="5" name="Rectangle 4"/>
          <p:cNvSpPr/>
          <p:nvPr/>
        </p:nvSpPr>
        <p:spPr>
          <a:xfrm>
            <a:off x="0" y="5562600"/>
            <a:ext cx="9144000" cy="523220"/>
          </a:xfrm>
          <a:prstGeom prst="rect">
            <a:avLst/>
          </a:prstGeom>
        </p:spPr>
        <p:txBody>
          <a:bodyPr wrap="square">
            <a:spAutoFit/>
          </a:bodyPr>
          <a:lstStyle/>
          <a:p>
            <a:pPr algn="ctr"/>
            <a:r>
              <a:rPr lang="en-US" sz="2800" dirty="0">
                <a:latin typeface="Calibri"/>
                <a:cs typeface="Calibri"/>
              </a:rPr>
              <a:t>Homepage: www. </a:t>
            </a:r>
            <a:r>
              <a:rPr lang="en-US" sz="2800" dirty="0" err="1">
                <a:latin typeface="Calibri"/>
                <a:cs typeface="Calibri"/>
              </a:rPr>
              <a:t>yanjiefu.com</a:t>
            </a:r>
            <a:endParaRPr lang="en-US" sz="2800" dirty="0">
              <a:latin typeface="Calibri"/>
              <a:cs typeface="Calibri"/>
            </a:endParaRPr>
          </a:p>
        </p:txBody>
      </p:sp>
      <p:sp>
        <p:nvSpPr>
          <p:cNvPr id="8" name="文本框 3"/>
          <p:cNvSpPr txBox="1"/>
          <p:nvPr/>
        </p:nvSpPr>
        <p:spPr>
          <a:xfrm>
            <a:off x="0" y="2058650"/>
            <a:ext cx="9144000" cy="1446550"/>
          </a:xfrm>
          <a:prstGeom prst="rect">
            <a:avLst/>
          </a:prstGeom>
          <a:solidFill>
            <a:schemeClr val="accent1">
              <a:lumMod val="40000"/>
              <a:lumOff val="60000"/>
            </a:schemeClr>
          </a:solidFill>
        </p:spPr>
        <p:txBody>
          <a:bodyPr wrap="square" rtlCol="0">
            <a:spAutoFit/>
          </a:bodyPr>
          <a:lstStyle/>
          <a:p>
            <a:pPr algn="ctr"/>
            <a:r>
              <a:rPr kumimoji="1" lang="en-US" altLang="zh-CN" sz="4400" b="1" dirty="0">
                <a:latin typeface="Times New Roman" charset="0"/>
                <a:ea typeface="Times New Roman" charset="0"/>
                <a:cs typeface="Times New Roman" charset="0"/>
              </a:rPr>
              <a:t>Looking Forward to Future Collaboration</a:t>
            </a:r>
          </a:p>
        </p:txBody>
      </p:sp>
      <p:sp>
        <p:nvSpPr>
          <p:cNvPr id="10" name="文本框 4"/>
          <p:cNvSpPr txBox="1"/>
          <p:nvPr/>
        </p:nvSpPr>
        <p:spPr>
          <a:xfrm>
            <a:off x="3118557" y="3962400"/>
            <a:ext cx="2906886" cy="707886"/>
          </a:xfrm>
          <a:prstGeom prst="rect">
            <a:avLst/>
          </a:prstGeom>
          <a:noFill/>
        </p:spPr>
        <p:txBody>
          <a:bodyPr wrap="none" rtlCol="0">
            <a:spAutoFit/>
          </a:bodyPr>
          <a:lstStyle/>
          <a:p>
            <a:r>
              <a:rPr kumimoji="1" lang="en-US" altLang="zh-CN" sz="4000" b="1">
                <a:solidFill>
                  <a:schemeClr val="accent2">
                    <a:lumMod val="75000"/>
                  </a:schemeClr>
                </a:solidFill>
                <a:latin typeface="+mn-lt"/>
                <a:cs typeface="Century Gothic"/>
              </a:rPr>
              <a:t>THANK</a:t>
            </a:r>
            <a:r>
              <a:rPr kumimoji="1" lang="zh-CN" altLang="en-US" sz="4000" b="1" dirty="0">
                <a:solidFill>
                  <a:schemeClr val="accent2">
                    <a:lumMod val="75000"/>
                  </a:schemeClr>
                </a:solidFill>
                <a:latin typeface="+mn-lt"/>
                <a:cs typeface="Century Gothic"/>
              </a:rPr>
              <a:t> </a:t>
            </a:r>
            <a:r>
              <a:rPr kumimoji="1" lang="en-US" altLang="zh-CN" sz="4000" b="1" dirty="0">
                <a:solidFill>
                  <a:schemeClr val="accent2">
                    <a:lumMod val="75000"/>
                  </a:schemeClr>
                </a:solidFill>
                <a:latin typeface="+mn-lt"/>
                <a:cs typeface="Century Gothic"/>
              </a:rPr>
              <a:t>YOU</a:t>
            </a:r>
            <a:endParaRPr kumimoji="1" lang="zh-CN" altLang="en-US" sz="4000" b="1" dirty="0">
              <a:solidFill>
                <a:schemeClr val="accent2">
                  <a:lumMod val="75000"/>
                </a:schemeClr>
              </a:solidFill>
              <a:latin typeface="+mn-lt"/>
              <a:cs typeface="Century Gothic"/>
            </a:endParaRPr>
          </a:p>
        </p:txBody>
      </p:sp>
    </p:spTree>
    <p:extLst>
      <p:ext uri="{BB962C8B-B14F-4D97-AF65-F5344CB8AC3E}">
        <p14:creationId xmlns:p14="http://schemas.microsoft.com/office/powerpoint/2010/main" val="173489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96200" cy="612648"/>
          </a:xfrm>
        </p:spPr>
        <p:txBody>
          <a:bodyPr>
            <a:normAutofit fontScale="90000"/>
          </a:bodyPr>
          <a:lstStyle/>
          <a:p>
            <a:r>
              <a:rPr lang="en-US" dirty="0"/>
              <a:t>The Importance of Modeling Human Mobility</a:t>
            </a:r>
          </a:p>
        </p:txBody>
      </p:sp>
      <p:sp>
        <p:nvSpPr>
          <p:cNvPr id="3" name="Content Placeholder 2"/>
          <p:cNvSpPr>
            <a:spLocks noGrp="1"/>
          </p:cNvSpPr>
          <p:nvPr>
            <p:ph sz="quarter" idx="1"/>
          </p:nvPr>
        </p:nvSpPr>
        <p:spPr/>
        <p:txBody>
          <a:bodyPr/>
          <a:lstStyle/>
          <a:p>
            <a:r>
              <a:rPr lang="en-US" dirty="0"/>
              <a:t>Understand human movements</a:t>
            </a:r>
          </a:p>
          <a:p>
            <a:r>
              <a:rPr lang="en-US" dirty="0"/>
              <a:t>Profiling local residents and out-of-town travelers</a:t>
            </a:r>
          </a:p>
          <a:p>
            <a:r>
              <a:rPr lang="en-US" dirty="0"/>
              <a:t>Public transportation optimization</a:t>
            </a:r>
          </a:p>
          <a:p>
            <a:r>
              <a:rPr lang="en-US" dirty="0"/>
              <a:t>Smart and connected communities</a:t>
            </a:r>
          </a:p>
          <a:p>
            <a:r>
              <a:rPr lang="en-US" dirty="0"/>
              <a:t>Urban economics</a:t>
            </a:r>
          </a:p>
          <a:p>
            <a:r>
              <a:rPr lang="en-US" dirty="0"/>
              <a:t>City governance </a:t>
            </a:r>
          </a:p>
          <a:p>
            <a:r>
              <a:rPr lang="mr-IN" dirty="0"/>
              <a:t>…</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3</a:t>
            </a:fld>
            <a:endParaRPr lang="en-US" altLang="zh-CN" dirty="0"/>
          </a:p>
        </p:txBody>
      </p:sp>
    </p:spTree>
    <p:extLst>
      <p:ext uri="{BB962C8B-B14F-4D97-AF65-F5344CB8AC3E}">
        <p14:creationId xmlns:p14="http://schemas.microsoft.com/office/powerpoint/2010/main" val="123453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924800" cy="612648"/>
          </a:xfrm>
        </p:spPr>
        <p:txBody>
          <a:bodyPr>
            <a:normAutofit fontScale="90000"/>
          </a:bodyPr>
          <a:lstStyle/>
          <a:p>
            <a:r>
              <a:rPr lang="en-US" dirty="0"/>
              <a:t>Pervasive Sensing for Human Movements</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4</a:t>
            </a:fld>
            <a:endParaRPr lang="en-US" altLang="zh-CN" dirty="0"/>
          </a:p>
        </p:txBody>
      </p:sp>
      <p:pic>
        <p:nvPicPr>
          <p:cNvPr id="5" name="pasted-image.png"/>
          <p:cNvPicPr>
            <a:picLocks noChangeAspect="1"/>
          </p:cNvPicPr>
          <p:nvPr/>
        </p:nvPicPr>
        <p:blipFill>
          <a:blip r:embed="rId3">
            <a:extLst/>
          </a:blip>
          <a:stretch>
            <a:fillRect/>
          </a:stretch>
        </p:blipFill>
        <p:spPr>
          <a:xfrm>
            <a:off x="881864" y="4326475"/>
            <a:ext cx="1750219" cy="500063"/>
          </a:xfrm>
          <a:prstGeom prst="rect">
            <a:avLst/>
          </a:prstGeom>
          <a:ln w="12700">
            <a:miter lim="400000"/>
          </a:ln>
        </p:spPr>
      </p:pic>
      <p:pic>
        <p:nvPicPr>
          <p:cNvPr id="6" name="pasted-image.png"/>
          <p:cNvPicPr>
            <a:picLocks noChangeAspect="1"/>
          </p:cNvPicPr>
          <p:nvPr/>
        </p:nvPicPr>
        <p:blipFill>
          <a:blip r:embed="rId4">
            <a:extLst/>
          </a:blip>
          <a:stretch>
            <a:fillRect/>
          </a:stretch>
        </p:blipFill>
        <p:spPr>
          <a:xfrm>
            <a:off x="7212164" y="4959787"/>
            <a:ext cx="1272872" cy="1272872"/>
          </a:xfrm>
          <a:prstGeom prst="rect">
            <a:avLst/>
          </a:prstGeom>
          <a:ln w="12700">
            <a:miter lim="400000"/>
          </a:ln>
        </p:spPr>
      </p:pic>
      <p:pic>
        <p:nvPicPr>
          <p:cNvPr id="8" name="pasted-image.png"/>
          <p:cNvPicPr>
            <a:picLocks noChangeAspect="1"/>
          </p:cNvPicPr>
          <p:nvPr/>
        </p:nvPicPr>
        <p:blipFill>
          <a:blip r:embed="rId5">
            <a:extLst/>
          </a:blip>
          <a:stretch>
            <a:fillRect/>
          </a:stretch>
        </p:blipFill>
        <p:spPr>
          <a:xfrm>
            <a:off x="6783582" y="3387508"/>
            <a:ext cx="2024942" cy="1064729"/>
          </a:xfrm>
          <a:prstGeom prst="rect">
            <a:avLst/>
          </a:prstGeom>
          <a:ln w="12700">
            <a:miter lim="400000"/>
          </a:ln>
        </p:spPr>
      </p:pic>
      <p:pic>
        <p:nvPicPr>
          <p:cNvPr id="9" name="pasted-image.png"/>
          <p:cNvPicPr>
            <a:picLocks noChangeAspect="1"/>
          </p:cNvPicPr>
          <p:nvPr/>
        </p:nvPicPr>
        <p:blipFill>
          <a:blip r:embed="rId6">
            <a:extLst/>
          </a:blip>
          <a:stretch>
            <a:fillRect/>
          </a:stretch>
        </p:blipFill>
        <p:spPr>
          <a:xfrm>
            <a:off x="707154" y="5486400"/>
            <a:ext cx="1049820" cy="1049820"/>
          </a:xfrm>
          <a:prstGeom prst="rect">
            <a:avLst/>
          </a:prstGeom>
          <a:ln w="12700">
            <a:miter lim="400000"/>
          </a:ln>
        </p:spPr>
      </p:pic>
      <p:pic>
        <p:nvPicPr>
          <p:cNvPr id="10" name="pasted-image.png"/>
          <p:cNvPicPr>
            <a:picLocks noChangeAspect="1"/>
          </p:cNvPicPr>
          <p:nvPr/>
        </p:nvPicPr>
        <p:blipFill>
          <a:blip r:embed="rId7">
            <a:extLst/>
          </a:blip>
          <a:stretch>
            <a:fillRect/>
          </a:stretch>
        </p:blipFill>
        <p:spPr>
          <a:xfrm>
            <a:off x="3888152" y="3296659"/>
            <a:ext cx="2015395" cy="1049820"/>
          </a:xfrm>
          <a:prstGeom prst="rect">
            <a:avLst/>
          </a:prstGeom>
          <a:ln w="12700">
            <a:miter lim="400000"/>
          </a:ln>
        </p:spPr>
      </p:pic>
      <p:pic>
        <p:nvPicPr>
          <p:cNvPr id="11" name="Picture 10"/>
          <p:cNvPicPr>
            <a:picLocks noChangeAspect="1"/>
          </p:cNvPicPr>
          <p:nvPr/>
        </p:nvPicPr>
        <p:blipFill>
          <a:blip r:embed="rId8"/>
          <a:stretch>
            <a:fillRect/>
          </a:stretch>
        </p:blipFill>
        <p:spPr>
          <a:xfrm>
            <a:off x="241222" y="1501110"/>
            <a:ext cx="3060778" cy="2055413"/>
          </a:xfrm>
          <a:prstGeom prst="rect">
            <a:avLst/>
          </a:prstGeom>
        </p:spPr>
      </p:pic>
      <p:pic>
        <p:nvPicPr>
          <p:cNvPr id="12" name="Picture 11"/>
          <p:cNvPicPr>
            <a:picLocks noChangeAspect="1"/>
          </p:cNvPicPr>
          <p:nvPr/>
        </p:nvPicPr>
        <p:blipFill>
          <a:blip r:embed="rId9"/>
          <a:stretch>
            <a:fillRect/>
          </a:stretch>
        </p:blipFill>
        <p:spPr>
          <a:xfrm>
            <a:off x="3314700" y="4656227"/>
            <a:ext cx="3162300" cy="1879993"/>
          </a:xfrm>
          <a:prstGeom prst="rect">
            <a:avLst/>
          </a:prstGeom>
        </p:spPr>
      </p:pic>
      <p:pic>
        <p:nvPicPr>
          <p:cNvPr id="13" name="Picture 12"/>
          <p:cNvPicPr>
            <a:picLocks noChangeAspect="1"/>
          </p:cNvPicPr>
          <p:nvPr/>
        </p:nvPicPr>
        <p:blipFill>
          <a:blip r:embed="rId10"/>
          <a:stretch>
            <a:fillRect/>
          </a:stretch>
        </p:blipFill>
        <p:spPr>
          <a:xfrm>
            <a:off x="6019800" y="1318507"/>
            <a:ext cx="2972419" cy="1567975"/>
          </a:xfrm>
          <a:prstGeom prst="rect">
            <a:avLst/>
          </a:prstGeom>
        </p:spPr>
      </p:pic>
      <p:pic>
        <p:nvPicPr>
          <p:cNvPr id="14" name="Picture 13"/>
          <p:cNvPicPr>
            <a:picLocks noChangeAspect="1"/>
          </p:cNvPicPr>
          <p:nvPr/>
        </p:nvPicPr>
        <p:blipFill rotWithShape="1">
          <a:blip r:embed="rId11"/>
          <a:srcRect b="3780"/>
          <a:stretch/>
        </p:blipFill>
        <p:spPr>
          <a:xfrm>
            <a:off x="3794044" y="1410989"/>
            <a:ext cx="2203609" cy="1500893"/>
          </a:xfrm>
          <a:prstGeom prst="rect">
            <a:avLst/>
          </a:prstGeom>
        </p:spPr>
      </p:pic>
    </p:spTree>
    <p:extLst>
      <p:ext uri="{BB962C8B-B14F-4D97-AF65-F5344CB8AC3E}">
        <p14:creationId xmlns:p14="http://schemas.microsoft.com/office/powerpoint/2010/main" val="63391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612648"/>
          </a:xfrm>
        </p:spPr>
        <p:txBody>
          <a:bodyPr/>
          <a:lstStyle/>
          <a:p>
            <a:r>
              <a:rPr lang="en-US" dirty="0"/>
              <a:t>Mobility Research in Nature (1) </a:t>
            </a:r>
          </a:p>
        </p:txBody>
      </p:sp>
      <p:sp>
        <p:nvSpPr>
          <p:cNvPr id="3" name="Content Placeholder 2"/>
          <p:cNvSpPr>
            <a:spLocks noGrp="1"/>
          </p:cNvSpPr>
          <p:nvPr>
            <p:ph sz="quarter" idx="1"/>
          </p:nvPr>
        </p:nvSpPr>
        <p:spPr>
          <a:xfrm>
            <a:off x="612648" y="3505200"/>
            <a:ext cx="8153400" cy="3124200"/>
          </a:xfrm>
        </p:spPr>
        <p:txBody>
          <a:bodyPr>
            <a:normAutofit fontScale="92500" lnSpcReduction="20000"/>
          </a:bodyPr>
          <a:lstStyle/>
          <a:p>
            <a:r>
              <a:rPr lang="en-US" dirty="0"/>
              <a:t>Understanding individual human mobility patterns, by </a:t>
            </a:r>
            <a:r>
              <a:rPr lang="en-US" dirty="0" err="1"/>
              <a:t>Barabasi</a:t>
            </a:r>
            <a:r>
              <a:rPr lang="en-US" dirty="0"/>
              <a:t> 2009</a:t>
            </a:r>
          </a:p>
          <a:p>
            <a:pPr lvl="1"/>
            <a:r>
              <a:rPr lang="en-US" dirty="0"/>
              <a:t>Human trajectories show a high degree of temporal and spatial regularity</a:t>
            </a:r>
          </a:p>
          <a:p>
            <a:pPr lvl="1"/>
            <a:r>
              <a:rPr lang="en-US" dirty="0"/>
              <a:t>Each individual being characterized by a time-independent characteristic travel distance and a significant probability to return to a few highly frequented locations</a:t>
            </a:r>
          </a:p>
          <a:p>
            <a:pPr lvl="1"/>
            <a:r>
              <a:rPr lang="en-US" dirty="0"/>
              <a:t>Most individuals travel only over short distances, but a few regularly move over hundreds of </a:t>
            </a:r>
            <a:r>
              <a:rPr lang="en-US" dirty="0" err="1"/>
              <a:t>kilometres</a:t>
            </a:r>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5</a:t>
            </a:fld>
            <a:endParaRPr lang="en-US" altLang="zh-C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200628"/>
            <a:ext cx="4965700" cy="2304572"/>
          </a:xfrm>
          <a:prstGeom prst="rect">
            <a:avLst/>
          </a:prstGeom>
        </p:spPr>
      </p:pic>
    </p:spTree>
    <p:extLst>
      <p:ext uri="{BB962C8B-B14F-4D97-AF65-F5344CB8AC3E}">
        <p14:creationId xmlns:p14="http://schemas.microsoft.com/office/powerpoint/2010/main" val="54027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612648"/>
          </a:xfrm>
        </p:spPr>
        <p:txBody>
          <a:bodyPr/>
          <a:lstStyle/>
          <a:p>
            <a:r>
              <a:rPr lang="en-US" dirty="0"/>
              <a:t>Mobility Research in Nature (2) </a:t>
            </a:r>
          </a:p>
        </p:txBody>
      </p:sp>
      <p:sp>
        <p:nvSpPr>
          <p:cNvPr id="3" name="Content Placeholder 2"/>
          <p:cNvSpPr>
            <a:spLocks noGrp="1"/>
          </p:cNvSpPr>
          <p:nvPr>
            <p:ph sz="quarter" idx="1"/>
          </p:nvPr>
        </p:nvSpPr>
        <p:spPr>
          <a:xfrm>
            <a:off x="685800" y="3923268"/>
            <a:ext cx="8153400" cy="2514600"/>
          </a:xfrm>
        </p:spPr>
        <p:txBody>
          <a:bodyPr/>
          <a:lstStyle/>
          <a:p>
            <a:r>
              <a:rPr lang="en-US" dirty="0"/>
              <a:t>Returners and explorers dichotomy in human mobility, by </a:t>
            </a:r>
            <a:r>
              <a:rPr lang="en-US" dirty="0" err="1"/>
              <a:t>Barabasi</a:t>
            </a:r>
            <a:r>
              <a:rPr lang="en-US" dirty="0"/>
              <a:t> 2015</a:t>
            </a:r>
          </a:p>
          <a:p>
            <a:pPr lvl="1"/>
            <a:r>
              <a:rPr lang="en-US" dirty="0"/>
              <a:t>Discover the existence of two distinct classes of individuals: returners and explorers</a:t>
            </a:r>
          </a:p>
          <a:p>
            <a:pPr lvl="1"/>
            <a:r>
              <a:rPr lang="en-US" dirty="0"/>
              <a:t>Returners and explorers play a distinct quantifiable role in spreading phenomena and that a correlation exists between their mobility patterns and social interactions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6</a:t>
            </a:fld>
            <a:endParaRPr lang="en-US" altLang="zh-CN"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274878"/>
            <a:ext cx="3175000" cy="2648390"/>
          </a:xfrm>
          <a:prstGeom prst="rect">
            <a:avLst/>
          </a:prstGeom>
        </p:spPr>
      </p:pic>
    </p:spTree>
    <p:extLst>
      <p:ext uri="{BB962C8B-B14F-4D97-AF65-F5344CB8AC3E}">
        <p14:creationId xmlns:p14="http://schemas.microsoft.com/office/powerpoint/2010/main" val="80643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 in The </a:t>
            </a:r>
            <a:r>
              <a:rPr lang="en-US" altLang="zh-CN" dirty="0"/>
              <a:t>Paper</a:t>
            </a:r>
            <a:endParaRPr lang="en-US" dirty="0"/>
          </a:p>
        </p:txBody>
      </p:sp>
      <p:sp>
        <p:nvSpPr>
          <p:cNvPr id="3" name="Content Placeholder 2"/>
          <p:cNvSpPr>
            <a:spLocks noGrp="1"/>
          </p:cNvSpPr>
          <p:nvPr>
            <p:ph sz="quarter" idx="1"/>
          </p:nvPr>
        </p:nvSpPr>
        <p:spPr/>
        <p:txBody>
          <a:bodyPr/>
          <a:lstStyle/>
          <a:p>
            <a:r>
              <a:rPr lang="en-US" dirty="0"/>
              <a:t>Understanding</a:t>
            </a:r>
          </a:p>
          <a:p>
            <a:pPr lvl="1"/>
            <a:r>
              <a:rPr lang="en-US" dirty="0"/>
              <a:t>What is the nature of the spatial diffusion of human mobility across regions of different urban functions?</a:t>
            </a:r>
          </a:p>
          <a:p>
            <a:endParaRPr lang="en-US" dirty="0"/>
          </a:p>
          <a:p>
            <a:r>
              <a:rPr lang="en-US" dirty="0"/>
              <a:t>Modeling</a:t>
            </a:r>
          </a:p>
          <a:p>
            <a:pPr lvl="1"/>
            <a:r>
              <a:rPr lang="en-US" dirty="0"/>
              <a:t>How to spot and trace the trip purposes of human mobility trajectories?</a:t>
            </a:r>
          </a:p>
          <a:p>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7</a:t>
            </a:fld>
            <a:endParaRPr lang="en-US" altLang="zh-CN" dirty="0"/>
          </a:p>
        </p:txBody>
      </p:sp>
    </p:spTree>
    <p:extLst>
      <p:ext uri="{BB962C8B-B14F-4D97-AF65-F5344CB8AC3E}">
        <p14:creationId xmlns:p14="http://schemas.microsoft.com/office/powerpoint/2010/main" val="94470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612648"/>
          </a:xfrm>
        </p:spPr>
        <p:txBody>
          <a:bodyPr/>
          <a:lstStyle/>
          <a:p>
            <a:r>
              <a:rPr lang="en-US" dirty="0"/>
              <a:t>Human Mobility Synchronization (1)  </a:t>
            </a:r>
          </a:p>
        </p:txBody>
      </p:sp>
      <p:sp>
        <p:nvSpPr>
          <p:cNvPr id="3" name="Content Placeholder 2"/>
          <p:cNvSpPr>
            <a:spLocks noGrp="1"/>
          </p:cNvSpPr>
          <p:nvPr>
            <p:ph sz="quarter" idx="1"/>
          </p:nvPr>
        </p:nvSpPr>
        <p:spPr/>
        <p:txBody>
          <a:bodyPr/>
          <a:lstStyle/>
          <a:p>
            <a:r>
              <a:rPr lang="en-US" dirty="0"/>
              <a:t>Synchronization in our daily lives</a:t>
            </a:r>
          </a:p>
          <a:p>
            <a:pPr lvl="1"/>
            <a:r>
              <a:rPr lang="en-US" dirty="0"/>
              <a:t>Feeling synchronization between twins</a:t>
            </a:r>
          </a:p>
          <a:p>
            <a:pPr lvl="1"/>
            <a:r>
              <a:rPr lang="en-US" dirty="0"/>
              <a:t>Love synchronization between a man and a women</a:t>
            </a:r>
          </a:p>
          <a:p>
            <a:pPr lvl="1"/>
            <a:r>
              <a:rPr lang="en-US" dirty="0"/>
              <a:t>Work style synchronization between two professors</a:t>
            </a:r>
          </a:p>
          <a:p>
            <a:pPr lvl="1"/>
            <a:r>
              <a:rPr lang="en-US" dirty="0"/>
              <a:t>Life style synchronization between two house wives</a:t>
            </a:r>
          </a:p>
          <a:p>
            <a:pPr lvl="1"/>
            <a:r>
              <a:rPr lang="en-US" dirty="0"/>
              <a:t>Outdoor activities synchronization between two business managers</a:t>
            </a:r>
          </a:p>
          <a:p>
            <a:pPr lvl="1"/>
            <a:r>
              <a:rPr lang="mr-IN" dirty="0"/>
              <a:t>…</a:t>
            </a:r>
            <a:br>
              <a:rPr lang="en-US" dirty="0"/>
            </a:br>
            <a:endParaRPr lang="en-US" dirty="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8</a:t>
            </a:fld>
            <a:endParaRPr lang="en-US" altLang="zh-CN" dirty="0"/>
          </a:p>
        </p:txBody>
      </p:sp>
    </p:spTree>
    <p:extLst>
      <p:ext uri="{BB962C8B-B14F-4D97-AF65-F5344CB8AC3E}">
        <p14:creationId xmlns:p14="http://schemas.microsoft.com/office/powerpoint/2010/main" val="72491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612648"/>
          </a:xfrm>
        </p:spPr>
        <p:txBody>
          <a:bodyPr/>
          <a:lstStyle/>
          <a:p>
            <a:r>
              <a:rPr lang="en-US" dirty="0"/>
              <a:t>Human Mobility Synchronization (2) </a:t>
            </a:r>
          </a:p>
        </p:txBody>
      </p:sp>
      <p:sp>
        <p:nvSpPr>
          <p:cNvPr id="4" name="Slide Number Placeholder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9</a:t>
            </a:fld>
            <a:endParaRPr lang="en-US" altLang="zh-CN" dirty="0"/>
          </a:p>
        </p:txBody>
      </p:sp>
      <p:pic>
        <p:nvPicPr>
          <p:cNvPr id="5" name="workday_region_sample-eps-converted-to.pdf"/>
          <p:cNvPicPr>
            <a:picLocks noChangeAspect="1"/>
          </p:cNvPicPr>
          <p:nvPr/>
        </p:nvPicPr>
        <p:blipFill rotWithShape="1">
          <a:blip r:embed="rId3">
            <a:extLst/>
          </a:blip>
          <a:srcRect l="8324" r="5210"/>
          <a:stretch/>
        </p:blipFill>
        <p:spPr>
          <a:xfrm>
            <a:off x="546100" y="1447800"/>
            <a:ext cx="7886700" cy="3800474"/>
          </a:xfrm>
          <a:prstGeom prst="rect">
            <a:avLst/>
          </a:prstGeom>
          <a:ln w="12700">
            <a:miter lim="400000"/>
          </a:ln>
        </p:spPr>
      </p:pic>
      <p:sp>
        <p:nvSpPr>
          <p:cNvPr id="6" name="Shape 602"/>
          <p:cNvSpPr txBox="1"/>
          <p:nvPr/>
        </p:nvSpPr>
        <p:spPr>
          <a:xfrm>
            <a:off x="304800" y="5520835"/>
            <a:ext cx="8458200" cy="1108565"/>
          </a:xfrm>
          <a:prstGeom prst="rect">
            <a:avLst/>
          </a:prstGeom>
          <a:solidFill>
            <a:schemeClr val="bg1"/>
          </a:solidFill>
          <a:ln w="28575" cap="flat" cmpd="sng">
            <a:solidFill>
              <a:srgbClr val="4A86E8"/>
            </a:solidFill>
            <a:prstDash val="dash"/>
            <a:round/>
            <a:headEnd type="none" w="med" len="med"/>
            <a:tailEnd type="none" w="med" len="med"/>
          </a:ln>
        </p:spPr>
        <p:txBody>
          <a:bodyPr lIns="91425" tIns="91425" rIns="91425" bIns="91425" anchor="t" anchorCtr="0">
            <a:noAutofit/>
          </a:bodyPr>
          <a:lstStyle/>
          <a:p>
            <a:pPr algn="ctr"/>
            <a:r>
              <a:rPr lang="en-US" sz="2800" dirty="0">
                <a:latin typeface="Calibri" charset="0"/>
                <a:ea typeface="Calibri" charset="0"/>
                <a:cs typeface="Calibri" charset="0"/>
              </a:rPr>
              <a:t>Taxi arrival distributions of JFK Airport and Newark Airport</a:t>
            </a:r>
          </a:p>
        </p:txBody>
      </p:sp>
    </p:spTree>
    <p:extLst>
      <p:ext uri="{BB962C8B-B14F-4D97-AF65-F5344CB8AC3E}">
        <p14:creationId xmlns:p14="http://schemas.microsoft.com/office/powerpoint/2010/main" val="19137235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12100</TotalTime>
  <Words>2474</Words>
  <Application>Microsoft Office PowerPoint</Application>
  <PresentationFormat>全屏显示(4:3)</PresentationFormat>
  <Paragraphs>230</Paragraphs>
  <Slides>28</Slides>
  <Notes>27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CMR9</vt:lpstr>
      <vt:lpstr>LinLibertineI</vt:lpstr>
      <vt:lpstr>LinLibertineI7</vt:lpstr>
      <vt:lpstr>rtxmi</vt:lpstr>
      <vt:lpstr>华文仿宋</vt:lpstr>
      <vt:lpstr>宋体</vt:lpstr>
      <vt:lpstr>Arial</vt:lpstr>
      <vt:lpstr>Calibri</vt:lpstr>
      <vt:lpstr>Cambria Math</vt:lpstr>
      <vt:lpstr>Century Gothic</vt:lpstr>
      <vt:lpstr>Palatino Linotype</vt:lpstr>
      <vt:lpstr>Times New Roman</vt:lpstr>
      <vt:lpstr>Tw Cen MT</vt:lpstr>
      <vt:lpstr>Verdana</vt:lpstr>
      <vt:lpstr>Wingdings</vt:lpstr>
      <vt:lpstr>Median</vt:lpstr>
      <vt:lpstr>PowerPoint 演示文稿</vt:lpstr>
      <vt:lpstr>PowerPoint 演示文稿</vt:lpstr>
      <vt:lpstr>The Importance of Modeling Human Mobility</vt:lpstr>
      <vt:lpstr>Pervasive Sensing for Human Movements</vt:lpstr>
      <vt:lpstr>Mobility Research in Nature (1) </vt:lpstr>
      <vt:lpstr>Mobility Research in Nature (2) </vt:lpstr>
      <vt:lpstr>Research Questions in The Paper</vt:lpstr>
      <vt:lpstr>Human Mobility Synchronization (1)  </vt:lpstr>
      <vt:lpstr>Human Mobility Synchronization (2) </vt:lpstr>
      <vt:lpstr>Human Mobility Synchronization (3) </vt:lpstr>
      <vt:lpstr>Linking Arrivals, Regions and Purposes</vt:lpstr>
      <vt:lpstr>Framework Overview</vt:lpstr>
      <vt:lpstr>Modeling Arrivals of Single Region for A Particular Trip Purpose (1)</vt:lpstr>
      <vt:lpstr>Modeling Arrivals of Single Region for A Particular Trip Purpose (2)</vt:lpstr>
      <vt:lpstr>Modeling Arrivals of Single Region for Multiple Trip Purposes (1)</vt:lpstr>
      <vt:lpstr>Modeling Arrivals of Single Region for Multiple Trip Purposes (2)</vt:lpstr>
      <vt:lpstr>Modeling Arrivals of Single Region for Multiple Trip Purposes (3)</vt:lpstr>
      <vt:lpstr>Synchronization Effect Across Regions (1)</vt:lpstr>
      <vt:lpstr>Synchronization Effect Across Regions (2)</vt:lpstr>
      <vt:lpstr>Incorporating the Functionalities of Origin and Destination Regions</vt:lpstr>
      <vt:lpstr>Solving the Optimization Problem</vt:lpstr>
      <vt:lpstr>Experiment on Synthetic Data</vt:lpstr>
      <vt:lpstr>Experiments on Real World Data</vt:lpstr>
      <vt:lpstr>Experiments on Real World Data</vt:lpstr>
      <vt:lpstr>Synchronization Effect</vt:lpstr>
      <vt:lpstr>Synchronization Effect</vt:lpstr>
      <vt:lpstr>Conclusion Remarks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Computing in Dynamic and Complex Data</dc:title>
  <dc:creator>Wenjun Zhou</dc:creator>
  <cp:lastModifiedBy>赵毅</cp:lastModifiedBy>
  <cp:revision>2544</cp:revision>
  <cp:lastPrinted>2016-06-05T01:42:06Z</cp:lastPrinted>
  <dcterms:created xsi:type="dcterms:W3CDTF">2008-04-09T12:32:02Z</dcterms:created>
  <dcterms:modified xsi:type="dcterms:W3CDTF">2017-09-19T03:46:06Z</dcterms:modified>
</cp:coreProperties>
</file>