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sldIdLst>
    <p:sldId id="256" r:id="rId2"/>
    <p:sldId id="350" r:id="rId3"/>
    <p:sldId id="385" r:id="rId4"/>
    <p:sldId id="352" r:id="rId5"/>
    <p:sldId id="360" r:id="rId6"/>
    <p:sldId id="354" r:id="rId7"/>
    <p:sldId id="353" r:id="rId8"/>
    <p:sldId id="409" r:id="rId9"/>
    <p:sldId id="401" r:id="rId10"/>
    <p:sldId id="426" r:id="rId11"/>
    <p:sldId id="414" r:id="rId12"/>
    <p:sldId id="398" r:id="rId13"/>
    <p:sldId id="386" r:id="rId14"/>
    <p:sldId id="374" r:id="rId15"/>
    <p:sldId id="376" r:id="rId16"/>
    <p:sldId id="377" r:id="rId17"/>
    <p:sldId id="399" r:id="rId18"/>
    <p:sldId id="395" r:id="rId19"/>
    <p:sldId id="420" r:id="rId20"/>
    <p:sldId id="423" r:id="rId21"/>
    <p:sldId id="412" r:id="rId22"/>
    <p:sldId id="425" r:id="rId23"/>
    <p:sldId id="415" r:id="rId24"/>
    <p:sldId id="382" r:id="rId25"/>
    <p:sldId id="416" r:id="rId26"/>
    <p:sldId id="342" r:id="rId27"/>
    <p:sldId id="341" r:id="rId28"/>
    <p:sldId id="396" r:id="rId29"/>
    <p:sldId id="400" r:id="rId30"/>
    <p:sldId id="343" r:id="rId31"/>
    <p:sldId id="344" r:id="rId32"/>
    <p:sldId id="349" r:id="rId33"/>
    <p:sldId id="383" r:id="rId34"/>
    <p:sldId id="397" r:id="rId35"/>
    <p:sldId id="346" r:id="rId36"/>
    <p:sldId id="372"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21" autoAdjust="0"/>
    <p:restoredTop sz="83533"/>
  </p:normalViewPr>
  <p:slideViewPr>
    <p:cSldViewPr snapToGrid="0" snapToObjects="1">
      <p:cViewPr varScale="1">
        <p:scale>
          <a:sx n="82" d="100"/>
          <a:sy n="82" d="100"/>
        </p:scale>
        <p:origin x="408"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22859275505601"/>
          <c:y val="4.6737604580388302E-2"/>
          <c:w val="0.44722468752126199"/>
          <c:h val="0.640855077899258"/>
        </c:manualLayout>
      </c:layout>
      <c:barChart>
        <c:barDir val="col"/>
        <c:grouping val="clustered"/>
        <c:varyColors val="0"/>
        <c:ser>
          <c:idx val="0"/>
          <c:order val="0"/>
          <c:tx>
            <c:strRef>
              <c:f>Sheet1!$A$1</c:f>
              <c:strCache>
                <c:ptCount val="1"/>
                <c:pt idx="0">
                  <c:v>Data Demand (Exabytes per month)</c:v>
                </c:pt>
              </c:strCache>
            </c:strRef>
          </c:tx>
          <c:spPr>
            <a:solidFill>
              <a:schemeClr val="accent1"/>
            </a:solidFill>
            <a:ln>
              <a:solidFill>
                <a:schemeClr val="accent1"/>
              </a:solidFill>
            </a:ln>
            <a:effectLst/>
          </c:spPr>
          <c:invertIfNegative val="0"/>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3.7</c:v>
                </c:pt>
                <c:pt idx="1">
                  <c:v>6.2</c:v>
                </c:pt>
                <c:pt idx="2">
                  <c:v>9.9</c:v>
                </c:pt>
                <c:pt idx="3">
                  <c:v>14.9</c:v>
                </c:pt>
                <c:pt idx="4">
                  <c:v>21.7</c:v>
                </c:pt>
                <c:pt idx="5">
                  <c:v>30.6</c:v>
                </c:pt>
              </c:numCache>
            </c:numRef>
          </c:val>
          <c:extLst xmlns:c16r2="http://schemas.microsoft.com/office/drawing/2015/06/chart">
            <c:ext xmlns:c16="http://schemas.microsoft.com/office/drawing/2014/chart" uri="{C3380CC4-5D6E-409C-BE32-E72D297353CC}">
              <c16:uniqueId val="{00000000-6440-4E99-82F1-AA0E77ECB589}"/>
            </c:ext>
          </c:extLst>
        </c:ser>
        <c:dLbls>
          <c:showLegendKey val="0"/>
          <c:showVal val="0"/>
          <c:showCatName val="0"/>
          <c:showSerName val="0"/>
          <c:showPercent val="0"/>
          <c:showBubbleSize val="0"/>
        </c:dLbls>
        <c:gapWidth val="219"/>
        <c:overlap val="-27"/>
        <c:axId val="206883376"/>
        <c:axId val="206883936"/>
      </c:barChart>
      <c:catAx>
        <c:axId val="206883376"/>
        <c:scaling>
          <c:orientation val="minMax"/>
        </c:scaling>
        <c:delete val="0"/>
        <c:axPos val="b"/>
        <c:numFmt formatCode="General" sourceLinked="1"/>
        <c:majorTickMark val="none"/>
        <c:minorTickMark val="none"/>
        <c:tickLblPos val="nextTo"/>
        <c:spPr>
          <a:noFill/>
          <a:ln w="25400" cap="flat" cmpd="sng" algn="ctr">
            <a:solidFill>
              <a:schemeClr val="tx1"/>
            </a:solidFill>
            <a:round/>
            <a:tailEnd type="triangle" w="lg" len="me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06883936"/>
        <c:crosses val="autoZero"/>
        <c:auto val="1"/>
        <c:lblAlgn val="ctr"/>
        <c:lblOffset val="100"/>
        <c:noMultiLvlLbl val="0"/>
      </c:catAx>
      <c:valAx>
        <c:axId val="206883936"/>
        <c:scaling>
          <c:orientation val="minMax"/>
          <c:max val="3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dirty="0" smtClean="0">
                    <a:solidFill>
                      <a:schemeClr val="tx1"/>
                    </a:solidFill>
                  </a:rPr>
                  <a:t>Data Demand (</a:t>
                </a:r>
                <a:r>
                  <a:rPr lang="en-US" sz="2000" dirty="0" err="1" smtClean="0">
                    <a:solidFill>
                      <a:schemeClr val="tx1"/>
                    </a:solidFill>
                  </a:rPr>
                  <a:t>Exabytes</a:t>
                </a:r>
                <a:r>
                  <a:rPr lang="en-US" sz="2000" dirty="0" smtClean="0">
                    <a:solidFill>
                      <a:schemeClr val="tx1"/>
                    </a:solidFill>
                  </a:rPr>
                  <a:t>/month)</a:t>
                </a:r>
                <a:endParaRPr lang="en-US" sz="2000" dirty="0">
                  <a:solidFill>
                    <a:schemeClr val="tx1"/>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w="25400">
            <a:solidFill>
              <a:schemeClr val="tx1"/>
            </a:solidFill>
            <a:tailEnd type="triangle" w="lg" len="me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0688337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 1</c:v>
                </c:pt>
              </c:strCache>
            </c:strRef>
          </c:tx>
          <c:spPr>
            <a:ln w="19050" cap="rnd">
              <a:solidFill>
                <a:schemeClr val="accent1"/>
              </a:solidFill>
              <a:round/>
            </a:ln>
            <a:effectLst/>
          </c:spPr>
          <c:marker>
            <c:symbol val="none"/>
          </c:marker>
          <c:xVal>
            <c:numRef>
              <c:f>Sheet1!$A$2:$A$4</c:f>
              <c:numCache>
                <c:formatCode>General</c:formatCode>
                <c:ptCount val="3"/>
              </c:numCache>
            </c:numRef>
          </c:xVal>
          <c:yVal>
            <c:numRef>
              <c:f>Sheet1!$B$2:$B$4</c:f>
              <c:numCache>
                <c:formatCode>General</c:formatCode>
                <c:ptCount val="3"/>
              </c:numCache>
            </c:numRef>
          </c:yVal>
          <c:smooth val="1"/>
        </c:ser>
        <c:dLbls>
          <c:showLegendKey val="0"/>
          <c:showVal val="0"/>
          <c:showCatName val="0"/>
          <c:showSerName val="0"/>
          <c:showPercent val="0"/>
          <c:showBubbleSize val="0"/>
        </c:dLbls>
        <c:axId val="209131008"/>
        <c:axId val="209131568"/>
      </c:scatterChart>
      <c:valAx>
        <c:axId val="209131008"/>
        <c:scaling>
          <c:orientation val="minMax"/>
          <c:max val="750"/>
          <c:min val="64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400" dirty="0" smtClean="0">
                    <a:solidFill>
                      <a:schemeClr val="tx1"/>
                    </a:solidFill>
                  </a:rPr>
                  <a:t>Frequency (MHz)</a:t>
                </a:r>
                <a:endParaRPr lang="en-US" sz="2400" dirty="0">
                  <a:solidFill>
                    <a:schemeClr val="tx1"/>
                  </a:solidFill>
                </a:endParaRPr>
              </a:p>
            </c:rich>
          </c:tx>
          <c:layout>
            <c:manualLayout>
              <c:xMode val="edge"/>
              <c:yMode val="edge"/>
              <c:x val="0.34160236220472401"/>
              <c:y val="0.7133517235298729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w="25400" cap="flat" cmpd="sng" algn="ctr">
            <a:solidFill>
              <a:schemeClr val="tx1"/>
            </a:solidFill>
            <a:round/>
            <a:tailEnd type="triangle" w="lg" len="me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09131568"/>
        <c:crosses val="autoZero"/>
        <c:crossBetween val="midCat"/>
      </c:valAx>
      <c:valAx>
        <c:axId val="209131568"/>
        <c:scaling>
          <c:orientation val="minMax"/>
        </c:scaling>
        <c:delete val="0"/>
        <c:axPos val="l"/>
        <c:numFmt formatCode="General" sourceLinked="1"/>
        <c:majorTickMark val="none"/>
        <c:minorTickMark val="none"/>
        <c:tickLblPos val="nextTo"/>
        <c:spPr>
          <a:noFill/>
          <a:ln w="25400" cap="flat" cmpd="sng" algn="ctr">
            <a:solidFill>
              <a:schemeClr val="tx1"/>
            </a:solidFill>
            <a:round/>
            <a:tailEnd type="triangle" w="lg" len="med"/>
          </a:ln>
          <a:effectLst/>
        </c:spPr>
        <c:txPr>
          <a:bodyPr rot="-60000000" spcFirstLastPara="1" vertOverflow="ellipsis" vert="horz" wrap="square" anchor="ctr" anchorCtr="1"/>
          <a:lstStyle/>
          <a:p>
            <a:pPr>
              <a:defRPr sz="2000" b="0" i="0" u="none" strike="noStrike" kern="1200" baseline="0">
                <a:noFill/>
                <a:latin typeface="+mn-lt"/>
                <a:ea typeface="+mn-ea"/>
                <a:cs typeface="+mn-cs"/>
              </a:defRPr>
            </a:pPr>
            <a:endParaRPr lang="zh-CN"/>
          </a:p>
        </c:txPr>
        <c:crossAx val="2091310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 1</c:v>
                </c:pt>
              </c:strCache>
            </c:strRef>
          </c:tx>
          <c:spPr>
            <a:ln w="19050" cap="rnd">
              <a:solidFill>
                <a:schemeClr val="accent1"/>
              </a:solidFill>
              <a:round/>
            </a:ln>
            <a:effectLst/>
          </c:spPr>
          <c:marker>
            <c:symbol val="none"/>
          </c:marker>
          <c:xVal>
            <c:numRef>
              <c:f>Sheet1!$A$2:$A$4</c:f>
              <c:numCache>
                <c:formatCode>General</c:formatCode>
                <c:ptCount val="3"/>
              </c:numCache>
            </c:numRef>
          </c:xVal>
          <c:yVal>
            <c:numRef>
              <c:f>Sheet1!$B$2:$B$4</c:f>
              <c:numCache>
                <c:formatCode>General</c:formatCode>
                <c:ptCount val="3"/>
              </c:numCache>
            </c:numRef>
          </c:yVal>
          <c:smooth val="1"/>
        </c:ser>
        <c:dLbls>
          <c:showLegendKey val="0"/>
          <c:showVal val="0"/>
          <c:showCatName val="0"/>
          <c:showSerName val="0"/>
          <c:showPercent val="0"/>
          <c:showBubbleSize val="0"/>
        </c:dLbls>
        <c:axId val="209134368"/>
        <c:axId val="209134928"/>
      </c:scatterChart>
      <c:valAx>
        <c:axId val="209134368"/>
        <c:scaling>
          <c:orientation val="minMax"/>
          <c:max val="750"/>
          <c:min val="64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400" dirty="0" smtClean="0">
                    <a:solidFill>
                      <a:schemeClr val="tx1"/>
                    </a:solidFill>
                  </a:rPr>
                  <a:t>Frequency (MHz)</a:t>
                </a:r>
                <a:endParaRPr lang="en-US" sz="2400" dirty="0">
                  <a:solidFill>
                    <a:schemeClr val="tx1"/>
                  </a:solidFill>
                </a:endParaRPr>
              </a:p>
            </c:rich>
          </c:tx>
          <c:layout>
            <c:manualLayout>
              <c:xMode val="edge"/>
              <c:yMode val="edge"/>
              <c:x val="0.34160236220472401"/>
              <c:y val="0.7133517235298729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w="25400" cap="flat" cmpd="sng" algn="ctr">
            <a:solidFill>
              <a:schemeClr val="tx1"/>
            </a:solidFill>
            <a:round/>
            <a:tailEnd type="triangle" w="lg" len="me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09134928"/>
        <c:crosses val="autoZero"/>
        <c:crossBetween val="midCat"/>
      </c:valAx>
      <c:valAx>
        <c:axId val="209134928"/>
        <c:scaling>
          <c:orientation val="minMax"/>
        </c:scaling>
        <c:delete val="0"/>
        <c:axPos val="l"/>
        <c:numFmt formatCode="General" sourceLinked="1"/>
        <c:majorTickMark val="none"/>
        <c:minorTickMark val="none"/>
        <c:tickLblPos val="nextTo"/>
        <c:spPr>
          <a:noFill/>
          <a:ln w="25400" cap="flat" cmpd="sng" algn="ctr">
            <a:solidFill>
              <a:schemeClr val="tx1"/>
            </a:solidFill>
            <a:round/>
            <a:tailEnd type="triangle" w="lg" len="med"/>
          </a:ln>
          <a:effectLst/>
        </c:spPr>
        <c:txPr>
          <a:bodyPr rot="-60000000" spcFirstLastPara="1" vertOverflow="ellipsis" vert="horz" wrap="square" anchor="ctr" anchorCtr="1"/>
          <a:lstStyle/>
          <a:p>
            <a:pPr>
              <a:defRPr sz="2000" b="0" i="0" u="none" strike="noStrike" kern="1200" baseline="0">
                <a:noFill/>
                <a:latin typeface="+mn-lt"/>
                <a:ea typeface="+mn-ea"/>
                <a:cs typeface="+mn-cs"/>
              </a:defRPr>
            </a:pPr>
            <a:endParaRPr lang="zh-CN"/>
          </a:p>
        </c:txPr>
        <c:crossAx val="209134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No Beam</c:v>
                </c:pt>
              </c:strCache>
            </c:strRef>
          </c:tx>
          <c:spPr>
            <a:ln w="38100" cap="rnd">
              <a:solidFill>
                <a:schemeClr val="accent6">
                  <a:lumMod val="75000"/>
                </a:schemeClr>
              </a:solidFill>
              <a:round/>
            </a:ln>
            <a:effectLst/>
          </c:spPr>
          <c:marker>
            <c:symbol val="none"/>
          </c:marker>
          <c:xVal>
            <c:numRef>
              <c:f>Sheet1!$C$2:$C$209</c:f>
              <c:numCache>
                <c:formatCode>General</c:formatCode>
                <c:ptCount val="208"/>
                <c:pt idx="0">
                  <c:v>-0.72057704090585295</c:v>
                </c:pt>
                <c:pt idx="1">
                  <c:v>-0.63608297345694098</c:v>
                </c:pt>
                <c:pt idx="2">
                  <c:v>-0.59688533590094905</c:v>
                </c:pt>
                <c:pt idx="3">
                  <c:v>-0.58451093531440101</c:v>
                </c:pt>
                <c:pt idx="4">
                  <c:v>-0.51594238286051797</c:v>
                </c:pt>
                <c:pt idx="5">
                  <c:v>-0.51548330229069195</c:v>
                </c:pt>
                <c:pt idx="6">
                  <c:v>-0.49396944159518502</c:v>
                </c:pt>
                <c:pt idx="7">
                  <c:v>-0.49247869487364598</c:v>
                </c:pt>
                <c:pt idx="8">
                  <c:v>-0.47474138231813601</c:v>
                </c:pt>
                <c:pt idx="9">
                  <c:v>-0.43278013797956899</c:v>
                </c:pt>
                <c:pt idx="10">
                  <c:v>-0.432563310932086</c:v>
                </c:pt>
                <c:pt idx="11">
                  <c:v>-0.43064325991282398</c:v>
                </c:pt>
                <c:pt idx="12">
                  <c:v>-0.39719735018670399</c:v>
                </c:pt>
                <c:pt idx="13">
                  <c:v>-0.39013122446816501</c:v>
                </c:pt>
                <c:pt idx="14">
                  <c:v>-0.38223043459976003</c:v>
                </c:pt>
                <c:pt idx="15">
                  <c:v>-0.382222452616021</c:v>
                </c:pt>
                <c:pt idx="16">
                  <c:v>-0.37059187314353498</c:v>
                </c:pt>
                <c:pt idx="17">
                  <c:v>-0.36617222846895298</c:v>
                </c:pt>
                <c:pt idx="18">
                  <c:v>-0.364949366311413</c:v>
                </c:pt>
                <c:pt idx="19">
                  <c:v>-0.35628343691014902</c:v>
                </c:pt>
                <c:pt idx="20">
                  <c:v>-0.316216281676302</c:v>
                </c:pt>
                <c:pt idx="21">
                  <c:v>-0.276330717323791</c:v>
                </c:pt>
                <c:pt idx="22">
                  <c:v>-0.246946272335477</c:v>
                </c:pt>
                <c:pt idx="23">
                  <c:v>-0.22394994727749701</c:v>
                </c:pt>
                <c:pt idx="24">
                  <c:v>-0.19861368048957601</c:v>
                </c:pt>
                <c:pt idx="25">
                  <c:v>-0.18044381896257</c:v>
                </c:pt>
                <c:pt idx="26">
                  <c:v>-0.163371218430717</c:v>
                </c:pt>
                <c:pt idx="27">
                  <c:v>-0.15796350583789101</c:v>
                </c:pt>
                <c:pt idx="28">
                  <c:v>-0.14588947569644301</c:v>
                </c:pt>
                <c:pt idx="29">
                  <c:v>-0.14097370223639699</c:v>
                </c:pt>
                <c:pt idx="30">
                  <c:v>-0.11045712332249</c:v>
                </c:pt>
                <c:pt idx="31">
                  <c:v>-0.103839696196506</c:v>
                </c:pt>
                <c:pt idx="32">
                  <c:v>-0.101834082724532</c:v>
                </c:pt>
                <c:pt idx="33">
                  <c:v>-7.8024404764622496E-2</c:v>
                </c:pt>
                <c:pt idx="34">
                  <c:v>-4.9727466877031598E-2</c:v>
                </c:pt>
                <c:pt idx="35">
                  <c:v>-4.80661311330993E-2</c:v>
                </c:pt>
                <c:pt idx="36">
                  <c:v>-2.7659876503093001E-2</c:v>
                </c:pt>
                <c:pt idx="37">
                  <c:v>-2.1432373849294101E-2</c:v>
                </c:pt>
                <c:pt idx="38">
                  <c:v>-1.8821454926803101E-2</c:v>
                </c:pt>
                <c:pt idx="39">
                  <c:v>1.8578017858522501E-3</c:v>
                </c:pt>
                <c:pt idx="40">
                  <c:v>9.4652478597603493E-3</c:v>
                </c:pt>
                <c:pt idx="41">
                  <c:v>1.56967793531607E-2</c:v>
                </c:pt>
                <c:pt idx="42">
                  <c:v>1.9880612503634699E-2</c:v>
                </c:pt>
                <c:pt idx="43">
                  <c:v>3.5402593889850599E-2</c:v>
                </c:pt>
                <c:pt idx="44">
                  <c:v>0.109404136461467</c:v>
                </c:pt>
                <c:pt idx="45">
                  <c:v>0.14445158279842399</c:v>
                </c:pt>
                <c:pt idx="46">
                  <c:v>0.235375008321971</c:v>
                </c:pt>
                <c:pt idx="47">
                  <c:v>0.25411295993135402</c:v>
                </c:pt>
                <c:pt idx="48">
                  <c:v>0.39274829838311298</c:v>
                </c:pt>
                <c:pt idx="49">
                  <c:v>0.441584466413531</c:v>
                </c:pt>
                <c:pt idx="50">
                  <c:v>0.465621922610719</c:v>
                </c:pt>
                <c:pt idx="51">
                  <c:v>0.53109927220424002</c:v>
                </c:pt>
                <c:pt idx="52">
                  <c:v>0.70459508368986001</c:v>
                </c:pt>
                <c:pt idx="53">
                  <c:v>0.73676715215892796</c:v>
                </c:pt>
                <c:pt idx="54">
                  <c:v>0.824744347096385</c:v>
                </c:pt>
                <c:pt idx="55">
                  <c:v>0.91483717063879999</c:v>
                </c:pt>
                <c:pt idx="56">
                  <c:v>0.95237586761839299</c:v>
                </c:pt>
                <c:pt idx="57">
                  <c:v>1.1077731238797699</c:v>
                </c:pt>
                <c:pt idx="58">
                  <c:v>1.17435389764235</c:v>
                </c:pt>
                <c:pt idx="59">
                  <c:v>1.3918658046894199</c:v>
                </c:pt>
                <c:pt idx="60">
                  <c:v>1.40176395907739</c:v>
                </c:pt>
                <c:pt idx="61">
                  <c:v>1.4268655246597599</c:v>
                </c:pt>
                <c:pt idx="62">
                  <c:v>1.43870866941888</c:v>
                </c:pt>
                <c:pt idx="63">
                  <c:v>1.45255469968039</c:v>
                </c:pt>
                <c:pt idx="64">
                  <c:v>1.4711737214912299</c:v>
                </c:pt>
                <c:pt idx="65">
                  <c:v>1.4949673301040001</c:v>
                </c:pt>
                <c:pt idx="66">
                  <c:v>1.5312296458137</c:v>
                </c:pt>
                <c:pt idx="67">
                  <c:v>1.5561164897224899</c:v>
                </c:pt>
                <c:pt idx="68">
                  <c:v>1.56879130712827</c:v>
                </c:pt>
                <c:pt idx="69">
                  <c:v>1.66840368294525</c:v>
                </c:pt>
                <c:pt idx="70">
                  <c:v>1.86459752556192</c:v>
                </c:pt>
                <c:pt idx="71">
                  <c:v>1.99580434272673</c:v>
                </c:pt>
                <c:pt idx="72">
                  <c:v>2.2420513526088199</c:v>
                </c:pt>
                <c:pt idx="73">
                  <c:v>2.2661441888963698</c:v>
                </c:pt>
                <c:pt idx="74">
                  <c:v>2.2999599179494701</c:v>
                </c:pt>
                <c:pt idx="75">
                  <c:v>2.4451785556283299</c:v>
                </c:pt>
                <c:pt idx="76">
                  <c:v>2.4569171068417401</c:v>
                </c:pt>
                <c:pt idx="77">
                  <c:v>2.4585358621926501</c:v>
                </c:pt>
                <c:pt idx="78">
                  <c:v>2.6694695740502299</c:v>
                </c:pt>
                <c:pt idx="79">
                  <c:v>2.6987163278306201</c:v>
                </c:pt>
                <c:pt idx="80">
                  <c:v>2.7847349936711301</c:v>
                </c:pt>
                <c:pt idx="81">
                  <c:v>2.7996922162339501</c:v>
                </c:pt>
                <c:pt idx="82">
                  <c:v>2.8189505051175399</c:v>
                </c:pt>
                <c:pt idx="83">
                  <c:v>3.0209431536607698</c:v>
                </c:pt>
                <c:pt idx="84">
                  <c:v>3.1051332821912601</c:v>
                </c:pt>
                <c:pt idx="85">
                  <c:v>3.23998364170312</c:v>
                </c:pt>
                <c:pt idx="86">
                  <c:v>3.3516963101024699</c:v>
                </c:pt>
                <c:pt idx="87">
                  <c:v>3.3632702032326098</c:v>
                </c:pt>
                <c:pt idx="88">
                  <c:v>3.3833658299072198</c:v>
                </c:pt>
                <c:pt idx="89">
                  <c:v>3.4673361893396399</c:v>
                </c:pt>
                <c:pt idx="90">
                  <c:v>3.5672503576882502</c:v>
                </c:pt>
                <c:pt idx="91">
                  <c:v>3.7967351950579902</c:v>
                </c:pt>
                <c:pt idx="92">
                  <c:v>3.9356831552524998</c:v>
                </c:pt>
                <c:pt idx="93">
                  <c:v>3.9395228368279702</c:v>
                </c:pt>
                <c:pt idx="94">
                  <c:v>4.60394037888239</c:v>
                </c:pt>
                <c:pt idx="95">
                  <c:v>4.6636127893071002</c:v>
                </c:pt>
                <c:pt idx="96">
                  <c:v>4.7250756365953199</c:v>
                </c:pt>
                <c:pt idx="97">
                  <c:v>4.7263899099416697</c:v>
                </c:pt>
                <c:pt idx="98">
                  <c:v>4.76967710031722</c:v>
                </c:pt>
                <c:pt idx="99">
                  <c:v>4.8015790085115002</c:v>
                </c:pt>
                <c:pt idx="100">
                  <c:v>4.81003553034002</c:v>
                </c:pt>
                <c:pt idx="101">
                  <c:v>5.0503480260089599</c:v>
                </c:pt>
                <c:pt idx="102">
                  <c:v>5.0577602687283596</c:v>
                </c:pt>
                <c:pt idx="103">
                  <c:v>5.13643332031711</c:v>
                </c:pt>
                <c:pt idx="104">
                  <c:v>5.1435456174580798</c:v>
                </c:pt>
                <c:pt idx="105">
                  <c:v>5.2918454721951296</c:v>
                </c:pt>
                <c:pt idx="106">
                  <c:v>5.6888466246996199</c:v>
                </c:pt>
                <c:pt idx="107">
                  <c:v>5.9711727794508498</c:v>
                </c:pt>
                <c:pt idx="108">
                  <c:v>5.9721873653553796</c:v>
                </c:pt>
                <c:pt idx="109">
                  <c:v>6.0957252432565499</c:v>
                </c:pt>
                <c:pt idx="110">
                  <c:v>6.13220428056957</c:v>
                </c:pt>
                <c:pt idx="111">
                  <c:v>6.1850444353207399</c:v>
                </c:pt>
                <c:pt idx="112">
                  <c:v>6.2160556142693002</c:v>
                </c:pt>
                <c:pt idx="113">
                  <c:v>6.2287701682445302</c:v>
                </c:pt>
                <c:pt idx="114">
                  <c:v>6.2355164832111001</c:v>
                </c:pt>
                <c:pt idx="115">
                  <c:v>6.2926356349045296</c:v>
                </c:pt>
                <c:pt idx="116">
                  <c:v>6.35872400825538</c:v>
                </c:pt>
                <c:pt idx="117">
                  <c:v>6.4317394206155898</c:v>
                </c:pt>
                <c:pt idx="118">
                  <c:v>6.4623841486902096</c:v>
                </c:pt>
                <c:pt idx="119">
                  <c:v>6.5116701790020999</c:v>
                </c:pt>
                <c:pt idx="120">
                  <c:v>6.5405025829552299</c:v>
                </c:pt>
                <c:pt idx="121">
                  <c:v>6.5408136494111799</c:v>
                </c:pt>
                <c:pt idx="122">
                  <c:v>6.54971291529505</c:v>
                </c:pt>
                <c:pt idx="123">
                  <c:v>6.5697007109797498</c:v>
                </c:pt>
                <c:pt idx="124">
                  <c:v>6.5703905479283797</c:v>
                </c:pt>
                <c:pt idx="125">
                  <c:v>6.5711503107861802</c:v>
                </c:pt>
                <c:pt idx="126">
                  <c:v>6.5756552425516004</c:v>
                </c:pt>
                <c:pt idx="127">
                  <c:v>6.5834625055229701</c:v>
                </c:pt>
                <c:pt idx="128">
                  <c:v>6.6853961231599799</c:v>
                </c:pt>
                <c:pt idx="129">
                  <c:v>6.6999455480293504</c:v>
                </c:pt>
                <c:pt idx="130">
                  <c:v>6.7032775087550398</c:v>
                </c:pt>
                <c:pt idx="131">
                  <c:v>6.7456295282097303</c:v>
                </c:pt>
                <c:pt idx="132">
                  <c:v>6.8526836068338204</c:v>
                </c:pt>
                <c:pt idx="133">
                  <c:v>7.0191414540938304</c:v>
                </c:pt>
                <c:pt idx="134">
                  <c:v>7.0725037331390403</c:v>
                </c:pt>
                <c:pt idx="135">
                  <c:v>7.4285235169955799</c:v>
                </c:pt>
                <c:pt idx="136">
                  <c:v>7.5362147916744497</c:v>
                </c:pt>
                <c:pt idx="137">
                  <c:v>7.6047335866626087</c:v>
                </c:pt>
                <c:pt idx="138">
                  <c:v>7.8611070314378901</c:v>
                </c:pt>
                <c:pt idx="139">
                  <c:v>7.9619179446643598</c:v>
                </c:pt>
                <c:pt idx="140">
                  <c:v>7.9629003411691999</c:v>
                </c:pt>
                <c:pt idx="141">
                  <c:v>8.0380961792838992</c:v>
                </c:pt>
                <c:pt idx="142">
                  <c:v>8.0538924965280803</c:v>
                </c:pt>
                <c:pt idx="143">
                  <c:v>8.1757992073476</c:v>
                </c:pt>
                <c:pt idx="144">
                  <c:v>8.1791216991506008</c:v>
                </c:pt>
                <c:pt idx="145">
                  <c:v>8.68682662214934</c:v>
                </c:pt>
                <c:pt idx="146">
                  <c:v>8.7083851402783008</c:v>
                </c:pt>
                <c:pt idx="147">
                  <c:v>8.7579090692200907</c:v>
                </c:pt>
                <c:pt idx="148">
                  <c:v>9.7319840122833394</c:v>
                </c:pt>
                <c:pt idx="149">
                  <c:v>9.7357212254511492</c:v>
                </c:pt>
                <c:pt idx="150">
                  <c:v>9.7556122064503192</c:v>
                </c:pt>
                <c:pt idx="151">
                  <c:v>9.7900695959793396</c:v>
                </c:pt>
                <c:pt idx="152">
                  <c:v>9.8253387339141103</c:v>
                </c:pt>
                <c:pt idx="153">
                  <c:v>9.9061863339172191</c:v>
                </c:pt>
                <c:pt idx="154">
                  <c:v>9.9433943195108405</c:v>
                </c:pt>
                <c:pt idx="155">
                  <c:v>10.257873463860101</c:v>
                </c:pt>
                <c:pt idx="156">
                  <c:v>10.301783614793001</c:v>
                </c:pt>
                <c:pt idx="157">
                  <c:v>11.232931057595501</c:v>
                </c:pt>
                <c:pt idx="158">
                  <c:v>11.3095442074665</c:v>
                </c:pt>
                <c:pt idx="159">
                  <c:v>11.4816468743294</c:v>
                </c:pt>
                <c:pt idx="160">
                  <c:v>11.498814417151699</c:v>
                </c:pt>
                <c:pt idx="161">
                  <c:v>11.5299858698001</c:v>
                </c:pt>
                <c:pt idx="162">
                  <c:v>11.6160489112048</c:v>
                </c:pt>
                <c:pt idx="163">
                  <c:v>11.696571235168999</c:v>
                </c:pt>
                <c:pt idx="164">
                  <c:v>11.7619500664724</c:v>
                </c:pt>
                <c:pt idx="165">
                  <c:v>11.763942013472899</c:v>
                </c:pt>
                <c:pt idx="166">
                  <c:v>11.7793414786113</c:v>
                </c:pt>
                <c:pt idx="167">
                  <c:v>11.9055149252061</c:v>
                </c:pt>
                <c:pt idx="168">
                  <c:v>11.9287159620379</c:v>
                </c:pt>
                <c:pt idx="169">
                  <c:v>11.9875077650468</c:v>
                </c:pt>
                <c:pt idx="170">
                  <c:v>12.0382215470626</c:v>
                </c:pt>
                <c:pt idx="171">
                  <c:v>12.0402236844778</c:v>
                </c:pt>
                <c:pt idx="172">
                  <c:v>12.0555170069927</c:v>
                </c:pt>
                <c:pt idx="173">
                  <c:v>12.109410373857401</c:v>
                </c:pt>
                <c:pt idx="174">
                  <c:v>12.115241971756101</c:v>
                </c:pt>
                <c:pt idx="175">
                  <c:v>12.122295202538799</c:v>
                </c:pt>
                <c:pt idx="176">
                  <c:v>12.2508159591072</c:v>
                </c:pt>
                <c:pt idx="177">
                  <c:v>13.0947072037212</c:v>
                </c:pt>
                <c:pt idx="178">
                  <c:v>13.5407273831357</c:v>
                </c:pt>
                <c:pt idx="179">
                  <c:v>13.581217544557299</c:v>
                </c:pt>
                <c:pt idx="180">
                  <c:v>13.724096225126701</c:v>
                </c:pt>
                <c:pt idx="181">
                  <c:v>13.8658918522622</c:v>
                </c:pt>
                <c:pt idx="182">
                  <c:v>14.3897435725317</c:v>
                </c:pt>
                <c:pt idx="183">
                  <c:v>14.4089161410164</c:v>
                </c:pt>
                <c:pt idx="184">
                  <c:v>14.756819385372999</c:v>
                </c:pt>
                <c:pt idx="185">
                  <c:v>14.9849460087536</c:v>
                </c:pt>
                <c:pt idx="186">
                  <c:v>15.5067454766138</c:v>
                </c:pt>
                <c:pt idx="187">
                  <c:v>15.521251012103599</c:v>
                </c:pt>
                <c:pt idx="188">
                  <c:v>15.6115758176376</c:v>
                </c:pt>
                <c:pt idx="189">
                  <c:v>15.7545112550743</c:v>
                </c:pt>
                <c:pt idx="190">
                  <c:v>16.264403856766901</c:v>
                </c:pt>
                <c:pt idx="191">
                  <c:v>16.3493224374897</c:v>
                </c:pt>
                <c:pt idx="192">
                  <c:v>17.388001307371201</c:v>
                </c:pt>
                <c:pt idx="193">
                  <c:v>17.4307649491153</c:v>
                </c:pt>
                <c:pt idx="194">
                  <c:v>17.463990874720999</c:v>
                </c:pt>
                <c:pt idx="195">
                  <c:v>17.534733754789201</c:v>
                </c:pt>
                <c:pt idx="196">
                  <c:v>17.5577565817592</c:v>
                </c:pt>
                <c:pt idx="197">
                  <c:v>17.572475658203601</c:v>
                </c:pt>
                <c:pt idx="198">
                  <c:v>19.191881388495901</c:v>
                </c:pt>
                <c:pt idx="199">
                  <c:v>19.2359247302775</c:v>
                </c:pt>
                <c:pt idx="200">
                  <c:v>19.310087788097899</c:v>
                </c:pt>
                <c:pt idx="201">
                  <c:v>19.481383183786399</c:v>
                </c:pt>
                <c:pt idx="202">
                  <c:v>19.696816191510099</c:v>
                </c:pt>
                <c:pt idx="203">
                  <c:v>19.771539001554199</c:v>
                </c:pt>
                <c:pt idx="204">
                  <c:v>19.817449326393099</c:v>
                </c:pt>
                <c:pt idx="205">
                  <c:v>19.819119770027399</c:v>
                </c:pt>
                <c:pt idx="206">
                  <c:v>19.8332100560459</c:v>
                </c:pt>
                <c:pt idx="207">
                  <c:v>19.858326886449401</c:v>
                </c:pt>
              </c:numCache>
            </c:numRef>
          </c:xVal>
          <c:yVal>
            <c:numRef>
              <c:f>Sheet1!$B$2:$B$209</c:f>
              <c:numCache>
                <c:formatCode>General</c:formatCode>
                <c:ptCount val="208"/>
                <c:pt idx="0">
                  <c:v>4.8076923076923097E-3</c:v>
                </c:pt>
                <c:pt idx="1">
                  <c:v>9.6153846153846107E-3</c:v>
                </c:pt>
                <c:pt idx="2">
                  <c:v>1.44230769230769E-2</c:v>
                </c:pt>
                <c:pt idx="3">
                  <c:v>1.9230769230769201E-2</c:v>
                </c:pt>
                <c:pt idx="4">
                  <c:v>2.4038461538461502E-2</c:v>
                </c:pt>
                <c:pt idx="5">
                  <c:v>2.8846153846153799E-2</c:v>
                </c:pt>
                <c:pt idx="6">
                  <c:v>3.3653846153846097E-2</c:v>
                </c:pt>
                <c:pt idx="7">
                  <c:v>3.8461538461538498E-2</c:v>
                </c:pt>
                <c:pt idx="8">
                  <c:v>4.3269230769230803E-2</c:v>
                </c:pt>
                <c:pt idx="9">
                  <c:v>4.80769230769231E-2</c:v>
                </c:pt>
                <c:pt idx="10">
                  <c:v>5.2884615384615398E-2</c:v>
                </c:pt>
                <c:pt idx="11">
                  <c:v>5.7692307692307702E-2</c:v>
                </c:pt>
                <c:pt idx="12">
                  <c:v>6.25E-2</c:v>
                </c:pt>
                <c:pt idx="13">
                  <c:v>6.7307692307692304E-2</c:v>
                </c:pt>
                <c:pt idx="14">
                  <c:v>7.2115384615384595E-2</c:v>
                </c:pt>
                <c:pt idx="15">
                  <c:v>7.69230769230769E-2</c:v>
                </c:pt>
                <c:pt idx="16">
                  <c:v>8.1730769230769204E-2</c:v>
                </c:pt>
                <c:pt idx="17">
                  <c:v>8.6538461538461495E-2</c:v>
                </c:pt>
                <c:pt idx="18">
                  <c:v>9.1346153846153799E-2</c:v>
                </c:pt>
                <c:pt idx="19">
                  <c:v>9.6153846153846104E-2</c:v>
                </c:pt>
                <c:pt idx="20">
                  <c:v>0.10096153846153801</c:v>
                </c:pt>
                <c:pt idx="21">
                  <c:v>0.105769230769231</c:v>
                </c:pt>
                <c:pt idx="22">
                  <c:v>0.110576923076923</c:v>
                </c:pt>
                <c:pt idx="23">
                  <c:v>0.115384615384615</c:v>
                </c:pt>
                <c:pt idx="24">
                  <c:v>0.120192307692308</c:v>
                </c:pt>
                <c:pt idx="25">
                  <c:v>0.125</c:v>
                </c:pt>
                <c:pt idx="26">
                  <c:v>0.12980769230769201</c:v>
                </c:pt>
                <c:pt idx="27">
                  <c:v>0.134615384615385</c:v>
                </c:pt>
                <c:pt idx="28">
                  <c:v>0.13942307692307701</c:v>
                </c:pt>
                <c:pt idx="29">
                  <c:v>0.144230769230769</c:v>
                </c:pt>
                <c:pt idx="30">
                  <c:v>0.14903846153846201</c:v>
                </c:pt>
                <c:pt idx="31">
                  <c:v>0.15384615384615399</c:v>
                </c:pt>
                <c:pt idx="32">
                  <c:v>0.15865384615384601</c:v>
                </c:pt>
                <c:pt idx="33">
                  <c:v>0.16346153846153799</c:v>
                </c:pt>
                <c:pt idx="34">
                  <c:v>0.168269230769231</c:v>
                </c:pt>
                <c:pt idx="35">
                  <c:v>0.17307692307692299</c:v>
                </c:pt>
                <c:pt idx="36">
                  <c:v>0.177884615384615</c:v>
                </c:pt>
                <c:pt idx="37">
                  <c:v>0.18269230769230799</c:v>
                </c:pt>
                <c:pt idx="38">
                  <c:v>0.1875</c:v>
                </c:pt>
                <c:pt idx="39">
                  <c:v>0.19230769230769201</c:v>
                </c:pt>
                <c:pt idx="40">
                  <c:v>0.197115384615385</c:v>
                </c:pt>
                <c:pt idx="41">
                  <c:v>0.20192307692307701</c:v>
                </c:pt>
                <c:pt idx="42">
                  <c:v>0.206730769230769</c:v>
                </c:pt>
                <c:pt idx="43">
                  <c:v>0.21153846153846201</c:v>
                </c:pt>
                <c:pt idx="44">
                  <c:v>0.21634615384615399</c:v>
                </c:pt>
                <c:pt idx="45">
                  <c:v>0.22115384615384601</c:v>
                </c:pt>
                <c:pt idx="46">
                  <c:v>0.22596153846153799</c:v>
                </c:pt>
                <c:pt idx="47">
                  <c:v>0.230769230769231</c:v>
                </c:pt>
                <c:pt idx="48">
                  <c:v>0.23557692307692299</c:v>
                </c:pt>
                <c:pt idx="49">
                  <c:v>0.240384615384615</c:v>
                </c:pt>
                <c:pt idx="50">
                  <c:v>0.24519230769230799</c:v>
                </c:pt>
                <c:pt idx="51">
                  <c:v>0.25</c:v>
                </c:pt>
                <c:pt idx="52">
                  <c:v>0.25480769230769201</c:v>
                </c:pt>
                <c:pt idx="53">
                  <c:v>0.25961538461538503</c:v>
                </c:pt>
                <c:pt idx="54">
                  <c:v>0.26442307692307698</c:v>
                </c:pt>
                <c:pt idx="55">
                  <c:v>0.269230769230769</c:v>
                </c:pt>
                <c:pt idx="56">
                  <c:v>0.27403846153846201</c:v>
                </c:pt>
                <c:pt idx="57">
                  <c:v>0.27884615384615402</c:v>
                </c:pt>
                <c:pt idx="58">
                  <c:v>0.28365384615384598</c:v>
                </c:pt>
                <c:pt idx="59">
                  <c:v>0.28846153846153799</c:v>
                </c:pt>
                <c:pt idx="60">
                  <c:v>0.293269230769231</c:v>
                </c:pt>
                <c:pt idx="61">
                  <c:v>0.29807692307692302</c:v>
                </c:pt>
                <c:pt idx="62">
                  <c:v>0.30288461538461497</c:v>
                </c:pt>
                <c:pt idx="63">
                  <c:v>0.30769230769230799</c:v>
                </c:pt>
                <c:pt idx="64">
                  <c:v>0.3125</c:v>
                </c:pt>
                <c:pt idx="65">
                  <c:v>0.31730769230769201</c:v>
                </c:pt>
                <c:pt idx="66">
                  <c:v>0.32211538461538503</c:v>
                </c:pt>
                <c:pt idx="67">
                  <c:v>0.32692307692307698</c:v>
                </c:pt>
                <c:pt idx="68">
                  <c:v>0.331730769230769</c:v>
                </c:pt>
                <c:pt idx="69">
                  <c:v>0.33653846153846201</c:v>
                </c:pt>
                <c:pt idx="70">
                  <c:v>0.34134615384615402</c:v>
                </c:pt>
                <c:pt idx="71">
                  <c:v>0.34615384615384598</c:v>
                </c:pt>
                <c:pt idx="72">
                  <c:v>0.35096153846153799</c:v>
                </c:pt>
                <c:pt idx="73">
                  <c:v>0.355769230769231</c:v>
                </c:pt>
                <c:pt idx="74">
                  <c:v>0.36057692307692302</c:v>
                </c:pt>
                <c:pt idx="75">
                  <c:v>0.36538461538461497</c:v>
                </c:pt>
                <c:pt idx="76">
                  <c:v>0.37019230769230799</c:v>
                </c:pt>
                <c:pt idx="77">
                  <c:v>0.375</c:v>
                </c:pt>
                <c:pt idx="78">
                  <c:v>0.37980769230769201</c:v>
                </c:pt>
                <c:pt idx="79">
                  <c:v>0.38461538461538503</c:v>
                </c:pt>
                <c:pt idx="80">
                  <c:v>0.38942307692307698</c:v>
                </c:pt>
                <c:pt idx="81">
                  <c:v>0.394230769230769</c:v>
                </c:pt>
                <c:pt idx="82">
                  <c:v>0.39903846153846101</c:v>
                </c:pt>
                <c:pt idx="83">
                  <c:v>0.40384615384615402</c:v>
                </c:pt>
                <c:pt idx="84">
                  <c:v>0.40865384615384598</c:v>
                </c:pt>
                <c:pt idx="85">
                  <c:v>0.41346153846153799</c:v>
                </c:pt>
                <c:pt idx="86">
                  <c:v>0.418269230769231</c:v>
                </c:pt>
                <c:pt idx="87">
                  <c:v>0.42307692307692302</c:v>
                </c:pt>
                <c:pt idx="88">
                  <c:v>0.42788461538461497</c:v>
                </c:pt>
                <c:pt idx="89">
                  <c:v>0.43269230769230799</c:v>
                </c:pt>
                <c:pt idx="90">
                  <c:v>0.4375</c:v>
                </c:pt>
                <c:pt idx="91">
                  <c:v>0.44230769230769201</c:v>
                </c:pt>
                <c:pt idx="92">
                  <c:v>0.44711538461538503</c:v>
                </c:pt>
                <c:pt idx="93">
                  <c:v>0.45192307692307698</c:v>
                </c:pt>
                <c:pt idx="94">
                  <c:v>0.456730769230769</c:v>
                </c:pt>
                <c:pt idx="95">
                  <c:v>0.46153846153846201</c:v>
                </c:pt>
                <c:pt idx="96">
                  <c:v>0.46634615384615402</c:v>
                </c:pt>
                <c:pt idx="97">
                  <c:v>0.47115384615384598</c:v>
                </c:pt>
                <c:pt idx="98">
                  <c:v>0.47596153846153799</c:v>
                </c:pt>
                <c:pt idx="99">
                  <c:v>0.480769230769231</c:v>
                </c:pt>
                <c:pt idx="100">
                  <c:v>0.48557692307692302</c:v>
                </c:pt>
                <c:pt idx="101">
                  <c:v>0.49038461538461497</c:v>
                </c:pt>
                <c:pt idx="102">
                  <c:v>0.49519230769230799</c:v>
                </c:pt>
                <c:pt idx="103">
                  <c:v>0.5</c:v>
                </c:pt>
                <c:pt idx="104">
                  <c:v>0.50480769230769196</c:v>
                </c:pt>
                <c:pt idx="105">
                  <c:v>0.50961538461538503</c:v>
                </c:pt>
                <c:pt idx="106">
                  <c:v>0.51442307692307698</c:v>
                </c:pt>
                <c:pt idx="107">
                  <c:v>0.51923076923076905</c:v>
                </c:pt>
                <c:pt idx="108">
                  <c:v>0.52403846153846201</c:v>
                </c:pt>
                <c:pt idx="109">
                  <c:v>0.52884615384615397</c:v>
                </c:pt>
                <c:pt idx="110">
                  <c:v>0.53365384615384603</c:v>
                </c:pt>
                <c:pt idx="111">
                  <c:v>0.53846153846153799</c:v>
                </c:pt>
                <c:pt idx="112">
                  <c:v>0.54326923076923095</c:v>
                </c:pt>
                <c:pt idx="113">
                  <c:v>0.54807692307692302</c:v>
                </c:pt>
                <c:pt idx="114">
                  <c:v>0.55288461538461497</c:v>
                </c:pt>
                <c:pt idx="115">
                  <c:v>0.55769230769230804</c:v>
                </c:pt>
                <c:pt idx="116">
                  <c:v>0.5625</c:v>
                </c:pt>
                <c:pt idx="117">
                  <c:v>0.56730769230769196</c:v>
                </c:pt>
                <c:pt idx="118">
                  <c:v>0.57211538461538503</c:v>
                </c:pt>
                <c:pt idx="119">
                  <c:v>0.57692307692307698</c:v>
                </c:pt>
                <c:pt idx="120">
                  <c:v>0.58173076923076905</c:v>
                </c:pt>
                <c:pt idx="121">
                  <c:v>0.58653846153846201</c:v>
                </c:pt>
                <c:pt idx="122">
                  <c:v>0.59134615384615397</c:v>
                </c:pt>
                <c:pt idx="123">
                  <c:v>0.59615384615384603</c:v>
                </c:pt>
                <c:pt idx="124">
                  <c:v>0.60096153846153799</c:v>
                </c:pt>
                <c:pt idx="125">
                  <c:v>0.60576923076923095</c:v>
                </c:pt>
                <c:pt idx="126">
                  <c:v>0.61057692307692302</c:v>
                </c:pt>
                <c:pt idx="127">
                  <c:v>0.61538461538461497</c:v>
                </c:pt>
                <c:pt idx="128">
                  <c:v>0.62019230769230804</c:v>
                </c:pt>
                <c:pt idx="129">
                  <c:v>0.625</c:v>
                </c:pt>
                <c:pt idx="130">
                  <c:v>0.62980769230769196</c:v>
                </c:pt>
                <c:pt idx="131">
                  <c:v>0.63461538461538403</c:v>
                </c:pt>
                <c:pt idx="132">
                  <c:v>0.63942307692307698</c:v>
                </c:pt>
                <c:pt idx="133">
                  <c:v>0.64423076923076905</c:v>
                </c:pt>
                <c:pt idx="134">
                  <c:v>0.64903846153846101</c:v>
                </c:pt>
                <c:pt idx="135">
                  <c:v>0.65384615384615397</c:v>
                </c:pt>
                <c:pt idx="136">
                  <c:v>0.65865384615384603</c:v>
                </c:pt>
                <c:pt idx="137">
                  <c:v>0.66346153846153799</c:v>
                </c:pt>
                <c:pt idx="138">
                  <c:v>0.66826923076923095</c:v>
                </c:pt>
                <c:pt idx="139">
                  <c:v>0.67307692307692302</c:v>
                </c:pt>
                <c:pt idx="140">
                  <c:v>0.67788461538461497</c:v>
                </c:pt>
                <c:pt idx="141">
                  <c:v>0.68269230769230804</c:v>
                </c:pt>
                <c:pt idx="142">
                  <c:v>0.6875</c:v>
                </c:pt>
                <c:pt idx="143">
                  <c:v>0.69230769230769196</c:v>
                </c:pt>
                <c:pt idx="144">
                  <c:v>0.69711538461538403</c:v>
                </c:pt>
                <c:pt idx="145">
                  <c:v>0.70192307692307698</c:v>
                </c:pt>
                <c:pt idx="146">
                  <c:v>0.70673076923076905</c:v>
                </c:pt>
                <c:pt idx="147">
                  <c:v>0.71153846153846101</c:v>
                </c:pt>
                <c:pt idx="148">
                  <c:v>0.71634615384615397</c:v>
                </c:pt>
                <c:pt idx="149">
                  <c:v>0.72115384615384603</c:v>
                </c:pt>
                <c:pt idx="150">
                  <c:v>0.72596153846153799</c:v>
                </c:pt>
                <c:pt idx="151">
                  <c:v>0.73076923076923095</c:v>
                </c:pt>
                <c:pt idx="152">
                  <c:v>0.73557692307692302</c:v>
                </c:pt>
                <c:pt idx="153">
                  <c:v>0.74038461538461497</c:v>
                </c:pt>
                <c:pt idx="154">
                  <c:v>0.74519230769230804</c:v>
                </c:pt>
                <c:pt idx="155">
                  <c:v>0.75</c:v>
                </c:pt>
                <c:pt idx="156">
                  <c:v>0.75480769230769196</c:v>
                </c:pt>
                <c:pt idx="157">
                  <c:v>0.75961538461538503</c:v>
                </c:pt>
                <c:pt idx="158">
                  <c:v>0.76442307692307698</c:v>
                </c:pt>
                <c:pt idx="159">
                  <c:v>0.76923076923076905</c:v>
                </c:pt>
                <c:pt idx="160">
                  <c:v>0.77403846153846101</c:v>
                </c:pt>
                <c:pt idx="161">
                  <c:v>0.77884615384615397</c:v>
                </c:pt>
                <c:pt idx="162">
                  <c:v>0.78365384615384603</c:v>
                </c:pt>
                <c:pt idx="163">
                  <c:v>0.78846153846153799</c:v>
                </c:pt>
                <c:pt idx="164">
                  <c:v>0.79326923076923095</c:v>
                </c:pt>
                <c:pt idx="165">
                  <c:v>0.79807692307692302</c:v>
                </c:pt>
                <c:pt idx="166">
                  <c:v>0.80288461538461497</c:v>
                </c:pt>
                <c:pt idx="167">
                  <c:v>0.80769230769230804</c:v>
                </c:pt>
                <c:pt idx="168">
                  <c:v>0.8125</c:v>
                </c:pt>
                <c:pt idx="169">
                  <c:v>0.81730769230769196</c:v>
                </c:pt>
                <c:pt idx="170">
                  <c:v>0.82211538461538503</c:v>
                </c:pt>
                <c:pt idx="171">
                  <c:v>0.82692307692307698</c:v>
                </c:pt>
                <c:pt idx="172">
                  <c:v>0.83173076923076905</c:v>
                </c:pt>
                <c:pt idx="173">
                  <c:v>0.83653846153846201</c:v>
                </c:pt>
                <c:pt idx="174">
                  <c:v>0.84134615384615397</c:v>
                </c:pt>
                <c:pt idx="175">
                  <c:v>0.84615384615384603</c:v>
                </c:pt>
                <c:pt idx="176">
                  <c:v>0.85096153846153799</c:v>
                </c:pt>
                <c:pt idx="177">
                  <c:v>0.85576923076923095</c:v>
                </c:pt>
                <c:pt idx="178">
                  <c:v>0.86057692307692302</c:v>
                </c:pt>
                <c:pt idx="179">
                  <c:v>0.86538461538461497</c:v>
                </c:pt>
                <c:pt idx="180">
                  <c:v>0.87019230769230804</c:v>
                </c:pt>
                <c:pt idx="181">
                  <c:v>0.875</c:v>
                </c:pt>
                <c:pt idx="182">
                  <c:v>0.87980769230769196</c:v>
                </c:pt>
                <c:pt idx="183">
                  <c:v>0.88461538461538503</c:v>
                </c:pt>
                <c:pt idx="184">
                  <c:v>0.88942307692307698</c:v>
                </c:pt>
                <c:pt idx="185">
                  <c:v>0.89423076923076905</c:v>
                </c:pt>
                <c:pt idx="186">
                  <c:v>0.89903846153846101</c:v>
                </c:pt>
                <c:pt idx="187">
                  <c:v>0.90384615384615397</c:v>
                </c:pt>
                <c:pt idx="188">
                  <c:v>0.90865384615384603</c:v>
                </c:pt>
                <c:pt idx="189">
                  <c:v>0.91346153846153799</c:v>
                </c:pt>
                <c:pt idx="190">
                  <c:v>0.91826923076923095</c:v>
                </c:pt>
                <c:pt idx="191">
                  <c:v>0.92307692307692302</c:v>
                </c:pt>
                <c:pt idx="192">
                  <c:v>0.92788461538461497</c:v>
                </c:pt>
                <c:pt idx="193">
                  <c:v>0.93269230769230804</c:v>
                </c:pt>
                <c:pt idx="194">
                  <c:v>0.9375</c:v>
                </c:pt>
                <c:pt idx="195">
                  <c:v>0.94230769230769196</c:v>
                </c:pt>
                <c:pt idx="196">
                  <c:v>0.94711538461538503</c:v>
                </c:pt>
                <c:pt idx="197">
                  <c:v>0.95192307692307698</c:v>
                </c:pt>
                <c:pt idx="198">
                  <c:v>0.95673076923076905</c:v>
                </c:pt>
                <c:pt idx="199">
                  <c:v>0.96153846153846201</c:v>
                </c:pt>
                <c:pt idx="200">
                  <c:v>0.96634615384615397</c:v>
                </c:pt>
                <c:pt idx="201">
                  <c:v>0.97115384615384603</c:v>
                </c:pt>
                <c:pt idx="202">
                  <c:v>0.97596153846153799</c:v>
                </c:pt>
                <c:pt idx="203">
                  <c:v>0.98076923076923095</c:v>
                </c:pt>
                <c:pt idx="204">
                  <c:v>0.98557692307692302</c:v>
                </c:pt>
                <c:pt idx="205">
                  <c:v>0.99038461538461497</c:v>
                </c:pt>
                <c:pt idx="206">
                  <c:v>0.99519230769230804</c:v>
                </c:pt>
                <c:pt idx="207">
                  <c:v>1</c:v>
                </c:pt>
              </c:numCache>
            </c:numRef>
          </c:yVal>
          <c:smooth val="1"/>
          <c:extLst xmlns:c16r2="http://schemas.microsoft.com/office/drawing/2015/06/chart">
            <c:ext xmlns:c16="http://schemas.microsoft.com/office/drawing/2014/chart" uri="{C3380CC4-5D6E-409C-BE32-E72D297353CC}">
              <c16:uniqueId val="{00000000-DC5F-4977-8136-9F946C819BA3}"/>
            </c:ext>
          </c:extLst>
        </c:ser>
        <c:ser>
          <c:idx val="1"/>
          <c:order val="1"/>
          <c:tx>
            <c:strRef>
              <c:f>Sheet1!$D$1</c:f>
              <c:strCache>
                <c:ptCount val="1"/>
                <c:pt idx="0">
                  <c:v>Ground Truth (Explicit Feedback)</c:v>
                </c:pt>
              </c:strCache>
            </c:strRef>
          </c:tx>
          <c:spPr>
            <a:ln w="38100" cap="rnd">
              <a:solidFill>
                <a:schemeClr val="tx1"/>
              </a:solidFill>
              <a:round/>
            </a:ln>
            <a:effectLst/>
          </c:spPr>
          <c:marker>
            <c:symbol val="none"/>
          </c:marker>
          <c:xVal>
            <c:numRef>
              <c:f>Sheet1!$D$2:$D$209</c:f>
              <c:numCache>
                <c:formatCode>General</c:formatCode>
                <c:ptCount val="208"/>
                <c:pt idx="0">
                  <c:v>-0.81128785054678598</c:v>
                </c:pt>
                <c:pt idx="1">
                  <c:v>-0.663740452942856</c:v>
                </c:pt>
                <c:pt idx="2">
                  <c:v>-0.63771626812711601</c:v>
                </c:pt>
                <c:pt idx="3">
                  <c:v>-0.56270282320038201</c:v>
                </c:pt>
                <c:pt idx="4">
                  <c:v>-0.52184482639784802</c:v>
                </c:pt>
                <c:pt idx="5">
                  <c:v>-0.51998578850438903</c:v>
                </c:pt>
                <c:pt idx="6">
                  <c:v>-0.51466698583828796</c:v>
                </c:pt>
                <c:pt idx="7">
                  <c:v>-0.47685602438053099</c:v>
                </c:pt>
                <c:pt idx="8">
                  <c:v>-0.379021246229506</c:v>
                </c:pt>
                <c:pt idx="9">
                  <c:v>-0.27976742820348999</c:v>
                </c:pt>
                <c:pt idx="10">
                  <c:v>-0.26118173065116201</c:v>
                </c:pt>
                <c:pt idx="11">
                  <c:v>-0.15448835346246201</c:v>
                </c:pt>
                <c:pt idx="12">
                  <c:v>-0.14863381114975499</c:v>
                </c:pt>
                <c:pt idx="13">
                  <c:v>-8.6977286599264902E-2</c:v>
                </c:pt>
                <c:pt idx="14">
                  <c:v>2.94907302185484E-3</c:v>
                </c:pt>
                <c:pt idx="15">
                  <c:v>1.7501585704985799E-2</c:v>
                </c:pt>
                <c:pt idx="16">
                  <c:v>5.5575279989824901E-2</c:v>
                </c:pt>
                <c:pt idx="17">
                  <c:v>0.118390945901311</c:v>
                </c:pt>
                <c:pt idx="18">
                  <c:v>0.14965575036175699</c:v>
                </c:pt>
                <c:pt idx="19">
                  <c:v>0.20956690321511201</c:v>
                </c:pt>
                <c:pt idx="20">
                  <c:v>0.234748733231889</c:v>
                </c:pt>
                <c:pt idx="21">
                  <c:v>0.241283655790727</c:v>
                </c:pt>
                <c:pt idx="22">
                  <c:v>0.31527096114159397</c:v>
                </c:pt>
                <c:pt idx="23">
                  <c:v>0.38691865703260298</c:v>
                </c:pt>
                <c:pt idx="24">
                  <c:v>0.44096815911201498</c:v>
                </c:pt>
                <c:pt idx="25">
                  <c:v>0.46806743984409299</c:v>
                </c:pt>
                <c:pt idx="26">
                  <c:v>0.53325778484879305</c:v>
                </c:pt>
                <c:pt idx="27">
                  <c:v>0.542982957986473</c:v>
                </c:pt>
                <c:pt idx="28">
                  <c:v>0.59511730831968301</c:v>
                </c:pt>
                <c:pt idx="29">
                  <c:v>0.67391571022235097</c:v>
                </c:pt>
                <c:pt idx="30">
                  <c:v>0.71307907158856199</c:v>
                </c:pt>
                <c:pt idx="31">
                  <c:v>0.89507869255368899</c:v>
                </c:pt>
                <c:pt idx="32">
                  <c:v>0.903191889638015</c:v>
                </c:pt>
                <c:pt idx="33">
                  <c:v>0.91774813810120304</c:v>
                </c:pt>
                <c:pt idx="34">
                  <c:v>1.0668452627426399</c:v>
                </c:pt>
                <c:pt idx="35">
                  <c:v>1.16642530027725</c:v>
                </c:pt>
                <c:pt idx="36">
                  <c:v>1.19724912097836</c:v>
                </c:pt>
                <c:pt idx="37">
                  <c:v>1.22696087182586</c:v>
                </c:pt>
                <c:pt idx="38">
                  <c:v>1.3329838510269301</c:v>
                </c:pt>
                <c:pt idx="39">
                  <c:v>1.5411702828692599</c:v>
                </c:pt>
                <c:pt idx="40">
                  <c:v>1.58805920569065</c:v>
                </c:pt>
                <c:pt idx="41">
                  <c:v>1.6150203667524301</c:v>
                </c:pt>
                <c:pt idx="42">
                  <c:v>1.6699325047153</c:v>
                </c:pt>
                <c:pt idx="43">
                  <c:v>1.9384848916086801</c:v>
                </c:pt>
                <c:pt idx="44">
                  <c:v>1.94537141237147</c:v>
                </c:pt>
                <c:pt idx="45">
                  <c:v>1.95081698529743</c:v>
                </c:pt>
                <c:pt idx="46">
                  <c:v>1.95366223418258</c:v>
                </c:pt>
                <c:pt idx="47">
                  <c:v>2.04899924629047</c:v>
                </c:pt>
                <c:pt idx="48">
                  <c:v>2.18868826503742</c:v>
                </c:pt>
                <c:pt idx="49">
                  <c:v>2.2723929928200701</c:v>
                </c:pt>
                <c:pt idx="50">
                  <c:v>2.2809883593710998</c:v>
                </c:pt>
                <c:pt idx="51">
                  <c:v>2.6398667331902201</c:v>
                </c:pt>
                <c:pt idx="52">
                  <c:v>2.6892366298866701</c:v>
                </c:pt>
                <c:pt idx="53">
                  <c:v>2.87066051830312</c:v>
                </c:pt>
                <c:pt idx="54">
                  <c:v>3.0395187741938101</c:v>
                </c:pt>
                <c:pt idx="55">
                  <c:v>3.10236281120685</c:v>
                </c:pt>
                <c:pt idx="56">
                  <c:v>3.4091197610864401</c:v>
                </c:pt>
                <c:pt idx="57">
                  <c:v>3.5679224098989</c:v>
                </c:pt>
                <c:pt idx="58">
                  <c:v>4.2555896373326298</c:v>
                </c:pt>
                <c:pt idx="59">
                  <c:v>4.2667967188183802</c:v>
                </c:pt>
                <c:pt idx="60">
                  <c:v>7.7188887083159798</c:v>
                </c:pt>
                <c:pt idx="61">
                  <c:v>8.2755753069727795</c:v>
                </c:pt>
                <c:pt idx="62">
                  <c:v>8.3460284588302507</c:v>
                </c:pt>
                <c:pt idx="63">
                  <c:v>8.4317258038186207</c:v>
                </c:pt>
                <c:pt idx="64">
                  <c:v>8.4810089811955205</c:v>
                </c:pt>
                <c:pt idx="65">
                  <c:v>8.5766098009640892</c:v>
                </c:pt>
                <c:pt idx="66">
                  <c:v>8.9521022113802999</c:v>
                </c:pt>
                <c:pt idx="67">
                  <c:v>9.8946541374451709</c:v>
                </c:pt>
                <c:pt idx="68">
                  <c:v>9.9241637727665406</c:v>
                </c:pt>
                <c:pt idx="69">
                  <c:v>10.3051245782155</c:v>
                </c:pt>
                <c:pt idx="70">
                  <c:v>10.3100098970892</c:v>
                </c:pt>
                <c:pt idx="71">
                  <c:v>10.503751265296399</c:v>
                </c:pt>
                <c:pt idx="72">
                  <c:v>10.508252599305999</c:v>
                </c:pt>
                <c:pt idx="73">
                  <c:v>10.5355091148677</c:v>
                </c:pt>
                <c:pt idx="74">
                  <c:v>10.6001002640787</c:v>
                </c:pt>
                <c:pt idx="75">
                  <c:v>10.9119064888166</c:v>
                </c:pt>
                <c:pt idx="76">
                  <c:v>10.9552716037597</c:v>
                </c:pt>
                <c:pt idx="77">
                  <c:v>11.049807212746799</c:v>
                </c:pt>
                <c:pt idx="78">
                  <c:v>11.081276273215201</c:v>
                </c:pt>
                <c:pt idx="79">
                  <c:v>11.164094763799</c:v>
                </c:pt>
                <c:pt idx="80">
                  <c:v>11.219491578115999</c:v>
                </c:pt>
                <c:pt idx="81">
                  <c:v>11.223376445216999</c:v>
                </c:pt>
                <c:pt idx="82">
                  <c:v>11.2442136075768</c:v>
                </c:pt>
                <c:pt idx="83">
                  <c:v>11.259547663109901</c:v>
                </c:pt>
                <c:pt idx="84">
                  <c:v>11.261229625602599</c:v>
                </c:pt>
                <c:pt idx="85">
                  <c:v>11.295322553223899</c:v>
                </c:pt>
                <c:pt idx="86">
                  <c:v>11.297018858120801</c:v>
                </c:pt>
                <c:pt idx="87">
                  <c:v>11.303065807445799</c:v>
                </c:pt>
                <c:pt idx="88">
                  <c:v>11.329207953504399</c:v>
                </c:pt>
                <c:pt idx="89">
                  <c:v>11.354578625800499</c:v>
                </c:pt>
                <c:pt idx="90">
                  <c:v>11.409388167533001</c:v>
                </c:pt>
                <c:pt idx="91">
                  <c:v>11.4223707631146</c:v>
                </c:pt>
                <c:pt idx="92">
                  <c:v>11.559173132493701</c:v>
                </c:pt>
                <c:pt idx="93">
                  <c:v>11.559248947328101</c:v>
                </c:pt>
                <c:pt idx="94">
                  <c:v>11.855176772220201</c:v>
                </c:pt>
                <c:pt idx="95">
                  <c:v>11.928561292471599</c:v>
                </c:pt>
                <c:pt idx="96">
                  <c:v>11.9733215203185</c:v>
                </c:pt>
                <c:pt idx="97">
                  <c:v>11.9748599553975</c:v>
                </c:pt>
                <c:pt idx="98">
                  <c:v>12.1085754851562</c:v>
                </c:pt>
                <c:pt idx="99">
                  <c:v>12.2704089576002</c:v>
                </c:pt>
                <c:pt idx="100">
                  <c:v>12.3017696140463</c:v>
                </c:pt>
                <c:pt idx="101">
                  <c:v>12.346107222277</c:v>
                </c:pt>
                <c:pt idx="102">
                  <c:v>12.358735185288101</c:v>
                </c:pt>
                <c:pt idx="103">
                  <c:v>12.461596506563399</c:v>
                </c:pt>
                <c:pt idx="104">
                  <c:v>12.5557019973838</c:v>
                </c:pt>
                <c:pt idx="105">
                  <c:v>12.6095055711997</c:v>
                </c:pt>
                <c:pt idx="106">
                  <c:v>12.612019485164801</c:v>
                </c:pt>
                <c:pt idx="107">
                  <c:v>12.726490016335701</c:v>
                </c:pt>
                <c:pt idx="108">
                  <c:v>12.847063603487699</c:v>
                </c:pt>
                <c:pt idx="109">
                  <c:v>12.8729263488838</c:v>
                </c:pt>
                <c:pt idx="110">
                  <c:v>12.876398953334901</c:v>
                </c:pt>
                <c:pt idx="111">
                  <c:v>12.881576273674799</c:v>
                </c:pt>
                <c:pt idx="112">
                  <c:v>12.9330927786896</c:v>
                </c:pt>
                <c:pt idx="113">
                  <c:v>12.945948478156099</c:v>
                </c:pt>
                <c:pt idx="114">
                  <c:v>12.9878113641422</c:v>
                </c:pt>
                <c:pt idx="115">
                  <c:v>13.1884553553034</c:v>
                </c:pt>
                <c:pt idx="116">
                  <c:v>13.552214475833701</c:v>
                </c:pt>
                <c:pt idx="117">
                  <c:v>13.6055539064446</c:v>
                </c:pt>
                <c:pt idx="118">
                  <c:v>13.796918969191299</c:v>
                </c:pt>
                <c:pt idx="119">
                  <c:v>14.0152782713131</c:v>
                </c:pt>
                <c:pt idx="120">
                  <c:v>15.0816288239754</c:v>
                </c:pt>
                <c:pt idx="121">
                  <c:v>15.2155399555873</c:v>
                </c:pt>
                <c:pt idx="122">
                  <c:v>15.3352929275932</c:v>
                </c:pt>
                <c:pt idx="123">
                  <c:v>15.5436094221588</c:v>
                </c:pt>
                <c:pt idx="124">
                  <c:v>15.580689107456299</c:v>
                </c:pt>
                <c:pt idx="125">
                  <c:v>15.703899643721799</c:v>
                </c:pt>
                <c:pt idx="126">
                  <c:v>15.8543190764759</c:v>
                </c:pt>
                <c:pt idx="127">
                  <c:v>15.895048248386599</c:v>
                </c:pt>
                <c:pt idx="128">
                  <c:v>15.915739483290601</c:v>
                </c:pt>
                <c:pt idx="129">
                  <c:v>15.9825077376533</c:v>
                </c:pt>
                <c:pt idx="130">
                  <c:v>16.068114987555699</c:v>
                </c:pt>
                <c:pt idx="131">
                  <c:v>16.139316386602399</c:v>
                </c:pt>
                <c:pt idx="132">
                  <c:v>16.286815694284101</c:v>
                </c:pt>
                <c:pt idx="133">
                  <c:v>16.356548850528998</c:v>
                </c:pt>
                <c:pt idx="134">
                  <c:v>16.382509267630599</c:v>
                </c:pt>
                <c:pt idx="135">
                  <c:v>16.407974334391799</c:v>
                </c:pt>
                <c:pt idx="136">
                  <c:v>16.481641741224401</c:v>
                </c:pt>
                <c:pt idx="137">
                  <c:v>16.482414511550399</c:v>
                </c:pt>
                <c:pt idx="138">
                  <c:v>16.5237811240575</c:v>
                </c:pt>
                <c:pt idx="139">
                  <c:v>16.533460459788898</c:v>
                </c:pt>
                <c:pt idx="140">
                  <c:v>16.5515162281493</c:v>
                </c:pt>
                <c:pt idx="141">
                  <c:v>16.579426944863201</c:v>
                </c:pt>
                <c:pt idx="142">
                  <c:v>16.5809895691314</c:v>
                </c:pt>
                <c:pt idx="143">
                  <c:v>16.733001201760199</c:v>
                </c:pt>
                <c:pt idx="144">
                  <c:v>16.742986705372601</c:v>
                </c:pt>
                <c:pt idx="145">
                  <c:v>16.772471560465501</c:v>
                </c:pt>
                <c:pt idx="146">
                  <c:v>16.8254218784102</c:v>
                </c:pt>
                <c:pt idx="147">
                  <c:v>16.828962591111502</c:v>
                </c:pt>
                <c:pt idx="148">
                  <c:v>16.843698423465199</c:v>
                </c:pt>
                <c:pt idx="149">
                  <c:v>16.906183436886501</c:v>
                </c:pt>
                <c:pt idx="150">
                  <c:v>16.948896719804701</c:v>
                </c:pt>
                <c:pt idx="151">
                  <c:v>17.021250626210801</c:v>
                </c:pt>
                <c:pt idx="152">
                  <c:v>17.024580028649599</c:v>
                </c:pt>
                <c:pt idx="153">
                  <c:v>17.076983367779501</c:v>
                </c:pt>
                <c:pt idx="154">
                  <c:v>17.1149046960955</c:v>
                </c:pt>
                <c:pt idx="155">
                  <c:v>17.1655186733196</c:v>
                </c:pt>
                <c:pt idx="156">
                  <c:v>17.169706294544198</c:v>
                </c:pt>
                <c:pt idx="157">
                  <c:v>17.200253169268699</c:v>
                </c:pt>
                <c:pt idx="158">
                  <c:v>17.324869794149301</c:v>
                </c:pt>
                <c:pt idx="159">
                  <c:v>17.356095546384701</c:v>
                </c:pt>
                <c:pt idx="160">
                  <c:v>17.433047567155601</c:v>
                </c:pt>
                <c:pt idx="161">
                  <c:v>17.524859072500998</c:v>
                </c:pt>
                <c:pt idx="162">
                  <c:v>17.5505878131255</c:v>
                </c:pt>
                <c:pt idx="163">
                  <c:v>17.630173067736798</c:v>
                </c:pt>
                <c:pt idx="164">
                  <c:v>17.6683630191202</c:v>
                </c:pt>
                <c:pt idx="165">
                  <c:v>17.991720853947001</c:v>
                </c:pt>
                <c:pt idx="166">
                  <c:v>18.0192827102683</c:v>
                </c:pt>
                <c:pt idx="167">
                  <c:v>18.0929781351151</c:v>
                </c:pt>
                <c:pt idx="168">
                  <c:v>18.160880113653501</c:v>
                </c:pt>
                <c:pt idx="169">
                  <c:v>18.210123917335</c:v>
                </c:pt>
                <c:pt idx="170">
                  <c:v>18.250828158501399</c:v>
                </c:pt>
                <c:pt idx="171">
                  <c:v>18.253820547102698</c:v>
                </c:pt>
                <c:pt idx="172">
                  <c:v>18.406042335889499</c:v>
                </c:pt>
                <c:pt idx="173">
                  <c:v>18.426980382369301</c:v>
                </c:pt>
                <c:pt idx="174">
                  <c:v>18.450624509804602</c:v>
                </c:pt>
                <c:pt idx="175">
                  <c:v>18.477871947146902</c:v>
                </c:pt>
                <c:pt idx="176">
                  <c:v>18.860387444587101</c:v>
                </c:pt>
                <c:pt idx="177">
                  <c:v>18.9577753976012</c:v>
                </c:pt>
                <c:pt idx="178">
                  <c:v>18.979837060576202</c:v>
                </c:pt>
                <c:pt idx="179">
                  <c:v>19.2839048325867</c:v>
                </c:pt>
                <c:pt idx="180">
                  <c:v>23.730862998209599</c:v>
                </c:pt>
                <c:pt idx="181">
                  <c:v>23.769454453636801</c:v>
                </c:pt>
                <c:pt idx="182">
                  <c:v>23.886147095884201</c:v>
                </c:pt>
                <c:pt idx="183">
                  <c:v>24.0145478386384</c:v>
                </c:pt>
                <c:pt idx="184">
                  <c:v>24.1473303711374</c:v>
                </c:pt>
                <c:pt idx="185">
                  <c:v>24.157813162813799</c:v>
                </c:pt>
                <c:pt idx="186">
                  <c:v>24.1595234228447</c:v>
                </c:pt>
                <c:pt idx="187">
                  <c:v>24.174128376559299</c:v>
                </c:pt>
                <c:pt idx="188">
                  <c:v>24.297277845663501</c:v>
                </c:pt>
                <c:pt idx="189">
                  <c:v>24.394701159666301</c:v>
                </c:pt>
                <c:pt idx="190">
                  <c:v>24.412856697117501</c:v>
                </c:pt>
                <c:pt idx="191">
                  <c:v>24.4214671150729</c:v>
                </c:pt>
                <c:pt idx="192">
                  <c:v>24.636228256883101</c:v>
                </c:pt>
                <c:pt idx="193">
                  <c:v>24.7051781985815</c:v>
                </c:pt>
                <c:pt idx="194">
                  <c:v>24.706583920249201</c:v>
                </c:pt>
                <c:pt idx="195">
                  <c:v>24.764687260852899</c:v>
                </c:pt>
                <c:pt idx="196">
                  <c:v>24.843591610910401</c:v>
                </c:pt>
                <c:pt idx="197">
                  <c:v>24.874355638230501</c:v>
                </c:pt>
                <c:pt idx="198">
                  <c:v>24.9979783070469</c:v>
                </c:pt>
                <c:pt idx="199">
                  <c:v>25.095150235452302</c:v>
                </c:pt>
                <c:pt idx="200">
                  <c:v>25.727717319075701</c:v>
                </c:pt>
                <c:pt idx="201">
                  <c:v>25.881335722084199</c:v>
                </c:pt>
                <c:pt idx="202">
                  <c:v>26.0207491009478</c:v>
                </c:pt>
                <c:pt idx="203">
                  <c:v>26.216578858489001</c:v>
                </c:pt>
                <c:pt idx="204">
                  <c:v>26.504060304462801</c:v>
                </c:pt>
                <c:pt idx="205">
                  <c:v>26.587275852391301</c:v>
                </c:pt>
                <c:pt idx="206">
                  <c:v>26.6290209039804</c:v>
                </c:pt>
                <c:pt idx="207">
                  <c:v>26.781095418823799</c:v>
                </c:pt>
              </c:numCache>
            </c:numRef>
          </c:xVal>
          <c:yVal>
            <c:numRef>
              <c:f>Sheet1!$B$2:$B$209</c:f>
              <c:numCache>
                <c:formatCode>General</c:formatCode>
                <c:ptCount val="208"/>
                <c:pt idx="0">
                  <c:v>4.8076923076923097E-3</c:v>
                </c:pt>
                <c:pt idx="1">
                  <c:v>9.6153846153846107E-3</c:v>
                </c:pt>
                <c:pt idx="2">
                  <c:v>1.44230769230769E-2</c:v>
                </c:pt>
                <c:pt idx="3">
                  <c:v>1.9230769230769201E-2</c:v>
                </c:pt>
                <c:pt idx="4">
                  <c:v>2.4038461538461502E-2</c:v>
                </c:pt>
                <c:pt idx="5">
                  <c:v>2.8846153846153799E-2</c:v>
                </c:pt>
                <c:pt idx="6">
                  <c:v>3.3653846153846097E-2</c:v>
                </c:pt>
                <c:pt idx="7">
                  <c:v>3.8461538461538498E-2</c:v>
                </c:pt>
                <c:pt idx="8">
                  <c:v>4.3269230769230803E-2</c:v>
                </c:pt>
                <c:pt idx="9">
                  <c:v>4.80769230769231E-2</c:v>
                </c:pt>
                <c:pt idx="10">
                  <c:v>5.2884615384615398E-2</c:v>
                </c:pt>
                <c:pt idx="11">
                  <c:v>5.7692307692307702E-2</c:v>
                </c:pt>
                <c:pt idx="12">
                  <c:v>6.25E-2</c:v>
                </c:pt>
                <c:pt idx="13">
                  <c:v>6.7307692307692304E-2</c:v>
                </c:pt>
                <c:pt idx="14">
                  <c:v>7.2115384615384595E-2</c:v>
                </c:pt>
                <c:pt idx="15">
                  <c:v>7.69230769230769E-2</c:v>
                </c:pt>
                <c:pt idx="16">
                  <c:v>8.1730769230769204E-2</c:v>
                </c:pt>
                <c:pt idx="17">
                  <c:v>8.6538461538461495E-2</c:v>
                </c:pt>
                <c:pt idx="18">
                  <c:v>9.1346153846153799E-2</c:v>
                </c:pt>
                <c:pt idx="19">
                  <c:v>9.6153846153846104E-2</c:v>
                </c:pt>
                <c:pt idx="20">
                  <c:v>0.10096153846153801</c:v>
                </c:pt>
                <c:pt idx="21">
                  <c:v>0.105769230769231</c:v>
                </c:pt>
                <c:pt idx="22">
                  <c:v>0.110576923076923</c:v>
                </c:pt>
                <c:pt idx="23">
                  <c:v>0.115384615384615</c:v>
                </c:pt>
                <c:pt idx="24">
                  <c:v>0.120192307692308</c:v>
                </c:pt>
                <c:pt idx="25">
                  <c:v>0.125</c:v>
                </c:pt>
                <c:pt idx="26">
                  <c:v>0.12980769230769201</c:v>
                </c:pt>
                <c:pt idx="27">
                  <c:v>0.134615384615385</c:v>
                </c:pt>
                <c:pt idx="28">
                  <c:v>0.13942307692307701</c:v>
                </c:pt>
                <c:pt idx="29">
                  <c:v>0.144230769230769</c:v>
                </c:pt>
                <c:pt idx="30">
                  <c:v>0.14903846153846201</c:v>
                </c:pt>
                <c:pt idx="31">
                  <c:v>0.15384615384615399</c:v>
                </c:pt>
                <c:pt idx="32">
                  <c:v>0.15865384615384601</c:v>
                </c:pt>
                <c:pt idx="33">
                  <c:v>0.16346153846153799</c:v>
                </c:pt>
                <c:pt idx="34">
                  <c:v>0.168269230769231</c:v>
                </c:pt>
                <c:pt idx="35">
                  <c:v>0.17307692307692299</c:v>
                </c:pt>
                <c:pt idx="36">
                  <c:v>0.177884615384615</c:v>
                </c:pt>
                <c:pt idx="37">
                  <c:v>0.18269230769230799</c:v>
                </c:pt>
                <c:pt idx="38">
                  <c:v>0.1875</c:v>
                </c:pt>
                <c:pt idx="39">
                  <c:v>0.19230769230769201</c:v>
                </c:pt>
                <c:pt idx="40">
                  <c:v>0.197115384615385</c:v>
                </c:pt>
                <c:pt idx="41">
                  <c:v>0.20192307692307701</c:v>
                </c:pt>
                <c:pt idx="42">
                  <c:v>0.206730769230769</c:v>
                </c:pt>
                <c:pt idx="43">
                  <c:v>0.21153846153846201</c:v>
                </c:pt>
                <c:pt idx="44">
                  <c:v>0.21634615384615399</c:v>
                </c:pt>
                <c:pt idx="45">
                  <c:v>0.22115384615384601</c:v>
                </c:pt>
                <c:pt idx="46">
                  <c:v>0.22596153846153799</c:v>
                </c:pt>
                <c:pt idx="47">
                  <c:v>0.230769230769231</c:v>
                </c:pt>
                <c:pt idx="48">
                  <c:v>0.23557692307692299</c:v>
                </c:pt>
                <c:pt idx="49">
                  <c:v>0.240384615384615</c:v>
                </c:pt>
                <c:pt idx="50">
                  <c:v>0.24519230769230799</c:v>
                </c:pt>
                <c:pt idx="51">
                  <c:v>0.25</c:v>
                </c:pt>
                <c:pt idx="52">
                  <c:v>0.25480769230769201</c:v>
                </c:pt>
                <c:pt idx="53">
                  <c:v>0.25961538461538503</c:v>
                </c:pt>
                <c:pt idx="54">
                  <c:v>0.26442307692307698</c:v>
                </c:pt>
                <c:pt idx="55">
                  <c:v>0.269230769230769</c:v>
                </c:pt>
                <c:pt idx="56">
                  <c:v>0.27403846153846201</c:v>
                </c:pt>
                <c:pt idx="57">
                  <c:v>0.27884615384615402</c:v>
                </c:pt>
                <c:pt idx="58">
                  <c:v>0.28365384615384598</c:v>
                </c:pt>
                <c:pt idx="59">
                  <c:v>0.28846153846153799</c:v>
                </c:pt>
                <c:pt idx="60">
                  <c:v>0.293269230769231</c:v>
                </c:pt>
                <c:pt idx="61">
                  <c:v>0.29807692307692302</c:v>
                </c:pt>
                <c:pt idx="62">
                  <c:v>0.30288461538461497</c:v>
                </c:pt>
                <c:pt idx="63">
                  <c:v>0.30769230769230799</c:v>
                </c:pt>
                <c:pt idx="64">
                  <c:v>0.3125</c:v>
                </c:pt>
                <c:pt idx="65">
                  <c:v>0.31730769230769201</c:v>
                </c:pt>
                <c:pt idx="66">
                  <c:v>0.32211538461538503</c:v>
                </c:pt>
                <c:pt idx="67">
                  <c:v>0.32692307692307698</c:v>
                </c:pt>
                <c:pt idx="68">
                  <c:v>0.331730769230769</c:v>
                </c:pt>
                <c:pt idx="69">
                  <c:v>0.33653846153846201</c:v>
                </c:pt>
                <c:pt idx="70">
                  <c:v>0.34134615384615402</c:v>
                </c:pt>
                <c:pt idx="71">
                  <c:v>0.34615384615384598</c:v>
                </c:pt>
                <c:pt idx="72">
                  <c:v>0.35096153846153799</c:v>
                </c:pt>
                <c:pt idx="73">
                  <c:v>0.355769230769231</c:v>
                </c:pt>
                <c:pt idx="74">
                  <c:v>0.36057692307692302</c:v>
                </c:pt>
                <c:pt idx="75">
                  <c:v>0.36538461538461497</c:v>
                </c:pt>
                <c:pt idx="76">
                  <c:v>0.37019230769230799</c:v>
                </c:pt>
                <c:pt idx="77">
                  <c:v>0.375</c:v>
                </c:pt>
                <c:pt idx="78">
                  <c:v>0.37980769230769201</c:v>
                </c:pt>
                <c:pt idx="79">
                  <c:v>0.38461538461538503</c:v>
                </c:pt>
                <c:pt idx="80">
                  <c:v>0.38942307692307698</c:v>
                </c:pt>
                <c:pt idx="81">
                  <c:v>0.394230769230769</c:v>
                </c:pt>
                <c:pt idx="82">
                  <c:v>0.39903846153846101</c:v>
                </c:pt>
                <c:pt idx="83">
                  <c:v>0.40384615384615402</c:v>
                </c:pt>
                <c:pt idx="84">
                  <c:v>0.40865384615384598</c:v>
                </c:pt>
                <c:pt idx="85">
                  <c:v>0.41346153846153799</c:v>
                </c:pt>
                <c:pt idx="86">
                  <c:v>0.418269230769231</c:v>
                </c:pt>
                <c:pt idx="87">
                  <c:v>0.42307692307692302</c:v>
                </c:pt>
                <c:pt idx="88">
                  <c:v>0.42788461538461497</c:v>
                </c:pt>
                <c:pt idx="89">
                  <c:v>0.43269230769230799</c:v>
                </c:pt>
                <c:pt idx="90">
                  <c:v>0.4375</c:v>
                </c:pt>
                <c:pt idx="91">
                  <c:v>0.44230769230769201</c:v>
                </c:pt>
                <c:pt idx="92">
                  <c:v>0.44711538461538503</c:v>
                </c:pt>
                <c:pt idx="93">
                  <c:v>0.45192307692307698</c:v>
                </c:pt>
                <c:pt idx="94">
                  <c:v>0.456730769230769</c:v>
                </c:pt>
                <c:pt idx="95">
                  <c:v>0.46153846153846201</c:v>
                </c:pt>
                <c:pt idx="96">
                  <c:v>0.46634615384615402</c:v>
                </c:pt>
                <c:pt idx="97">
                  <c:v>0.47115384615384598</c:v>
                </c:pt>
                <c:pt idx="98">
                  <c:v>0.47596153846153799</c:v>
                </c:pt>
                <c:pt idx="99">
                  <c:v>0.480769230769231</c:v>
                </c:pt>
                <c:pt idx="100">
                  <c:v>0.48557692307692302</c:v>
                </c:pt>
                <c:pt idx="101">
                  <c:v>0.49038461538461497</c:v>
                </c:pt>
                <c:pt idx="102">
                  <c:v>0.49519230769230799</c:v>
                </c:pt>
                <c:pt idx="103">
                  <c:v>0.5</c:v>
                </c:pt>
                <c:pt idx="104">
                  <c:v>0.50480769230769196</c:v>
                </c:pt>
                <c:pt idx="105">
                  <c:v>0.50961538461538503</c:v>
                </c:pt>
                <c:pt idx="106">
                  <c:v>0.51442307692307698</c:v>
                </c:pt>
                <c:pt idx="107">
                  <c:v>0.51923076923076905</c:v>
                </c:pt>
                <c:pt idx="108">
                  <c:v>0.52403846153846201</c:v>
                </c:pt>
                <c:pt idx="109">
                  <c:v>0.52884615384615397</c:v>
                </c:pt>
                <c:pt idx="110">
                  <c:v>0.53365384615384603</c:v>
                </c:pt>
                <c:pt idx="111">
                  <c:v>0.53846153846153799</c:v>
                </c:pt>
                <c:pt idx="112">
                  <c:v>0.54326923076923095</c:v>
                </c:pt>
                <c:pt idx="113">
                  <c:v>0.54807692307692302</c:v>
                </c:pt>
                <c:pt idx="114">
                  <c:v>0.55288461538461497</c:v>
                </c:pt>
                <c:pt idx="115">
                  <c:v>0.55769230769230804</c:v>
                </c:pt>
                <c:pt idx="116">
                  <c:v>0.5625</c:v>
                </c:pt>
                <c:pt idx="117">
                  <c:v>0.56730769230769196</c:v>
                </c:pt>
                <c:pt idx="118">
                  <c:v>0.57211538461538503</c:v>
                </c:pt>
                <c:pt idx="119">
                  <c:v>0.57692307692307698</c:v>
                </c:pt>
                <c:pt idx="120">
                  <c:v>0.58173076923076905</c:v>
                </c:pt>
                <c:pt idx="121">
                  <c:v>0.58653846153846201</c:v>
                </c:pt>
                <c:pt idx="122">
                  <c:v>0.59134615384615397</c:v>
                </c:pt>
                <c:pt idx="123">
                  <c:v>0.59615384615384603</c:v>
                </c:pt>
                <c:pt idx="124">
                  <c:v>0.60096153846153799</c:v>
                </c:pt>
                <c:pt idx="125">
                  <c:v>0.60576923076923095</c:v>
                </c:pt>
                <c:pt idx="126">
                  <c:v>0.61057692307692302</c:v>
                </c:pt>
                <c:pt idx="127">
                  <c:v>0.61538461538461497</c:v>
                </c:pt>
                <c:pt idx="128">
                  <c:v>0.62019230769230804</c:v>
                </c:pt>
                <c:pt idx="129">
                  <c:v>0.625</c:v>
                </c:pt>
                <c:pt idx="130">
                  <c:v>0.62980769230769196</c:v>
                </c:pt>
                <c:pt idx="131">
                  <c:v>0.63461538461538403</c:v>
                </c:pt>
                <c:pt idx="132">
                  <c:v>0.63942307692307698</c:v>
                </c:pt>
                <c:pt idx="133">
                  <c:v>0.64423076923076905</c:v>
                </c:pt>
                <c:pt idx="134">
                  <c:v>0.64903846153846101</c:v>
                </c:pt>
                <c:pt idx="135">
                  <c:v>0.65384615384615397</c:v>
                </c:pt>
                <c:pt idx="136">
                  <c:v>0.65865384615384603</c:v>
                </c:pt>
                <c:pt idx="137">
                  <c:v>0.66346153846153799</c:v>
                </c:pt>
                <c:pt idx="138">
                  <c:v>0.66826923076923095</c:v>
                </c:pt>
                <c:pt idx="139">
                  <c:v>0.67307692307692302</c:v>
                </c:pt>
                <c:pt idx="140">
                  <c:v>0.67788461538461497</c:v>
                </c:pt>
                <c:pt idx="141">
                  <c:v>0.68269230769230804</c:v>
                </c:pt>
                <c:pt idx="142">
                  <c:v>0.6875</c:v>
                </c:pt>
                <c:pt idx="143">
                  <c:v>0.69230769230769196</c:v>
                </c:pt>
                <c:pt idx="144">
                  <c:v>0.69711538461538403</c:v>
                </c:pt>
                <c:pt idx="145">
                  <c:v>0.70192307692307698</c:v>
                </c:pt>
                <c:pt idx="146">
                  <c:v>0.70673076923076905</c:v>
                </c:pt>
                <c:pt idx="147">
                  <c:v>0.71153846153846101</c:v>
                </c:pt>
                <c:pt idx="148">
                  <c:v>0.71634615384615397</c:v>
                </c:pt>
                <c:pt idx="149">
                  <c:v>0.72115384615384603</c:v>
                </c:pt>
                <c:pt idx="150">
                  <c:v>0.72596153846153799</c:v>
                </c:pt>
                <c:pt idx="151">
                  <c:v>0.73076923076923095</c:v>
                </c:pt>
                <c:pt idx="152">
                  <c:v>0.73557692307692302</c:v>
                </c:pt>
                <c:pt idx="153">
                  <c:v>0.74038461538461497</c:v>
                </c:pt>
                <c:pt idx="154">
                  <c:v>0.74519230769230804</c:v>
                </c:pt>
                <c:pt idx="155">
                  <c:v>0.75</c:v>
                </c:pt>
                <c:pt idx="156">
                  <c:v>0.75480769230769196</c:v>
                </c:pt>
                <c:pt idx="157">
                  <c:v>0.75961538461538503</c:v>
                </c:pt>
                <c:pt idx="158">
                  <c:v>0.76442307692307698</c:v>
                </c:pt>
                <c:pt idx="159">
                  <c:v>0.76923076923076905</c:v>
                </c:pt>
                <c:pt idx="160">
                  <c:v>0.77403846153846101</c:v>
                </c:pt>
                <c:pt idx="161">
                  <c:v>0.77884615384615397</c:v>
                </c:pt>
                <c:pt idx="162">
                  <c:v>0.78365384615384603</c:v>
                </c:pt>
                <c:pt idx="163">
                  <c:v>0.78846153846153799</c:v>
                </c:pt>
                <c:pt idx="164">
                  <c:v>0.79326923076923095</c:v>
                </c:pt>
                <c:pt idx="165">
                  <c:v>0.79807692307692302</c:v>
                </c:pt>
                <c:pt idx="166">
                  <c:v>0.80288461538461497</c:v>
                </c:pt>
                <c:pt idx="167">
                  <c:v>0.80769230769230804</c:v>
                </c:pt>
                <c:pt idx="168">
                  <c:v>0.8125</c:v>
                </c:pt>
                <c:pt idx="169">
                  <c:v>0.81730769230769196</c:v>
                </c:pt>
                <c:pt idx="170">
                  <c:v>0.82211538461538503</c:v>
                </c:pt>
                <c:pt idx="171">
                  <c:v>0.82692307692307698</c:v>
                </c:pt>
                <c:pt idx="172">
                  <c:v>0.83173076923076905</c:v>
                </c:pt>
                <c:pt idx="173">
                  <c:v>0.83653846153846201</c:v>
                </c:pt>
                <c:pt idx="174">
                  <c:v>0.84134615384615397</c:v>
                </c:pt>
                <c:pt idx="175">
                  <c:v>0.84615384615384603</c:v>
                </c:pt>
                <c:pt idx="176">
                  <c:v>0.85096153846153799</c:v>
                </c:pt>
                <c:pt idx="177">
                  <c:v>0.85576923076923095</c:v>
                </c:pt>
                <c:pt idx="178">
                  <c:v>0.86057692307692302</c:v>
                </c:pt>
                <c:pt idx="179">
                  <c:v>0.86538461538461497</c:v>
                </c:pt>
                <c:pt idx="180">
                  <c:v>0.87019230769230804</c:v>
                </c:pt>
                <c:pt idx="181">
                  <c:v>0.875</c:v>
                </c:pt>
                <c:pt idx="182">
                  <c:v>0.87980769230769196</c:v>
                </c:pt>
                <c:pt idx="183">
                  <c:v>0.88461538461538503</c:v>
                </c:pt>
                <c:pt idx="184">
                  <c:v>0.88942307692307698</c:v>
                </c:pt>
                <c:pt idx="185">
                  <c:v>0.89423076923076905</c:v>
                </c:pt>
                <c:pt idx="186">
                  <c:v>0.89903846153846101</c:v>
                </c:pt>
                <c:pt idx="187">
                  <c:v>0.90384615384615397</c:v>
                </c:pt>
                <c:pt idx="188">
                  <c:v>0.90865384615384603</c:v>
                </c:pt>
                <c:pt idx="189">
                  <c:v>0.91346153846153799</c:v>
                </c:pt>
                <c:pt idx="190">
                  <c:v>0.91826923076923095</c:v>
                </c:pt>
                <c:pt idx="191">
                  <c:v>0.92307692307692302</c:v>
                </c:pt>
                <c:pt idx="192">
                  <c:v>0.92788461538461497</c:v>
                </c:pt>
                <c:pt idx="193">
                  <c:v>0.93269230769230804</c:v>
                </c:pt>
                <c:pt idx="194">
                  <c:v>0.9375</c:v>
                </c:pt>
                <c:pt idx="195">
                  <c:v>0.94230769230769196</c:v>
                </c:pt>
                <c:pt idx="196">
                  <c:v>0.94711538461538503</c:v>
                </c:pt>
                <c:pt idx="197">
                  <c:v>0.95192307692307698</c:v>
                </c:pt>
                <c:pt idx="198">
                  <c:v>0.95673076923076905</c:v>
                </c:pt>
                <c:pt idx="199">
                  <c:v>0.96153846153846201</c:v>
                </c:pt>
                <c:pt idx="200">
                  <c:v>0.96634615384615397</c:v>
                </c:pt>
                <c:pt idx="201">
                  <c:v>0.97115384615384603</c:v>
                </c:pt>
                <c:pt idx="202">
                  <c:v>0.97596153846153799</c:v>
                </c:pt>
                <c:pt idx="203">
                  <c:v>0.98076923076923095</c:v>
                </c:pt>
                <c:pt idx="204">
                  <c:v>0.98557692307692302</c:v>
                </c:pt>
                <c:pt idx="205">
                  <c:v>0.99038461538461497</c:v>
                </c:pt>
                <c:pt idx="206">
                  <c:v>0.99519230769230804</c:v>
                </c:pt>
                <c:pt idx="207">
                  <c:v>1</c:v>
                </c:pt>
              </c:numCache>
            </c:numRef>
          </c:yVal>
          <c:smooth val="1"/>
          <c:extLst xmlns:c16r2="http://schemas.microsoft.com/office/drawing/2015/06/chart">
            <c:ext xmlns:c16="http://schemas.microsoft.com/office/drawing/2014/chart" uri="{C3380CC4-5D6E-409C-BE32-E72D297353CC}">
              <c16:uniqueId val="{00000001-DC5F-4977-8136-9F946C819BA3}"/>
            </c:ext>
          </c:extLst>
        </c:ser>
        <c:ser>
          <c:idx val="2"/>
          <c:order val="2"/>
          <c:tx>
            <c:strRef>
              <c:f>Sheet1!$E$1</c:f>
              <c:strCache>
                <c:ptCount val="1"/>
                <c:pt idx="0">
                  <c:v>R2F2 </c:v>
                </c:pt>
              </c:strCache>
            </c:strRef>
          </c:tx>
          <c:spPr>
            <a:ln w="38100" cap="rnd">
              <a:solidFill>
                <a:schemeClr val="accent1">
                  <a:lumMod val="75000"/>
                </a:schemeClr>
              </a:solidFill>
              <a:round/>
            </a:ln>
            <a:effectLst/>
          </c:spPr>
          <c:marker>
            <c:symbol val="none"/>
          </c:marker>
          <c:xVal>
            <c:numRef>
              <c:f>Sheet1!$E$2:$E$209</c:f>
              <c:numCache>
                <c:formatCode>General</c:formatCode>
                <c:ptCount val="208"/>
                <c:pt idx="0">
                  <c:v>-1.17465102678623</c:v>
                </c:pt>
                <c:pt idx="1">
                  <c:v>-1.0888042279663801</c:v>
                </c:pt>
                <c:pt idx="2">
                  <c:v>-0.69892549018511696</c:v>
                </c:pt>
                <c:pt idx="3">
                  <c:v>-0.493557257684546</c:v>
                </c:pt>
                <c:pt idx="4">
                  <c:v>-0.143880763741766</c:v>
                </c:pt>
                <c:pt idx="5">
                  <c:v>-0.110641796456266</c:v>
                </c:pt>
                <c:pt idx="6">
                  <c:v>8.8527410634374901E-2</c:v>
                </c:pt>
                <c:pt idx="7">
                  <c:v>0.18066026558612999</c:v>
                </c:pt>
                <c:pt idx="8">
                  <c:v>0.21098038004862499</c:v>
                </c:pt>
                <c:pt idx="9">
                  <c:v>0.29560313882578998</c:v>
                </c:pt>
                <c:pt idx="10">
                  <c:v>0.37324661734772502</c:v>
                </c:pt>
                <c:pt idx="11">
                  <c:v>0.49108613292606701</c:v>
                </c:pt>
                <c:pt idx="12">
                  <c:v>0.53768053702014595</c:v>
                </c:pt>
                <c:pt idx="13">
                  <c:v>0.54615770062806102</c:v>
                </c:pt>
                <c:pt idx="14">
                  <c:v>0.65071910875421102</c:v>
                </c:pt>
                <c:pt idx="15">
                  <c:v>0.70006283702598404</c:v>
                </c:pt>
                <c:pt idx="16">
                  <c:v>0.718147639795504</c:v>
                </c:pt>
                <c:pt idx="17">
                  <c:v>0.85164572119759796</c:v>
                </c:pt>
                <c:pt idx="18">
                  <c:v>0.87302324521345898</c:v>
                </c:pt>
                <c:pt idx="19">
                  <c:v>0.90192361393898601</c:v>
                </c:pt>
                <c:pt idx="20">
                  <c:v>0.98701659680911902</c:v>
                </c:pt>
                <c:pt idx="21">
                  <c:v>1.08325593926173</c:v>
                </c:pt>
                <c:pt idx="22">
                  <c:v>1.09014246002453</c:v>
                </c:pt>
                <c:pt idx="23">
                  <c:v>1.13271892636524</c:v>
                </c:pt>
                <c:pt idx="24">
                  <c:v>1.14161421320253</c:v>
                </c:pt>
                <c:pt idx="25">
                  <c:v>1.2043666222562299</c:v>
                </c:pt>
                <c:pt idx="26">
                  <c:v>1.37495299780761</c:v>
                </c:pt>
                <c:pt idx="27">
                  <c:v>1.3819544330245299</c:v>
                </c:pt>
                <c:pt idx="28">
                  <c:v>1.40666975038322</c:v>
                </c:pt>
                <c:pt idx="29">
                  <c:v>1.41716404047313</c:v>
                </c:pt>
                <c:pt idx="30">
                  <c:v>1.44381395649541</c:v>
                </c:pt>
                <c:pt idx="31">
                  <c:v>1.83930180481484</c:v>
                </c:pt>
                <c:pt idx="32">
                  <c:v>1.8784651661810601</c:v>
                </c:pt>
                <c:pt idx="33">
                  <c:v>2.1623007414064999</c:v>
                </c:pt>
                <c:pt idx="34">
                  <c:v>2.1842898218468401</c:v>
                </c:pt>
                <c:pt idx="35">
                  <c:v>2.2471338588599399</c:v>
                </c:pt>
                <c:pt idx="36">
                  <c:v>2.45580415983251</c:v>
                </c:pt>
                <c:pt idx="37">
                  <c:v>2.5143964759737099</c:v>
                </c:pt>
                <c:pt idx="38">
                  <c:v>2.7190375704717402</c:v>
                </c:pt>
                <c:pt idx="39">
                  <c:v>2.7498613911728498</c:v>
                </c:pt>
                <c:pt idx="40">
                  <c:v>2.83423951224274</c:v>
                </c:pt>
                <c:pt idx="41">
                  <c:v>2.8462786552458699</c:v>
                </c:pt>
                <c:pt idx="42">
                  <c:v>2.9630017340888002</c:v>
                </c:pt>
                <c:pt idx="43">
                  <c:v>3.20737698911068</c:v>
                </c:pt>
                <c:pt idx="44">
                  <c:v>3.2343381501724302</c:v>
                </c:pt>
                <c:pt idx="45">
                  <c:v>3.2438862146709302</c:v>
                </c:pt>
                <c:pt idx="46">
                  <c:v>3.3110443900204598</c:v>
                </c:pt>
                <c:pt idx="47">
                  <c:v>3.3275369887347299</c:v>
                </c:pt>
                <c:pt idx="48">
                  <c:v>3.4601415146619101</c:v>
                </c:pt>
                <c:pt idx="49">
                  <c:v>3.50627450437708</c:v>
                </c:pt>
                <c:pt idx="50">
                  <c:v>3.60161151648495</c:v>
                </c:pt>
                <c:pt idx="51">
                  <c:v>3.7262801029461898</c:v>
                </c:pt>
                <c:pt idx="52">
                  <c:v>3.9823058592601401</c:v>
                </c:pt>
                <c:pt idx="53">
                  <c:v>4.0967900166309503</c:v>
                </c:pt>
                <c:pt idx="54">
                  <c:v>4.1637297476766202</c:v>
                </c:pt>
                <c:pt idx="55">
                  <c:v>4.2555926654434204</c:v>
                </c:pt>
                <c:pt idx="56">
                  <c:v>4.5819845169566999</c:v>
                </c:pt>
                <c:pt idx="57">
                  <c:v>4.6742846112903598</c:v>
                </c:pt>
                <c:pt idx="58">
                  <c:v>4.9432598928771503</c:v>
                </c:pt>
                <c:pt idx="59">
                  <c:v>4.9544669743629104</c:v>
                </c:pt>
                <c:pt idx="60">
                  <c:v>5.1470973276033201</c:v>
                </c:pt>
                <c:pt idx="61">
                  <c:v>5.7742370781176602</c:v>
                </c:pt>
                <c:pt idx="62">
                  <c:v>5.8599344231059698</c:v>
                </c:pt>
                <c:pt idx="63">
                  <c:v>6.0048184202514703</c:v>
                </c:pt>
                <c:pt idx="64">
                  <c:v>6.37264612874442</c:v>
                </c:pt>
                <c:pt idx="65">
                  <c:v>6.6664671083029496</c:v>
                </c:pt>
                <c:pt idx="66">
                  <c:v>6.8358368927015798</c:v>
                </c:pt>
                <c:pt idx="67">
                  <c:v>6.9179401181857498</c:v>
                </c:pt>
                <c:pt idx="68">
                  <c:v>7.0168249928541604</c:v>
                </c:pt>
                <c:pt idx="69">
                  <c:v>7.0515794776072704</c:v>
                </c:pt>
                <c:pt idx="70">
                  <c:v>7.3523723920539403</c:v>
                </c:pt>
                <c:pt idx="71">
                  <c:v>7.6230909905317796</c:v>
                </c:pt>
                <c:pt idx="72">
                  <c:v>7.8631361046426003</c:v>
                </c:pt>
                <c:pt idx="73">
                  <c:v>7.86779548388935</c:v>
                </c:pt>
                <c:pt idx="74">
                  <c:v>8.5338278268113701</c:v>
                </c:pt>
                <c:pt idx="75">
                  <c:v>8.6361368931612805</c:v>
                </c:pt>
                <c:pt idx="76">
                  <c:v>8.7392615010341395</c:v>
                </c:pt>
                <c:pt idx="77">
                  <c:v>8.9098624564731796</c:v>
                </c:pt>
                <c:pt idx="78">
                  <c:v>8.9437478567536299</c:v>
                </c:pt>
                <c:pt idx="79">
                  <c:v>9.1737888505773899</c:v>
                </c:pt>
                <c:pt idx="80">
                  <c:v>9.2103547312188692</c:v>
                </c:pt>
                <c:pt idx="81">
                  <c:v>9.4379446407909899</c:v>
                </c:pt>
                <c:pt idx="82">
                  <c:v>9.45732060625439</c:v>
                </c:pt>
                <c:pt idx="83">
                  <c:v>9.4992046689319007</c:v>
                </c:pt>
                <c:pt idx="84">
                  <c:v>9.6555633084711996</c:v>
                </c:pt>
                <c:pt idx="85">
                  <c:v>9.6845600794326305</c:v>
                </c:pt>
                <c:pt idx="86">
                  <c:v>9.7474109732439498</c:v>
                </c:pt>
                <c:pt idx="87">
                  <c:v>9.7790956884197495</c:v>
                </c:pt>
                <c:pt idx="88">
                  <c:v>9.8943463939188305</c:v>
                </c:pt>
                <c:pt idx="89">
                  <c:v>9.9905181012754607</c:v>
                </c:pt>
                <c:pt idx="90">
                  <c:v>10.0761364098126</c:v>
                </c:pt>
                <c:pt idx="91">
                  <c:v>10.0982881392935</c:v>
                </c:pt>
                <c:pt idx="92">
                  <c:v>10.1529066572838</c:v>
                </c:pt>
                <c:pt idx="93">
                  <c:v>10.1870719992812</c:v>
                </c:pt>
                <c:pt idx="94">
                  <c:v>10.193741038604401</c:v>
                </c:pt>
                <c:pt idx="95">
                  <c:v>10.207909161641</c:v>
                </c:pt>
                <c:pt idx="96">
                  <c:v>10.226559388414</c:v>
                </c:pt>
                <c:pt idx="97">
                  <c:v>10.288772001295101</c:v>
                </c:pt>
                <c:pt idx="98">
                  <c:v>10.373083721597199</c:v>
                </c:pt>
                <c:pt idx="99">
                  <c:v>10.5510170053132</c:v>
                </c:pt>
                <c:pt idx="100">
                  <c:v>10.563377098054101</c:v>
                </c:pt>
                <c:pt idx="101">
                  <c:v>10.6034161082744</c:v>
                </c:pt>
                <c:pt idx="102">
                  <c:v>10.6497147712003</c:v>
                </c:pt>
                <c:pt idx="103">
                  <c:v>10.6703219609819</c:v>
                </c:pt>
                <c:pt idx="104">
                  <c:v>10.7840812542916</c:v>
                </c:pt>
                <c:pt idx="105">
                  <c:v>10.7893701477148</c:v>
                </c:pt>
                <c:pt idx="106">
                  <c:v>10.807124330361001</c:v>
                </c:pt>
                <c:pt idx="107">
                  <c:v>10.937017074382601</c:v>
                </c:pt>
                <c:pt idx="108">
                  <c:v>10.9996974332731</c:v>
                </c:pt>
                <c:pt idx="109">
                  <c:v>11.0461809474474</c:v>
                </c:pt>
                <c:pt idx="110">
                  <c:v>11.2429849101492</c:v>
                </c:pt>
                <c:pt idx="111">
                  <c:v>11.5060458944532</c:v>
                </c:pt>
                <c:pt idx="112">
                  <c:v>11.652747844931801</c:v>
                </c:pt>
                <c:pt idx="113">
                  <c:v>11.6623812543626</c:v>
                </c:pt>
                <c:pt idx="114">
                  <c:v>11.662666179945001</c:v>
                </c:pt>
                <c:pt idx="115">
                  <c:v>11.7501357979459</c:v>
                </c:pt>
                <c:pt idx="116">
                  <c:v>11.756816280364999</c:v>
                </c:pt>
                <c:pt idx="117">
                  <c:v>11.8633101711062</c:v>
                </c:pt>
                <c:pt idx="118">
                  <c:v>11.864560502935699</c:v>
                </c:pt>
                <c:pt idx="119">
                  <c:v>11.974441214203001</c:v>
                </c:pt>
                <c:pt idx="120">
                  <c:v>12.0741552780425</c:v>
                </c:pt>
                <c:pt idx="121">
                  <c:v>12.1208775467511</c:v>
                </c:pt>
                <c:pt idx="122">
                  <c:v>12.267420855320401</c:v>
                </c:pt>
                <c:pt idx="123">
                  <c:v>12.3948522339935</c:v>
                </c:pt>
                <c:pt idx="124">
                  <c:v>12.4630196725868</c:v>
                </c:pt>
                <c:pt idx="125">
                  <c:v>12.7136063627966</c:v>
                </c:pt>
                <c:pt idx="126">
                  <c:v>13.124007187103301</c:v>
                </c:pt>
                <c:pt idx="127">
                  <c:v>13.1503114555805</c:v>
                </c:pt>
                <c:pt idx="128">
                  <c:v>13.533731551971799</c:v>
                </c:pt>
                <c:pt idx="129">
                  <c:v>13.913207436893099</c:v>
                </c:pt>
                <c:pt idx="130">
                  <c:v>14.047118568505001</c:v>
                </c:pt>
                <c:pt idx="131">
                  <c:v>14.0820035802743</c:v>
                </c:pt>
                <c:pt idx="132">
                  <c:v>14.166871540511</c:v>
                </c:pt>
                <c:pt idx="133">
                  <c:v>14.1907290783712</c:v>
                </c:pt>
                <c:pt idx="134">
                  <c:v>14.412267720374</c:v>
                </c:pt>
                <c:pt idx="135">
                  <c:v>14.4568348711328</c:v>
                </c:pt>
                <c:pt idx="136">
                  <c:v>14.607101304035901</c:v>
                </c:pt>
                <c:pt idx="137">
                  <c:v>14.6126772482489</c:v>
                </c:pt>
                <c:pt idx="138">
                  <c:v>14.694688453818401</c:v>
                </c:pt>
                <c:pt idx="139">
                  <c:v>14.756794151301399</c:v>
                </c:pt>
                <c:pt idx="140">
                  <c:v>14.8566369502842</c:v>
                </c:pt>
                <c:pt idx="141">
                  <c:v>14.9072135840554</c:v>
                </c:pt>
                <c:pt idx="142">
                  <c:v>14.9765710789774</c:v>
                </c:pt>
                <c:pt idx="143">
                  <c:v>15.0461272800462</c:v>
                </c:pt>
                <c:pt idx="144">
                  <c:v>15.066818514950199</c:v>
                </c:pt>
                <c:pt idx="145">
                  <c:v>15.192210894182001</c:v>
                </c:pt>
                <c:pt idx="146">
                  <c:v>15.3851782811241</c:v>
                </c:pt>
                <c:pt idx="147">
                  <c:v>15.460721926328301</c:v>
                </c:pt>
                <c:pt idx="148">
                  <c:v>15.507409860365501</c:v>
                </c:pt>
                <c:pt idx="149">
                  <c:v>15.5525334316737</c:v>
                </c:pt>
                <c:pt idx="150">
                  <c:v>15.5701217148233</c:v>
                </c:pt>
                <c:pt idx="151">
                  <c:v>15.6626240377536</c:v>
                </c:pt>
                <c:pt idx="152">
                  <c:v>15.8516973020108</c:v>
                </c:pt>
                <c:pt idx="153">
                  <c:v>15.8585555777967</c:v>
                </c:pt>
                <c:pt idx="154">
                  <c:v>15.8843122846953</c:v>
                </c:pt>
                <c:pt idx="155">
                  <c:v>15.909981061659501</c:v>
                </c:pt>
                <c:pt idx="156">
                  <c:v>15.9235505921251</c:v>
                </c:pt>
                <c:pt idx="157">
                  <c:v>15.926451667528401</c:v>
                </c:pt>
                <c:pt idx="158">
                  <c:v>15.946483309013299</c:v>
                </c:pt>
                <c:pt idx="159">
                  <c:v>15.954186771620099</c:v>
                </c:pt>
                <c:pt idx="160">
                  <c:v>16.035467187056501</c:v>
                </c:pt>
                <c:pt idx="161">
                  <c:v>16.0501776035116</c:v>
                </c:pt>
                <c:pt idx="162">
                  <c:v>16.193188689753299</c:v>
                </c:pt>
                <c:pt idx="163">
                  <c:v>16.312886457845401</c:v>
                </c:pt>
                <c:pt idx="164">
                  <c:v>16.356385421267099</c:v>
                </c:pt>
                <c:pt idx="165">
                  <c:v>16.377764301728799</c:v>
                </c:pt>
                <c:pt idx="166">
                  <c:v>16.423921169681702</c:v>
                </c:pt>
                <c:pt idx="167">
                  <c:v>16.5265867559173</c:v>
                </c:pt>
                <c:pt idx="168">
                  <c:v>16.527185352160199</c:v>
                </c:pt>
                <c:pt idx="169">
                  <c:v>16.634706707699699</c:v>
                </c:pt>
                <c:pt idx="170">
                  <c:v>16.701666844785301</c:v>
                </c:pt>
                <c:pt idx="171">
                  <c:v>16.791037806967001</c:v>
                </c:pt>
                <c:pt idx="172">
                  <c:v>16.932635210352199</c:v>
                </c:pt>
                <c:pt idx="173">
                  <c:v>17.0803750521175</c:v>
                </c:pt>
                <c:pt idx="174">
                  <c:v>17.118565003500802</c:v>
                </c:pt>
                <c:pt idx="175">
                  <c:v>17.198735479067999</c:v>
                </c:pt>
                <c:pt idx="176">
                  <c:v>17.530766454726301</c:v>
                </c:pt>
                <c:pt idx="177">
                  <c:v>17.5621661694952</c:v>
                </c:pt>
                <c:pt idx="178">
                  <c:v>17.751592157274899</c:v>
                </c:pt>
                <c:pt idx="179">
                  <c:v>18.055659929285401</c:v>
                </c:pt>
                <c:pt idx="180">
                  <c:v>18.872951529121501</c:v>
                </c:pt>
                <c:pt idx="181">
                  <c:v>19.1659833109936</c:v>
                </c:pt>
                <c:pt idx="182">
                  <c:v>19.649294514508501</c:v>
                </c:pt>
                <c:pt idx="183">
                  <c:v>19.732510062437001</c:v>
                </c:pt>
                <c:pt idx="184">
                  <c:v>22.073494466532601</c:v>
                </c:pt>
                <c:pt idx="185">
                  <c:v>22.390509333916398</c:v>
                </c:pt>
                <c:pt idx="186">
                  <c:v>22.412444877752201</c:v>
                </c:pt>
                <c:pt idx="187">
                  <c:v>22.482800541118301</c:v>
                </c:pt>
                <c:pt idx="188">
                  <c:v>22.540903881722102</c:v>
                </c:pt>
                <c:pt idx="189">
                  <c:v>22.650572259099601</c:v>
                </c:pt>
                <c:pt idx="190">
                  <c:v>22.700986372831601</c:v>
                </c:pt>
                <c:pt idx="191">
                  <c:v>22.839399785160499</c:v>
                </c:pt>
                <c:pt idx="192">
                  <c:v>22.993786481297001</c:v>
                </c:pt>
                <c:pt idx="193">
                  <c:v>23.027946011186501</c:v>
                </c:pt>
                <c:pt idx="194">
                  <c:v>23.090958409702399</c:v>
                </c:pt>
                <c:pt idx="195">
                  <c:v>23.1687741410542</c:v>
                </c:pt>
                <c:pt idx="196">
                  <c:v>23.285466783301398</c:v>
                </c:pt>
                <c:pt idx="197">
                  <c:v>23.311630851615298</c:v>
                </c:pt>
                <c:pt idx="198">
                  <c:v>23.444413384114299</c:v>
                </c:pt>
                <c:pt idx="199">
                  <c:v>23.456606435821602</c:v>
                </c:pt>
                <c:pt idx="200">
                  <c:v>23.557132850231099</c:v>
                </c:pt>
                <c:pt idx="201">
                  <c:v>23.5734480639765</c:v>
                </c:pt>
                <c:pt idx="202">
                  <c:v>23.7099397100944</c:v>
                </c:pt>
                <c:pt idx="203">
                  <c:v>23.820786802490101</c:v>
                </c:pt>
                <c:pt idx="204">
                  <c:v>24.734182991593599</c:v>
                </c:pt>
                <c:pt idx="205">
                  <c:v>25.069426127998302</c:v>
                </c:pt>
                <c:pt idx="206">
                  <c:v>25.481868173489801</c:v>
                </c:pt>
                <c:pt idx="207">
                  <c:v>25.6339426883332</c:v>
                </c:pt>
              </c:numCache>
            </c:numRef>
          </c:xVal>
          <c:yVal>
            <c:numRef>
              <c:f>Sheet1!$B$2:$B$209</c:f>
              <c:numCache>
                <c:formatCode>General</c:formatCode>
                <c:ptCount val="208"/>
                <c:pt idx="0">
                  <c:v>4.8076923076923097E-3</c:v>
                </c:pt>
                <c:pt idx="1">
                  <c:v>9.6153846153846107E-3</c:v>
                </c:pt>
                <c:pt idx="2">
                  <c:v>1.44230769230769E-2</c:v>
                </c:pt>
                <c:pt idx="3">
                  <c:v>1.9230769230769201E-2</c:v>
                </c:pt>
                <c:pt idx="4">
                  <c:v>2.4038461538461502E-2</c:v>
                </c:pt>
                <c:pt idx="5">
                  <c:v>2.8846153846153799E-2</c:v>
                </c:pt>
                <c:pt idx="6">
                  <c:v>3.3653846153846097E-2</c:v>
                </c:pt>
                <c:pt idx="7">
                  <c:v>3.8461538461538498E-2</c:v>
                </c:pt>
                <c:pt idx="8">
                  <c:v>4.3269230769230803E-2</c:v>
                </c:pt>
                <c:pt idx="9">
                  <c:v>4.80769230769231E-2</c:v>
                </c:pt>
                <c:pt idx="10">
                  <c:v>5.2884615384615398E-2</c:v>
                </c:pt>
                <c:pt idx="11">
                  <c:v>5.7692307692307702E-2</c:v>
                </c:pt>
                <c:pt idx="12">
                  <c:v>6.25E-2</c:v>
                </c:pt>
                <c:pt idx="13">
                  <c:v>6.7307692307692304E-2</c:v>
                </c:pt>
                <c:pt idx="14">
                  <c:v>7.2115384615384595E-2</c:v>
                </c:pt>
                <c:pt idx="15">
                  <c:v>7.69230769230769E-2</c:v>
                </c:pt>
                <c:pt idx="16">
                  <c:v>8.1730769230769204E-2</c:v>
                </c:pt>
                <c:pt idx="17">
                  <c:v>8.6538461538461495E-2</c:v>
                </c:pt>
                <c:pt idx="18">
                  <c:v>9.1346153846153799E-2</c:v>
                </c:pt>
                <c:pt idx="19">
                  <c:v>9.6153846153846104E-2</c:v>
                </c:pt>
                <c:pt idx="20">
                  <c:v>0.10096153846153801</c:v>
                </c:pt>
                <c:pt idx="21">
                  <c:v>0.105769230769231</c:v>
                </c:pt>
                <c:pt idx="22">
                  <c:v>0.110576923076923</c:v>
                </c:pt>
                <c:pt idx="23">
                  <c:v>0.115384615384615</c:v>
                </c:pt>
                <c:pt idx="24">
                  <c:v>0.120192307692308</c:v>
                </c:pt>
                <c:pt idx="25">
                  <c:v>0.125</c:v>
                </c:pt>
                <c:pt idx="26">
                  <c:v>0.12980769230769201</c:v>
                </c:pt>
                <c:pt idx="27">
                  <c:v>0.134615384615385</c:v>
                </c:pt>
                <c:pt idx="28">
                  <c:v>0.13942307692307701</c:v>
                </c:pt>
                <c:pt idx="29">
                  <c:v>0.144230769230769</c:v>
                </c:pt>
                <c:pt idx="30">
                  <c:v>0.14903846153846201</c:v>
                </c:pt>
                <c:pt idx="31">
                  <c:v>0.15384615384615399</c:v>
                </c:pt>
                <c:pt idx="32">
                  <c:v>0.15865384615384601</c:v>
                </c:pt>
                <c:pt idx="33">
                  <c:v>0.16346153846153799</c:v>
                </c:pt>
                <c:pt idx="34">
                  <c:v>0.168269230769231</c:v>
                </c:pt>
                <c:pt idx="35">
                  <c:v>0.17307692307692299</c:v>
                </c:pt>
                <c:pt idx="36">
                  <c:v>0.177884615384615</c:v>
                </c:pt>
                <c:pt idx="37">
                  <c:v>0.18269230769230799</c:v>
                </c:pt>
                <c:pt idx="38">
                  <c:v>0.1875</c:v>
                </c:pt>
                <c:pt idx="39">
                  <c:v>0.19230769230769201</c:v>
                </c:pt>
                <c:pt idx="40">
                  <c:v>0.197115384615385</c:v>
                </c:pt>
                <c:pt idx="41">
                  <c:v>0.20192307692307701</c:v>
                </c:pt>
                <c:pt idx="42">
                  <c:v>0.206730769230769</c:v>
                </c:pt>
                <c:pt idx="43">
                  <c:v>0.21153846153846201</c:v>
                </c:pt>
                <c:pt idx="44">
                  <c:v>0.21634615384615399</c:v>
                </c:pt>
                <c:pt idx="45">
                  <c:v>0.22115384615384601</c:v>
                </c:pt>
                <c:pt idx="46">
                  <c:v>0.22596153846153799</c:v>
                </c:pt>
                <c:pt idx="47">
                  <c:v>0.230769230769231</c:v>
                </c:pt>
                <c:pt idx="48">
                  <c:v>0.23557692307692299</c:v>
                </c:pt>
                <c:pt idx="49">
                  <c:v>0.240384615384615</c:v>
                </c:pt>
                <c:pt idx="50">
                  <c:v>0.24519230769230799</c:v>
                </c:pt>
                <c:pt idx="51">
                  <c:v>0.25</c:v>
                </c:pt>
                <c:pt idx="52">
                  <c:v>0.25480769230769201</c:v>
                </c:pt>
                <c:pt idx="53">
                  <c:v>0.25961538461538503</c:v>
                </c:pt>
                <c:pt idx="54">
                  <c:v>0.26442307692307698</c:v>
                </c:pt>
                <c:pt idx="55">
                  <c:v>0.269230769230769</c:v>
                </c:pt>
                <c:pt idx="56">
                  <c:v>0.27403846153846201</c:v>
                </c:pt>
                <c:pt idx="57">
                  <c:v>0.27884615384615402</c:v>
                </c:pt>
                <c:pt idx="58">
                  <c:v>0.28365384615384598</c:v>
                </c:pt>
                <c:pt idx="59">
                  <c:v>0.28846153846153799</c:v>
                </c:pt>
                <c:pt idx="60">
                  <c:v>0.293269230769231</c:v>
                </c:pt>
                <c:pt idx="61">
                  <c:v>0.29807692307692302</c:v>
                </c:pt>
                <c:pt idx="62">
                  <c:v>0.30288461538461497</c:v>
                </c:pt>
                <c:pt idx="63">
                  <c:v>0.30769230769230799</c:v>
                </c:pt>
                <c:pt idx="64">
                  <c:v>0.3125</c:v>
                </c:pt>
                <c:pt idx="65">
                  <c:v>0.31730769230769201</c:v>
                </c:pt>
                <c:pt idx="66">
                  <c:v>0.32211538461538503</c:v>
                </c:pt>
                <c:pt idx="67">
                  <c:v>0.32692307692307698</c:v>
                </c:pt>
                <c:pt idx="68">
                  <c:v>0.331730769230769</c:v>
                </c:pt>
                <c:pt idx="69">
                  <c:v>0.33653846153846201</c:v>
                </c:pt>
                <c:pt idx="70">
                  <c:v>0.34134615384615402</c:v>
                </c:pt>
                <c:pt idx="71">
                  <c:v>0.34615384615384598</c:v>
                </c:pt>
                <c:pt idx="72">
                  <c:v>0.35096153846153799</c:v>
                </c:pt>
                <c:pt idx="73">
                  <c:v>0.355769230769231</c:v>
                </c:pt>
                <c:pt idx="74">
                  <c:v>0.36057692307692302</c:v>
                </c:pt>
                <c:pt idx="75">
                  <c:v>0.36538461538461497</c:v>
                </c:pt>
                <c:pt idx="76">
                  <c:v>0.37019230769230799</c:v>
                </c:pt>
                <c:pt idx="77">
                  <c:v>0.375</c:v>
                </c:pt>
                <c:pt idx="78">
                  <c:v>0.37980769230769201</c:v>
                </c:pt>
                <c:pt idx="79">
                  <c:v>0.38461538461538503</c:v>
                </c:pt>
                <c:pt idx="80">
                  <c:v>0.38942307692307698</c:v>
                </c:pt>
                <c:pt idx="81">
                  <c:v>0.394230769230769</c:v>
                </c:pt>
                <c:pt idx="82">
                  <c:v>0.39903846153846101</c:v>
                </c:pt>
                <c:pt idx="83">
                  <c:v>0.40384615384615402</c:v>
                </c:pt>
                <c:pt idx="84">
                  <c:v>0.40865384615384598</c:v>
                </c:pt>
                <c:pt idx="85">
                  <c:v>0.41346153846153799</c:v>
                </c:pt>
                <c:pt idx="86">
                  <c:v>0.418269230769231</c:v>
                </c:pt>
                <c:pt idx="87">
                  <c:v>0.42307692307692302</c:v>
                </c:pt>
                <c:pt idx="88">
                  <c:v>0.42788461538461497</c:v>
                </c:pt>
                <c:pt idx="89">
                  <c:v>0.43269230769230799</c:v>
                </c:pt>
                <c:pt idx="90">
                  <c:v>0.4375</c:v>
                </c:pt>
                <c:pt idx="91">
                  <c:v>0.44230769230769201</c:v>
                </c:pt>
                <c:pt idx="92">
                  <c:v>0.44711538461538503</c:v>
                </c:pt>
                <c:pt idx="93">
                  <c:v>0.45192307692307698</c:v>
                </c:pt>
                <c:pt idx="94">
                  <c:v>0.456730769230769</c:v>
                </c:pt>
                <c:pt idx="95">
                  <c:v>0.46153846153846201</c:v>
                </c:pt>
                <c:pt idx="96">
                  <c:v>0.46634615384615402</c:v>
                </c:pt>
                <c:pt idx="97">
                  <c:v>0.47115384615384598</c:v>
                </c:pt>
                <c:pt idx="98">
                  <c:v>0.47596153846153799</c:v>
                </c:pt>
                <c:pt idx="99">
                  <c:v>0.480769230769231</c:v>
                </c:pt>
                <c:pt idx="100">
                  <c:v>0.48557692307692302</c:v>
                </c:pt>
                <c:pt idx="101">
                  <c:v>0.49038461538461497</c:v>
                </c:pt>
                <c:pt idx="102">
                  <c:v>0.49519230769230799</c:v>
                </c:pt>
                <c:pt idx="103">
                  <c:v>0.5</c:v>
                </c:pt>
                <c:pt idx="104">
                  <c:v>0.50480769230769196</c:v>
                </c:pt>
                <c:pt idx="105">
                  <c:v>0.50961538461538503</c:v>
                </c:pt>
                <c:pt idx="106">
                  <c:v>0.51442307692307698</c:v>
                </c:pt>
                <c:pt idx="107">
                  <c:v>0.51923076923076905</c:v>
                </c:pt>
                <c:pt idx="108">
                  <c:v>0.52403846153846201</c:v>
                </c:pt>
                <c:pt idx="109">
                  <c:v>0.52884615384615397</c:v>
                </c:pt>
                <c:pt idx="110">
                  <c:v>0.53365384615384603</c:v>
                </c:pt>
                <c:pt idx="111">
                  <c:v>0.53846153846153799</c:v>
                </c:pt>
                <c:pt idx="112">
                  <c:v>0.54326923076923095</c:v>
                </c:pt>
                <c:pt idx="113">
                  <c:v>0.54807692307692302</c:v>
                </c:pt>
                <c:pt idx="114">
                  <c:v>0.55288461538461497</c:v>
                </c:pt>
                <c:pt idx="115">
                  <c:v>0.55769230769230804</c:v>
                </c:pt>
                <c:pt idx="116">
                  <c:v>0.5625</c:v>
                </c:pt>
                <c:pt idx="117">
                  <c:v>0.56730769230769196</c:v>
                </c:pt>
                <c:pt idx="118">
                  <c:v>0.57211538461538503</c:v>
                </c:pt>
                <c:pt idx="119">
                  <c:v>0.57692307692307698</c:v>
                </c:pt>
                <c:pt idx="120">
                  <c:v>0.58173076923076905</c:v>
                </c:pt>
                <c:pt idx="121">
                  <c:v>0.58653846153846201</c:v>
                </c:pt>
                <c:pt idx="122">
                  <c:v>0.59134615384615397</c:v>
                </c:pt>
                <c:pt idx="123">
                  <c:v>0.59615384615384603</c:v>
                </c:pt>
                <c:pt idx="124">
                  <c:v>0.60096153846153799</c:v>
                </c:pt>
                <c:pt idx="125">
                  <c:v>0.60576923076923095</c:v>
                </c:pt>
                <c:pt idx="126">
                  <c:v>0.61057692307692302</c:v>
                </c:pt>
                <c:pt idx="127">
                  <c:v>0.61538461538461497</c:v>
                </c:pt>
                <c:pt idx="128">
                  <c:v>0.62019230769230804</c:v>
                </c:pt>
                <c:pt idx="129">
                  <c:v>0.625</c:v>
                </c:pt>
                <c:pt idx="130">
                  <c:v>0.62980769230769196</c:v>
                </c:pt>
                <c:pt idx="131">
                  <c:v>0.63461538461538403</c:v>
                </c:pt>
                <c:pt idx="132">
                  <c:v>0.63942307692307698</c:v>
                </c:pt>
                <c:pt idx="133">
                  <c:v>0.64423076923076905</c:v>
                </c:pt>
                <c:pt idx="134">
                  <c:v>0.64903846153846101</c:v>
                </c:pt>
                <c:pt idx="135">
                  <c:v>0.65384615384615397</c:v>
                </c:pt>
                <c:pt idx="136">
                  <c:v>0.65865384615384603</c:v>
                </c:pt>
                <c:pt idx="137">
                  <c:v>0.66346153846153799</c:v>
                </c:pt>
                <c:pt idx="138">
                  <c:v>0.66826923076923095</c:v>
                </c:pt>
                <c:pt idx="139">
                  <c:v>0.67307692307692302</c:v>
                </c:pt>
                <c:pt idx="140">
                  <c:v>0.67788461538461497</c:v>
                </c:pt>
                <c:pt idx="141">
                  <c:v>0.68269230769230804</c:v>
                </c:pt>
                <c:pt idx="142">
                  <c:v>0.6875</c:v>
                </c:pt>
                <c:pt idx="143">
                  <c:v>0.69230769230769196</c:v>
                </c:pt>
                <c:pt idx="144">
                  <c:v>0.69711538461538403</c:v>
                </c:pt>
                <c:pt idx="145">
                  <c:v>0.70192307692307698</c:v>
                </c:pt>
                <c:pt idx="146">
                  <c:v>0.70673076923076905</c:v>
                </c:pt>
                <c:pt idx="147">
                  <c:v>0.71153846153846101</c:v>
                </c:pt>
                <c:pt idx="148">
                  <c:v>0.71634615384615397</c:v>
                </c:pt>
                <c:pt idx="149">
                  <c:v>0.72115384615384603</c:v>
                </c:pt>
                <c:pt idx="150">
                  <c:v>0.72596153846153799</c:v>
                </c:pt>
                <c:pt idx="151">
                  <c:v>0.73076923076923095</c:v>
                </c:pt>
                <c:pt idx="152">
                  <c:v>0.73557692307692302</c:v>
                </c:pt>
                <c:pt idx="153">
                  <c:v>0.74038461538461497</c:v>
                </c:pt>
                <c:pt idx="154">
                  <c:v>0.74519230769230804</c:v>
                </c:pt>
                <c:pt idx="155">
                  <c:v>0.75</c:v>
                </c:pt>
                <c:pt idx="156">
                  <c:v>0.75480769230769196</c:v>
                </c:pt>
                <c:pt idx="157">
                  <c:v>0.75961538461538503</c:v>
                </c:pt>
                <c:pt idx="158">
                  <c:v>0.76442307692307698</c:v>
                </c:pt>
                <c:pt idx="159">
                  <c:v>0.76923076923076905</c:v>
                </c:pt>
                <c:pt idx="160">
                  <c:v>0.77403846153846101</c:v>
                </c:pt>
                <c:pt idx="161">
                  <c:v>0.77884615384615397</c:v>
                </c:pt>
                <c:pt idx="162">
                  <c:v>0.78365384615384603</c:v>
                </c:pt>
                <c:pt idx="163">
                  <c:v>0.78846153846153799</c:v>
                </c:pt>
                <c:pt idx="164">
                  <c:v>0.79326923076923095</c:v>
                </c:pt>
                <c:pt idx="165">
                  <c:v>0.79807692307692302</c:v>
                </c:pt>
                <c:pt idx="166">
                  <c:v>0.80288461538461497</c:v>
                </c:pt>
                <c:pt idx="167">
                  <c:v>0.80769230769230804</c:v>
                </c:pt>
                <c:pt idx="168">
                  <c:v>0.8125</c:v>
                </c:pt>
                <c:pt idx="169">
                  <c:v>0.81730769230769196</c:v>
                </c:pt>
                <c:pt idx="170">
                  <c:v>0.82211538461538503</c:v>
                </c:pt>
                <c:pt idx="171">
                  <c:v>0.82692307692307698</c:v>
                </c:pt>
                <c:pt idx="172">
                  <c:v>0.83173076923076905</c:v>
                </c:pt>
                <c:pt idx="173">
                  <c:v>0.83653846153846201</c:v>
                </c:pt>
                <c:pt idx="174">
                  <c:v>0.84134615384615397</c:v>
                </c:pt>
                <c:pt idx="175">
                  <c:v>0.84615384615384603</c:v>
                </c:pt>
                <c:pt idx="176">
                  <c:v>0.85096153846153799</c:v>
                </c:pt>
                <c:pt idx="177">
                  <c:v>0.85576923076923095</c:v>
                </c:pt>
                <c:pt idx="178">
                  <c:v>0.86057692307692302</c:v>
                </c:pt>
                <c:pt idx="179">
                  <c:v>0.86538461538461497</c:v>
                </c:pt>
                <c:pt idx="180">
                  <c:v>0.87019230769230804</c:v>
                </c:pt>
                <c:pt idx="181">
                  <c:v>0.875</c:v>
                </c:pt>
                <c:pt idx="182">
                  <c:v>0.87980769230769196</c:v>
                </c:pt>
                <c:pt idx="183">
                  <c:v>0.88461538461538503</c:v>
                </c:pt>
                <c:pt idx="184">
                  <c:v>0.88942307692307698</c:v>
                </c:pt>
                <c:pt idx="185">
                  <c:v>0.89423076923076905</c:v>
                </c:pt>
                <c:pt idx="186">
                  <c:v>0.89903846153846101</c:v>
                </c:pt>
                <c:pt idx="187">
                  <c:v>0.90384615384615397</c:v>
                </c:pt>
                <c:pt idx="188">
                  <c:v>0.90865384615384603</c:v>
                </c:pt>
                <c:pt idx="189">
                  <c:v>0.91346153846153799</c:v>
                </c:pt>
                <c:pt idx="190">
                  <c:v>0.91826923076923095</c:v>
                </c:pt>
                <c:pt idx="191">
                  <c:v>0.92307692307692302</c:v>
                </c:pt>
                <c:pt idx="192">
                  <c:v>0.92788461538461497</c:v>
                </c:pt>
                <c:pt idx="193">
                  <c:v>0.93269230769230804</c:v>
                </c:pt>
                <c:pt idx="194">
                  <c:v>0.9375</c:v>
                </c:pt>
                <c:pt idx="195">
                  <c:v>0.94230769230769196</c:v>
                </c:pt>
                <c:pt idx="196">
                  <c:v>0.94711538461538503</c:v>
                </c:pt>
                <c:pt idx="197">
                  <c:v>0.95192307692307698</c:v>
                </c:pt>
                <c:pt idx="198">
                  <c:v>0.95673076923076905</c:v>
                </c:pt>
                <c:pt idx="199">
                  <c:v>0.96153846153846201</c:v>
                </c:pt>
                <c:pt idx="200">
                  <c:v>0.96634615384615397</c:v>
                </c:pt>
                <c:pt idx="201">
                  <c:v>0.97115384615384603</c:v>
                </c:pt>
                <c:pt idx="202">
                  <c:v>0.97596153846153799</c:v>
                </c:pt>
                <c:pt idx="203">
                  <c:v>0.98076923076923095</c:v>
                </c:pt>
                <c:pt idx="204">
                  <c:v>0.98557692307692302</c:v>
                </c:pt>
                <c:pt idx="205">
                  <c:v>0.99038461538461497</c:v>
                </c:pt>
                <c:pt idx="206">
                  <c:v>0.99519230769230804</c:v>
                </c:pt>
                <c:pt idx="207">
                  <c:v>1</c:v>
                </c:pt>
              </c:numCache>
            </c:numRef>
          </c:yVal>
          <c:smooth val="1"/>
          <c:extLst xmlns:c16r2="http://schemas.microsoft.com/office/drawing/2015/06/chart">
            <c:ext xmlns:c16="http://schemas.microsoft.com/office/drawing/2014/chart" uri="{C3380CC4-5D6E-409C-BE32-E72D297353CC}">
              <c16:uniqueId val="{00000002-DC5F-4977-8136-9F946C819BA3}"/>
            </c:ext>
          </c:extLst>
        </c:ser>
        <c:dLbls>
          <c:showLegendKey val="0"/>
          <c:showVal val="0"/>
          <c:showCatName val="0"/>
          <c:showSerName val="0"/>
          <c:showPercent val="0"/>
          <c:showBubbleSize val="0"/>
        </c:dLbls>
        <c:axId val="259857280"/>
        <c:axId val="259857840"/>
      </c:scatterChart>
      <c:valAx>
        <c:axId val="259857280"/>
        <c:scaling>
          <c:orientation val="minMax"/>
          <c:max val="30"/>
          <c:min val="-5"/>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dirty="0" smtClean="0">
                    <a:solidFill>
                      <a:schemeClr val="tx1"/>
                    </a:solidFill>
                  </a:rPr>
                  <a:t>SNR (dB)</a:t>
                </a:r>
                <a:endParaRPr lang="en-US" sz="2000" dirty="0">
                  <a:solidFill>
                    <a:schemeClr val="tx1"/>
                  </a:solidFill>
                </a:endParaRPr>
              </a:p>
            </c:rich>
          </c:tx>
          <c:layout>
            <c:manualLayout>
              <c:xMode val="edge"/>
              <c:yMode val="edge"/>
              <c:x val="0.242439516519386"/>
              <c:y val="0.7788885985939719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59857840"/>
        <c:crosses val="autoZero"/>
        <c:crossBetween val="midCat"/>
      </c:valAx>
      <c:valAx>
        <c:axId val="259857840"/>
        <c:scaling>
          <c:orientation val="minMax"/>
          <c:max val="1"/>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dirty="0">
                    <a:solidFill>
                      <a:schemeClr val="tx1"/>
                    </a:solidFill>
                  </a:rPr>
                  <a:t>CDF</a:t>
                </a:r>
              </a:p>
            </c:rich>
          </c:tx>
          <c:layout>
            <c:manualLayout>
              <c:xMode val="edge"/>
              <c:yMode val="edge"/>
              <c:x val="9.6360267823880092E-3"/>
              <c:y val="0.3463900379267679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59857280"/>
        <c:crosses val="autoZero"/>
        <c:crossBetween val="midCat"/>
        <c:majorUnit val="0.2"/>
      </c:valAx>
      <c:spPr>
        <a:noFill/>
        <a:ln>
          <a:noFill/>
        </a:ln>
        <a:effectLst/>
      </c:spPr>
    </c:plotArea>
    <c:legend>
      <c:legendPos val="r"/>
      <c:layout>
        <c:manualLayout>
          <c:xMode val="edge"/>
          <c:yMode val="edge"/>
          <c:x val="0.482093941622666"/>
          <c:y val="0.37600322111856199"/>
          <c:w val="0.48184191935369203"/>
          <c:h val="0.221589579505887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No Beam</c:v>
                </c:pt>
              </c:strCache>
            </c:strRef>
          </c:tx>
          <c:spPr>
            <a:ln w="38100" cap="rnd">
              <a:solidFill>
                <a:schemeClr val="accent6">
                  <a:lumMod val="50000"/>
                </a:schemeClr>
              </a:solidFill>
              <a:round/>
            </a:ln>
            <a:effectLst/>
          </c:spPr>
          <c:marker>
            <c:symbol val="none"/>
          </c:marker>
          <c:dPt>
            <c:idx val="186"/>
            <c:marker>
              <c:symbol val="none"/>
            </c:marker>
            <c:bubble3D val="0"/>
            <c:spPr>
              <a:ln w="38100" cap="rnd">
                <a:solidFill>
                  <a:schemeClr val="accent6">
                    <a:lumMod val="75000"/>
                  </a:schemeClr>
                </a:solidFill>
                <a:round/>
              </a:ln>
              <a:effectLst/>
            </c:spPr>
          </c:dPt>
          <c:xVal>
            <c:numRef>
              <c:f>Sheet1!$C$2:$C$209</c:f>
              <c:numCache>
                <c:formatCode>General</c:formatCode>
                <c:ptCount val="208"/>
                <c:pt idx="0">
                  <c:v>6.6666666666666696</c:v>
                </c:pt>
                <c:pt idx="1">
                  <c:v>6.6666666666666696</c:v>
                </c:pt>
                <c:pt idx="2">
                  <c:v>6.6666666666666696</c:v>
                </c:pt>
                <c:pt idx="3">
                  <c:v>6.6666666666666696</c:v>
                </c:pt>
                <c:pt idx="4">
                  <c:v>6.6666666666666696</c:v>
                </c:pt>
                <c:pt idx="5">
                  <c:v>6.6666666666666696</c:v>
                </c:pt>
                <c:pt idx="6">
                  <c:v>6.6666666666666696</c:v>
                </c:pt>
                <c:pt idx="7">
                  <c:v>6.6666666666666696</c:v>
                </c:pt>
                <c:pt idx="8">
                  <c:v>6.6666666666666696</c:v>
                </c:pt>
                <c:pt idx="9">
                  <c:v>6.6666666666666696</c:v>
                </c:pt>
                <c:pt idx="10">
                  <c:v>6.6666666666666696</c:v>
                </c:pt>
                <c:pt idx="11">
                  <c:v>6.6666666666666696</c:v>
                </c:pt>
                <c:pt idx="12">
                  <c:v>6.6666666666666696</c:v>
                </c:pt>
                <c:pt idx="13">
                  <c:v>6.6666666666666696</c:v>
                </c:pt>
                <c:pt idx="14">
                  <c:v>6.6666666666666696</c:v>
                </c:pt>
                <c:pt idx="15">
                  <c:v>6.6666666666666696</c:v>
                </c:pt>
                <c:pt idx="16">
                  <c:v>6.6666666666666696</c:v>
                </c:pt>
                <c:pt idx="17">
                  <c:v>6.6666666666666696</c:v>
                </c:pt>
                <c:pt idx="18">
                  <c:v>6.6666666666666696</c:v>
                </c:pt>
                <c:pt idx="19">
                  <c:v>6.6666666666666696</c:v>
                </c:pt>
                <c:pt idx="20">
                  <c:v>6.6666666666666696</c:v>
                </c:pt>
                <c:pt idx="21">
                  <c:v>6.6666666666666696</c:v>
                </c:pt>
                <c:pt idx="22">
                  <c:v>6.6666666666666696</c:v>
                </c:pt>
                <c:pt idx="23">
                  <c:v>6.6666666666666696</c:v>
                </c:pt>
                <c:pt idx="24">
                  <c:v>6.6666666666666696</c:v>
                </c:pt>
                <c:pt idx="25">
                  <c:v>6.6666666666666696</c:v>
                </c:pt>
                <c:pt idx="26">
                  <c:v>6.6666666666666696</c:v>
                </c:pt>
                <c:pt idx="27">
                  <c:v>6.6666666666666696</c:v>
                </c:pt>
                <c:pt idx="28">
                  <c:v>6.6666666666666696</c:v>
                </c:pt>
                <c:pt idx="29">
                  <c:v>6.6666666666666696</c:v>
                </c:pt>
                <c:pt idx="30">
                  <c:v>6.6666666666666696</c:v>
                </c:pt>
                <c:pt idx="31">
                  <c:v>6.6666666666666696</c:v>
                </c:pt>
                <c:pt idx="32">
                  <c:v>6.6666666666666696</c:v>
                </c:pt>
                <c:pt idx="33">
                  <c:v>6.6666666666666696</c:v>
                </c:pt>
                <c:pt idx="34">
                  <c:v>6.6666666666666696</c:v>
                </c:pt>
                <c:pt idx="35">
                  <c:v>6.6666666666666696</c:v>
                </c:pt>
                <c:pt idx="36">
                  <c:v>6.6666666666666696</c:v>
                </c:pt>
                <c:pt idx="37">
                  <c:v>6.6666666666666696</c:v>
                </c:pt>
                <c:pt idx="38">
                  <c:v>6.6666666666666696</c:v>
                </c:pt>
                <c:pt idx="39">
                  <c:v>6.6666666666666696</c:v>
                </c:pt>
                <c:pt idx="40">
                  <c:v>6.6666666666666696</c:v>
                </c:pt>
                <c:pt idx="41">
                  <c:v>6.6666666666666696</c:v>
                </c:pt>
                <c:pt idx="42">
                  <c:v>6.6666666666666696</c:v>
                </c:pt>
                <c:pt idx="43">
                  <c:v>6.6666666666666696</c:v>
                </c:pt>
                <c:pt idx="44">
                  <c:v>6.6666666666666696</c:v>
                </c:pt>
                <c:pt idx="45">
                  <c:v>6.6666666666666696</c:v>
                </c:pt>
                <c:pt idx="46">
                  <c:v>6.6666666666666696</c:v>
                </c:pt>
                <c:pt idx="47">
                  <c:v>6.6666666666666696</c:v>
                </c:pt>
                <c:pt idx="48">
                  <c:v>6.6666666666666696</c:v>
                </c:pt>
                <c:pt idx="49">
                  <c:v>6.6666666666666696</c:v>
                </c:pt>
                <c:pt idx="50">
                  <c:v>6.6666666666666696</c:v>
                </c:pt>
                <c:pt idx="51">
                  <c:v>6.6666666666666696</c:v>
                </c:pt>
                <c:pt idx="52">
                  <c:v>6.6666666666666696</c:v>
                </c:pt>
                <c:pt idx="53">
                  <c:v>6.6666666666666696</c:v>
                </c:pt>
                <c:pt idx="54">
                  <c:v>6.6666666666666696</c:v>
                </c:pt>
                <c:pt idx="55">
                  <c:v>6.6666666666666696</c:v>
                </c:pt>
                <c:pt idx="56">
                  <c:v>6.6666666666666696</c:v>
                </c:pt>
                <c:pt idx="57">
                  <c:v>6.6666666666666696</c:v>
                </c:pt>
                <c:pt idx="58">
                  <c:v>6.6666666666666696</c:v>
                </c:pt>
                <c:pt idx="59">
                  <c:v>6.6666666666666696</c:v>
                </c:pt>
                <c:pt idx="60">
                  <c:v>6.6666666666666696</c:v>
                </c:pt>
                <c:pt idx="61">
                  <c:v>6.6666666666666696</c:v>
                </c:pt>
                <c:pt idx="62">
                  <c:v>6.6666666666666696</c:v>
                </c:pt>
                <c:pt idx="63">
                  <c:v>6.6666666666666696</c:v>
                </c:pt>
                <c:pt idx="64">
                  <c:v>6.6666666666666696</c:v>
                </c:pt>
                <c:pt idx="65">
                  <c:v>6.6666666666666696</c:v>
                </c:pt>
                <c:pt idx="66">
                  <c:v>6.6666666666666696</c:v>
                </c:pt>
                <c:pt idx="67">
                  <c:v>6.6666666666666696</c:v>
                </c:pt>
                <c:pt idx="68">
                  <c:v>6.6666666666666696</c:v>
                </c:pt>
                <c:pt idx="69">
                  <c:v>6.6666666666666696</c:v>
                </c:pt>
                <c:pt idx="70">
                  <c:v>6.6666666666666696</c:v>
                </c:pt>
                <c:pt idx="71">
                  <c:v>6.6666666666666696</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13.3333333333333</c:v>
                </c:pt>
                <c:pt idx="95">
                  <c:v>13.3333333333333</c:v>
                </c:pt>
                <c:pt idx="96">
                  <c:v>13.3333333333333</c:v>
                </c:pt>
                <c:pt idx="97">
                  <c:v>13.3333333333333</c:v>
                </c:pt>
                <c:pt idx="98">
                  <c:v>13.3333333333333</c:v>
                </c:pt>
                <c:pt idx="99">
                  <c:v>13.3333333333333</c:v>
                </c:pt>
                <c:pt idx="100">
                  <c:v>13.3333333333333</c:v>
                </c:pt>
                <c:pt idx="101">
                  <c:v>13.3333333333333</c:v>
                </c:pt>
                <c:pt idx="102">
                  <c:v>13.3333333333333</c:v>
                </c:pt>
                <c:pt idx="103">
                  <c:v>13.3333333333333</c:v>
                </c:pt>
                <c:pt idx="104">
                  <c:v>13.3333333333333</c:v>
                </c:pt>
                <c:pt idx="105">
                  <c:v>13.3333333333333</c:v>
                </c:pt>
                <c:pt idx="106">
                  <c:v>15</c:v>
                </c:pt>
                <c:pt idx="107">
                  <c:v>15</c:v>
                </c:pt>
                <c:pt idx="108">
                  <c:v>15</c:v>
                </c:pt>
                <c:pt idx="109">
                  <c:v>15</c:v>
                </c:pt>
                <c:pt idx="110">
                  <c:v>15</c:v>
                </c:pt>
                <c:pt idx="111">
                  <c:v>15</c:v>
                </c:pt>
                <c:pt idx="112">
                  <c:v>16</c:v>
                </c:pt>
                <c:pt idx="113">
                  <c:v>16</c:v>
                </c:pt>
                <c:pt idx="114">
                  <c:v>16</c:v>
                </c:pt>
                <c:pt idx="115">
                  <c:v>16</c:v>
                </c:pt>
                <c:pt idx="116">
                  <c:v>16</c:v>
                </c:pt>
                <c:pt idx="117">
                  <c:v>16</c:v>
                </c:pt>
                <c:pt idx="118">
                  <c:v>16</c:v>
                </c:pt>
                <c:pt idx="119">
                  <c:v>16</c:v>
                </c:pt>
                <c:pt idx="120">
                  <c:v>16</c:v>
                </c:pt>
                <c:pt idx="121">
                  <c:v>16</c:v>
                </c:pt>
                <c:pt idx="122">
                  <c:v>16</c:v>
                </c:pt>
                <c:pt idx="123">
                  <c:v>16</c:v>
                </c:pt>
                <c:pt idx="124">
                  <c:v>16</c:v>
                </c:pt>
                <c:pt idx="125">
                  <c:v>16</c:v>
                </c:pt>
                <c:pt idx="126">
                  <c:v>16</c:v>
                </c:pt>
                <c:pt idx="127">
                  <c:v>16</c:v>
                </c:pt>
                <c:pt idx="128">
                  <c:v>16</c:v>
                </c:pt>
                <c:pt idx="129">
                  <c:v>16</c:v>
                </c:pt>
                <c:pt idx="130">
                  <c:v>16</c:v>
                </c:pt>
                <c:pt idx="131">
                  <c:v>16</c:v>
                </c:pt>
                <c:pt idx="132">
                  <c:v>16</c:v>
                </c:pt>
                <c:pt idx="133">
                  <c:v>16</c:v>
                </c:pt>
                <c:pt idx="134">
                  <c:v>16</c:v>
                </c:pt>
                <c:pt idx="135">
                  <c:v>16</c:v>
                </c:pt>
                <c:pt idx="136">
                  <c:v>16</c:v>
                </c:pt>
                <c:pt idx="137">
                  <c:v>16</c:v>
                </c:pt>
                <c:pt idx="138">
                  <c:v>16</c:v>
                </c:pt>
                <c:pt idx="139">
                  <c:v>20</c:v>
                </c:pt>
                <c:pt idx="140">
                  <c:v>20</c:v>
                </c:pt>
                <c:pt idx="141">
                  <c:v>20</c:v>
                </c:pt>
                <c:pt idx="142">
                  <c:v>20</c:v>
                </c:pt>
                <c:pt idx="143">
                  <c:v>20</c:v>
                </c:pt>
                <c:pt idx="144">
                  <c:v>20</c:v>
                </c:pt>
                <c:pt idx="145">
                  <c:v>20</c:v>
                </c:pt>
                <c:pt idx="146">
                  <c:v>20</c:v>
                </c:pt>
                <c:pt idx="147">
                  <c:v>20</c:v>
                </c:pt>
                <c:pt idx="148">
                  <c:v>20</c:v>
                </c:pt>
                <c:pt idx="149">
                  <c:v>20</c:v>
                </c:pt>
                <c:pt idx="150">
                  <c:v>20</c:v>
                </c:pt>
                <c:pt idx="151">
                  <c:v>20</c:v>
                </c:pt>
                <c:pt idx="152">
                  <c:v>20</c:v>
                </c:pt>
                <c:pt idx="153">
                  <c:v>20</c:v>
                </c:pt>
                <c:pt idx="154">
                  <c:v>20</c:v>
                </c:pt>
                <c:pt idx="155">
                  <c:v>20</c:v>
                </c:pt>
                <c:pt idx="156">
                  <c:v>20</c:v>
                </c:pt>
                <c:pt idx="157">
                  <c:v>20</c:v>
                </c:pt>
                <c:pt idx="158">
                  <c:v>26.6666666666667</c:v>
                </c:pt>
                <c:pt idx="159">
                  <c:v>26.6666666666667</c:v>
                </c:pt>
                <c:pt idx="160">
                  <c:v>26.6666666666667</c:v>
                </c:pt>
                <c:pt idx="161">
                  <c:v>26.6666666666667</c:v>
                </c:pt>
                <c:pt idx="162">
                  <c:v>26.6666666666667</c:v>
                </c:pt>
                <c:pt idx="163">
                  <c:v>26.6666666666667</c:v>
                </c:pt>
                <c:pt idx="164">
                  <c:v>26.6666666666667</c:v>
                </c:pt>
                <c:pt idx="165">
                  <c:v>26.6666666666667</c:v>
                </c:pt>
                <c:pt idx="166">
                  <c:v>26.6666666666667</c:v>
                </c:pt>
                <c:pt idx="167">
                  <c:v>26.6666666666667</c:v>
                </c:pt>
                <c:pt idx="168">
                  <c:v>26.6666666666667</c:v>
                </c:pt>
                <c:pt idx="169">
                  <c:v>26.6666666666667</c:v>
                </c:pt>
                <c:pt idx="170">
                  <c:v>26.6666666666667</c:v>
                </c:pt>
                <c:pt idx="171">
                  <c:v>26.6666666666667</c:v>
                </c:pt>
                <c:pt idx="172">
                  <c:v>26.6666666666667</c:v>
                </c:pt>
                <c:pt idx="173">
                  <c:v>26.6666666666667</c:v>
                </c:pt>
                <c:pt idx="174">
                  <c:v>26.6666666666667</c:v>
                </c:pt>
                <c:pt idx="175">
                  <c:v>26.6666666666667</c:v>
                </c:pt>
                <c:pt idx="176">
                  <c:v>30</c:v>
                </c:pt>
                <c:pt idx="177">
                  <c:v>32</c:v>
                </c:pt>
                <c:pt idx="178">
                  <c:v>32</c:v>
                </c:pt>
                <c:pt idx="179">
                  <c:v>32</c:v>
                </c:pt>
                <c:pt idx="180">
                  <c:v>32</c:v>
                </c:pt>
                <c:pt idx="181">
                  <c:v>32</c:v>
                </c:pt>
                <c:pt idx="182">
                  <c:v>32</c:v>
                </c:pt>
                <c:pt idx="183">
                  <c:v>32</c:v>
                </c:pt>
                <c:pt idx="184">
                  <c:v>32</c:v>
                </c:pt>
                <c:pt idx="185">
                  <c:v>32</c:v>
                </c:pt>
                <c:pt idx="186">
                  <c:v>40</c:v>
                </c:pt>
                <c:pt idx="187">
                  <c:v>40</c:v>
                </c:pt>
                <c:pt idx="188">
                  <c:v>40</c:v>
                </c:pt>
                <c:pt idx="189">
                  <c:v>40</c:v>
                </c:pt>
                <c:pt idx="190">
                  <c:v>40</c:v>
                </c:pt>
                <c:pt idx="191">
                  <c:v>40</c:v>
                </c:pt>
                <c:pt idx="192">
                  <c:v>40</c:v>
                </c:pt>
                <c:pt idx="193">
                  <c:v>40</c:v>
                </c:pt>
                <c:pt idx="194">
                  <c:v>40</c:v>
                </c:pt>
                <c:pt idx="195">
                  <c:v>45</c:v>
                </c:pt>
                <c:pt idx="196">
                  <c:v>45</c:v>
                </c:pt>
                <c:pt idx="197">
                  <c:v>45</c:v>
                </c:pt>
                <c:pt idx="198">
                  <c:v>48</c:v>
                </c:pt>
                <c:pt idx="199">
                  <c:v>48</c:v>
                </c:pt>
                <c:pt idx="200">
                  <c:v>48</c:v>
                </c:pt>
                <c:pt idx="201">
                  <c:v>48</c:v>
                </c:pt>
                <c:pt idx="202">
                  <c:v>48</c:v>
                </c:pt>
                <c:pt idx="203">
                  <c:v>48</c:v>
                </c:pt>
                <c:pt idx="204">
                  <c:v>48</c:v>
                </c:pt>
                <c:pt idx="205">
                  <c:v>48</c:v>
                </c:pt>
                <c:pt idx="206">
                  <c:v>48</c:v>
                </c:pt>
                <c:pt idx="207">
                  <c:v>48</c:v>
                </c:pt>
              </c:numCache>
            </c:numRef>
          </c:xVal>
          <c:yVal>
            <c:numRef>
              <c:f>Sheet1!$B$2:$B$209</c:f>
              <c:numCache>
                <c:formatCode>General</c:formatCode>
                <c:ptCount val="208"/>
                <c:pt idx="0">
                  <c:v>4.8076923076923097E-3</c:v>
                </c:pt>
                <c:pt idx="1">
                  <c:v>9.6153846153846107E-3</c:v>
                </c:pt>
                <c:pt idx="2">
                  <c:v>1.44230769230769E-2</c:v>
                </c:pt>
                <c:pt idx="3">
                  <c:v>1.9230769230769201E-2</c:v>
                </c:pt>
                <c:pt idx="4">
                  <c:v>2.4038461538461502E-2</c:v>
                </c:pt>
                <c:pt idx="5">
                  <c:v>2.8846153846153799E-2</c:v>
                </c:pt>
                <c:pt idx="6">
                  <c:v>3.3653846153846097E-2</c:v>
                </c:pt>
                <c:pt idx="7">
                  <c:v>3.8461538461538498E-2</c:v>
                </c:pt>
                <c:pt idx="8">
                  <c:v>4.3269230769230803E-2</c:v>
                </c:pt>
                <c:pt idx="9">
                  <c:v>4.80769230769231E-2</c:v>
                </c:pt>
                <c:pt idx="10">
                  <c:v>5.2884615384615398E-2</c:v>
                </c:pt>
                <c:pt idx="11">
                  <c:v>5.7692307692307702E-2</c:v>
                </c:pt>
                <c:pt idx="12">
                  <c:v>6.25E-2</c:v>
                </c:pt>
                <c:pt idx="13">
                  <c:v>6.7307692307692304E-2</c:v>
                </c:pt>
                <c:pt idx="14">
                  <c:v>7.2115384615384595E-2</c:v>
                </c:pt>
                <c:pt idx="15">
                  <c:v>7.69230769230769E-2</c:v>
                </c:pt>
                <c:pt idx="16">
                  <c:v>8.1730769230769204E-2</c:v>
                </c:pt>
                <c:pt idx="17">
                  <c:v>8.6538461538461495E-2</c:v>
                </c:pt>
                <c:pt idx="18">
                  <c:v>9.1346153846153799E-2</c:v>
                </c:pt>
                <c:pt idx="19">
                  <c:v>9.6153846153846104E-2</c:v>
                </c:pt>
                <c:pt idx="20">
                  <c:v>0.10096153846153801</c:v>
                </c:pt>
                <c:pt idx="21">
                  <c:v>0.105769230769231</c:v>
                </c:pt>
                <c:pt idx="22">
                  <c:v>0.110576923076923</c:v>
                </c:pt>
                <c:pt idx="23">
                  <c:v>0.115384615384615</c:v>
                </c:pt>
                <c:pt idx="24">
                  <c:v>0.120192307692308</c:v>
                </c:pt>
                <c:pt idx="25">
                  <c:v>0.125</c:v>
                </c:pt>
                <c:pt idx="26">
                  <c:v>0.12980769230769201</c:v>
                </c:pt>
                <c:pt idx="27">
                  <c:v>0.134615384615385</c:v>
                </c:pt>
                <c:pt idx="28">
                  <c:v>0.13942307692307701</c:v>
                </c:pt>
                <c:pt idx="29">
                  <c:v>0.144230769230769</c:v>
                </c:pt>
                <c:pt idx="30">
                  <c:v>0.14903846153846201</c:v>
                </c:pt>
                <c:pt idx="31">
                  <c:v>0.15384615384615399</c:v>
                </c:pt>
                <c:pt idx="32">
                  <c:v>0.15865384615384601</c:v>
                </c:pt>
                <c:pt idx="33">
                  <c:v>0.16346153846153799</c:v>
                </c:pt>
                <c:pt idx="34">
                  <c:v>0.168269230769231</c:v>
                </c:pt>
                <c:pt idx="35">
                  <c:v>0.17307692307692299</c:v>
                </c:pt>
                <c:pt idx="36">
                  <c:v>0.177884615384615</c:v>
                </c:pt>
                <c:pt idx="37">
                  <c:v>0.18269230769230799</c:v>
                </c:pt>
                <c:pt idx="38">
                  <c:v>0.1875</c:v>
                </c:pt>
                <c:pt idx="39">
                  <c:v>0.19230769230769201</c:v>
                </c:pt>
                <c:pt idx="40">
                  <c:v>0.197115384615385</c:v>
                </c:pt>
                <c:pt idx="41">
                  <c:v>0.20192307692307701</c:v>
                </c:pt>
                <c:pt idx="42">
                  <c:v>0.206730769230769</c:v>
                </c:pt>
                <c:pt idx="43">
                  <c:v>0.21153846153846201</c:v>
                </c:pt>
                <c:pt idx="44">
                  <c:v>0.21634615384615399</c:v>
                </c:pt>
                <c:pt idx="45">
                  <c:v>0.22115384615384601</c:v>
                </c:pt>
                <c:pt idx="46">
                  <c:v>0.22596153846153799</c:v>
                </c:pt>
                <c:pt idx="47">
                  <c:v>0.230769230769231</c:v>
                </c:pt>
                <c:pt idx="48">
                  <c:v>0.23557692307692299</c:v>
                </c:pt>
                <c:pt idx="49">
                  <c:v>0.240384615384615</c:v>
                </c:pt>
                <c:pt idx="50">
                  <c:v>0.24519230769230799</c:v>
                </c:pt>
                <c:pt idx="51">
                  <c:v>0.25</c:v>
                </c:pt>
                <c:pt idx="52">
                  <c:v>0.25480769230769201</c:v>
                </c:pt>
                <c:pt idx="53">
                  <c:v>0.25961538461538503</c:v>
                </c:pt>
                <c:pt idx="54">
                  <c:v>0.26442307692307698</c:v>
                </c:pt>
                <c:pt idx="55">
                  <c:v>0.269230769230769</c:v>
                </c:pt>
                <c:pt idx="56">
                  <c:v>0.27403846153846201</c:v>
                </c:pt>
                <c:pt idx="57">
                  <c:v>0.27884615384615402</c:v>
                </c:pt>
                <c:pt idx="58">
                  <c:v>0.28365384615384598</c:v>
                </c:pt>
                <c:pt idx="59">
                  <c:v>0.28846153846153799</c:v>
                </c:pt>
                <c:pt idx="60">
                  <c:v>0.293269230769231</c:v>
                </c:pt>
                <c:pt idx="61">
                  <c:v>0.29807692307692302</c:v>
                </c:pt>
                <c:pt idx="62">
                  <c:v>0.30288461538461497</c:v>
                </c:pt>
                <c:pt idx="63">
                  <c:v>0.30769230769230799</c:v>
                </c:pt>
                <c:pt idx="64">
                  <c:v>0.3125</c:v>
                </c:pt>
                <c:pt idx="65">
                  <c:v>0.31730769230769201</c:v>
                </c:pt>
                <c:pt idx="66">
                  <c:v>0.32211538461538503</c:v>
                </c:pt>
                <c:pt idx="67">
                  <c:v>0.32692307692307698</c:v>
                </c:pt>
                <c:pt idx="68">
                  <c:v>0.331730769230769</c:v>
                </c:pt>
                <c:pt idx="69">
                  <c:v>0.33653846153846201</c:v>
                </c:pt>
                <c:pt idx="70">
                  <c:v>0.34134615384615402</c:v>
                </c:pt>
                <c:pt idx="71">
                  <c:v>0.34615384615384598</c:v>
                </c:pt>
                <c:pt idx="72">
                  <c:v>0.35096153846153799</c:v>
                </c:pt>
                <c:pt idx="73">
                  <c:v>0.355769230769231</c:v>
                </c:pt>
                <c:pt idx="74">
                  <c:v>0.36057692307692302</c:v>
                </c:pt>
                <c:pt idx="75">
                  <c:v>0.36538461538461497</c:v>
                </c:pt>
                <c:pt idx="76">
                  <c:v>0.37019230769230799</c:v>
                </c:pt>
                <c:pt idx="77">
                  <c:v>0.375</c:v>
                </c:pt>
                <c:pt idx="78">
                  <c:v>0.37980769230769201</c:v>
                </c:pt>
                <c:pt idx="79">
                  <c:v>0.38461538461538503</c:v>
                </c:pt>
                <c:pt idx="80">
                  <c:v>0.38942307692307698</c:v>
                </c:pt>
                <c:pt idx="81">
                  <c:v>0.394230769230769</c:v>
                </c:pt>
                <c:pt idx="82">
                  <c:v>0.39903846153846101</c:v>
                </c:pt>
                <c:pt idx="83">
                  <c:v>0.40384615384615402</c:v>
                </c:pt>
                <c:pt idx="84">
                  <c:v>0.40865384615384598</c:v>
                </c:pt>
                <c:pt idx="85">
                  <c:v>0.41346153846153799</c:v>
                </c:pt>
                <c:pt idx="86">
                  <c:v>0.418269230769231</c:v>
                </c:pt>
                <c:pt idx="87">
                  <c:v>0.42307692307692302</c:v>
                </c:pt>
                <c:pt idx="88">
                  <c:v>0.42788461538461497</c:v>
                </c:pt>
                <c:pt idx="89">
                  <c:v>0.43269230769230799</c:v>
                </c:pt>
                <c:pt idx="90">
                  <c:v>0.4375</c:v>
                </c:pt>
                <c:pt idx="91">
                  <c:v>0.44230769230769201</c:v>
                </c:pt>
                <c:pt idx="92">
                  <c:v>0.44711538461538503</c:v>
                </c:pt>
                <c:pt idx="93">
                  <c:v>0.45192307692307698</c:v>
                </c:pt>
                <c:pt idx="94">
                  <c:v>0.456730769230769</c:v>
                </c:pt>
                <c:pt idx="95">
                  <c:v>0.46153846153846201</c:v>
                </c:pt>
                <c:pt idx="96">
                  <c:v>0.46634615384615402</c:v>
                </c:pt>
                <c:pt idx="97">
                  <c:v>0.47115384615384598</c:v>
                </c:pt>
                <c:pt idx="98">
                  <c:v>0.47596153846153799</c:v>
                </c:pt>
                <c:pt idx="99">
                  <c:v>0.480769230769231</c:v>
                </c:pt>
                <c:pt idx="100">
                  <c:v>0.48557692307692302</c:v>
                </c:pt>
                <c:pt idx="101">
                  <c:v>0.49038461538461497</c:v>
                </c:pt>
                <c:pt idx="102">
                  <c:v>0.49519230769230799</c:v>
                </c:pt>
                <c:pt idx="103">
                  <c:v>0.5</c:v>
                </c:pt>
                <c:pt idx="104">
                  <c:v>0.50480769230769196</c:v>
                </c:pt>
                <c:pt idx="105">
                  <c:v>0.50961538461538503</c:v>
                </c:pt>
                <c:pt idx="106">
                  <c:v>0.51442307692307698</c:v>
                </c:pt>
                <c:pt idx="107">
                  <c:v>0.51923076923076905</c:v>
                </c:pt>
                <c:pt idx="108">
                  <c:v>0.52403846153846201</c:v>
                </c:pt>
                <c:pt idx="109">
                  <c:v>0.52884615384615397</c:v>
                </c:pt>
                <c:pt idx="110">
                  <c:v>0.53365384615384603</c:v>
                </c:pt>
                <c:pt idx="111">
                  <c:v>0.53846153846153799</c:v>
                </c:pt>
                <c:pt idx="112">
                  <c:v>0.54326923076923095</c:v>
                </c:pt>
                <c:pt idx="113">
                  <c:v>0.54807692307692302</c:v>
                </c:pt>
                <c:pt idx="114">
                  <c:v>0.55288461538461497</c:v>
                </c:pt>
                <c:pt idx="115">
                  <c:v>0.55769230769230804</c:v>
                </c:pt>
                <c:pt idx="116">
                  <c:v>0.5625</c:v>
                </c:pt>
                <c:pt idx="117">
                  <c:v>0.56730769230769196</c:v>
                </c:pt>
                <c:pt idx="118">
                  <c:v>0.57211538461538503</c:v>
                </c:pt>
                <c:pt idx="119">
                  <c:v>0.57692307692307698</c:v>
                </c:pt>
                <c:pt idx="120">
                  <c:v>0.58173076923076905</c:v>
                </c:pt>
                <c:pt idx="121">
                  <c:v>0.58653846153846201</c:v>
                </c:pt>
                <c:pt idx="122">
                  <c:v>0.59134615384615397</c:v>
                </c:pt>
                <c:pt idx="123">
                  <c:v>0.59615384615384603</c:v>
                </c:pt>
                <c:pt idx="124">
                  <c:v>0.60096153846153799</c:v>
                </c:pt>
                <c:pt idx="125">
                  <c:v>0.60576923076923095</c:v>
                </c:pt>
                <c:pt idx="126">
                  <c:v>0.61057692307692302</c:v>
                </c:pt>
                <c:pt idx="127">
                  <c:v>0.61538461538461497</c:v>
                </c:pt>
                <c:pt idx="128">
                  <c:v>0.62019230769230804</c:v>
                </c:pt>
                <c:pt idx="129">
                  <c:v>0.625</c:v>
                </c:pt>
                <c:pt idx="130">
                  <c:v>0.62980769230769196</c:v>
                </c:pt>
                <c:pt idx="131">
                  <c:v>0.63461538461538403</c:v>
                </c:pt>
                <c:pt idx="132">
                  <c:v>0.63942307692307698</c:v>
                </c:pt>
                <c:pt idx="133">
                  <c:v>0.64423076923076905</c:v>
                </c:pt>
                <c:pt idx="134">
                  <c:v>0.64903846153846101</c:v>
                </c:pt>
                <c:pt idx="135">
                  <c:v>0.65384615384615397</c:v>
                </c:pt>
                <c:pt idx="136">
                  <c:v>0.65865384615384603</c:v>
                </c:pt>
                <c:pt idx="137">
                  <c:v>0.66346153846153799</c:v>
                </c:pt>
                <c:pt idx="138">
                  <c:v>0.66826923076923095</c:v>
                </c:pt>
                <c:pt idx="139">
                  <c:v>0.67307692307692302</c:v>
                </c:pt>
                <c:pt idx="140">
                  <c:v>0.67788461538461497</c:v>
                </c:pt>
                <c:pt idx="141">
                  <c:v>0.68269230769230804</c:v>
                </c:pt>
                <c:pt idx="142">
                  <c:v>0.6875</c:v>
                </c:pt>
                <c:pt idx="143">
                  <c:v>0.69230769230769196</c:v>
                </c:pt>
                <c:pt idx="144">
                  <c:v>0.69711538461538403</c:v>
                </c:pt>
                <c:pt idx="145">
                  <c:v>0.70192307692307698</c:v>
                </c:pt>
                <c:pt idx="146">
                  <c:v>0.70673076923076905</c:v>
                </c:pt>
                <c:pt idx="147">
                  <c:v>0.71153846153846101</c:v>
                </c:pt>
                <c:pt idx="148">
                  <c:v>0.71634615384615397</c:v>
                </c:pt>
                <c:pt idx="149">
                  <c:v>0.72115384615384603</c:v>
                </c:pt>
                <c:pt idx="150">
                  <c:v>0.72596153846153799</c:v>
                </c:pt>
                <c:pt idx="151">
                  <c:v>0.73076923076923095</c:v>
                </c:pt>
                <c:pt idx="152">
                  <c:v>0.73557692307692302</c:v>
                </c:pt>
                <c:pt idx="153">
                  <c:v>0.74038461538461497</c:v>
                </c:pt>
                <c:pt idx="154">
                  <c:v>0.74519230769230804</c:v>
                </c:pt>
                <c:pt idx="155">
                  <c:v>0.75</c:v>
                </c:pt>
                <c:pt idx="156">
                  <c:v>0.75480769230769196</c:v>
                </c:pt>
                <c:pt idx="157">
                  <c:v>0.75961538461538503</c:v>
                </c:pt>
                <c:pt idx="158">
                  <c:v>0.76442307692307698</c:v>
                </c:pt>
                <c:pt idx="159">
                  <c:v>0.76923076923076905</c:v>
                </c:pt>
                <c:pt idx="160">
                  <c:v>0.77403846153846101</c:v>
                </c:pt>
                <c:pt idx="161">
                  <c:v>0.77884615384615397</c:v>
                </c:pt>
                <c:pt idx="162">
                  <c:v>0.78365384615384603</c:v>
                </c:pt>
                <c:pt idx="163">
                  <c:v>0.78846153846153799</c:v>
                </c:pt>
                <c:pt idx="164">
                  <c:v>0.79326923076923095</c:v>
                </c:pt>
                <c:pt idx="165">
                  <c:v>0.79807692307692302</c:v>
                </c:pt>
                <c:pt idx="166">
                  <c:v>0.80288461538461497</c:v>
                </c:pt>
                <c:pt idx="167">
                  <c:v>0.80769230769230804</c:v>
                </c:pt>
                <c:pt idx="168">
                  <c:v>0.8125</c:v>
                </c:pt>
                <c:pt idx="169">
                  <c:v>0.81730769230769196</c:v>
                </c:pt>
                <c:pt idx="170">
                  <c:v>0.82211538461538503</c:v>
                </c:pt>
                <c:pt idx="171">
                  <c:v>0.82692307692307698</c:v>
                </c:pt>
                <c:pt idx="172">
                  <c:v>0.83173076923076905</c:v>
                </c:pt>
                <c:pt idx="173">
                  <c:v>0.83653846153846201</c:v>
                </c:pt>
                <c:pt idx="174">
                  <c:v>0.84134615384615397</c:v>
                </c:pt>
                <c:pt idx="175">
                  <c:v>0.84615384615384603</c:v>
                </c:pt>
                <c:pt idx="176">
                  <c:v>0.85096153846153799</c:v>
                </c:pt>
                <c:pt idx="177">
                  <c:v>0.85576923076923095</c:v>
                </c:pt>
                <c:pt idx="178">
                  <c:v>0.86057692307692302</c:v>
                </c:pt>
                <c:pt idx="179">
                  <c:v>0.86538461538461497</c:v>
                </c:pt>
                <c:pt idx="180">
                  <c:v>0.87019230769230804</c:v>
                </c:pt>
                <c:pt idx="181">
                  <c:v>0.875</c:v>
                </c:pt>
                <c:pt idx="182">
                  <c:v>0.87980769230769196</c:v>
                </c:pt>
                <c:pt idx="183">
                  <c:v>0.88461538461538503</c:v>
                </c:pt>
                <c:pt idx="184">
                  <c:v>0.88942307692307698</c:v>
                </c:pt>
                <c:pt idx="185">
                  <c:v>0.89423076923076905</c:v>
                </c:pt>
                <c:pt idx="186">
                  <c:v>0.89903846153846101</c:v>
                </c:pt>
                <c:pt idx="187">
                  <c:v>0.90384615384615397</c:v>
                </c:pt>
                <c:pt idx="188">
                  <c:v>0.90865384615384603</c:v>
                </c:pt>
                <c:pt idx="189">
                  <c:v>0.91346153846153799</c:v>
                </c:pt>
                <c:pt idx="190">
                  <c:v>0.91826923076923095</c:v>
                </c:pt>
                <c:pt idx="191">
                  <c:v>0.92307692307692302</c:v>
                </c:pt>
                <c:pt idx="192">
                  <c:v>0.92788461538461497</c:v>
                </c:pt>
                <c:pt idx="193">
                  <c:v>0.93269230769230804</c:v>
                </c:pt>
                <c:pt idx="194">
                  <c:v>0.9375</c:v>
                </c:pt>
                <c:pt idx="195">
                  <c:v>0.94230769230769196</c:v>
                </c:pt>
                <c:pt idx="196">
                  <c:v>0.94711538461538503</c:v>
                </c:pt>
                <c:pt idx="197">
                  <c:v>0.95192307692307698</c:v>
                </c:pt>
                <c:pt idx="198">
                  <c:v>0.95673076923076905</c:v>
                </c:pt>
                <c:pt idx="199">
                  <c:v>0.96153846153846201</c:v>
                </c:pt>
                <c:pt idx="200">
                  <c:v>0.96634615384615397</c:v>
                </c:pt>
                <c:pt idx="201">
                  <c:v>0.97115384615384603</c:v>
                </c:pt>
                <c:pt idx="202">
                  <c:v>0.97596153846153799</c:v>
                </c:pt>
                <c:pt idx="203">
                  <c:v>0.98076923076923095</c:v>
                </c:pt>
                <c:pt idx="204">
                  <c:v>0.98557692307692302</c:v>
                </c:pt>
                <c:pt idx="205">
                  <c:v>0.99038461538461497</c:v>
                </c:pt>
                <c:pt idx="206">
                  <c:v>0.99519230769230804</c:v>
                </c:pt>
                <c:pt idx="207">
                  <c:v>1</c:v>
                </c:pt>
              </c:numCache>
            </c:numRef>
          </c:yVal>
          <c:smooth val="1"/>
          <c:extLst xmlns:c16r2="http://schemas.microsoft.com/office/drawing/2015/06/chart">
            <c:ext xmlns:c16="http://schemas.microsoft.com/office/drawing/2014/chart" uri="{C3380CC4-5D6E-409C-BE32-E72D297353CC}">
              <c16:uniqueId val="{00000000-A218-4029-867B-577C9C11DE65}"/>
            </c:ext>
          </c:extLst>
        </c:ser>
        <c:ser>
          <c:idx val="1"/>
          <c:order val="1"/>
          <c:tx>
            <c:strRef>
              <c:f>Sheet1!$D$1</c:f>
              <c:strCache>
                <c:ptCount val="1"/>
                <c:pt idx="0">
                  <c:v>Ground Truth</c:v>
                </c:pt>
              </c:strCache>
            </c:strRef>
          </c:tx>
          <c:spPr>
            <a:ln w="38100" cap="rnd">
              <a:solidFill>
                <a:schemeClr val="tx1"/>
              </a:solidFill>
              <a:round/>
            </a:ln>
            <a:effectLst/>
          </c:spPr>
          <c:marker>
            <c:symbol val="none"/>
          </c:marker>
          <c:xVal>
            <c:numRef>
              <c:f>Sheet1!$D$2:$D$209</c:f>
              <c:numCache>
                <c:formatCode>General</c:formatCode>
                <c:ptCount val="208"/>
                <c:pt idx="0">
                  <c:v>6.6666666666666696</c:v>
                </c:pt>
                <c:pt idx="1">
                  <c:v>6.6666666666666696</c:v>
                </c:pt>
                <c:pt idx="2">
                  <c:v>6.6666666666666696</c:v>
                </c:pt>
                <c:pt idx="3">
                  <c:v>6.6666666666666696</c:v>
                </c:pt>
                <c:pt idx="4">
                  <c:v>6.6666666666666696</c:v>
                </c:pt>
                <c:pt idx="5">
                  <c:v>6.6666666666666696</c:v>
                </c:pt>
                <c:pt idx="6">
                  <c:v>6.6666666666666696</c:v>
                </c:pt>
                <c:pt idx="7">
                  <c:v>6.6666666666666696</c:v>
                </c:pt>
                <c:pt idx="8">
                  <c:v>6.6666666666666696</c:v>
                </c:pt>
                <c:pt idx="9">
                  <c:v>6.6666666666666696</c:v>
                </c:pt>
                <c:pt idx="10">
                  <c:v>6.6666666666666696</c:v>
                </c:pt>
                <c:pt idx="11">
                  <c:v>6.6666666666666696</c:v>
                </c:pt>
                <c:pt idx="12">
                  <c:v>6.6666666666666696</c:v>
                </c:pt>
                <c:pt idx="13">
                  <c:v>6.6666666666666696</c:v>
                </c:pt>
                <c:pt idx="14">
                  <c:v>6.6666666666666696</c:v>
                </c:pt>
                <c:pt idx="15">
                  <c:v>6.6666666666666696</c:v>
                </c:pt>
                <c:pt idx="16">
                  <c:v>6.6666666666666696</c:v>
                </c:pt>
                <c:pt idx="17">
                  <c:v>6.6666666666666696</c:v>
                </c:pt>
                <c:pt idx="18">
                  <c:v>6.6666666666666696</c:v>
                </c:pt>
                <c:pt idx="19">
                  <c:v>6.6666666666666696</c:v>
                </c:pt>
                <c:pt idx="20">
                  <c:v>6.6666666666666696</c:v>
                </c:pt>
                <c:pt idx="21">
                  <c:v>6.6666666666666696</c:v>
                </c:pt>
                <c:pt idx="22">
                  <c:v>6.6666666666666696</c:v>
                </c:pt>
                <c:pt idx="23">
                  <c:v>6.6666666666666696</c:v>
                </c:pt>
                <c:pt idx="24">
                  <c:v>6.6666666666666696</c:v>
                </c:pt>
                <c:pt idx="25">
                  <c:v>6.6666666666666696</c:v>
                </c:pt>
                <c:pt idx="26">
                  <c:v>6.6666666666666696</c:v>
                </c:pt>
                <c:pt idx="27">
                  <c:v>6.6666666666666696</c:v>
                </c:pt>
                <c:pt idx="28">
                  <c:v>6.6666666666666696</c:v>
                </c:pt>
                <c:pt idx="29">
                  <c:v>6.6666666666666696</c:v>
                </c:pt>
                <c:pt idx="30">
                  <c:v>6.6666666666666696</c:v>
                </c:pt>
                <c:pt idx="31">
                  <c:v>6.6666666666666696</c:v>
                </c:pt>
                <c:pt idx="32">
                  <c:v>6.6666666666666696</c:v>
                </c:pt>
                <c:pt idx="33">
                  <c:v>6.6666666666666696</c:v>
                </c:pt>
                <c:pt idx="34">
                  <c:v>6.6666666666666696</c:v>
                </c:pt>
                <c:pt idx="35">
                  <c:v>6.6666666666666696</c:v>
                </c:pt>
                <c:pt idx="36">
                  <c:v>6.6666666666666696</c:v>
                </c:pt>
                <c:pt idx="37">
                  <c:v>6.6666666666666696</c:v>
                </c:pt>
                <c:pt idx="38">
                  <c:v>6.6666666666666696</c:v>
                </c:pt>
                <c:pt idx="39">
                  <c:v>6.6666666666666696</c:v>
                </c:pt>
                <c:pt idx="40">
                  <c:v>6.6666666666666696</c:v>
                </c:pt>
                <c:pt idx="41">
                  <c:v>6.6666666666666696</c:v>
                </c:pt>
                <c:pt idx="42">
                  <c:v>6.6666666666666696</c:v>
                </c:pt>
                <c:pt idx="43">
                  <c:v>6.6666666666666696</c:v>
                </c:pt>
                <c:pt idx="44">
                  <c:v>6.6666666666666696</c:v>
                </c:pt>
                <c:pt idx="45">
                  <c:v>6.6666666666666696</c:v>
                </c:pt>
                <c:pt idx="46">
                  <c:v>6.6666666666666696</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16</c:v>
                </c:pt>
                <c:pt idx="61">
                  <c:v>20</c:v>
                </c:pt>
                <c:pt idx="62">
                  <c:v>20</c:v>
                </c:pt>
                <c:pt idx="63">
                  <c:v>20</c:v>
                </c:pt>
                <c:pt idx="64">
                  <c:v>20</c:v>
                </c:pt>
                <c:pt idx="65">
                  <c:v>20</c:v>
                </c:pt>
                <c:pt idx="66">
                  <c:v>20</c:v>
                </c:pt>
                <c:pt idx="67">
                  <c:v>20</c:v>
                </c:pt>
                <c:pt idx="68">
                  <c:v>20</c:v>
                </c:pt>
                <c:pt idx="69">
                  <c:v>20</c:v>
                </c:pt>
                <c:pt idx="70">
                  <c:v>20</c:v>
                </c:pt>
                <c:pt idx="71">
                  <c:v>20</c:v>
                </c:pt>
                <c:pt idx="72">
                  <c:v>20</c:v>
                </c:pt>
                <c:pt idx="73">
                  <c:v>20</c:v>
                </c:pt>
                <c:pt idx="74">
                  <c:v>20</c:v>
                </c:pt>
                <c:pt idx="75">
                  <c:v>20</c:v>
                </c:pt>
                <c:pt idx="76">
                  <c:v>20</c:v>
                </c:pt>
                <c:pt idx="77">
                  <c:v>20</c:v>
                </c:pt>
                <c:pt idx="78">
                  <c:v>20</c:v>
                </c:pt>
                <c:pt idx="79">
                  <c:v>20</c:v>
                </c:pt>
                <c:pt idx="80">
                  <c:v>20</c:v>
                </c:pt>
                <c:pt idx="81">
                  <c:v>20</c:v>
                </c:pt>
                <c:pt idx="82">
                  <c:v>20</c:v>
                </c:pt>
                <c:pt idx="83">
                  <c:v>20</c:v>
                </c:pt>
                <c:pt idx="84">
                  <c:v>20</c:v>
                </c:pt>
                <c:pt idx="85">
                  <c:v>20</c:v>
                </c:pt>
                <c:pt idx="86">
                  <c:v>20</c:v>
                </c:pt>
                <c:pt idx="87">
                  <c:v>26.6666666666667</c:v>
                </c:pt>
                <c:pt idx="88">
                  <c:v>26.6666666666667</c:v>
                </c:pt>
                <c:pt idx="89">
                  <c:v>26.6666666666667</c:v>
                </c:pt>
                <c:pt idx="90">
                  <c:v>26.6666666666667</c:v>
                </c:pt>
                <c:pt idx="91">
                  <c:v>26.6666666666667</c:v>
                </c:pt>
                <c:pt idx="92">
                  <c:v>26.6666666666667</c:v>
                </c:pt>
                <c:pt idx="93">
                  <c:v>26.6666666666667</c:v>
                </c:pt>
                <c:pt idx="94">
                  <c:v>26.6666666666667</c:v>
                </c:pt>
                <c:pt idx="95">
                  <c:v>26.6666666666667</c:v>
                </c:pt>
                <c:pt idx="96">
                  <c:v>26.6666666666667</c:v>
                </c:pt>
                <c:pt idx="97">
                  <c:v>26.6666666666667</c:v>
                </c:pt>
                <c:pt idx="98">
                  <c:v>26.6666666666667</c:v>
                </c:pt>
                <c:pt idx="99">
                  <c:v>30</c:v>
                </c:pt>
                <c:pt idx="100">
                  <c:v>30</c:v>
                </c:pt>
                <c:pt idx="101">
                  <c:v>30</c:v>
                </c:pt>
                <c:pt idx="102">
                  <c:v>30</c:v>
                </c:pt>
                <c:pt idx="103">
                  <c:v>30</c:v>
                </c:pt>
                <c:pt idx="104">
                  <c:v>30</c:v>
                </c:pt>
                <c:pt idx="105">
                  <c:v>30</c:v>
                </c:pt>
                <c:pt idx="106">
                  <c:v>30</c:v>
                </c:pt>
                <c:pt idx="107">
                  <c:v>30</c:v>
                </c:pt>
                <c:pt idx="108">
                  <c:v>32</c:v>
                </c:pt>
                <c:pt idx="109">
                  <c:v>32</c:v>
                </c:pt>
                <c:pt idx="110">
                  <c:v>32</c:v>
                </c:pt>
                <c:pt idx="111">
                  <c:v>32</c:v>
                </c:pt>
                <c:pt idx="112">
                  <c:v>32</c:v>
                </c:pt>
                <c:pt idx="113">
                  <c:v>32</c:v>
                </c:pt>
                <c:pt idx="114">
                  <c:v>32</c:v>
                </c:pt>
                <c:pt idx="115">
                  <c:v>32</c:v>
                </c:pt>
                <c:pt idx="116">
                  <c:v>32</c:v>
                </c:pt>
                <c:pt idx="117">
                  <c:v>32</c:v>
                </c:pt>
                <c:pt idx="118">
                  <c:v>32</c:v>
                </c:pt>
                <c:pt idx="119">
                  <c:v>32</c:v>
                </c:pt>
                <c:pt idx="120">
                  <c:v>32</c:v>
                </c:pt>
                <c:pt idx="121">
                  <c:v>32</c:v>
                </c:pt>
                <c:pt idx="122">
                  <c:v>40</c:v>
                </c:pt>
                <c:pt idx="123">
                  <c:v>40</c:v>
                </c:pt>
                <c:pt idx="124">
                  <c:v>40</c:v>
                </c:pt>
                <c:pt idx="125">
                  <c:v>40</c:v>
                </c:pt>
                <c:pt idx="126">
                  <c:v>40</c:v>
                </c:pt>
                <c:pt idx="127">
                  <c:v>40</c:v>
                </c:pt>
                <c:pt idx="128">
                  <c:v>40</c:v>
                </c:pt>
                <c:pt idx="129">
                  <c:v>40</c:v>
                </c:pt>
                <c:pt idx="130">
                  <c:v>40</c:v>
                </c:pt>
                <c:pt idx="131">
                  <c:v>40</c:v>
                </c:pt>
                <c:pt idx="132">
                  <c:v>40</c:v>
                </c:pt>
                <c:pt idx="133">
                  <c:v>40</c:v>
                </c:pt>
                <c:pt idx="134">
                  <c:v>40</c:v>
                </c:pt>
                <c:pt idx="135">
                  <c:v>40</c:v>
                </c:pt>
                <c:pt idx="136">
                  <c:v>40</c:v>
                </c:pt>
                <c:pt idx="137">
                  <c:v>40</c:v>
                </c:pt>
                <c:pt idx="138">
                  <c:v>40</c:v>
                </c:pt>
                <c:pt idx="139">
                  <c:v>40</c:v>
                </c:pt>
                <c:pt idx="140">
                  <c:v>40</c:v>
                </c:pt>
                <c:pt idx="141">
                  <c:v>40</c:v>
                </c:pt>
                <c:pt idx="142">
                  <c:v>40</c:v>
                </c:pt>
                <c:pt idx="143">
                  <c:v>40</c:v>
                </c:pt>
                <c:pt idx="144">
                  <c:v>40</c:v>
                </c:pt>
                <c:pt idx="145">
                  <c:v>40</c:v>
                </c:pt>
                <c:pt idx="146">
                  <c:v>40</c:v>
                </c:pt>
                <c:pt idx="147">
                  <c:v>40</c:v>
                </c:pt>
                <c:pt idx="148">
                  <c:v>40</c:v>
                </c:pt>
                <c:pt idx="149">
                  <c:v>40</c:v>
                </c:pt>
                <c:pt idx="150">
                  <c:v>40</c:v>
                </c:pt>
                <c:pt idx="151">
                  <c:v>40</c:v>
                </c:pt>
                <c:pt idx="152">
                  <c:v>40</c:v>
                </c:pt>
                <c:pt idx="153">
                  <c:v>40</c:v>
                </c:pt>
                <c:pt idx="154">
                  <c:v>40</c:v>
                </c:pt>
                <c:pt idx="155">
                  <c:v>40</c:v>
                </c:pt>
                <c:pt idx="156">
                  <c:v>40</c:v>
                </c:pt>
                <c:pt idx="157">
                  <c:v>40</c:v>
                </c:pt>
                <c:pt idx="158">
                  <c:v>40</c:v>
                </c:pt>
                <c:pt idx="159">
                  <c:v>40</c:v>
                </c:pt>
                <c:pt idx="160">
                  <c:v>40</c:v>
                </c:pt>
                <c:pt idx="161">
                  <c:v>45</c:v>
                </c:pt>
                <c:pt idx="162">
                  <c:v>45</c:v>
                </c:pt>
                <c:pt idx="163">
                  <c:v>45</c:v>
                </c:pt>
                <c:pt idx="164">
                  <c:v>45</c:v>
                </c:pt>
                <c:pt idx="165">
                  <c:v>45</c:v>
                </c:pt>
                <c:pt idx="166">
                  <c:v>45</c:v>
                </c:pt>
                <c:pt idx="167">
                  <c:v>45</c:v>
                </c:pt>
                <c:pt idx="168">
                  <c:v>45</c:v>
                </c:pt>
                <c:pt idx="169">
                  <c:v>45</c:v>
                </c:pt>
                <c:pt idx="170">
                  <c:v>45</c:v>
                </c:pt>
                <c:pt idx="171">
                  <c:v>45</c:v>
                </c:pt>
                <c:pt idx="172">
                  <c:v>45</c:v>
                </c:pt>
                <c:pt idx="173">
                  <c:v>45</c:v>
                </c:pt>
                <c:pt idx="174">
                  <c:v>45</c:v>
                </c:pt>
                <c:pt idx="175">
                  <c:v>45</c:v>
                </c:pt>
                <c:pt idx="176">
                  <c:v>48</c:v>
                </c:pt>
                <c:pt idx="177">
                  <c:v>48</c:v>
                </c:pt>
                <c:pt idx="178">
                  <c:v>48</c:v>
                </c:pt>
                <c:pt idx="179">
                  <c:v>48</c:v>
                </c:pt>
                <c:pt idx="180">
                  <c:v>48</c:v>
                </c:pt>
                <c:pt idx="181">
                  <c:v>48</c:v>
                </c:pt>
                <c:pt idx="182">
                  <c:v>48</c:v>
                </c:pt>
                <c:pt idx="183">
                  <c:v>48</c:v>
                </c:pt>
                <c:pt idx="184">
                  <c:v>48</c:v>
                </c:pt>
                <c:pt idx="185">
                  <c:v>48</c:v>
                </c:pt>
                <c:pt idx="186">
                  <c:v>48</c:v>
                </c:pt>
                <c:pt idx="187">
                  <c:v>48</c:v>
                </c:pt>
                <c:pt idx="188">
                  <c:v>48</c:v>
                </c:pt>
                <c:pt idx="189">
                  <c:v>48</c:v>
                </c:pt>
                <c:pt idx="190">
                  <c:v>48</c:v>
                </c:pt>
                <c:pt idx="191">
                  <c:v>48</c:v>
                </c:pt>
                <c:pt idx="192">
                  <c:v>48</c:v>
                </c:pt>
                <c:pt idx="193">
                  <c:v>48</c:v>
                </c:pt>
                <c:pt idx="194">
                  <c:v>48</c:v>
                </c:pt>
                <c:pt idx="195">
                  <c:v>48</c:v>
                </c:pt>
                <c:pt idx="196">
                  <c:v>48</c:v>
                </c:pt>
                <c:pt idx="197">
                  <c:v>48</c:v>
                </c:pt>
                <c:pt idx="198">
                  <c:v>48</c:v>
                </c:pt>
                <c:pt idx="199">
                  <c:v>48</c:v>
                </c:pt>
                <c:pt idx="200">
                  <c:v>48</c:v>
                </c:pt>
                <c:pt idx="201">
                  <c:v>48</c:v>
                </c:pt>
                <c:pt idx="202">
                  <c:v>48</c:v>
                </c:pt>
                <c:pt idx="203">
                  <c:v>48</c:v>
                </c:pt>
                <c:pt idx="204">
                  <c:v>48</c:v>
                </c:pt>
                <c:pt idx="205">
                  <c:v>48</c:v>
                </c:pt>
                <c:pt idx="206">
                  <c:v>48</c:v>
                </c:pt>
                <c:pt idx="207">
                  <c:v>48</c:v>
                </c:pt>
              </c:numCache>
            </c:numRef>
          </c:xVal>
          <c:yVal>
            <c:numRef>
              <c:f>Sheet1!$B$2:$B$209</c:f>
              <c:numCache>
                <c:formatCode>General</c:formatCode>
                <c:ptCount val="208"/>
                <c:pt idx="0">
                  <c:v>4.8076923076923097E-3</c:v>
                </c:pt>
                <c:pt idx="1">
                  <c:v>9.6153846153846107E-3</c:v>
                </c:pt>
                <c:pt idx="2">
                  <c:v>1.44230769230769E-2</c:v>
                </c:pt>
                <c:pt idx="3">
                  <c:v>1.9230769230769201E-2</c:v>
                </c:pt>
                <c:pt idx="4">
                  <c:v>2.4038461538461502E-2</c:v>
                </c:pt>
                <c:pt idx="5">
                  <c:v>2.8846153846153799E-2</c:v>
                </c:pt>
                <c:pt idx="6">
                  <c:v>3.3653846153846097E-2</c:v>
                </c:pt>
                <c:pt idx="7">
                  <c:v>3.8461538461538498E-2</c:v>
                </c:pt>
                <c:pt idx="8">
                  <c:v>4.3269230769230803E-2</c:v>
                </c:pt>
                <c:pt idx="9">
                  <c:v>4.80769230769231E-2</c:v>
                </c:pt>
                <c:pt idx="10">
                  <c:v>5.2884615384615398E-2</c:v>
                </c:pt>
                <c:pt idx="11">
                  <c:v>5.7692307692307702E-2</c:v>
                </c:pt>
                <c:pt idx="12">
                  <c:v>6.25E-2</c:v>
                </c:pt>
                <c:pt idx="13">
                  <c:v>6.7307692307692304E-2</c:v>
                </c:pt>
                <c:pt idx="14">
                  <c:v>7.2115384615384595E-2</c:v>
                </c:pt>
                <c:pt idx="15">
                  <c:v>7.69230769230769E-2</c:v>
                </c:pt>
                <c:pt idx="16">
                  <c:v>8.1730769230769204E-2</c:v>
                </c:pt>
                <c:pt idx="17">
                  <c:v>8.6538461538461495E-2</c:v>
                </c:pt>
                <c:pt idx="18">
                  <c:v>9.1346153846153799E-2</c:v>
                </c:pt>
                <c:pt idx="19">
                  <c:v>9.6153846153846104E-2</c:v>
                </c:pt>
                <c:pt idx="20">
                  <c:v>0.10096153846153801</c:v>
                </c:pt>
                <c:pt idx="21">
                  <c:v>0.105769230769231</c:v>
                </c:pt>
                <c:pt idx="22">
                  <c:v>0.110576923076923</c:v>
                </c:pt>
                <c:pt idx="23">
                  <c:v>0.115384615384615</c:v>
                </c:pt>
                <c:pt idx="24">
                  <c:v>0.120192307692308</c:v>
                </c:pt>
                <c:pt idx="25">
                  <c:v>0.125</c:v>
                </c:pt>
                <c:pt idx="26">
                  <c:v>0.12980769230769201</c:v>
                </c:pt>
                <c:pt idx="27">
                  <c:v>0.134615384615385</c:v>
                </c:pt>
                <c:pt idx="28">
                  <c:v>0.13942307692307701</c:v>
                </c:pt>
                <c:pt idx="29">
                  <c:v>0.144230769230769</c:v>
                </c:pt>
                <c:pt idx="30">
                  <c:v>0.14903846153846201</c:v>
                </c:pt>
                <c:pt idx="31">
                  <c:v>0.15384615384615399</c:v>
                </c:pt>
                <c:pt idx="32">
                  <c:v>0.15865384615384601</c:v>
                </c:pt>
                <c:pt idx="33">
                  <c:v>0.16346153846153799</c:v>
                </c:pt>
                <c:pt idx="34">
                  <c:v>0.168269230769231</c:v>
                </c:pt>
                <c:pt idx="35">
                  <c:v>0.17307692307692299</c:v>
                </c:pt>
                <c:pt idx="36">
                  <c:v>0.177884615384615</c:v>
                </c:pt>
                <c:pt idx="37">
                  <c:v>0.18269230769230799</c:v>
                </c:pt>
                <c:pt idx="38">
                  <c:v>0.1875</c:v>
                </c:pt>
                <c:pt idx="39">
                  <c:v>0.19230769230769201</c:v>
                </c:pt>
                <c:pt idx="40">
                  <c:v>0.197115384615385</c:v>
                </c:pt>
                <c:pt idx="41">
                  <c:v>0.20192307692307701</c:v>
                </c:pt>
                <c:pt idx="42">
                  <c:v>0.206730769230769</c:v>
                </c:pt>
                <c:pt idx="43">
                  <c:v>0.21153846153846201</c:v>
                </c:pt>
                <c:pt idx="44">
                  <c:v>0.21634615384615399</c:v>
                </c:pt>
                <c:pt idx="45">
                  <c:v>0.22115384615384601</c:v>
                </c:pt>
                <c:pt idx="46">
                  <c:v>0.22596153846153799</c:v>
                </c:pt>
                <c:pt idx="47">
                  <c:v>0.230769230769231</c:v>
                </c:pt>
                <c:pt idx="48">
                  <c:v>0.23557692307692299</c:v>
                </c:pt>
                <c:pt idx="49">
                  <c:v>0.240384615384615</c:v>
                </c:pt>
                <c:pt idx="50">
                  <c:v>0.24519230769230799</c:v>
                </c:pt>
                <c:pt idx="51">
                  <c:v>0.25</c:v>
                </c:pt>
                <c:pt idx="52">
                  <c:v>0.25480769230769201</c:v>
                </c:pt>
                <c:pt idx="53">
                  <c:v>0.25961538461538503</c:v>
                </c:pt>
                <c:pt idx="54">
                  <c:v>0.26442307692307698</c:v>
                </c:pt>
                <c:pt idx="55">
                  <c:v>0.269230769230769</c:v>
                </c:pt>
                <c:pt idx="56">
                  <c:v>0.27403846153846201</c:v>
                </c:pt>
                <c:pt idx="57">
                  <c:v>0.27884615384615402</c:v>
                </c:pt>
                <c:pt idx="58">
                  <c:v>0.28365384615384598</c:v>
                </c:pt>
                <c:pt idx="59">
                  <c:v>0.28846153846153799</c:v>
                </c:pt>
                <c:pt idx="60">
                  <c:v>0.293269230769231</c:v>
                </c:pt>
                <c:pt idx="61">
                  <c:v>0.29807692307692302</c:v>
                </c:pt>
                <c:pt idx="62">
                  <c:v>0.30288461538461497</c:v>
                </c:pt>
                <c:pt idx="63">
                  <c:v>0.30769230769230799</c:v>
                </c:pt>
                <c:pt idx="64">
                  <c:v>0.3125</c:v>
                </c:pt>
                <c:pt idx="65">
                  <c:v>0.31730769230769201</c:v>
                </c:pt>
                <c:pt idx="66">
                  <c:v>0.32211538461538503</c:v>
                </c:pt>
                <c:pt idx="67">
                  <c:v>0.32692307692307698</c:v>
                </c:pt>
                <c:pt idx="68">
                  <c:v>0.331730769230769</c:v>
                </c:pt>
                <c:pt idx="69">
                  <c:v>0.33653846153846201</c:v>
                </c:pt>
                <c:pt idx="70">
                  <c:v>0.34134615384615402</c:v>
                </c:pt>
                <c:pt idx="71">
                  <c:v>0.34615384615384598</c:v>
                </c:pt>
                <c:pt idx="72">
                  <c:v>0.35096153846153799</c:v>
                </c:pt>
                <c:pt idx="73">
                  <c:v>0.355769230769231</c:v>
                </c:pt>
                <c:pt idx="74">
                  <c:v>0.36057692307692302</c:v>
                </c:pt>
                <c:pt idx="75">
                  <c:v>0.36538461538461497</c:v>
                </c:pt>
                <c:pt idx="76">
                  <c:v>0.37019230769230799</c:v>
                </c:pt>
                <c:pt idx="77">
                  <c:v>0.375</c:v>
                </c:pt>
                <c:pt idx="78">
                  <c:v>0.37980769230769201</c:v>
                </c:pt>
                <c:pt idx="79">
                  <c:v>0.38461538461538503</c:v>
                </c:pt>
                <c:pt idx="80">
                  <c:v>0.38942307692307698</c:v>
                </c:pt>
                <c:pt idx="81">
                  <c:v>0.394230769230769</c:v>
                </c:pt>
                <c:pt idx="82">
                  <c:v>0.39903846153846101</c:v>
                </c:pt>
                <c:pt idx="83">
                  <c:v>0.40384615384615402</c:v>
                </c:pt>
                <c:pt idx="84">
                  <c:v>0.40865384615384598</c:v>
                </c:pt>
                <c:pt idx="85">
                  <c:v>0.41346153846153799</c:v>
                </c:pt>
                <c:pt idx="86">
                  <c:v>0.418269230769231</c:v>
                </c:pt>
                <c:pt idx="87">
                  <c:v>0.42307692307692302</c:v>
                </c:pt>
                <c:pt idx="88">
                  <c:v>0.42788461538461497</c:v>
                </c:pt>
                <c:pt idx="89">
                  <c:v>0.43269230769230799</c:v>
                </c:pt>
                <c:pt idx="90">
                  <c:v>0.4375</c:v>
                </c:pt>
                <c:pt idx="91">
                  <c:v>0.44230769230769201</c:v>
                </c:pt>
                <c:pt idx="92">
                  <c:v>0.44711538461538503</c:v>
                </c:pt>
                <c:pt idx="93">
                  <c:v>0.45192307692307698</c:v>
                </c:pt>
                <c:pt idx="94">
                  <c:v>0.456730769230769</c:v>
                </c:pt>
                <c:pt idx="95">
                  <c:v>0.46153846153846201</c:v>
                </c:pt>
                <c:pt idx="96">
                  <c:v>0.46634615384615402</c:v>
                </c:pt>
                <c:pt idx="97">
                  <c:v>0.47115384615384598</c:v>
                </c:pt>
                <c:pt idx="98">
                  <c:v>0.47596153846153799</c:v>
                </c:pt>
                <c:pt idx="99">
                  <c:v>0.480769230769231</c:v>
                </c:pt>
                <c:pt idx="100">
                  <c:v>0.48557692307692302</c:v>
                </c:pt>
                <c:pt idx="101">
                  <c:v>0.49038461538461497</c:v>
                </c:pt>
                <c:pt idx="102">
                  <c:v>0.49519230769230799</c:v>
                </c:pt>
                <c:pt idx="103">
                  <c:v>0.5</c:v>
                </c:pt>
                <c:pt idx="104">
                  <c:v>0.50480769230769196</c:v>
                </c:pt>
                <c:pt idx="105">
                  <c:v>0.50961538461538503</c:v>
                </c:pt>
                <c:pt idx="106">
                  <c:v>0.51442307692307698</c:v>
                </c:pt>
                <c:pt idx="107">
                  <c:v>0.51923076923076905</c:v>
                </c:pt>
                <c:pt idx="108">
                  <c:v>0.52403846153846201</c:v>
                </c:pt>
                <c:pt idx="109">
                  <c:v>0.52884615384615397</c:v>
                </c:pt>
                <c:pt idx="110">
                  <c:v>0.53365384615384603</c:v>
                </c:pt>
                <c:pt idx="111">
                  <c:v>0.53846153846153799</c:v>
                </c:pt>
                <c:pt idx="112">
                  <c:v>0.54326923076923095</c:v>
                </c:pt>
                <c:pt idx="113">
                  <c:v>0.54807692307692302</c:v>
                </c:pt>
                <c:pt idx="114">
                  <c:v>0.55288461538461497</c:v>
                </c:pt>
                <c:pt idx="115">
                  <c:v>0.55769230769230804</c:v>
                </c:pt>
                <c:pt idx="116">
                  <c:v>0.5625</c:v>
                </c:pt>
                <c:pt idx="117">
                  <c:v>0.56730769230769196</c:v>
                </c:pt>
                <c:pt idx="118">
                  <c:v>0.57211538461538503</c:v>
                </c:pt>
                <c:pt idx="119">
                  <c:v>0.57692307692307698</c:v>
                </c:pt>
                <c:pt idx="120">
                  <c:v>0.58173076923076905</c:v>
                </c:pt>
                <c:pt idx="121">
                  <c:v>0.58653846153846201</c:v>
                </c:pt>
                <c:pt idx="122">
                  <c:v>0.59134615384615397</c:v>
                </c:pt>
                <c:pt idx="123">
                  <c:v>0.59615384615384603</c:v>
                </c:pt>
                <c:pt idx="124">
                  <c:v>0.60096153846153799</c:v>
                </c:pt>
                <c:pt idx="125">
                  <c:v>0.60576923076923095</c:v>
                </c:pt>
                <c:pt idx="126">
                  <c:v>0.61057692307692302</c:v>
                </c:pt>
                <c:pt idx="127">
                  <c:v>0.61538461538461497</c:v>
                </c:pt>
                <c:pt idx="128">
                  <c:v>0.62019230769230804</c:v>
                </c:pt>
                <c:pt idx="129">
                  <c:v>0.625</c:v>
                </c:pt>
                <c:pt idx="130">
                  <c:v>0.62980769230769196</c:v>
                </c:pt>
                <c:pt idx="131">
                  <c:v>0.63461538461538403</c:v>
                </c:pt>
                <c:pt idx="132">
                  <c:v>0.63942307692307698</c:v>
                </c:pt>
                <c:pt idx="133">
                  <c:v>0.64423076923076905</c:v>
                </c:pt>
                <c:pt idx="134">
                  <c:v>0.64903846153846101</c:v>
                </c:pt>
                <c:pt idx="135">
                  <c:v>0.65384615384615397</c:v>
                </c:pt>
                <c:pt idx="136">
                  <c:v>0.65865384615384603</c:v>
                </c:pt>
                <c:pt idx="137">
                  <c:v>0.66346153846153799</c:v>
                </c:pt>
                <c:pt idx="138">
                  <c:v>0.66826923076923095</c:v>
                </c:pt>
                <c:pt idx="139">
                  <c:v>0.67307692307692302</c:v>
                </c:pt>
                <c:pt idx="140">
                  <c:v>0.67788461538461497</c:v>
                </c:pt>
                <c:pt idx="141">
                  <c:v>0.68269230769230804</c:v>
                </c:pt>
                <c:pt idx="142">
                  <c:v>0.6875</c:v>
                </c:pt>
                <c:pt idx="143">
                  <c:v>0.69230769230769196</c:v>
                </c:pt>
                <c:pt idx="144">
                  <c:v>0.69711538461538403</c:v>
                </c:pt>
                <c:pt idx="145">
                  <c:v>0.70192307692307698</c:v>
                </c:pt>
                <c:pt idx="146">
                  <c:v>0.70673076923076905</c:v>
                </c:pt>
                <c:pt idx="147">
                  <c:v>0.71153846153846101</c:v>
                </c:pt>
                <c:pt idx="148">
                  <c:v>0.71634615384615397</c:v>
                </c:pt>
                <c:pt idx="149">
                  <c:v>0.72115384615384603</c:v>
                </c:pt>
                <c:pt idx="150">
                  <c:v>0.72596153846153799</c:v>
                </c:pt>
                <c:pt idx="151">
                  <c:v>0.73076923076923095</c:v>
                </c:pt>
                <c:pt idx="152">
                  <c:v>0.73557692307692302</c:v>
                </c:pt>
                <c:pt idx="153">
                  <c:v>0.74038461538461497</c:v>
                </c:pt>
                <c:pt idx="154">
                  <c:v>0.74519230769230804</c:v>
                </c:pt>
                <c:pt idx="155">
                  <c:v>0.75</c:v>
                </c:pt>
                <c:pt idx="156">
                  <c:v>0.75480769230769196</c:v>
                </c:pt>
                <c:pt idx="157">
                  <c:v>0.75961538461538503</c:v>
                </c:pt>
                <c:pt idx="158">
                  <c:v>0.76442307692307698</c:v>
                </c:pt>
                <c:pt idx="159">
                  <c:v>0.76923076923076905</c:v>
                </c:pt>
                <c:pt idx="160">
                  <c:v>0.77403846153846101</c:v>
                </c:pt>
                <c:pt idx="161">
                  <c:v>0.77884615384615397</c:v>
                </c:pt>
                <c:pt idx="162">
                  <c:v>0.78365384615384603</c:v>
                </c:pt>
                <c:pt idx="163">
                  <c:v>0.78846153846153799</c:v>
                </c:pt>
                <c:pt idx="164">
                  <c:v>0.79326923076923095</c:v>
                </c:pt>
                <c:pt idx="165">
                  <c:v>0.79807692307692302</c:v>
                </c:pt>
                <c:pt idx="166">
                  <c:v>0.80288461538461497</c:v>
                </c:pt>
                <c:pt idx="167">
                  <c:v>0.80769230769230804</c:v>
                </c:pt>
                <c:pt idx="168">
                  <c:v>0.8125</c:v>
                </c:pt>
                <c:pt idx="169">
                  <c:v>0.81730769230769196</c:v>
                </c:pt>
                <c:pt idx="170">
                  <c:v>0.82211538461538503</c:v>
                </c:pt>
                <c:pt idx="171">
                  <c:v>0.82692307692307698</c:v>
                </c:pt>
                <c:pt idx="172">
                  <c:v>0.83173076923076905</c:v>
                </c:pt>
                <c:pt idx="173">
                  <c:v>0.83653846153846201</c:v>
                </c:pt>
                <c:pt idx="174">
                  <c:v>0.84134615384615397</c:v>
                </c:pt>
                <c:pt idx="175">
                  <c:v>0.84615384615384603</c:v>
                </c:pt>
                <c:pt idx="176">
                  <c:v>0.85096153846153799</c:v>
                </c:pt>
                <c:pt idx="177">
                  <c:v>0.85576923076923095</c:v>
                </c:pt>
                <c:pt idx="178">
                  <c:v>0.86057692307692302</c:v>
                </c:pt>
                <c:pt idx="179">
                  <c:v>0.86538461538461497</c:v>
                </c:pt>
                <c:pt idx="180">
                  <c:v>0.87019230769230804</c:v>
                </c:pt>
                <c:pt idx="181">
                  <c:v>0.875</c:v>
                </c:pt>
                <c:pt idx="182">
                  <c:v>0.87980769230769196</c:v>
                </c:pt>
                <c:pt idx="183">
                  <c:v>0.88461538461538503</c:v>
                </c:pt>
                <c:pt idx="184">
                  <c:v>0.88942307692307698</c:v>
                </c:pt>
                <c:pt idx="185">
                  <c:v>0.89423076923076905</c:v>
                </c:pt>
                <c:pt idx="186">
                  <c:v>0.89903846153846101</c:v>
                </c:pt>
                <c:pt idx="187">
                  <c:v>0.90384615384615397</c:v>
                </c:pt>
                <c:pt idx="188">
                  <c:v>0.90865384615384603</c:v>
                </c:pt>
                <c:pt idx="189">
                  <c:v>0.91346153846153799</c:v>
                </c:pt>
                <c:pt idx="190">
                  <c:v>0.91826923076923095</c:v>
                </c:pt>
                <c:pt idx="191">
                  <c:v>0.92307692307692302</c:v>
                </c:pt>
                <c:pt idx="192">
                  <c:v>0.92788461538461497</c:v>
                </c:pt>
                <c:pt idx="193">
                  <c:v>0.93269230769230804</c:v>
                </c:pt>
                <c:pt idx="194">
                  <c:v>0.9375</c:v>
                </c:pt>
                <c:pt idx="195">
                  <c:v>0.94230769230769196</c:v>
                </c:pt>
                <c:pt idx="196">
                  <c:v>0.94711538461538503</c:v>
                </c:pt>
                <c:pt idx="197">
                  <c:v>0.95192307692307698</c:v>
                </c:pt>
                <c:pt idx="198">
                  <c:v>0.95673076923076905</c:v>
                </c:pt>
                <c:pt idx="199">
                  <c:v>0.96153846153846201</c:v>
                </c:pt>
                <c:pt idx="200">
                  <c:v>0.96634615384615397</c:v>
                </c:pt>
                <c:pt idx="201">
                  <c:v>0.97115384615384603</c:v>
                </c:pt>
                <c:pt idx="202">
                  <c:v>0.97596153846153799</c:v>
                </c:pt>
                <c:pt idx="203">
                  <c:v>0.98076923076923095</c:v>
                </c:pt>
                <c:pt idx="204">
                  <c:v>0.98557692307692302</c:v>
                </c:pt>
                <c:pt idx="205">
                  <c:v>0.99038461538461497</c:v>
                </c:pt>
                <c:pt idx="206">
                  <c:v>0.99519230769230804</c:v>
                </c:pt>
                <c:pt idx="207">
                  <c:v>1</c:v>
                </c:pt>
              </c:numCache>
            </c:numRef>
          </c:yVal>
          <c:smooth val="1"/>
          <c:extLst xmlns:c16r2="http://schemas.microsoft.com/office/drawing/2015/06/chart">
            <c:ext xmlns:c16="http://schemas.microsoft.com/office/drawing/2014/chart" uri="{C3380CC4-5D6E-409C-BE32-E72D297353CC}">
              <c16:uniqueId val="{00000001-A218-4029-867B-577C9C11DE65}"/>
            </c:ext>
          </c:extLst>
        </c:ser>
        <c:ser>
          <c:idx val="2"/>
          <c:order val="2"/>
          <c:tx>
            <c:strRef>
              <c:f>Sheet1!$E$1</c:f>
              <c:strCache>
                <c:ptCount val="1"/>
                <c:pt idx="0">
                  <c:v>R2F2 </c:v>
                </c:pt>
              </c:strCache>
            </c:strRef>
          </c:tx>
          <c:spPr>
            <a:ln w="38100" cap="rnd">
              <a:solidFill>
                <a:schemeClr val="accent1">
                  <a:lumMod val="75000"/>
                </a:schemeClr>
              </a:solidFill>
              <a:round/>
            </a:ln>
            <a:effectLst/>
          </c:spPr>
          <c:marker>
            <c:symbol val="none"/>
          </c:marker>
          <c:xVal>
            <c:numRef>
              <c:f>Sheet1!$E$2:$E$209</c:f>
              <c:numCache>
                <c:formatCode>General</c:formatCode>
                <c:ptCount val="208"/>
                <c:pt idx="0">
                  <c:v>5</c:v>
                </c:pt>
                <c:pt idx="1">
                  <c:v>5</c:v>
                </c:pt>
                <c:pt idx="2">
                  <c:v>6.6666666666666696</c:v>
                </c:pt>
                <c:pt idx="3">
                  <c:v>6.6666666666666696</c:v>
                </c:pt>
                <c:pt idx="4">
                  <c:v>6.6666666666666696</c:v>
                </c:pt>
                <c:pt idx="5">
                  <c:v>6.6666666666666696</c:v>
                </c:pt>
                <c:pt idx="6">
                  <c:v>6.6666666666666696</c:v>
                </c:pt>
                <c:pt idx="7">
                  <c:v>6.6666666666666696</c:v>
                </c:pt>
                <c:pt idx="8">
                  <c:v>6.6666666666666696</c:v>
                </c:pt>
                <c:pt idx="9">
                  <c:v>6.6666666666666696</c:v>
                </c:pt>
                <c:pt idx="10">
                  <c:v>6.6666666666666696</c:v>
                </c:pt>
                <c:pt idx="11">
                  <c:v>6.6666666666666696</c:v>
                </c:pt>
                <c:pt idx="12">
                  <c:v>6.6666666666666696</c:v>
                </c:pt>
                <c:pt idx="13">
                  <c:v>6.6666666666666696</c:v>
                </c:pt>
                <c:pt idx="14">
                  <c:v>6.6666666666666696</c:v>
                </c:pt>
                <c:pt idx="15">
                  <c:v>6.6666666666666696</c:v>
                </c:pt>
                <c:pt idx="16">
                  <c:v>6.6666666666666696</c:v>
                </c:pt>
                <c:pt idx="17">
                  <c:v>6.6666666666666696</c:v>
                </c:pt>
                <c:pt idx="18">
                  <c:v>6.6666666666666696</c:v>
                </c:pt>
                <c:pt idx="19">
                  <c:v>6.6666666666666696</c:v>
                </c:pt>
                <c:pt idx="20">
                  <c:v>6.6666666666666696</c:v>
                </c:pt>
                <c:pt idx="21">
                  <c:v>6.6666666666666696</c:v>
                </c:pt>
                <c:pt idx="22">
                  <c:v>6.6666666666666696</c:v>
                </c:pt>
                <c:pt idx="23">
                  <c:v>6.6666666666666696</c:v>
                </c:pt>
                <c:pt idx="24">
                  <c:v>6.6666666666666696</c:v>
                </c:pt>
                <c:pt idx="25">
                  <c:v>6.6666666666666696</c:v>
                </c:pt>
                <c:pt idx="26">
                  <c:v>6.6666666666666696</c:v>
                </c:pt>
                <c:pt idx="27">
                  <c:v>6.6666666666666696</c:v>
                </c:pt>
                <c:pt idx="28">
                  <c:v>6.6666666666666696</c:v>
                </c:pt>
                <c:pt idx="29">
                  <c:v>6.6666666666666696</c:v>
                </c:pt>
                <c:pt idx="30">
                  <c:v>6.6666666666666696</c:v>
                </c:pt>
                <c:pt idx="31">
                  <c:v>6.6666666666666696</c:v>
                </c:pt>
                <c:pt idx="32">
                  <c:v>6.6666666666666696</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13.3333333333333</c:v>
                </c:pt>
                <c:pt idx="57">
                  <c:v>13.3333333333333</c:v>
                </c:pt>
                <c:pt idx="58">
                  <c:v>13.3333333333333</c:v>
                </c:pt>
                <c:pt idx="59">
                  <c:v>13.3333333333333</c:v>
                </c:pt>
                <c:pt idx="60">
                  <c:v>13.3333333333333</c:v>
                </c:pt>
                <c:pt idx="61">
                  <c:v>15</c:v>
                </c:pt>
                <c:pt idx="62">
                  <c:v>15</c:v>
                </c:pt>
                <c:pt idx="63">
                  <c:v>15</c:v>
                </c:pt>
                <c:pt idx="64">
                  <c:v>16</c:v>
                </c:pt>
                <c:pt idx="65">
                  <c:v>16</c:v>
                </c:pt>
                <c:pt idx="66">
                  <c:v>16</c:v>
                </c:pt>
                <c:pt idx="67">
                  <c:v>16</c:v>
                </c:pt>
                <c:pt idx="68">
                  <c:v>16</c:v>
                </c:pt>
                <c:pt idx="69">
                  <c:v>16</c:v>
                </c:pt>
                <c:pt idx="70">
                  <c:v>16</c:v>
                </c:pt>
                <c:pt idx="71">
                  <c:v>16</c:v>
                </c:pt>
                <c:pt idx="72">
                  <c:v>16</c:v>
                </c:pt>
                <c:pt idx="73">
                  <c:v>16</c:v>
                </c:pt>
                <c:pt idx="74">
                  <c:v>20</c:v>
                </c:pt>
                <c:pt idx="75">
                  <c:v>20</c:v>
                </c:pt>
                <c:pt idx="76">
                  <c:v>20</c:v>
                </c:pt>
                <c:pt idx="77">
                  <c:v>20</c:v>
                </c:pt>
                <c:pt idx="78">
                  <c:v>20</c:v>
                </c:pt>
                <c:pt idx="79">
                  <c:v>20</c:v>
                </c:pt>
                <c:pt idx="80">
                  <c:v>20</c:v>
                </c:pt>
                <c:pt idx="81">
                  <c:v>20</c:v>
                </c:pt>
                <c:pt idx="82">
                  <c:v>20</c:v>
                </c:pt>
                <c:pt idx="83">
                  <c:v>20</c:v>
                </c:pt>
                <c:pt idx="84">
                  <c:v>20</c:v>
                </c:pt>
                <c:pt idx="85">
                  <c:v>20</c:v>
                </c:pt>
                <c:pt idx="86">
                  <c:v>20</c:v>
                </c:pt>
                <c:pt idx="87">
                  <c:v>20</c:v>
                </c:pt>
                <c:pt idx="88">
                  <c:v>20</c:v>
                </c:pt>
                <c:pt idx="89">
                  <c:v>20</c:v>
                </c:pt>
                <c:pt idx="90">
                  <c:v>20</c:v>
                </c:pt>
                <c:pt idx="91">
                  <c:v>20</c:v>
                </c:pt>
                <c:pt idx="92">
                  <c:v>20</c:v>
                </c:pt>
                <c:pt idx="93">
                  <c:v>20</c:v>
                </c:pt>
                <c:pt idx="94">
                  <c:v>20</c:v>
                </c:pt>
                <c:pt idx="95">
                  <c:v>20</c:v>
                </c:pt>
                <c:pt idx="96">
                  <c:v>20</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26.6666666666667</c:v>
                </c:pt>
                <c:pt idx="112">
                  <c:v>26.6666666666667</c:v>
                </c:pt>
                <c:pt idx="113">
                  <c:v>26.6666666666667</c:v>
                </c:pt>
                <c:pt idx="114">
                  <c:v>26.6666666666667</c:v>
                </c:pt>
                <c:pt idx="115">
                  <c:v>26.6666666666667</c:v>
                </c:pt>
                <c:pt idx="116">
                  <c:v>26.6666666666667</c:v>
                </c:pt>
                <c:pt idx="117">
                  <c:v>26.6666666666667</c:v>
                </c:pt>
                <c:pt idx="118">
                  <c:v>26.6666666666667</c:v>
                </c:pt>
                <c:pt idx="119">
                  <c:v>26.6666666666667</c:v>
                </c:pt>
                <c:pt idx="120">
                  <c:v>26.6666666666667</c:v>
                </c:pt>
                <c:pt idx="121">
                  <c:v>26.6666666666667</c:v>
                </c:pt>
                <c:pt idx="122">
                  <c:v>30</c:v>
                </c:pt>
                <c:pt idx="123">
                  <c:v>30</c:v>
                </c:pt>
                <c:pt idx="124">
                  <c:v>30</c:v>
                </c:pt>
                <c:pt idx="125">
                  <c:v>30</c:v>
                </c:pt>
                <c:pt idx="126">
                  <c:v>32</c:v>
                </c:pt>
                <c:pt idx="127">
                  <c:v>32</c:v>
                </c:pt>
                <c:pt idx="128">
                  <c:v>32</c:v>
                </c:pt>
                <c:pt idx="129">
                  <c:v>32</c:v>
                </c:pt>
                <c:pt idx="130">
                  <c:v>32</c:v>
                </c:pt>
                <c:pt idx="131">
                  <c:v>32</c:v>
                </c:pt>
                <c:pt idx="132">
                  <c:v>32</c:v>
                </c:pt>
                <c:pt idx="133">
                  <c:v>32</c:v>
                </c:pt>
                <c:pt idx="134">
                  <c:v>32</c:v>
                </c:pt>
                <c:pt idx="135">
                  <c:v>32</c:v>
                </c:pt>
                <c:pt idx="136">
                  <c:v>32</c:v>
                </c:pt>
                <c:pt idx="137">
                  <c:v>32</c:v>
                </c:pt>
                <c:pt idx="138">
                  <c:v>32</c:v>
                </c:pt>
                <c:pt idx="139">
                  <c:v>32</c:v>
                </c:pt>
                <c:pt idx="140">
                  <c:v>32</c:v>
                </c:pt>
                <c:pt idx="141">
                  <c:v>32</c:v>
                </c:pt>
                <c:pt idx="142">
                  <c:v>32</c:v>
                </c:pt>
                <c:pt idx="143">
                  <c:v>32</c:v>
                </c:pt>
                <c:pt idx="144">
                  <c:v>32</c:v>
                </c:pt>
                <c:pt idx="145">
                  <c:v>32</c:v>
                </c:pt>
                <c:pt idx="146">
                  <c:v>40</c:v>
                </c:pt>
                <c:pt idx="147">
                  <c:v>40</c:v>
                </c:pt>
                <c:pt idx="148">
                  <c:v>40</c:v>
                </c:pt>
                <c:pt idx="149">
                  <c:v>40</c:v>
                </c:pt>
                <c:pt idx="150">
                  <c:v>40</c:v>
                </c:pt>
                <c:pt idx="151">
                  <c:v>40</c:v>
                </c:pt>
                <c:pt idx="152">
                  <c:v>40</c:v>
                </c:pt>
                <c:pt idx="153">
                  <c:v>40</c:v>
                </c:pt>
                <c:pt idx="154">
                  <c:v>40</c:v>
                </c:pt>
                <c:pt idx="155">
                  <c:v>40</c:v>
                </c:pt>
                <c:pt idx="156">
                  <c:v>40</c:v>
                </c:pt>
                <c:pt idx="157">
                  <c:v>40</c:v>
                </c:pt>
                <c:pt idx="158">
                  <c:v>40</c:v>
                </c:pt>
                <c:pt idx="159">
                  <c:v>40</c:v>
                </c:pt>
                <c:pt idx="160">
                  <c:v>40</c:v>
                </c:pt>
                <c:pt idx="161">
                  <c:v>40</c:v>
                </c:pt>
                <c:pt idx="162">
                  <c:v>40</c:v>
                </c:pt>
                <c:pt idx="163">
                  <c:v>40</c:v>
                </c:pt>
                <c:pt idx="164">
                  <c:v>40</c:v>
                </c:pt>
                <c:pt idx="165">
                  <c:v>40</c:v>
                </c:pt>
                <c:pt idx="166">
                  <c:v>40</c:v>
                </c:pt>
                <c:pt idx="167">
                  <c:v>40</c:v>
                </c:pt>
                <c:pt idx="168">
                  <c:v>40</c:v>
                </c:pt>
                <c:pt idx="169">
                  <c:v>40</c:v>
                </c:pt>
                <c:pt idx="170">
                  <c:v>40</c:v>
                </c:pt>
                <c:pt idx="171">
                  <c:v>40</c:v>
                </c:pt>
                <c:pt idx="172">
                  <c:v>40</c:v>
                </c:pt>
                <c:pt idx="173">
                  <c:v>40</c:v>
                </c:pt>
                <c:pt idx="174">
                  <c:v>40</c:v>
                </c:pt>
                <c:pt idx="175">
                  <c:v>40</c:v>
                </c:pt>
                <c:pt idx="176">
                  <c:v>45</c:v>
                </c:pt>
                <c:pt idx="177">
                  <c:v>45</c:v>
                </c:pt>
                <c:pt idx="178">
                  <c:v>45</c:v>
                </c:pt>
                <c:pt idx="179">
                  <c:v>45</c:v>
                </c:pt>
                <c:pt idx="180">
                  <c:v>48</c:v>
                </c:pt>
                <c:pt idx="181">
                  <c:v>48</c:v>
                </c:pt>
                <c:pt idx="182">
                  <c:v>48</c:v>
                </c:pt>
                <c:pt idx="183">
                  <c:v>48</c:v>
                </c:pt>
                <c:pt idx="184">
                  <c:v>48</c:v>
                </c:pt>
                <c:pt idx="185">
                  <c:v>48</c:v>
                </c:pt>
                <c:pt idx="186">
                  <c:v>48</c:v>
                </c:pt>
                <c:pt idx="187">
                  <c:v>48</c:v>
                </c:pt>
                <c:pt idx="188">
                  <c:v>48</c:v>
                </c:pt>
                <c:pt idx="189">
                  <c:v>48</c:v>
                </c:pt>
                <c:pt idx="190">
                  <c:v>48</c:v>
                </c:pt>
                <c:pt idx="191">
                  <c:v>48</c:v>
                </c:pt>
                <c:pt idx="192">
                  <c:v>48</c:v>
                </c:pt>
                <c:pt idx="193">
                  <c:v>48</c:v>
                </c:pt>
                <c:pt idx="194">
                  <c:v>48</c:v>
                </c:pt>
                <c:pt idx="195">
                  <c:v>48</c:v>
                </c:pt>
                <c:pt idx="196">
                  <c:v>48</c:v>
                </c:pt>
                <c:pt idx="197">
                  <c:v>48</c:v>
                </c:pt>
                <c:pt idx="198">
                  <c:v>48</c:v>
                </c:pt>
                <c:pt idx="199">
                  <c:v>48</c:v>
                </c:pt>
                <c:pt idx="200">
                  <c:v>48</c:v>
                </c:pt>
                <c:pt idx="201">
                  <c:v>48</c:v>
                </c:pt>
                <c:pt idx="202">
                  <c:v>48</c:v>
                </c:pt>
                <c:pt idx="203">
                  <c:v>48</c:v>
                </c:pt>
                <c:pt idx="204">
                  <c:v>48</c:v>
                </c:pt>
                <c:pt idx="205">
                  <c:v>48</c:v>
                </c:pt>
                <c:pt idx="206">
                  <c:v>48</c:v>
                </c:pt>
                <c:pt idx="207">
                  <c:v>48</c:v>
                </c:pt>
              </c:numCache>
            </c:numRef>
          </c:xVal>
          <c:yVal>
            <c:numRef>
              <c:f>Sheet1!$B$2:$B$209</c:f>
              <c:numCache>
                <c:formatCode>General</c:formatCode>
                <c:ptCount val="208"/>
                <c:pt idx="0">
                  <c:v>4.8076923076923097E-3</c:v>
                </c:pt>
                <c:pt idx="1">
                  <c:v>9.6153846153846107E-3</c:v>
                </c:pt>
                <c:pt idx="2">
                  <c:v>1.44230769230769E-2</c:v>
                </c:pt>
                <c:pt idx="3">
                  <c:v>1.9230769230769201E-2</c:v>
                </c:pt>
                <c:pt idx="4">
                  <c:v>2.4038461538461502E-2</c:v>
                </c:pt>
                <c:pt idx="5">
                  <c:v>2.8846153846153799E-2</c:v>
                </c:pt>
                <c:pt idx="6">
                  <c:v>3.3653846153846097E-2</c:v>
                </c:pt>
                <c:pt idx="7">
                  <c:v>3.8461538461538498E-2</c:v>
                </c:pt>
                <c:pt idx="8">
                  <c:v>4.3269230769230803E-2</c:v>
                </c:pt>
                <c:pt idx="9">
                  <c:v>4.80769230769231E-2</c:v>
                </c:pt>
                <c:pt idx="10">
                  <c:v>5.2884615384615398E-2</c:v>
                </c:pt>
                <c:pt idx="11">
                  <c:v>5.7692307692307702E-2</c:v>
                </c:pt>
                <c:pt idx="12">
                  <c:v>6.25E-2</c:v>
                </c:pt>
                <c:pt idx="13">
                  <c:v>6.7307692307692304E-2</c:v>
                </c:pt>
                <c:pt idx="14">
                  <c:v>7.2115384615384595E-2</c:v>
                </c:pt>
                <c:pt idx="15">
                  <c:v>7.69230769230769E-2</c:v>
                </c:pt>
                <c:pt idx="16">
                  <c:v>8.1730769230769204E-2</c:v>
                </c:pt>
                <c:pt idx="17">
                  <c:v>8.6538461538461495E-2</c:v>
                </c:pt>
                <c:pt idx="18">
                  <c:v>9.1346153846153799E-2</c:v>
                </c:pt>
                <c:pt idx="19">
                  <c:v>9.6153846153846104E-2</c:v>
                </c:pt>
                <c:pt idx="20">
                  <c:v>0.10096153846153801</c:v>
                </c:pt>
                <c:pt idx="21">
                  <c:v>0.105769230769231</c:v>
                </c:pt>
                <c:pt idx="22">
                  <c:v>0.110576923076923</c:v>
                </c:pt>
                <c:pt idx="23">
                  <c:v>0.115384615384615</c:v>
                </c:pt>
                <c:pt idx="24">
                  <c:v>0.120192307692308</c:v>
                </c:pt>
                <c:pt idx="25">
                  <c:v>0.125</c:v>
                </c:pt>
                <c:pt idx="26">
                  <c:v>0.12980769230769201</c:v>
                </c:pt>
                <c:pt idx="27">
                  <c:v>0.134615384615385</c:v>
                </c:pt>
                <c:pt idx="28">
                  <c:v>0.13942307692307701</c:v>
                </c:pt>
                <c:pt idx="29">
                  <c:v>0.144230769230769</c:v>
                </c:pt>
                <c:pt idx="30">
                  <c:v>0.14903846153846201</c:v>
                </c:pt>
                <c:pt idx="31">
                  <c:v>0.15384615384615399</c:v>
                </c:pt>
                <c:pt idx="32">
                  <c:v>0.15865384615384601</c:v>
                </c:pt>
                <c:pt idx="33">
                  <c:v>0.16346153846153799</c:v>
                </c:pt>
                <c:pt idx="34">
                  <c:v>0.168269230769231</c:v>
                </c:pt>
                <c:pt idx="35">
                  <c:v>0.17307692307692299</c:v>
                </c:pt>
                <c:pt idx="36">
                  <c:v>0.177884615384615</c:v>
                </c:pt>
                <c:pt idx="37">
                  <c:v>0.18269230769230799</c:v>
                </c:pt>
                <c:pt idx="38">
                  <c:v>0.1875</c:v>
                </c:pt>
                <c:pt idx="39">
                  <c:v>0.19230769230769201</c:v>
                </c:pt>
                <c:pt idx="40">
                  <c:v>0.197115384615385</c:v>
                </c:pt>
                <c:pt idx="41">
                  <c:v>0.20192307692307701</c:v>
                </c:pt>
                <c:pt idx="42">
                  <c:v>0.206730769230769</c:v>
                </c:pt>
                <c:pt idx="43">
                  <c:v>0.21153846153846201</c:v>
                </c:pt>
                <c:pt idx="44">
                  <c:v>0.21634615384615399</c:v>
                </c:pt>
                <c:pt idx="45">
                  <c:v>0.22115384615384601</c:v>
                </c:pt>
                <c:pt idx="46">
                  <c:v>0.22596153846153799</c:v>
                </c:pt>
                <c:pt idx="47">
                  <c:v>0.230769230769231</c:v>
                </c:pt>
                <c:pt idx="48">
                  <c:v>0.23557692307692299</c:v>
                </c:pt>
                <c:pt idx="49">
                  <c:v>0.240384615384615</c:v>
                </c:pt>
                <c:pt idx="50">
                  <c:v>0.24519230769230799</c:v>
                </c:pt>
                <c:pt idx="51">
                  <c:v>0.25</c:v>
                </c:pt>
                <c:pt idx="52">
                  <c:v>0.25480769230769201</c:v>
                </c:pt>
                <c:pt idx="53">
                  <c:v>0.25961538461538503</c:v>
                </c:pt>
                <c:pt idx="54">
                  <c:v>0.26442307692307698</c:v>
                </c:pt>
                <c:pt idx="55">
                  <c:v>0.269230769230769</c:v>
                </c:pt>
                <c:pt idx="56">
                  <c:v>0.27403846153846201</c:v>
                </c:pt>
                <c:pt idx="57">
                  <c:v>0.27884615384615402</c:v>
                </c:pt>
                <c:pt idx="58">
                  <c:v>0.28365384615384598</c:v>
                </c:pt>
                <c:pt idx="59">
                  <c:v>0.28846153846153799</c:v>
                </c:pt>
                <c:pt idx="60">
                  <c:v>0.293269230769231</c:v>
                </c:pt>
                <c:pt idx="61">
                  <c:v>0.29807692307692302</c:v>
                </c:pt>
                <c:pt idx="62">
                  <c:v>0.30288461538461497</c:v>
                </c:pt>
                <c:pt idx="63">
                  <c:v>0.30769230769230799</c:v>
                </c:pt>
                <c:pt idx="64">
                  <c:v>0.3125</c:v>
                </c:pt>
                <c:pt idx="65">
                  <c:v>0.31730769230769201</c:v>
                </c:pt>
                <c:pt idx="66">
                  <c:v>0.32211538461538503</c:v>
                </c:pt>
                <c:pt idx="67">
                  <c:v>0.32692307692307698</c:v>
                </c:pt>
                <c:pt idx="68">
                  <c:v>0.331730769230769</c:v>
                </c:pt>
                <c:pt idx="69">
                  <c:v>0.33653846153846201</c:v>
                </c:pt>
                <c:pt idx="70">
                  <c:v>0.34134615384615402</c:v>
                </c:pt>
                <c:pt idx="71">
                  <c:v>0.34615384615384598</c:v>
                </c:pt>
                <c:pt idx="72">
                  <c:v>0.35096153846153799</c:v>
                </c:pt>
                <c:pt idx="73">
                  <c:v>0.355769230769231</c:v>
                </c:pt>
                <c:pt idx="74">
                  <c:v>0.36057692307692302</c:v>
                </c:pt>
                <c:pt idx="75">
                  <c:v>0.36538461538461497</c:v>
                </c:pt>
                <c:pt idx="76">
                  <c:v>0.37019230769230799</c:v>
                </c:pt>
                <c:pt idx="77">
                  <c:v>0.375</c:v>
                </c:pt>
                <c:pt idx="78">
                  <c:v>0.37980769230769201</c:v>
                </c:pt>
                <c:pt idx="79">
                  <c:v>0.38461538461538503</c:v>
                </c:pt>
                <c:pt idx="80">
                  <c:v>0.38942307692307698</c:v>
                </c:pt>
                <c:pt idx="81">
                  <c:v>0.394230769230769</c:v>
                </c:pt>
                <c:pt idx="82">
                  <c:v>0.39903846153846101</c:v>
                </c:pt>
                <c:pt idx="83">
                  <c:v>0.40384615384615402</c:v>
                </c:pt>
                <c:pt idx="84">
                  <c:v>0.40865384615384598</c:v>
                </c:pt>
                <c:pt idx="85">
                  <c:v>0.41346153846153799</c:v>
                </c:pt>
                <c:pt idx="86">
                  <c:v>0.418269230769231</c:v>
                </c:pt>
                <c:pt idx="87">
                  <c:v>0.42307692307692302</c:v>
                </c:pt>
                <c:pt idx="88">
                  <c:v>0.42788461538461497</c:v>
                </c:pt>
                <c:pt idx="89">
                  <c:v>0.43269230769230799</c:v>
                </c:pt>
                <c:pt idx="90">
                  <c:v>0.4375</c:v>
                </c:pt>
                <c:pt idx="91">
                  <c:v>0.44230769230769201</c:v>
                </c:pt>
                <c:pt idx="92">
                  <c:v>0.44711538461538503</c:v>
                </c:pt>
                <c:pt idx="93">
                  <c:v>0.45192307692307698</c:v>
                </c:pt>
                <c:pt idx="94">
                  <c:v>0.456730769230769</c:v>
                </c:pt>
                <c:pt idx="95">
                  <c:v>0.46153846153846201</c:v>
                </c:pt>
                <c:pt idx="96">
                  <c:v>0.46634615384615402</c:v>
                </c:pt>
                <c:pt idx="97">
                  <c:v>0.47115384615384598</c:v>
                </c:pt>
                <c:pt idx="98">
                  <c:v>0.47596153846153799</c:v>
                </c:pt>
                <c:pt idx="99">
                  <c:v>0.480769230769231</c:v>
                </c:pt>
                <c:pt idx="100">
                  <c:v>0.48557692307692302</c:v>
                </c:pt>
                <c:pt idx="101">
                  <c:v>0.49038461538461497</c:v>
                </c:pt>
                <c:pt idx="102">
                  <c:v>0.49519230769230799</c:v>
                </c:pt>
                <c:pt idx="103">
                  <c:v>0.5</c:v>
                </c:pt>
                <c:pt idx="104">
                  <c:v>0.50480769230769196</c:v>
                </c:pt>
                <c:pt idx="105">
                  <c:v>0.50961538461538503</c:v>
                </c:pt>
                <c:pt idx="106">
                  <c:v>0.51442307692307698</c:v>
                </c:pt>
                <c:pt idx="107">
                  <c:v>0.51923076923076905</c:v>
                </c:pt>
                <c:pt idx="108">
                  <c:v>0.52403846153846201</c:v>
                </c:pt>
                <c:pt idx="109">
                  <c:v>0.52884615384615397</c:v>
                </c:pt>
                <c:pt idx="110">
                  <c:v>0.53365384615384603</c:v>
                </c:pt>
                <c:pt idx="111">
                  <c:v>0.53846153846153799</c:v>
                </c:pt>
                <c:pt idx="112">
                  <c:v>0.54326923076923095</c:v>
                </c:pt>
                <c:pt idx="113">
                  <c:v>0.54807692307692302</c:v>
                </c:pt>
                <c:pt idx="114">
                  <c:v>0.55288461538461497</c:v>
                </c:pt>
                <c:pt idx="115">
                  <c:v>0.55769230769230804</c:v>
                </c:pt>
                <c:pt idx="116">
                  <c:v>0.5625</c:v>
                </c:pt>
                <c:pt idx="117">
                  <c:v>0.56730769230769196</c:v>
                </c:pt>
                <c:pt idx="118">
                  <c:v>0.57211538461538503</c:v>
                </c:pt>
                <c:pt idx="119">
                  <c:v>0.57692307692307698</c:v>
                </c:pt>
                <c:pt idx="120">
                  <c:v>0.58173076923076905</c:v>
                </c:pt>
                <c:pt idx="121">
                  <c:v>0.58653846153846201</c:v>
                </c:pt>
                <c:pt idx="122">
                  <c:v>0.59134615384615397</c:v>
                </c:pt>
                <c:pt idx="123">
                  <c:v>0.59615384615384603</c:v>
                </c:pt>
                <c:pt idx="124">
                  <c:v>0.60096153846153799</c:v>
                </c:pt>
                <c:pt idx="125">
                  <c:v>0.60576923076923095</c:v>
                </c:pt>
                <c:pt idx="126">
                  <c:v>0.61057692307692302</c:v>
                </c:pt>
                <c:pt idx="127">
                  <c:v>0.61538461538461497</c:v>
                </c:pt>
                <c:pt idx="128">
                  <c:v>0.62019230769230804</c:v>
                </c:pt>
                <c:pt idx="129">
                  <c:v>0.625</c:v>
                </c:pt>
                <c:pt idx="130">
                  <c:v>0.62980769230769196</c:v>
                </c:pt>
                <c:pt idx="131">
                  <c:v>0.63461538461538403</c:v>
                </c:pt>
                <c:pt idx="132">
                  <c:v>0.63942307692307698</c:v>
                </c:pt>
                <c:pt idx="133">
                  <c:v>0.64423076923076905</c:v>
                </c:pt>
                <c:pt idx="134">
                  <c:v>0.64903846153846101</c:v>
                </c:pt>
                <c:pt idx="135">
                  <c:v>0.65384615384615397</c:v>
                </c:pt>
                <c:pt idx="136">
                  <c:v>0.65865384615384603</c:v>
                </c:pt>
                <c:pt idx="137">
                  <c:v>0.66346153846153799</c:v>
                </c:pt>
                <c:pt idx="138">
                  <c:v>0.66826923076923095</c:v>
                </c:pt>
                <c:pt idx="139">
                  <c:v>0.67307692307692302</c:v>
                </c:pt>
                <c:pt idx="140">
                  <c:v>0.67788461538461497</c:v>
                </c:pt>
                <c:pt idx="141">
                  <c:v>0.68269230769230804</c:v>
                </c:pt>
                <c:pt idx="142">
                  <c:v>0.6875</c:v>
                </c:pt>
                <c:pt idx="143">
                  <c:v>0.69230769230769196</c:v>
                </c:pt>
                <c:pt idx="144">
                  <c:v>0.69711538461538403</c:v>
                </c:pt>
                <c:pt idx="145">
                  <c:v>0.70192307692307698</c:v>
                </c:pt>
                <c:pt idx="146">
                  <c:v>0.70673076923076905</c:v>
                </c:pt>
                <c:pt idx="147">
                  <c:v>0.71153846153846101</c:v>
                </c:pt>
                <c:pt idx="148">
                  <c:v>0.71634615384615397</c:v>
                </c:pt>
                <c:pt idx="149">
                  <c:v>0.72115384615384603</c:v>
                </c:pt>
                <c:pt idx="150">
                  <c:v>0.72596153846153799</c:v>
                </c:pt>
                <c:pt idx="151">
                  <c:v>0.73076923076923095</c:v>
                </c:pt>
                <c:pt idx="152">
                  <c:v>0.73557692307692302</c:v>
                </c:pt>
                <c:pt idx="153">
                  <c:v>0.74038461538461497</c:v>
                </c:pt>
                <c:pt idx="154">
                  <c:v>0.74519230769230804</c:v>
                </c:pt>
                <c:pt idx="155">
                  <c:v>0.75</c:v>
                </c:pt>
                <c:pt idx="156">
                  <c:v>0.75480769230769196</c:v>
                </c:pt>
                <c:pt idx="157">
                  <c:v>0.75961538461538503</c:v>
                </c:pt>
                <c:pt idx="158">
                  <c:v>0.76442307692307698</c:v>
                </c:pt>
                <c:pt idx="159">
                  <c:v>0.76923076923076905</c:v>
                </c:pt>
                <c:pt idx="160">
                  <c:v>0.77403846153846101</c:v>
                </c:pt>
                <c:pt idx="161">
                  <c:v>0.77884615384615397</c:v>
                </c:pt>
                <c:pt idx="162">
                  <c:v>0.78365384615384603</c:v>
                </c:pt>
                <c:pt idx="163">
                  <c:v>0.78846153846153799</c:v>
                </c:pt>
                <c:pt idx="164">
                  <c:v>0.79326923076923095</c:v>
                </c:pt>
                <c:pt idx="165">
                  <c:v>0.79807692307692302</c:v>
                </c:pt>
                <c:pt idx="166">
                  <c:v>0.80288461538461497</c:v>
                </c:pt>
                <c:pt idx="167">
                  <c:v>0.80769230769230804</c:v>
                </c:pt>
                <c:pt idx="168">
                  <c:v>0.8125</c:v>
                </c:pt>
                <c:pt idx="169">
                  <c:v>0.81730769230769196</c:v>
                </c:pt>
                <c:pt idx="170">
                  <c:v>0.82211538461538503</c:v>
                </c:pt>
                <c:pt idx="171">
                  <c:v>0.82692307692307698</c:v>
                </c:pt>
                <c:pt idx="172">
                  <c:v>0.83173076923076905</c:v>
                </c:pt>
                <c:pt idx="173">
                  <c:v>0.83653846153846201</c:v>
                </c:pt>
                <c:pt idx="174">
                  <c:v>0.84134615384615397</c:v>
                </c:pt>
                <c:pt idx="175">
                  <c:v>0.84615384615384603</c:v>
                </c:pt>
                <c:pt idx="176">
                  <c:v>0.85096153846153799</c:v>
                </c:pt>
                <c:pt idx="177">
                  <c:v>0.85576923076923095</c:v>
                </c:pt>
                <c:pt idx="178">
                  <c:v>0.86057692307692302</c:v>
                </c:pt>
                <c:pt idx="179">
                  <c:v>0.86538461538461497</c:v>
                </c:pt>
                <c:pt idx="180">
                  <c:v>0.87019230769230804</c:v>
                </c:pt>
                <c:pt idx="181">
                  <c:v>0.875</c:v>
                </c:pt>
                <c:pt idx="182">
                  <c:v>0.87980769230769196</c:v>
                </c:pt>
                <c:pt idx="183">
                  <c:v>0.88461538461538503</c:v>
                </c:pt>
                <c:pt idx="184">
                  <c:v>0.88942307692307698</c:v>
                </c:pt>
                <c:pt idx="185">
                  <c:v>0.89423076923076905</c:v>
                </c:pt>
                <c:pt idx="186">
                  <c:v>0.89903846153846101</c:v>
                </c:pt>
                <c:pt idx="187">
                  <c:v>0.90384615384615397</c:v>
                </c:pt>
                <c:pt idx="188">
                  <c:v>0.90865384615384603</c:v>
                </c:pt>
                <c:pt idx="189">
                  <c:v>0.91346153846153799</c:v>
                </c:pt>
                <c:pt idx="190">
                  <c:v>0.91826923076923095</c:v>
                </c:pt>
                <c:pt idx="191">
                  <c:v>0.92307692307692302</c:v>
                </c:pt>
                <c:pt idx="192">
                  <c:v>0.92788461538461497</c:v>
                </c:pt>
                <c:pt idx="193">
                  <c:v>0.93269230769230804</c:v>
                </c:pt>
                <c:pt idx="194">
                  <c:v>0.9375</c:v>
                </c:pt>
                <c:pt idx="195">
                  <c:v>0.94230769230769196</c:v>
                </c:pt>
                <c:pt idx="196">
                  <c:v>0.94711538461538503</c:v>
                </c:pt>
                <c:pt idx="197">
                  <c:v>0.95192307692307698</c:v>
                </c:pt>
                <c:pt idx="198">
                  <c:v>0.95673076923076905</c:v>
                </c:pt>
                <c:pt idx="199">
                  <c:v>0.96153846153846201</c:v>
                </c:pt>
                <c:pt idx="200">
                  <c:v>0.96634615384615397</c:v>
                </c:pt>
                <c:pt idx="201">
                  <c:v>0.97115384615384603</c:v>
                </c:pt>
                <c:pt idx="202">
                  <c:v>0.97596153846153799</c:v>
                </c:pt>
                <c:pt idx="203">
                  <c:v>0.98076923076923095</c:v>
                </c:pt>
                <c:pt idx="204">
                  <c:v>0.98557692307692302</c:v>
                </c:pt>
                <c:pt idx="205">
                  <c:v>0.99038461538461497</c:v>
                </c:pt>
                <c:pt idx="206">
                  <c:v>0.99519230769230804</c:v>
                </c:pt>
                <c:pt idx="207">
                  <c:v>1</c:v>
                </c:pt>
              </c:numCache>
            </c:numRef>
          </c:yVal>
          <c:smooth val="1"/>
          <c:extLst xmlns:c16r2="http://schemas.microsoft.com/office/drawing/2015/06/chart">
            <c:ext xmlns:c16="http://schemas.microsoft.com/office/drawing/2014/chart" uri="{C3380CC4-5D6E-409C-BE32-E72D297353CC}">
              <c16:uniqueId val="{00000002-A218-4029-867B-577C9C11DE65}"/>
            </c:ext>
          </c:extLst>
        </c:ser>
        <c:dLbls>
          <c:showLegendKey val="0"/>
          <c:showVal val="0"/>
          <c:showCatName val="0"/>
          <c:showSerName val="0"/>
          <c:showPercent val="0"/>
          <c:showBubbleSize val="0"/>
        </c:dLbls>
        <c:axId val="259861200"/>
        <c:axId val="259861760"/>
      </c:scatterChart>
      <c:valAx>
        <c:axId val="2598612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dirty="0" err="1">
                    <a:solidFill>
                      <a:schemeClr val="tx1"/>
                    </a:solidFill>
                  </a:rPr>
                  <a:t>Datarate</a:t>
                </a:r>
                <a:r>
                  <a:rPr lang="en-US" sz="2000" dirty="0">
                    <a:solidFill>
                      <a:schemeClr val="tx1"/>
                    </a:solidFill>
                  </a:rPr>
                  <a:t> (Mbps)</a:t>
                </a:r>
              </a:p>
            </c:rich>
          </c:tx>
          <c:layout>
            <c:manualLayout>
              <c:xMode val="edge"/>
              <c:yMode val="edge"/>
              <c:x val="0.31713536701907002"/>
              <c:y val="0.6768918798113859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59861760"/>
        <c:crosses val="autoZero"/>
        <c:crossBetween val="midCat"/>
      </c:valAx>
      <c:valAx>
        <c:axId val="259861760"/>
        <c:scaling>
          <c:orientation val="minMax"/>
          <c:max val="1"/>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dirty="0">
                    <a:solidFill>
                      <a:schemeClr val="tx1"/>
                    </a:solidFill>
                  </a:rPr>
                  <a:t>CDF</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59861200"/>
        <c:crosses val="autoZero"/>
        <c:crossBetween val="midCat"/>
        <c:majorUnit val="0.2"/>
      </c:valAx>
      <c:spPr>
        <a:noFill/>
        <a:ln>
          <a:noFill/>
        </a:ln>
        <a:effectLst/>
      </c:spPr>
    </c:plotArea>
    <c:legend>
      <c:legendPos val="r"/>
      <c:layout>
        <c:manualLayout>
          <c:xMode val="edge"/>
          <c:yMode val="edge"/>
          <c:x val="0.53813241863897199"/>
          <c:y val="0.39177242333749401"/>
          <c:w val="0.27111466535433099"/>
          <c:h val="0.2789549704724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 1</c:v>
                </c:pt>
              </c:strCache>
            </c:strRef>
          </c:tx>
          <c:spPr>
            <a:ln w="38100" cap="rnd">
              <a:solidFill>
                <a:schemeClr val="accent1"/>
              </a:solidFill>
              <a:round/>
            </a:ln>
            <a:effectLst/>
          </c:spPr>
          <c:marker>
            <c:symbol val="none"/>
          </c:marker>
          <c:dPt>
            <c:idx val="1"/>
            <c:marker>
              <c:symbol val="none"/>
            </c:marker>
            <c:bubble3D val="0"/>
            <c:spPr>
              <a:ln w="38100" cap="rnd">
                <a:solidFill>
                  <a:schemeClr val="accent1"/>
                </a:solidFill>
                <a:round/>
              </a:ln>
              <a:effectLst/>
            </c:spPr>
            <c:extLst xmlns:c16r2="http://schemas.microsoft.com/office/drawing/2015/06/chart">
              <c:ext xmlns:c16="http://schemas.microsoft.com/office/drawing/2014/chart" uri="{C3380CC4-5D6E-409C-BE32-E72D297353CC}">
                <c16:uniqueId val="{00000001-110F-4695-A520-AA8201948E1A}"/>
              </c:ext>
            </c:extLst>
          </c:dPt>
          <c:errBars>
            <c:errDir val="y"/>
            <c:errBarType val="both"/>
            <c:errValType val="cust"/>
            <c:noEndCap val="0"/>
            <c:plus>
              <c:numRef>
                <c:f>Sheet1!$C$2:$C$5</c:f>
                <c:numCache>
                  <c:formatCode>General</c:formatCode>
                  <c:ptCount val="4"/>
                  <c:pt idx="0">
                    <c:v>0.490330464948394</c:v>
                  </c:pt>
                  <c:pt idx="1">
                    <c:v>0.74821276433486805</c:v>
                  </c:pt>
                  <c:pt idx="2">
                    <c:v>0.60960592958520099</c:v>
                  </c:pt>
                  <c:pt idx="3">
                    <c:v>0.84391000511614001</c:v>
                  </c:pt>
                </c:numCache>
              </c:numRef>
            </c:plus>
            <c:minus>
              <c:numRef>
                <c:f>Sheet1!$C$2:$C$5</c:f>
                <c:numCache>
                  <c:formatCode>General</c:formatCode>
                  <c:ptCount val="4"/>
                  <c:pt idx="0">
                    <c:v>0.490330464948394</c:v>
                  </c:pt>
                  <c:pt idx="1">
                    <c:v>0.74821276433486805</c:v>
                  </c:pt>
                  <c:pt idx="2">
                    <c:v>0.60960592958520099</c:v>
                  </c:pt>
                  <c:pt idx="3">
                    <c:v>0.84391000511614001</c:v>
                  </c:pt>
                </c:numCache>
              </c:numRef>
            </c:minus>
            <c:spPr>
              <a:noFill/>
              <a:ln w="25400" cap="flat" cmpd="sng" algn="ctr">
                <a:solidFill>
                  <a:schemeClr val="tx1">
                    <a:lumMod val="65000"/>
                    <a:lumOff val="35000"/>
                  </a:schemeClr>
                </a:solidFill>
                <a:round/>
              </a:ln>
              <a:effectLst/>
            </c:spPr>
          </c:errBars>
          <c:xVal>
            <c:numRef>
              <c:f>Sheet1!$A$2:$A$5</c:f>
              <c:numCache>
                <c:formatCode>General</c:formatCode>
                <c:ptCount val="4"/>
                <c:pt idx="0">
                  <c:v>10</c:v>
                </c:pt>
                <c:pt idx="1">
                  <c:v>20</c:v>
                </c:pt>
                <c:pt idx="2">
                  <c:v>30</c:v>
                </c:pt>
                <c:pt idx="3">
                  <c:v>40</c:v>
                </c:pt>
              </c:numCache>
            </c:numRef>
          </c:xVal>
          <c:yVal>
            <c:numRef>
              <c:f>Sheet1!$B$2:$B$5</c:f>
              <c:numCache>
                <c:formatCode>General</c:formatCode>
                <c:ptCount val="4"/>
                <c:pt idx="0">
                  <c:v>6.55327807394782</c:v>
                </c:pt>
                <c:pt idx="1">
                  <c:v>6.2724714375086998</c:v>
                </c:pt>
                <c:pt idx="2">
                  <c:v>6.2066597052892503</c:v>
                </c:pt>
                <c:pt idx="3">
                  <c:v>6.1672575420441103</c:v>
                </c:pt>
              </c:numCache>
            </c:numRef>
          </c:yVal>
          <c:smooth val="1"/>
          <c:extLst xmlns:c16r2="http://schemas.microsoft.com/office/drawing/2015/06/chart">
            <c:ext xmlns:c16="http://schemas.microsoft.com/office/drawing/2014/chart" uri="{C3380CC4-5D6E-409C-BE32-E72D297353CC}">
              <c16:uniqueId val="{00000002-110F-4695-A520-AA8201948E1A}"/>
            </c:ext>
          </c:extLst>
        </c:ser>
        <c:dLbls>
          <c:showLegendKey val="0"/>
          <c:showVal val="0"/>
          <c:showCatName val="0"/>
          <c:showSerName val="0"/>
          <c:showPercent val="0"/>
          <c:showBubbleSize val="0"/>
        </c:dLbls>
        <c:axId val="260334576"/>
        <c:axId val="260335136"/>
      </c:scatterChart>
      <c:valAx>
        <c:axId val="260334576"/>
        <c:scaling>
          <c:orientation val="minMax"/>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dirty="0">
                    <a:solidFill>
                      <a:schemeClr val="tx1"/>
                    </a:solidFill>
                  </a:rPr>
                  <a:t>Frequency</a:t>
                </a:r>
                <a:r>
                  <a:rPr lang="en-US" sz="2000" baseline="0" dirty="0">
                    <a:solidFill>
                      <a:schemeClr val="tx1"/>
                    </a:solidFill>
                  </a:rPr>
                  <a:t> Separation (MHz)</a:t>
                </a:r>
                <a:endParaRPr lang="en-US" sz="2000" dirty="0">
                  <a:solidFill>
                    <a:schemeClr val="tx1"/>
                  </a:solidFill>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60335136"/>
        <c:crosses val="autoZero"/>
        <c:crossBetween val="midCat"/>
      </c:valAx>
      <c:valAx>
        <c:axId val="260335136"/>
        <c:scaling>
          <c:orientation val="minMax"/>
          <c:max val="8"/>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dirty="0">
                    <a:solidFill>
                      <a:schemeClr val="tx1"/>
                    </a:solidFill>
                  </a:rPr>
                  <a:t>SNR Gain (dB)</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603345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strRef>
              <c:f>Sheet1!$F$1</c:f>
              <c:strCache>
                <c:ptCount val="1"/>
                <c:pt idx="0">
                  <c:v>Original</c:v>
                </c:pt>
              </c:strCache>
            </c:strRef>
          </c:tx>
          <c:spPr>
            <a:ln w="38100" cap="rnd">
              <a:solidFill>
                <a:schemeClr val="tx1"/>
              </a:solidFill>
              <a:round/>
            </a:ln>
            <a:effectLst/>
          </c:spPr>
          <c:marker>
            <c:symbol val="none"/>
          </c:marker>
          <c:xVal>
            <c:numRef>
              <c:f>Sheet1!$F$2:$F$27</c:f>
              <c:numCache>
                <c:formatCode>General</c:formatCode>
                <c:ptCount val="26"/>
                <c:pt idx="0">
                  <c:v>1.11490905945797</c:v>
                </c:pt>
                <c:pt idx="1">
                  <c:v>1.39555484291582</c:v>
                </c:pt>
                <c:pt idx="2">
                  <c:v>1.67620062637367</c:v>
                </c:pt>
                <c:pt idx="3">
                  <c:v>2.7827026262883798</c:v>
                </c:pt>
                <c:pt idx="4">
                  <c:v>3.8892046262030902</c:v>
                </c:pt>
                <c:pt idx="5">
                  <c:v>4.37863306980244</c:v>
                </c:pt>
                <c:pt idx="6">
                  <c:v>4.8680615134017797</c:v>
                </c:pt>
                <c:pt idx="7">
                  <c:v>5.1817177586212697</c:v>
                </c:pt>
                <c:pt idx="8">
                  <c:v>5.4953740038407703</c:v>
                </c:pt>
                <c:pt idx="9">
                  <c:v>5.5056598620274686</c:v>
                </c:pt>
                <c:pt idx="10">
                  <c:v>5.5159457202141597</c:v>
                </c:pt>
                <c:pt idx="11">
                  <c:v>5.5622805338425456</c:v>
                </c:pt>
                <c:pt idx="12">
                  <c:v>5.6086153474709262</c:v>
                </c:pt>
                <c:pt idx="13">
                  <c:v>5.7256884713758476</c:v>
                </c:pt>
                <c:pt idx="14">
                  <c:v>5.8427615952807699</c:v>
                </c:pt>
                <c:pt idx="15">
                  <c:v>6.3571358235323663</c:v>
                </c:pt>
                <c:pt idx="16">
                  <c:v>6.87151005178396</c:v>
                </c:pt>
                <c:pt idx="17">
                  <c:v>7.0824313563919548</c:v>
                </c:pt>
                <c:pt idx="18">
                  <c:v>7.2933526609999486</c:v>
                </c:pt>
                <c:pt idx="19">
                  <c:v>7.3035267561955148</c:v>
                </c:pt>
                <c:pt idx="20">
                  <c:v>7.3137008513910864</c:v>
                </c:pt>
                <c:pt idx="21">
                  <c:v>7.8651718320160349</c:v>
                </c:pt>
                <c:pt idx="22">
                  <c:v>8.4166428126409905</c:v>
                </c:pt>
                <c:pt idx="23">
                  <c:v>9.7435964523174192</c:v>
                </c:pt>
                <c:pt idx="24">
                  <c:v>11.070550091993899</c:v>
                </c:pt>
                <c:pt idx="25">
                  <c:v>11.966258146287499</c:v>
                </c:pt>
              </c:numCache>
            </c:numRef>
          </c:xVal>
          <c:yVal>
            <c:numRef>
              <c:f>Sheet1!$E$2:$E$27</c:f>
              <c:numCache>
                <c:formatCode>General</c:formatCode>
                <c:ptCount val="26"/>
                <c:pt idx="0">
                  <c:v>3.8461538461538498E-2</c:v>
                </c:pt>
                <c:pt idx="1">
                  <c:v>7.69230769230769E-2</c:v>
                </c:pt>
                <c:pt idx="2">
                  <c:v>0.115384615384615</c:v>
                </c:pt>
                <c:pt idx="3">
                  <c:v>0.15384615384615399</c:v>
                </c:pt>
                <c:pt idx="4">
                  <c:v>0.19230769230769201</c:v>
                </c:pt>
                <c:pt idx="5">
                  <c:v>0.230769230769231</c:v>
                </c:pt>
                <c:pt idx="6">
                  <c:v>0.269230769230769</c:v>
                </c:pt>
                <c:pt idx="7">
                  <c:v>0.30769230769230799</c:v>
                </c:pt>
                <c:pt idx="8">
                  <c:v>0.34615384615384598</c:v>
                </c:pt>
                <c:pt idx="9">
                  <c:v>0.38461538461538503</c:v>
                </c:pt>
                <c:pt idx="10">
                  <c:v>0.42307692307692302</c:v>
                </c:pt>
                <c:pt idx="11">
                  <c:v>0.46153846153846201</c:v>
                </c:pt>
                <c:pt idx="12">
                  <c:v>0.5</c:v>
                </c:pt>
                <c:pt idx="13">
                  <c:v>0.53846153846153799</c:v>
                </c:pt>
                <c:pt idx="14">
                  <c:v>0.57692307692307698</c:v>
                </c:pt>
                <c:pt idx="15">
                  <c:v>0.61538461538461497</c:v>
                </c:pt>
                <c:pt idx="16">
                  <c:v>0.65384615384615397</c:v>
                </c:pt>
                <c:pt idx="17">
                  <c:v>0.69230769230769196</c:v>
                </c:pt>
                <c:pt idx="18">
                  <c:v>0.73076923076923095</c:v>
                </c:pt>
                <c:pt idx="19">
                  <c:v>0.76923076923076905</c:v>
                </c:pt>
                <c:pt idx="20">
                  <c:v>0.80769230769230804</c:v>
                </c:pt>
                <c:pt idx="21">
                  <c:v>0.84615384615384603</c:v>
                </c:pt>
                <c:pt idx="22">
                  <c:v>0.88461538461538503</c:v>
                </c:pt>
                <c:pt idx="23">
                  <c:v>0.92307692307692302</c:v>
                </c:pt>
                <c:pt idx="24">
                  <c:v>0.96153846153846201</c:v>
                </c:pt>
                <c:pt idx="25">
                  <c:v>1</c:v>
                </c:pt>
              </c:numCache>
            </c:numRef>
          </c:yVal>
          <c:smooth val="1"/>
          <c:extLst xmlns:c16r2="http://schemas.microsoft.com/office/drawing/2015/06/chart">
            <c:ext xmlns:c16="http://schemas.microsoft.com/office/drawing/2014/chart" uri="{C3380CC4-5D6E-409C-BE32-E72D297353CC}">
              <c16:uniqueId val="{00000000-7DF6-4FEE-B8A2-62C0D37291F3}"/>
            </c:ext>
          </c:extLst>
        </c:ser>
        <c:ser>
          <c:idx val="0"/>
          <c:order val="1"/>
          <c:tx>
            <c:strRef>
              <c:f>Sheet1!$C$1</c:f>
              <c:strCache>
                <c:ptCount val="1"/>
                <c:pt idx="0">
                  <c:v>After Nulling</c:v>
                </c:pt>
              </c:strCache>
            </c:strRef>
          </c:tx>
          <c:spPr>
            <a:ln w="38100" cap="rnd">
              <a:solidFill>
                <a:schemeClr val="accent1">
                  <a:lumMod val="75000"/>
                </a:schemeClr>
              </a:solidFill>
              <a:round/>
            </a:ln>
            <a:effectLst/>
          </c:spPr>
          <c:marker>
            <c:symbol val="none"/>
          </c:marker>
          <c:xVal>
            <c:numRef>
              <c:f>Sheet1!$C$2:$C$41</c:f>
              <c:numCache>
                <c:formatCode>General</c:formatCode>
                <c:ptCount val="40"/>
                <c:pt idx="0">
                  <c:v>-0.96009524557056003</c:v>
                </c:pt>
                <c:pt idx="1">
                  <c:v>-0.87892045079610703</c:v>
                </c:pt>
                <c:pt idx="2">
                  <c:v>-0.79774565602165504</c:v>
                </c:pt>
                <c:pt idx="3">
                  <c:v>-0.75000698704630697</c:v>
                </c:pt>
                <c:pt idx="4">
                  <c:v>-0.70226831807096002</c:v>
                </c:pt>
                <c:pt idx="5">
                  <c:v>-0.60541966732882302</c:v>
                </c:pt>
                <c:pt idx="6">
                  <c:v>-0.50857101658668602</c:v>
                </c:pt>
                <c:pt idx="7">
                  <c:v>-0.497407231242328</c:v>
                </c:pt>
                <c:pt idx="8">
                  <c:v>-0.48624344589797103</c:v>
                </c:pt>
                <c:pt idx="9">
                  <c:v>-0.44486096185997798</c:v>
                </c:pt>
                <c:pt idx="10">
                  <c:v>-0.40347847782198598</c:v>
                </c:pt>
                <c:pt idx="11">
                  <c:v>-0.24745113895128801</c:v>
                </c:pt>
                <c:pt idx="12">
                  <c:v>-9.1423800080590104E-2</c:v>
                </c:pt>
                <c:pt idx="13">
                  <c:v>-5.7396550151273498E-2</c:v>
                </c:pt>
                <c:pt idx="14">
                  <c:v>-2.3369300221956799E-2</c:v>
                </c:pt>
                <c:pt idx="15">
                  <c:v>-1.2830255752302001E-2</c:v>
                </c:pt>
                <c:pt idx="16">
                  <c:v>-2.2912112826471999E-3</c:v>
                </c:pt>
                <c:pt idx="17">
                  <c:v>-1.4982306805589401E-3</c:v>
                </c:pt>
                <c:pt idx="18">
                  <c:v>-7.0525007847069298E-4</c:v>
                </c:pt>
                <c:pt idx="19">
                  <c:v>5.76691407308869E-2</c:v>
                </c:pt>
                <c:pt idx="20">
                  <c:v>0.11604353154024501</c:v>
                </c:pt>
                <c:pt idx="21">
                  <c:v>0.18650520996295999</c:v>
                </c:pt>
                <c:pt idx="22">
                  <c:v>0.256966888385675</c:v>
                </c:pt>
                <c:pt idx="23">
                  <c:v>0.260143431148249</c:v>
                </c:pt>
                <c:pt idx="24">
                  <c:v>0.26331997391082301</c:v>
                </c:pt>
                <c:pt idx="25">
                  <c:v>0.29425209460363</c:v>
                </c:pt>
                <c:pt idx="26">
                  <c:v>0.32518421529643698</c:v>
                </c:pt>
                <c:pt idx="27">
                  <c:v>0.46411784460978101</c:v>
                </c:pt>
                <c:pt idx="28">
                  <c:v>0.60305147392312497</c:v>
                </c:pt>
                <c:pt idx="29">
                  <c:v>0.68964101254212196</c:v>
                </c:pt>
                <c:pt idx="30">
                  <c:v>0.77623055116112005</c:v>
                </c:pt>
                <c:pt idx="31">
                  <c:v>0.80012712056698798</c:v>
                </c:pt>
                <c:pt idx="32">
                  <c:v>0.82402368997285702</c:v>
                </c:pt>
                <c:pt idx="33">
                  <c:v>0.84172725478949695</c:v>
                </c:pt>
                <c:pt idx="34">
                  <c:v>0.85943081960613699</c:v>
                </c:pt>
                <c:pt idx="35">
                  <c:v>0.89358719033453005</c:v>
                </c:pt>
                <c:pt idx="36">
                  <c:v>0.92774356106292299</c:v>
                </c:pt>
                <c:pt idx="37">
                  <c:v>0.93993083165186697</c:v>
                </c:pt>
                <c:pt idx="38">
                  <c:v>0.95211810224081095</c:v>
                </c:pt>
                <c:pt idx="39">
                  <c:v>1.6906800519859999</c:v>
                </c:pt>
              </c:numCache>
            </c:numRef>
          </c:xVal>
          <c:yVal>
            <c:numRef>
              <c:f>Sheet1!$B$2:$B$41</c:f>
              <c:numCache>
                <c:formatCode>General</c:formatCode>
                <c:ptCount val="40"/>
                <c:pt idx="0">
                  <c:v>2.5000000000000001E-2</c:v>
                </c:pt>
                <c:pt idx="1">
                  <c:v>0.05</c:v>
                </c:pt>
                <c:pt idx="2">
                  <c:v>7.4999999999999997E-2</c:v>
                </c:pt>
                <c:pt idx="3">
                  <c:v>0.1</c:v>
                </c:pt>
                <c:pt idx="4">
                  <c:v>0.125</c:v>
                </c:pt>
                <c:pt idx="5">
                  <c:v>0.15</c:v>
                </c:pt>
                <c:pt idx="6">
                  <c:v>0.17499999999999999</c:v>
                </c:pt>
                <c:pt idx="7">
                  <c:v>0.2</c:v>
                </c:pt>
                <c:pt idx="8">
                  <c:v>0.22500000000000001</c:v>
                </c:pt>
                <c:pt idx="9">
                  <c:v>0.25</c:v>
                </c:pt>
                <c:pt idx="10">
                  <c:v>0.27500000000000002</c:v>
                </c:pt>
                <c:pt idx="11">
                  <c:v>0.3</c:v>
                </c:pt>
                <c:pt idx="12">
                  <c:v>0.32500000000000001</c:v>
                </c:pt>
                <c:pt idx="13">
                  <c:v>0.35</c:v>
                </c:pt>
                <c:pt idx="14">
                  <c:v>0.375</c:v>
                </c:pt>
                <c:pt idx="15">
                  <c:v>0.4</c:v>
                </c:pt>
                <c:pt idx="16">
                  <c:v>0.42499999999999999</c:v>
                </c:pt>
                <c:pt idx="17">
                  <c:v>0.45</c:v>
                </c:pt>
                <c:pt idx="18">
                  <c:v>0.47499999999999998</c:v>
                </c:pt>
                <c:pt idx="19">
                  <c:v>0.5</c:v>
                </c:pt>
                <c:pt idx="20">
                  <c:v>0.52500000000000002</c:v>
                </c:pt>
                <c:pt idx="21">
                  <c:v>0.55000000000000004</c:v>
                </c:pt>
                <c:pt idx="22">
                  <c:v>0.57499999999999996</c:v>
                </c:pt>
                <c:pt idx="23">
                  <c:v>0.6</c:v>
                </c:pt>
                <c:pt idx="24">
                  <c:v>0.625</c:v>
                </c:pt>
                <c:pt idx="25">
                  <c:v>0.65</c:v>
                </c:pt>
                <c:pt idx="26">
                  <c:v>0.67500000000000004</c:v>
                </c:pt>
                <c:pt idx="27">
                  <c:v>0.7</c:v>
                </c:pt>
                <c:pt idx="28">
                  <c:v>0.72499999999999998</c:v>
                </c:pt>
                <c:pt idx="29">
                  <c:v>0.75</c:v>
                </c:pt>
                <c:pt idx="30">
                  <c:v>0.77500000000000002</c:v>
                </c:pt>
                <c:pt idx="31">
                  <c:v>0.8</c:v>
                </c:pt>
                <c:pt idx="32">
                  <c:v>0.82499999999999996</c:v>
                </c:pt>
                <c:pt idx="33">
                  <c:v>0.85</c:v>
                </c:pt>
                <c:pt idx="34">
                  <c:v>0.875</c:v>
                </c:pt>
                <c:pt idx="35">
                  <c:v>0.9</c:v>
                </c:pt>
                <c:pt idx="36">
                  <c:v>0.92500000000000004</c:v>
                </c:pt>
                <c:pt idx="37">
                  <c:v>0.95</c:v>
                </c:pt>
                <c:pt idx="38">
                  <c:v>0.97499999999999998</c:v>
                </c:pt>
                <c:pt idx="39">
                  <c:v>1</c:v>
                </c:pt>
              </c:numCache>
            </c:numRef>
          </c:yVal>
          <c:smooth val="1"/>
          <c:extLst xmlns:c16r2="http://schemas.microsoft.com/office/drawing/2015/06/chart">
            <c:ext xmlns:c16="http://schemas.microsoft.com/office/drawing/2014/chart" uri="{C3380CC4-5D6E-409C-BE32-E72D297353CC}">
              <c16:uniqueId val="{00000001-7DF6-4FEE-B8A2-62C0D37291F3}"/>
            </c:ext>
          </c:extLst>
        </c:ser>
        <c:dLbls>
          <c:showLegendKey val="0"/>
          <c:showVal val="0"/>
          <c:showCatName val="0"/>
          <c:showSerName val="0"/>
          <c:showPercent val="0"/>
          <c:showBubbleSize val="0"/>
        </c:dLbls>
        <c:axId val="259217152"/>
        <c:axId val="259217712"/>
      </c:scatterChart>
      <c:valAx>
        <c:axId val="259217152"/>
        <c:scaling>
          <c:orientation val="minMax"/>
          <c:min val="-5"/>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dirty="0">
                    <a:solidFill>
                      <a:schemeClr val="tx1"/>
                    </a:solidFill>
                  </a:rPr>
                  <a:t>I</a:t>
                </a:r>
                <a:r>
                  <a:rPr lang="en-US" sz="2000">
                    <a:solidFill>
                      <a:schemeClr val="tx1"/>
                    </a:solidFill>
                  </a:rPr>
                  <a:t>NR(dB</a:t>
                </a:r>
                <a:r>
                  <a:rPr lang="en-US" sz="2000" dirty="0">
                    <a:solidFill>
                      <a:schemeClr val="tx1"/>
                    </a:solidFill>
                  </a:rPr>
                  <a:t>)</a:t>
                </a:r>
              </a:p>
            </c:rich>
          </c:tx>
          <c:layout>
            <c:manualLayout>
              <c:xMode val="edge"/>
              <c:yMode val="edge"/>
              <c:x val="0.40669190874449701"/>
              <c:y val="0.8330780019685040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59217712"/>
        <c:crosses val="autoZero"/>
        <c:crossBetween val="midCat"/>
      </c:valAx>
      <c:valAx>
        <c:axId val="259217712"/>
        <c:scaling>
          <c:orientation val="minMax"/>
          <c:max val="1"/>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2000" dirty="0">
                    <a:solidFill>
                      <a:schemeClr val="tx1"/>
                    </a:solidFill>
                  </a:rPr>
                  <a:t>CDF</a:t>
                </a:r>
              </a:p>
            </c:rich>
          </c:tx>
          <c:layout>
            <c:manualLayout>
              <c:xMode val="edge"/>
              <c:yMode val="edge"/>
              <c:x val="8.4213937421058399E-2"/>
              <c:y val="0.3430009842519690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zh-CN"/>
            </a:p>
          </c:txPr>
        </c:title>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crossAx val="259217152"/>
        <c:crosses val="autoZero"/>
        <c:crossBetween val="midCat"/>
        <c:majorUnit val="0.2"/>
      </c:valAx>
      <c:spPr>
        <a:noFill/>
        <a:ln>
          <a:noFill/>
        </a:ln>
        <a:effectLst/>
      </c:spPr>
    </c:plotArea>
    <c:legend>
      <c:legendPos val="r"/>
      <c:layout>
        <c:manualLayout>
          <c:xMode val="edge"/>
          <c:yMode val="edge"/>
          <c:x val="0.48231249999999998"/>
          <c:y val="0.37759128937007902"/>
          <c:w val="0.290604166666667"/>
          <c:h val="0.24169242125984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A44E4-BC64-E249-86C2-7471A80BA07F}" type="datetimeFigureOut">
              <a:rPr lang="en-US" smtClean="0"/>
              <a:t>6/5/2017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55C69-ED17-6F4F-8320-BE2D270D743E}" type="slidenum">
              <a:rPr lang="en-US" smtClean="0"/>
              <a:t>‹#›</a:t>
            </a:fld>
            <a:endParaRPr lang="en-US"/>
          </a:p>
        </p:txBody>
      </p:sp>
    </p:spTree>
    <p:extLst>
      <p:ext uri="{BB962C8B-B14F-4D97-AF65-F5344CB8AC3E}">
        <p14:creationId xmlns:p14="http://schemas.microsoft.com/office/powerpoint/2010/main" val="138116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smtClean="0"/>
              <a:t>在下一代蜂窝网中消除信道反馈</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1</a:t>
            </a:fld>
            <a:endParaRPr lang="en-US"/>
          </a:p>
        </p:txBody>
      </p:sp>
    </p:spTree>
    <p:extLst>
      <p:ext uri="{BB962C8B-B14F-4D97-AF65-F5344CB8AC3E}">
        <p14:creationId xmlns:p14="http://schemas.microsoft.com/office/powerpoint/2010/main" val="87396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如果我们能做到这一点，基站就可以通过测量上行信道，来直接计算下行信道的结果，从而消除对信道反馈的需求。</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10</a:t>
            </a:fld>
            <a:endParaRPr lang="en-US"/>
          </a:p>
        </p:txBody>
      </p:sp>
    </p:spTree>
    <p:extLst>
      <p:ext uri="{BB962C8B-B14F-4D97-AF65-F5344CB8AC3E}">
        <p14:creationId xmlns:p14="http://schemas.microsoft.com/office/powerpoint/2010/main" val="40568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R2F2</a:t>
            </a:r>
            <a:r>
              <a:rPr lang="zh-CN" altLang="en-US" dirty="0" smtClean="0"/>
              <a:t>系统的核心想法就是，尽管不同频点上测到的结果基本不同，但是无线信号传输的路径是一样的。基于这一想法，工作流程就如图，首先测量上行频段上的信道信息，然后通过某种转换，就测到的</a:t>
            </a:r>
            <a:r>
              <a:rPr lang="en-US" altLang="zh-CN" dirty="0" smtClean="0"/>
              <a:t>CSI</a:t>
            </a:r>
            <a:r>
              <a:rPr lang="zh-CN" altLang="en-US" dirty="0" smtClean="0"/>
              <a:t>值变成信号传播路径的某种表示形式，然后通过逆变换，得到另一个频段上的</a:t>
            </a:r>
            <a:r>
              <a:rPr lang="en-US" altLang="zh-CN" dirty="0" smtClean="0"/>
              <a:t>CSI</a:t>
            </a:r>
            <a:r>
              <a:rPr lang="zh-CN" altLang="en-US" dirty="0" smtClean="0"/>
              <a:t>。那么接下来就需要设计一种合理的路径的刻画形式。</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11</a:t>
            </a:fld>
            <a:endParaRPr lang="en-US"/>
          </a:p>
        </p:txBody>
      </p:sp>
    </p:spTree>
    <p:extLst>
      <p:ext uri="{BB962C8B-B14F-4D97-AF65-F5344CB8AC3E}">
        <p14:creationId xmlns:p14="http://schemas.microsoft.com/office/powerpoint/2010/main" val="204596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smtClean="0"/>
              <a:t>作者借鉴了目前一些</a:t>
            </a:r>
            <a:r>
              <a:rPr lang="en-US" altLang="zh-CN" baseline="0" dirty="0" smtClean="0"/>
              <a:t>RF</a:t>
            </a:r>
            <a:r>
              <a:rPr lang="zh-CN" altLang="en-US" baseline="0" dirty="0" smtClean="0"/>
              <a:t>定位系统中刻画路径的方法，以右图所示的方式来刻画路径信息。其中</a:t>
            </a:r>
            <a:r>
              <a:rPr lang="en-US" altLang="zh-CN" baseline="0" dirty="0" smtClean="0"/>
              <a:t>x</a:t>
            </a:r>
            <a:r>
              <a:rPr lang="zh-CN" altLang="en-US" baseline="0" dirty="0" smtClean="0"/>
              <a:t>轴为空间角，</a:t>
            </a:r>
            <a:r>
              <a:rPr lang="en-US" altLang="zh-CN" baseline="0" dirty="0" smtClean="0"/>
              <a:t>y</a:t>
            </a:r>
            <a:r>
              <a:rPr lang="zh-CN" altLang="en-US" baseline="0" dirty="0" smtClean="0"/>
              <a:t>轴是信号的强度。右图中红色的虚线表示的左图红色传播路径，蓝色的虚线表示蓝色的传播路径</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12</a:t>
            </a:fld>
            <a:endParaRPr lang="en-US"/>
          </a:p>
        </p:txBody>
      </p:sp>
    </p:spTree>
    <p:extLst>
      <p:ext uri="{BB962C8B-B14F-4D97-AF65-F5344CB8AC3E}">
        <p14:creationId xmlns:p14="http://schemas.microsoft.com/office/powerpoint/2010/main" val="2047672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那么再加上在</a:t>
            </a:r>
            <a:r>
              <a:rPr lang="en-US" altLang="zh-CN" baseline="0" dirty="0" smtClean="0"/>
              <a:t>650MHz</a:t>
            </a:r>
            <a:r>
              <a:rPr lang="zh-CN" altLang="en-US" baseline="0" dirty="0" smtClean="0"/>
              <a:t>时测到的结果，可以看到相同路径不同频率测得的图完全不同。但对于</a:t>
            </a:r>
            <a:r>
              <a:rPr lang="en-US" altLang="zh-CN" baseline="0" dirty="0" smtClean="0"/>
              <a:t>RF</a:t>
            </a:r>
            <a:r>
              <a:rPr lang="zh-CN" altLang="en-US" baseline="0" dirty="0" smtClean="0"/>
              <a:t>定位系统，需求的是直射路径的信号强度，而在</a:t>
            </a:r>
            <a:r>
              <a:rPr lang="en-US" altLang="zh-CN" baseline="0" dirty="0" smtClean="0"/>
              <a:t>R2F2</a:t>
            </a:r>
            <a:r>
              <a:rPr lang="zh-CN" altLang="en-US" baseline="0" dirty="0" smtClean="0"/>
              <a:t>系统里，所需求的是全部路径的信息。</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13</a:t>
            </a:fld>
            <a:endParaRPr lang="en-US"/>
          </a:p>
        </p:txBody>
      </p:sp>
    </p:spTree>
    <p:extLst>
      <p:ext uri="{BB962C8B-B14F-4D97-AF65-F5344CB8AC3E}">
        <p14:creationId xmlns:p14="http://schemas.microsoft.com/office/powerpoint/2010/main" val="87337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smtClean="0"/>
              <a:t>那么再回到这个例子，现在我有一个手机，正在向有着好几根天线的基站发送信息。可以看到，信号沿着左图中红色和蓝色的两条路径</a:t>
            </a:r>
            <a:r>
              <a:rPr lang="en-US" baseline="0" dirty="0" smtClean="0"/>
              <a:t> </a:t>
            </a:r>
            <a:r>
              <a:rPr lang="zh-CN" altLang="en-US" baseline="0" dirty="0" smtClean="0"/>
              <a:t>传播。理想情况下，希望看到的是如右图中的两个冲激信号，每个冲激信号对应一条路径。其高度对应它的信号强度，除此外因为无线信号是波，所以还有一个相位信息，记作</a:t>
            </a:r>
            <a:r>
              <a:rPr lang="en-US" altLang="zh-CN" baseline="0" dirty="0" smtClean="0"/>
              <a:t>phi1</a:t>
            </a:r>
            <a:r>
              <a:rPr lang="zh-CN" altLang="en-US" baseline="0" dirty="0" smtClean="0"/>
              <a:t>和</a:t>
            </a:r>
            <a:r>
              <a:rPr lang="en-US" altLang="zh-CN" baseline="0" dirty="0" smtClean="0"/>
              <a:t>phi2</a:t>
            </a:r>
            <a:endParaRPr lang="en-US" baseline="0" dirty="0" smtClean="0"/>
          </a:p>
          <a:p>
            <a:r>
              <a:rPr lang="zh-CN" altLang="en-US" baseline="0" dirty="0" smtClean="0"/>
              <a:t>但是这是理想状态下的信号表示。</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14</a:t>
            </a:fld>
            <a:endParaRPr lang="en-US"/>
          </a:p>
        </p:txBody>
      </p:sp>
    </p:spTree>
    <p:extLst>
      <p:ext uri="{BB962C8B-B14F-4D97-AF65-F5344CB8AC3E}">
        <p14:creationId xmlns:p14="http://schemas.microsoft.com/office/powerpoint/2010/main" val="51994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smtClean="0"/>
              <a:t>在实际测量中，我们是在有限空间的有限根天线上测量信号，因而实际测到的信号相当于冲激信号与</a:t>
            </a:r>
            <a:r>
              <a:rPr lang="en-US" altLang="zh-CN" baseline="0" dirty="0" err="1" smtClean="0"/>
              <a:t>sinc</a:t>
            </a:r>
            <a:r>
              <a:rPr lang="zh-CN" altLang="en-US" baseline="0" dirty="0" smtClean="0"/>
              <a:t>函数的卷积。</a:t>
            </a:r>
            <a:endParaRPr lang="en-US" altLang="zh-CN" baseline="0" dirty="0" smtClean="0"/>
          </a:p>
          <a:p>
            <a:r>
              <a:rPr lang="zh-CN" altLang="en-US" baseline="0" dirty="0" smtClean="0"/>
              <a:t>这里把每个</a:t>
            </a:r>
            <a:r>
              <a:rPr lang="en-US" altLang="zh-CN" baseline="0" dirty="0" err="1" smtClean="0"/>
              <a:t>sinc</a:t>
            </a:r>
            <a:r>
              <a:rPr lang="zh-CN" altLang="en-US" baseline="0" dirty="0" smtClean="0"/>
              <a:t>记作一个关于幅度，相位和空间角的函数。</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15</a:t>
            </a:fld>
            <a:endParaRPr lang="en-US"/>
          </a:p>
        </p:txBody>
      </p:sp>
    </p:spTree>
    <p:extLst>
      <p:ext uri="{BB962C8B-B14F-4D97-AF65-F5344CB8AC3E}">
        <p14:creationId xmlns:p14="http://schemas.microsoft.com/office/powerpoint/2010/main" val="521204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其结果就是这些</a:t>
            </a:r>
            <a:r>
              <a:rPr lang="en-US" altLang="zh-CN" dirty="0" err="1" smtClean="0"/>
              <a:t>sinc</a:t>
            </a:r>
            <a:r>
              <a:rPr lang="zh-CN" altLang="en-US" dirty="0" smtClean="0"/>
              <a:t>函数的叠加。</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16</a:t>
            </a:fld>
            <a:endParaRPr lang="en-US"/>
          </a:p>
        </p:txBody>
      </p:sp>
    </p:spTree>
    <p:extLst>
      <p:ext uri="{BB962C8B-B14F-4D97-AF65-F5344CB8AC3E}">
        <p14:creationId xmlns:p14="http://schemas.microsoft.com/office/powerpoint/2010/main" val="2139603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而我们实际测得的</a:t>
            </a:r>
            <a:r>
              <a:rPr lang="en-US" altLang="zh-CN" dirty="0" err="1" smtClean="0"/>
              <a:t>csi</a:t>
            </a:r>
            <a:r>
              <a:rPr lang="zh-CN" altLang="en-US" dirty="0" smtClean="0"/>
              <a:t>就是叠加后信号的</a:t>
            </a:r>
            <a:r>
              <a:rPr lang="en-US" altLang="zh-CN" dirty="0" err="1" smtClean="0"/>
              <a:t>fft</a:t>
            </a:r>
            <a:r>
              <a:rPr lang="zh-CN" altLang="en-US" dirty="0" smtClean="0"/>
              <a:t>。也就是说在天线上实际测到的信号是每一条路径乘上</a:t>
            </a:r>
            <a:r>
              <a:rPr lang="en-US" altLang="zh-CN" dirty="0" err="1" smtClean="0"/>
              <a:t>sinc</a:t>
            </a:r>
            <a:r>
              <a:rPr lang="zh-CN" altLang="en-US" dirty="0" smtClean="0"/>
              <a:t>后加和然后再做</a:t>
            </a:r>
            <a:r>
              <a:rPr lang="en-US" altLang="zh-CN" dirty="0" err="1" smtClean="0"/>
              <a:t>fft</a:t>
            </a:r>
            <a:r>
              <a:rPr lang="zh-CN" altLang="en-US" dirty="0" smtClean="0"/>
              <a:t>之后的结果。</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17</a:t>
            </a:fld>
            <a:endParaRPr lang="en-US"/>
          </a:p>
        </p:txBody>
      </p:sp>
    </p:spTree>
    <p:extLst>
      <p:ext uri="{BB962C8B-B14F-4D97-AF65-F5344CB8AC3E}">
        <p14:creationId xmlns:p14="http://schemas.microsoft.com/office/powerpoint/2010/main" val="198410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那么从上行到下行信道的计算就是这样子一个流程：首先测量上行信道的</a:t>
            </a:r>
            <a:r>
              <a:rPr lang="en-US" altLang="zh-CN" dirty="0" err="1" smtClean="0"/>
              <a:t>csi</a:t>
            </a:r>
            <a:r>
              <a:rPr lang="zh-CN" altLang="en-US" dirty="0" smtClean="0"/>
              <a:t>，由</a:t>
            </a:r>
            <a:r>
              <a:rPr lang="en-US" altLang="zh-CN" dirty="0" err="1" smtClean="0"/>
              <a:t>csi</a:t>
            </a:r>
            <a:r>
              <a:rPr lang="zh-CN" altLang="en-US" dirty="0" smtClean="0"/>
              <a:t>做逆</a:t>
            </a:r>
            <a:r>
              <a:rPr lang="en-US" altLang="zh-CN" dirty="0" err="1" smtClean="0"/>
              <a:t>fft</a:t>
            </a:r>
            <a:r>
              <a:rPr lang="zh-CN" altLang="en-US" dirty="0" smtClean="0"/>
              <a:t>得到以空间角为变量的叠加后信号强度的</a:t>
            </a:r>
            <a:r>
              <a:rPr lang="en-US" altLang="zh-CN" dirty="0" smtClean="0"/>
              <a:t>profile</a:t>
            </a:r>
            <a:r>
              <a:rPr lang="zh-CN" altLang="en-US" dirty="0" smtClean="0"/>
              <a:t>。然后分离出不同路径，转换成新频率下的</a:t>
            </a:r>
            <a:r>
              <a:rPr lang="en-US" altLang="zh-CN" dirty="0" err="1" smtClean="0"/>
              <a:t>sinc</a:t>
            </a:r>
            <a:r>
              <a:rPr lang="zh-CN" altLang="en-US" dirty="0" smtClean="0"/>
              <a:t>函数，计算新的</a:t>
            </a:r>
            <a:r>
              <a:rPr lang="en-US" altLang="zh-CN" dirty="0" smtClean="0"/>
              <a:t>profile</a:t>
            </a:r>
            <a:r>
              <a:rPr lang="zh-CN" altLang="en-US" dirty="0" smtClean="0"/>
              <a:t>，做</a:t>
            </a:r>
            <a:r>
              <a:rPr lang="en-US" altLang="zh-CN" dirty="0" err="1" smtClean="0"/>
              <a:t>fft</a:t>
            </a:r>
            <a:r>
              <a:rPr lang="zh-CN" altLang="en-US" dirty="0" smtClean="0"/>
              <a:t>，最后得到估计出的下行信道的</a:t>
            </a:r>
            <a:r>
              <a:rPr lang="en-US" altLang="zh-CN" dirty="0" err="1" smtClean="0"/>
              <a:t>csi</a:t>
            </a:r>
            <a:r>
              <a:rPr lang="zh-CN" altLang="en-US" dirty="0" smtClean="0"/>
              <a:t>。</a:t>
            </a:r>
            <a:endParaRPr lang="en-US" altLang="zh-CN" dirty="0" smtClean="0"/>
          </a:p>
          <a:p>
            <a:r>
              <a:rPr lang="zh-CN" altLang="en-US" baseline="0" dirty="0" smtClean="0"/>
              <a:t>可以看到 这个流程里未知的是如何从怎么从叠加后的</a:t>
            </a:r>
            <a:r>
              <a:rPr lang="en-US" altLang="zh-CN" baseline="0" dirty="0" smtClean="0"/>
              <a:t>profile</a:t>
            </a:r>
            <a:r>
              <a:rPr lang="zh-CN" altLang="en-US" baseline="0" dirty="0" smtClean="0"/>
              <a:t>还原出不同路径。</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18</a:t>
            </a:fld>
            <a:endParaRPr lang="en-US"/>
          </a:p>
        </p:txBody>
      </p:sp>
    </p:spTree>
    <p:extLst>
      <p:ext uri="{BB962C8B-B14F-4D97-AF65-F5344CB8AC3E}">
        <p14:creationId xmlns:p14="http://schemas.microsoft.com/office/powerpoint/2010/main" val="3698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首先回忆之前的</a:t>
            </a:r>
            <a:r>
              <a:rPr lang="en-US" altLang="zh-CN" dirty="0" err="1" smtClean="0"/>
              <a:t>ppt</a:t>
            </a:r>
            <a:r>
              <a:rPr lang="zh-CN" altLang="en-US" dirty="0" smtClean="0"/>
              <a:t>里，作者将每一条路径刻画为一个关于信号强度，相位和空间角这一三元组的函数。所以目标就是找到能够产生我们测到的</a:t>
            </a:r>
            <a:r>
              <a:rPr lang="en-US" altLang="zh-CN" dirty="0" smtClean="0"/>
              <a:t>CSI</a:t>
            </a:r>
            <a:r>
              <a:rPr lang="zh-CN" altLang="en-US" dirty="0" smtClean="0"/>
              <a:t>向量</a:t>
            </a:r>
            <a:r>
              <a:rPr lang="en-US" altLang="zh-CN" dirty="0" smtClean="0"/>
              <a:t>h1</a:t>
            </a:r>
            <a:r>
              <a:rPr lang="zh-CN" altLang="en-US" dirty="0" smtClean="0"/>
              <a:t>的</a:t>
            </a:r>
            <a:r>
              <a:rPr lang="en-US" altLang="zh-CN" dirty="0" smtClean="0"/>
              <a:t>N</a:t>
            </a:r>
            <a:r>
              <a:rPr lang="zh-CN" altLang="en-US" dirty="0" smtClean="0"/>
              <a:t>个三元组。</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19</a:t>
            </a:fld>
            <a:endParaRPr lang="en-US"/>
          </a:p>
        </p:txBody>
      </p:sp>
    </p:spTree>
    <p:extLst>
      <p:ext uri="{BB962C8B-B14F-4D97-AF65-F5344CB8AC3E}">
        <p14:creationId xmlns:p14="http://schemas.microsoft.com/office/powerpoint/2010/main" val="91566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近年来，蜂窝流量一直持续增长。</a:t>
            </a:r>
            <a:r>
              <a:rPr lang="en-US" altLang="zh-CN" dirty="0" smtClean="0"/>
              <a:t>CISCO </a:t>
            </a:r>
            <a:r>
              <a:rPr lang="zh-CN" altLang="en-US" dirty="0" smtClean="0"/>
              <a:t>估计在未来的五年，全球额的移动数据流量会增长八倍。然而与此同时，频谱资源几乎保持不变。有限的频谱资源无法满足日益增长的通信需求。那么该怎么办呢？</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2</a:t>
            </a:fld>
            <a:endParaRPr lang="en-US"/>
          </a:p>
        </p:txBody>
      </p:sp>
    </p:spTree>
    <p:extLst>
      <p:ext uri="{BB962C8B-B14F-4D97-AF65-F5344CB8AC3E}">
        <p14:creationId xmlns:p14="http://schemas.microsoft.com/office/powerpoint/2010/main" val="64837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接下来来看如何找到这</a:t>
            </a:r>
            <a:r>
              <a:rPr lang="en-US" altLang="zh-CN" dirty="0" smtClean="0"/>
              <a:t>N</a:t>
            </a:r>
            <a:r>
              <a:rPr lang="zh-CN" altLang="en-US" dirty="0" smtClean="0"/>
              <a:t>个三元组。首先假如已经有了一个估计的三元组， </a:t>
            </a:r>
            <a:r>
              <a:rPr lang="en-US" altLang="zh-CN" dirty="0" err="1" smtClean="0"/>
              <a:t>a_i</a:t>
            </a:r>
            <a:r>
              <a:rPr lang="en-US" altLang="zh-CN" dirty="0" smtClean="0"/>
              <a:t> </a:t>
            </a:r>
            <a:r>
              <a:rPr lang="en-US" altLang="zh-CN" dirty="0" err="1" smtClean="0"/>
              <a:t>phi_i</a:t>
            </a:r>
            <a:r>
              <a:rPr lang="zh-CN" altLang="en-US" dirty="0" smtClean="0"/>
              <a:t>和</a:t>
            </a:r>
            <a:r>
              <a:rPr lang="en-US" altLang="zh-CN" dirty="0" err="1" smtClean="0"/>
              <a:t>theta_i</a:t>
            </a:r>
            <a:r>
              <a:rPr lang="en-US" altLang="zh-CN" dirty="0" smtClean="0"/>
              <a:t>,</a:t>
            </a:r>
            <a:r>
              <a:rPr lang="zh-CN" altLang="en-US" baseline="0" dirty="0" smtClean="0"/>
              <a:t> 那么很简单的可以用</a:t>
            </a:r>
            <a:r>
              <a:rPr lang="en-US" altLang="zh-CN" baseline="0" dirty="0" err="1" smtClean="0"/>
              <a:t>fft</a:t>
            </a:r>
            <a:r>
              <a:rPr lang="zh-CN" altLang="en-US" baseline="0" dirty="0" smtClean="0"/>
              <a:t>得到相应的估计出的信道信息。所以给定任意一组三元组的集合，通过加合并做</a:t>
            </a:r>
            <a:r>
              <a:rPr lang="en-US" altLang="zh-CN" baseline="0" dirty="0" err="1" smtClean="0"/>
              <a:t>fft</a:t>
            </a:r>
            <a:r>
              <a:rPr lang="zh-CN" altLang="en-US" baseline="0" dirty="0" smtClean="0"/>
              <a:t>就可以得到估计的信道。</a:t>
            </a:r>
            <a:endParaRPr lang="en-US" altLang="zh-CN" baseline="0" dirty="0" smtClean="0"/>
          </a:p>
          <a:p>
            <a:r>
              <a:rPr lang="zh-CN" altLang="en-US" baseline="0" dirty="0" smtClean="0"/>
              <a:t>那么接下来，问题就变成了 一个优化问题，即找到一组参数，来最小化估计出的信道和测得的信道的误差。</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20</a:t>
            </a:fld>
            <a:endParaRPr lang="en-US"/>
          </a:p>
        </p:txBody>
      </p:sp>
    </p:spTree>
    <p:extLst>
      <p:ext uri="{BB962C8B-B14F-4D97-AF65-F5344CB8AC3E}">
        <p14:creationId xmlns:p14="http://schemas.microsoft.com/office/powerpoint/2010/main" val="1037492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很不幸的是，这个优化问题是带约束且非凸的。作者用来解决这个问题的方法叫做标准内点法。（依然不是很明白</a:t>
            </a:r>
            <a:r>
              <a:rPr lang="en-US" altLang="zh-CN" dirty="0" smtClean="0"/>
              <a:t>N</a:t>
            </a:r>
            <a:r>
              <a:rPr lang="zh-CN" altLang="en-US" dirty="0" smtClean="0"/>
              <a:t>怎么得到的）。由于内点法的性能很依赖于一个好的初值，所以作者还用</a:t>
            </a:r>
            <a:r>
              <a:rPr lang="en-US" altLang="zh-CN" dirty="0" smtClean="0"/>
              <a:t>RF</a:t>
            </a:r>
            <a:r>
              <a:rPr lang="zh-CN" altLang="en-US" dirty="0" smtClean="0"/>
              <a:t>定位技术先进行估计。</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21</a:t>
            </a:fld>
            <a:endParaRPr lang="en-US"/>
          </a:p>
        </p:txBody>
      </p:sp>
    </p:spTree>
    <p:extLst>
      <p:ext uri="{BB962C8B-B14F-4D97-AF65-F5344CB8AC3E}">
        <p14:creationId xmlns:p14="http://schemas.microsoft.com/office/powerpoint/2010/main" val="411692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解决了由</a:t>
            </a:r>
            <a:r>
              <a:rPr lang="en-US" altLang="zh-CN" dirty="0" smtClean="0"/>
              <a:t>CSI</a:t>
            </a:r>
            <a:r>
              <a:rPr lang="zh-CN" altLang="en-US" dirty="0" smtClean="0"/>
              <a:t>还原路径的问题，那么系统就可以使用了。如果大家对算法细节感兴趣，可以去看一看论文。</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22</a:t>
            </a:fld>
            <a:endParaRPr lang="en-US"/>
          </a:p>
        </p:txBody>
      </p:sp>
    </p:spTree>
    <p:extLst>
      <p:ext uri="{BB962C8B-B14F-4D97-AF65-F5344CB8AC3E}">
        <p14:creationId xmlns:p14="http://schemas.microsoft.com/office/powerpoint/2010/main" val="1563572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第</a:t>
            </a:r>
            <a:r>
              <a:rPr lang="en-US" altLang="zh-CN" dirty="0" smtClean="0"/>
              <a:t>23</a:t>
            </a:r>
            <a:r>
              <a:rPr lang="zh-CN" altLang="en-US" dirty="0" smtClean="0"/>
              <a:t>页，然后是测试部分。</a:t>
            </a:r>
            <a:r>
              <a:rPr lang="en-US" altLang="zh-CN" dirty="0" smtClean="0"/>
              <a:t>R2F2</a:t>
            </a:r>
            <a:r>
              <a:rPr lang="zh-CN" altLang="en-US" dirty="0" smtClean="0"/>
              <a:t>系统的核心优点即在于它通过估计信道来消除对信道反馈的依赖。但是</a:t>
            </a:r>
            <a:r>
              <a:rPr lang="en-US" altLang="zh-CN" dirty="0" smtClean="0"/>
              <a:t>R2F2</a:t>
            </a:r>
            <a:r>
              <a:rPr lang="zh-CN" altLang="en-US" dirty="0" smtClean="0"/>
              <a:t>估计出的信道到低准不准呢能不能用呢？接下来作者做了几个实验来验证</a:t>
            </a:r>
            <a:r>
              <a:rPr lang="en-US" altLang="zh-CN" dirty="0" smtClean="0"/>
              <a:t>R2F2</a:t>
            </a:r>
            <a:r>
              <a:rPr lang="zh-CN" altLang="en-US" dirty="0" smtClean="0"/>
              <a:t>系统的性能。</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23</a:t>
            </a:fld>
            <a:endParaRPr lang="en-US"/>
          </a:p>
        </p:txBody>
      </p:sp>
    </p:spTree>
    <p:extLst>
      <p:ext uri="{BB962C8B-B14F-4D97-AF65-F5344CB8AC3E}">
        <p14:creationId xmlns:p14="http://schemas.microsoft.com/office/powerpoint/2010/main" val="1082725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实验配置如下，基于</a:t>
            </a:r>
            <a:r>
              <a:rPr lang="en-US" altLang="zh-CN" dirty="0" smtClean="0"/>
              <a:t>USRP</a:t>
            </a:r>
            <a:r>
              <a:rPr lang="en-US" altLang="zh-CN" baseline="0" dirty="0" smtClean="0"/>
              <a:t> N210</a:t>
            </a:r>
            <a:r>
              <a:rPr lang="zh-CN" altLang="en-US" baseline="0" dirty="0" smtClean="0"/>
              <a:t>实现了</a:t>
            </a:r>
            <a:r>
              <a:rPr lang="en-US" altLang="zh-CN" baseline="0" dirty="0" smtClean="0"/>
              <a:t>5</a:t>
            </a:r>
            <a:r>
              <a:rPr lang="zh-CN" altLang="en-US" baseline="0" dirty="0" smtClean="0"/>
              <a:t>根天线的</a:t>
            </a:r>
            <a:r>
              <a:rPr lang="en-US" altLang="zh-CN" baseline="0" dirty="0" smtClean="0"/>
              <a:t>LTE</a:t>
            </a:r>
            <a:r>
              <a:rPr lang="zh-CN" altLang="en-US" baseline="0" dirty="0" smtClean="0"/>
              <a:t>基站和</a:t>
            </a:r>
            <a:r>
              <a:rPr lang="en-US" altLang="zh-CN" baseline="0" dirty="0" smtClean="0"/>
              <a:t>client</a:t>
            </a:r>
            <a:r>
              <a:rPr lang="zh-CN" altLang="en-US" baseline="0" dirty="0" smtClean="0"/>
              <a:t>。此外，为了模拟商业基站，作者把他做的基站放在了</a:t>
            </a:r>
            <a:r>
              <a:rPr lang="en-US" altLang="zh-CN" baseline="0" dirty="0" smtClean="0"/>
              <a:t>MIT</a:t>
            </a:r>
            <a:r>
              <a:rPr lang="zh-CN" altLang="en-US" baseline="0" dirty="0" smtClean="0"/>
              <a:t>校园内真实基站的边上（虽然感觉这个没什么太本质的影响。）</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24</a:t>
            </a:fld>
            <a:endParaRPr lang="en-US"/>
          </a:p>
        </p:txBody>
      </p:sp>
    </p:spTree>
    <p:extLst>
      <p:ext uri="{BB962C8B-B14F-4D97-AF65-F5344CB8AC3E}">
        <p14:creationId xmlns:p14="http://schemas.microsoft.com/office/powerpoint/2010/main" val="2043443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实验使用的频段是</a:t>
            </a:r>
            <a:r>
              <a:rPr lang="en-US" baseline="0" dirty="0" smtClean="0"/>
              <a:t>640 </a:t>
            </a:r>
            <a:r>
              <a:rPr lang="en-US" baseline="0" dirty="0" smtClean="0"/>
              <a:t>MHz to 690 MHz </a:t>
            </a:r>
            <a:r>
              <a:rPr lang="zh-CN" altLang="en-US" baseline="0" dirty="0" smtClean="0"/>
              <a:t>，与实际商用频段间隔</a:t>
            </a:r>
            <a:r>
              <a:rPr lang="en-US" baseline="0" dirty="0" smtClean="0"/>
              <a:t>20-30 </a:t>
            </a:r>
            <a:r>
              <a:rPr lang="en-US" baseline="0" dirty="0" smtClean="0"/>
              <a:t>MHz </a:t>
            </a:r>
            <a:r>
              <a:rPr lang="zh-CN" altLang="en-US" baseline="0" dirty="0" smtClean="0"/>
              <a:t>。在实验中上行信道和下行信道的频段间隔为</a:t>
            </a:r>
            <a:r>
              <a:rPr lang="en-US" altLang="zh-CN" baseline="0" dirty="0" smtClean="0"/>
              <a:t>30MHz</a:t>
            </a:r>
            <a:r>
              <a:rPr lang="zh-CN" altLang="en-US" baseline="0" dirty="0" smtClean="0"/>
              <a:t>，与</a:t>
            </a:r>
            <a:r>
              <a:rPr lang="en-US" altLang="zh-CN" baseline="0" dirty="0" smtClean="0"/>
              <a:t>AT&amp;T</a:t>
            </a:r>
            <a:r>
              <a:rPr lang="zh-CN" altLang="en-US" baseline="0" dirty="0" smtClean="0"/>
              <a:t>和威瑞森用的频段间隔值也是相同</a:t>
            </a:r>
            <a:r>
              <a:rPr lang="en-US" baseline="0" dirty="0" smtClean="0"/>
              <a:t> </a:t>
            </a:r>
            <a:r>
              <a:rPr lang="zh-CN" altLang="en-US" baseline="0" dirty="0" smtClean="0"/>
              <a:t>的。</a:t>
            </a:r>
            <a:endParaRPr lang="en-US"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25</a:t>
            </a:fld>
            <a:endParaRPr lang="en-US"/>
          </a:p>
        </p:txBody>
      </p:sp>
    </p:spTree>
    <p:extLst>
      <p:ext uri="{BB962C8B-B14F-4D97-AF65-F5344CB8AC3E}">
        <p14:creationId xmlns:p14="http://schemas.microsoft.com/office/powerpoint/2010/main" val="98579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这是室内的实验场景的部署情况，整个是一个</a:t>
            </a:r>
            <a:r>
              <a:rPr lang="en-US" altLang="zh-CN" dirty="0" smtClean="0"/>
              <a:t>100m</a:t>
            </a:r>
            <a:r>
              <a:rPr lang="zh-CN" altLang="en-US" dirty="0" smtClean="0"/>
              <a:t>*</a:t>
            </a:r>
            <a:r>
              <a:rPr lang="en-US" altLang="zh-CN" dirty="0" smtClean="0"/>
              <a:t>50m</a:t>
            </a:r>
            <a:r>
              <a:rPr lang="zh-CN" altLang="en-US" dirty="0" smtClean="0"/>
              <a:t>的空间，红色的方块是基站的位置，蓝色的点是</a:t>
            </a:r>
            <a:r>
              <a:rPr lang="en-US" altLang="zh-CN" dirty="0" smtClean="0"/>
              <a:t>client</a:t>
            </a:r>
            <a:r>
              <a:rPr lang="zh-CN" altLang="en-US" dirty="0" smtClean="0"/>
              <a:t>的位置</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26</a:t>
            </a:fld>
            <a:endParaRPr lang="en-US"/>
          </a:p>
        </p:txBody>
      </p:sp>
    </p:spTree>
    <p:extLst>
      <p:ext uri="{BB962C8B-B14F-4D97-AF65-F5344CB8AC3E}">
        <p14:creationId xmlns:p14="http://schemas.microsoft.com/office/powerpoint/2010/main" val="100735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同样的，这是室外场景的实验部署</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27</a:t>
            </a:fld>
            <a:endParaRPr lang="en-US"/>
          </a:p>
        </p:txBody>
      </p:sp>
    </p:spTree>
    <p:extLst>
      <p:ext uri="{BB962C8B-B14F-4D97-AF65-F5344CB8AC3E}">
        <p14:creationId xmlns:p14="http://schemas.microsoft.com/office/powerpoint/2010/main" val="500738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第一个实验是测试波束成形，</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28</a:t>
            </a:fld>
            <a:endParaRPr lang="en-US"/>
          </a:p>
        </p:txBody>
      </p:sp>
    </p:spTree>
    <p:extLst>
      <p:ext uri="{BB962C8B-B14F-4D97-AF65-F5344CB8AC3E}">
        <p14:creationId xmlns:p14="http://schemas.microsoft.com/office/powerpoint/2010/main" val="2063269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波束成形通过将能量汇聚到同一个方向来提高</a:t>
            </a:r>
            <a:r>
              <a:rPr lang="en-US" altLang="zh-CN" dirty="0" smtClean="0"/>
              <a:t>snr</a:t>
            </a:r>
            <a:r>
              <a:rPr lang="zh-CN" altLang="en-US" dirty="0" smtClean="0"/>
              <a:t>。要实现波束成形需要先知道下行信道的</a:t>
            </a:r>
            <a:r>
              <a:rPr lang="en-US" altLang="zh-CN" dirty="0" err="1" smtClean="0"/>
              <a:t>csi</a:t>
            </a:r>
            <a:r>
              <a:rPr lang="zh-CN" altLang="en-US" dirty="0" smtClean="0"/>
              <a:t>。接下来就是比较几种不同的方案。</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29</a:t>
            </a:fld>
            <a:endParaRPr lang="en-US"/>
          </a:p>
        </p:txBody>
      </p:sp>
    </p:spTree>
    <p:extLst>
      <p:ext uri="{BB962C8B-B14F-4D97-AF65-F5344CB8AC3E}">
        <p14:creationId xmlns:p14="http://schemas.microsoft.com/office/powerpoint/2010/main" val="14408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通信行业的人提出的方案是为基站增加更多的天线。在频谱范围不变的情况下，更多的天线意味着更高的吞吐率。目前</a:t>
            </a:r>
            <a:r>
              <a:rPr lang="en-US" altLang="zh-CN" dirty="0" smtClean="0"/>
              <a:t>3GPP</a:t>
            </a:r>
            <a:r>
              <a:rPr lang="zh-CN" altLang="en-US" dirty="0" smtClean="0"/>
              <a:t>正在多天线的标准，用来支持波束成形，多点协作（</a:t>
            </a:r>
            <a:r>
              <a:rPr lang="en-US" altLang="zh-CN" dirty="0" err="1" smtClean="0"/>
              <a:t>CoMP</a:t>
            </a:r>
            <a:r>
              <a:rPr lang="zh-CN" altLang="en-US" dirty="0" smtClean="0"/>
              <a:t>）和全维度的</a:t>
            </a:r>
            <a:r>
              <a:rPr lang="en-US" altLang="zh-CN" dirty="0" smtClean="0"/>
              <a:t>MIMO</a:t>
            </a:r>
            <a:r>
              <a:rPr lang="zh-CN" altLang="en-US" dirty="0" smtClean="0"/>
              <a:t>等技术。</a:t>
            </a:r>
            <a:endParaRPr lang="en-US" altLang="zh-CN" dirty="0" smtClean="0"/>
          </a:p>
          <a:p>
            <a:r>
              <a:rPr lang="zh-CN" altLang="en-US" dirty="0" smtClean="0"/>
              <a:t>而所有这些将要被部署的技术，在工作的时候都有一个需求，就是需要知道每一根天线到用户的无线信道信息，以波束成形为例，知道了用户到天线的信道信息之后，就可以调整发射天线信号的相位，在接收端达成信号加强的效果。</a:t>
            </a:r>
            <a:endParaRPr lang="en-US" altLang="zh-CN" dirty="0" smtClean="0"/>
          </a:p>
          <a:p>
            <a:r>
              <a:rPr lang="zh-CN" altLang="en-US" dirty="0" smtClean="0"/>
              <a:t>那么问题来了</a:t>
            </a:r>
            <a:r>
              <a:rPr lang="zh-CN" altLang="en-US" baseline="0" dirty="0" smtClean="0"/>
              <a:t> 基站怎么知道信道信息呢？</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3</a:t>
            </a:fld>
            <a:endParaRPr lang="en-US"/>
          </a:p>
        </p:txBody>
      </p:sp>
    </p:spTree>
    <p:extLst>
      <p:ext uri="{BB962C8B-B14F-4D97-AF65-F5344CB8AC3E}">
        <p14:creationId xmlns:p14="http://schemas.microsoft.com/office/powerpoint/2010/main" val="1465875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如图，是不使用</a:t>
            </a:r>
            <a:r>
              <a:rPr lang="en-US" altLang="zh-CN" dirty="0" smtClean="0"/>
              <a:t>beamforming</a:t>
            </a:r>
            <a:r>
              <a:rPr lang="zh-CN" altLang="en-US" dirty="0" smtClean="0"/>
              <a:t>，基站使用</a:t>
            </a:r>
            <a:r>
              <a:rPr lang="en-US" altLang="zh-CN" dirty="0" smtClean="0"/>
              <a:t>feedback</a:t>
            </a:r>
            <a:r>
              <a:rPr lang="zh-CN" altLang="en-US" dirty="0" smtClean="0"/>
              <a:t>的</a:t>
            </a:r>
            <a:r>
              <a:rPr lang="en-US" altLang="zh-CN" dirty="0" smtClean="0"/>
              <a:t>beamforming</a:t>
            </a:r>
            <a:r>
              <a:rPr lang="zh-CN" altLang="en-US" dirty="0" smtClean="0"/>
              <a:t>和</a:t>
            </a:r>
            <a:r>
              <a:rPr lang="en-US" altLang="zh-CN" dirty="0" smtClean="0"/>
              <a:t>R2F2</a:t>
            </a:r>
            <a:r>
              <a:rPr lang="zh-CN" altLang="en-US" dirty="0" smtClean="0"/>
              <a:t>这三种传输方案下信噪比的</a:t>
            </a:r>
            <a:r>
              <a:rPr lang="en-US" altLang="zh-CN" dirty="0" smtClean="0"/>
              <a:t>CDF</a:t>
            </a:r>
            <a:r>
              <a:rPr lang="zh-CN" altLang="en-US" dirty="0" smtClean="0"/>
              <a:t>。</a:t>
            </a:r>
            <a:endParaRPr lang="en-US" dirty="0" smtClean="0"/>
          </a:p>
          <a:p>
            <a:r>
              <a:rPr lang="zh-CN" altLang="en-US" baseline="0" dirty="0" smtClean="0"/>
              <a:t>可以看到，蓝色的曲线也就是</a:t>
            </a:r>
            <a:r>
              <a:rPr lang="en-US" altLang="zh-CN" baseline="0" dirty="0" smtClean="0"/>
              <a:t>R2F2</a:t>
            </a:r>
            <a:r>
              <a:rPr lang="zh-CN" altLang="en-US" baseline="0" dirty="0" smtClean="0"/>
              <a:t>方案实现波束成形的信噪比和黑色的带了反馈的波束成形的信噪比的</a:t>
            </a:r>
            <a:r>
              <a:rPr lang="en-US" altLang="zh-CN" baseline="0" dirty="0" smtClean="0"/>
              <a:t>CDF</a:t>
            </a:r>
            <a:r>
              <a:rPr lang="zh-CN" altLang="en-US" baseline="0" dirty="0" smtClean="0"/>
              <a:t>曲线非常接近，而且免去了反馈部分。</a:t>
            </a:r>
            <a:endParaRPr lang="en-US" altLang="zh-CN" baseline="0" dirty="0" smtClean="0"/>
          </a:p>
          <a:p>
            <a:r>
              <a:rPr lang="zh-CN" altLang="en-US" baseline="0" dirty="0" smtClean="0"/>
              <a:t>那么接下来是对传输速率的影响。</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30</a:t>
            </a:fld>
            <a:endParaRPr lang="en-US"/>
          </a:p>
        </p:txBody>
      </p:sp>
    </p:spTree>
    <p:extLst>
      <p:ext uri="{BB962C8B-B14F-4D97-AF65-F5344CB8AC3E}">
        <p14:creationId xmlns:p14="http://schemas.microsoft.com/office/powerpoint/2010/main" val="113862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smtClean="0"/>
              <a:t>同样的，还是上述的三种测试方案，加入</a:t>
            </a:r>
            <a:r>
              <a:rPr lang="en-US" altLang="zh-CN" baseline="0" dirty="0" smtClean="0"/>
              <a:t>R2F2</a:t>
            </a:r>
            <a:r>
              <a:rPr lang="zh-CN" altLang="en-US" baseline="0" dirty="0" smtClean="0"/>
              <a:t>之后，传输速率比不使用波束成形时提升了</a:t>
            </a:r>
            <a:r>
              <a:rPr lang="en-US" altLang="zh-CN" baseline="0" dirty="0" smtClean="0"/>
              <a:t>70%</a:t>
            </a:r>
            <a:r>
              <a:rPr lang="zh-CN" altLang="en-US" baseline="0"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31</a:t>
            </a:fld>
            <a:endParaRPr lang="en-US"/>
          </a:p>
        </p:txBody>
      </p:sp>
    </p:spTree>
    <p:extLst>
      <p:ext uri="{BB962C8B-B14F-4D97-AF65-F5344CB8AC3E}">
        <p14:creationId xmlns:p14="http://schemas.microsoft.com/office/powerpoint/2010/main" val="110113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前面的实验是在上下行频段间隔</a:t>
            </a:r>
            <a:r>
              <a:rPr lang="en-US" altLang="zh-CN" dirty="0" smtClean="0"/>
              <a:t>30MHz</a:t>
            </a:r>
            <a:r>
              <a:rPr lang="zh-CN" altLang="en-US" dirty="0" smtClean="0"/>
              <a:t>的时候测到的结果，那么如果改变两个频段的频率间隔呢？如图</a:t>
            </a:r>
            <a:r>
              <a:rPr lang="en-US" altLang="zh-CN" dirty="0" smtClean="0"/>
              <a:t>x</a:t>
            </a:r>
            <a:r>
              <a:rPr lang="zh-CN" altLang="en-US" dirty="0" smtClean="0"/>
              <a:t>轴是两个频段间隔大小，</a:t>
            </a:r>
            <a:r>
              <a:rPr lang="en-US" altLang="zh-CN" dirty="0" smtClean="0"/>
              <a:t>y</a:t>
            </a:r>
            <a:r>
              <a:rPr lang="zh-CN" altLang="en-US" dirty="0" smtClean="0"/>
              <a:t>轴是信噪比增益。可以看到随着频段间隔增大，增益会略微下降，但即使间隔到</a:t>
            </a:r>
            <a:r>
              <a:rPr lang="en-US" altLang="zh-CN" dirty="0" smtClean="0"/>
              <a:t>40MHz</a:t>
            </a:r>
            <a:r>
              <a:rPr lang="zh-CN" altLang="en-US" dirty="0" smtClean="0"/>
              <a:t>依然能有</a:t>
            </a:r>
            <a:r>
              <a:rPr lang="en-US" altLang="zh-CN" dirty="0" smtClean="0"/>
              <a:t>6dB</a:t>
            </a:r>
            <a:r>
              <a:rPr lang="zh-CN" altLang="en-US" dirty="0" smtClean="0"/>
              <a:t>左右的信噪比增益。</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32</a:t>
            </a:fld>
            <a:endParaRPr lang="en-US"/>
          </a:p>
        </p:txBody>
      </p:sp>
    </p:spTree>
    <p:extLst>
      <p:ext uri="{BB962C8B-B14F-4D97-AF65-F5344CB8AC3E}">
        <p14:creationId xmlns:p14="http://schemas.microsoft.com/office/powerpoint/2010/main" val="3452077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关于</a:t>
            </a:r>
            <a:r>
              <a:rPr lang="en-US" altLang="zh-CN" dirty="0" smtClean="0"/>
              <a:t>R2F2</a:t>
            </a:r>
            <a:r>
              <a:rPr lang="zh-CN" altLang="en-US" dirty="0" smtClean="0"/>
              <a:t>的另一个应用是边缘客户干扰置零，其实消除其他基站的干扰。之前谈到的都是单个基站的场景，</a:t>
            </a:r>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33</a:t>
            </a:fld>
            <a:endParaRPr lang="en-US"/>
          </a:p>
        </p:txBody>
      </p:sp>
    </p:spTree>
    <p:extLst>
      <p:ext uri="{BB962C8B-B14F-4D97-AF65-F5344CB8AC3E}">
        <p14:creationId xmlns:p14="http://schemas.microsoft.com/office/powerpoint/2010/main" val="1925935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但现实中，用户会同时处在多个基站的覆盖范围里。如图假设现在有基站</a:t>
            </a:r>
            <a:r>
              <a:rPr lang="en-US" altLang="zh-CN" dirty="0" smtClean="0"/>
              <a:t>1</a:t>
            </a:r>
            <a:r>
              <a:rPr lang="zh-CN" altLang="en-US" dirty="0" smtClean="0"/>
              <a:t>和用户</a:t>
            </a:r>
            <a:r>
              <a:rPr lang="en-US" altLang="zh-CN" dirty="0" smtClean="0"/>
              <a:t>1</a:t>
            </a:r>
            <a:r>
              <a:rPr lang="zh-CN" altLang="en-US" dirty="0" smtClean="0"/>
              <a:t>在通信，基站</a:t>
            </a:r>
            <a:r>
              <a:rPr lang="en-US" altLang="zh-CN" dirty="0" smtClean="0"/>
              <a:t>2</a:t>
            </a:r>
            <a:r>
              <a:rPr lang="zh-CN" altLang="en-US" dirty="0" smtClean="0"/>
              <a:t>和用户</a:t>
            </a:r>
            <a:r>
              <a:rPr lang="en-US" altLang="zh-CN" dirty="0" smtClean="0"/>
              <a:t>2</a:t>
            </a:r>
            <a:r>
              <a:rPr lang="zh-CN" altLang="en-US" dirty="0" smtClean="0"/>
              <a:t>在通信。基站</a:t>
            </a:r>
            <a:r>
              <a:rPr lang="en-US" altLang="zh-CN" dirty="0" smtClean="0"/>
              <a:t>2</a:t>
            </a:r>
            <a:r>
              <a:rPr lang="zh-CN" altLang="en-US" dirty="0" smtClean="0"/>
              <a:t>在和用户</a:t>
            </a:r>
            <a:r>
              <a:rPr lang="en-US" altLang="zh-CN" dirty="0" smtClean="0"/>
              <a:t>2</a:t>
            </a:r>
            <a:r>
              <a:rPr lang="zh-CN" altLang="en-US" dirty="0" smtClean="0"/>
              <a:t>通信时，产生的信号变成了用户</a:t>
            </a:r>
            <a:r>
              <a:rPr lang="en-US" altLang="zh-CN" dirty="0" smtClean="0"/>
              <a:t>1</a:t>
            </a:r>
            <a:r>
              <a:rPr lang="zh-CN" altLang="en-US" dirty="0" smtClean="0"/>
              <a:t>的干扰，这种现象叫做边缘用户干扰。</a:t>
            </a:r>
            <a:endParaRPr lang="en-US" altLang="zh-CN" dirty="0" smtClean="0"/>
          </a:p>
          <a:p>
            <a:r>
              <a:rPr lang="zh-CN" altLang="en-US" baseline="0" dirty="0" smtClean="0"/>
              <a:t>通过</a:t>
            </a:r>
            <a:r>
              <a:rPr lang="en-US" altLang="zh-CN" baseline="0" dirty="0" smtClean="0"/>
              <a:t>R2F2</a:t>
            </a:r>
            <a:r>
              <a:rPr lang="zh-CN" altLang="en-US" baseline="0" dirty="0" smtClean="0"/>
              <a:t>的信道估计，基站</a:t>
            </a:r>
            <a:r>
              <a:rPr lang="en-US" altLang="zh-CN" baseline="0" dirty="0" smtClean="0"/>
              <a:t>2</a:t>
            </a:r>
            <a:r>
              <a:rPr lang="zh-CN" altLang="en-US" baseline="0" dirty="0" smtClean="0"/>
              <a:t>可以在零化给用户</a:t>
            </a:r>
            <a:r>
              <a:rPr lang="en-US" altLang="zh-CN" baseline="0" dirty="0" smtClean="0"/>
              <a:t>1</a:t>
            </a:r>
            <a:r>
              <a:rPr lang="zh-CN" altLang="en-US" baseline="0" dirty="0" smtClean="0"/>
              <a:t>的信号的同时持续给用户</a:t>
            </a:r>
            <a:r>
              <a:rPr lang="en-US" altLang="zh-CN" baseline="0" dirty="0" smtClean="0"/>
              <a:t>2</a:t>
            </a:r>
            <a:r>
              <a:rPr lang="zh-CN" altLang="en-US" baseline="0" dirty="0" smtClean="0"/>
              <a:t>传输信息。</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34</a:t>
            </a:fld>
            <a:endParaRPr lang="en-US"/>
          </a:p>
        </p:txBody>
      </p:sp>
    </p:spTree>
    <p:extLst>
      <p:ext uri="{BB962C8B-B14F-4D97-AF65-F5344CB8AC3E}">
        <p14:creationId xmlns:p14="http://schemas.microsoft.com/office/powerpoint/2010/main" val="565166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如图是使用</a:t>
            </a:r>
            <a:r>
              <a:rPr lang="en-US" altLang="zh-CN" dirty="0" smtClean="0"/>
              <a:t>R2F2</a:t>
            </a:r>
            <a:r>
              <a:rPr lang="zh-CN" altLang="en-US" dirty="0" smtClean="0"/>
              <a:t>来做零化前后的干噪比。可以看到零化前平均干噪比可以达到</a:t>
            </a:r>
            <a:r>
              <a:rPr lang="en-US" altLang="zh-CN" dirty="0" smtClean="0"/>
              <a:t>5.5dB</a:t>
            </a:r>
            <a:r>
              <a:rPr lang="zh-CN" altLang="en-US" dirty="0" smtClean="0"/>
              <a:t>，而零化后，干扰的影响就可以降低到少于</a:t>
            </a:r>
            <a:r>
              <a:rPr lang="en-US" altLang="zh-CN" dirty="0" smtClean="0"/>
              <a:t>1dB</a:t>
            </a:r>
            <a:r>
              <a:rPr lang="zh-CN" altLang="en-US" dirty="0" smtClean="0"/>
              <a:t>，平均值在</a:t>
            </a:r>
            <a:r>
              <a:rPr lang="en-US" altLang="zh-CN" dirty="0" smtClean="0"/>
              <a:t>0.2dB</a:t>
            </a:r>
            <a:r>
              <a:rPr lang="zh-CN" altLang="en-US" dirty="0" smtClean="0"/>
              <a:t>。</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35</a:t>
            </a:fld>
            <a:endParaRPr lang="en-US"/>
          </a:p>
        </p:txBody>
      </p:sp>
    </p:spTree>
    <p:extLst>
      <p:ext uri="{BB962C8B-B14F-4D97-AF65-F5344CB8AC3E}">
        <p14:creationId xmlns:p14="http://schemas.microsoft.com/office/powerpoint/2010/main" val="1110863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总结一下，首先作者实现了一个叫做</a:t>
            </a:r>
            <a:r>
              <a:rPr lang="en-US" altLang="zh-CN" dirty="0" smtClean="0"/>
              <a:t>R2F2</a:t>
            </a:r>
            <a:r>
              <a:rPr lang="zh-CN" altLang="en-US" dirty="0" smtClean="0"/>
              <a:t>的系统，用于通过一个频段的</a:t>
            </a:r>
            <a:r>
              <a:rPr lang="en-US" altLang="zh-CN" dirty="0" smtClean="0"/>
              <a:t>CSI</a:t>
            </a:r>
            <a:r>
              <a:rPr lang="zh-CN" altLang="en-US" dirty="0" smtClean="0"/>
              <a:t>来估计另一个频段的</a:t>
            </a:r>
            <a:r>
              <a:rPr lang="en-US" altLang="zh-CN" dirty="0" smtClean="0"/>
              <a:t>CSI</a:t>
            </a:r>
            <a:r>
              <a:rPr lang="zh-CN" altLang="en-US" dirty="0" smtClean="0"/>
              <a:t>，其次</a:t>
            </a:r>
            <a:r>
              <a:rPr lang="en-US" altLang="zh-CN" dirty="0" smtClean="0"/>
              <a:t>R2F2</a:t>
            </a:r>
            <a:r>
              <a:rPr lang="zh-CN" altLang="en-US" dirty="0" smtClean="0"/>
              <a:t>在</a:t>
            </a:r>
            <a:r>
              <a:rPr lang="en-US" altLang="zh-CN" dirty="0" smtClean="0"/>
              <a:t>LTE</a:t>
            </a:r>
            <a:r>
              <a:rPr lang="zh-CN" altLang="en-US" dirty="0" smtClean="0"/>
              <a:t>系统内成功地由上行链路的</a:t>
            </a:r>
            <a:r>
              <a:rPr lang="en-US" altLang="zh-CN" dirty="0" smtClean="0"/>
              <a:t>CSI</a:t>
            </a:r>
            <a:r>
              <a:rPr lang="zh-CN" altLang="en-US" dirty="0" smtClean="0"/>
              <a:t>估计了下行链路的</a:t>
            </a:r>
            <a:r>
              <a:rPr lang="en-US" altLang="zh-CN" dirty="0" smtClean="0"/>
              <a:t>CSI</a:t>
            </a:r>
            <a:r>
              <a:rPr lang="zh-CN" altLang="en-US" dirty="0" smtClean="0"/>
              <a:t>。最后通过实验验证了</a:t>
            </a:r>
            <a:r>
              <a:rPr lang="en-US" altLang="zh-CN" dirty="0" smtClean="0"/>
              <a:t>R2F2</a:t>
            </a:r>
            <a:r>
              <a:rPr lang="zh-CN" altLang="en-US" dirty="0" smtClean="0"/>
              <a:t>可以通过免除信道反馈来加强频分双工系统。</a:t>
            </a:r>
            <a:endParaRPr lang="en-US" altLang="zh-CN" dirty="0" smtClean="0"/>
          </a:p>
          <a:p>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36</a:t>
            </a:fld>
            <a:endParaRPr lang="en-US"/>
          </a:p>
        </p:txBody>
      </p:sp>
    </p:spTree>
    <p:extLst>
      <p:ext uri="{BB962C8B-B14F-4D97-AF65-F5344CB8AC3E}">
        <p14:creationId xmlns:p14="http://schemas.microsoft.com/office/powerpoint/2010/main" val="141080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目前基站获得信道信息的方法是通过反馈。比如手机可以测量每一根基站天线和手机天线间的无线信道，然后把这个值返回给基站。</a:t>
            </a:r>
            <a:endParaRPr lang="en-US" altLang="zh-CN" dirty="0" smtClean="0"/>
          </a:p>
          <a:p>
            <a:r>
              <a:rPr lang="zh-CN" altLang="en-US" dirty="0" smtClean="0"/>
              <a:t>这个过程看上去很合理，但是事实上问题很大。首先手机需要测量每一根天线上的信道信息，这还不止是一个频率，像</a:t>
            </a:r>
            <a:r>
              <a:rPr lang="en-US" altLang="zh-CN" dirty="0" smtClean="0"/>
              <a:t>OFDM</a:t>
            </a:r>
            <a:r>
              <a:rPr lang="zh-CN" altLang="en-US" dirty="0" smtClean="0"/>
              <a:t>这样的技术还需要很多个子载波上的信息。也就是说，手机需要返回的信息是每根天线上每个子载波频率上的信道信息。而且因为环境一直在，手机就需要更新反馈值的频率就需要很高。作者给出的数据是每</a:t>
            </a:r>
            <a:r>
              <a:rPr lang="en-US" altLang="zh-CN" dirty="0" err="1" smtClean="0"/>
              <a:t>ms</a:t>
            </a:r>
            <a:r>
              <a:rPr lang="zh-CN" altLang="en-US" dirty="0" smtClean="0"/>
              <a:t>需要更新十次。</a:t>
            </a:r>
            <a:endParaRPr lang="en-US" dirty="0" smtClean="0"/>
          </a:p>
          <a:p>
            <a:endParaRPr lang="en-US" dirty="0"/>
          </a:p>
        </p:txBody>
      </p:sp>
      <p:sp>
        <p:nvSpPr>
          <p:cNvPr id="4" name="Slide Number Placeholder 3"/>
          <p:cNvSpPr>
            <a:spLocks noGrp="1"/>
          </p:cNvSpPr>
          <p:nvPr>
            <p:ph type="sldNum" sz="quarter" idx="10"/>
          </p:nvPr>
        </p:nvSpPr>
        <p:spPr/>
        <p:txBody>
          <a:bodyPr/>
          <a:lstStyle/>
          <a:p>
            <a:fld id="{3C555C69-ED17-6F4F-8320-BE2D270D743E}" type="slidenum">
              <a:rPr lang="en-US" smtClean="0"/>
              <a:t>4</a:t>
            </a:fld>
            <a:endParaRPr lang="en-US"/>
          </a:p>
        </p:txBody>
      </p:sp>
    </p:spTree>
    <p:extLst>
      <p:ext uri="{BB962C8B-B14F-4D97-AF65-F5344CB8AC3E}">
        <p14:creationId xmlns:p14="http://schemas.microsoft.com/office/powerpoint/2010/main" val="16010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事实上，当前的无线网络在基站只使用两根天线，并且还是有损压缩的情况下依然会给通信网络造成大量负荷。但是传输较少的信道信息又会造成性能下降。</a:t>
            </a:r>
            <a:endParaRPr lang="en-US" altLang="zh-CN" dirty="0" smtClean="0"/>
          </a:p>
          <a:p>
            <a:r>
              <a:rPr lang="zh-CN" altLang="en-US" baseline="0" dirty="0" smtClean="0"/>
              <a:t>更可怕的是，在将来，基站会有</a:t>
            </a:r>
            <a:r>
              <a:rPr lang="en-US" altLang="zh-CN" baseline="0" dirty="0" smtClean="0"/>
              <a:t>32~64</a:t>
            </a:r>
            <a:r>
              <a:rPr lang="zh-CN" altLang="en-US" baseline="0" dirty="0" smtClean="0"/>
              <a:t>根天线，根据</a:t>
            </a:r>
            <a:r>
              <a:rPr lang="en-US" altLang="zh-CN" baseline="0" dirty="0" smtClean="0"/>
              <a:t>3GPP</a:t>
            </a:r>
            <a:r>
              <a:rPr lang="zh-CN" altLang="en-US" baseline="0" dirty="0" smtClean="0"/>
              <a:t>的报告，在未来的</a:t>
            </a:r>
            <a:r>
              <a:rPr lang="en-US" altLang="zh-CN" baseline="0" dirty="0" smtClean="0"/>
              <a:t>LTE</a:t>
            </a:r>
            <a:r>
              <a:rPr lang="zh-CN" altLang="en-US" baseline="0" dirty="0" smtClean="0"/>
              <a:t>部署中，如何正确有效地获取</a:t>
            </a:r>
            <a:r>
              <a:rPr lang="en-US" altLang="zh-CN" baseline="0" dirty="0" smtClean="0"/>
              <a:t>CSI</a:t>
            </a:r>
            <a:r>
              <a:rPr lang="zh-CN" altLang="en-US" baseline="0" dirty="0" smtClean="0"/>
              <a:t>会成为一个巨大的挑战。</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5</a:t>
            </a:fld>
            <a:endParaRPr lang="en-US"/>
          </a:p>
        </p:txBody>
      </p:sp>
    </p:spTree>
    <p:extLst>
      <p:ext uri="{BB962C8B-B14F-4D97-AF65-F5344CB8AC3E}">
        <p14:creationId xmlns:p14="http://schemas.microsoft.com/office/powerpoint/2010/main" val="335836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这篇文章的工作就是解决这一问题。作者设计了一个叫做</a:t>
            </a:r>
            <a:r>
              <a:rPr lang="en-US" altLang="zh-CN" dirty="0" smtClean="0"/>
              <a:t>R2F2</a:t>
            </a:r>
            <a:r>
              <a:rPr lang="zh-CN" altLang="en-US" dirty="0" smtClean="0"/>
              <a:t>的系统。这个系统通过用户到基站的上行信道来估计基站到用户的下行信道的信道信息。由于基站可以测量上行信道，那么加上</a:t>
            </a:r>
            <a:r>
              <a:rPr lang="en-US" altLang="zh-CN" dirty="0" smtClean="0"/>
              <a:t>R2F2</a:t>
            </a:r>
            <a:r>
              <a:rPr lang="zh-CN" altLang="en-US" dirty="0" smtClean="0"/>
              <a:t>系统就可以去掉反馈部分。</a:t>
            </a:r>
            <a:endParaRPr lang="en-US" altLang="zh-CN" dirty="0" smtClean="0"/>
          </a:p>
          <a:p>
            <a:r>
              <a:rPr lang="zh-CN" altLang="en-US" dirty="0" smtClean="0"/>
              <a:t>实验部分用的是非商业限制的</a:t>
            </a:r>
            <a:r>
              <a:rPr lang="en-US" altLang="zh-CN" dirty="0" smtClean="0"/>
              <a:t>640~690MHz</a:t>
            </a:r>
            <a:r>
              <a:rPr lang="zh-CN" altLang="en-US" dirty="0" smtClean="0"/>
              <a:t>的频段</a:t>
            </a:r>
            <a:endParaRPr lang="en-US" altLang="zh-CN"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6</a:t>
            </a:fld>
            <a:endParaRPr lang="en-US"/>
          </a:p>
        </p:txBody>
      </p:sp>
    </p:spTree>
    <p:extLst>
      <p:ext uri="{BB962C8B-B14F-4D97-AF65-F5344CB8AC3E}">
        <p14:creationId xmlns:p14="http://schemas.microsoft.com/office/powerpoint/2010/main" val="192386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首先，一个简单的想法是能否像在</a:t>
            </a:r>
            <a:r>
              <a:rPr lang="en-US" altLang="zh-CN" dirty="0" err="1" smtClean="0"/>
              <a:t>WiFI</a:t>
            </a:r>
            <a:r>
              <a:rPr lang="zh-CN" altLang="en-US" dirty="0" smtClean="0"/>
              <a:t>系统中一样直接利用互易性。关于互易性的解释比较简单，比如在手机和</a:t>
            </a:r>
            <a:r>
              <a:rPr lang="en-US" altLang="zh-CN" dirty="0" err="1" smtClean="0"/>
              <a:t>ap</a:t>
            </a:r>
            <a:r>
              <a:rPr lang="zh-CN" altLang="en-US" dirty="0" smtClean="0"/>
              <a:t>通信的过程中，信号从手机到</a:t>
            </a:r>
            <a:r>
              <a:rPr lang="en-US" altLang="zh-CN" dirty="0" err="1" smtClean="0"/>
              <a:t>ap</a:t>
            </a:r>
            <a:r>
              <a:rPr lang="zh-CN" altLang="en-US" dirty="0" smtClean="0"/>
              <a:t>经过的路径和和从</a:t>
            </a:r>
            <a:r>
              <a:rPr lang="en-US" altLang="zh-CN" dirty="0" err="1" smtClean="0"/>
              <a:t>ap</a:t>
            </a:r>
            <a:r>
              <a:rPr lang="zh-CN" altLang="en-US" dirty="0" smtClean="0"/>
              <a:t>到手机经过的路径是完全相同的，而且</a:t>
            </a:r>
            <a:r>
              <a:rPr lang="en-US" altLang="zh-CN" dirty="0" smtClean="0"/>
              <a:t>Wi-Fi</a:t>
            </a:r>
            <a:r>
              <a:rPr lang="zh-CN" altLang="en-US" dirty="0" smtClean="0"/>
              <a:t>上行和下行用的是同样的频率，那么自然可以认为上行信道和下行信道是相同的。</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7</a:t>
            </a:fld>
            <a:endParaRPr lang="en-US"/>
          </a:p>
        </p:txBody>
      </p:sp>
    </p:spTree>
    <p:extLst>
      <p:ext uri="{BB962C8B-B14F-4D97-AF65-F5344CB8AC3E}">
        <p14:creationId xmlns:p14="http://schemas.microsoft.com/office/powerpoint/2010/main" val="66032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smtClean="0"/>
              <a:t>但是在蜂窝网络里，这个性质没法直接利用。蜂窝网的上行和下行信道工作在不同的频段。所以尽管传播路径还是一样的，但是在不同频点上的测量结果是不同的。</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8</a:t>
            </a:fld>
            <a:endParaRPr lang="en-US"/>
          </a:p>
        </p:txBody>
      </p:sp>
    </p:spTree>
    <p:extLst>
      <p:ext uri="{BB962C8B-B14F-4D97-AF65-F5344CB8AC3E}">
        <p14:creationId xmlns:p14="http://schemas.microsoft.com/office/powerpoint/2010/main" val="115179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那么现在的问题就变成了，如何通过用一个频段上测到的信道信息来计算另一个频段上的信道信息？</a:t>
            </a:r>
            <a:endParaRPr lang="en-US" baseline="0" dirty="0" smtClean="0"/>
          </a:p>
        </p:txBody>
      </p:sp>
      <p:sp>
        <p:nvSpPr>
          <p:cNvPr id="4" name="Slide Number Placeholder 3"/>
          <p:cNvSpPr>
            <a:spLocks noGrp="1"/>
          </p:cNvSpPr>
          <p:nvPr>
            <p:ph type="sldNum" sz="quarter" idx="10"/>
          </p:nvPr>
        </p:nvSpPr>
        <p:spPr/>
        <p:txBody>
          <a:bodyPr/>
          <a:lstStyle/>
          <a:p>
            <a:fld id="{3C555C69-ED17-6F4F-8320-BE2D270D743E}" type="slidenum">
              <a:rPr lang="en-US" smtClean="0"/>
              <a:t>9</a:t>
            </a:fld>
            <a:endParaRPr lang="en-US"/>
          </a:p>
        </p:txBody>
      </p:sp>
    </p:spTree>
    <p:extLst>
      <p:ext uri="{BB962C8B-B14F-4D97-AF65-F5344CB8AC3E}">
        <p14:creationId xmlns:p14="http://schemas.microsoft.com/office/powerpoint/2010/main" val="12415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2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7A1EDE50-8157-494C-B555-0C5D53E9C6A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472490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1EDE50-8157-494C-B555-0C5D53E9C6A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112925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1EDE50-8157-494C-B555-0C5D53E9C6A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209134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1EDE50-8157-494C-B555-0C5D53E9C6A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19035636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1EDE50-8157-494C-B555-0C5D53E9C6A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213114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1EDE50-8157-494C-B555-0C5D53E9C6A7}"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34675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1EDE50-8157-494C-B555-0C5D53E9C6A7}"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179282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1EDE50-8157-494C-B555-0C5D53E9C6A7}"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63369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EDE50-8157-494C-B555-0C5D53E9C6A7}"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119404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1EDE50-8157-494C-B555-0C5D53E9C6A7}"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214716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1EDE50-8157-494C-B555-0C5D53E9C6A7}"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1C71C-6CDE-A24E-8350-423C19DB8B05}" type="slidenum">
              <a:rPr lang="en-US" smtClean="0"/>
              <a:t>‹#›</a:t>
            </a:fld>
            <a:endParaRPr lang="en-US"/>
          </a:p>
        </p:txBody>
      </p:sp>
    </p:spTree>
    <p:extLst>
      <p:ext uri="{BB962C8B-B14F-4D97-AF65-F5344CB8AC3E}">
        <p14:creationId xmlns:p14="http://schemas.microsoft.com/office/powerpoint/2010/main" val="111271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A1EDE50-8157-494C-B555-0C5D53E9C6A7}" type="datetimeFigureOut">
              <a:rPr lang="en-US" smtClean="0"/>
              <a:t>6/5/2017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F1C71C-6CDE-A24E-8350-423C19DB8B05}" type="slidenum">
              <a:rPr lang="en-US" smtClean="0"/>
              <a:t>‹#›</a:t>
            </a:fld>
            <a:endParaRPr lang="en-US"/>
          </a:p>
        </p:txBody>
      </p:sp>
    </p:spTree>
    <p:extLst>
      <p:ext uri="{BB962C8B-B14F-4D97-AF65-F5344CB8AC3E}">
        <p14:creationId xmlns:p14="http://schemas.microsoft.com/office/powerpoint/2010/main" val="437906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emf"/><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image" Target="../media/image12.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em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emf"/><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6.png"/><Relationship Id="rId5" Type="http://schemas.openxmlformats.org/officeDocument/2006/relationships/image" Target="../media/image11.emf"/><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emf"/><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6.png"/><Relationship Id="rId5" Type="http://schemas.openxmlformats.org/officeDocument/2006/relationships/image" Target="../media/image11.emf"/><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9" y="-304800"/>
            <a:ext cx="8936182" cy="2509578"/>
          </a:xfrm>
        </p:spPr>
        <p:txBody>
          <a:bodyPr>
            <a:normAutofit/>
          </a:bodyPr>
          <a:lstStyle/>
          <a:p>
            <a:r>
              <a:rPr lang="en-US" sz="4800" dirty="0"/>
              <a:t>Eliminating Channel Feedback in Next Generation Cellular Networks </a:t>
            </a:r>
          </a:p>
        </p:txBody>
      </p:sp>
      <p:sp>
        <p:nvSpPr>
          <p:cNvPr id="3" name="Subtitle 2"/>
          <p:cNvSpPr>
            <a:spLocks noGrp="1"/>
          </p:cNvSpPr>
          <p:nvPr>
            <p:ph type="subTitle" idx="1"/>
          </p:nvPr>
        </p:nvSpPr>
        <p:spPr>
          <a:xfrm>
            <a:off x="1143000" y="2681521"/>
            <a:ext cx="6858000" cy="1702910"/>
          </a:xfrm>
        </p:spPr>
        <p:txBody>
          <a:bodyPr>
            <a:normAutofit/>
          </a:bodyPr>
          <a:lstStyle/>
          <a:p>
            <a:r>
              <a:rPr lang="en-US" sz="2700" dirty="0"/>
              <a:t>Deepak </a:t>
            </a:r>
            <a:r>
              <a:rPr lang="en-US" sz="2700" dirty="0" err="1"/>
              <a:t>Vasisht</a:t>
            </a:r>
            <a:endParaRPr lang="en-US" sz="2700" dirty="0"/>
          </a:p>
          <a:p>
            <a:r>
              <a:rPr lang="en-US" sz="2700" dirty="0" err="1"/>
              <a:t>Swarun</a:t>
            </a:r>
            <a:r>
              <a:rPr lang="en-US" sz="2700" dirty="0"/>
              <a:t> Kumar, </a:t>
            </a:r>
            <a:r>
              <a:rPr lang="en-US" sz="2700" dirty="0" err="1"/>
              <a:t>Hariharan</a:t>
            </a:r>
            <a:r>
              <a:rPr lang="en-US" sz="2700" dirty="0"/>
              <a:t> Rahul, Dina </a:t>
            </a:r>
            <a:r>
              <a:rPr lang="en-US" sz="2700" dirty="0" err="1" smtClean="0"/>
              <a:t>Katabi</a:t>
            </a:r>
            <a:endParaRPr lang="en-US" sz="2700" dirty="0" smtClean="0"/>
          </a:p>
          <a:p>
            <a:endParaRPr lang="en-US" sz="27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821" y="4153381"/>
            <a:ext cx="1504556" cy="856517"/>
          </a:xfrm>
          <a:prstGeom prst="rect">
            <a:avLst/>
          </a:prstGeom>
        </p:spPr>
      </p:pic>
      <p:pic>
        <p:nvPicPr>
          <p:cNvPr id="9" name="Picture 8" descr="wirelesslogo.png"/>
          <p:cNvPicPr>
            <a:picLocks noChangeAspect="1"/>
          </p:cNvPicPr>
          <p:nvPr/>
        </p:nvPicPr>
        <p:blipFill>
          <a:blip r:embed="rId4" cstate="email">
            <a:duotone>
              <a:srgbClr val="9BBB59">
                <a:shade val="45000"/>
                <a:satMod val="135000"/>
              </a:srgbClr>
              <a:prstClr val="white"/>
            </a:duotone>
            <a:extLst>
              <a:ext uri="{28A0092B-C50C-407E-A947-70E740481C1C}">
                <a14:useLocalDpi xmlns:a14="http://schemas.microsoft.com/office/drawing/2010/main" val="0"/>
              </a:ext>
            </a:extLst>
          </a:blip>
          <a:stretch>
            <a:fillRect/>
          </a:stretch>
        </p:blipFill>
        <p:spPr>
          <a:xfrm>
            <a:off x="0" y="4211477"/>
            <a:ext cx="1962150" cy="894637"/>
          </a:xfrm>
          <a:prstGeom prst="rect">
            <a:avLst/>
          </a:prstGeom>
        </p:spPr>
      </p:pic>
    </p:spTree>
    <p:extLst>
      <p:ext uri="{BB962C8B-B14F-4D97-AF65-F5344CB8AC3E}">
        <p14:creationId xmlns:p14="http://schemas.microsoft.com/office/powerpoint/2010/main" val="2024005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grpSp>
        <p:nvGrpSpPr>
          <p:cNvPr id="8" name="Group 7"/>
          <p:cNvGrpSpPr/>
          <p:nvPr/>
        </p:nvGrpSpPr>
        <p:grpSpPr>
          <a:xfrm>
            <a:off x="2176075" y="1468945"/>
            <a:ext cx="4654215" cy="586479"/>
            <a:chOff x="2430743" y="1485950"/>
            <a:chExt cx="3748149" cy="586479"/>
          </a:xfrm>
        </p:grpSpPr>
        <p:sp>
          <p:nvSpPr>
            <p:cNvPr id="4" name="Rounded Rectangle 3"/>
            <p:cNvSpPr/>
            <p:nvPr/>
          </p:nvSpPr>
          <p:spPr>
            <a:xfrm>
              <a:off x="2430743" y="1485950"/>
              <a:ext cx="3748149" cy="586479"/>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 name="TextBox 4"/>
            <p:cNvSpPr txBox="1"/>
            <p:nvPr/>
          </p:nvSpPr>
          <p:spPr>
            <a:xfrm>
              <a:off x="2566494" y="1548723"/>
              <a:ext cx="3510474" cy="461665"/>
            </a:xfrm>
            <a:prstGeom prst="rect">
              <a:avLst/>
            </a:prstGeom>
            <a:noFill/>
          </p:spPr>
          <p:txBody>
            <a:bodyPr wrap="none" rtlCol="0">
              <a:spAutoFit/>
            </a:bodyPr>
            <a:lstStyle/>
            <a:p>
              <a:pPr algn="ctr"/>
              <a:r>
                <a:rPr lang="en-US" sz="2400" dirty="0" smtClean="0"/>
                <a:t>Uplink Channels </a:t>
              </a:r>
              <a:r>
                <a:rPr lang="en-US" sz="2400" dirty="0"/>
                <a:t>at </a:t>
              </a:r>
              <a:r>
                <a:rPr lang="en-US" sz="2400" dirty="0" smtClean="0"/>
                <a:t>Frequency 1</a:t>
              </a:r>
              <a:endParaRPr lang="en-US" sz="2400" dirty="0"/>
            </a:p>
          </p:txBody>
        </p:sp>
      </p:grpSp>
      <p:grpSp>
        <p:nvGrpSpPr>
          <p:cNvPr id="9" name="Group 8"/>
          <p:cNvGrpSpPr/>
          <p:nvPr/>
        </p:nvGrpSpPr>
        <p:grpSpPr>
          <a:xfrm>
            <a:off x="2176075" y="2791909"/>
            <a:ext cx="4654215" cy="586479"/>
            <a:chOff x="2176079" y="3005722"/>
            <a:chExt cx="4391796" cy="586479"/>
          </a:xfrm>
        </p:grpSpPr>
        <p:sp>
          <p:nvSpPr>
            <p:cNvPr id="6" name="Rounded Rectangle 5"/>
            <p:cNvSpPr/>
            <p:nvPr/>
          </p:nvSpPr>
          <p:spPr>
            <a:xfrm>
              <a:off x="2176079" y="3005722"/>
              <a:ext cx="4391796" cy="586479"/>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 name="TextBox 6"/>
            <p:cNvSpPr txBox="1"/>
            <p:nvPr/>
          </p:nvSpPr>
          <p:spPr>
            <a:xfrm>
              <a:off x="2231771" y="3068128"/>
              <a:ext cx="4280412" cy="461665"/>
            </a:xfrm>
            <a:prstGeom prst="rect">
              <a:avLst/>
            </a:prstGeom>
            <a:noFill/>
          </p:spPr>
          <p:txBody>
            <a:bodyPr wrap="none" rtlCol="0">
              <a:spAutoFit/>
            </a:bodyPr>
            <a:lstStyle/>
            <a:p>
              <a:pPr algn="ctr"/>
              <a:r>
                <a:rPr lang="en-US" sz="2400" dirty="0" smtClean="0"/>
                <a:t>Downlink Channels </a:t>
              </a:r>
              <a:r>
                <a:rPr lang="en-US" sz="2400" dirty="0"/>
                <a:t>at </a:t>
              </a:r>
              <a:r>
                <a:rPr lang="en-US" sz="2400" dirty="0" smtClean="0"/>
                <a:t>Frequency 2</a:t>
              </a:r>
              <a:endParaRPr lang="en-US" sz="2400" dirty="0"/>
            </a:p>
          </p:txBody>
        </p:sp>
      </p:grpSp>
      <p:sp>
        <p:nvSpPr>
          <p:cNvPr id="10" name="Left Arrow 9"/>
          <p:cNvSpPr/>
          <p:nvPr/>
        </p:nvSpPr>
        <p:spPr>
          <a:xfrm rot="16200000">
            <a:off x="4248539" y="2336617"/>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14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 Same Paths on Uplink &amp; Downlink</a:t>
            </a:r>
            <a:endParaRPr lang="en-US" dirty="0"/>
          </a:p>
        </p:txBody>
      </p:sp>
      <p:sp>
        <p:nvSpPr>
          <p:cNvPr id="13" name="Left Arrow 12"/>
          <p:cNvSpPr/>
          <p:nvPr/>
        </p:nvSpPr>
        <p:spPr>
          <a:xfrm rot="16200000">
            <a:off x="4231145" y="1820808"/>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16200000">
            <a:off x="4231145" y="2972379"/>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158681" y="1041460"/>
            <a:ext cx="4654215" cy="586479"/>
            <a:chOff x="2430743" y="1485950"/>
            <a:chExt cx="3748149" cy="586479"/>
          </a:xfrm>
        </p:grpSpPr>
        <p:sp>
          <p:nvSpPr>
            <p:cNvPr id="15" name="Rounded Rectangle 14"/>
            <p:cNvSpPr/>
            <p:nvPr/>
          </p:nvSpPr>
          <p:spPr>
            <a:xfrm>
              <a:off x="2430743" y="1485950"/>
              <a:ext cx="3748149" cy="586479"/>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6" name="TextBox 15"/>
            <p:cNvSpPr txBox="1"/>
            <p:nvPr/>
          </p:nvSpPr>
          <p:spPr>
            <a:xfrm>
              <a:off x="2566494" y="1548723"/>
              <a:ext cx="3510474" cy="461665"/>
            </a:xfrm>
            <a:prstGeom prst="rect">
              <a:avLst/>
            </a:prstGeom>
            <a:noFill/>
          </p:spPr>
          <p:txBody>
            <a:bodyPr wrap="none" rtlCol="0">
              <a:spAutoFit/>
            </a:bodyPr>
            <a:lstStyle/>
            <a:p>
              <a:pPr algn="ctr"/>
              <a:r>
                <a:rPr lang="en-US" sz="2400" dirty="0" smtClean="0"/>
                <a:t>Uplink Channels </a:t>
              </a:r>
              <a:r>
                <a:rPr lang="en-US" sz="2400" dirty="0"/>
                <a:t>at </a:t>
              </a:r>
              <a:r>
                <a:rPr lang="en-US" sz="2400" dirty="0" smtClean="0"/>
                <a:t>Frequency 1</a:t>
              </a:r>
              <a:endParaRPr lang="en-US" sz="2400" dirty="0"/>
            </a:p>
          </p:txBody>
        </p:sp>
      </p:grpSp>
      <p:grpSp>
        <p:nvGrpSpPr>
          <p:cNvPr id="17" name="Group 16"/>
          <p:cNvGrpSpPr/>
          <p:nvPr/>
        </p:nvGrpSpPr>
        <p:grpSpPr>
          <a:xfrm>
            <a:off x="2158681" y="3351416"/>
            <a:ext cx="4654215" cy="586479"/>
            <a:chOff x="2176079" y="3005722"/>
            <a:chExt cx="4391796" cy="586479"/>
          </a:xfrm>
        </p:grpSpPr>
        <p:sp>
          <p:nvSpPr>
            <p:cNvPr id="18" name="Rounded Rectangle 17"/>
            <p:cNvSpPr/>
            <p:nvPr/>
          </p:nvSpPr>
          <p:spPr>
            <a:xfrm>
              <a:off x="2176079" y="3005722"/>
              <a:ext cx="4391796" cy="586479"/>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p:nvSpPr>
          <p:spPr>
            <a:xfrm>
              <a:off x="2231771" y="3068128"/>
              <a:ext cx="4280412" cy="461665"/>
            </a:xfrm>
            <a:prstGeom prst="rect">
              <a:avLst/>
            </a:prstGeom>
            <a:noFill/>
          </p:spPr>
          <p:txBody>
            <a:bodyPr wrap="none" rtlCol="0">
              <a:spAutoFit/>
            </a:bodyPr>
            <a:lstStyle/>
            <a:p>
              <a:pPr algn="ctr"/>
              <a:r>
                <a:rPr lang="en-US" sz="2400" dirty="0" smtClean="0"/>
                <a:t>Downlink Channels </a:t>
              </a:r>
              <a:r>
                <a:rPr lang="en-US" sz="2400" dirty="0"/>
                <a:t>at </a:t>
              </a:r>
              <a:r>
                <a:rPr lang="en-US" sz="2400" dirty="0" smtClean="0"/>
                <a:t>Frequency 2</a:t>
              </a:r>
              <a:endParaRPr lang="en-US" sz="2400" dirty="0"/>
            </a:p>
          </p:txBody>
        </p:sp>
      </p:grpSp>
      <p:grpSp>
        <p:nvGrpSpPr>
          <p:cNvPr id="21" name="Group 20"/>
          <p:cNvGrpSpPr/>
          <p:nvPr/>
        </p:nvGrpSpPr>
        <p:grpSpPr>
          <a:xfrm>
            <a:off x="2158681" y="2196438"/>
            <a:ext cx="4654215" cy="586479"/>
            <a:chOff x="2430743" y="1485950"/>
            <a:chExt cx="3748149" cy="586479"/>
          </a:xfrm>
        </p:grpSpPr>
        <p:sp>
          <p:nvSpPr>
            <p:cNvPr id="22" name="Rounded Rectangle 21"/>
            <p:cNvSpPr/>
            <p:nvPr/>
          </p:nvSpPr>
          <p:spPr>
            <a:xfrm>
              <a:off x="2430743" y="1485950"/>
              <a:ext cx="3748149" cy="586479"/>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3" name="TextBox 22"/>
            <p:cNvSpPr txBox="1"/>
            <p:nvPr/>
          </p:nvSpPr>
          <p:spPr>
            <a:xfrm>
              <a:off x="2465213" y="1548723"/>
              <a:ext cx="3713043" cy="461665"/>
            </a:xfrm>
            <a:prstGeom prst="rect">
              <a:avLst/>
            </a:prstGeom>
            <a:noFill/>
          </p:spPr>
          <p:txBody>
            <a:bodyPr wrap="none" rtlCol="0">
              <a:spAutoFit/>
            </a:bodyPr>
            <a:lstStyle/>
            <a:p>
              <a:pPr algn="ctr"/>
              <a:r>
                <a:rPr lang="en-US" sz="2400" dirty="0" smtClean="0"/>
                <a:t>Paths along which signal is received</a:t>
              </a:r>
              <a:endParaRPr lang="en-US" sz="2400" dirty="0"/>
            </a:p>
          </p:txBody>
        </p:sp>
      </p:grpSp>
    </p:spTree>
    <p:extLst>
      <p:ext uri="{BB962C8B-B14F-4D97-AF65-F5344CB8AC3E}">
        <p14:creationId xmlns:p14="http://schemas.microsoft.com/office/powerpoint/2010/main" val="1164774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RF-based Localization </a:t>
            </a:r>
            <a:r>
              <a:rPr lang="en-US" dirty="0"/>
              <a:t>S</a:t>
            </a:r>
            <a:r>
              <a:rPr lang="en-US" dirty="0" smtClean="0"/>
              <a:t>ystems</a:t>
            </a:r>
            <a:endParaRPr lang="en-US" dirty="0"/>
          </a:p>
        </p:txBody>
      </p:sp>
      <p:pic>
        <p:nvPicPr>
          <p:cNvPr id="149" name="Picture 1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031" y="1722314"/>
            <a:ext cx="3058475" cy="2385840"/>
          </a:xfrm>
          <a:prstGeom prst="rect">
            <a:avLst/>
          </a:prstGeom>
        </p:spPr>
      </p:pic>
      <mc:AlternateContent xmlns:mc="http://schemas.openxmlformats.org/markup-compatibility/2006" xmlns:a14="http://schemas.microsoft.com/office/drawing/2010/main">
        <mc:Choice Requires="a14">
          <p:sp>
            <p:nvSpPr>
              <p:cNvPr id="55" name="TextBox 54"/>
              <p:cNvSpPr txBox="1"/>
              <p:nvPr/>
            </p:nvSpPr>
            <p:spPr>
              <a:xfrm>
                <a:off x="4046753" y="1187301"/>
                <a:ext cx="10735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600 </m:t>
                      </m:r>
                      <m:r>
                        <a:rPr lang="en-US" sz="2000" b="0" i="1" smtClean="0">
                          <a:latin typeface="Cambria Math" charset="0"/>
                        </a:rPr>
                        <m:t>𝑀𝐻𝑧</m:t>
                      </m:r>
                    </m:oMath>
                  </m:oMathPara>
                </a14:m>
                <a:endParaRPr lang="en-US" sz="20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046753" y="1187301"/>
                <a:ext cx="1073564" cy="307777"/>
              </a:xfrm>
              <a:prstGeom prst="rect">
                <a:avLst/>
              </a:prstGeom>
              <a:blipFill rotWithShape="0">
                <a:blip r:embed="rId4"/>
                <a:stretch>
                  <a:fillRect l="-5114" t="-146000" r="-5114" b="-180000"/>
                </a:stretch>
              </a:blipFill>
            </p:spPr>
            <p:txBody>
              <a:bodyPr/>
              <a:lstStyle/>
              <a:p>
                <a:r>
                  <a:rPr lang="en-US">
                    <a:noFill/>
                  </a:rPr>
                  <a:t> </a:t>
                </a:r>
              </a:p>
            </p:txBody>
          </p:sp>
        </mc:Fallback>
      </mc:AlternateContent>
      <p:grpSp>
        <p:nvGrpSpPr>
          <p:cNvPr id="27" name="Group 26"/>
          <p:cNvGrpSpPr/>
          <p:nvPr/>
        </p:nvGrpSpPr>
        <p:grpSpPr>
          <a:xfrm>
            <a:off x="496913" y="1122744"/>
            <a:ext cx="2165264" cy="3918705"/>
            <a:chOff x="496913" y="1122744"/>
            <a:chExt cx="2165264" cy="3918705"/>
          </a:xfrm>
        </p:grpSpPr>
        <p:grpSp>
          <p:nvGrpSpPr>
            <p:cNvPr id="100" name="Group 99"/>
            <p:cNvGrpSpPr/>
            <p:nvPr/>
          </p:nvGrpSpPr>
          <p:grpSpPr>
            <a:xfrm rot="16200000">
              <a:off x="-249783" y="2319143"/>
              <a:ext cx="1654296" cy="160904"/>
              <a:chOff x="3087887" y="320652"/>
              <a:chExt cx="3016627" cy="178588"/>
            </a:xfrm>
          </p:grpSpPr>
          <p:cxnSp>
            <p:nvCxnSpPr>
              <p:cNvPr id="101" name="Straight Connector 100"/>
              <p:cNvCxnSpPr/>
              <p:nvPr/>
            </p:nvCxnSpPr>
            <p:spPr>
              <a:xfrm>
                <a:off x="3087887" y="490874"/>
                <a:ext cx="30166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3198412" y="34684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325667"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478067"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3626812"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3766119"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3905428"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057828"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4206573"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345880"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1" name="Group 110"/>
              <p:cNvGrpSpPr/>
              <p:nvPr/>
            </p:nvGrpSpPr>
            <p:grpSpPr>
              <a:xfrm>
                <a:off x="4498280" y="320652"/>
                <a:ext cx="1584265" cy="165494"/>
                <a:chOff x="2347347" y="964230"/>
                <a:chExt cx="1584265" cy="165494"/>
              </a:xfrm>
            </p:grpSpPr>
            <p:cxnSp>
              <p:nvCxnSpPr>
                <p:cNvPr id="112" name="Straight Connector 111"/>
                <p:cNvCxnSpPr/>
                <p:nvPr/>
              </p:nvCxnSpPr>
              <p:spPr>
                <a:xfrm flipV="1">
                  <a:off x="2347347"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2499747"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2648492"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2787799"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2927108"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3079508"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V="1">
                  <a:off x="3228253"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3367560"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3494815"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3647215" y="96786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V="1">
                  <a:off x="3795960" y="96423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23" name="Rectangle 122"/>
            <p:cNvSpPr/>
            <p:nvPr/>
          </p:nvSpPr>
          <p:spPr>
            <a:xfrm>
              <a:off x="983474" y="4412154"/>
              <a:ext cx="1163602" cy="209326"/>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cxnSp>
          <p:nvCxnSpPr>
            <p:cNvPr id="124" name="Straight Arrow Connector 123"/>
            <p:cNvCxnSpPr>
              <a:endCxn id="137" idx="3"/>
            </p:cNvCxnSpPr>
            <p:nvPr/>
          </p:nvCxnSpPr>
          <p:spPr>
            <a:xfrm flipH="1">
              <a:off x="1588944" y="1572448"/>
              <a:ext cx="815682" cy="2592106"/>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a:off x="666343" y="1572448"/>
              <a:ext cx="1738283" cy="830747"/>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endCxn id="137" idx="3"/>
            </p:cNvCxnSpPr>
            <p:nvPr/>
          </p:nvCxnSpPr>
          <p:spPr>
            <a:xfrm>
              <a:off x="661058" y="2399596"/>
              <a:ext cx="927886" cy="1764958"/>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27" name="Group 126"/>
            <p:cNvGrpSpPr/>
            <p:nvPr/>
          </p:nvGrpSpPr>
          <p:grpSpPr>
            <a:xfrm>
              <a:off x="992305" y="4158212"/>
              <a:ext cx="128808" cy="257730"/>
              <a:chOff x="2566279" y="2278058"/>
              <a:chExt cx="142964" cy="327654"/>
            </a:xfrm>
          </p:grpSpPr>
          <p:cxnSp>
            <p:nvCxnSpPr>
              <p:cNvPr id="128" name="Straight Connector 12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9"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258423" y="4164554"/>
              <a:ext cx="128808" cy="257730"/>
              <a:chOff x="2566279" y="2278058"/>
              <a:chExt cx="142964" cy="327654"/>
            </a:xfrm>
          </p:grpSpPr>
          <p:cxnSp>
            <p:nvCxnSpPr>
              <p:cNvPr id="131" name="Straight Connector 130"/>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2"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1524540" y="4164554"/>
              <a:ext cx="128808" cy="257730"/>
              <a:chOff x="2566279" y="2278058"/>
              <a:chExt cx="142964" cy="327654"/>
            </a:xfrm>
          </p:grpSpPr>
          <p:cxnSp>
            <p:nvCxnSpPr>
              <p:cNvPr id="134" name="Straight Connector 13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5"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1781164" y="4160597"/>
              <a:ext cx="128808" cy="257730"/>
              <a:chOff x="2566279" y="2278058"/>
              <a:chExt cx="142964" cy="327654"/>
            </a:xfrm>
          </p:grpSpPr>
          <p:cxnSp>
            <p:nvCxnSpPr>
              <p:cNvPr id="137" name="Straight Connector 136"/>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8"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2030383" y="4156985"/>
              <a:ext cx="128808" cy="257730"/>
              <a:chOff x="2566279" y="2278058"/>
              <a:chExt cx="142964" cy="327654"/>
            </a:xfrm>
          </p:grpSpPr>
          <p:cxnSp>
            <p:nvCxnSpPr>
              <p:cNvPr id="140" name="Straight Connector 139"/>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1"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2" name="Picture 141"/>
            <p:cNvPicPr>
              <a:picLocks noChangeAspect="1"/>
            </p:cNvPicPr>
            <p:nvPr/>
          </p:nvPicPr>
          <p:blipFill>
            <a:blip r:embed="rId5"/>
            <a:stretch>
              <a:fillRect/>
            </a:stretch>
          </p:blipFill>
          <p:spPr>
            <a:xfrm>
              <a:off x="2147075" y="1122744"/>
              <a:ext cx="515102" cy="449704"/>
            </a:xfrm>
            <a:prstGeom prst="rect">
              <a:avLst/>
            </a:prstGeom>
          </p:spPr>
        </p:pic>
        <p:sp>
          <p:nvSpPr>
            <p:cNvPr id="143" name="TextBox 142"/>
            <p:cNvSpPr txBox="1"/>
            <p:nvPr/>
          </p:nvSpPr>
          <p:spPr>
            <a:xfrm>
              <a:off x="1447054" y="1158535"/>
              <a:ext cx="668773" cy="400110"/>
            </a:xfrm>
            <a:prstGeom prst="rect">
              <a:avLst/>
            </a:prstGeom>
            <a:noFill/>
          </p:spPr>
          <p:txBody>
            <a:bodyPr wrap="none" rtlCol="0">
              <a:spAutoFit/>
            </a:bodyPr>
            <a:lstStyle/>
            <a:p>
              <a:r>
                <a:rPr lang="en-US" sz="2000" dirty="0"/>
                <a:t>User</a:t>
              </a:r>
            </a:p>
          </p:txBody>
        </p:sp>
        <p:sp>
          <p:nvSpPr>
            <p:cNvPr id="146" name="Arc 145"/>
            <p:cNvSpPr/>
            <p:nvPr/>
          </p:nvSpPr>
          <p:spPr>
            <a:xfrm>
              <a:off x="1509519" y="3915670"/>
              <a:ext cx="350041" cy="454861"/>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7" name="TextBox 146"/>
                <p:cNvSpPr txBox="1"/>
                <p:nvPr/>
              </p:nvSpPr>
              <p:spPr>
                <a:xfrm>
                  <a:off x="1830453" y="3808720"/>
                  <a:ext cx="2094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𝜃</m:t>
                        </m:r>
                      </m:oMath>
                    </m:oMathPara>
                  </a14:m>
                  <a:endParaRPr lang="en-US" sz="2000" dirty="0"/>
                </a:p>
              </p:txBody>
            </p:sp>
          </mc:Choice>
          <mc:Fallback xmlns="">
            <p:sp>
              <p:nvSpPr>
                <p:cNvPr id="147" name="TextBox 146"/>
                <p:cNvSpPr txBox="1">
                  <a:spLocks noRot="1" noChangeAspect="1" noMove="1" noResize="1" noEditPoints="1" noAdjustHandles="1" noChangeArrowheads="1" noChangeShapeType="1" noTextEdit="1"/>
                </p:cNvSpPr>
                <p:nvPr/>
              </p:nvSpPr>
              <p:spPr>
                <a:xfrm>
                  <a:off x="1830453" y="3808720"/>
                  <a:ext cx="209480" cy="307777"/>
                </a:xfrm>
                <a:prstGeom prst="rect">
                  <a:avLst/>
                </a:prstGeom>
                <a:blipFill rotWithShape="0">
                  <a:blip r:embed="rId6"/>
                  <a:stretch>
                    <a:fillRect l="-28571" r="-25714" b="-8000"/>
                  </a:stretch>
                </a:blipFill>
              </p:spPr>
              <p:txBody>
                <a:bodyPr/>
                <a:lstStyle/>
                <a:p>
                  <a:r>
                    <a:rPr lang="en-US">
                      <a:noFill/>
                    </a:rPr>
                    <a:t> </a:t>
                  </a:r>
                </a:p>
              </p:txBody>
            </p:sp>
          </mc:Fallback>
        </mc:AlternateContent>
        <p:sp>
          <p:nvSpPr>
            <p:cNvPr id="80" name="TextBox 79"/>
            <p:cNvSpPr txBox="1"/>
            <p:nvPr/>
          </p:nvSpPr>
          <p:spPr>
            <a:xfrm>
              <a:off x="805511" y="4641339"/>
              <a:ext cx="1579616" cy="400110"/>
            </a:xfrm>
            <a:prstGeom prst="rect">
              <a:avLst/>
            </a:prstGeom>
            <a:noFill/>
          </p:spPr>
          <p:txBody>
            <a:bodyPr wrap="square" rtlCol="0">
              <a:spAutoFit/>
            </a:bodyPr>
            <a:lstStyle/>
            <a:p>
              <a:r>
                <a:rPr lang="en-US" sz="2000" smtClean="0"/>
                <a:t>Base Station</a:t>
              </a:r>
              <a:endParaRPr lang="en-US" sz="2000" dirty="0"/>
            </a:p>
          </p:txBody>
        </p:sp>
      </p:grpSp>
    </p:spTree>
    <p:extLst>
      <p:ext uri="{BB962C8B-B14F-4D97-AF65-F5344CB8AC3E}">
        <p14:creationId xmlns:p14="http://schemas.microsoft.com/office/powerpoint/2010/main" val="5138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RF-based Localization Systems</a:t>
            </a:r>
          </a:p>
        </p:txBody>
      </p:sp>
      <p:pic>
        <p:nvPicPr>
          <p:cNvPr id="149" name="Picture 1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031" y="1722314"/>
            <a:ext cx="3058475" cy="2385840"/>
          </a:xfrm>
          <a:prstGeom prst="rect">
            <a:avLst/>
          </a:prstGeom>
        </p:spPr>
      </p:pic>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911" y="1767341"/>
            <a:ext cx="2962553" cy="232772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046753" y="1187301"/>
                <a:ext cx="10735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600 </m:t>
                      </m:r>
                      <m:r>
                        <a:rPr lang="en-US" sz="2000" b="0" i="1" smtClean="0">
                          <a:latin typeface="Cambria Math" charset="0"/>
                        </a:rPr>
                        <m:t>𝑀𝐻𝑧</m:t>
                      </m:r>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4046753" y="1187301"/>
                <a:ext cx="1073564" cy="307777"/>
              </a:xfrm>
              <a:prstGeom prst="rect">
                <a:avLst/>
              </a:prstGeom>
              <a:blipFill rotWithShape="0">
                <a:blip r:embed="rId5"/>
                <a:stretch>
                  <a:fillRect l="-5114" t="-146000" r="-5114" b="-18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489428" y="1120748"/>
                <a:ext cx="10735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650 </m:t>
                      </m:r>
                      <m:r>
                        <a:rPr lang="en-US" sz="2000" b="0" i="1" smtClean="0">
                          <a:latin typeface="Cambria Math" charset="0"/>
                        </a:rPr>
                        <m:t>𝑀𝐻𝑧</m:t>
                      </m:r>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7489428" y="1120748"/>
                <a:ext cx="1073564" cy="307777"/>
              </a:xfrm>
              <a:prstGeom prst="rect">
                <a:avLst/>
              </a:prstGeom>
              <a:blipFill rotWithShape="0">
                <a:blip r:embed="rId6"/>
                <a:stretch>
                  <a:fillRect l="-5682" t="-146000" r="-5114" b="-180000"/>
                </a:stretch>
              </a:blipFill>
            </p:spPr>
            <p:txBody>
              <a:bodyPr/>
              <a:lstStyle/>
              <a:p>
                <a:r>
                  <a:rPr lang="en-US">
                    <a:noFill/>
                  </a:rPr>
                  <a:t> </a:t>
                </a:r>
              </a:p>
            </p:txBody>
          </p:sp>
        </mc:Fallback>
      </mc:AlternateContent>
      <p:grpSp>
        <p:nvGrpSpPr>
          <p:cNvPr id="58" name="Group 57"/>
          <p:cNvGrpSpPr/>
          <p:nvPr/>
        </p:nvGrpSpPr>
        <p:grpSpPr>
          <a:xfrm>
            <a:off x="496913" y="1122744"/>
            <a:ext cx="2165264" cy="3918705"/>
            <a:chOff x="496913" y="1122744"/>
            <a:chExt cx="2165264" cy="3918705"/>
          </a:xfrm>
        </p:grpSpPr>
        <p:grpSp>
          <p:nvGrpSpPr>
            <p:cNvPr id="59" name="Group 58"/>
            <p:cNvGrpSpPr/>
            <p:nvPr/>
          </p:nvGrpSpPr>
          <p:grpSpPr>
            <a:xfrm rot="16200000">
              <a:off x="-249783" y="2319143"/>
              <a:ext cx="1654296" cy="160904"/>
              <a:chOff x="3087887" y="320652"/>
              <a:chExt cx="3016627" cy="178588"/>
            </a:xfrm>
          </p:grpSpPr>
          <p:cxnSp>
            <p:nvCxnSpPr>
              <p:cNvPr id="84" name="Straight Connector 83"/>
              <p:cNvCxnSpPr/>
              <p:nvPr/>
            </p:nvCxnSpPr>
            <p:spPr>
              <a:xfrm>
                <a:off x="3087887" y="490874"/>
                <a:ext cx="30166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3198412" y="34684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3325667"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3478067"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3626812"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3766119"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3905428"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4057828"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4206573"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4345880"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4" name="Group 93"/>
              <p:cNvGrpSpPr/>
              <p:nvPr/>
            </p:nvGrpSpPr>
            <p:grpSpPr>
              <a:xfrm>
                <a:off x="4498280" y="320652"/>
                <a:ext cx="1584265" cy="165494"/>
                <a:chOff x="2347347" y="964230"/>
                <a:chExt cx="1584265" cy="165494"/>
              </a:xfrm>
            </p:grpSpPr>
            <p:cxnSp>
              <p:nvCxnSpPr>
                <p:cNvPr id="95" name="Straight Connector 94"/>
                <p:cNvCxnSpPr/>
                <p:nvPr/>
              </p:nvCxnSpPr>
              <p:spPr>
                <a:xfrm flipV="1">
                  <a:off x="2347347"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2499747"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2648492"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2787799"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2927108"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3079508"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3228253"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3367560"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3494815"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3647215" y="96786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3795960" y="96423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60" name="Rectangle 59"/>
            <p:cNvSpPr/>
            <p:nvPr/>
          </p:nvSpPr>
          <p:spPr>
            <a:xfrm>
              <a:off x="983474" y="4412154"/>
              <a:ext cx="1163602" cy="209326"/>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cxnSp>
          <p:nvCxnSpPr>
            <p:cNvPr id="61" name="Straight Arrow Connector 60"/>
            <p:cNvCxnSpPr/>
            <p:nvPr/>
          </p:nvCxnSpPr>
          <p:spPr>
            <a:xfrm flipH="1">
              <a:off x="1588944" y="1572448"/>
              <a:ext cx="815682" cy="2592106"/>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666343" y="1572448"/>
              <a:ext cx="1738283" cy="830747"/>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661058" y="2399596"/>
              <a:ext cx="927886" cy="1764958"/>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992305" y="4158212"/>
              <a:ext cx="128808" cy="257730"/>
              <a:chOff x="2566279" y="2278058"/>
              <a:chExt cx="142964" cy="327654"/>
            </a:xfrm>
          </p:grpSpPr>
          <p:cxnSp>
            <p:nvCxnSpPr>
              <p:cNvPr id="82" name="Straight Connector 8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3"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258423" y="4164554"/>
              <a:ext cx="128808" cy="257730"/>
              <a:chOff x="2566279" y="2278058"/>
              <a:chExt cx="142964" cy="327654"/>
            </a:xfrm>
          </p:grpSpPr>
          <p:cxnSp>
            <p:nvCxnSpPr>
              <p:cNvPr id="80" name="Straight Connector 79"/>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1"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1524540" y="4164554"/>
              <a:ext cx="128808" cy="257730"/>
              <a:chOff x="2566279" y="2278058"/>
              <a:chExt cx="142964" cy="327654"/>
            </a:xfrm>
          </p:grpSpPr>
          <p:cxnSp>
            <p:nvCxnSpPr>
              <p:cNvPr id="78" name="Straight Connector 7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9"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1781164" y="4160597"/>
              <a:ext cx="128808" cy="257730"/>
              <a:chOff x="2566279" y="2278058"/>
              <a:chExt cx="142964" cy="327654"/>
            </a:xfrm>
          </p:grpSpPr>
          <p:cxnSp>
            <p:nvCxnSpPr>
              <p:cNvPr id="76" name="Straight Connector 75"/>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7"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030383" y="4156985"/>
              <a:ext cx="128808" cy="257730"/>
              <a:chOff x="2566279" y="2278058"/>
              <a:chExt cx="142964" cy="327654"/>
            </a:xfrm>
          </p:grpSpPr>
          <p:cxnSp>
            <p:nvCxnSpPr>
              <p:cNvPr id="74" name="Straight Connector 7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5"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a:stretch>
              <a:fillRect/>
            </a:stretch>
          </p:blipFill>
          <p:spPr>
            <a:xfrm>
              <a:off x="2147075" y="1122744"/>
              <a:ext cx="515102" cy="449704"/>
            </a:xfrm>
            <a:prstGeom prst="rect">
              <a:avLst/>
            </a:prstGeom>
          </p:spPr>
        </p:pic>
        <p:sp>
          <p:nvSpPr>
            <p:cNvPr id="70" name="TextBox 69"/>
            <p:cNvSpPr txBox="1"/>
            <p:nvPr/>
          </p:nvSpPr>
          <p:spPr>
            <a:xfrm>
              <a:off x="1447054" y="1158535"/>
              <a:ext cx="668773" cy="400110"/>
            </a:xfrm>
            <a:prstGeom prst="rect">
              <a:avLst/>
            </a:prstGeom>
            <a:noFill/>
          </p:spPr>
          <p:txBody>
            <a:bodyPr wrap="none" rtlCol="0">
              <a:spAutoFit/>
            </a:bodyPr>
            <a:lstStyle/>
            <a:p>
              <a:r>
                <a:rPr lang="en-US" sz="2000" dirty="0"/>
                <a:t>User</a:t>
              </a:r>
            </a:p>
          </p:txBody>
        </p:sp>
        <p:sp>
          <p:nvSpPr>
            <p:cNvPr id="71" name="Arc 70"/>
            <p:cNvSpPr/>
            <p:nvPr/>
          </p:nvSpPr>
          <p:spPr>
            <a:xfrm>
              <a:off x="1509519" y="3915670"/>
              <a:ext cx="350041" cy="454861"/>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p:cNvSpPr txBox="1"/>
                <p:nvPr/>
              </p:nvSpPr>
              <p:spPr>
                <a:xfrm>
                  <a:off x="1830453" y="3808720"/>
                  <a:ext cx="2094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𝜃</m:t>
                        </m:r>
                      </m:oMath>
                    </m:oMathPara>
                  </a14:m>
                  <a:endParaRPr lang="en-US" sz="2000" dirty="0"/>
                </a:p>
              </p:txBody>
            </p:sp>
          </mc:Choice>
          <mc:Fallback xmlns="">
            <p:sp>
              <p:nvSpPr>
                <p:cNvPr id="72" name="TextBox 71"/>
                <p:cNvSpPr txBox="1">
                  <a:spLocks noRot="1" noChangeAspect="1" noMove="1" noResize="1" noEditPoints="1" noAdjustHandles="1" noChangeArrowheads="1" noChangeShapeType="1" noTextEdit="1"/>
                </p:cNvSpPr>
                <p:nvPr/>
              </p:nvSpPr>
              <p:spPr>
                <a:xfrm>
                  <a:off x="1830453" y="3808720"/>
                  <a:ext cx="209480" cy="307777"/>
                </a:xfrm>
                <a:prstGeom prst="rect">
                  <a:avLst/>
                </a:prstGeom>
                <a:blipFill rotWithShape="0">
                  <a:blip r:embed="rId8"/>
                  <a:stretch>
                    <a:fillRect l="-28571" r="-25714" b="-8000"/>
                  </a:stretch>
                </a:blipFill>
              </p:spPr>
              <p:txBody>
                <a:bodyPr/>
                <a:lstStyle/>
                <a:p>
                  <a:r>
                    <a:rPr lang="en-US">
                      <a:noFill/>
                    </a:rPr>
                    <a:t> </a:t>
                  </a:r>
                </a:p>
              </p:txBody>
            </p:sp>
          </mc:Fallback>
        </mc:AlternateContent>
        <p:sp>
          <p:nvSpPr>
            <p:cNvPr id="73" name="TextBox 72"/>
            <p:cNvSpPr txBox="1"/>
            <p:nvPr/>
          </p:nvSpPr>
          <p:spPr>
            <a:xfrm>
              <a:off x="805511" y="4641339"/>
              <a:ext cx="1579616" cy="400110"/>
            </a:xfrm>
            <a:prstGeom prst="rect">
              <a:avLst/>
            </a:prstGeom>
            <a:noFill/>
          </p:spPr>
          <p:txBody>
            <a:bodyPr wrap="square" rtlCol="0">
              <a:spAutoFit/>
            </a:bodyPr>
            <a:lstStyle/>
            <a:p>
              <a:r>
                <a:rPr lang="en-US" sz="2000" smtClean="0"/>
                <a:t>Base Station</a:t>
              </a:r>
              <a:endParaRPr lang="en-US" sz="2000" dirty="0"/>
            </a:p>
          </p:txBody>
        </p:sp>
      </p:grpSp>
      <p:sp>
        <p:nvSpPr>
          <p:cNvPr id="151" name="Title 3"/>
          <p:cNvSpPr txBox="1">
            <a:spLocks/>
          </p:cNvSpPr>
          <p:nvPr/>
        </p:nvSpPr>
        <p:spPr>
          <a:xfrm>
            <a:off x="792948" y="3800324"/>
            <a:ext cx="7886700" cy="802830"/>
          </a:xfrm>
          <a:prstGeom prst="rect">
            <a:avLst/>
          </a:prstGeom>
          <a:solidFill>
            <a:srgbClr val="C00000"/>
          </a:solidFill>
        </p:spPr>
        <p:txBody>
          <a:bodyPr vert="horz" lIns="9144" tIns="45720" rIns="9144"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smtClean="0">
                <a:solidFill>
                  <a:schemeClr val="bg1"/>
                </a:solidFill>
              </a:rPr>
              <a:t>Localization systems don’t directly apply</a:t>
            </a:r>
            <a:endParaRPr lang="en-US" sz="3600" dirty="0">
              <a:solidFill>
                <a:schemeClr val="bg1"/>
              </a:solidFill>
            </a:endParaRPr>
          </a:p>
        </p:txBody>
      </p:sp>
    </p:spTree>
    <p:extLst>
      <p:ext uri="{BB962C8B-B14F-4D97-AF65-F5344CB8AC3E}">
        <p14:creationId xmlns:p14="http://schemas.microsoft.com/office/powerpoint/2010/main" val="1992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Paths </a:t>
            </a:r>
            <a:r>
              <a:rPr lang="en-US" dirty="0" smtClean="0"/>
              <a:t>to Channels: Ideal Representation</a:t>
            </a:r>
            <a:endParaRPr lang="en-US" dirty="0"/>
          </a:p>
        </p:txBody>
      </p:sp>
      <p:grpSp>
        <p:nvGrpSpPr>
          <p:cNvPr id="4" name="Group 3"/>
          <p:cNvGrpSpPr/>
          <p:nvPr/>
        </p:nvGrpSpPr>
        <p:grpSpPr>
          <a:xfrm>
            <a:off x="496913" y="1122744"/>
            <a:ext cx="2165264" cy="3789249"/>
            <a:chOff x="473764" y="484459"/>
            <a:chExt cx="2403228" cy="4817304"/>
          </a:xfrm>
        </p:grpSpPr>
        <p:grpSp>
          <p:nvGrpSpPr>
            <p:cNvPr id="5" name="Group 4"/>
            <p:cNvGrpSpPr/>
            <p:nvPr/>
          </p:nvGrpSpPr>
          <p:grpSpPr>
            <a:xfrm rot="16200000">
              <a:off x="-488502" y="2018437"/>
              <a:ext cx="2103120" cy="178588"/>
              <a:chOff x="3087887" y="320652"/>
              <a:chExt cx="3016627" cy="178588"/>
            </a:xfrm>
          </p:grpSpPr>
          <p:cxnSp>
            <p:nvCxnSpPr>
              <p:cNvPr id="30" name="Straight Connector 29"/>
              <p:cNvCxnSpPr/>
              <p:nvPr/>
            </p:nvCxnSpPr>
            <p:spPr>
              <a:xfrm>
                <a:off x="3087887" y="490874"/>
                <a:ext cx="30166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198412" y="34684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3325667"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3478067"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3626812"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766119"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905428"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057828"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206573"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345880"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4498280" y="320652"/>
                <a:ext cx="1584265" cy="165494"/>
                <a:chOff x="2347347" y="964230"/>
                <a:chExt cx="1584265" cy="165494"/>
              </a:xfrm>
            </p:grpSpPr>
            <p:cxnSp>
              <p:nvCxnSpPr>
                <p:cNvPr id="41" name="Straight Connector 40"/>
                <p:cNvCxnSpPr/>
                <p:nvPr/>
              </p:nvCxnSpPr>
              <p:spPr>
                <a:xfrm flipV="1">
                  <a:off x="2347347"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499747"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2648492"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787799"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927108"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079508"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228253"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367560"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494815"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3647215" y="96786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3795960" y="96423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6" name="Rectangle 5"/>
            <p:cNvSpPr/>
            <p:nvPr/>
          </p:nvSpPr>
          <p:spPr>
            <a:xfrm>
              <a:off x="1013798" y="4666313"/>
              <a:ext cx="1291483" cy="266118"/>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cxnSp>
          <p:nvCxnSpPr>
            <p:cNvPr id="7" name="Straight Arrow Connector 6"/>
            <p:cNvCxnSpPr/>
            <p:nvPr/>
          </p:nvCxnSpPr>
          <p:spPr>
            <a:xfrm flipH="1">
              <a:off x="1685810" y="1056171"/>
              <a:ext cx="905326" cy="3295366"/>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61814" y="1056171"/>
              <a:ext cx="1929322" cy="1056135"/>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55949" y="2107731"/>
              <a:ext cx="1029861" cy="2243806"/>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023600" y="4343475"/>
              <a:ext cx="142964" cy="327654"/>
              <a:chOff x="2566279" y="2278058"/>
              <a:chExt cx="142964" cy="327654"/>
            </a:xfrm>
          </p:grpSpPr>
          <p:cxnSp>
            <p:nvCxnSpPr>
              <p:cNvPr id="28" name="Straight Connector 2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318964" y="4351537"/>
              <a:ext cx="142964" cy="327654"/>
              <a:chOff x="2566279" y="2278058"/>
              <a:chExt cx="142964" cy="327654"/>
            </a:xfrm>
          </p:grpSpPr>
          <p:cxnSp>
            <p:nvCxnSpPr>
              <p:cNvPr id="26" name="Straight Connector 25"/>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614328" y="4351537"/>
              <a:ext cx="142964" cy="327654"/>
              <a:chOff x="2566279" y="2278058"/>
              <a:chExt cx="142964" cy="327654"/>
            </a:xfrm>
          </p:grpSpPr>
          <p:cxnSp>
            <p:nvCxnSpPr>
              <p:cNvPr id="24" name="Straight Connector 2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899155" y="4346506"/>
              <a:ext cx="142964" cy="327654"/>
              <a:chOff x="2566279" y="2278058"/>
              <a:chExt cx="142964" cy="327654"/>
            </a:xfrm>
          </p:grpSpPr>
          <p:cxnSp>
            <p:nvCxnSpPr>
              <p:cNvPr id="22" name="Straight Connector 2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175763" y="4341914"/>
              <a:ext cx="142964" cy="327654"/>
              <a:chOff x="2566279" y="2278058"/>
              <a:chExt cx="142964" cy="327654"/>
            </a:xfrm>
          </p:grpSpPr>
          <p:cxnSp>
            <p:nvCxnSpPr>
              <p:cNvPr id="20" name="Straight Connector 19"/>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stretch>
              <a:fillRect/>
            </a:stretch>
          </p:blipFill>
          <p:spPr>
            <a:xfrm>
              <a:off x="2305280" y="484459"/>
              <a:ext cx="571712" cy="571712"/>
            </a:xfrm>
            <a:prstGeom prst="rect">
              <a:avLst/>
            </a:prstGeom>
          </p:spPr>
        </p:pic>
        <p:sp>
          <p:nvSpPr>
            <p:cNvPr id="16" name="TextBox 15"/>
            <p:cNvSpPr txBox="1"/>
            <p:nvPr/>
          </p:nvSpPr>
          <p:spPr>
            <a:xfrm>
              <a:off x="1528326" y="529960"/>
              <a:ext cx="617477" cy="369332"/>
            </a:xfrm>
            <a:prstGeom prst="rect">
              <a:avLst/>
            </a:prstGeom>
            <a:noFill/>
          </p:spPr>
          <p:txBody>
            <a:bodyPr wrap="none" rtlCol="0">
              <a:spAutoFit/>
            </a:bodyPr>
            <a:lstStyle/>
            <a:p>
              <a:r>
                <a:rPr lang="en-US"/>
                <a:t>User</a:t>
              </a:r>
            </a:p>
          </p:txBody>
        </p:sp>
        <p:sp>
          <p:nvSpPr>
            <p:cNvPr id="17" name="TextBox 16"/>
            <p:cNvSpPr txBox="1"/>
            <p:nvPr/>
          </p:nvSpPr>
          <p:spPr>
            <a:xfrm>
              <a:off x="964848" y="4932431"/>
              <a:ext cx="1340432" cy="369332"/>
            </a:xfrm>
            <a:prstGeom prst="rect">
              <a:avLst/>
            </a:prstGeom>
            <a:noFill/>
          </p:spPr>
          <p:txBody>
            <a:bodyPr wrap="none" rtlCol="0">
              <a:spAutoFit/>
            </a:bodyPr>
            <a:lstStyle/>
            <a:p>
              <a:r>
                <a:rPr lang="en-US" dirty="0"/>
                <a:t>Base Station</a:t>
              </a:r>
            </a:p>
          </p:txBody>
        </p:sp>
        <p:sp>
          <p:nvSpPr>
            <p:cNvPr id="18" name="Arc 17"/>
            <p:cNvSpPr/>
            <p:nvPr/>
          </p:nvSpPr>
          <p:spPr>
            <a:xfrm>
              <a:off x="1597656" y="4035129"/>
              <a:ext cx="388511" cy="578269"/>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1973756" y="3899162"/>
                  <a:ext cx="307014" cy="352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𝜃</m:t>
                            </m:r>
                          </m:e>
                          <m:sub>
                            <m:r>
                              <a:rPr lang="en-US" b="0" i="1" smtClean="0">
                                <a:latin typeface="Cambria Math" charset="0"/>
                              </a:rPr>
                              <m:t>1</m:t>
                            </m:r>
                          </m:sub>
                        </m:sSub>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973756" y="3899162"/>
                  <a:ext cx="307014" cy="352151"/>
                </a:xfrm>
                <a:prstGeom prst="rect">
                  <a:avLst/>
                </a:prstGeom>
                <a:blipFill rotWithShape="0">
                  <a:blip r:embed="rId4"/>
                  <a:stretch>
                    <a:fillRect l="-19565" r="-6522" b="-15556"/>
                  </a:stretch>
                </a:blipFill>
              </p:spPr>
              <p:txBody>
                <a:bodyPr/>
                <a:lstStyle/>
                <a:p>
                  <a:r>
                    <a:rPr lang="en-US">
                      <a:noFill/>
                    </a:rPr>
                    <a:t> </a:t>
                  </a:r>
                </a:p>
              </p:txBody>
            </p:sp>
          </mc:Fallback>
        </mc:AlternateContent>
      </p:grpSp>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7370" y="1572447"/>
            <a:ext cx="4054875" cy="3200400"/>
          </a:xfrm>
          <a:prstGeom prst="rect">
            <a:avLst/>
          </a:prstGeom>
        </p:spPr>
      </p:pic>
      <mc:AlternateContent xmlns:mc="http://schemas.openxmlformats.org/markup-compatibility/2006" xmlns:a14="http://schemas.microsoft.com/office/drawing/2010/main">
        <mc:Choice Requires="a14">
          <p:sp>
            <p:nvSpPr>
              <p:cNvPr id="53" name="TextBox 52"/>
              <p:cNvSpPr txBox="1"/>
              <p:nvPr/>
            </p:nvSpPr>
            <p:spPr>
              <a:xfrm>
                <a:off x="5612822" y="1466184"/>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charset="0"/>
                            </a:rPr>
                            <m:t>𝜙</m:t>
                          </m:r>
                        </m:e>
                        <m:sub>
                          <m:r>
                            <a:rPr lang="en-US" b="0" i="1" smtClean="0">
                              <a:solidFill>
                                <a:srgbClr val="FF0000"/>
                              </a:solidFill>
                              <a:latin typeface="Cambria Math" charset="0"/>
                            </a:rPr>
                            <m:t>1</m:t>
                          </m:r>
                        </m:sub>
                      </m:sSub>
                    </m:oMath>
                  </m:oMathPara>
                </a14:m>
                <a:endParaRPr lang="en-US" dirty="0">
                  <a:solidFill>
                    <a:srgbClr val="FF0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5612822" y="1466184"/>
                <a:ext cx="312008" cy="276999"/>
              </a:xfrm>
              <a:prstGeom prst="rect">
                <a:avLst/>
              </a:prstGeom>
              <a:blipFill rotWithShape="0">
                <a:blip r:embed="rId6"/>
                <a:stretch>
                  <a:fillRect l="-27451" r="-588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817476" y="3015777"/>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lumMod val="75000"/>
                                </a:schemeClr>
                              </a:solidFill>
                              <a:latin typeface="Cambria Math" panose="02040503050406030204" pitchFamily="18" charset="0"/>
                            </a:rPr>
                          </m:ctrlPr>
                        </m:sSubPr>
                        <m:e>
                          <m:r>
                            <a:rPr lang="en-US" b="0" i="1" smtClean="0">
                              <a:solidFill>
                                <a:schemeClr val="accent5">
                                  <a:lumMod val="75000"/>
                                </a:schemeClr>
                              </a:solidFill>
                              <a:latin typeface="Cambria Math" charset="0"/>
                            </a:rPr>
                            <m:t>𝜙</m:t>
                          </m:r>
                        </m:e>
                        <m:sub>
                          <m:r>
                            <a:rPr lang="en-US" b="0" i="1" smtClean="0">
                              <a:solidFill>
                                <a:schemeClr val="accent5">
                                  <a:lumMod val="75000"/>
                                </a:schemeClr>
                              </a:solidFill>
                              <a:latin typeface="Cambria Math" charset="0"/>
                            </a:rPr>
                            <m:t>2</m:t>
                          </m:r>
                        </m:sub>
                      </m:sSub>
                    </m:oMath>
                  </m:oMathPara>
                </a14:m>
                <a:endParaRPr lang="en-US" dirty="0">
                  <a:solidFill>
                    <a:schemeClr val="accent5">
                      <a:lumMod val="75000"/>
                    </a:schemeClr>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817476" y="3015777"/>
                <a:ext cx="317331" cy="276999"/>
              </a:xfrm>
              <a:prstGeom prst="rect">
                <a:avLst/>
              </a:prstGeom>
              <a:blipFill rotWithShape="0">
                <a:blip r:embed="rId7"/>
                <a:stretch>
                  <a:fillRect l="-25000" r="-7692" b="-33333"/>
                </a:stretch>
              </a:blipFill>
            </p:spPr>
            <p:txBody>
              <a:bodyPr/>
              <a:lstStyle/>
              <a:p>
                <a:r>
                  <a:rPr lang="en-US">
                    <a:noFill/>
                  </a:rPr>
                  <a:t> </a:t>
                </a:r>
              </a:p>
            </p:txBody>
          </p:sp>
        </mc:Fallback>
      </mc:AlternateContent>
    </p:spTree>
    <p:extLst>
      <p:ext uri="{BB962C8B-B14F-4D97-AF65-F5344CB8AC3E}">
        <p14:creationId xmlns:p14="http://schemas.microsoft.com/office/powerpoint/2010/main" val="16494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44" y="0"/>
            <a:ext cx="8515350" cy="994172"/>
          </a:xfrm>
        </p:spPr>
        <p:txBody>
          <a:bodyPr>
            <a:normAutofit fontScale="90000"/>
          </a:bodyPr>
          <a:lstStyle/>
          <a:p>
            <a:r>
              <a:rPr lang="en-US" dirty="0"/>
              <a:t>Paths </a:t>
            </a:r>
            <a:r>
              <a:rPr lang="en-US" dirty="0" smtClean="0"/>
              <a:t>to </a:t>
            </a:r>
            <a:r>
              <a:rPr lang="en-US" dirty="0"/>
              <a:t>Channels: </a:t>
            </a:r>
            <a:r>
              <a:rPr lang="en-US" smtClean="0"/>
              <a:t>Measured Representation</a:t>
            </a:r>
            <a:endParaRPr lang="en-US" dirty="0"/>
          </a:p>
        </p:txBody>
      </p:sp>
      <p:grpSp>
        <p:nvGrpSpPr>
          <p:cNvPr id="4" name="Group 3"/>
          <p:cNvGrpSpPr/>
          <p:nvPr/>
        </p:nvGrpSpPr>
        <p:grpSpPr>
          <a:xfrm>
            <a:off x="496913" y="1122744"/>
            <a:ext cx="2165264" cy="3789249"/>
            <a:chOff x="473764" y="484459"/>
            <a:chExt cx="2403228" cy="4817304"/>
          </a:xfrm>
        </p:grpSpPr>
        <p:grpSp>
          <p:nvGrpSpPr>
            <p:cNvPr id="5" name="Group 4"/>
            <p:cNvGrpSpPr/>
            <p:nvPr/>
          </p:nvGrpSpPr>
          <p:grpSpPr>
            <a:xfrm rot="16200000">
              <a:off x="-488502" y="2018437"/>
              <a:ext cx="2103120" cy="178588"/>
              <a:chOff x="3087887" y="320652"/>
              <a:chExt cx="3016627" cy="178588"/>
            </a:xfrm>
          </p:grpSpPr>
          <p:cxnSp>
            <p:nvCxnSpPr>
              <p:cNvPr id="30" name="Straight Connector 29"/>
              <p:cNvCxnSpPr/>
              <p:nvPr/>
            </p:nvCxnSpPr>
            <p:spPr>
              <a:xfrm>
                <a:off x="3087887" y="490874"/>
                <a:ext cx="30166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198412" y="34684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3325667"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3478067"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3626812"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766119"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905428"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057828"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206573"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345880"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4498280" y="320652"/>
                <a:ext cx="1584265" cy="165494"/>
                <a:chOff x="2347347" y="964230"/>
                <a:chExt cx="1584265" cy="165494"/>
              </a:xfrm>
            </p:grpSpPr>
            <p:cxnSp>
              <p:nvCxnSpPr>
                <p:cNvPr id="41" name="Straight Connector 40"/>
                <p:cNvCxnSpPr/>
                <p:nvPr/>
              </p:nvCxnSpPr>
              <p:spPr>
                <a:xfrm flipV="1">
                  <a:off x="2347347"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499747"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2648492"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787799"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927108"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079508"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228253"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367560"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494815"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3647215" y="96786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3795960" y="96423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6" name="Rectangle 5"/>
            <p:cNvSpPr/>
            <p:nvPr/>
          </p:nvSpPr>
          <p:spPr>
            <a:xfrm>
              <a:off x="1013798" y="4666313"/>
              <a:ext cx="1291483" cy="266118"/>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cxnSp>
          <p:nvCxnSpPr>
            <p:cNvPr id="7" name="Straight Arrow Connector 6"/>
            <p:cNvCxnSpPr/>
            <p:nvPr/>
          </p:nvCxnSpPr>
          <p:spPr>
            <a:xfrm flipH="1">
              <a:off x="1685810" y="1056171"/>
              <a:ext cx="905326" cy="3295366"/>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61814" y="1056171"/>
              <a:ext cx="1929322" cy="1056135"/>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55949" y="2107731"/>
              <a:ext cx="1029861" cy="2243806"/>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023600" y="4343475"/>
              <a:ext cx="142964" cy="327654"/>
              <a:chOff x="2566279" y="2278058"/>
              <a:chExt cx="142964" cy="327654"/>
            </a:xfrm>
          </p:grpSpPr>
          <p:cxnSp>
            <p:nvCxnSpPr>
              <p:cNvPr id="28" name="Straight Connector 2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318964" y="4351537"/>
              <a:ext cx="142964" cy="327654"/>
              <a:chOff x="2566279" y="2278058"/>
              <a:chExt cx="142964" cy="327654"/>
            </a:xfrm>
          </p:grpSpPr>
          <p:cxnSp>
            <p:nvCxnSpPr>
              <p:cNvPr id="26" name="Straight Connector 25"/>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614328" y="4351537"/>
              <a:ext cx="142964" cy="327654"/>
              <a:chOff x="2566279" y="2278058"/>
              <a:chExt cx="142964" cy="327654"/>
            </a:xfrm>
          </p:grpSpPr>
          <p:cxnSp>
            <p:nvCxnSpPr>
              <p:cNvPr id="24" name="Straight Connector 2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899155" y="4346506"/>
              <a:ext cx="142964" cy="327654"/>
              <a:chOff x="2566279" y="2278058"/>
              <a:chExt cx="142964" cy="327654"/>
            </a:xfrm>
          </p:grpSpPr>
          <p:cxnSp>
            <p:nvCxnSpPr>
              <p:cNvPr id="22" name="Straight Connector 2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175763" y="4341914"/>
              <a:ext cx="142964" cy="327654"/>
              <a:chOff x="2566279" y="2278058"/>
              <a:chExt cx="142964" cy="327654"/>
            </a:xfrm>
          </p:grpSpPr>
          <p:cxnSp>
            <p:nvCxnSpPr>
              <p:cNvPr id="20" name="Straight Connector 19"/>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stretch>
              <a:fillRect/>
            </a:stretch>
          </p:blipFill>
          <p:spPr>
            <a:xfrm>
              <a:off x="2305280" y="484459"/>
              <a:ext cx="571712" cy="571712"/>
            </a:xfrm>
            <a:prstGeom prst="rect">
              <a:avLst/>
            </a:prstGeom>
          </p:spPr>
        </p:pic>
        <p:sp>
          <p:nvSpPr>
            <p:cNvPr id="16" name="TextBox 15"/>
            <p:cNvSpPr txBox="1"/>
            <p:nvPr/>
          </p:nvSpPr>
          <p:spPr>
            <a:xfrm>
              <a:off x="1528326" y="529960"/>
              <a:ext cx="617477" cy="369332"/>
            </a:xfrm>
            <a:prstGeom prst="rect">
              <a:avLst/>
            </a:prstGeom>
            <a:noFill/>
          </p:spPr>
          <p:txBody>
            <a:bodyPr wrap="none" rtlCol="0">
              <a:spAutoFit/>
            </a:bodyPr>
            <a:lstStyle/>
            <a:p>
              <a:r>
                <a:rPr lang="en-US"/>
                <a:t>User</a:t>
              </a:r>
            </a:p>
          </p:txBody>
        </p:sp>
        <p:sp>
          <p:nvSpPr>
            <p:cNvPr id="17" name="TextBox 16"/>
            <p:cNvSpPr txBox="1"/>
            <p:nvPr/>
          </p:nvSpPr>
          <p:spPr>
            <a:xfrm>
              <a:off x="964848" y="4932431"/>
              <a:ext cx="1340432" cy="369332"/>
            </a:xfrm>
            <a:prstGeom prst="rect">
              <a:avLst/>
            </a:prstGeom>
            <a:noFill/>
          </p:spPr>
          <p:txBody>
            <a:bodyPr wrap="none" rtlCol="0">
              <a:spAutoFit/>
            </a:bodyPr>
            <a:lstStyle/>
            <a:p>
              <a:r>
                <a:rPr lang="en-US" dirty="0"/>
                <a:t>Base Station</a:t>
              </a:r>
            </a:p>
          </p:txBody>
        </p:sp>
        <p:sp>
          <p:nvSpPr>
            <p:cNvPr id="18" name="Arc 17"/>
            <p:cNvSpPr/>
            <p:nvPr/>
          </p:nvSpPr>
          <p:spPr>
            <a:xfrm>
              <a:off x="1597656" y="4035129"/>
              <a:ext cx="388511" cy="578269"/>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1973756" y="3899162"/>
                  <a:ext cx="307014" cy="352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𝜃</m:t>
                            </m:r>
                          </m:e>
                          <m:sub>
                            <m:r>
                              <a:rPr lang="en-US" b="0" i="1" smtClean="0">
                                <a:latin typeface="Cambria Math" charset="0"/>
                              </a:rPr>
                              <m:t>1</m:t>
                            </m:r>
                          </m:sub>
                        </m:sSub>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973756" y="3899162"/>
                  <a:ext cx="307014" cy="352151"/>
                </a:xfrm>
                <a:prstGeom prst="rect">
                  <a:avLst/>
                </a:prstGeom>
                <a:blipFill rotWithShape="0">
                  <a:blip r:embed="rId4"/>
                  <a:stretch>
                    <a:fillRect l="-19565" r="-6522" b="-15556"/>
                  </a:stretch>
                </a:blipFill>
              </p:spPr>
              <p:txBody>
                <a:bodyPr/>
                <a:lstStyle/>
                <a:p>
                  <a:r>
                    <a:rPr lang="en-US">
                      <a:noFill/>
                    </a:rPr>
                    <a:t> </a:t>
                  </a:r>
                </a:p>
              </p:txBody>
            </p:sp>
          </mc:Fallback>
        </mc:AlternateContent>
      </p:gr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8960" y="1572768"/>
            <a:ext cx="3996635" cy="3200400"/>
          </a:xfrm>
          <a:prstGeom prst="rect">
            <a:avLst/>
          </a:prstGeom>
        </p:spPr>
      </p:pic>
      <p:sp>
        <p:nvSpPr>
          <p:cNvPr id="55" name="TextBox 54"/>
          <p:cNvSpPr txBox="1"/>
          <p:nvPr/>
        </p:nvSpPr>
        <p:spPr>
          <a:xfrm>
            <a:off x="6325461" y="1055464"/>
            <a:ext cx="2453833" cy="1877437"/>
          </a:xfrm>
          <a:prstGeom prst="rect">
            <a:avLst/>
          </a:prstGeom>
          <a:noFill/>
        </p:spPr>
        <p:txBody>
          <a:bodyPr wrap="square" rtlCol="0">
            <a:spAutoFit/>
          </a:bodyPr>
          <a:lstStyle/>
          <a:p>
            <a:pPr marL="11113" marR="0" lvl="0" indent="-11113" algn="ctr" defTabSz="914400" eaLnBrk="1" fontAlgn="auto" latinLnBrk="0" hangingPunct="1">
              <a:lnSpc>
                <a:spcPct val="100000"/>
              </a:lnSpc>
              <a:spcBef>
                <a:spcPts val="0"/>
              </a:spcBef>
              <a:spcAft>
                <a:spcPts val="0"/>
              </a:spcAft>
              <a:buClrTx/>
              <a:buSzTx/>
              <a:buFont typeface="Arial" charset="0"/>
              <a:buNone/>
              <a:defRPr/>
            </a:pPr>
            <a:r>
              <a:rPr lang="en-US" sz="2400" dirty="0" smtClean="0"/>
              <a:t>Limited number of antennas leads to convolution with </a:t>
            </a:r>
            <a:r>
              <a:rPr lang="en-US" sz="2400" dirty="0" err="1" smtClean="0"/>
              <a:t>sinc</a:t>
            </a:r>
            <a:endParaRPr lang="en-US" sz="2400" dirty="0" smtClean="0"/>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endParaRPr lang="en-US" sz="2000" dirty="0"/>
          </a:p>
        </p:txBody>
      </p:sp>
      <mc:AlternateContent xmlns:mc="http://schemas.openxmlformats.org/markup-compatibility/2006" xmlns:a14="http://schemas.microsoft.com/office/drawing/2010/main">
        <mc:Choice Requires="a14">
          <p:sp>
            <p:nvSpPr>
              <p:cNvPr id="57" name="TextBox 56"/>
              <p:cNvSpPr txBox="1"/>
              <p:nvPr/>
            </p:nvSpPr>
            <p:spPr>
              <a:xfrm>
                <a:off x="5566670" y="1463178"/>
                <a:ext cx="312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charset="0"/>
                            </a:rPr>
                            <m:t>𝜙</m:t>
                          </m:r>
                        </m:e>
                        <m:sub>
                          <m:r>
                            <a:rPr lang="en-US" b="0" i="1" smtClean="0">
                              <a:solidFill>
                                <a:srgbClr val="FF0000"/>
                              </a:solidFill>
                              <a:latin typeface="Cambria Math" charset="0"/>
                            </a:rPr>
                            <m:t>1</m:t>
                          </m:r>
                        </m:sub>
                      </m:sSub>
                    </m:oMath>
                  </m:oMathPara>
                </a14:m>
                <a:endParaRPr lang="en-US"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566670" y="1463178"/>
                <a:ext cx="312008" cy="276999"/>
              </a:xfrm>
              <a:prstGeom prst="rect">
                <a:avLst/>
              </a:prstGeom>
              <a:blipFill rotWithShape="0">
                <a:blip r:embed="rId6"/>
                <a:stretch>
                  <a:fillRect l="-25490" r="-784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771324" y="3012771"/>
                <a:ext cx="317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lumMod val="75000"/>
                                </a:schemeClr>
                              </a:solidFill>
                              <a:latin typeface="Cambria Math" panose="02040503050406030204" pitchFamily="18" charset="0"/>
                            </a:rPr>
                          </m:ctrlPr>
                        </m:sSubPr>
                        <m:e>
                          <m:r>
                            <a:rPr lang="en-US" b="0" i="1" smtClean="0">
                              <a:solidFill>
                                <a:schemeClr val="accent5">
                                  <a:lumMod val="75000"/>
                                </a:schemeClr>
                              </a:solidFill>
                              <a:latin typeface="Cambria Math" charset="0"/>
                            </a:rPr>
                            <m:t>𝜙</m:t>
                          </m:r>
                        </m:e>
                        <m:sub>
                          <m:r>
                            <a:rPr lang="en-US" b="0" i="1" smtClean="0">
                              <a:solidFill>
                                <a:schemeClr val="accent5">
                                  <a:lumMod val="75000"/>
                                </a:schemeClr>
                              </a:solidFill>
                              <a:latin typeface="Cambria Math" charset="0"/>
                            </a:rPr>
                            <m:t>2</m:t>
                          </m:r>
                        </m:sub>
                      </m:sSub>
                    </m:oMath>
                  </m:oMathPara>
                </a14:m>
                <a:endParaRPr lang="en-US" dirty="0">
                  <a:solidFill>
                    <a:schemeClr val="accent5">
                      <a:lumMod val="75000"/>
                    </a:schemeClr>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4771324" y="3012771"/>
                <a:ext cx="317331" cy="276999"/>
              </a:xfrm>
              <a:prstGeom prst="rect">
                <a:avLst/>
              </a:prstGeom>
              <a:blipFill rotWithShape="0">
                <a:blip r:embed="rId7"/>
                <a:stretch>
                  <a:fillRect l="-26923" r="-5769"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672643" y="1099445"/>
                <a:ext cx="1788054"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𝑆</m:t>
                          </m:r>
                        </m:e>
                        <m:sub>
                          <m:r>
                            <a:rPr lang="en-US" sz="2400" b="0" i="1" smtClean="0">
                              <a:solidFill>
                                <a:srgbClr val="FF0000"/>
                              </a:solidFill>
                              <a:latin typeface="Cambria Math" charset="0"/>
                            </a:rPr>
                            <m:t>𝑓</m:t>
                          </m:r>
                        </m:sub>
                      </m:sSub>
                      <m:r>
                        <a:rPr lang="en-US" sz="2400" b="0" i="1" smtClean="0">
                          <a:solidFill>
                            <a:srgbClr val="FF0000"/>
                          </a:solidFill>
                          <a:latin typeface="Cambria Math"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𝑎</m:t>
                          </m:r>
                        </m:e>
                        <m:sub>
                          <m:r>
                            <a:rPr lang="en-US" sz="2400" b="0" i="1" smtClean="0">
                              <a:solidFill>
                                <a:srgbClr val="FF0000"/>
                              </a:solidFill>
                              <a:latin typeface="Cambria Math" charset="0"/>
                            </a:rPr>
                            <m:t>1</m:t>
                          </m:r>
                        </m:sub>
                      </m:sSub>
                      <m:r>
                        <a:rPr lang="en-US" sz="2400" b="0" i="1" smtClean="0">
                          <a:solidFill>
                            <a:srgbClr val="FF0000"/>
                          </a:solidFill>
                          <a:latin typeface="Cambria Math"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𝜙</m:t>
                          </m:r>
                        </m:e>
                        <m:sub>
                          <m:r>
                            <a:rPr lang="en-US" sz="2400" b="0" i="1" smtClean="0">
                              <a:solidFill>
                                <a:srgbClr val="FF0000"/>
                              </a:solidFill>
                              <a:latin typeface="Cambria Math" charset="0"/>
                            </a:rPr>
                            <m:t>1</m:t>
                          </m:r>
                        </m:sub>
                      </m:sSub>
                      <m:r>
                        <a:rPr lang="en-US" sz="2400" b="0" i="1" smtClean="0">
                          <a:solidFill>
                            <a:srgbClr val="FF0000"/>
                          </a:solidFill>
                          <a:latin typeface="Cambria Math"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𝜃</m:t>
                          </m:r>
                        </m:e>
                        <m:sub>
                          <m:r>
                            <a:rPr lang="en-US" sz="2400" b="0" i="1" smtClean="0">
                              <a:solidFill>
                                <a:srgbClr val="FF0000"/>
                              </a:solidFill>
                              <a:latin typeface="Cambria Math" charset="0"/>
                            </a:rPr>
                            <m:t>1</m:t>
                          </m:r>
                        </m:sub>
                      </m:sSub>
                      <m:r>
                        <a:rPr lang="en-US" sz="2400" b="0" i="1" smtClean="0">
                          <a:solidFill>
                            <a:srgbClr val="FF0000"/>
                          </a:solidFill>
                          <a:latin typeface="Cambria Math" charset="0"/>
                        </a:rPr>
                        <m:t>)</m:t>
                      </m:r>
                    </m:oMath>
                  </m:oMathPara>
                </a14:m>
                <a:endParaRPr lang="en-US" sz="24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72643" y="1099445"/>
                <a:ext cx="1788054" cy="398955"/>
              </a:xfrm>
              <a:prstGeom prst="rect">
                <a:avLst/>
              </a:prstGeom>
              <a:blipFill rotWithShape="0">
                <a:blip r:embed="rId8"/>
                <a:stretch>
                  <a:fillRect l="-3754" r="-546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567133" y="2373240"/>
                <a:ext cx="1809405"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0432FF"/>
                              </a:solidFill>
                              <a:latin typeface="Cambria Math" panose="02040503050406030204" pitchFamily="18" charset="0"/>
                            </a:rPr>
                          </m:ctrlPr>
                        </m:sSubPr>
                        <m:e>
                          <m:r>
                            <a:rPr lang="en-US" sz="2400" b="0" i="1" smtClean="0">
                              <a:solidFill>
                                <a:srgbClr val="0432FF"/>
                              </a:solidFill>
                              <a:latin typeface="Cambria Math" charset="0"/>
                            </a:rPr>
                            <m:t>𝑆</m:t>
                          </m:r>
                        </m:e>
                        <m:sub>
                          <m:r>
                            <a:rPr lang="en-US" sz="2400" b="0" i="1" smtClean="0">
                              <a:solidFill>
                                <a:srgbClr val="0432FF"/>
                              </a:solidFill>
                              <a:latin typeface="Cambria Math" charset="0"/>
                            </a:rPr>
                            <m:t>𝑓</m:t>
                          </m:r>
                        </m:sub>
                      </m:sSub>
                      <m:r>
                        <a:rPr lang="en-US" sz="2400" b="0" i="1" smtClean="0">
                          <a:solidFill>
                            <a:srgbClr val="0432FF"/>
                          </a:solidFill>
                          <a:latin typeface="Cambria Math" charset="0"/>
                        </a:rPr>
                        <m:t>(</m:t>
                      </m:r>
                      <m:sSub>
                        <m:sSubPr>
                          <m:ctrlPr>
                            <a:rPr lang="en-US" sz="2400" b="0" i="1" smtClean="0">
                              <a:solidFill>
                                <a:srgbClr val="0432FF"/>
                              </a:solidFill>
                              <a:latin typeface="Cambria Math" panose="02040503050406030204" pitchFamily="18" charset="0"/>
                            </a:rPr>
                          </m:ctrlPr>
                        </m:sSubPr>
                        <m:e>
                          <m:r>
                            <a:rPr lang="en-US" sz="2400" b="0" i="1" smtClean="0">
                              <a:solidFill>
                                <a:srgbClr val="0432FF"/>
                              </a:solidFill>
                              <a:latin typeface="Cambria Math" charset="0"/>
                            </a:rPr>
                            <m:t>𝑎</m:t>
                          </m:r>
                        </m:e>
                        <m:sub>
                          <m:r>
                            <a:rPr lang="en-US" sz="2400" b="0" i="1" smtClean="0">
                              <a:solidFill>
                                <a:srgbClr val="0432FF"/>
                              </a:solidFill>
                              <a:latin typeface="Cambria Math" charset="0"/>
                            </a:rPr>
                            <m:t>2</m:t>
                          </m:r>
                        </m:sub>
                      </m:sSub>
                      <m:r>
                        <a:rPr lang="en-US" sz="2400" b="0" i="1" smtClean="0">
                          <a:solidFill>
                            <a:srgbClr val="0432FF"/>
                          </a:solidFill>
                          <a:latin typeface="Cambria Math" charset="0"/>
                        </a:rPr>
                        <m:t>,</m:t>
                      </m:r>
                      <m:sSub>
                        <m:sSubPr>
                          <m:ctrlPr>
                            <a:rPr lang="en-US" sz="2400" b="0" i="1" smtClean="0">
                              <a:solidFill>
                                <a:srgbClr val="0432FF"/>
                              </a:solidFill>
                              <a:latin typeface="Cambria Math" panose="02040503050406030204" pitchFamily="18" charset="0"/>
                            </a:rPr>
                          </m:ctrlPr>
                        </m:sSubPr>
                        <m:e>
                          <m:r>
                            <a:rPr lang="en-US" sz="2400" b="0" i="1" smtClean="0">
                              <a:solidFill>
                                <a:srgbClr val="0432FF"/>
                              </a:solidFill>
                              <a:latin typeface="Cambria Math" charset="0"/>
                            </a:rPr>
                            <m:t>𝜙</m:t>
                          </m:r>
                        </m:e>
                        <m:sub>
                          <m:r>
                            <a:rPr lang="en-US" sz="2400" b="0" i="1" smtClean="0">
                              <a:solidFill>
                                <a:srgbClr val="0432FF"/>
                              </a:solidFill>
                              <a:latin typeface="Cambria Math" charset="0"/>
                            </a:rPr>
                            <m:t>2</m:t>
                          </m:r>
                        </m:sub>
                      </m:sSub>
                      <m:r>
                        <a:rPr lang="en-US" sz="2400" b="0" i="1" smtClean="0">
                          <a:solidFill>
                            <a:srgbClr val="0432FF"/>
                          </a:solidFill>
                          <a:latin typeface="Cambria Math" charset="0"/>
                        </a:rPr>
                        <m:t>,</m:t>
                      </m:r>
                      <m:sSub>
                        <m:sSubPr>
                          <m:ctrlPr>
                            <a:rPr lang="en-US" sz="2400" b="0" i="1" smtClean="0">
                              <a:solidFill>
                                <a:srgbClr val="0432FF"/>
                              </a:solidFill>
                              <a:latin typeface="Cambria Math" panose="02040503050406030204" pitchFamily="18" charset="0"/>
                            </a:rPr>
                          </m:ctrlPr>
                        </m:sSubPr>
                        <m:e>
                          <m:r>
                            <a:rPr lang="en-US" sz="2400" b="0" i="1" smtClean="0">
                              <a:solidFill>
                                <a:srgbClr val="0432FF"/>
                              </a:solidFill>
                              <a:latin typeface="Cambria Math" charset="0"/>
                            </a:rPr>
                            <m:t>𝜃</m:t>
                          </m:r>
                        </m:e>
                        <m:sub>
                          <m:r>
                            <a:rPr lang="en-US" sz="2400" b="0" i="1" smtClean="0">
                              <a:solidFill>
                                <a:srgbClr val="0432FF"/>
                              </a:solidFill>
                              <a:latin typeface="Cambria Math" charset="0"/>
                            </a:rPr>
                            <m:t>2</m:t>
                          </m:r>
                        </m:sub>
                      </m:sSub>
                      <m:r>
                        <a:rPr lang="en-US" sz="2400" b="0" i="1" smtClean="0">
                          <a:solidFill>
                            <a:srgbClr val="0432FF"/>
                          </a:solidFill>
                          <a:latin typeface="Cambria Math" charset="0"/>
                        </a:rPr>
                        <m:t>)</m:t>
                      </m:r>
                    </m:oMath>
                  </m:oMathPara>
                </a14:m>
                <a:endParaRPr lang="en-US" sz="2400" dirty="0">
                  <a:solidFill>
                    <a:srgbClr val="0432FF"/>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567133" y="2373240"/>
                <a:ext cx="1809405" cy="398955"/>
              </a:xfrm>
              <a:prstGeom prst="rect">
                <a:avLst/>
              </a:prstGeom>
              <a:blipFill rotWithShape="0">
                <a:blip r:embed="rId9"/>
                <a:stretch>
                  <a:fillRect l="-3367" r="-5724" b="-25758"/>
                </a:stretch>
              </a:blipFill>
            </p:spPr>
            <p:txBody>
              <a:bodyPr/>
              <a:lstStyle/>
              <a:p>
                <a:r>
                  <a:rPr lang="en-US">
                    <a:noFill/>
                  </a:rPr>
                  <a:t> </a:t>
                </a:r>
              </a:p>
            </p:txBody>
          </p:sp>
        </mc:Fallback>
      </mc:AlternateContent>
    </p:spTree>
    <p:extLst>
      <p:ext uri="{BB962C8B-B14F-4D97-AF65-F5344CB8AC3E}">
        <p14:creationId xmlns:p14="http://schemas.microsoft.com/office/powerpoint/2010/main" val="7267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 </a:t>
            </a:r>
            <a:r>
              <a:rPr lang="en-US" dirty="0" smtClean="0"/>
              <a:t>to </a:t>
            </a:r>
            <a:r>
              <a:rPr lang="en-US" dirty="0"/>
              <a:t>Channels: Superposition</a:t>
            </a:r>
          </a:p>
        </p:txBody>
      </p:sp>
      <p:grpSp>
        <p:nvGrpSpPr>
          <p:cNvPr id="4" name="Group 3"/>
          <p:cNvGrpSpPr/>
          <p:nvPr/>
        </p:nvGrpSpPr>
        <p:grpSpPr>
          <a:xfrm>
            <a:off x="496913" y="1122744"/>
            <a:ext cx="2165264" cy="3789249"/>
            <a:chOff x="473764" y="484459"/>
            <a:chExt cx="2403228" cy="4817304"/>
          </a:xfrm>
        </p:grpSpPr>
        <p:grpSp>
          <p:nvGrpSpPr>
            <p:cNvPr id="5" name="Group 4"/>
            <p:cNvGrpSpPr/>
            <p:nvPr/>
          </p:nvGrpSpPr>
          <p:grpSpPr>
            <a:xfrm rot="16200000">
              <a:off x="-488502" y="2018437"/>
              <a:ext cx="2103120" cy="178588"/>
              <a:chOff x="3087887" y="320652"/>
              <a:chExt cx="3016627" cy="178588"/>
            </a:xfrm>
          </p:grpSpPr>
          <p:cxnSp>
            <p:nvCxnSpPr>
              <p:cNvPr id="30" name="Straight Connector 29"/>
              <p:cNvCxnSpPr/>
              <p:nvPr/>
            </p:nvCxnSpPr>
            <p:spPr>
              <a:xfrm>
                <a:off x="3087887" y="490874"/>
                <a:ext cx="30166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198412" y="34684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3325667"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3478067"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3626812"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766119"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905428"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057828"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206573"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345880"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4498280" y="320652"/>
                <a:ext cx="1584265" cy="165494"/>
                <a:chOff x="2347347" y="964230"/>
                <a:chExt cx="1584265" cy="165494"/>
              </a:xfrm>
            </p:grpSpPr>
            <p:cxnSp>
              <p:nvCxnSpPr>
                <p:cNvPr id="41" name="Straight Connector 40"/>
                <p:cNvCxnSpPr/>
                <p:nvPr/>
              </p:nvCxnSpPr>
              <p:spPr>
                <a:xfrm flipV="1">
                  <a:off x="2347347"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499747"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2648492"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787799"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927108"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079508"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228253"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367560"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494815"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3647215" y="96786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3795960" y="96423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6" name="Rectangle 5"/>
            <p:cNvSpPr/>
            <p:nvPr/>
          </p:nvSpPr>
          <p:spPr>
            <a:xfrm>
              <a:off x="1013798" y="4666313"/>
              <a:ext cx="1291483" cy="266118"/>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cxnSp>
          <p:nvCxnSpPr>
            <p:cNvPr id="7" name="Straight Arrow Connector 6"/>
            <p:cNvCxnSpPr/>
            <p:nvPr/>
          </p:nvCxnSpPr>
          <p:spPr>
            <a:xfrm flipH="1">
              <a:off x="1685810" y="1056171"/>
              <a:ext cx="905326" cy="3295366"/>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61814" y="1056171"/>
              <a:ext cx="1929322" cy="1056135"/>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55949" y="2107731"/>
              <a:ext cx="1029861" cy="2243806"/>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023600" y="4343475"/>
              <a:ext cx="142964" cy="327654"/>
              <a:chOff x="2566279" y="2278058"/>
              <a:chExt cx="142964" cy="327654"/>
            </a:xfrm>
          </p:grpSpPr>
          <p:cxnSp>
            <p:nvCxnSpPr>
              <p:cNvPr id="28" name="Straight Connector 2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318964" y="4351537"/>
              <a:ext cx="142964" cy="327654"/>
              <a:chOff x="2566279" y="2278058"/>
              <a:chExt cx="142964" cy="327654"/>
            </a:xfrm>
          </p:grpSpPr>
          <p:cxnSp>
            <p:nvCxnSpPr>
              <p:cNvPr id="26" name="Straight Connector 25"/>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614328" y="4351537"/>
              <a:ext cx="142964" cy="327654"/>
              <a:chOff x="2566279" y="2278058"/>
              <a:chExt cx="142964" cy="327654"/>
            </a:xfrm>
          </p:grpSpPr>
          <p:cxnSp>
            <p:nvCxnSpPr>
              <p:cNvPr id="24" name="Straight Connector 2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899155" y="4346506"/>
              <a:ext cx="142964" cy="327654"/>
              <a:chOff x="2566279" y="2278058"/>
              <a:chExt cx="142964" cy="327654"/>
            </a:xfrm>
          </p:grpSpPr>
          <p:cxnSp>
            <p:nvCxnSpPr>
              <p:cNvPr id="22" name="Straight Connector 2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175763" y="4341914"/>
              <a:ext cx="142964" cy="327654"/>
              <a:chOff x="2566279" y="2278058"/>
              <a:chExt cx="142964" cy="327654"/>
            </a:xfrm>
          </p:grpSpPr>
          <p:cxnSp>
            <p:nvCxnSpPr>
              <p:cNvPr id="20" name="Straight Connector 19"/>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stretch>
              <a:fillRect/>
            </a:stretch>
          </p:blipFill>
          <p:spPr>
            <a:xfrm>
              <a:off x="2305280" y="484459"/>
              <a:ext cx="571712" cy="571712"/>
            </a:xfrm>
            <a:prstGeom prst="rect">
              <a:avLst/>
            </a:prstGeom>
          </p:spPr>
        </p:pic>
        <p:sp>
          <p:nvSpPr>
            <p:cNvPr id="16" name="TextBox 15"/>
            <p:cNvSpPr txBox="1"/>
            <p:nvPr/>
          </p:nvSpPr>
          <p:spPr>
            <a:xfrm>
              <a:off x="1528326" y="529960"/>
              <a:ext cx="617477" cy="369332"/>
            </a:xfrm>
            <a:prstGeom prst="rect">
              <a:avLst/>
            </a:prstGeom>
            <a:noFill/>
          </p:spPr>
          <p:txBody>
            <a:bodyPr wrap="none" rtlCol="0">
              <a:spAutoFit/>
            </a:bodyPr>
            <a:lstStyle/>
            <a:p>
              <a:r>
                <a:rPr lang="en-US"/>
                <a:t>User</a:t>
              </a:r>
            </a:p>
          </p:txBody>
        </p:sp>
        <p:sp>
          <p:nvSpPr>
            <p:cNvPr id="17" name="TextBox 16"/>
            <p:cNvSpPr txBox="1"/>
            <p:nvPr/>
          </p:nvSpPr>
          <p:spPr>
            <a:xfrm>
              <a:off x="964848" y="4932431"/>
              <a:ext cx="1340432" cy="369332"/>
            </a:xfrm>
            <a:prstGeom prst="rect">
              <a:avLst/>
            </a:prstGeom>
            <a:noFill/>
          </p:spPr>
          <p:txBody>
            <a:bodyPr wrap="none" rtlCol="0">
              <a:spAutoFit/>
            </a:bodyPr>
            <a:lstStyle/>
            <a:p>
              <a:r>
                <a:rPr lang="en-US" dirty="0"/>
                <a:t>Base Station</a:t>
              </a:r>
            </a:p>
          </p:txBody>
        </p:sp>
        <p:sp>
          <p:nvSpPr>
            <p:cNvPr id="18" name="Arc 17"/>
            <p:cNvSpPr/>
            <p:nvPr/>
          </p:nvSpPr>
          <p:spPr>
            <a:xfrm>
              <a:off x="1597656" y="4035129"/>
              <a:ext cx="388511" cy="578269"/>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1973756" y="3899162"/>
                  <a:ext cx="307014" cy="352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𝜃</m:t>
                            </m:r>
                          </m:e>
                          <m:sub>
                            <m:r>
                              <a:rPr lang="en-US" b="0" i="1" smtClean="0">
                                <a:latin typeface="Cambria Math" charset="0"/>
                              </a:rPr>
                              <m:t>1</m:t>
                            </m:r>
                          </m:sub>
                        </m:sSub>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973756" y="3899162"/>
                  <a:ext cx="307014" cy="352151"/>
                </a:xfrm>
                <a:prstGeom prst="rect">
                  <a:avLst/>
                </a:prstGeom>
                <a:blipFill rotWithShape="0">
                  <a:blip r:embed="rId4"/>
                  <a:stretch>
                    <a:fillRect l="-19565" r="-6522" b="-15556"/>
                  </a:stretch>
                </a:blipFill>
              </p:spPr>
              <p:txBody>
                <a:bodyPr/>
                <a:lstStyle/>
                <a:p>
                  <a:r>
                    <a:rPr lang="en-US">
                      <a:noFill/>
                    </a:rPr>
                    <a:t> </a:t>
                  </a:r>
                </a:p>
              </p:txBody>
            </p:sp>
          </mc:Fallback>
        </mc:AlternateContent>
      </p:grpSp>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849" y="1556415"/>
            <a:ext cx="4034534" cy="3189921"/>
          </a:xfrm>
          <a:prstGeom prst="rect">
            <a:avLst/>
          </a:prstGeom>
        </p:spPr>
      </p:pic>
      <mc:AlternateContent xmlns:mc="http://schemas.openxmlformats.org/markup-compatibility/2006" xmlns:a14="http://schemas.microsoft.com/office/drawing/2010/main">
        <mc:Choice Requires="a14">
          <p:sp>
            <p:nvSpPr>
              <p:cNvPr id="55" name="TextBox 54"/>
              <p:cNvSpPr txBox="1"/>
              <p:nvPr/>
            </p:nvSpPr>
            <p:spPr>
              <a:xfrm>
                <a:off x="3860086" y="1166811"/>
                <a:ext cx="3893565"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𝑆</m:t>
                          </m:r>
                        </m:e>
                        <m:sub>
                          <m:r>
                            <a:rPr lang="en-US" sz="2400" b="0" i="1" smtClean="0">
                              <a:solidFill>
                                <a:srgbClr val="FF0000"/>
                              </a:solidFill>
                              <a:latin typeface="Cambria Math" charset="0"/>
                            </a:rPr>
                            <m:t>𝑓</m:t>
                          </m:r>
                        </m:sub>
                      </m:sSub>
                      <m:d>
                        <m:dPr>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𝑎</m:t>
                              </m:r>
                            </m:e>
                            <m:sub>
                              <m:r>
                                <a:rPr lang="en-US" sz="2400" b="0" i="1" smtClean="0">
                                  <a:solidFill>
                                    <a:srgbClr val="FF0000"/>
                                  </a:solidFill>
                                  <a:latin typeface="Cambria Math" charset="0"/>
                                </a:rPr>
                                <m:t>1</m:t>
                              </m:r>
                            </m:sub>
                          </m:sSub>
                          <m:r>
                            <a:rPr lang="en-US" sz="2400" b="0" i="1" smtClean="0">
                              <a:solidFill>
                                <a:srgbClr val="FF0000"/>
                              </a:solidFill>
                              <a:latin typeface="Cambria Math"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𝜙</m:t>
                              </m:r>
                            </m:e>
                            <m:sub>
                              <m:r>
                                <a:rPr lang="en-US" sz="2400" b="0" i="1" smtClean="0">
                                  <a:solidFill>
                                    <a:srgbClr val="FF0000"/>
                                  </a:solidFill>
                                  <a:latin typeface="Cambria Math" charset="0"/>
                                </a:rPr>
                                <m:t>1</m:t>
                              </m:r>
                            </m:sub>
                          </m:sSub>
                          <m:r>
                            <a:rPr lang="en-US" sz="2400" b="0" i="1" smtClean="0">
                              <a:solidFill>
                                <a:srgbClr val="FF0000"/>
                              </a:solidFill>
                              <a:latin typeface="Cambria Math"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𝜃</m:t>
                              </m:r>
                            </m:e>
                            <m:sub>
                              <m:r>
                                <a:rPr lang="en-US" sz="2400" b="0" i="1" smtClean="0">
                                  <a:solidFill>
                                    <a:srgbClr val="FF0000"/>
                                  </a:solidFill>
                                  <a:latin typeface="Cambria Math" charset="0"/>
                                </a:rPr>
                                <m:t>1</m:t>
                              </m:r>
                            </m:sub>
                          </m:sSub>
                        </m:e>
                      </m:d>
                      <m:r>
                        <a:rPr lang="en-US" sz="2400" b="0" i="1" smtClean="0">
                          <a:solidFill>
                            <a:schemeClr val="tx1"/>
                          </a:solidFill>
                          <a:latin typeface="Cambria Math" charset="0"/>
                        </a:rPr>
                        <m:t>+</m:t>
                      </m:r>
                      <m:sSub>
                        <m:sSubPr>
                          <m:ctrlPr>
                            <a:rPr lang="en-US" sz="2400" i="1">
                              <a:solidFill>
                                <a:srgbClr val="0432FF"/>
                              </a:solidFill>
                              <a:latin typeface="Cambria Math" panose="02040503050406030204" pitchFamily="18" charset="0"/>
                            </a:rPr>
                          </m:ctrlPr>
                        </m:sSubPr>
                        <m:e>
                          <m:r>
                            <a:rPr lang="en-US" sz="2400" i="1">
                              <a:solidFill>
                                <a:srgbClr val="0432FF"/>
                              </a:solidFill>
                              <a:latin typeface="Cambria Math" charset="0"/>
                            </a:rPr>
                            <m:t>𝑆</m:t>
                          </m:r>
                        </m:e>
                        <m:sub>
                          <m:r>
                            <a:rPr lang="en-US" sz="2400" i="1">
                              <a:solidFill>
                                <a:srgbClr val="0432FF"/>
                              </a:solidFill>
                              <a:latin typeface="Cambria Math" charset="0"/>
                            </a:rPr>
                            <m:t>𝑓</m:t>
                          </m:r>
                        </m:sub>
                      </m:sSub>
                      <m:r>
                        <a:rPr lang="en-US" sz="2400" i="1">
                          <a:solidFill>
                            <a:srgbClr val="0432FF"/>
                          </a:solidFill>
                          <a:latin typeface="Cambria Math" charset="0"/>
                        </a:rPr>
                        <m:t>(</m:t>
                      </m:r>
                      <m:sSub>
                        <m:sSubPr>
                          <m:ctrlPr>
                            <a:rPr lang="en-US" sz="2400" i="1">
                              <a:solidFill>
                                <a:srgbClr val="0432FF"/>
                              </a:solidFill>
                              <a:latin typeface="Cambria Math" panose="02040503050406030204" pitchFamily="18" charset="0"/>
                            </a:rPr>
                          </m:ctrlPr>
                        </m:sSubPr>
                        <m:e>
                          <m:r>
                            <a:rPr lang="en-US" sz="2400" i="1">
                              <a:solidFill>
                                <a:srgbClr val="0432FF"/>
                              </a:solidFill>
                              <a:latin typeface="Cambria Math" charset="0"/>
                            </a:rPr>
                            <m:t>𝑎</m:t>
                          </m:r>
                        </m:e>
                        <m:sub>
                          <m:r>
                            <a:rPr lang="en-US" sz="2400" i="1">
                              <a:solidFill>
                                <a:srgbClr val="0432FF"/>
                              </a:solidFill>
                              <a:latin typeface="Cambria Math" charset="0"/>
                            </a:rPr>
                            <m:t>2</m:t>
                          </m:r>
                        </m:sub>
                      </m:sSub>
                      <m:r>
                        <a:rPr lang="en-US" sz="2400" i="1">
                          <a:solidFill>
                            <a:srgbClr val="0432FF"/>
                          </a:solidFill>
                          <a:latin typeface="Cambria Math" charset="0"/>
                        </a:rPr>
                        <m:t>,</m:t>
                      </m:r>
                      <m:sSub>
                        <m:sSubPr>
                          <m:ctrlPr>
                            <a:rPr lang="en-US" sz="2400" i="1">
                              <a:solidFill>
                                <a:srgbClr val="0432FF"/>
                              </a:solidFill>
                              <a:latin typeface="Cambria Math" panose="02040503050406030204" pitchFamily="18" charset="0"/>
                            </a:rPr>
                          </m:ctrlPr>
                        </m:sSubPr>
                        <m:e>
                          <m:r>
                            <a:rPr lang="en-US" sz="2400" i="1">
                              <a:solidFill>
                                <a:srgbClr val="0432FF"/>
                              </a:solidFill>
                              <a:latin typeface="Cambria Math" charset="0"/>
                            </a:rPr>
                            <m:t>𝜙</m:t>
                          </m:r>
                        </m:e>
                        <m:sub>
                          <m:r>
                            <a:rPr lang="en-US" sz="2400" i="1">
                              <a:solidFill>
                                <a:srgbClr val="0432FF"/>
                              </a:solidFill>
                              <a:latin typeface="Cambria Math" charset="0"/>
                            </a:rPr>
                            <m:t>2</m:t>
                          </m:r>
                        </m:sub>
                      </m:sSub>
                      <m:r>
                        <a:rPr lang="en-US" sz="2400" i="1">
                          <a:solidFill>
                            <a:srgbClr val="0432FF"/>
                          </a:solidFill>
                          <a:latin typeface="Cambria Math" charset="0"/>
                        </a:rPr>
                        <m:t>,</m:t>
                      </m:r>
                      <m:sSub>
                        <m:sSubPr>
                          <m:ctrlPr>
                            <a:rPr lang="en-US" sz="2400" i="1">
                              <a:solidFill>
                                <a:srgbClr val="0432FF"/>
                              </a:solidFill>
                              <a:latin typeface="Cambria Math" panose="02040503050406030204" pitchFamily="18" charset="0"/>
                            </a:rPr>
                          </m:ctrlPr>
                        </m:sSubPr>
                        <m:e>
                          <m:r>
                            <a:rPr lang="en-US" sz="2400" i="1">
                              <a:solidFill>
                                <a:srgbClr val="0432FF"/>
                              </a:solidFill>
                              <a:latin typeface="Cambria Math" charset="0"/>
                            </a:rPr>
                            <m:t>𝜃</m:t>
                          </m:r>
                        </m:e>
                        <m:sub>
                          <m:r>
                            <a:rPr lang="en-US" sz="2400" i="1">
                              <a:solidFill>
                                <a:srgbClr val="0432FF"/>
                              </a:solidFill>
                              <a:latin typeface="Cambria Math" charset="0"/>
                            </a:rPr>
                            <m:t>2</m:t>
                          </m:r>
                        </m:sub>
                      </m:sSub>
                      <m:r>
                        <a:rPr lang="en-US" sz="2400" i="1">
                          <a:solidFill>
                            <a:srgbClr val="0432FF"/>
                          </a:solidFill>
                          <a:latin typeface="Cambria Math" charset="0"/>
                        </a:rPr>
                        <m:t>)</m:t>
                      </m:r>
                    </m:oMath>
                  </m:oMathPara>
                </a14:m>
                <a:endParaRPr lang="en-US" sz="2400" dirty="0">
                  <a:solidFill>
                    <a:srgbClr val="0432FF"/>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860086" y="1166811"/>
                <a:ext cx="3893565" cy="398955"/>
              </a:xfrm>
              <a:prstGeom prst="rect">
                <a:avLst/>
              </a:prstGeom>
              <a:blipFill rotWithShape="0">
                <a:blip r:embed="rId6"/>
                <a:stretch>
                  <a:fillRect l="-1252" r="-2347" b="-25758"/>
                </a:stretch>
              </a:blipFill>
            </p:spPr>
            <p:txBody>
              <a:bodyPr/>
              <a:lstStyle/>
              <a:p>
                <a:r>
                  <a:rPr lang="en-US">
                    <a:noFill/>
                  </a:rPr>
                  <a:t> </a:t>
                </a:r>
              </a:p>
            </p:txBody>
          </p:sp>
        </mc:Fallback>
      </mc:AlternateContent>
    </p:spTree>
    <p:extLst>
      <p:ext uri="{BB962C8B-B14F-4D97-AF65-F5344CB8AC3E}">
        <p14:creationId xmlns:p14="http://schemas.microsoft.com/office/powerpoint/2010/main" val="1260032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 </a:t>
            </a:r>
            <a:r>
              <a:rPr lang="en-US" dirty="0" smtClean="0"/>
              <a:t>to </a:t>
            </a:r>
            <a:r>
              <a:rPr lang="en-US" dirty="0"/>
              <a:t>Channels: </a:t>
            </a:r>
            <a:r>
              <a:rPr lang="en-US" dirty="0" smtClean="0"/>
              <a:t>FFT</a:t>
            </a:r>
            <a:endParaRPr lang="en-US" dirty="0"/>
          </a:p>
        </p:txBody>
      </p:sp>
      <p:grpSp>
        <p:nvGrpSpPr>
          <p:cNvPr id="4" name="Group 3"/>
          <p:cNvGrpSpPr/>
          <p:nvPr/>
        </p:nvGrpSpPr>
        <p:grpSpPr>
          <a:xfrm>
            <a:off x="496913" y="1122744"/>
            <a:ext cx="2165264" cy="3789249"/>
            <a:chOff x="473764" y="484459"/>
            <a:chExt cx="2403228" cy="4817304"/>
          </a:xfrm>
        </p:grpSpPr>
        <p:grpSp>
          <p:nvGrpSpPr>
            <p:cNvPr id="5" name="Group 4"/>
            <p:cNvGrpSpPr/>
            <p:nvPr/>
          </p:nvGrpSpPr>
          <p:grpSpPr>
            <a:xfrm rot="16200000">
              <a:off x="-488502" y="2018437"/>
              <a:ext cx="2103120" cy="178588"/>
              <a:chOff x="3087887" y="320652"/>
              <a:chExt cx="3016627" cy="178588"/>
            </a:xfrm>
          </p:grpSpPr>
          <p:cxnSp>
            <p:nvCxnSpPr>
              <p:cNvPr id="30" name="Straight Connector 29"/>
              <p:cNvCxnSpPr/>
              <p:nvPr/>
            </p:nvCxnSpPr>
            <p:spPr>
              <a:xfrm>
                <a:off x="3087887" y="490874"/>
                <a:ext cx="30166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198412" y="34684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3325667"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3478067"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3626812"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766119"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905428"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057828"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206573"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345880"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4498280" y="320652"/>
                <a:ext cx="1584265" cy="165494"/>
                <a:chOff x="2347347" y="964230"/>
                <a:chExt cx="1584265" cy="165494"/>
              </a:xfrm>
            </p:grpSpPr>
            <p:cxnSp>
              <p:nvCxnSpPr>
                <p:cNvPr id="41" name="Straight Connector 40"/>
                <p:cNvCxnSpPr/>
                <p:nvPr/>
              </p:nvCxnSpPr>
              <p:spPr>
                <a:xfrm flipV="1">
                  <a:off x="2347347"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499747"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2648492"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787799"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927108"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079508"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228253"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367560"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494815"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3647215" y="96786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3795960" y="96423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6" name="Rectangle 5"/>
            <p:cNvSpPr/>
            <p:nvPr/>
          </p:nvSpPr>
          <p:spPr>
            <a:xfrm>
              <a:off x="1013798" y="4666313"/>
              <a:ext cx="1291483" cy="266118"/>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cxnSp>
          <p:nvCxnSpPr>
            <p:cNvPr id="7" name="Straight Arrow Connector 6"/>
            <p:cNvCxnSpPr/>
            <p:nvPr/>
          </p:nvCxnSpPr>
          <p:spPr>
            <a:xfrm flipH="1">
              <a:off x="1685810" y="1056171"/>
              <a:ext cx="905326" cy="3295366"/>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61814" y="1056171"/>
              <a:ext cx="1929322" cy="1056135"/>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55949" y="2107731"/>
              <a:ext cx="1029861" cy="2243806"/>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023600" y="4343475"/>
              <a:ext cx="142964" cy="327654"/>
              <a:chOff x="2566279" y="2278058"/>
              <a:chExt cx="142964" cy="327654"/>
            </a:xfrm>
          </p:grpSpPr>
          <p:cxnSp>
            <p:nvCxnSpPr>
              <p:cNvPr id="28" name="Straight Connector 2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318964" y="4351537"/>
              <a:ext cx="142964" cy="327654"/>
              <a:chOff x="2566279" y="2278058"/>
              <a:chExt cx="142964" cy="327654"/>
            </a:xfrm>
          </p:grpSpPr>
          <p:cxnSp>
            <p:nvCxnSpPr>
              <p:cNvPr id="26" name="Straight Connector 25"/>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614328" y="4351537"/>
              <a:ext cx="142964" cy="327654"/>
              <a:chOff x="2566279" y="2278058"/>
              <a:chExt cx="142964" cy="327654"/>
            </a:xfrm>
          </p:grpSpPr>
          <p:cxnSp>
            <p:nvCxnSpPr>
              <p:cNvPr id="24" name="Straight Connector 2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899155" y="4346506"/>
              <a:ext cx="142964" cy="327654"/>
              <a:chOff x="2566279" y="2278058"/>
              <a:chExt cx="142964" cy="327654"/>
            </a:xfrm>
          </p:grpSpPr>
          <p:cxnSp>
            <p:nvCxnSpPr>
              <p:cNvPr id="22" name="Straight Connector 2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175763" y="4341914"/>
              <a:ext cx="142964" cy="327654"/>
              <a:chOff x="2566279" y="2278058"/>
              <a:chExt cx="142964" cy="327654"/>
            </a:xfrm>
          </p:grpSpPr>
          <p:cxnSp>
            <p:nvCxnSpPr>
              <p:cNvPr id="20" name="Straight Connector 19"/>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stretch>
              <a:fillRect/>
            </a:stretch>
          </p:blipFill>
          <p:spPr>
            <a:xfrm>
              <a:off x="2305280" y="484459"/>
              <a:ext cx="571712" cy="571712"/>
            </a:xfrm>
            <a:prstGeom prst="rect">
              <a:avLst/>
            </a:prstGeom>
          </p:spPr>
        </p:pic>
        <p:sp>
          <p:nvSpPr>
            <p:cNvPr id="16" name="TextBox 15"/>
            <p:cNvSpPr txBox="1"/>
            <p:nvPr/>
          </p:nvSpPr>
          <p:spPr>
            <a:xfrm>
              <a:off x="1528326" y="529960"/>
              <a:ext cx="617477" cy="369332"/>
            </a:xfrm>
            <a:prstGeom prst="rect">
              <a:avLst/>
            </a:prstGeom>
            <a:noFill/>
          </p:spPr>
          <p:txBody>
            <a:bodyPr wrap="none" rtlCol="0">
              <a:spAutoFit/>
            </a:bodyPr>
            <a:lstStyle/>
            <a:p>
              <a:r>
                <a:rPr lang="en-US"/>
                <a:t>User</a:t>
              </a:r>
            </a:p>
          </p:txBody>
        </p:sp>
        <p:sp>
          <p:nvSpPr>
            <p:cNvPr id="17" name="TextBox 16"/>
            <p:cNvSpPr txBox="1"/>
            <p:nvPr/>
          </p:nvSpPr>
          <p:spPr>
            <a:xfrm>
              <a:off x="964848" y="4932431"/>
              <a:ext cx="1340432" cy="369332"/>
            </a:xfrm>
            <a:prstGeom prst="rect">
              <a:avLst/>
            </a:prstGeom>
            <a:noFill/>
          </p:spPr>
          <p:txBody>
            <a:bodyPr wrap="none" rtlCol="0">
              <a:spAutoFit/>
            </a:bodyPr>
            <a:lstStyle/>
            <a:p>
              <a:r>
                <a:rPr lang="en-US" dirty="0"/>
                <a:t>Base Station</a:t>
              </a:r>
            </a:p>
          </p:txBody>
        </p:sp>
        <p:sp>
          <p:nvSpPr>
            <p:cNvPr id="18" name="Arc 17"/>
            <p:cNvSpPr/>
            <p:nvPr/>
          </p:nvSpPr>
          <p:spPr>
            <a:xfrm>
              <a:off x="1597656" y="4035129"/>
              <a:ext cx="388511" cy="578269"/>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1973756" y="3899162"/>
                  <a:ext cx="307014" cy="352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𝜃</m:t>
                            </m:r>
                          </m:e>
                          <m:sub>
                            <m:r>
                              <a:rPr lang="en-US" b="0" i="1" smtClean="0">
                                <a:latin typeface="Cambria Math" charset="0"/>
                              </a:rPr>
                              <m:t>1</m:t>
                            </m:r>
                          </m:sub>
                        </m:sSub>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973756" y="3899162"/>
                  <a:ext cx="307014" cy="352151"/>
                </a:xfrm>
                <a:prstGeom prst="rect">
                  <a:avLst/>
                </a:prstGeom>
                <a:blipFill rotWithShape="0">
                  <a:blip r:embed="rId4"/>
                  <a:stretch>
                    <a:fillRect l="-19565" r="-6522" b="-15556"/>
                  </a:stretch>
                </a:blipFill>
              </p:spPr>
              <p:txBody>
                <a:bodyPr/>
                <a:lstStyle/>
                <a:p>
                  <a:r>
                    <a:rPr lang="en-US">
                      <a:noFill/>
                    </a:rPr>
                    <a:t> </a:t>
                  </a:r>
                </a:p>
              </p:txBody>
            </p:sp>
          </mc:Fallback>
        </mc:AlternateContent>
      </p:grpSp>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849" y="1556415"/>
            <a:ext cx="4034534" cy="3189921"/>
          </a:xfrm>
          <a:prstGeom prst="rect">
            <a:avLst/>
          </a:prstGeom>
        </p:spPr>
      </p:pic>
      <p:cxnSp>
        <p:nvCxnSpPr>
          <p:cNvPr id="54" name="Straight Arrow Connector 53"/>
          <p:cNvCxnSpPr/>
          <p:nvPr/>
        </p:nvCxnSpPr>
        <p:spPr>
          <a:xfrm>
            <a:off x="7280799" y="2971346"/>
            <a:ext cx="397531"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7643132" y="2705037"/>
                <a:ext cx="756960" cy="423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1</m:t>
                              </m:r>
                            </m:sub>
                          </m:sSub>
                        </m:e>
                      </m:acc>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7643132" y="2705037"/>
                <a:ext cx="756960" cy="423899"/>
              </a:xfrm>
              <a:prstGeom prst="rect">
                <a:avLst/>
              </a:prstGeom>
              <a:blipFill rotWithShape="0">
                <a:blip r:embed="rId6"/>
                <a:stretch>
                  <a:fillRect/>
                </a:stretch>
              </a:blipFill>
            </p:spPr>
            <p:txBody>
              <a:bodyPr/>
              <a:lstStyle/>
              <a:p>
                <a:r>
                  <a:rPr lang="en-US">
                    <a:noFill/>
                  </a:rPr>
                  <a:t> </a:t>
                </a:r>
              </a:p>
            </p:txBody>
          </p:sp>
        </mc:Fallback>
      </mc:AlternateContent>
      <p:pic>
        <p:nvPicPr>
          <p:cNvPr id="56" name="Picture 55"/>
          <p:cNvPicPr>
            <a:picLocks noChangeAspect="1"/>
          </p:cNvPicPr>
          <p:nvPr/>
        </p:nvPicPr>
        <p:blipFill>
          <a:blip r:embed="rId7"/>
          <a:stretch>
            <a:fillRect/>
          </a:stretch>
        </p:blipFill>
        <p:spPr>
          <a:xfrm>
            <a:off x="7373728" y="2694835"/>
            <a:ext cx="269404" cy="243747"/>
          </a:xfrm>
          <a:prstGeom prst="rect">
            <a:avLst/>
          </a:prstGeom>
        </p:spPr>
      </p:pic>
      <mc:AlternateContent xmlns:mc="http://schemas.openxmlformats.org/markup-compatibility/2006" xmlns:a14="http://schemas.microsoft.com/office/drawing/2010/main">
        <mc:Choice Requires="a14">
          <p:sp>
            <p:nvSpPr>
              <p:cNvPr id="58" name="TextBox 57"/>
              <p:cNvSpPr txBox="1"/>
              <p:nvPr/>
            </p:nvSpPr>
            <p:spPr>
              <a:xfrm>
                <a:off x="3860086" y="1166811"/>
                <a:ext cx="4733283"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chemeClr val="tx1"/>
                              </a:solidFill>
                              <a:latin typeface="Cambria Math" charset="0"/>
                            </a:rPr>
                            <m:t>𝐹𝐹𝑇</m:t>
                          </m:r>
                          <m:r>
                            <a:rPr lang="en-US" sz="2400" b="0" i="1" smtClean="0">
                              <a:solidFill>
                                <a:schemeClr val="tx1"/>
                              </a:solidFill>
                              <a:latin typeface="Cambria Math" charset="0"/>
                            </a:rPr>
                            <m:t>(</m:t>
                          </m:r>
                          <m:r>
                            <a:rPr lang="en-US" sz="2400" b="0" i="1" smtClean="0">
                              <a:solidFill>
                                <a:srgbClr val="FF0000"/>
                              </a:solidFill>
                              <a:latin typeface="Cambria Math" charset="0"/>
                            </a:rPr>
                            <m:t>𝑆</m:t>
                          </m:r>
                        </m:e>
                        <m:sub>
                          <m:r>
                            <a:rPr lang="en-US" sz="2400" b="0" i="1" smtClean="0">
                              <a:solidFill>
                                <a:srgbClr val="FF0000"/>
                              </a:solidFill>
                              <a:latin typeface="Cambria Math" charset="0"/>
                            </a:rPr>
                            <m:t>𝑓</m:t>
                          </m:r>
                        </m:sub>
                      </m:sSub>
                      <m:d>
                        <m:dPr>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𝑎</m:t>
                              </m:r>
                            </m:e>
                            <m:sub>
                              <m:r>
                                <a:rPr lang="en-US" sz="2400" b="0" i="1" smtClean="0">
                                  <a:solidFill>
                                    <a:srgbClr val="FF0000"/>
                                  </a:solidFill>
                                  <a:latin typeface="Cambria Math" charset="0"/>
                                </a:rPr>
                                <m:t>1</m:t>
                              </m:r>
                            </m:sub>
                          </m:sSub>
                          <m:r>
                            <a:rPr lang="en-US" sz="2400" b="0" i="1" smtClean="0">
                              <a:solidFill>
                                <a:srgbClr val="FF0000"/>
                              </a:solidFill>
                              <a:latin typeface="Cambria Math"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𝜙</m:t>
                              </m:r>
                            </m:e>
                            <m:sub>
                              <m:r>
                                <a:rPr lang="en-US" sz="2400" b="0" i="1" smtClean="0">
                                  <a:solidFill>
                                    <a:srgbClr val="FF0000"/>
                                  </a:solidFill>
                                  <a:latin typeface="Cambria Math" charset="0"/>
                                </a:rPr>
                                <m:t>1</m:t>
                              </m:r>
                            </m:sub>
                          </m:sSub>
                          <m:r>
                            <a:rPr lang="en-US" sz="2400" b="0" i="1" smtClean="0">
                              <a:solidFill>
                                <a:srgbClr val="FF0000"/>
                              </a:solidFill>
                              <a:latin typeface="Cambria Math"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charset="0"/>
                                </a:rPr>
                                <m:t>𝜃</m:t>
                              </m:r>
                            </m:e>
                            <m:sub>
                              <m:r>
                                <a:rPr lang="en-US" sz="2400" b="0" i="1" smtClean="0">
                                  <a:solidFill>
                                    <a:srgbClr val="FF0000"/>
                                  </a:solidFill>
                                  <a:latin typeface="Cambria Math" charset="0"/>
                                </a:rPr>
                                <m:t>1</m:t>
                              </m:r>
                            </m:sub>
                          </m:sSub>
                        </m:e>
                      </m:d>
                      <m:r>
                        <a:rPr lang="en-US" sz="2400" b="0" i="1" smtClean="0">
                          <a:solidFill>
                            <a:schemeClr val="tx1"/>
                          </a:solidFill>
                          <a:latin typeface="Cambria Math" charset="0"/>
                        </a:rPr>
                        <m:t>+</m:t>
                      </m:r>
                      <m:sSub>
                        <m:sSubPr>
                          <m:ctrlPr>
                            <a:rPr lang="en-US" sz="2400" i="1">
                              <a:solidFill>
                                <a:srgbClr val="0432FF"/>
                              </a:solidFill>
                              <a:latin typeface="Cambria Math" panose="02040503050406030204" pitchFamily="18" charset="0"/>
                            </a:rPr>
                          </m:ctrlPr>
                        </m:sSubPr>
                        <m:e>
                          <m:r>
                            <a:rPr lang="en-US" sz="2400" i="1">
                              <a:solidFill>
                                <a:srgbClr val="0432FF"/>
                              </a:solidFill>
                              <a:latin typeface="Cambria Math" charset="0"/>
                            </a:rPr>
                            <m:t>𝑆</m:t>
                          </m:r>
                        </m:e>
                        <m:sub>
                          <m:r>
                            <a:rPr lang="en-US" sz="2400" i="1">
                              <a:solidFill>
                                <a:srgbClr val="0432FF"/>
                              </a:solidFill>
                              <a:latin typeface="Cambria Math" charset="0"/>
                            </a:rPr>
                            <m:t>𝑓</m:t>
                          </m:r>
                        </m:sub>
                      </m:sSub>
                      <m:r>
                        <a:rPr lang="en-US" sz="2400" i="1">
                          <a:solidFill>
                            <a:srgbClr val="0432FF"/>
                          </a:solidFill>
                          <a:latin typeface="Cambria Math" charset="0"/>
                        </a:rPr>
                        <m:t>(</m:t>
                      </m:r>
                      <m:sSub>
                        <m:sSubPr>
                          <m:ctrlPr>
                            <a:rPr lang="en-US" sz="2400" i="1">
                              <a:solidFill>
                                <a:srgbClr val="0432FF"/>
                              </a:solidFill>
                              <a:latin typeface="Cambria Math" panose="02040503050406030204" pitchFamily="18" charset="0"/>
                            </a:rPr>
                          </m:ctrlPr>
                        </m:sSubPr>
                        <m:e>
                          <m:r>
                            <a:rPr lang="en-US" sz="2400" i="1">
                              <a:solidFill>
                                <a:srgbClr val="0432FF"/>
                              </a:solidFill>
                              <a:latin typeface="Cambria Math" charset="0"/>
                            </a:rPr>
                            <m:t>𝑎</m:t>
                          </m:r>
                        </m:e>
                        <m:sub>
                          <m:r>
                            <a:rPr lang="en-US" sz="2400" i="1">
                              <a:solidFill>
                                <a:srgbClr val="0432FF"/>
                              </a:solidFill>
                              <a:latin typeface="Cambria Math" charset="0"/>
                            </a:rPr>
                            <m:t>2</m:t>
                          </m:r>
                        </m:sub>
                      </m:sSub>
                      <m:r>
                        <a:rPr lang="en-US" sz="2400" i="1">
                          <a:solidFill>
                            <a:srgbClr val="0432FF"/>
                          </a:solidFill>
                          <a:latin typeface="Cambria Math" charset="0"/>
                        </a:rPr>
                        <m:t>,</m:t>
                      </m:r>
                      <m:sSub>
                        <m:sSubPr>
                          <m:ctrlPr>
                            <a:rPr lang="en-US" sz="2400" i="1">
                              <a:solidFill>
                                <a:srgbClr val="0432FF"/>
                              </a:solidFill>
                              <a:latin typeface="Cambria Math" panose="02040503050406030204" pitchFamily="18" charset="0"/>
                            </a:rPr>
                          </m:ctrlPr>
                        </m:sSubPr>
                        <m:e>
                          <m:r>
                            <a:rPr lang="en-US" sz="2400" i="1">
                              <a:solidFill>
                                <a:srgbClr val="0432FF"/>
                              </a:solidFill>
                              <a:latin typeface="Cambria Math" charset="0"/>
                            </a:rPr>
                            <m:t>𝜙</m:t>
                          </m:r>
                        </m:e>
                        <m:sub>
                          <m:r>
                            <a:rPr lang="en-US" sz="2400" i="1">
                              <a:solidFill>
                                <a:srgbClr val="0432FF"/>
                              </a:solidFill>
                              <a:latin typeface="Cambria Math" charset="0"/>
                            </a:rPr>
                            <m:t>2</m:t>
                          </m:r>
                        </m:sub>
                      </m:sSub>
                      <m:r>
                        <a:rPr lang="en-US" sz="2400" i="1">
                          <a:solidFill>
                            <a:srgbClr val="0432FF"/>
                          </a:solidFill>
                          <a:latin typeface="Cambria Math" charset="0"/>
                        </a:rPr>
                        <m:t>,</m:t>
                      </m:r>
                      <m:sSub>
                        <m:sSubPr>
                          <m:ctrlPr>
                            <a:rPr lang="en-US" sz="2400" i="1">
                              <a:solidFill>
                                <a:srgbClr val="0432FF"/>
                              </a:solidFill>
                              <a:latin typeface="Cambria Math" panose="02040503050406030204" pitchFamily="18" charset="0"/>
                            </a:rPr>
                          </m:ctrlPr>
                        </m:sSubPr>
                        <m:e>
                          <m:r>
                            <a:rPr lang="en-US" sz="2400" i="1">
                              <a:solidFill>
                                <a:srgbClr val="0432FF"/>
                              </a:solidFill>
                              <a:latin typeface="Cambria Math" charset="0"/>
                            </a:rPr>
                            <m:t>𝜃</m:t>
                          </m:r>
                        </m:e>
                        <m:sub>
                          <m:r>
                            <a:rPr lang="en-US" sz="2400" i="1">
                              <a:solidFill>
                                <a:srgbClr val="0432FF"/>
                              </a:solidFill>
                              <a:latin typeface="Cambria Math" charset="0"/>
                            </a:rPr>
                            <m:t>2</m:t>
                          </m:r>
                        </m:sub>
                      </m:sSub>
                      <m:r>
                        <a:rPr lang="en-US" sz="2400" i="1">
                          <a:solidFill>
                            <a:srgbClr val="0432FF"/>
                          </a:solidFill>
                          <a:latin typeface="Cambria Math" charset="0"/>
                        </a:rPr>
                        <m:t>)</m:t>
                      </m:r>
                      <m:r>
                        <a:rPr lang="en-US" sz="2400" b="0" i="1" smtClean="0">
                          <a:solidFill>
                            <a:schemeClr val="tx1"/>
                          </a:solidFill>
                          <a:latin typeface="Cambria Math" charset="0"/>
                        </a:rPr>
                        <m:t>)</m:t>
                      </m:r>
                    </m:oMath>
                  </m:oMathPara>
                </a14:m>
                <a:endParaRPr lang="en-US" sz="2400" dirty="0">
                  <a:solidFill>
                    <a:srgbClr val="0432FF"/>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860086" y="1166811"/>
                <a:ext cx="4733283" cy="398955"/>
              </a:xfrm>
              <a:prstGeom prst="rect">
                <a:avLst/>
              </a:prstGeom>
              <a:blipFill rotWithShape="0">
                <a:blip r:embed="rId8"/>
                <a:stretch>
                  <a:fillRect l="-1030" r="-1802" b="-25758"/>
                </a:stretch>
              </a:blipFill>
            </p:spPr>
            <p:txBody>
              <a:bodyPr/>
              <a:lstStyle/>
              <a:p>
                <a:r>
                  <a:rPr lang="en-US">
                    <a:noFill/>
                  </a:rPr>
                  <a:t> </a:t>
                </a:r>
              </a:p>
            </p:txBody>
          </p:sp>
        </mc:Fallback>
      </mc:AlternateContent>
    </p:spTree>
    <p:extLst>
      <p:ext uri="{BB962C8B-B14F-4D97-AF65-F5344CB8AC3E}">
        <p14:creationId xmlns:p14="http://schemas.microsoft.com/office/powerpoint/2010/main" val="1793670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470" y="781657"/>
            <a:ext cx="2271592" cy="1819031"/>
          </a:xfrm>
          <a:prstGeom prst="rect">
            <a:avLst/>
          </a:prstGeom>
        </p:spPr>
      </p:pic>
      <p:grpSp>
        <p:nvGrpSpPr>
          <p:cNvPr id="4" name="Group 3"/>
          <p:cNvGrpSpPr/>
          <p:nvPr/>
        </p:nvGrpSpPr>
        <p:grpSpPr>
          <a:xfrm rot="16200000">
            <a:off x="-324953" y="1841788"/>
            <a:ext cx="1399003" cy="118797"/>
            <a:chOff x="3087887" y="320652"/>
            <a:chExt cx="3016627" cy="178588"/>
          </a:xfrm>
        </p:grpSpPr>
        <p:cxnSp>
          <p:nvCxnSpPr>
            <p:cNvPr id="5" name="Straight Connector 4"/>
            <p:cNvCxnSpPr/>
            <p:nvPr/>
          </p:nvCxnSpPr>
          <p:spPr>
            <a:xfrm>
              <a:off x="3087887" y="490874"/>
              <a:ext cx="30166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198412" y="34684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325667"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478067"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26812"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766119"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905428"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057828"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206573"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345880"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498280" y="320652"/>
              <a:ext cx="1584265" cy="165494"/>
              <a:chOff x="2347347" y="964230"/>
              <a:chExt cx="1584265" cy="165494"/>
            </a:xfrm>
          </p:grpSpPr>
          <p:cxnSp>
            <p:nvCxnSpPr>
              <p:cNvPr id="16" name="Straight Connector 15"/>
              <p:cNvCxnSpPr/>
              <p:nvPr/>
            </p:nvCxnSpPr>
            <p:spPr>
              <a:xfrm flipV="1">
                <a:off x="2347347"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499747"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648492"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787799"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927108"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3079508"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228253"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367560"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3494815"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47215" y="96786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795960" y="96423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27" name="Rectangle 26"/>
          <p:cNvSpPr/>
          <p:nvPr/>
        </p:nvSpPr>
        <p:spPr>
          <a:xfrm>
            <a:off x="674383" y="3603165"/>
            <a:ext cx="859099" cy="177023"/>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30" dirty="0">
              <a:solidFill>
                <a:srgbClr val="000000"/>
              </a:solidFill>
            </a:endParaRPr>
          </a:p>
        </p:txBody>
      </p:sp>
      <p:cxnSp>
        <p:nvCxnSpPr>
          <p:cNvPr id="28" name="Straight Arrow Connector 27"/>
          <p:cNvCxnSpPr>
            <a:stCxn id="46" idx="2"/>
            <a:endCxn id="39" idx="3"/>
          </p:cNvCxnSpPr>
          <p:nvPr/>
        </p:nvCxnSpPr>
        <p:spPr>
          <a:xfrm flipH="1">
            <a:off x="1121408" y="1201685"/>
            <a:ext cx="602226" cy="2192090"/>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46" idx="2"/>
          </p:cNvCxnSpPr>
          <p:nvPr/>
        </p:nvCxnSpPr>
        <p:spPr>
          <a:xfrm flipH="1">
            <a:off x="440242" y="1201685"/>
            <a:ext cx="1283392" cy="702545"/>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39" idx="3"/>
          </p:cNvCxnSpPr>
          <p:nvPr/>
        </p:nvCxnSpPr>
        <p:spPr>
          <a:xfrm>
            <a:off x="436341" y="1901187"/>
            <a:ext cx="685067" cy="1492588"/>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80903" y="3388412"/>
            <a:ext cx="95100" cy="217957"/>
            <a:chOff x="2566279" y="2278058"/>
            <a:chExt cx="142964" cy="327654"/>
          </a:xfrm>
        </p:grpSpPr>
        <p:cxnSp>
          <p:nvCxnSpPr>
            <p:cNvPr id="32" name="Straight Connector 3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34" name="Group 33"/>
          <p:cNvGrpSpPr/>
          <p:nvPr/>
        </p:nvGrpSpPr>
        <p:grpSpPr>
          <a:xfrm>
            <a:off x="877380" y="3393775"/>
            <a:ext cx="95100" cy="217957"/>
            <a:chOff x="2566279" y="2278058"/>
            <a:chExt cx="142964" cy="327654"/>
          </a:xfrm>
        </p:grpSpPr>
        <p:cxnSp>
          <p:nvCxnSpPr>
            <p:cNvPr id="35" name="Straight Connector 34"/>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6"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37" name="Group 36"/>
          <p:cNvGrpSpPr/>
          <p:nvPr/>
        </p:nvGrpSpPr>
        <p:grpSpPr>
          <a:xfrm>
            <a:off x="1073857" y="3393775"/>
            <a:ext cx="95100" cy="217957"/>
            <a:chOff x="2566279" y="2278058"/>
            <a:chExt cx="142964" cy="327654"/>
          </a:xfrm>
        </p:grpSpPr>
        <p:cxnSp>
          <p:nvCxnSpPr>
            <p:cNvPr id="38" name="Straight Connector 3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40" name="Group 39"/>
          <p:cNvGrpSpPr/>
          <p:nvPr/>
        </p:nvGrpSpPr>
        <p:grpSpPr>
          <a:xfrm>
            <a:off x="1263325" y="3390428"/>
            <a:ext cx="95100" cy="217957"/>
            <a:chOff x="2566279" y="2278058"/>
            <a:chExt cx="142964" cy="327654"/>
          </a:xfrm>
        </p:grpSpPr>
        <p:cxnSp>
          <p:nvCxnSpPr>
            <p:cNvPr id="41" name="Straight Connector 40"/>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43" name="Group 42"/>
          <p:cNvGrpSpPr/>
          <p:nvPr/>
        </p:nvGrpSpPr>
        <p:grpSpPr>
          <a:xfrm>
            <a:off x="1447326" y="3387374"/>
            <a:ext cx="95100" cy="217957"/>
            <a:chOff x="2566279" y="2278058"/>
            <a:chExt cx="142964" cy="327654"/>
          </a:xfrm>
        </p:grpSpPr>
        <p:cxnSp>
          <p:nvCxnSpPr>
            <p:cNvPr id="44" name="Straight Connector 4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pic>
        <p:nvPicPr>
          <p:cNvPr id="46" name="Picture 45"/>
          <p:cNvPicPr>
            <a:picLocks noChangeAspect="1"/>
          </p:cNvPicPr>
          <p:nvPr/>
        </p:nvPicPr>
        <p:blipFill>
          <a:blip r:embed="rId4"/>
          <a:stretch>
            <a:fillRect/>
          </a:stretch>
        </p:blipFill>
        <p:spPr>
          <a:xfrm>
            <a:off x="1533481" y="821380"/>
            <a:ext cx="380305" cy="380305"/>
          </a:xfrm>
          <a:prstGeom prst="rect">
            <a:avLst/>
          </a:prstGeom>
        </p:spPr>
      </p:pic>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433" y="815360"/>
            <a:ext cx="2288874" cy="1831519"/>
          </a:xfrm>
          <a:prstGeom prst="rect">
            <a:avLst/>
          </a:prstGeom>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101" y="2683374"/>
            <a:ext cx="2228206" cy="1833565"/>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7470" y="2636170"/>
            <a:ext cx="2271592" cy="1797256"/>
          </a:xfrm>
          <a:prstGeom prst="rect">
            <a:avLst/>
          </a:prstGeom>
        </p:spPr>
      </p:pic>
      <p:sp>
        <p:nvSpPr>
          <p:cNvPr id="76" name="TextBox 75"/>
          <p:cNvSpPr txBox="1"/>
          <p:nvPr/>
        </p:nvSpPr>
        <p:spPr>
          <a:xfrm>
            <a:off x="1016648" y="851648"/>
            <a:ext cx="570990" cy="338554"/>
          </a:xfrm>
          <a:prstGeom prst="rect">
            <a:avLst/>
          </a:prstGeom>
          <a:noFill/>
        </p:spPr>
        <p:txBody>
          <a:bodyPr wrap="none" rtlCol="0">
            <a:spAutoFit/>
          </a:bodyPr>
          <a:lstStyle/>
          <a:p>
            <a:r>
              <a:rPr lang="en-US" sz="1600" dirty="0"/>
              <a:t>User</a:t>
            </a:r>
          </a:p>
        </p:txBody>
      </p:sp>
      <p:sp>
        <p:nvSpPr>
          <p:cNvPr id="77" name="TextBox 76"/>
          <p:cNvSpPr txBox="1"/>
          <p:nvPr/>
        </p:nvSpPr>
        <p:spPr>
          <a:xfrm>
            <a:off x="641821" y="3780188"/>
            <a:ext cx="955711" cy="276551"/>
          </a:xfrm>
          <a:prstGeom prst="rect">
            <a:avLst/>
          </a:prstGeom>
          <a:noFill/>
        </p:spPr>
        <p:txBody>
          <a:bodyPr wrap="none" rtlCol="0">
            <a:spAutoFit/>
          </a:bodyPr>
          <a:lstStyle/>
          <a:p>
            <a:r>
              <a:rPr lang="en-US" sz="1197"/>
              <a:t>Base Station</a:t>
            </a:r>
            <a:endParaRPr lang="en-US" sz="1197" dirty="0"/>
          </a:p>
        </p:txBody>
      </p:sp>
      <p:cxnSp>
        <p:nvCxnSpPr>
          <p:cNvPr id="84" name="Straight Arrow Connector 83"/>
          <p:cNvCxnSpPr/>
          <p:nvPr/>
        </p:nvCxnSpPr>
        <p:spPr>
          <a:xfrm>
            <a:off x="7985151" y="1591771"/>
            <a:ext cx="397531"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985151" y="3716282"/>
            <a:ext cx="397531"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Arc 1"/>
          <p:cNvSpPr/>
          <p:nvPr/>
        </p:nvSpPr>
        <p:spPr>
          <a:xfrm>
            <a:off x="1062767" y="3183300"/>
            <a:ext cx="258439" cy="384667"/>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97"/>
          </a:p>
        </p:txBody>
      </p:sp>
      <p:pic>
        <p:nvPicPr>
          <p:cNvPr id="48" name="Picture 47"/>
          <p:cNvPicPr>
            <a:picLocks noChangeAspect="1"/>
          </p:cNvPicPr>
          <p:nvPr/>
        </p:nvPicPr>
        <p:blipFill>
          <a:blip r:embed="rId8"/>
          <a:stretch>
            <a:fillRect/>
          </a:stretch>
        </p:blipFill>
        <p:spPr>
          <a:xfrm>
            <a:off x="8078080" y="1398493"/>
            <a:ext cx="177410" cy="160514"/>
          </a:xfrm>
          <a:prstGeom prst="rect">
            <a:avLst/>
          </a:prstGeom>
        </p:spPr>
      </p:pic>
      <p:pic>
        <p:nvPicPr>
          <p:cNvPr id="78" name="Picture 77"/>
          <p:cNvPicPr>
            <a:picLocks noChangeAspect="1"/>
          </p:cNvPicPr>
          <p:nvPr/>
        </p:nvPicPr>
        <p:blipFill>
          <a:blip r:embed="rId8"/>
          <a:stretch>
            <a:fillRect/>
          </a:stretch>
        </p:blipFill>
        <p:spPr>
          <a:xfrm>
            <a:off x="8095211" y="3522343"/>
            <a:ext cx="177410" cy="160514"/>
          </a:xfrm>
          <a:prstGeom prst="rect">
            <a:avLst/>
          </a:prstGeom>
        </p:spPr>
      </p:pic>
      <p:sp>
        <p:nvSpPr>
          <p:cNvPr id="79" name="Title 1"/>
          <p:cNvSpPr>
            <a:spLocks noGrp="1"/>
          </p:cNvSpPr>
          <p:nvPr>
            <p:ph type="title"/>
          </p:nvPr>
        </p:nvSpPr>
        <p:spPr>
          <a:xfrm>
            <a:off x="534729" y="-61578"/>
            <a:ext cx="7886700" cy="994172"/>
          </a:xfrm>
        </p:spPr>
        <p:txBody>
          <a:bodyPr/>
          <a:lstStyle/>
          <a:p>
            <a:r>
              <a:rPr lang="en-US" dirty="0" smtClean="0"/>
              <a:t>Uplink to Downlink Channels</a:t>
            </a:r>
            <a:endParaRPr lang="en-US" dirty="0"/>
          </a:p>
        </p:txBody>
      </p:sp>
      <p:sp>
        <p:nvSpPr>
          <p:cNvPr id="50" name="TextBox 49"/>
          <p:cNvSpPr txBox="1"/>
          <p:nvPr/>
        </p:nvSpPr>
        <p:spPr>
          <a:xfrm>
            <a:off x="1885501" y="781657"/>
            <a:ext cx="1053494" cy="369332"/>
          </a:xfrm>
          <a:prstGeom prst="rect">
            <a:avLst/>
          </a:prstGeom>
          <a:noFill/>
        </p:spPr>
        <p:txBody>
          <a:bodyPr wrap="none" rtlCol="0">
            <a:spAutoFit/>
          </a:bodyPr>
          <a:lstStyle/>
          <a:p>
            <a:r>
              <a:rPr lang="en-US" smtClean="0"/>
              <a:t>Uplink (f)</a:t>
            </a:r>
            <a:endParaRPr lang="en-US"/>
          </a:p>
        </p:txBody>
      </p:sp>
      <p:sp>
        <p:nvSpPr>
          <p:cNvPr id="81" name="TextBox 80"/>
          <p:cNvSpPr txBox="1"/>
          <p:nvPr/>
        </p:nvSpPr>
        <p:spPr>
          <a:xfrm>
            <a:off x="1583598" y="3872073"/>
            <a:ext cx="1401666" cy="369332"/>
          </a:xfrm>
          <a:prstGeom prst="rect">
            <a:avLst/>
          </a:prstGeom>
          <a:noFill/>
        </p:spPr>
        <p:txBody>
          <a:bodyPr wrap="none" rtlCol="0">
            <a:spAutoFit/>
          </a:bodyPr>
          <a:lstStyle/>
          <a:p>
            <a:r>
              <a:rPr lang="en-US" smtClean="0"/>
              <a:t>Downlink (f’)</a:t>
            </a:r>
            <a:endParaRPr lang="en-US"/>
          </a:p>
        </p:txBody>
      </p:sp>
      <p:sp>
        <p:nvSpPr>
          <p:cNvPr id="65" name="Left Arrow 64"/>
          <p:cNvSpPr/>
          <p:nvPr/>
        </p:nvSpPr>
        <p:spPr>
          <a:xfrm>
            <a:off x="4968261" y="1517073"/>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 Arrow 65"/>
          <p:cNvSpPr/>
          <p:nvPr/>
        </p:nvSpPr>
        <p:spPr>
          <a:xfrm rot="10800000">
            <a:off x="4997375" y="3519216"/>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eft Arrow 66"/>
          <p:cNvSpPr/>
          <p:nvPr/>
        </p:nvSpPr>
        <p:spPr>
          <a:xfrm rot="19499743">
            <a:off x="2150157" y="1771912"/>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 Arrow 67"/>
          <p:cNvSpPr/>
          <p:nvPr/>
        </p:nvSpPr>
        <p:spPr>
          <a:xfrm rot="11950384">
            <a:off x="2157604" y="3200198"/>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8199901" y="1379821"/>
                <a:ext cx="756960" cy="423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1</m:t>
                              </m:r>
                            </m:sub>
                          </m:sSub>
                        </m:e>
                      </m:acc>
                    </m:oMath>
                  </m:oMathPara>
                </a14:m>
                <a:endParaRPr lang="en-US" sz="2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8199901" y="1379821"/>
                <a:ext cx="756960" cy="423899"/>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8199901" y="3494564"/>
                <a:ext cx="756960" cy="423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2</m:t>
                              </m:r>
                            </m:sub>
                          </m:sSub>
                        </m:e>
                      </m:acc>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8199901" y="3494564"/>
                <a:ext cx="756960" cy="423899"/>
              </a:xfrm>
              <a:prstGeom prst="rect">
                <a:avLst/>
              </a:prstGeom>
              <a:blipFill rotWithShape="0">
                <a:blip r:embed="rId10"/>
                <a:stretch>
                  <a:fillRect/>
                </a:stretch>
              </a:blipFill>
            </p:spPr>
            <p:txBody>
              <a:bodyPr/>
              <a:lstStyle/>
              <a:p>
                <a:r>
                  <a:rPr lang="en-US">
                    <a:noFill/>
                  </a:rPr>
                  <a:t> </a:t>
                </a:r>
              </a:p>
            </p:txBody>
          </p:sp>
        </mc:Fallback>
      </mc:AlternateContent>
      <p:pic>
        <p:nvPicPr>
          <p:cNvPr id="82" name="Picture 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6601" y="3073656"/>
            <a:ext cx="534729" cy="53472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3635" y="2747016"/>
            <a:ext cx="534729" cy="53472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4193" y="898990"/>
            <a:ext cx="534729" cy="53472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4192" y="3028938"/>
            <a:ext cx="534729" cy="534729"/>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5068151" y="1139247"/>
            <a:ext cx="327334" cy="461665"/>
          </a:xfrm>
          <a:prstGeom prst="rect">
            <a:avLst/>
          </a:prstGeom>
          <a:noFill/>
        </p:spPr>
        <p:txBody>
          <a:bodyPr wrap="none" rtlCol="0">
            <a:spAutoFit/>
          </a:bodyPr>
          <a:lstStyle/>
          <a:p>
            <a:r>
              <a:rPr lang="en-US" sz="2400" b="1" dirty="0" smtClean="0"/>
              <a:t>?</a:t>
            </a:r>
            <a:endParaRPr lang="en-US" sz="2400" b="1" dirty="0"/>
          </a:p>
        </p:txBody>
      </p:sp>
      <p:sp>
        <p:nvSpPr>
          <p:cNvPr id="90" name="TextBox 89"/>
          <p:cNvSpPr txBox="1"/>
          <p:nvPr/>
        </p:nvSpPr>
        <p:spPr>
          <a:xfrm>
            <a:off x="2184904" y="1422023"/>
            <a:ext cx="327334" cy="461665"/>
          </a:xfrm>
          <a:prstGeom prst="rect">
            <a:avLst/>
          </a:prstGeom>
          <a:noFill/>
        </p:spPr>
        <p:txBody>
          <a:bodyPr wrap="none" rtlCol="0">
            <a:spAutoFit/>
          </a:bodyPr>
          <a:lstStyle/>
          <a:p>
            <a:r>
              <a:rPr lang="en-US" sz="2400" b="1" dirty="0" smtClean="0"/>
              <a:t>?</a:t>
            </a:r>
            <a:endParaRPr lang="en-US" sz="2400" b="1" dirty="0"/>
          </a:p>
        </p:txBody>
      </p:sp>
      <mc:AlternateContent xmlns:mc="http://schemas.openxmlformats.org/markup-compatibility/2006" xmlns:a14="http://schemas.microsoft.com/office/drawing/2010/main">
        <mc:Choice Requires="a14">
          <p:sp>
            <p:nvSpPr>
              <p:cNvPr id="93" name="TextBox 92"/>
              <p:cNvSpPr txBox="1"/>
              <p:nvPr/>
            </p:nvSpPr>
            <p:spPr>
              <a:xfrm>
                <a:off x="1312950" y="2985650"/>
                <a:ext cx="22947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charset="0"/>
                            </a:rPr>
                            <m:t>𝜃</m:t>
                          </m:r>
                        </m:e>
                        <m:sub>
                          <m:r>
                            <a:rPr lang="en-US" b="0" i="1" smtClean="0">
                              <a:latin typeface="Cambria Math" charset="0"/>
                            </a:rPr>
                            <m:t>1</m:t>
                          </m:r>
                        </m:sub>
                      </m:sSub>
                    </m:oMath>
                  </m:oMathPara>
                </a14:m>
                <a:endParaRPr lang="en-US" dirty="0"/>
              </a:p>
            </p:txBody>
          </p:sp>
        </mc:Choice>
        <mc:Fallback xmlns="">
          <p:sp>
            <p:nvSpPr>
              <p:cNvPr id="93" name="TextBox 92"/>
              <p:cNvSpPr txBox="1">
                <a:spLocks noRot="1" noChangeAspect="1" noMove="1" noResize="1" noEditPoints="1" noAdjustHandles="1" noChangeArrowheads="1" noChangeShapeType="1" noTextEdit="1"/>
              </p:cNvSpPr>
              <p:nvPr/>
            </p:nvSpPr>
            <p:spPr>
              <a:xfrm>
                <a:off x="1312950" y="2985650"/>
                <a:ext cx="229476" cy="276999"/>
              </a:xfrm>
              <a:prstGeom prst="rect">
                <a:avLst/>
              </a:prstGeom>
              <a:blipFill rotWithShape="0">
                <a:blip r:embed="rId12"/>
                <a:stretch>
                  <a:fillRect l="-31579" r="-21053" b="-15556"/>
                </a:stretch>
              </a:blipFill>
            </p:spPr>
            <p:txBody>
              <a:bodyPr/>
              <a:lstStyle/>
              <a:p>
                <a:r>
                  <a:rPr lang="en-US">
                    <a:noFill/>
                  </a:rPr>
                  <a:t> </a:t>
                </a:r>
              </a:p>
            </p:txBody>
          </p:sp>
        </mc:Fallback>
      </mc:AlternateContent>
    </p:spTree>
    <p:extLst>
      <p:ext uri="{BB962C8B-B14F-4D97-AF65-F5344CB8AC3E}">
        <p14:creationId xmlns:p14="http://schemas.microsoft.com/office/powerpoint/2010/main" val="20673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470" y="781657"/>
            <a:ext cx="2271592" cy="1819031"/>
          </a:xfrm>
          <a:prstGeom prst="rect">
            <a:avLst/>
          </a:prstGeom>
        </p:spPr>
      </p:pic>
      <p:grpSp>
        <p:nvGrpSpPr>
          <p:cNvPr id="4" name="Group 3"/>
          <p:cNvGrpSpPr/>
          <p:nvPr/>
        </p:nvGrpSpPr>
        <p:grpSpPr>
          <a:xfrm rot="16200000">
            <a:off x="-324953" y="1841788"/>
            <a:ext cx="1399003" cy="118797"/>
            <a:chOff x="3087887" y="320652"/>
            <a:chExt cx="3016627" cy="178588"/>
          </a:xfrm>
        </p:grpSpPr>
        <p:cxnSp>
          <p:nvCxnSpPr>
            <p:cNvPr id="5" name="Straight Connector 4"/>
            <p:cNvCxnSpPr/>
            <p:nvPr/>
          </p:nvCxnSpPr>
          <p:spPr>
            <a:xfrm>
              <a:off x="3087887" y="490874"/>
              <a:ext cx="30166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198412" y="34684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325667"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478067"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26812"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766119"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905428"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057828"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206573"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345880"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498280" y="320652"/>
              <a:ext cx="1584265" cy="165494"/>
              <a:chOff x="2347347" y="964230"/>
              <a:chExt cx="1584265" cy="165494"/>
            </a:xfrm>
          </p:grpSpPr>
          <p:cxnSp>
            <p:nvCxnSpPr>
              <p:cNvPr id="16" name="Straight Connector 15"/>
              <p:cNvCxnSpPr/>
              <p:nvPr/>
            </p:nvCxnSpPr>
            <p:spPr>
              <a:xfrm flipV="1">
                <a:off x="2347347"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499747"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648492"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787799"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927108"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3079508"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228253"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367560"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3494815"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47215" y="96786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795960" y="96423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27" name="Rectangle 26"/>
          <p:cNvSpPr/>
          <p:nvPr/>
        </p:nvSpPr>
        <p:spPr>
          <a:xfrm>
            <a:off x="674383" y="3603165"/>
            <a:ext cx="859099" cy="177023"/>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30" dirty="0">
              <a:solidFill>
                <a:srgbClr val="000000"/>
              </a:solidFill>
            </a:endParaRPr>
          </a:p>
        </p:txBody>
      </p:sp>
      <p:cxnSp>
        <p:nvCxnSpPr>
          <p:cNvPr id="28" name="Straight Arrow Connector 27"/>
          <p:cNvCxnSpPr>
            <a:stCxn id="46" idx="2"/>
            <a:endCxn id="39" idx="3"/>
          </p:cNvCxnSpPr>
          <p:nvPr/>
        </p:nvCxnSpPr>
        <p:spPr>
          <a:xfrm flipH="1">
            <a:off x="1121408" y="1201685"/>
            <a:ext cx="602226" cy="2192090"/>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46" idx="2"/>
          </p:cNvCxnSpPr>
          <p:nvPr/>
        </p:nvCxnSpPr>
        <p:spPr>
          <a:xfrm flipH="1">
            <a:off x="440242" y="1201685"/>
            <a:ext cx="1283392" cy="702545"/>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39" idx="3"/>
          </p:cNvCxnSpPr>
          <p:nvPr/>
        </p:nvCxnSpPr>
        <p:spPr>
          <a:xfrm>
            <a:off x="436341" y="1901187"/>
            <a:ext cx="685067" cy="1492588"/>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80903" y="3388412"/>
            <a:ext cx="95100" cy="217957"/>
            <a:chOff x="2566279" y="2278058"/>
            <a:chExt cx="142964" cy="327654"/>
          </a:xfrm>
        </p:grpSpPr>
        <p:cxnSp>
          <p:nvCxnSpPr>
            <p:cNvPr id="32" name="Straight Connector 3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34" name="Group 33"/>
          <p:cNvGrpSpPr/>
          <p:nvPr/>
        </p:nvGrpSpPr>
        <p:grpSpPr>
          <a:xfrm>
            <a:off x="877380" y="3393775"/>
            <a:ext cx="95100" cy="217957"/>
            <a:chOff x="2566279" y="2278058"/>
            <a:chExt cx="142964" cy="327654"/>
          </a:xfrm>
        </p:grpSpPr>
        <p:cxnSp>
          <p:nvCxnSpPr>
            <p:cNvPr id="35" name="Straight Connector 34"/>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6"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37" name="Group 36"/>
          <p:cNvGrpSpPr/>
          <p:nvPr/>
        </p:nvGrpSpPr>
        <p:grpSpPr>
          <a:xfrm>
            <a:off x="1073857" y="3393775"/>
            <a:ext cx="95100" cy="217957"/>
            <a:chOff x="2566279" y="2278058"/>
            <a:chExt cx="142964" cy="327654"/>
          </a:xfrm>
        </p:grpSpPr>
        <p:cxnSp>
          <p:nvCxnSpPr>
            <p:cNvPr id="38" name="Straight Connector 3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40" name="Group 39"/>
          <p:cNvGrpSpPr/>
          <p:nvPr/>
        </p:nvGrpSpPr>
        <p:grpSpPr>
          <a:xfrm>
            <a:off x="1263325" y="3390428"/>
            <a:ext cx="95100" cy="217957"/>
            <a:chOff x="2566279" y="2278058"/>
            <a:chExt cx="142964" cy="327654"/>
          </a:xfrm>
        </p:grpSpPr>
        <p:cxnSp>
          <p:nvCxnSpPr>
            <p:cNvPr id="41" name="Straight Connector 40"/>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43" name="Group 42"/>
          <p:cNvGrpSpPr/>
          <p:nvPr/>
        </p:nvGrpSpPr>
        <p:grpSpPr>
          <a:xfrm>
            <a:off x="1447326" y="3387374"/>
            <a:ext cx="95100" cy="217957"/>
            <a:chOff x="2566279" y="2278058"/>
            <a:chExt cx="142964" cy="327654"/>
          </a:xfrm>
        </p:grpSpPr>
        <p:cxnSp>
          <p:nvCxnSpPr>
            <p:cNvPr id="44" name="Straight Connector 4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pic>
        <p:nvPicPr>
          <p:cNvPr id="46" name="Picture 45"/>
          <p:cNvPicPr>
            <a:picLocks noChangeAspect="1"/>
          </p:cNvPicPr>
          <p:nvPr/>
        </p:nvPicPr>
        <p:blipFill>
          <a:blip r:embed="rId4"/>
          <a:stretch>
            <a:fillRect/>
          </a:stretch>
        </p:blipFill>
        <p:spPr>
          <a:xfrm>
            <a:off x="1533481" y="821380"/>
            <a:ext cx="380305" cy="380305"/>
          </a:xfrm>
          <a:prstGeom prst="rect">
            <a:avLst/>
          </a:prstGeom>
        </p:spPr>
      </p:pic>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433" y="815360"/>
            <a:ext cx="2288874" cy="1831519"/>
          </a:xfrm>
          <a:prstGeom prst="rect">
            <a:avLst/>
          </a:prstGeom>
        </p:spPr>
      </p:pic>
      <p:sp>
        <p:nvSpPr>
          <p:cNvPr id="76" name="TextBox 75"/>
          <p:cNvSpPr txBox="1"/>
          <p:nvPr/>
        </p:nvSpPr>
        <p:spPr>
          <a:xfrm>
            <a:off x="1016648" y="851648"/>
            <a:ext cx="570990" cy="338554"/>
          </a:xfrm>
          <a:prstGeom prst="rect">
            <a:avLst/>
          </a:prstGeom>
          <a:noFill/>
        </p:spPr>
        <p:txBody>
          <a:bodyPr wrap="none" rtlCol="0">
            <a:spAutoFit/>
          </a:bodyPr>
          <a:lstStyle/>
          <a:p>
            <a:r>
              <a:rPr lang="en-US" sz="1600" dirty="0"/>
              <a:t>User</a:t>
            </a:r>
          </a:p>
        </p:txBody>
      </p:sp>
      <p:sp>
        <p:nvSpPr>
          <p:cNvPr id="77" name="TextBox 76"/>
          <p:cNvSpPr txBox="1"/>
          <p:nvPr/>
        </p:nvSpPr>
        <p:spPr>
          <a:xfrm>
            <a:off x="641821" y="3780188"/>
            <a:ext cx="955711" cy="276551"/>
          </a:xfrm>
          <a:prstGeom prst="rect">
            <a:avLst/>
          </a:prstGeom>
          <a:noFill/>
        </p:spPr>
        <p:txBody>
          <a:bodyPr wrap="none" rtlCol="0">
            <a:spAutoFit/>
          </a:bodyPr>
          <a:lstStyle/>
          <a:p>
            <a:r>
              <a:rPr lang="en-US" sz="1197"/>
              <a:t>Base Station</a:t>
            </a:r>
            <a:endParaRPr lang="en-US" sz="1197" dirty="0"/>
          </a:p>
        </p:txBody>
      </p:sp>
      <p:cxnSp>
        <p:nvCxnSpPr>
          <p:cNvPr id="84" name="Straight Arrow Connector 83"/>
          <p:cNvCxnSpPr/>
          <p:nvPr/>
        </p:nvCxnSpPr>
        <p:spPr>
          <a:xfrm>
            <a:off x="7985151" y="1591771"/>
            <a:ext cx="397531"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Arc 1"/>
          <p:cNvSpPr/>
          <p:nvPr/>
        </p:nvSpPr>
        <p:spPr>
          <a:xfrm>
            <a:off x="1062767" y="3183300"/>
            <a:ext cx="258439" cy="384667"/>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97"/>
          </a:p>
        </p:txBody>
      </p:sp>
      <p:pic>
        <p:nvPicPr>
          <p:cNvPr id="48" name="Picture 47"/>
          <p:cNvPicPr>
            <a:picLocks noChangeAspect="1"/>
          </p:cNvPicPr>
          <p:nvPr/>
        </p:nvPicPr>
        <p:blipFill>
          <a:blip r:embed="rId6"/>
          <a:stretch>
            <a:fillRect/>
          </a:stretch>
        </p:blipFill>
        <p:spPr>
          <a:xfrm>
            <a:off x="8078080" y="1398493"/>
            <a:ext cx="177410" cy="160514"/>
          </a:xfrm>
          <a:prstGeom prst="rect">
            <a:avLst/>
          </a:prstGeom>
        </p:spPr>
      </p:pic>
      <p:sp>
        <p:nvSpPr>
          <p:cNvPr id="79" name="Title 1"/>
          <p:cNvSpPr>
            <a:spLocks noGrp="1"/>
          </p:cNvSpPr>
          <p:nvPr>
            <p:ph type="title"/>
          </p:nvPr>
        </p:nvSpPr>
        <p:spPr>
          <a:xfrm>
            <a:off x="534729" y="-61578"/>
            <a:ext cx="7886700" cy="994172"/>
          </a:xfrm>
        </p:spPr>
        <p:txBody>
          <a:bodyPr/>
          <a:lstStyle/>
          <a:p>
            <a:r>
              <a:rPr lang="en-US" dirty="0" smtClean="0"/>
              <a:t>Channels to Paths</a:t>
            </a:r>
            <a:endParaRPr lang="en-US" dirty="0"/>
          </a:p>
        </p:txBody>
      </p:sp>
      <p:sp>
        <p:nvSpPr>
          <p:cNvPr id="50" name="TextBox 49"/>
          <p:cNvSpPr txBox="1"/>
          <p:nvPr/>
        </p:nvSpPr>
        <p:spPr>
          <a:xfrm>
            <a:off x="1885501" y="781657"/>
            <a:ext cx="1053494" cy="369332"/>
          </a:xfrm>
          <a:prstGeom prst="rect">
            <a:avLst/>
          </a:prstGeom>
          <a:noFill/>
        </p:spPr>
        <p:txBody>
          <a:bodyPr wrap="none" rtlCol="0">
            <a:spAutoFit/>
          </a:bodyPr>
          <a:lstStyle/>
          <a:p>
            <a:r>
              <a:rPr lang="en-US" smtClean="0"/>
              <a:t>Uplink (f)</a:t>
            </a:r>
            <a:endParaRPr lang="en-US"/>
          </a:p>
        </p:txBody>
      </p:sp>
      <p:sp>
        <p:nvSpPr>
          <p:cNvPr id="65" name="Left Arrow 64"/>
          <p:cNvSpPr/>
          <p:nvPr/>
        </p:nvSpPr>
        <p:spPr>
          <a:xfrm>
            <a:off x="4968261" y="1517073"/>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eft Arrow 66"/>
          <p:cNvSpPr/>
          <p:nvPr/>
        </p:nvSpPr>
        <p:spPr>
          <a:xfrm rot="19499743">
            <a:off x="2150157" y="1771912"/>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8199901" y="1379821"/>
                <a:ext cx="756960" cy="423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1</m:t>
                              </m:r>
                            </m:sub>
                          </m:sSub>
                        </m:e>
                      </m:acc>
                    </m:oMath>
                  </m:oMathPara>
                </a14:m>
                <a:endParaRPr lang="en-US" sz="2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8199901" y="1379821"/>
                <a:ext cx="756960" cy="42389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1800267" y="3611732"/>
                <a:ext cx="7338227" cy="516232"/>
              </a:xfrm>
              <a:prstGeom prst="rect">
                <a:avLst/>
              </a:prstGeom>
              <a:noFill/>
            </p:spPr>
            <p:txBody>
              <a:bodyPr wrap="none" rtlCol="0">
                <a:spAutoFit/>
              </a:bodyPr>
              <a:lstStyle/>
              <a:p>
                <a:r>
                  <a:rPr lang="en-US" sz="2400" dirty="0" smtClean="0"/>
                  <a:t>Goal: To find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𝑎</m:t>
                            </m:r>
                          </m:e>
                          <m:sub>
                            <m:r>
                              <a:rPr lang="en-US" sz="2400" b="0" i="1" smtClean="0">
                                <a:latin typeface="Cambria Math" charset="0"/>
                              </a:rPr>
                              <m:t>𝑖</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𝜙</m:t>
                            </m:r>
                          </m:e>
                          <m:sub>
                            <m:r>
                              <a:rPr lang="en-US" sz="2400" b="0" i="1" smtClean="0">
                                <a:latin typeface="Cambria Math" charset="0"/>
                              </a:rPr>
                              <m:t>𝑖</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𝜃</m:t>
                            </m:r>
                          </m:e>
                          <m:sub>
                            <m:r>
                              <a:rPr lang="en-US" sz="2400" b="0" i="1" smtClean="0">
                                <a:latin typeface="Cambria Math" charset="0"/>
                              </a:rPr>
                              <m:t>𝑖</m:t>
                            </m:r>
                          </m:sub>
                        </m:sSub>
                        <m:r>
                          <a:rPr lang="en-US" sz="2400" b="0" i="1" smtClean="0">
                            <a:latin typeface="Cambria Math" charset="0"/>
                          </a:rPr>
                          <m:t>}</m:t>
                        </m:r>
                      </m:e>
                      <m:sub>
                        <m:r>
                          <a:rPr lang="en-US" sz="2400" b="0" i="1" smtClean="0">
                            <a:latin typeface="Cambria Math" charset="0"/>
                          </a:rPr>
                          <m:t>𝑖</m:t>
                        </m:r>
                        <m:r>
                          <a:rPr lang="en-US" sz="2400" b="0" i="1" smtClean="0">
                            <a:latin typeface="Cambria Math" charset="0"/>
                          </a:rPr>
                          <m:t>=1</m:t>
                        </m:r>
                      </m:sub>
                      <m:sup>
                        <m:r>
                          <a:rPr lang="en-US" sz="2400" b="0" i="1" smtClean="0">
                            <a:latin typeface="Cambria Math" charset="0"/>
                          </a:rPr>
                          <m:t>𝑁</m:t>
                        </m:r>
                      </m:sup>
                    </m:sSubSup>
                  </m:oMath>
                </a14:m>
                <a:r>
                  <a:rPr lang="en-US" sz="2400" dirty="0" smtClean="0"/>
                  <a:t>, that can produce channels </a:t>
                </a:r>
                <a14:m>
                  <m:oMath xmlns:m="http://schemas.openxmlformats.org/officeDocument/2006/math">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charset="0"/>
                              </a:rPr>
                              <m:t>h</m:t>
                            </m:r>
                          </m:e>
                          <m:sub>
                            <m:r>
                              <a:rPr lang="en-US" sz="2400" b="0" i="1" smtClean="0">
                                <a:latin typeface="Cambria Math" charset="0"/>
                              </a:rPr>
                              <m:t>1</m:t>
                            </m:r>
                          </m:sub>
                        </m:sSub>
                      </m:e>
                    </m:acc>
                  </m:oMath>
                </a14:m>
                <a:endParaRPr lang="en-US" sz="2400" dirty="0"/>
              </a:p>
            </p:txBody>
          </p:sp>
        </mc:Choice>
        <mc:Fallback>
          <p:sp>
            <p:nvSpPr>
              <p:cNvPr id="47" name="TextBox 46"/>
              <p:cNvSpPr txBox="1">
                <a:spLocks noRot="1" noChangeAspect="1" noMove="1" noResize="1" noEditPoints="1" noAdjustHandles="1" noChangeArrowheads="1" noChangeShapeType="1" noTextEdit="1"/>
              </p:cNvSpPr>
              <p:nvPr/>
            </p:nvSpPr>
            <p:spPr>
              <a:xfrm>
                <a:off x="1800267" y="3611732"/>
                <a:ext cx="7338227" cy="516232"/>
              </a:xfrm>
              <a:prstGeom prst="rect">
                <a:avLst/>
              </a:prstGeom>
              <a:blipFill rotWithShape="0">
                <a:blip r:embed="rId8"/>
                <a:stretch>
                  <a:fillRect l="-1246" b="-258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312950" y="2985650"/>
                <a:ext cx="22947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charset="0"/>
                            </a:rPr>
                            <m:t>𝜃</m:t>
                          </m:r>
                        </m:e>
                        <m:sub>
                          <m:r>
                            <a:rPr lang="en-US" b="0" i="1" smtClean="0">
                              <a:latin typeface="Cambria Math" charset="0"/>
                            </a:rPr>
                            <m:t>1</m:t>
                          </m:r>
                        </m:sub>
                      </m:sSub>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1312950" y="2985650"/>
                <a:ext cx="229476" cy="276999"/>
              </a:xfrm>
              <a:prstGeom prst="rect">
                <a:avLst/>
              </a:prstGeom>
              <a:blipFill rotWithShape="0">
                <a:blip r:embed="rId9"/>
                <a:stretch>
                  <a:fillRect l="-31579" r="-21053" b="-1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TextBox 63"/>
              <p:cNvSpPr txBox="1"/>
              <p:nvPr/>
            </p:nvSpPr>
            <p:spPr>
              <a:xfrm>
                <a:off x="1782275" y="2974158"/>
                <a:ext cx="5653407" cy="461665"/>
              </a:xfrm>
              <a:prstGeom prst="rect">
                <a:avLst/>
              </a:prstGeom>
              <a:noFill/>
            </p:spPr>
            <p:txBody>
              <a:bodyPr wrap="none" rtlCol="0">
                <a:spAutoFit/>
              </a:bodyPr>
              <a:lstStyle/>
              <a:p>
                <a:r>
                  <a:rPr lang="en-US" sz="2400" dirty="0" smtClean="0"/>
                  <a:t>Recall: Each path is represented by </a:t>
                </a:r>
                <a14:m>
                  <m:oMath xmlns:m="http://schemas.openxmlformats.org/officeDocument/2006/math">
                    <m:r>
                      <a:rPr lang="en-US" sz="2400" b="0" i="1" smtClean="0">
                        <a:latin typeface="Cambria Math" charset="0"/>
                      </a:rPr>
                      <m:t>(</m:t>
                    </m:r>
                    <m:r>
                      <a:rPr lang="en-US" sz="2400" b="0" i="1" smtClean="0">
                        <a:latin typeface="Cambria Math" charset="0"/>
                      </a:rPr>
                      <m:t>𝑎</m:t>
                    </m:r>
                    <m:r>
                      <a:rPr lang="en-US" sz="2400" b="0" i="1" smtClean="0">
                        <a:latin typeface="Cambria Math" charset="0"/>
                      </a:rPr>
                      <m:t>,</m:t>
                    </m:r>
                    <m:r>
                      <a:rPr lang="en-US" sz="2400" b="0" i="1" smtClean="0">
                        <a:latin typeface="Cambria Math" charset="0"/>
                      </a:rPr>
                      <m:t>𝜙</m:t>
                    </m:r>
                    <m:r>
                      <a:rPr lang="en-US" sz="2400" b="0" i="1" smtClean="0">
                        <a:latin typeface="Cambria Math" charset="0"/>
                      </a:rPr>
                      <m:t>,</m:t>
                    </m:r>
                    <m:r>
                      <a:rPr lang="en-US" sz="2400" b="0" i="1" smtClean="0">
                        <a:latin typeface="Cambria Math" charset="0"/>
                      </a:rPr>
                      <m:t>𝜃</m:t>
                    </m:r>
                    <m:r>
                      <a:rPr lang="en-US" sz="2400" b="0" i="1" smtClean="0">
                        <a:latin typeface="Cambria Math" charset="0"/>
                      </a:rPr>
                      <m:t>)</m:t>
                    </m:r>
                  </m:oMath>
                </a14:m>
                <a:endParaRPr lang="en-US" sz="2400" dirty="0"/>
              </a:p>
            </p:txBody>
          </p:sp>
        </mc:Choice>
        <mc:Fallback>
          <p:sp>
            <p:nvSpPr>
              <p:cNvPr id="64" name="TextBox 63"/>
              <p:cNvSpPr txBox="1">
                <a:spLocks noRot="1" noChangeAspect="1" noMove="1" noResize="1" noEditPoints="1" noAdjustHandles="1" noChangeArrowheads="1" noChangeShapeType="1" noTextEdit="1"/>
              </p:cNvSpPr>
              <p:nvPr/>
            </p:nvSpPr>
            <p:spPr>
              <a:xfrm>
                <a:off x="1782275" y="2974158"/>
                <a:ext cx="5653407" cy="461665"/>
              </a:xfrm>
              <a:prstGeom prst="rect">
                <a:avLst/>
              </a:prstGeom>
              <a:blipFill rotWithShape="0">
                <a:blip r:embed="rId10"/>
                <a:stretch>
                  <a:fillRect l="-1616"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4800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lstStyle/>
          <a:p>
            <a:r>
              <a:rPr lang="en-US" dirty="0"/>
              <a:t>Cellular Traffic is Increasing</a:t>
            </a:r>
          </a:p>
        </p:txBody>
      </p:sp>
      <p:sp>
        <p:nvSpPr>
          <p:cNvPr id="3" name="Content Placeholder 2"/>
          <p:cNvSpPr>
            <a:spLocks noGrp="1"/>
          </p:cNvSpPr>
          <p:nvPr>
            <p:ph idx="1"/>
          </p:nvPr>
        </p:nvSpPr>
        <p:spPr>
          <a:xfrm>
            <a:off x="806249" y="958000"/>
            <a:ext cx="7709101" cy="707553"/>
          </a:xfrm>
        </p:spPr>
        <p:txBody>
          <a:bodyPr>
            <a:noAutofit/>
          </a:bodyPr>
          <a:lstStyle/>
          <a:p>
            <a:pPr marL="0" lvl="1" indent="0" algn="ctr">
              <a:spcBef>
                <a:spcPts val="750"/>
              </a:spcBef>
              <a:buNone/>
            </a:pPr>
            <a:r>
              <a:rPr lang="en-US" sz="2400" b="1" dirty="0"/>
              <a:t>Global mobile data traffic will increase </a:t>
            </a:r>
            <a:r>
              <a:rPr lang="en-US" sz="2400" b="1" dirty="0">
                <a:solidFill>
                  <a:srgbClr val="FF0000"/>
                </a:solidFill>
              </a:rPr>
              <a:t>8 fold</a:t>
            </a:r>
            <a:r>
              <a:rPr lang="en-US" sz="2400" b="1" dirty="0"/>
              <a:t> </a:t>
            </a:r>
            <a:r>
              <a:rPr lang="en-US" sz="2400" b="1" dirty="0" smtClean="0"/>
              <a:t>in 2015-2020  </a:t>
            </a:r>
            <a:r>
              <a:rPr lang="en-US" sz="2400" b="1" i="1" dirty="0"/>
              <a:t>CISCO</a:t>
            </a:r>
          </a:p>
          <a:p>
            <a:pPr marL="0" lvl="1" indent="0" algn="ctr">
              <a:spcBef>
                <a:spcPts val="750"/>
              </a:spcBef>
              <a:buNone/>
            </a:pPr>
            <a:endParaRPr lang="en-US" sz="2400" b="1" dirty="0"/>
          </a:p>
        </p:txBody>
      </p:sp>
      <p:graphicFrame>
        <p:nvGraphicFramePr>
          <p:cNvPr id="4" name="Chart 3"/>
          <p:cNvGraphicFramePr/>
          <p:nvPr>
            <p:extLst>
              <p:ext uri="{D42A27DB-BD31-4B8C-83A1-F6EECF244321}">
                <p14:modId xmlns:p14="http://schemas.microsoft.com/office/powerpoint/2010/main" val="825140149"/>
              </p:ext>
            </p:extLst>
          </p:nvPr>
        </p:nvGraphicFramePr>
        <p:xfrm>
          <a:off x="0" y="1554634"/>
          <a:ext cx="7995424" cy="35888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5930" y="2262187"/>
            <a:ext cx="3808070" cy="830997"/>
          </a:xfrm>
          <a:prstGeom prst="rect">
            <a:avLst/>
          </a:prstGeom>
          <a:noFill/>
        </p:spPr>
        <p:txBody>
          <a:bodyPr wrap="square" rtlCol="0">
            <a:spAutoFit/>
          </a:bodyPr>
          <a:lstStyle/>
          <a:p>
            <a:pPr algn="ctr"/>
            <a:r>
              <a:rPr lang="en-US" sz="2400" b="1" dirty="0" smtClean="0">
                <a:solidFill>
                  <a:srgbClr val="FF0000"/>
                </a:solidFill>
              </a:rPr>
              <a:t>Spectrum cannot accommodate this increase</a:t>
            </a:r>
            <a:endParaRPr lang="en-US" sz="2400" b="1" dirty="0">
              <a:solidFill>
                <a:srgbClr val="FF0000"/>
              </a:solidFill>
            </a:endParaRPr>
          </a:p>
        </p:txBody>
      </p:sp>
    </p:spTree>
    <p:extLst>
      <p:ext uri="{BB962C8B-B14F-4D97-AF65-F5344CB8AC3E}">
        <p14:creationId xmlns:p14="http://schemas.microsoft.com/office/powerpoint/2010/main" val="20903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1"/>
          <p:cNvSpPr>
            <a:spLocks noGrp="1"/>
          </p:cNvSpPr>
          <p:nvPr>
            <p:ph type="title"/>
          </p:nvPr>
        </p:nvSpPr>
        <p:spPr>
          <a:xfrm>
            <a:off x="534729" y="-61578"/>
            <a:ext cx="7886700" cy="994172"/>
          </a:xfrm>
        </p:spPr>
        <p:txBody>
          <a:bodyPr/>
          <a:lstStyle/>
          <a:p>
            <a:r>
              <a:rPr lang="en-US" dirty="0" smtClean="0"/>
              <a:t>Channels to Paths</a:t>
            </a:r>
            <a:endParaRPr lang="en-US" dirty="0"/>
          </a:p>
        </p:txBody>
      </p:sp>
      <mc:AlternateContent xmlns:mc="http://schemas.openxmlformats.org/markup-compatibility/2006" xmlns:a14="http://schemas.microsoft.com/office/drawing/2010/main">
        <mc:Choice Requires="a14">
          <p:sp>
            <p:nvSpPr>
              <p:cNvPr id="47" name="TextBox 46"/>
              <p:cNvSpPr txBox="1"/>
              <p:nvPr/>
            </p:nvSpPr>
            <p:spPr>
              <a:xfrm>
                <a:off x="808965" y="932594"/>
                <a:ext cx="7338227" cy="516232"/>
              </a:xfrm>
              <a:prstGeom prst="rect">
                <a:avLst/>
              </a:prstGeom>
              <a:noFill/>
            </p:spPr>
            <p:txBody>
              <a:bodyPr wrap="none" rtlCol="0">
                <a:spAutoFit/>
              </a:bodyPr>
              <a:lstStyle/>
              <a:p>
                <a:r>
                  <a:rPr lang="en-US" sz="2400" dirty="0" smtClean="0"/>
                  <a:t>Goal: To find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𝑎</m:t>
                            </m:r>
                          </m:e>
                          <m:sub>
                            <m:r>
                              <a:rPr lang="en-US" sz="2400" b="0" i="1" smtClean="0">
                                <a:latin typeface="Cambria Math" charset="0"/>
                              </a:rPr>
                              <m:t>𝑖</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𝜙</m:t>
                            </m:r>
                          </m:e>
                          <m:sub>
                            <m:r>
                              <a:rPr lang="en-US" sz="2400" b="0" i="1" smtClean="0">
                                <a:latin typeface="Cambria Math" charset="0"/>
                              </a:rPr>
                              <m:t>𝑖</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𝜃</m:t>
                            </m:r>
                          </m:e>
                          <m:sub>
                            <m:r>
                              <a:rPr lang="en-US" sz="2400" b="0" i="1" smtClean="0">
                                <a:latin typeface="Cambria Math" charset="0"/>
                              </a:rPr>
                              <m:t>𝑖</m:t>
                            </m:r>
                          </m:sub>
                        </m:sSub>
                        <m:r>
                          <a:rPr lang="en-US" sz="2400" b="0" i="1" smtClean="0">
                            <a:latin typeface="Cambria Math" charset="0"/>
                          </a:rPr>
                          <m:t>}</m:t>
                        </m:r>
                      </m:e>
                      <m:sub>
                        <m:r>
                          <a:rPr lang="en-US" sz="2400" b="0" i="1" smtClean="0">
                            <a:latin typeface="Cambria Math" charset="0"/>
                          </a:rPr>
                          <m:t>𝑖</m:t>
                        </m:r>
                        <m:r>
                          <a:rPr lang="en-US" sz="2400" b="0" i="1" smtClean="0">
                            <a:latin typeface="Cambria Math" charset="0"/>
                          </a:rPr>
                          <m:t>=1</m:t>
                        </m:r>
                      </m:sub>
                      <m:sup>
                        <m:r>
                          <a:rPr lang="en-US" sz="2400" b="0" i="1" smtClean="0">
                            <a:latin typeface="Cambria Math" charset="0"/>
                          </a:rPr>
                          <m:t>𝑁</m:t>
                        </m:r>
                      </m:sup>
                    </m:sSubSup>
                  </m:oMath>
                </a14:m>
                <a:r>
                  <a:rPr lang="en-US" sz="2400" dirty="0" smtClean="0"/>
                  <a:t>, that can produce channels </a:t>
                </a:r>
                <a14:m>
                  <m:oMath xmlns:m="http://schemas.openxmlformats.org/officeDocument/2006/math">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charset="0"/>
                              </a:rPr>
                              <m:t>h</m:t>
                            </m:r>
                          </m:e>
                          <m:sub>
                            <m:r>
                              <a:rPr lang="en-US" sz="2400" b="0" i="1" smtClean="0">
                                <a:latin typeface="Cambria Math" charset="0"/>
                              </a:rPr>
                              <m:t>1</m:t>
                            </m:r>
                          </m:sub>
                        </m:sSub>
                      </m:e>
                    </m:acc>
                  </m:oMath>
                </a14:m>
                <a:endParaRPr lang="en-US"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808965" y="932594"/>
                <a:ext cx="7338227" cy="516232"/>
              </a:xfrm>
              <a:prstGeom prst="rect">
                <a:avLst/>
              </a:prstGeom>
              <a:blipFill rotWithShape="0">
                <a:blip r:embed="rId3"/>
                <a:stretch>
                  <a:fillRect l="-1330" b="-2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453806" y="1619803"/>
                <a:ext cx="4048544" cy="103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𝑒𝑠𝑡</m:t>
                              </m:r>
                            </m:sub>
                          </m:sSub>
                        </m:e>
                      </m:acc>
                      <m:r>
                        <a:rPr lang="en-US" sz="2400" b="0" i="1" smtClean="0">
                          <a:latin typeface="Cambria Math" charset="0"/>
                        </a:rPr>
                        <m:t>=</m:t>
                      </m:r>
                      <m:r>
                        <a:rPr lang="en-US" sz="2400" i="1">
                          <a:latin typeface="Cambria Math" charset="0"/>
                        </a:rPr>
                        <m:t>𝐹𝐹𝑇</m:t>
                      </m:r>
                      <m:d>
                        <m:dPr>
                          <m:ctrlPr>
                            <a:rPr lang="en-US" sz="2400" i="1">
                              <a:latin typeface="Cambria Math" panose="02040503050406030204" pitchFamily="18" charset="0"/>
                            </a:rPr>
                          </m:ctrlPr>
                        </m:dPr>
                        <m:e>
                          <m:nary>
                            <m:naryPr>
                              <m:chr m:val="∑"/>
                              <m:ctrlPr>
                                <a:rPr lang="is-I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𝑁</m:t>
                              </m:r>
                            </m:sup>
                            <m:e>
                              <m:sSub>
                                <m:sSubPr>
                                  <m:ctrlPr>
                                    <a:rPr lang="en-US" sz="2400" i="1">
                                      <a:latin typeface="Cambria Math" panose="02040503050406030204" pitchFamily="18" charset="0"/>
                                    </a:rPr>
                                  </m:ctrlPr>
                                </m:sSubPr>
                                <m:e>
                                  <m:r>
                                    <a:rPr lang="en-US" sz="2400" i="1">
                                      <a:latin typeface="Cambria Math" charset="0"/>
                                    </a:rPr>
                                    <m:t>𝑆</m:t>
                                  </m:r>
                                </m:e>
                                <m:sub>
                                  <m:r>
                                    <a:rPr lang="en-US" sz="2400" i="1">
                                      <a:latin typeface="Cambria Math" charset="0"/>
                                    </a:rPr>
                                    <m:t>𝑓</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𝑎</m:t>
                                      </m:r>
                                    </m:e>
                                    <m:sub>
                                      <m:r>
                                        <a:rPr lang="en-US" sz="2400" i="1">
                                          <a:latin typeface="Cambria Math" charset="0"/>
                                        </a:rPr>
                                        <m:t>𝑖</m:t>
                                      </m:r>
                                    </m:sub>
                                  </m:sSub>
                                  <m:r>
                                    <a:rPr lang="en-US" sz="2400" i="1">
                                      <a:latin typeface="Cambria Math" charset="0"/>
                                    </a:rPr>
                                    <m:t>,</m:t>
                                  </m:r>
                                  <m:sSub>
                                    <m:sSubPr>
                                      <m:ctrlPr>
                                        <a:rPr lang="en-US" sz="2400" i="1">
                                          <a:latin typeface="Cambria Math" panose="02040503050406030204" pitchFamily="18" charset="0"/>
                                        </a:rPr>
                                      </m:ctrlPr>
                                    </m:sSubPr>
                                    <m:e>
                                      <m:r>
                                        <a:rPr lang="en-US" sz="2400" b="0" i="1" smtClean="0">
                                          <a:latin typeface="Cambria Math" charset="0"/>
                                        </a:rPr>
                                        <m:t>𝜙</m:t>
                                      </m:r>
                                    </m:e>
                                    <m:sub>
                                      <m:r>
                                        <a:rPr lang="en-US" sz="2400" i="1">
                                          <a:latin typeface="Cambria Math" charset="0"/>
                                        </a:rPr>
                                        <m:t>𝑖</m:t>
                                      </m:r>
                                    </m:sub>
                                  </m:sSub>
                                  <m:r>
                                    <a:rPr lang="en-US" sz="2400" i="1">
                                      <a:latin typeface="Cambria Math" charset="0"/>
                                    </a:rPr>
                                    <m:t>,</m:t>
                                  </m:r>
                                  <m:sSub>
                                    <m:sSubPr>
                                      <m:ctrlPr>
                                        <a:rPr lang="en-US" sz="2400" i="1">
                                          <a:latin typeface="Cambria Math" panose="02040503050406030204" pitchFamily="18" charset="0"/>
                                        </a:rPr>
                                      </m:ctrlPr>
                                    </m:sSubPr>
                                    <m:e>
                                      <m:r>
                                        <a:rPr lang="en-US" sz="2400" b="0" i="1" smtClean="0">
                                          <a:latin typeface="Cambria Math" charset="0"/>
                                        </a:rPr>
                                        <m:t>𝜃</m:t>
                                      </m:r>
                                    </m:e>
                                    <m:sub>
                                      <m:r>
                                        <a:rPr lang="en-US" sz="2400" i="1">
                                          <a:latin typeface="Cambria Math" charset="0"/>
                                        </a:rPr>
                                        <m:t>𝑖</m:t>
                                      </m:r>
                                    </m:sub>
                                  </m:sSub>
                                </m:e>
                              </m:d>
                            </m:e>
                          </m:nary>
                        </m:e>
                      </m:d>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453806" y="1619803"/>
                <a:ext cx="4048544" cy="103848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248705" y="2829269"/>
                <a:ext cx="5759462" cy="5416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chemeClr val="tx1"/>
                              </a:solidFill>
                              <a:latin typeface="Cambria Math" panose="02040503050406030204" pitchFamily="18" charset="0"/>
                            </a:rPr>
                          </m:ctrlPr>
                        </m:sSubSupPr>
                        <m:e>
                          <m:r>
                            <a:rPr lang="en-US" sz="2400" b="0" i="1" smtClean="0">
                              <a:solidFill>
                                <a:schemeClr val="tx1"/>
                              </a:solidFill>
                              <a:latin typeface="Cambria Math"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𝑎</m:t>
                              </m:r>
                            </m:e>
                            <m:sub>
                              <m:r>
                                <a:rPr lang="en-US" sz="2400" b="0" i="1" smtClean="0">
                                  <a:solidFill>
                                    <a:schemeClr val="tx1"/>
                                  </a:solidFill>
                                  <a:latin typeface="Cambria Math" charset="0"/>
                                </a:rPr>
                                <m:t>𝑖</m:t>
                              </m:r>
                            </m:sub>
                          </m:sSub>
                          <m:r>
                            <a:rPr lang="en-US" sz="2400" b="0" i="1" smtClean="0">
                              <a:solidFill>
                                <a:schemeClr val="tx1"/>
                              </a:solidFill>
                              <a:latin typeface="Cambria Math"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𝜙</m:t>
                              </m:r>
                            </m:e>
                            <m:sub>
                              <m:r>
                                <a:rPr lang="en-US" sz="2400" b="0" i="1" smtClean="0">
                                  <a:solidFill>
                                    <a:schemeClr val="tx1"/>
                                  </a:solidFill>
                                  <a:latin typeface="Cambria Math" charset="0"/>
                                </a:rPr>
                                <m:t>𝑖</m:t>
                              </m:r>
                            </m:sub>
                          </m:sSub>
                          <m:r>
                            <a:rPr lang="en-US" sz="2400" b="0" i="1" smtClean="0">
                              <a:solidFill>
                                <a:schemeClr val="tx1"/>
                              </a:solidFill>
                              <a:latin typeface="Cambria Math" charset="0"/>
                            </a:rPr>
                            <m:t>, </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𝜃</m:t>
                              </m:r>
                            </m:e>
                            <m:sub>
                              <m:r>
                                <a:rPr lang="en-US" sz="2400" b="0" i="1" smtClean="0">
                                  <a:solidFill>
                                    <a:schemeClr val="tx1"/>
                                  </a:solidFill>
                                  <a:latin typeface="Cambria Math" charset="0"/>
                                </a:rPr>
                                <m:t>𝑖</m:t>
                              </m:r>
                            </m:sub>
                          </m:sSub>
                          <m:r>
                            <a:rPr lang="en-US" sz="2400" b="0" i="1" smtClean="0">
                              <a:solidFill>
                                <a:schemeClr val="tx1"/>
                              </a:solidFill>
                              <a:latin typeface="Cambria Math" charset="0"/>
                            </a:rPr>
                            <m:t>}</m:t>
                          </m:r>
                        </m:e>
                        <m:sub>
                          <m:r>
                            <a:rPr lang="en-US" sz="2400" b="0" i="1" smtClean="0">
                              <a:solidFill>
                                <a:schemeClr val="tx1"/>
                              </a:solidFill>
                              <a:latin typeface="Cambria Math" charset="0"/>
                            </a:rPr>
                            <m:t>𝑖</m:t>
                          </m:r>
                          <m:r>
                            <a:rPr lang="en-US" sz="2400" b="0" i="1" smtClean="0">
                              <a:solidFill>
                                <a:schemeClr val="tx1"/>
                              </a:solidFill>
                              <a:latin typeface="Cambria Math" charset="0"/>
                            </a:rPr>
                            <m:t>=1</m:t>
                          </m:r>
                        </m:sub>
                        <m:sup>
                          <m:r>
                            <a:rPr lang="en-US" sz="2400" b="0" i="1" smtClean="0">
                              <a:solidFill>
                                <a:schemeClr val="tx1"/>
                              </a:solidFill>
                              <a:latin typeface="Cambria Math" charset="0"/>
                            </a:rPr>
                            <m:t>𝑁</m:t>
                          </m:r>
                        </m:sup>
                      </m:sSubSup>
                      <m:r>
                        <a:rPr lang="en-US" sz="2400" b="0" i="1" smtClean="0">
                          <a:solidFill>
                            <a:schemeClr val="tx1"/>
                          </a:solidFill>
                          <a:latin typeface="Cambria Math" charset="0"/>
                        </a:rPr>
                        <m:t>=</m:t>
                      </m:r>
                      <m:r>
                        <a:rPr lang="en-US" sz="2400" b="0" i="1" smtClean="0">
                          <a:solidFill>
                            <a:schemeClr val="tx1"/>
                          </a:solidFill>
                          <a:latin typeface="Cambria Math" charset="0"/>
                        </a:rPr>
                        <m:t>𝑎𝑟𝑔𝑚𝑖</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𝑛</m:t>
                          </m:r>
                        </m:e>
                        <m:sub>
                          <m:r>
                            <a:rPr lang="en-US" sz="2400" b="0" i="1" smtClean="0">
                              <a:solidFill>
                                <a:schemeClr val="tx1"/>
                              </a:solidFill>
                              <a:latin typeface="Cambria Math"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𝑎</m:t>
                              </m:r>
                            </m:e>
                            <m:sub>
                              <m:r>
                                <a:rPr lang="en-US" sz="2400" b="0" i="1" smtClean="0">
                                  <a:solidFill>
                                    <a:schemeClr val="tx1"/>
                                  </a:solidFill>
                                  <a:latin typeface="Cambria Math" charset="0"/>
                                </a:rPr>
                                <m:t>𝑖</m:t>
                              </m:r>
                            </m:sub>
                          </m:sSub>
                          <m:r>
                            <a:rPr lang="en-US" sz="2400" b="0" i="1" smtClean="0">
                              <a:solidFill>
                                <a:schemeClr val="tx1"/>
                              </a:solidFill>
                              <a:latin typeface="Cambria Math"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𝜙</m:t>
                              </m:r>
                            </m:e>
                            <m:sub>
                              <m:r>
                                <a:rPr lang="en-US" sz="2400" b="0" i="1" smtClean="0">
                                  <a:solidFill>
                                    <a:schemeClr val="tx1"/>
                                  </a:solidFill>
                                  <a:latin typeface="Cambria Math" charset="0"/>
                                </a:rPr>
                                <m:t>𝑖</m:t>
                              </m:r>
                            </m:sub>
                          </m:sSub>
                          <m:r>
                            <a:rPr lang="en-US" sz="2400" b="0" i="1" smtClean="0">
                              <a:solidFill>
                                <a:schemeClr val="tx1"/>
                              </a:solidFill>
                              <a:latin typeface="Cambria Math"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𝜃</m:t>
                              </m:r>
                            </m:e>
                            <m:sub>
                              <m:r>
                                <a:rPr lang="en-US" sz="2400" b="0" i="1" smtClean="0">
                                  <a:solidFill>
                                    <a:schemeClr val="tx1"/>
                                  </a:solidFill>
                                  <a:latin typeface="Cambria Math" charset="0"/>
                                </a:rPr>
                                <m:t>𝑖</m:t>
                              </m:r>
                            </m:sub>
                          </m:sSub>
                          <m:r>
                            <a:rPr lang="en-US" sz="2400" b="0" i="1" smtClean="0">
                              <a:solidFill>
                                <a:schemeClr val="tx1"/>
                              </a:solidFill>
                              <a:latin typeface="Cambria Math" charset="0"/>
                            </a:rPr>
                            <m:t>}</m:t>
                          </m:r>
                        </m:sub>
                      </m:sSub>
                      <m:sSup>
                        <m:sSupPr>
                          <m:ctrlPr>
                            <a:rPr lang="en-US" sz="2400" b="0" i="1" smtClean="0">
                              <a:solidFill>
                                <a:schemeClr val="tx1"/>
                              </a:solidFill>
                              <a:latin typeface="Cambria Math" panose="02040503050406030204" pitchFamily="18" charset="0"/>
                            </a:rPr>
                          </m:ctrlPr>
                        </m:sSupPr>
                        <m:e>
                          <m:d>
                            <m:dPr>
                              <m:begChr m:val="‖"/>
                              <m:endChr m:val="‖"/>
                              <m:ctrlPr>
                                <a:rPr lang="en-US" sz="2400" b="0" i="1" smtClean="0">
                                  <a:solidFill>
                                    <a:schemeClr val="tx1"/>
                                  </a:solidFill>
                                  <a:latin typeface="Cambria Math" panose="02040503050406030204" pitchFamily="18" charset="0"/>
                                </a:rPr>
                              </m:ctrlPr>
                            </m:dPr>
                            <m:e>
                              <m:acc>
                                <m:accPr>
                                  <m:chr m:val="⃗"/>
                                  <m:ctrlPr>
                                    <a:rPr lang="en-US" sz="2400" b="0" i="1" smtClean="0">
                                      <a:solidFill>
                                        <a:schemeClr val="tx1"/>
                                      </a:solidFill>
                                      <a:latin typeface="Cambria Math" panose="02040503050406030204" pitchFamily="18" charset="0"/>
                                    </a:rPr>
                                  </m:ctrlPr>
                                </m:acc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h</m:t>
                                      </m:r>
                                    </m:e>
                                    <m:sub>
                                      <m:r>
                                        <a:rPr lang="en-US" sz="2400" b="0" i="1" smtClean="0">
                                          <a:solidFill>
                                            <a:schemeClr val="tx1"/>
                                          </a:solidFill>
                                          <a:latin typeface="Cambria Math" charset="0"/>
                                        </a:rPr>
                                        <m:t>1</m:t>
                                      </m:r>
                                    </m:sub>
                                  </m:sSub>
                                </m:e>
                              </m:acc>
                              <m:r>
                                <a:rPr lang="en-US" sz="2400" b="0" i="1" smtClean="0">
                                  <a:solidFill>
                                    <a:schemeClr val="tx1"/>
                                  </a:solidFill>
                                  <a:latin typeface="Cambria Math" charset="0"/>
                                </a:rPr>
                                <m:t>−</m:t>
                              </m:r>
                              <m:acc>
                                <m:accPr>
                                  <m:chr m:val="⃗"/>
                                  <m:ctrlPr>
                                    <a:rPr lang="en-US" sz="2400" b="0" i="1" smtClean="0">
                                      <a:solidFill>
                                        <a:schemeClr val="tx1"/>
                                      </a:solidFill>
                                      <a:latin typeface="Cambria Math" panose="02040503050406030204" pitchFamily="18" charset="0"/>
                                    </a:rPr>
                                  </m:ctrlPr>
                                </m:accPr>
                                <m:e>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h</m:t>
                                      </m:r>
                                    </m:e>
                                    <m:sub>
                                      <m:r>
                                        <a:rPr lang="en-US" sz="2400" b="0" i="1" smtClean="0">
                                          <a:solidFill>
                                            <a:schemeClr val="tx1"/>
                                          </a:solidFill>
                                          <a:latin typeface="Cambria Math" charset="0"/>
                                        </a:rPr>
                                        <m:t>𝑒𝑠𝑡</m:t>
                                      </m:r>
                                    </m:sub>
                                  </m:sSub>
                                </m:e>
                              </m:acc>
                            </m:e>
                          </m:d>
                        </m:e>
                        <m:sup>
                          <m:r>
                            <a:rPr lang="en-US" sz="2400" b="0" i="1" smtClean="0">
                              <a:solidFill>
                                <a:schemeClr val="tx1"/>
                              </a:solidFill>
                              <a:latin typeface="Cambria Math" charset="0"/>
                            </a:rPr>
                            <m:t>2</m:t>
                          </m:r>
                        </m:sup>
                      </m:sSup>
                    </m:oMath>
                  </m:oMathPara>
                </a14:m>
                <a:endParaRPr lang="en-US" sz="2400" dirty="0">
                  <a:solidFill>
                    <a:schemeClr val="tx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248705" y="2829269"/>
                <a:ext cx="5759462" cy="541623"/>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12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Paths from Wireless Channels</a:t>
            </a:r>
            <a:endParaRPr lang="en-US" dirty="0"/>
          </a:p>
        </p:txBody>
      </p:sp>
      <p:sp>
        <p:nvSpPr>
          <p:cNvPr id="3" name="Content Placeholder 2"/>
          <p:cNvSpPr>
            <a:spLocks noGrp="1"/>
          </p:cNvSpPr>
          <p:nvPr>
            <p:ph idx="1"/>
          </p:nvPr>
        </p:nvSpPr>
        <p:spPr/>
        <p:txBody>
          <a:bodyPr/>
          <a:lstStyle/>
          <a:p>
            <a:r>
              <a:rPr lang="en-US" dirty="0" smtClean="0"/>
              <a:t>Optimization is non-linear and constrained</a:t>
            </a:r>
          </a:p>
          <a:p>
            <a:endParaRPr lang="en-US" dirty="0"/>
          </a:p>
          <a:p>
            <a:r>
              <a:rPr lang="en-US" dirty="0" smtClean="0"/>
              <a:t>Solved using standard interior point method</a:t>
            </a:r>
          </a:p>
          <a:p>
            <a:endParaRPr lang="en-US" dirty="0"/>
          </a:p>
          <a:p>
            <a:r>
              <a:rPr lang="en-US" dirty="0" smtClean="0"/>
              <a:t>Approximate initialization using RF-localization methods</a:t>
            </a:r>
            <a:endParaRPr lang="en-US" dirty="0"/>
          </a:p>
        </p:txBody>
      </p:sp>
    </p:spTree>
    <p:extLst>
      <p:ext uri="{BB962C8B-B14F-4D97-AF65-F5344CB8AC3E}">
        <p14:creationId xmlns:p14="http://schemas.microsoft.com/office/powerpoint/2010/main" val="843327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470" y="781657"/>
            <a:ext cx="2271592" cy="1819031"/>
          </a:xfrm>
          <a:prstGeom prst="rect">
            <a:avLst/>
          </a:prstGeom>
        </p:spPr>
      </p:pic>
      <p:grpSp>
        <p:nvGrpSpPr>
          <p:cNvPr id="4" name="Group 3"/>
          <p:cNvGrpSpPr/>
          <p:nvPr/>
        </p:nvGrpSpPr>
        <p:grpSpPr>
          <a:xfrm rot="16200000">
            <a:off x="-324953" y="1841788"/>
            <a:ext cx="1399003" cy="118797"/>
            <a:chOff x="3087887" y="320652"/>
            <a:chExt cx="3016627" cy="178588"/>
          </a:xfrm>
        </p:grpSpPr>
        <p:cxnSp>
          <p:nvCxnSpPr>
            <p:cNvPr id="5" name="Straight Connector 4"/>
            <p:cNvCxnSpPr/>
            <p:nvPr/>
          </p:nvCxnSpPr>
          <p:spPr>
            <a:xfrm>
              <a:off x="3087887" y="490874"/>
              <a:ext cx="30166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198412" y="34684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325667"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478067"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26812"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766119"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905428"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057828" y="33738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206573" y="33374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345880" y="342112"/>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498280" y="320652"/>
              <a:ext cx="1584265" cy="165494"/>
              <a:chOff x="2347347" y="964230"/>
              <a:chExt cx="1584265" cy="165494"/>
            </a:xfrm>
          </p:grpSpPr>
          <p:cxnSp>
            <p:nvCxnSpPr>
              <p:cNvPr id="16" name="Straight Connector 15"/>
              <p:cNvCxnSpPr/>
              <p:nvPr/>
            </p:nvCxnSpPr>
            <p:spPr>
              <a:xfrm flipV="1">
                <a:off x="2347347"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499747"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648492"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787799"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927108"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3079508"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228253" y="96895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367560" y="977324"/>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3494815" y="972596"/>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47215" y="967868"/>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795960" y="964230"/>
                <a:ext cx="135652"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27" name="Rectangle 26"/>
          <p:cNvSpPr/>
          <p:nvPr/>
        </p:nvSpPr>
        <p:spPr>
          <a:xfrm>
            <a:off x="674383" y="3603165"/>
            <a:ext cx="859099" cy="177023"/>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30" dirty="0">
              <a:solidFill>
                <a:srgbClr val="000000"/>
              </a:solidFill>
            </a:endParaRPr>
          </a:p>
        </p:txBody>
      </p:sp>
      <p:cxnSp>
        <p:nvCxnSpPr>
          <p:cNvPr id="28" name="Straight Arrow Connector 27"/>
          <p:cNvCxnSpPr>
            <a:stCxn id="46" idx="2"/>
            <a:endCxn id="39" idx="3"/>
          </p:cNvCxnSpPr>
          <p:nvPr/>
        </p:nvCxnSpPr>
        <p:spPr>
          <a:xfrm flipH="1">
            <a:off x="1121408" y="1201685"/>
            <a:ext cx="602226" cy="2192090"/>
          </a:xfrm>
          <a:prstGeom prst="straightConnector1">
            <a:avLst/>
          </a:prstGeom>
          <a:ln w="254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46" idx="2"/>
          </p:cNvCxnSpPr>
          <p:nvPr/>
        </p:nvCxnSpPr>
        <p:spPr>
          <a:xfrm flipH="1">
            <a:off x="440242" y="1201685"/>
            <a:ext cx="1283392" cy="702545"/>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39" idx="3"/>
          </p:cNvCxnSpPr>
          <p:nvPr/>
        </p:nvCxnSpPr>
        <p:spPr>
          <a:xfrm>
            <a:off x="436341" y="1901187"/>
            <a:ext cx="685067" cy="1492588"/>
          </a:xfrm>
          <a:prstGeom prst="straightConnector1">
            <a:avLst/>
          </a:prstGeom>
          <a:ln w="25400">
            <a:solidFill>
              <a:srgbClr val="0432F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80903" y="3388412"/>
            <a:ext cx="95100" cy="217957"/>
            <a:chOff x="2566279" y="2278058"/>
            <a:chExt cx="142964" cy="327654"/>
          </a:xfrm>
        </p:grpSpPr>
        <p:cxnSp>
          <p:nvCxnSpPr>
            <p:cNvPr id="32" name="Straight Connector 3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34" name="Group 33"/>
          <p:cNvGrpSpPr/>
          <p:nvPr/>
        </p:nvGrpSpPr>
        <p:grpSpPr>
          <a:xfrm>
            <a:off x="877380" y="3393775"/>
            <a:ext cx="95100" cy="217957"/>
            <a:chOff x="2566279" y="2278058"/>
            <a:chExt cx="142964" cy="327654"/>
          </a:xfrm>
        </p:grpSpPr>
        <p:cxnSp>
          <p:nvCxnSpPr>
            <p:cNvPr id="35" name="Straight Connector 34"/>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6"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37" name="Group 36"/>
          <p:cNvGrpSpPr/>
          <p:nvPr/>
        </p:nvGrpSpPr>
        <p:grpSpPr>
          <a:xfrm>
            <a:off x="1073857" y="3393775"/>
            <a:ext cx="95100" cy="217957"/>
            <a:chOff x="2566279" y="2278058"/>
            <a:chExt cx="142964" cy="327654"/>
          </a:xfrm>
        </p:grpSpPr>
        <p:cxnSp>
          <p:nvCxnSpPr>
            <p:cNvPr id="38" name="Straight Connector 3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40" name="Group 39"/>
          <p:cNvGrpSpPr/>
          <p:nvPr/>
        </p:nvGrpSpPr>
        <p:grpSpPr>
          <a:xfrm>
            <a:off x="1263325" y="3390428"/>
            <a:ext cx="95100" cy="217957"/>
            <a:chOff x="2566279" y="2278058"/>
            <a:chExt cx="142964" cy="327654"/>
          </a:xfrm>
        </p:grpSpPr>
        <p:cxnSp>
          <p:nvCxnSpPr>
            <p:cNvPr id="41" name="Straight Connector 40"/>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grpSp>
        <p:nvGrpSpPr>
          <p:cNvPr id="43" name="Group 42"/>
          <p:cNvGrpSpPr/>
          <p:nvPr/>
        </p:nvGrpSpPr>
        <p:grpSpPr>
          <a:xfrm>
            <a:off x="1447326" y="3387374"/>
            <a:ext cx="95100" cy="217957"/>
            <a:chOff x="2566279" y="2278058"/>
            <a:chExt cx="142964" cy="327654"/>
          </a:xfrm>
        </p:grpSpPr>
        <p:cxnSp>
          <p:nvCxnSpPr>
            <p:cNvPr id="44" name="Straight Connector 4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7"/>
            </a:p>
          </p:txBody>
        </p:sp>
      </p:grpSp>
      <p:pic>
        <p:nvPicPr>
          <p:cNvPr id="46" name="Picture 45"/>
          <p:cNvPicPr>
            <a:picLocks noChangeAspect="1"/>
          </p:cNvPicPr>
          <p:nvPr/>
        </p:nvPicPr>
        <p:blipFill>
          <a:blip r:embed="rId4"/>
          <a:stretch>
            <a:fillRect/>
          </a:stretch>
        </p:blipFill>
        <p:spPr>
          <a:xfrm>
            <a:off x="1533481" y="821380"/>
            <a:ext cx="380305" cy="380305"/>
          </a:xfrm>
          <a:prstGeom prst="rect">
            <a:avLst/>
          </a:prstGeom>
        </p:spPr>
      </p:pic>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433" y="815360"/>
            <a:ext cx="2288874" cy="1831519"/>
          </a:xfrm>
          <a:prstGeom prst="rect">
            <a:avLst/>
          </a:prstGeom>
        </p:spPr>
      </p:pic>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101" y="2683374"/>
            <a:ext cx="2228206" cy="1833565"/>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7470" y="2636170"/>
            <a:ext cx="2271592" cy="1797256"/>
          </a:xfrm>
          <a:prstGeom prst="rect">
            <a:avLst/>
          </a:prstGeom>
        </p:spPr>
      </p:pic>
      <p:sp>
        <p:nvSpPr>
          <p:cNvPr id="76" name="TextBox 75"/>
          <p:cNvSpPr txBox="1"/>
          <p:nvPr/>
        </p:nvSpPr>
        <p:spPr>
          <a:xfrm>
            <a:off x="1016648" y="851648"/>
            <a:ext cx="570990" cy="338554"/>
          </a:xfrm>
          <a:prstGeom prst="rect">
            <a:avLst/>
          </a:prstGeom>
          <a:noFill/>
        </p:spPr>
        <p:txBody>
          <a:bodyPr wrap="none" rtlCol="0">
            <a:spAutoFit/>
          </a:bodyPr>
          <a:lstStyle/>
          <a:p>
            <a:r>
              <a:rPr lang="en-US" sz="1600" dirty="0"/>
              <a:t>User</a:t>
            </a:r>
          </a:p>
        </p:txBody>
      </p:sp>
      <p:sp>
        <p:nvSpPr>
          <p:cNvPr id="77" name="TextBox 76"/>
          <p:cNvSpPr txBox="1"/>
          <p:nvPr/>
        </p:nvSpPr>
        <p:spPr>
          <a:xfrm>
            <a:off x="641821" y="3780188"/>
            <a:ext cx="955711" cy="276551"/>
          </a:xfrm>
          <a:prstGeom prst="rect">
            <a:avLst/>
          </a:prstGeom>
          <a:noFill/>
        </p:spPr>
        <p:txBody>
          <a:bodyPr wrap="none" rtlCol="0">
            <a:spAutoFit/>
          </a:bodyPr>
          <a:lstStyle/>
          <a:p>
            <a:r>
              <a:rPr lang="en-US" sz="1197"/>
              <a:t>Base Station</a:t>
            </a:r>
            <a:endParaRPr lang="en-US" sz="1197" dirty="0"/>
          </a:p>
        </p:txBody>
      </p:sp>
      <p:cxnSp>
        <p:nvCxnSpPr>
          <p:cNvPr id="84" name="Straight Arrow Connector 83"/>
          <p:cNvCxnSpPr/>
          <p:nvPr/>
        </p:nvCxnSpPr>
        <p:spPr>
          <a:xfrm>
            <a:off x="7985151" y="1591771"/>
            <a:ext cx="397531"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985151" y="3716282"/>
            <a:ext cx="397531"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Arc 1"/>
          <p:cNvSpPr/>
          <p:nvPr/>
        </p:nvSpPr>
        <p:spPr>
          <a:xfrm>
            <a:off x="1062767" y="3183300"/>
            <a:ext cx="258439" cy="384667"/>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97"/>
          </a:p>
        </p:txBody>
      </p:sp>
      <p:pic>
        <p:nvPicPr>
          <p:cNvPr id="48" name="Picture 47"/>
          <p:cNvPicPr>
            <a:picLocks noChangeAspect="1"/>
          </p:cNvPicPr>
          <p:nvPr/>
        </p:nvPicPr>
        <p:blipFill>
          <a:blip r:embed="rId8"/>
          <a:stretch>
            <a:fillRect/>
          </a:stretch>
        </p:blipFill>
        <p:spPr>
          <a:xfrm>
            <a:off x="8078080" y="1398493"/>
            <a:ext cx="177410" cy="160514"/>
          </a:xfrm>
          <a:prstGeom prst="rect">
            <a:avLst/>
          </a:prstGeom>
        </p:spPr>
      </p:pic>
      <p:pic>
        <p:nvPicPr>
          <p:cNvPr id="78" name="Picture 77"/>
          <p:cNvPicPr>
            <a:picLocks noChangeAspect="1"/>
          </p:cNvPicPr>
          <p:nvPr/>
        </p:nvPicPr>
        <p:blipFill>
          <a:blip r:embed="rId8"/>
          <a:stretch>
            <a:fillRect/>
          </a:stretch>
        </p:blipFill>
        <p:spPr>
          <a:xfrm>
            <a:off x="8095211" y="3522343"/>
            <a:ext cx="177410" cy="160514"/>
          </a:xfrm>
          <a:prstGeom prst="rect">
            <a:avLst/>
          </a:prstGeom>
        </p:spPr>
      </p:pic>
      <p:sp>
        <p:nvSpPr>
          <p:cNvPr id="79" name="Title 1"/>
          <p:cNvSpPr>
            <a:spLocks noGrp="1"/>
          </p:cNvSpPr>
          <p:nvPr>
            <p:ph type="title"/>
          </p:nvPr>
        </p:nvSpPr>
        <p:spPr>
          <a:xfrm>
            <a:off x="534729" y="-61578"/>
            <a:ext cx="7886700" cy="994172"/>
          </a:xfrm>
        </p:spPr>
        <p:txBody>
          <a:bodyPr/>
          <a:lstStyle/>
          <a:p>
            <a:r>
              <a:rPr lang="en-US" dirty="0" smtClean="0"/>
              <a:t>Uplink to Downlink Channels</a:t>
            </a:r>
            <a:endParaRPr lang="en-US" dirty="0"/>
          </a:p>
        </p:txBody>
      </p:sp>
      <p:sp>
        <p:nvSpPr>
          <p:cNvPr id="50" name="TextBox 49"/>
          <p:cNvSpPr txBox="1"/>
          <p:nvPr/>
        </p:nvSpPr>
        <p:spPr>
          <a:xfrm>
            <a:off x="1885501" y="781657"/>
            <a:ext cx="1053494" cy="369332"/>
          </a:xfrm>
          <a:prstGeom prst="rect">
            <a:avLst/>
          </a:prstGeom>
          <a:noFill/>
        </p:spPr>
        <p:txBody>
          <a:bodyPr wrap="none" rtlCol="0">
            <a:spAutoFit/>
          </a:bodyPr>
          <a:lstStyle/>
          <a:p>
            <a:r>
              <a:rPr lang="en-US" smtClean="0"/>
              <a:t>Uplink (f)</a:t>
            </a:r>
            <a:endParaRPr lang="en-US"/>
          </a:p>
        </p:txBody>
      </p:sp>
      <p:sp>
        <p:nvSpPr>
          <p:cNvPr id="81" name="TextBox 80"/>
          <p:cNvSpPr txBox="1"/>
          <p:nvPr/>
        </p:nvSpPr>
        <p:spPr>
          <a:xfrm>
            <a:off x="1583598" y="3872073"/>
            <a:ext cx="1401666" cy="369332"/>
          </a:xfrm>
          <a:prstGeom prst="rect">
            <a:avLst/>
          </a:prstGeom>
          <a:noFill/>
        </p:spPr>
        <p:txBody>
          <a:bodyPr wrap="none" rtlCol="0">
            <a:spAutoFit/>
          </a:bodyPr>
          <a:lstStyle/>
          <a:p>
            <a:r>
              <a:rPr lang="en-US" smtClean="0"/>
              <a:t>Downlink (f’)</a:t>
            </a:r>
            <a:endParaRPr lang="en-US"/>
          </a:p>
        </p:txBody>
      </p:sp>
      <p:sp>
        <p:nvSpPr>
          <p:cNvPr id="65" name="Left Arrow 64"/>
          <p:cNvSpPr/>
          <p:nvPr/>
        </p:nvSpPr>
        <p:spPr>
          <a:xfrm>
            <a:off x="4968261" y="1517073"/>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 Arrow 65"/>
          <p:cNvSpPr/>
          <p:nvPr/>
        </p:nvSpPr>
        <p:spPr>
          <a:xfrm rot="10800000">
            <a:off x="4997375" y="3519216"/>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eft Arrow 66"/>
          <p:cNvSpPr/>
          <p:nvPr/>
        </p:nvSpPr>
        <p:spPr>
          <a:xfrm rot="19499743">
            <a:off x="2150157" y="1771912"/>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 Arrow 67"/>
          <p:cNvSpPr/>
          <p:nvPr/>
        </p:nvSpPr>
        <p:spPr>
          <a:xfrm rot="11950384">
            <a:off x="2157604" y="3200198"/>
            <a:ext cx="509286" cy="17409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8199901" y="1379821"/>
                <a:ext cx="756960" cy="423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1</m:t>
                              </m:r>
                            </m:sub>
                          </m:sSub>
                        </m:e>
                      </m:acc>
                    </m:oMath>
                  </m:oMathPara>
                </a14:m>
                <a:endParaRPr lang="en-US" sz="2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8199901" y="1379821"/>
                <a:ext cx="756960" cy="423899"/>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8199901" y="3494564"/>
                <a:ext cx="756960" cy="423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charset="0"/>
                                </a:rPr>
                                <m:t>h</m:t>
                              </m:r>
                            </m:e>
                            <m:sub>
                              <m:r>
                                <a:rPr lang="en-US" sz="2400" i="1">
                                  <a:latin typeface="Cambria Math" charset="0"/>
                                </a:rPr>
                                <m:t>2</m:t>
                              </m:r>
                            </m:sub>
                          </m:sSub>
                        </m:e>
                      </m:acc>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8199901" y="3494564"/>
                <a:ext cx="756960" cy="423899"/>
              </a:xfrm>
              <a:prstGeom prst="rect">
                <a:avLst/>
              </a:prstGeom>
              <a:blipFill rotWithShape="0">
                <a:blip r:embed="rId10"/>
                <a:stretch>
                  <a:fillRect/>
                </a:stretch>
              </a:blipFill>
            </p:spPr>
            <p:txBody>
              <a:bodyPr/>
              <a:lstStyle/>
              <a:p>
                <a:r>
                  <a:rPr lang="en-US">
                    <a:noFill/>
                  </a:rPr>
                  <a:t> </a:t>
                </a:r>
              </a:p>
            </p:txBody>
          </p:sp>
        </mc:Fallback>
      </mc:AlternateContent>
      <p:pic>
        <p:nvPicPr>
          <p:cNvPr id="82" name="Picture 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6601" y="3073656"/>
            <a:ext cx="534729" cy="53472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3635" y="2747016"/>
            <a:ext cx="534729" cy="53472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4193" y="898990"/>
            <a:ext cx="534729" cy="53472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4192" y="3028938"/>
            <a:ext cx="534729" cy="5347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3" name="TextBox 92"/>
              <p:cNvSpPr txBox="1"/>
              <p:nvPr/>
            </p:nvSpPr>
            <p:spPr>
              <a:xfrm>
                <a:off x="1312950" y="2985650"/>
                <a:ext cx="22947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charset="0"/>
                            </a:rPr>
                            <m:t>𝜃</m:t>
                          </m:r>
                        </m:e>
                        <m:sub>
                          <m:r>
                            <a:rPr lang="en-US" b="0" i="1" smtClean="0">
                              <a:latin typeface="Cambria Math" charset="0"/>
                            </a:rPr>
                            <m:t>1</m:t>
                          </m:r>
                        </m:sub>
                      </m:sSub>
                    </m:oMath>
                  </m:oMathPara>
                </a14:m>
                <a:endParaRPr lang="en-US" dirty="0"/>
              </a:p>
            </p:txBody>
          </p:sp>
        </mc:Choice>
        <mc:Fallback xmlns="">
          <p:sp>
            <p:nvSpPr>
              <p:cNvPr id="93" name="TextBox 92"/>
              <p:cNvSpPr txBox="1">
                <a:spLocks noRot="1" noChangeAspect="1" noMove="1" noResize="1" noEditPoints="1" noAdjustHandles="1" noChangeArrowheads="1" noChangeShapeType="1" noTextEdit="1"/>
              </p:cNvSpPr>
              <p:nvPr/>
            </p:nvSpPr>
            <p:spPr>
              <a:xfrm>
                <a:off x="1312950" y="2985650"/>
                <a:ext cx="229476" cy="276999"/>
              </a:xfrm>
              <a:prstGeom prst="rect">
                <a:avLst/>
              </a:prstGeom>
              <a:blipFill rotWithShape="0">
                <a:blip r:embed="rId12"/>
                <a:stretch>
                  <a:fillRect l="-31579" r="-21053" b="-15556"/>
                </a:stretch>
              </a:blipFill>
            </p:spPr>
            <p:txBody>
              <a:bodyPr/>
              <a:lstStyle/>
              <a:p>
                <a:r>
                  <a:rPr lang="en-US">
                    <a:noFill/>
                  </a:rPr>
                  <a:t> </a:t>
                </a:r>
              </a:p>
            </p:txBody>
          </p:sp>
        </mc:Fallback>
      </mc:AlternateContent>
      <p:pic>
        <p:nvPicPr>
          <p:cNvPr id="72" name="Picture 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8261" y="1020925"/>
            <a:ext cx="534729" cy="53472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ttp://www.clipartbest.com/cliparts/acq/o5g/acqo5gaG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1686" y="1302598"/>
            <a:ext cx="534729" cy="53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91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628650" y="2030232"/>
            <a:ext cx="7886700" cy="1083036"/>
          </a:xfrm>
        </p:spPr>
        <p:txBody>
          <a:bodyPr>
            <a:normAutofit/>
          </a:bodyPr>
          <a:lstStyle/>
          <a:p>
            <a:pPr marL="0" indent="0" algn="ctr">
              <a:buNone/>
            </a:pPr>
            <a:r>
              <a:rPr lang="en-US" sz="3200" dirty="0" smtClean="0"/>
              <a:t>Goal: To measure the accuracy of R2F2 channel estimates</a:t>
            </a:r>
            <a:endParaRPr lang="en-US" sz="3200" dirty="0"/>
          </a:p>
        </p:txBody>
      </p:sp>
    </p:spTree>
    <p:extLst>
      <p:ext uri="{BB962C8B-B14F-4D97-AF65-F5344CB8AC3E}">
        <p14:creationId xmlns:p14="http://schemas.microsoft.com/office/powerpoint/2010/main" val="9363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a:t>
            </a:r>
          </a:p>
        </p:txBody>
      </p:sp>
      <p:sp>
        <p:nvSpPr>
          <p:cNvPr id="3" name="Content Placeholder 2"/>
          <p:cNvSpPr>
            <a:spLocks noGrp="1"/>
          </p:cNvSpPr>
          <p:nvPr>
            <p:ph idx="1"/>
          </p:nvPr>
        </p:nvSpPr>
        <p:spPr/>
        <p:txBody>
          <a:bodyPr>
            <a:normAutofit/>
          </a:bodyPr>
          <a:lstStyle/>
          <a:p>
            <a:r>
              <a:rPr lang="en-US" dirty="0"/>
              <a:t>Used USRP N210 software radios as clients and base stations</a:t>
            </a:r>
          </a:p>
          <a:p>
            <a:endParaRPr lang="en-US" dirty="0"/>
          </a:p>
          <a:p>
            <a:r>
              <a:rPr lang="en-US" dirty="0" smtClean="0"/>
              <a:t>Implemented a </a:t>
            </a:r>
            <a:r>
              <a:rPr lang="en-US" dirty="0"/>
              <a:t>5 antenna </a:t>
            </a:r>
            <a:r>
              <a:rPr lang="en-US" dirty="0" smtClean="0"/>
              <a:t>LTE base station </a:t>
            </a:r>
            <a:endParaRPr lang="en-US" dirty="0"/>
          </a:p>
          <a:p>
            <a:endParaRPr lang="en-US" dirty="0"/>
          </a:p>
          <a:p>
            <a:r>
              <a:rPr lang="en-US" dirty="0"/>
              <a:t>Located base station close to a commercial base station</a:t>
            </a:r>
          </a:p>
          <a:p>
            <a:endParaRPr lang="en-US" dirty="0"/>
          </a:p>
        </p:txBody>
      </p:sp>
    </p:spTree>
    <p:extLst>
      <p:ext uri="{BB962C8B-B14F-4D97-AF65-F5344CB8AC3E}">
        <p14:creationId xmlns:p14="http://schemas.microsoft.com/office/powerpoint/2010/main" val="1459127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Frequency Separation </a:t>
            </a:r>
            <a:endParaRPr lang="en-US" dirty="0"/>
          </a:p>
        </p:txBody>
      </p:sp>
      <p:sp>
        <p:nvSpPr>
          <p:cNvPr id="9" name="Content Placeholder 2"/>
          <p:cNvSpPr>
            <a:spLocks noGrp="1"/>
          </p:cNvSpPr>
          <p:nvPr>
            <p:ph idx="1"/>
          </p:nvPr>
        </p:nvSpPr>
        <p:spPr>
          <a:xfrm>
            <a:off x="628650" y="1180720"/>
            <a:ext cx="7886700" cy="3263504"/>
          </a:xfrm>
        </p:spPr>
        <p:txBody>
          <a:bodyPr>
            <a:normAutofit/>
          </a:bodyPr>
          <a:lstStyle/>
          <a:p>
            <a:r>
              <a:rPr lang="en-US" dirty="0"/>
              <a:t>Used frequencies from 640 to 690 MHz in the White </a:t>
            </a:r>
            <a:r>
              <a:rPr lang="en-US" dirty="0" smtClean="0"/>
              <a:t>Spaces</a:t>
            </a:r>
          </a:p>
          <a:p>
            <a:r>
              <a:rPr lang="en-US" dirty="0" smtClean="0"/>
              <a:t>Evaluation at 30 MHz Uplink-Downlink separation</a:t>
            </a:r>
          </a:p>
          <a:p>
            <a:r>
              <a:rPr lang="en-US" dirty="0" smtClean="0"/>
              <a:t>Same as major AT&amp;T and Verizon deployments</a:t>
            </a:r>
            <a:endParaRPr lang="en-US" dirty="0"/>
          </a:p>
          <a:p>
            <a:endParaRPr lang="en-US" dirty="0"/>
          </a:p>
        </p:txBody>
      </p:sp>
      <p:grpSp>
        <p:nvGrpSpPr>
          <p:cNvPr id="10" name="Group 9"/>
          <p:cNvGrpSpPr/>
          <p:nvPr/>
        </p:nvGrpSpPr>
        <p:grpSpPr>
          <a:xfrm>
            <a:off x="1343891" y="2299855"/>
            <a:ext cx="6511636" cy="2449856"/>
            <a:chOff x="1343891" y="2286000"/>
            <a:chExt cx="6096000" cy="2449856"/>
          </a:xfrm>
        </p:grpSpPr>
        <p:graphicFrame>
          <p:nvGraphicFramePr>
            <p:cNvPr id="11" name="Chart 10"/>
            <p:cNvGraphicFramePr/>
            <p:nvPr>
              <p:extLst>
                <p:ext uri="{D42A27DB-BD31-4B8C-83A1-F6EECF244321}">
                  <p14:modId xmlns:p14="http://schemas.microsoft.com/office/powerpoint/2010/main" val="1339706321"/>
                </p:ext>
              </p:extLst>
            </p:nvPr>
          </p:nvGraphicFramePr>
          <p:xfrm>
            <a:off x="1343891" y="2286000"/>
            <a:ext cx="6096000" cy="244985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953491" y="2812472"/>
              <a:ext cx="2230876" cy="84070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R2F2 testbed</a:t>
              </a:r>
              <a:endParaRPr lang="en-US" sz="2400" dirty="0">
                <a:solidFill>
                  <a:schemeClr val="tx1"/>
                </a:solidFill>
              </a:endParaRPr>
            </a:p>
          </p:txBody>
        </p:sp>
        <p:sp>
          <p:nvSpPr>
            <p:cNvPr id="13" name="Rectangle 12"/>
            <p:cNvSpPr/>
            <p:nvPr/>
          </p:nvSpPr>
          <p:spPr>
            <a:xfrm>
              <a:off x="4599414" y="2812472"/>
              <a:ext cx="2341711" cy="84070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Commercial Carriers</a:t>
              </a:r>
              <a:endParaRPr lang="en-US" sz="2400" dirty="0">
                <a:solidFill>
                  <a:schemeClr val="tx1"/>
                </a:solidFill>
              </a:endParaRPr>
            </a:p>
          </p:txBody>
        </p:sp>
      </p:grpSp>
    </p:spTree>
    <p:extLst>
      <p:ext uri="{BB962C8B-B14F-4D97-AF65-F5344CB8AC3E}">
        <p14:creationId xmlns:p14="http://schemas.microsoft.com/office/powerpoint/2010/main" val="231904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85193" y="671330"/>
            <a:ext cx="8740394" cy="4300817"/>
            <a:chOff x="1" y="476954"/>
            <a:chExt cx="13221785" cy="6424868"/>
          </a:xfrm>
        </p:grpSpPr>
        <p:grpSp>
          <p:nvGrpSpPr>
            <p:cNvPr id="71" name="Group 70"/>
            <p:cNvGrpSpPr/>
            <p:nvPr/>
          </p:nvGrpSpPr>
          <p:grpSpPr>
            <a:xfrm>
              <a:off x="1" y="476954"/>
              <a:ext cx="12798942" cy="6289132"/>
              <a:chOff x="1" y="279400"/>
              <a:chExt cx="12798942" cy="6289132"/>
            </a:xfrm>
          </p:grpSpPr>
          <p:pic>
            <p:nvPicPr>
              <p:cNvPr id="201" name="Picture 200" descr="sharpfloor.png"/>
              <p:cNvPicPr>
                <a:picLocks noChangeAspect="1"/>
              </p:cNvPicPr>
              <p:nvPr/>
            </p:nvPicPr>
            <p:blipFill rotWithShape="1">
              <a:blip r:embed="rId3">
                <a:alphaModFix amt="49000"/>
                <a:extLst>
                  <a:ext uri="{28A0092B-C50C-407E-A947-70E740481C1C}">
                    <a14:useLocalDpi xmlns:a14="http://schemas.microsoft.com/office/drawing/2010/main" val="0"/>
                  </a:ext>
                </a:extLst>
              </a:blip>
              <a:srcRect r="6891"/>
              <a:stretch/>
            </p:blipFill>
            <p:spPr>
              <a:xfrm>
                <a:off x="1" y="279400"/>
                <a:ext cx="12798942" cy="6289132"/>
              </a:xfrm>
              <a:prstGeom prst="rect">
                <a:avLst/>
              </a:prstGeom>
            </p:spPr>
          </p:pic>
          <p:sp>
            <p:nvSpPr>
              <p:cNvPr id="202" name="Rectangle 201"/>
              <p:cNvSpPr/>
              <p:nvPr/>
            </p:nvSpPr>
            <p:spPr>
              <a:xfrm>
                <a:off x="3160929" y="945444"/>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505183" y="2946399"/>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1323636" y="2946399"/>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5232464" y="2946399"/>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2127981" y="3158066"/>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2650098" y="2812343"/>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561628" y="4159955"/>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a:off x="1041409" y="4322232"/>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1563526" y="4188177"/>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5994475" y="2946399"/>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5232464" y="4865510"/>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6897597" y="3143955"/>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8463951" y="3066343"/>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3313329" y="1097844"/>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6570214" y="4202287"/>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a:off x="8715130" y="4202287"/>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a:off x="9477139" y="1532466"/>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a:off x="10747156" y="1487311"/>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a:off x="10775378" y="1518355"/>
                <a:ext cx="338671" cy="6632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a:off x="9742430" y="1727200"/>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10800776" y="4202287"/>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9573094" y="6160910"/>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10772554" y="5554133"/>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7670894" y="4001909"/>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7656783" y="4368799"/>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9784764" y="5105399"/>
                <a:ext cx="268116"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10306882" y="4238976"/>
                <a:ext cx="177809" cy="1749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4241851" y="2974621"/>
                <a:ext cx="189096"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6019873" y="4202287"/>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5401799" y="4248854"/>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3951164" y="4999565"/>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3962454" y="5504740"/>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3948339" y="6045199"/>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3242772" y="4248854"/>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2127981" y="4340578"/>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9307803" y="2336799"/>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9248533" y="4159955"/>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9841208" y="4323644"/>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10606042" y="4940298"/>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p:cNvSpPr/>
              <p:nvPr/>
            </p:nvSpPr>
            <p:spPr>
              <a:xfrm>
                <a:off x="10208101" y="2005189"/>
                <a:ext cx="181867"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10927778" y="2943577"/>
                <a:ext cx="338671" cy="165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11046311" y="2294466"/>
                <a:ext cx="186271" cy="28222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p:cNvSpPr/>
              <p:nvPr/>
            </p:nvSpPr>
            <p:spPr>
              <a:xfrm>
                <a:off x="10620154" y="2362199"/>
                <a:ext cx="194734" cy="2144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p:cNvSpPr/>
              <p:nvPr/>
            </p:nvSpPr>
            <p:spPr>
              <a:xfrm>
                <a:off x="9273930" y="3211688"/>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8463951" y="3578578"/>
                <a:ext cx="3386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10574996" y="2911121"/>
                <a:ext cx="186271" cy="1975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9787588" y="3169355"/>
                <a:ext cx="1862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7738624" y="3009899"/>
                <a:ext cx="1862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10019005" y="3962398"/>
                <a:ext cx="186271" cy="239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p:cNvSpPr/>
              <p:nvPr/>
            </p:nvSpPr>
            <p:spPr>
              <a:xfrm>
                <a:off x="6869375" y="2727676"/>
                <a:ext cx="186271" cy="1408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2689607" y="3207455"/>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p:cNvSpPr/>
              <p:nvPr/>
            </p:nvSpPr>
            <p:spPr>
              <a:xfrm>
                <a:off x="3128075" y="2722031"/>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p:cNvSpPr/>
              <p:nvPr/>
            </p:nvSpPr>
            <p:spPr>
              <a:xfrm>
                <a:off x="3166560" y="3275189"/>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3629402" y="3117147"/>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p:cNvSpPr/>
              <p:nvPr/>
            </p:nvSpPr>
            <p:spPr>
              <a:xfrm>
                <a:off x="3937023" y="3015549"/>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p:cNvSpPr/>
              <p:nvPr/>
            </p:nvSpPr>
            <p:spPr>
              <a:xfrm>
                <a:off x="3937023" y="3241325"/>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3841995" y="2694998"/>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3396977" y="2722031"/>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2332086" y="2709333"/>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2068711" y="2693809"/>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2650098" y="3976511"/>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2281399" y="3962398"/>
                <a:ext cx="212688" cy="1262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1167392" y="3943348"/>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4090441" y="4198056"/>
                <a:ext cx="212688" cy="1735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2" name="Straight Connector 71"/>
            <p:cNvCxnSpPr/>
            <p:nvPr/>
          </p:nvCxnSpPr>
          <p:spPr>
            <a:xfrm>
              <a:off x="253999" y="2810933"/>
              <a:ext cx="5740400" cy="1693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5163" y="4927601"/>
              <a:ext cx="5936361" cy="1470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5990461" y="2832099"/>
              <a:ext cx="7183" cy="400896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08745" y="4961467"/>
              <a:ext cx="21487" cy="19403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007507" y="2827867"/>
              <a:ext cx="3187302" cy="423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179636" y="1065819"/>
              <a:ext cx="12948" cy="17908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931283" y="2885241"/>
              <a:ext cx="27895" cy="205706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024441" y="4895682"/>
              <a:ext cx="5934737" cy="319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9469896" y="4895682"/>
              <a:ext cx="7243" cy="64716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1380114" y="4895681"/>
              <a:ext cx="7243" cy="7434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1346234" y="5630989"/>
              <a:ext cx="463081"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9273930" y="5542843"/>
              <a:ext cx="204801"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11776059" y="5620153"/>
              <a:ext cx="16323" cy="12471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9307803" y="5616731"/>
              <a:ext cx="16322" cy="12471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5155505" y="298704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9355310" y="4489517"/>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325385" y="374332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572010" y="4214968"/>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827575" y="3583902"/>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0744561" y="350239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0814888" y="4244831"/>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0474030" y="383003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0672985" y="5306427"/>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653808" y="3722214"/>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492022" y="3702446"/>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9753689" y="3776132"/>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914104" y="5186038"/>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027378" y="4160863"/>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740100" y="1421623"/>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475593" y="579120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492526" y="5485726"/>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519455" y="3927913"/>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47939" y="4104019"/>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380764" y="3733822"/>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9263870" y="3722214"/>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0775079" y="3847136"/>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0209747" y="2928122"/>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817895" y="404794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0681114" y="4615754"/>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0611164" y="5898888"/>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500962" y="630187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210083" y="3400466"/>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480517" y="3808651"/>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8811201" y="4606021"/>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0611164" y="6391202"/>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228411" y="3142896"/>
              <a:ext cx="263611"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129352" y="4531039"/>
              <a:ext cx="263611"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311299" y="4452177"/>
              <a:ext cx="263611"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291300" y="4129117"/>
              <a:ext cx="228307" cy="171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553966" y="4375347"/>
              <a:ext cx="263611"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a:off x="1027552" y="4537089"/>
              <a:ext cx="263611"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rot="5400000">
              <a:off x="1052079" y="4124022"/>
              <a:ext cx="263611"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5400000">
              <a:off x="374960" y="4273478"/>
              <a:ext cx="263611"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5400000">
              <a:off x="461245" y="3091803"/>
              <a:ext cx="263611"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rot="5400000">
              <a:off x="2216811" y="3291433"/>
              <a:ext cx="263611"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5400000">
              <a:off x="2780220" y="3322349"/>
              <a:ext cx="162218" cy="360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5400000">
              <a:off x="2786194" y="2894776"/>
              <a:ext cx="162218" cy="360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rot="5400000">
              <a:off x="2070134" y="2947382"/>
              <a:ext cx="149237" cy="19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rot="5400000">
              <a:off x="2323081" y="2962555"/>
              <a:ext cx="151649" cy="163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rot="5400000">
              <a:off x="3950371" y="2888080"/>
              <a:ext cx="149237" cy="19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5400000">
              <a:off x="4000582" y="3216726"/>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5400000">
              <a:off x="4355176" y="3188042"/>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rot="5400000">
              <a:off x="4004438" y="3474154"/>
              <a:ext cx="180613" cy="19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rot="5400000">
              <a:off x="3687155" y="3324210"/>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rot="5400000">
              <a:off x="3235444" y="3473565"/>
              <a:ext cx="140656" cy="206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rot="5400000">
              <a:off x="3452668" y="3507606"/>
              <a:ext cx="147890" cy="13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rot="5400000">
              <a:off x="3407881" y="2947463"/>
              <a:ext cx="147890" cy="13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rot="5400000">
              <a:off x="3131567" y="2958226"/>
              <a:ext cx="147890" cy="13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5400000">
              <a:off x="2974288" y="3845587"/>
              <a:ext cx="155193" cy="17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rot="5400000">
              <a:off x="2672907" y="4264155"/>
              <a:ext cx="204276" cy="171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rot="5400000">
              <a:off x="2325238" y="4204280"/>
              <a:ext cx="141146" cy="171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a:off x="1669889" y="4073833"/>
              <a:ext cx="141146" cy="171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5400000">
              <a:off x="5368684" y="3210425"/>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5400000">
              <a:off x="5557829" y="4501523"/>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rot="5400000">
              <a:off x="4137538" y="4429830"/>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rot="5400000">
              <a:off x="5047670" y="4498187"/>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rot="5400000">
              <a:off x="6241761" y="4471586"/>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rot="5400000">
              <a:off x="6817712" y="4473557"/>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rot="5400000">
              <a:off x="7946157" y="4297154"/>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rot="5400000">
              <a:off x="7923390" y="4674308"/>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rot="5400000">
              <a:off x="8006011" y="3188043"/>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rot="5400000">
              <a:off x="7145324" y="3406036"/>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5400000">
              <a:off x="6208223" y="3171136"/>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rot="5400000">
              <a:off x="7062594" y="2866872"/>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rot="5400000">
              <a:off x="8748915" y="3264952"/>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rot="5400000">
              <a:off x="8797872" y="3801164"/>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rot="5400000">
              <a:off x="9052725" y="4480775"/>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rot="5400000">
              <a:off x="9648520" y="4512338"/>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rot="5400000">
              <a:off x="11240926" y="4477955"/>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5400000">
              <a:off x="11492013" y="3545681"/>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rot="5400000">
              <a:off x="11342395" y="3116327"/>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rot="5400000">
              <a:off x="11410079" y="2549327"/>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rot="5400000">
              <a:off x="10963166" y="2549214"/>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5400000">
              <a:off x="10926424" y="3107338"/>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rot="5400000">
              <a:off x="10557845" y="2231059"/>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rot="5400000">
              <a:off x="11139455" y="2144437"/>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5400000">
              <a:off x="11188635" y="1619375"/>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rot="5400000">
              <a:off x="9881751" y="1717181"/>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rot="5400000">
              <a:off x="9672976" y="2512006"/>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rot="5400000">
              <a:off x="9612027" y="3469554"/>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rot="5400000">
              <a:off x="10127049" y="3428381"/>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rot="5400000">
              <a:off x="10225658" y="4616565"/>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rot="5400000">
              <a:off x="10353447" y="4242717"/>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5400000">
              <a:off x="11001730" y="5273983"/>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rot="5400000">
              <a:off x="11171893" y="5915870"/>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5400000">
              <a:off x="10161647" y="5456796"/>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rot="5400000">
              <a:off x="9940234" y="6530325"/>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5400000">
              <a:off x="10992762" y="6527796"/>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5400000">
              <a:off x="11410079" y="6527797"/>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rot="5400000">
              <a:off x="5341465" y="5235432"/>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5400000">
              <a:off x="5383486" y="4172044"/>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rot="5400000">
              <a:off x="4105688" y="5327603"/>
              <a:ext cx="195610" cy="20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rot="5400000">
              <a:off x="4056990" y="5823914"/>
              <a:ext cx="265589" cy="230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rot="5400000">
              <a:off x="4046251" y="6417273"/>
              <a:ext cx="265589" cy="230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rot="5400000">
              <a:off x="5388739" y="6455795"/>
              <a:ext cx="265589" cy="230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Arrow Connector 186"/>
            <p:cNvCxnSpPr/>
            <p:nvPr/>
          </p:nvCxnSpPr>
          <p:spPr>
            <a:xfrm flipV="1">
              <a:off x="413033" y="696031"/>
              <a:ext cx="11904149" cy="1097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12365018" y="821884"/>
              <a:ext cx="43779" cy="6062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5825322" y="660400"/>
              <a:ext cx="1231427" cy="584775"/>
            </a:xfrm>
            <a:prstGeom prst="rect">
              <a:avLst/>
            </a:prstGeom>
            <a:noFill/>
          </p:spPr>
          <p:txBody>
            <a:bodyPr wrap="none" rtlCol="0">
              <a:spAutoFit/>
            </a:bodyPr>
            <a:lstStyle/>
            <a:p>
              <a:r>
                <a:rPr lang="en-US" sz="3200" dirty="0"/>
                <a:t>100 m</a:t>
              </a:r>
            </a:p>
          </p:txBody>
        </p:sp>
        <p:sp>
          <p:nvSpPr>
            <p:cNvPr id="190" name="TextBox 189"/>
            <p:cNvSpPr txBox="1"/>
            <p:nvPr/>
          </p:nvSpPr>
          <p:spPr>
            <a:xfrm rot="5400000">
              <a:off x="12417880" y="3289010"/>
              <a:ext cx="1023038" cy="584774"/>
            </a:xfrm>
            <a:prstGeom prst="rect">
              <a:avLst/>
            </a:prstGeom>
            <a:noFill/>
          </p:spPr>
          <p:txBody>
            <a:bodyPr wrap="none" rtlCol="0">
              <a:spAutoFit/>
            </a:bodyPr>
            <a:lstStyle/>
            <a:p>
              <a:r>
                <a:rPr lang="en-US" sz="3200" dirty="0"/>
                <a:t>50 m</a:t>
              </a:r>
            </a:p>
          </p:txBody>
        </p:sp>
        <p:sp>
          <p:nvSpPr>
            <p:cNvPr id="191" name="Oval 190"/>
            <p:cNvSpPr/>
            <p:nvPr/>
          </p:nvSpPr>
          <p:spPr>
            <a:xfrm>
              <a:off x="10980187" y="3051456"/>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8043962" y="3801980"/>
              <a:ext cx="201168" cy="2011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8948190" y="4185362"/>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714372" y="417441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032759" y="378826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10291150" y="4294341"/>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11034259" y="2528401"/>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8927263" y="3368827"/>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909816" y="4666326"/>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887982" y="4388959"/>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6" name="Straight Connector 265"/>
          <p:cNvCxnSpPr/>
          <p:nvPr/>
        </p:nvCxnSpPr>
        <p:spPr>
          <a:xfrm flipH="1">
            <a:off x="7772322" y="1077019"/>
            <a:ext cx="8559" cy="11988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7739853" y="2254026"/>
            <a:ext cx="351074" cy="3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Indoor Testbed</a:t>
            </a:r>
            <a:endParaRPr lang="en-US" dirty="0"/>
          </a:p>
        </p:txBody>
      </p:sp>
      <p:sp>
        <p:nvSpPr>
          <p:cNvPr id="268" name="Rectangle 267"/>
          <p:cNvSpPr/>
          <p:nvPr/>
        </p:nvSpPr>
        <p:spPr>
          <a:xfrm>
            <a:off x="431980" y="1123721"/>
            <a:ext cx="132984" cy="1346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7433" y="948869"/>
            <a:ext cx="1723485" cy="461665"/>
          </a:xfrm>
          <a:prstGeom prst="rect">
            <a:avLst/>
          </a:prstGeom>
          <a:noFill/>
        </p:spPr>
        <p:txBody>
          <a:bodyPr wrap="none" rtlCol="0">
            <a:spAutoFit/>
          </a:bodyPr>
          <a:lstStyle/>
          <a:p>
            <a:r>
              <a:rPr lang="en-US" sz="2400" dirty="0" smtClean="0"/>
              <a:t>Base Station</a:t>
            </a:r>
            <a:endParaRPr lang="en-US" sz="2400" dirty="0"/>
          </a:p>
        </p:txBody>
      </p:sp>
      <p:sp>
        <p:nvSpPr>
          <p:cNvPr id="269" name="Oval 268"/>
          <p:cNvSpPr/>
          <p:nvPr/>
        </p:nvSpPr>
        <p:spPr>
          <a:xfrm>
            <a:off x="434465" y="1451044"/>
            <a:ext cx="120895" cy="12242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extBox 269"/>
          <p:cNvSpPr txBox="1"/>
          <p:nvPr/>
        </p:nvSpPr>
        <p:spPr>
          <a:xfrm>
            <a:off x="597432" y="1282357"/>
            <a:ext cx="904863" cy="461665"/>
          </a:xfrm>
          <a:prstGeom prst="rect">
            <a:avLst/>
          </a:prstGeom>
          <a:noFill/>
        </p:spPr>
        <p:txBody>
          <a:bodyPr wrap="none" rtlCol="0">
            <a:spAutoFit/>
          </a:bodyPr>
          <a:lstStyle/>
          <a:p>
            <a:r>
              <a:rPr lang="en-US" sz="2400" dirty="0" smtClean="0"/>
              <a:t>Client</a:t>
            </a:r>
            <a:endParaRPr lang="en-US" sz="2400" dirty="0"/>
          </a:p>
        </p:txBody>
      </p:sp>
    </p:spTree>
    <p:extLst>
      <p:ext uri="{BB962C8B-B14F-4D97-AF65-F5344CB8AC3E}">
        <p14:creationId xmlns:p14="http://schemas.microsoft.com/office/powerpoint/2010/main" val="1646418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749883" y="770930"/>
            <a:ext cx="6155625" cy="4297918"/>
            <a:chOff x="3009617" y="264545"/>
            <a:chExt cx="7636195" cy="5664768"/>
          </a:xfrm>
        </p:grpSpPr>
        <p:pic>
          <p:nvPicPr>
            <p:cNvPr id="22" name="Picture 21"/>
            <p:cNvPicPr>
              <a:picLocks noChangeAspect="1"/>
            </p:cNvPicPr>
            <p:nvPr/>
          </p:nvPicPr>
          <p:blipFill rotWithShape="1">
            <a:blip r:embed="rId3">
              <a:lum contrast="-9000"/>
              <a:extLst>
                <a:ext uri="{28A0092B-C50C-407E-A947-70E740481C1C}">
                  <a14:useLocalDpi xmlns:a14="http://schemas.microsoft.com/office/drawing/2010/main" val="0"/>
                </a:ext>
              </a:extLst>
            </a:blip>
            <a:srcRect l="-1108" t="12863" r="6493" b="3318"/>
            <a:stretch/>
          </p:blipFill>
          <p:spPr>
            <a:xfrm rot="5400000">
              <a:off x="3642060" y="427374"/>
              <a:ext cx="5231729" cy="5772150"/>
            </a:xfrm>
            <a:prstGeom prst="rect">
              <a:avLst/>
            </a:prstGeom>
          </p:spPr>
        </p:pic>
        <p:sp>
          <p:nvSpPr>
            <p:cNvPr id="23" name="Rectangle 22"/>
            <p:cNvSpPr/>
            <p:nvPr/>
          </p:nvSpPr>
          <p:spPr>
            <a:xfrm rot="5400000">
              <a:off x="3703602" y="2188161"/>
              <a:ext cx="318665" cy="30334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6914256" y="4298152"/>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400000">
              <a:off x="5319496" y="3489815"/>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400000">
              <a:off x="6128002" y="3751310"/>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400000">
              <a:off x="5930458" y="2752581"/>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400000">
              <a:off x="4304543" y="4601057"/>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400000">
              <a:off x="5136616" y="5078421"/>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5400000">
              <a:off x="6002065" y="5160469"/>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5400000">
              <a:off x="7044935" y="2684913"/>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5400000">
              <a:off x="7964402" y="2316284"/>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7906603" y="3053542"/>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8147282" y="3620298"/>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5400000">
              <a:off x="7869200" y="4760204"/>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5400000">
              <a:off x="6953495" y="3629522"/>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5400000">
              <a:off x="7390152" y="5261301"/>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5400000">
              <a:off x="6310882" y="2240413"/>
              <a:ext cx="182880" cy="18288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V="1">
              <a:off x="3009617" y="958412"/>
              <a:ext cx="6651037" cy="1697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766169" y="1031959"/>
              <a:ext cx="2521" cy="488288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534091" y="264545"/>
              <a:ext cx="3030664" cy="850491"/>
            </a:xfrm>
            <a:prstGeom prst="rect">
              <a:avLst/>
            </a:prstGeom>
            <a:noFill/>
          </p:spPr>
          <p:txBody>
            <a:bodyPr wrap="square" rtlCol="0">
              <a:spAutoFit/>
            </a:bodyPr>
            <a:lstStyle/>
            <a:p>
              <a:r>
                <a:rPr lang="en-US" sz="3200" dirty="0"/>
                <a:t>80 m</a:t>
              </a:r>
            </a:p>
          </p:txBody>
        </p:sp>
        <p:sp>
          <p:nvSpPr>
            <p:cNvPr id="42" name="TextBox 41"/>
            <p:cNvSpPr txBox="1"/>
            <p:nvPr/>
          </p:nvSpPr>
          <p:spPr>
            <a:xfrm rot="5400000">
              <a:off x="9166201" y="3257120"/>
              <a:ext cx="1970842" cy="988381"/>
            </a:xfrm>
            <a:prstGeom prst="rect">
              <a:avLst/>
            </a:prstGeom>
            <a:noFill/>
          </p:spPr>
          <p:txBody>
            <a:bodyPr wrap="square" rtlCol="0">
              <a:spAutoFit/>
            </a:bodyPr>
            <a:lstStyle/>
            <a:p>
              <a:r>
                <a:rPr lang="en-US" sz="3200" dirty="0"/>
                <a:t>60 m</a:t>
              </a:r>
            </a:p>
          </p:txBody>
        </p:sp>
      </p:grpSp>
      <p:sp>
        <p:nvSpPr>
          <p:cNvPr id="3" name="Title 2"/>
          <p:cNvSpPr>
            <a:spLocks noGrp="1"/>
          </p:cNvSpPr>
          <p:nvPr>
            <p:ph type="title"/>
          </p:nvPr>
        </p:nvSpPr>
        <p:spPr/>
        <p:txBody>
          <a:bodyPr/>
          <a:lstStyle/>
          <a:p>
            <a:r>
              <a:rPr lang="en-US" dirty="0" smtClean="0"/>
              <a:t>Outdoor Testbed</a:t>
            </a:r>
            <a:endParaRPr lang="en-US" dirty="0"/>
          </a:p>
        </p:txBody>
      </p:sp>
      <p:sp>
        <p:nvSpPr>
          <p:cNvPr id="44" name="Rectangle 43"/>
          <p:cNvSpPr/>
          <p:nvPr/>
        </p:nvSpPr>
        <p:spPr>
          <a:xfrm>
            <a:off x="168742" y="2342927"/>
            <a:ext cx="132984" cy="1346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34195" y="2168075"/>
            <a:ext cx="1723485" cy="461665"/>
          </a:xfrm>
          <a:prstGeom prst="rect">
            <a:avLst/>
          </a:prstGeom>
          <a:noFill/>
        </p:spPr>
        <p:txBody>
          <a:bodyPr wrap="none" rtlCol="0">
            <a:spAutoFit/>
          </a:bodyPr>
          <a:lstStyle/>
          <a:p>
            <a:r>
              <a:rPr lang="en-US" sz="2400" dirty="0" smtClean="0"/>
              <a:t>Base Station</a:t>
            </a:r>
            <a:endParaRPr lang="en-US" sz="2400" dirty="0"/>
          </a:p>
        </p:txBody>
      </p:sp>
      <p:sp>
        <p:nvSpPr>
          <p:cNvPr id="46" name="Oval 45"/>
          <p:cNvSpPr/>
          <p:nvPr/>
        </p:nvSpPr>
        <p:spPr>
          <a:xfrm>
            <a:off x="171227" y="2670250"/>
            <a:ext cx="120895" cy="122420"/>
          </a:xfrm>
          <a:prstGeom prst="ellipse">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34194" y="2501563"/>
            <a:ext cx="904863" cy="461665"/>
          </a:xfrm>
          <a:prstGeom prst="rect">
            <a:avLst/>
          </a:prstGeom>
          <a:noFill/>
        </p:spPr>
        <p:txBody>
          <a:bodyPr wrap="none" rtlCol="0">
            <a:spAutoFit/>
          </a:bodyPr>
          <a:lstStyle/>
          <a:p>
            <a:r>
              <a:rPr lang="en-US" sz="2400" dirty="0" smtClean="0"/>
              <a:t>Client</a:t>
            </a:r>
            <a:endParaRPr lang="en-US" sz="2400" dirty="0"/>
          </a:p>
        </p:txBody>
      </p:sp>
    </p:spTree>
    <p:extLst>
      <p:ext uri="{BB962C8B-B14F-4D97-AF65-F5344CB8AC3E}">
        <p14:creationId xmlns:p14="http://schemas.microsoft.com/office/powerpoint/2010/main" val="169222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164466" y="-92597"/>
            <a:ext cx="7048982" cy="5301205"/>
          </a:xfrm>
          <a:custGeom>
            <a:avLst/>
            <a:gdLst>
              <a:gd name="connsiteX0" fmla="*/ 57873 w 7048982"/>
              <a:gd name="connsiteY0" fmla="*/ 1805650 h 5301205"/>
              <a:gd name="connsiteX1" fmla="*/ 613458 w 7048982"/>
              <a:gd name="connsiteY1" fmla="*/ 0 h 5301205"/>
              <a:gd name="connsiteX2" fmla="*/ 6967959 w 7048982"/>
              <a:gd name="connsiteY2" fmla="*/ 46298 h 5301205"/>
              <a:gd name="connsiteX3" fmla="*/ 7048982 w 7048982"/>
              <a:gd name="connsiteY3" fmla="*/ 5301205 h 5301205"/>
              <a:gd name="connsiteX4" fmla="*/ 1273215 w 7048982"/>
              <a:gd name="connsiteY4" fmla="*/ 5266481 h 5301205"/>
              <a:gd name="connsiteX5" fmla="*/ 0 w 7048982"/>
              <a:gd name="connsiteY5" fmla="*/ 1875098 h 5301205"/>
              <a:gd name="connsiteX6" fmla="*/ 57873 w 7048982"/>
              <a:gd name="connsiteY6" fmla="*/ 1805650 h 53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982" h="5301205">
                <a:moveTo>
                  <a:pt x="57873" y="1805650"/>
                </a:moveTo>
                <a:lnTo>
                  <a:pt x="613458" y="0"/>
                </a:lnTo>
                <a:lnTo>
                  <a:pt x="6967959" y="46298"/>
                </a:lnTo>
                <a:lnTo>
                  <a:pt x="7048982" y="5301205"/>
                </a:lnTo>
                <a:lnTo>
                  <a:pt x="1273215" y="5266481"/>
                </a:lnTo>
                <a:lnTo>
                  <a:pt x="0" y="1875098"/>
                </a:lnTo>
                <a:lnTo>
                  <a:pt x="57873" y="1805650"/>
                </a:lnTo>
                <a:close/>
              </a:path>
            </a:pathLst>
          </a:cu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sp>
        <p:nvSpPr>
          <p:cNvPr id="2" name="Title 1"/>
          <p:cNvSpPr>
            <a:spLocks noGrp="1"/>
          </p:cNvSpPr>
          <p:nvPr>
            <p:ph type="title"/>
          </p:nvPr>
        </p:nvSpPr>
        <p:spPr>
          <a:xfrm>
            <a:off x="0" y="0"/>
            <a:ext cx="7886700" cy="994172"/>
          </a:xfrm>
        </p:spPr>
        <p:txBody>
          <a:bodyPr/>
          <a:lstStyle/>
          <a:p>
            <a:r>
              <a:rPr lang="en-US" dirty="0"/>
              <a:t> </a:t>
            </a:r>
            <a:r>
              <a:rPr lang="en-US" dirty="0" smtClean="0"/>
              <a:t>    Beamforming</a:t>
            </a:r>
            <a:endParaRPr lang="en-US" dirty="0"/>
          </a:p>
        </p:txBody>
      </p:sp>
      <p:pic>
        <p:nvPicPr>
          <p:cNvPr id="11" name="Picture 10"/>
          <p:cNvPicPr>
            <a:picLocks noChangeAspect="1"/>
          </p:cNvPicPr>
          <p:nvPr/>
        </p:nvPicPr>
        <p:blipFill>
          <a:blip r:embed="rId3"/>
          <a:stretch>
            <a:fillRect/>
          </a:stretch>
        </p:blipFill>
        <p:spPr>
          <a:xfrm>
            <a:off x="7152880" y="3304988"/>
            <a:ext cx="733820" cy="640653"/>
          </a:xfrm>
          <a:prstGeom prst="rect">
            <a:avLst/>
          </a:prstGeom>
        </p:spPr>
      </p:pic>
      <p:grpSp>
        <p:nvGrpSpPr>
          <p:cNvPr id="12" name="Group 11"/>
          <p:cNvGrpSpPr/>
          <p:nvPr/>
        </p:nvGrpSpPr>
        <p:grpSpPr>
          <a:xfrm>
            <a:off x="995788" y="1435089"/>
            <a:ext cx="1175717" cy="2758978"/>
            <a:chOff x="6667383" y="1944375"/>
            <a:chExt cx="1175717" cy="2758978"/>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11171"/>
            <a:stretch/>
          </p:blipFill>
          <p:spPr>
            <a:xfrm>
              <a:off x="6678023" y="2292633"/>
              <a:ext cx="1165077" cy="2410720"/>
            </a:xfrm>
            <a:prstGeom prst="rect">
              <a:avLst/>
            </a:prstGeom>
          </p:spPr>
        </p:pic>
        <p:grpSp>
          <p:nvGrpSpPr>
            <p:cNvPr id="14" name="Group 13"/>
            <p:cNvGrpSpPr/>
            <p:nvPr/>
          </p:nvGrpSpPr>
          <p:grpSpPr>
            <a:xfrm>
              <a:off x="6667383" y="1944375"/>
              <a:ext cx="1175717" cy="464496"/>
              <a:chOff x="983474" y="4156984"/>
              <a:chExt cx="1175717" cy="464496"/>
            </a:xfrm>
          </p:grpSpPr>
          <p:sp>
            <p:nvSpPr>
              <p:cNvPr id="15" name="Rectangle 14"/>
              <p:cNvSpPr/>
              <p:nvPr/>
            </p:nvSpPr>
            <p:spPr>
              <a:xfrm>
                <a:off x="983474" y="4412154"/>
                <a:ext cx="1163602" cy="209326"/>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grpSp>
            <p:nvGrpSpPr>
              <p:cNvPr id="16" name="Group 15"/>
              <p:cNvGrpSpPr/>
              <p:nvPr/>
            </p:nvGrpSpPr>
            <p:grpSpPr>
              <a:xfrm>
                <a:off x="992305" y="4158212"/>
                <a:ext cx="128808" cy="257730"/>
                <a:chOff x="2566279" y="2278058"/>
                <a:chExt cx="142964" cy="327654"/>
              </a:xfrm>
            </p:grpSpPr>
            <p:cxnSp>
              <p:nvCxnSpPr>
                <p:cNvPr id="29" name="Straight Connector 28"/>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258423" y="4164554"/>
                <a:ext cx="128808" cy="257730"/>
                <a:chOff x="2566279" y="2278058"/>
                <a:chExt cx="142964" cy="327654"/>
              </a:xfrm>
            </p:grpSpPr>
            <p:cxnSp>
              <p:nvCxnSpPr>
                <p:cNvPr id="27" name="Straight Connector 26"/>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524540" y="4164554"/>
                <a:ext cx="128808" cy="257730"/>
                <a:chOff x="2566279" y="2278058"/>
                <a:chExt cx="142964" cy="327654"/>
              </a:xfrm>
            </p:grpSpPr>
            <p:cxnSp>
              <p:nvCxnSpPr>
                <p:cNvPr id="25" name="Straight Connector 24"/>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781164" y="4160596"/>
                <a:ext cx="128808" cy="257730"/>
                <a:chOff x="2566279" y="2278058"/>
                <a:chExt cx="142964" cy="327654"/>
              </a:xfrm>
            </p:grpSpPr>
            <p:cxnSp>
              <p:nvCxnSpPr>
                <p:cNvPr id="23" name="Straight Connector 22"/>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030383" y="4156984"/>
                <a:ext cx="128808" cy="257730"/>
                <a:chOff x="2566279" y="2278058"/>
                <a:chExt cx="142964" cy="327654"/>
              </a:xfrm>
            </p:grpSpPr>
            <p:cxnSp>
              <p:nvCxnSpPr>
                <p:cNvPr id="21" name="Straight Connector 20"/>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97282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2120881" y="1626312"/>
            <a:ext cx="7648151" cy="3517188"/>
          </a:xfrm>
          <a:custGeom>
            <a:avLst/>
            <a:gdLst>
              <a:gd name="connsiteX0" fmla="*/ 0 w 5139159"/>
              <a:gd name="connsiteY0" fmla="*/ 0 h 2453833"/>
              <a:gd name="connsiteX1" fmla="*/ 5139159 w 5139159"/>
              <a:gd name="connsiteY1" fmla="*/ 1226916 h 2453833"/>
              <a:gd name="connsiteX2" fmla="*/ 4803494 w 5139159"/>
              <a:gd name="connsiteY2" fmla="*/ 2453833 h 2453833"/>
              <a:gd name="connsiteX3" fmla="*/ 23149 w 5139159"/>
              <a:gd name="connsiteY3" fmla="*/ 57873 h 2453833"/>
              <a:gd name="connsiteX4" fmla="*/ 0 w 5139159"/>
              <a:gd name="connsiteY4" fmla="*/ 0 h 2453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159" h="2453833">
                <a:moveTo>
                  <a:pt x="0" y="0"/>
                </a:moveTo>
                <a:lnTo>
                  <a:pt x="5139159" y="1226916"/>
                </a:lnTo>
                <a:lnTo>
                  <a:pt x="4803494" y="2453833"/>
                </a:lnTo>
                <a:lnTo>
                  <a:pt x="23149" y="57873"/>
                </a:lnTo>
                <a:lnTo>
                  <a:pt x="0" y="0"/>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 name="Title 1"/>
          <p:cNvSpPr>
            <a:spLocks noGrp="1"/>
          </p:cNvSpPr>
          <p:nvPr>
            <p:ph type="title"/>
          </p:nvPr>
        </p:nvSpPr>
        <p:spPr>
          <a:xfrm>
            <a:off x="0" y="0"/>
            <a:ext cx="7886700" cy="994172"/>
          </a:xfrm>
        </p:spPr>
        <p:txBody>
          <a:bodyPr/>
          <a:lstStyle/>
          <a:p>
            <a:r>
              <a:rPr lang="en-US" dirty="0"/>
              <a:t> </a:t>
            </a:r>
            <a:r>
              <a:rPr lang="en-US" dirty="0" smtClean="0"/>
              <a:t>    Beamforming</a:t>
            </a:r>
            <a:endParaRPr lang="en-US" dirty="0"/>
          </a:p>
        </p:txBody>
      </p:sp>
      <p:pic>
        <p:nvPicPr>
          <p:cNvPr id="11" name="Picture 10"/>
          <p:cNvPicPr>
            <a:picLocks noChangeAspect="1"/>
          </p:cNvPicPr>
          <p:nvPr/>
        </p:nvPicPr>
        <p:blipFill>
          <a:blip r:embed="rId3"/>
          <a:stretch>
            <a:fillRect/>
          </a:stretch>
        </p:blipFill>
        <p:spPr>
          <a:xfrm>
            <a:off x="7152880" y="3304988"/>
            <a:ext cx="733820" cy="640653"/>
          </a:xfrm>
          <a:prstGeom prst="rect">
            <a:avLst/>
          </a:prstGeom>
        </p:spPr>
      </p:pic>
      <p:grpSp>
        <p:nvGrpSpPr>
          <p:cNvPr id="12" name="Group 11"/>
          <p:cNvGrpSpPr/>
          <p:nvPr/>
        </p:nvGrpSpPr>
        <p:grpSpPr>
          <a:xfrm>
            <a:off x="995788" y="1435089"/>
            <a:ext cx="1175717" cy="2758978"/>
            <a:chOff x="6667383" y="1944375"/>
            <a:chExt cx="1175717" cy="2758978"/>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11171"/>
            <a:stretch/>
          </p:blipFill>
          <p:spPr>
            <a:xfrm>
              <a:off x="6678023" y="2292633"/>
              <a:ext cx="1165077" cy="2410720"/>
            </a:xfrm>
            <a:prstGeom prst="rect">
              <a:avLst/>
            </a:prstGeom>
          </p:spPr>
        </p:pic>
        <p:grpSp>
          <p:nvGrpSpPr>
            <p:cNvPr id="14" name="Group 13"/>
            <p:cNvGrpSpPr/>
            <p:nvPr/>
          </p:nvGrpSpPr>
          <p:grpSpPr>
            <a:xfrm>
              <a:off x="6667383" y="1944375"/>
              <a:ext cx="1175717" cy="464496"/>
              <a:chOff x="983474" y="4156984"/>
              <a:chExt cx="1175717" cy="464496"/>
            </a:xfrm>
          </p:grpSpPr>
          <p:sp>
            <p:nvSpPr>
              <p:cNvPr id="15" name="Rectangle 14"/>
              <p:cNvSpPr/>
              <p:nvPr/>
            </p:nvSpPr>
            <p:spPr>
              <a:xfrm>
                <a:off x="983474" y="4412154"/>
                <a:ext cx="1163602" cy="209326"/>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grpSp>
            <p:nvGrpSpPr>
              <p:cNvPr id="16" name="Group 15"/>
              <p:cNvGrpSpPr/>
              <p:nvPr/>
            </p:nvGrpSpPr>
            <p:grpSpPr>
              <a:xfrm>
                <a:off x="992305" y="4158212"/>
                <a:ext cx="128808" cy="257730"/>
                <a:chOff x="2566279" y="2278058"/>
                <a:chExt cx="142964" cy="327654"/>
              </a:xfrm>
            </p:grpSpPr>
            <p:cxnSp>
              <p:nvCxnSpPr>
                <p:cNvPr id="29" name="Straight Connector 28"/>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258423" y="4164554"/>
                <a:ext cx="128808" cy="257730"/>
                <a:chOff x="2566279" y="2278058"/>
                <a:chExt cx="142964" cy="327654"/>
              </a:xfrm>
            </p:grpSpPr>
            <p:cxnSp>
              <p:nvCxnSpPr>
                <p:cNvPr id="27" name="Straight Connector 26"/>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524540" y="4164554"/>
                <a:ext cx="128808" cy="257730"/>
                <a:chOff x="2566279" y="2278058"/>
                <a:chExt cx="142964" cy="327654"/>
              </a:xfrm>
            </p:grpSpPr>
            <p:cxnSp>
              <p:nvCxnSpPr>
                <p:cNvPr id="25" name="Straight Connector 24"/>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781164" y="4160596"/>
                <a:ext cx="128808" cy="257730"/>
                <a:chOff x="2566279" y="2278058"/>
                <a:chExt cx="142964" cy="327654"/>
              </a:xfrm>
            </p:grpSpPr>
            <p:cxnSp>
              <p:nvCxnSpPr>
                <p:cNvPr id="23" name="Straight Connector 22"/>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030383" y="4156984"/>
                <a:ext cx="128808" cy="257730"/>
                <a:chOff x="2566279" y="2278058"/>
                <a:chExt cx="142964" cy="327654"/>
              </a:xfrm>
            </p:grpSpPr>
            <p:cxnSp>
              <p:nvCxnSpPr>
                <p:cNvPr id="21" name="Straight Connector 20"/>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03175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697" r="2" b="2506"/>
          <a:stretch/>
        </p:blipFill>
        <p:spPr>
          <a:xfrm>
            <a:off x="4884516" y="998143"/>
            <a:ext cx="4259484" cy="3867563"/>
          </a:xfrm>
          <a:prstGeom prst="rect">
            <a:avLst/>
          </a:prstGeom>
          <a:effectLst/>
        </p:spPr>
      </p:pic>
      <p:sp>
        <p:nvSpPr>
          <p:cNvPr id="7" name="Content Placeholder 2"/>
          <p:cNvSpPr>
            <a:spLocks noGrp="1"/>
          </p:cNvSpPr>
          <p:nvPr>
            <p:ph idx="1"/>
          </p:nvPr>
        </p:nvSpPr>
        <p:spPr>
          <a:xfrm>
            <a:off x="858911" y="998143"/>
            <a:ext cx="3793535" cy="3802674"/>
          </a:xfrm>
        </p:spPr>
        <p:txBody>
          <a:bodyPr>
            <a:normAutofit/>
          </a:bodyPr>
          <a:lstStyle/>
          <a:p>
            <a:pPr marL="0" indent="0">
              <a:buNone/>
            </a:pPr>
            <a:r>
              <a:rPr lang="en-US" dirty="0" smtClean="0"/>
              <a:t>LTE </a:t>
            </a:r>
            <a:r>
              <a:rPr lang="en-US" dirty="0"/>
              <a:t>standard </a:t>
            </a:r>
            <a:r>
              <a:rPr lang="en-US" dirty="0" smtClean="0"/>
              <a:t>body, 3GPP, </a:t>
            </a:r>
            <a:r>
              <a:rPr lang="en-US" dirty="0"/>
              <a:t>is proposing multi-antenna solutions in new releases:</a:t>
            </a:r>
          </a:p>
          <a:p>
            <a:pPr lvl="1"/>
            <a:r>
              <a:rPr lang="en-US" sz="2400" dirty="0" smtClean="0"/>
              <a:t>Beamforming</a:t>
            </a:r>
            <a:endParaRPr lang="en-US" sz="2400" dirty="0"/>
          </a:p>
          <a:p>
            <a:pPr lvl="1"/>
            <a:r>
              <a:rPr lang="en-US" sz="2400" dirty="0"/>
              <a:t>Coordinated Multi-point </a:t>
            </a:r>
          </a:p>
          <a:p>
            <a:pPr lvl="1"/>
            <a:r>
              <a:rPr lang="en-US" sz="2400" dirty="0" smtClean="0"/>
              <a:t>Full-Dimensional MIMO</a:t>
            </a:r>
            <a:endParaRPr lang="en-US" sz="2400" dirty="0"/>
          </a:p>
          <a:p>
            <a:pPr lvl="1"/>
            <a:endParaRPr lang="en-US" sz="2400" dirty="0"/>
          </a:p>
        </p:txBody>
      </p:sp>
      <p:sp>
        <p:nvSpPr>
          <p:cNvPr id="9" name="Title 3"/>
          <p:cNvSpPr txBox="1">
            <a:spLocks/>
          </p:cNvSpPr>
          <p:nvPr/>
        </p:nvSpPr>
        <p:spPr>
          <a:xfrm>
            <a:off x="171373" y="3602181"/>
            <a:ext cx="8797636" cy="1004672"/>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smtClean="0">
                <a:solidFill>
                  <a:schemeClr val="bg1"/>
                </a:solidFill>
              </a:rPr>
              <a:t>Base station needs to know channels</a:t>
            </a:r>
            <a:r>
              <a:rPr lang="is-IS" sz="3600" dirty="0" smtClean="0">
                <a:solidFill>
                  <a:schemeClr val="bg1"/>
                </a:solidFill>
              </a:rPr>
              <a:t> </a:t>
            </a:r>
            <a:r>
              <a:rPr lang="is-IS" sz="3600" dirty="0">
                <a:solidFill>
                  <a:schemeClr val="bg1"/>
                </a:solidFill>
              </a:rPr>
              <a:t>to </a:t>
            </a:r>
            <a:r>
              <a:rPr lang="is-IS" sz="3600" dirty="0" smtClean="0">
                <a:solidFill>
                  <a:schemeClr val="bg1"/>
                </a:solidFill>
              </a:rPr>
              <a:t>client</a:t>
            </a:r>
            <a:endParaRPr lang="en-US" sz="3600" dirty="0">
              <a:solidFill>
                <a:schemeClr val="bg1"/>
              </a:solidFill>
            </a:endParaRPr>
          </a:p>
        </p:txBody>
      </p:sp>
      <p:sp>
        <p:nvSpPr>
          <p:cNvPr id="5" name="Title 1"/>
          <p:cNvSpPr>
            <a:spLocks noGrp="1"/>
          </p:cNvSpPr>
          <p:nvPr>
            <p:ph type="title"/>
          </p:nvPr>
        </p:nvSpPr>
        <p:spPr>
          <a:xfrm>
            <a:off x="626841" y="3971"/>
            <a:ext cx="7886700" cy="994172"/>
          </a:xfrm>
        </p:spPr>
        <p:txBody>
          <a:bodyPr/>
          <a:lstStyle/>
          <a:p>
            <a:r>
              <a:rPr lang="en-US" dirty="0" smtClean="0"/>
              <a:t>More Antennas</a:t>
            </a:r>
            <a:endParaRPr lang="en-US" dirty="0"/>
          </a:p>
        </p:txBody>
      </p:sp>
    </p:spTree>
    <p:extLst>
      <p:ext uri="{BB962C8B-B14F-4D97-AF65-F5344CB8AC3E}">
        <p14:creationId xmlns:p14="http://schemas.microsoft.com/office/powerpoint/2010/main" val="155710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lstStyle/>
          <a:p>
            <a:r>
              <a:rPr lang="en-US" dirty="0"/>
              <a:t>     Beamforming Comparison</a:t>
            </a:r>
          </a:p>
        </p:txBody>
      </p:sp>
      <p:graphicFrame>
        <p:nvGraphicFramePr>
          <p:cNvPr id="4" name="Chart 3"/>
          <p:cNvGraphicFramePr/>
          <p:nvPr>
            <p:extLst>
              <p:ext uri="{D42A27DB-BD31-4B8C-83A1-F6EECF244321}">
                <p14:modId xmlns:p14="http://schemas.microsoft.com/office/powerpoint/2010/main" val="2054964882"/>
              </p:ext>
            </p:extLst>
          </p:nvPr>
        </p:nvGraphicFramePr>
        <p:xfrm>
          <a:off x="1396678" y="767019"/>
          <a:ext cx="7747322" cy="432893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2448045" y="2461792"/>
            <a:ext cx="1794076" cy="34724"/>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139879" y="2479154"/>
            <a:ext cx="3858" cy="1606709"/>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954925" y="2461792"/>
            <a:ext cx="3858" cy="1606709"/>
          </a:xfrm>
          <a:prstGeom prst="line">
            <a:avLst/>
          </a:prstGeom>
          <a:ln w="3175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246700" y="2479154"/>
            <a:ext cx="3858" cy="1606709"/>
          </a:xfrm>
          <a:prstGeom prst="line">
            <a:avLst/>
          </a:prstGeom>
          <a:ln w="317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itle 3"/>
          <p:cNvSpPr txBox="1">
            <a:spLocks/>
          </p:cNvSpPr>
          <p:nvPr/>
        </p:nvSpPr>
        <p:spPr>
          <a:xfrm>
            <a:off x="124691" y="3475227"/>
            <a:ext cx="8894617" cy="1255996"/>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smtClean="0">
                <a:solidFill>
                  <a:schemeClr val="bg1"/>
                </a:solidFill>
              </a:rPr>
              <a:t>R2F2 delivers 90% of the MIMO SNR gains, with zero feedback</a:t>
            </a:r>
            <a:endParaRPr lang="en-US" sz="3600" dirty="0">
              <a:solidFill>
                <a:schemeClr val="bg1"/>
              </a:solidFill>
            </a:endParaRPr>
          </a:p>
        </p:txBody>
      </p:sp>
    </p:spTree>
    <p:extLst>
      <p:ext uri="{BB962C8B-B14F-4D97-AF65-F5344CB8AC3E}">
        <p14:creationId xmlns:p14="http://schemas.microsoft.com/office/powerpoint/2010/main" val="5656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uiExpand="1">
        <p:bldSub>
          <a:bldChart bld="series"/>
        </p:bldSub>
      </p:bldGraphic>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normAutofit fontScale="90000"/>
          </a:bodyPr>
          <a:lstStyle/>
          <a:p>
            <a:r>
              <a:rPr lang="en-US" dirty="0"/>
              <a:t>     Beamforming Comparison: Data Rate</a:t>
            </a:r>
          </a:p>
        </p:txBody>
      </p:sp>
      <p:graphicFrame>
        <p:nvGraphicFramePr>
          <p:cNvPr id="4" name="Chart 3"/>
          <p:cNvGraphicFramePr/>
          <p:nvPr>
            <p:extLst>
              <p:ext uri="{D42A27DB-BD31-4B8C-83A1-F6EECF244321}">
                <p14:modId xmlns:p14="http://schemas.microsoft.com/office/powerpoint/2010/main" val="693696570"/>
              </p:ext>
            </p:extLst>
          </p:nvPr>
        </p:nvGraphicFramePr>
        <p:xfrm>
          <a:off x="821803" y="724945"/>
          <a:ext cx="8322197" cy="441855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3"/>
          <p:cNvSpPr txBox="1">
            <a:spLocks/>
          </p:cNvSpPr>
          <p:nvPr/>
        </p:nvSpPr>
        <p:spPr>
          <a:xfrm>
            <a:off x="124691" y="3579524"/>
            <a:ext cx="8894617" cy="1047402"/>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a:solidFill>
                  <a:schemeClr val="bg1"/>
                </a:solidFill>
              </a:rPr>
              <a:t>R2F2’s </a:t>
            </a:r>
            <a:r>
              <a:rPr lang="en-US" sz="3600" dirty="0" smtClean="0">
                <a:solidFill>
                  <a:schemeClr val="bg1"/>
                </a:solidFill>
              </a:rPr>
              <a:t>achieves 1.7x data rate improvement</a:t>
            </a:r>
            <a:endParaRPr lang="en-US" sz="3600" dirty="0">
              <a:solidFill>
                <a:schemeClr val="bg1"/>
              </a:solidFill>
            </a:endParaRPr>
          </a:p>
        </p:txBody>
      </p:sp>
    </p:spTree>
    <p:extLst>
      <p:ext uri="{BB962C8B-B14F-4D97-AF65-F5344CB8AC3E}">
        <p14:creationId xmlns:p14="http://schemas.microsoft.com/office/powerpoint/2010/main" val="13134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lstStyle/>
          <a:p>
            <a:r>
              <a:rPr lang="en-US" dirty="0"/>
              <a:t>     Effect of Frequency Separation</a:t>
            </a:r>
          </a:p>
        </p:txBody>
      </p:sp>
      <p:graphicFrame>
        <p:nvGraphicFramePr>
          <p:cNvPr id="6" name="Chart 5"/>
          <p:cNvGraphicFramePr/>
          <p:nvPr>
            <p:extLst>
              <p:ext uri="{D42A27DB-BD31-4B8C-83A1-F6EECF244321}">
                <p14:modId xmlns:p14="http://schemas.microsoft.com/office/powerpoint/2010/main" val="2007880810"/>
              </p:ext>
            </p:extLst>
          </p:nvPr>
        </p:nvGraphicFramePr>
        <p:xfrm>
          <a:off x="1547149" y="667072"/>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65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5823">
            <a:off x="1161247" y="1603619"/>
            <a:ext cx="1341120" cy="768096"/>
          </a:xfrm>
          <a:prstGeom prst="rect">
            <a:avLst/>
          </a:prstGeom>
        </p:spPr>
      </p:pic>
      <p:sp>
        <p:nvSpPr>
          <p:cNvPr id="2" name="Title 1"/>
          <p:cNvSpPr>
            <a:spLocks noGrp="1"/>
          </p:cNvSpPr>
          <p:nvPr>
            <p:ph type="title"/>
          </p:nvPr>
        </p:nvSpPr>
        <p:spPr>
          <a:xfrm>
            <a:off x="0" y="0"/>
            <a:ext cx="7886700" cy="994172"/>
          </a:xfrm>
        </p:spPr>
        <p:txBody>
          <a:bodyPr/>
          <a:lstStyle/>
          <a:p>
            <a:r>
              <a:rPr lang="en-US" dirty="0"/>
              <a:t>     Application: Edge Client Nulling</a:t>
            </a:r>
          </a:p>
        </p:txBody>
      </p:sp>
      <p:pic>
        <p:nvPicPr>
          <p:cNvPr id="11" name="Picture 10"/>
          <p:cNvPicPr>
            <a:picLocks noChangeAspect="1"/>
          </p:cNvPicPr>
          <p:nvPr/>
        </p:nvPicPr>
        <p:blipFill>
          <a:blip r:embed="rId4"/>
          <a:stretch>
            <a:fillRect/>
          </a:stretch>
        </p:blipFill>
        <p:spPr>
          <a:xfrm>
            <a:off x="4105829" y="3133795"/>
            <a:ext cx="733820" cy="640653"/>
          </a:xfrm>
          <a:prstGeom prst="rect">
            <a:avLst/>
          </a:prstGeom>
        </p:spPr>
      </p:pic>
      <p:grpSp>
        <p:nvGrpSpPr>
          <p:cNvPr id="12" name="Group 11"/>
          <p:cNvGrpSpPr>
            <a:grpSpLocks noChangeAspect="1"/>
          </p:cNvGrpSpPr>
          <p:nvPr/>
        </p:nvGrpSpPr>
        <p:grpSpPr>
          <a:xfrm>
            <a:off x="609147" y="1121446"/>
            <a:ext cx="584497" cy="1371600"/>
            <a:chOff x="6667383" y="1944375"/>
            <a:chExt cx="1175717" cy="2758978"/>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1171"/>
            <a:stretch/>
          </p:blipFill>
          <p:spPr>
            <a:xfrm>
              <a:off x="6678023" y="2292633"/>
              <a:ext cx="1165077" cy="2410720"/>
            </a:xfrm>
            <a:prstGeom prst="rect">
              <a:avLst/>
            </a:prstGeom>
          </p:spPr>
        </p:pic>
        <p:grpSp>
          <p:nvGrpSpPr>
            <p:cNvPr id="14" name="Group 13"/>
            <p:cNvGrpSpPr/>
            <p:nvPr/>
          </p:nvGrpSpPr>
          <p:grpSpPr>
            <a:xfrm>
              <a:off x="6667383" y="1944375"/>
              <a:ext cx="1175717" cy="464496"/>
              <a:chOff x="983474" y="4156984"/>
              <a:chExt cx="1175717" cy="464496"/>
            </a:xfrm>
          </p:grpSpPr>
          <p:sp>
            <p:nvSpPr>
              <p:cNvPr id="15" name="Rectangle 14"/>
              <p:cNvSpPr/>
              <p:nvPr/>
            </p:nvSpPr>
            <p:spPr>
              <a:xfrm>
                <a:off x="983474" y="4412154"/>
                <a:ext cx="1163602" cy="209326"/>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grpSp>
            <p:nvGrpSpPr>
              <p:cNvPr id="16" name="Group 15"/>
              <p:cNvGrpSpPr/>
              <p:nvPr/>
            </p:nvGrpSpPr>
            <p:grpSpPr>
              <a:xfrm>
                <a:off x="992305" y="4158212"/>
                <a:ext cx="128808" cy="257730"/>
                <a:chOff x="2566279" y="2278058"/>
                <a:chExt cx="142964" cy="327654"/>
              </a:xfrm>
            </p:grpSpPr>
            <p:cxnSp>
              <p:nvCxnSpPr>
                <p:cNvPr id="29" name="Straight Connector 28"/>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258423" y="4164554"/>
                <a:ext cx="128808" cy="257730"/>
                <a:chOff x="2566279" y="2278058"/>
                <a:chExt cx="142964" cy="327654"/>
              </a:xfrm>
            </p:grpSpPr>
            <p:cxnSp>
              <p:nvCxnSpPr>
                <p:cNvPr id="27" name="Straight Connector 26"/>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524540" y="4164554"/>
                <a:ext cx="128808" cy="257730"/>
                <a:chOff x="2566279" y="2278058"/>
                <a:chExt cx="142964" cy="327654"/>
              </a:xfrm>
            </p:grpSpPr>
            <p:cxnSp>
              <p:nvCxnSpPr>
                <p:cNvPr id="25" name="Straight Connector 24"/>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781164" y="4160596"/>
                <a:ext cx="128808" cy="257730"/>
                <a:chOff x="2566279" y="2278058"/>
                <a:chExt cx="142964" cy="327654"/>
              </a:xfrm>
            </p:grpSpPr>
            <p:cxnSp>
              <p:nvCxnSpPr>
                <p:cNvPr id="23" name="Straight Connector 22"/>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030383" y="4156984"/>
                <a:ext cx="128808" cy="257730"/>
                <a:chOff x="2566279" y="2278058"/>
                <a:chExt cx="142964" cy="327654"/>
              </a:xfrm>
            </p:grpSpPr>
            <p:cxnSp>
              <p:nvCxnSpPr>
                <p:cNvPr id="21" name="Straight Connector 20"/>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5366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6.23416E-19 2.46914E-6 L 0.19514 0.26018 " pathEditMode="relative" rAng="0" ptsTypes="AA">
                                      <p:cBhvr>
                                        <p:cTn id="9" dur="2000" fill="hold"/>
                                        <p:tgtEl>
                                          <p:spTgt spid="9"/>
                                        </p:tgtEl>
                                        <p:attrNameLst>
                                          <p:attrName>ppt_x</p:attrName>
                                          <p:attrName>ppt_y</p:attrName>
                                        </p:attrNameLst>
                                      </p:cBhvr>
                                      <p:rCtr x="9757" y="12870"/>
                                    </p:animMotion>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5823">
            <a:off x="1161247" y="1603619"/>
            <a:ext cx="1341120" cy="76809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8553">
            <a:off x="6733641" y="2987522"/>
            <a:ext cx="1341120" cy="768096"/>
          </a:xfrm>
          <a:prstGeom prst="rect">
            <a:avLst/>
          </a:prstGeom>
        </p:spPr>
      </p:pic>
      <p:sp>
        <p:nvSpPr>
          <p:cNvPr id="2" name="Title 1"/>
          <p:cNvSpPr>
            <a:spLocks noGrp="1"/>
          </p:cNvSpPr>
          <p:nvPr>
            <p:ph type="title"/>
          </p:nvPr>
        </p:nvSpPr>
        <p:spPr>
          <a:xfrm>
            <a:off x="0" y="0"/>
            <a:ext cx="7886700" cy="994172"/>
          </a:xfrm>
        </p:spPr>
        <p:txBody>
          <a:bodyPr/>
          <a:lstStyle/>
          <a:p>
            <a:r>
              <a:rPr lang="en-US" dirty="0"/>
              <a:t>     Application: Edge Client Nulling</a:t>
            </a:r>
          </a:p>
        </p:txBody>
      </p:sp>
      <p:pic>
        <p:nvPicPr>
          <p:cNvPr id="11" name="Picture 10"/>
          <p:cNvPicPr>
            <a:picLocks noChangeAspect="1"/>
          </p:cNvPicPr>
          <p:nvPr/>
        </p:nvPicPr>
        <p:blipFill>
          <a:blip r:embed="rId4"/>
          <a:stretch>
            <a:fillRect/>
          </a:stretch>
        </p:blipFill>
        <p:spPr>
          <a:xfrm>
            <a:off x="4105829" y="3133795"/>
            <a:ext cx="733820" cy="640653"/>
          </a:xfrm>
          <a:prstGeom prst="rect">
            <a:avLst/>
          </a:prstGeom>
        </p:spPr>
      </p:pic>
      <p:grpSp>
        <p:nvGrpSpPr>
          <p:cNvPr id="12" name="Group 11"/>
          <p:cNvGrpSpPr>
            <a:grpSpLocks noChangeAspect="1"/>
          </p:cNvGrpSpPr>
          <p:nvPr/>
        </p:nvGrpSpPr>
        <p:grpSpPr>
          <a:xfrm>
            <a:off x="609147" y="1121446"/>
            <a:ext cx="584497" cy="1371600"/>
            <a:chOff x="6667383" y="1944375"/>
            <a:chExt cx="1175717" cy="2758978"/>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1171"/>
            <a:stretch/>
          </p:blipFill>
          <p:spPr>
            <a:xfrm>
              <a:off x="6678023" y="2292633"/>
              <a:ext cx="1165077" cy="2410720"/>
            </a:xfrm>
            <a:prstGeom prst="rect">
              <a:avLst/>
            </a:prstGeom>
          </p:spPr>
        </p:pic>
        <p:grpSp>
          <p:nvGrpSpPr>
            <p:cNvPr id="14" name="Group 13"/>
            <p:cNvGrpSpPr/>
            <p:nvPr/>
          </p:nvGrpSpPr>
          <p:grpSpPr>
            <a:xfrm>
              <a:off x="6667383" y="1944375"/>
              <a:ext cx="1175717" cy="464496"/>
              <a:chOff x="983474" y="4156984"/>
              <a:chExt cx="1175717" cy="464496"/>
            </a:xfrm>
          </p:grpSpPr>
          <p:sp>
            <p:nvSpPr>
              <p:cNvPr id="15" name="Rectangle 14"/>
              <p:cNvSpPr/>
              <p:nvPr/>
            </p:nvSpPr>
            <p:spPr>
              <a:xfrm>
                <a:off x="983474" y="4412154"/>
                <a:ext cx="1163602" cy="209326"/>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grpSp>
            <p:nvGrpSpPr>
              <p:cNvPr id="16" name="Group 15"/>
              <p:cNvGrpSpPr/>
              <p:nvPr/>
            </p:nvGrpSpPr>
            <p:grpSpPr>
              <a:xfrm>
                <a:off x="992305" y="4158212"/>
                <a:ext cx="128808" cy="257730"/>
                <a:chOff x="2566279" y="2278058"/>
                <a:chExt cx="142964" cy="327654"/>
              </a:xfrm>
            </p:grpSpPr>
            <p:cxnSp>
              <p:nvCxnSpPr>
                <p:cNvPr id="29" name="Straight Connector 28"/>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258423" y="4164554"/>
                <a:ext cx="128808" cy="257730"/>
                <a:chOff x="2566279" y="2278058"/>
                <a:chExt cx="142964" cy="327654"/>
              </a:xfrm>
            </p:grpSpPr>
            <p:cxnSp>
              <p:nvCxnSpPr>
                <p:cNvPr id="27" name="Straight Connector 26"/>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524540" y="4164554"/>
                <a:ext cx="128808" cy="257730"/>
                <a:chOff x="2566279" y="2278058"/>
                <a:chExt cx="142964" cy="327654"/>
              </a:xfrm>
            </p:grpSpPr>
            <p:cxnSp>
              <p:nvCxnSpPr>
                <p:cNvPr id="25" name="Straight Connector 24"/>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781164" y="4160596"/>
                <a:ext cx="128808" cy="257730"/>
                <a:chOff x="2566279" y="2278058"/>
                <a:chExt cx="142964" cy="327654"/>
              </a:xfrm>
            </p:grpSpPr>
            <p:cxnSp>
              <p:nvCxnSpPr>
                <p:cNvPr id="23" name="Straight Connector 22"/>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030383" y="4156984"/>
                <a:ext cx="128808" cy="257730"/>
                <a:chOff x="2566279" y="2278058"/>
                <a:chExt cx="142964" cy="327654"/>
              </a:xfrm>
            </p:grpSpPr>
            <p:cxnSp>
              <p:nvCxnSpPr>
                <p:cNvPr id="21" name="Straight Connector 20"/>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31" name="Group 30"/>
          <p:cNvGrpSpPr>
            <a:grpSpLocks noChangeAspect="1"/>
          </p:cNvGrpSpPr>
          <p:nvPr/>
        </p:nvGrpSpPr>
        <p:grpSpPr>
          <a:xfrm>
            <a:off x="7973128" y="3169735"/>
            <a:ext cx="584497" cy="1371600"/>
            <a:chOff x="6667383" y="1944375"/>
            <a:chExt cx="1175717" cy="2758978"/>
          </a:xfrm>
        </p:grpSpPr>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t="11171"/>
            <a:stretch/>
          </p:blipFill>
          <p:spPr>
            <a:xfrm>
              <a:off x="6678023" y="2292633"/>
              <a:ext cx="1165077" cy="2410720"/>
            </a:xfrm>
            <a:prstGeom prst="rect">
              <a:avLst/>
            </a:prstGeom>
          </p:spPr>
        </p:pic>
        <p:grpSp>
          <p:nvGrpSpPr>
            <p:cNvPr id="33" name="Group 32"/>
            <p:cNvGrpSpPr/>
            <p:nvPr/>
          </p:nvGrpSpPr>
          <p:grpSpPr>
            <a:xfrm>
              <a:off x="6667383" y="1944375"/>
              <a:ext cx="1175717" cy="464496"/>
              <a:chOff x="983474" y="4156984"/>
              <a:chExt cx="1175717" cy="464496"/>
            </a:xfrm>
          </p:grpSpPr>
          <p:sp>
            <p:nvSpPr>
              <p:cNvPr id="34" name="Rectangle 33"/>
              <p:cNvSpPr/>
              <p:nvPr/>
            </p:nvSpPr>
            <p:spPr>
              <a:xfrm>
                <a:off x="983474" y="4412154"/>
                <a:ext cx="1163602" cy="209326"/>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grpSp>
            <p:nvGrpSpPr>
              <p:cNvPr id="35" name="Group 34"/>
              <p:cNvGrpSpPr/>
              <p:nvPr/>
            </p:nvGrpSpPr>
            <p:grpSpPr>
              <a:xfrm>
                <a:off x="992305" y="4158212"/>
                <a:ext cx="128808" cy="257730"/>
                <a:chOff x="2566279" y="2278058"/>
                <a:chExt cx="142964" cy="327654"/>
              </a:xfrm>
            </p:grpSpPr>
            <p:cxnSp>
              <p:nvCxnSpPr>
                <p:cNvPr id="48" name="Straight Connector 47"/>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9"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258423" y="4164554"/>
                <a:ext cx="128808" cy="257730"/>
                <a:chOff x="2566279" y="2278058"/>
                <a:chExt cx="142964" cy="327654"/>
              </a:xfrm>
            </p:grpSpPr>
            <p:cxnSp>
              <p:nvCxnSpPr>
                <p:cNvPr id="46" name="Straight Connector 45"/>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7"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524540" y="4164554"/>
                <a:ext cx="128808" cy="257730"/>
                <a:chOff x="2566279" y="2278058"/>
                <a:chExt cx="142964" cy="327654"/>
              </a:xfrm>
            </p:grpSpPr>
            <p:cxnSp>
              <p:nvCxnSpPr>
                <p:cNvPr id="44" name="Straight Connector 43"/>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Isosceles Triangle 59"/>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781164" y="4160596"/>
                <a:ext cx="128808" cy="257730"/>
                <a:chOff x="2566279" y="2278058"/>
                <a:chExt cx="142964" cy="327654"/>
              </a:xfrm>
            </p:grpSpPr>
            <p:cxnSp>
              <p:nvCxnSpPr>
                <p:cNvPr id="42" name="Straight Connector 4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030383" y="4156984"/>
                <a:ext cx="128808" cy="257730"/>
                <a:chOff x="2566279" y="2278058"/>
                <a:chExt cx="142964" cy="327654"/>
              </a:xfrm>
            </p:grpSpPr>
            <p:cxnSp>
              <p:nvCxnSpPr>
                <p:cNvPr id="40" name="Straight Connector 39"/>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pic>
        <p:nvPicPr>
          <p:cNvPr id="50" name="Picture 49"/>
          <p:cNvPicPr>
            <a:picLocks noChangeAspect="1"/>
          </p:cNvPicPr>
          <p:nvPr/>
        </p:nvPicPr>
        <p:blipFill>
          <a:blip r:embed="rId4"/>
          <a:stretch>
            <a:fillRect/>
          </a:stretch>
        </p:blipFill>
        <p:spPr>
          <a:xfrm>
            <a:off x="8260164" y="361551"/>
            <a:ext cx="733820" cy="640653"/>
          </a:xfrm>
          <a:prstGeom prst="rect">
            <a:avLst/>
          </a:prstGeom>
        </p:spPr>
      </p:pic>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10114">
            <a:off x="7710845" y="2142745"/>
            <a:ext cx="1341120" cy="768096"/>
          </a:xfrm>
          <a:prstGeom prst="rect">
            <a:avLst/>
          </a:prstGeom>
        </p:spPr>
      </p:pic>
      <p:sp>
        <p:nvSpPr>
          <p:cNvPr id="3" name="TextBox 2"/>
          <p:cNvSpPr txBox="1"/>
          <p:nvPr/>
        </p:nvSpPr>
        <p:spPr>
          <a:xfrm>
            <a:off x="615496" y="2622889"/>
            <a:ext cx="585417" cy="369332"/>
          </a:xfrm>
          <a:prstGeom prst="rect">
            <a:avLst/>
          </a:prstGeom>
          <a:noFill/>
        </p:spPr>
        <p:txBody>
          <a:bodyPr wrap="none" rtlCol="0">
            <a:spAutoFit/>
          </a:bodyPr>
          <a:lstStyle/>
          <a:p>
            <a:r>
              <a:rPr lang="en-US" smtClean="0"/>
              <a:t>BS 1</a:t>
            </a:r>
            <a:endParaRPr lang="en-US"/>
          </a:p>
        </p:txBody>
      </p:sp>
      <p:sp>
        <p:nvSpPr>
          <p:cNvPr id="53" name="TextBox 52"/>
          <p:cNvSpPr txBox="1"/>
          <p:nvPr/>
        </p:nvSpPr>
        <p:spPr>
          <a:xfrm>
            <a:off x="7586523" y="2775893"/>
            <a:ext cx="585417" cy="369332"/>
          </a:xfrm>
          <a:prstGeom prst="rect">
            <a:avLst/>
          </a:prstGeom>
          <a:noFill/>
        </p:spPr>
        <p:txBody>
          <a:bodyPr wrap="none" rtlCol="0">
            <a:spAutoFit/>
          </a:bodyPr>
          <a:lstStyle/>
          <a:p>
            <a:r>
              <a:rPr lang="en-US" dirty="0" smtClean="0"/>
              <a:t>BS 2</a:t>
            </a:r>
            <a:endParaRPr lang="en-US" dirty="0"/>
          </a:p>
        </p:txBody>
      </p:sp>
      <p:sp>
        <p:nvSpPr>
          <p:cNvPr id="54" name="TextBox 53"/>
          <p:cNvSpPr txBox="1"/>
          <p:nvPr/>
        </p:nvSpPr>
        <p:spPr>
          <a:xfrm>
            <a:off x="8200880" y="988793"/>
            <a:ext cx="895951" cy="369332"/>
          </a:xfrm>
          <a:prstGeom prst="rect">
            <a:avLst/>
          </a:prstGeom>
          <a:noFill/>
        </p:spPr>
        <p:txBody>
          <a:bodyPr wrap="none" rtlCol="0">
            <a:spAutoFit/>
          </a:bodyPr>
          <a:lstStyle/>
          <a:p>
            <a:r>
              <a:rPr lang="en-US" dirty="0" smtClean="0"/>
              <a:t>Client 2</a:t>
            </a:r>
            <a:endParaRPr lang="en-US" dirty="0"/>
          </a:p>
        </p:txBody>
      </p:sp>
      <p:sp>
        <p:nvSpPr>
          <p:cNvPr id="55" name="TextBox 54"/>
          <p:cNvSpPr txBox="1"/>
          <p:nvPr/>
        </p:nvSpPr>
        <p:spPr>
          <a:xfrm>
            <a:off x="4024763" y="3788754"/>
            <a:ext cx="895951" cy="369332"/>
          </a:xfrm>
          <a:prstGeom prst="rect">
            <a:avLst/>
          </a:prstGeom>
          <a:noFill/>
        </p:spPr>
        <p:txBody>
          <a:bodyPr wrap="none" rtlCol="0">
            <a:spAutoFit/>
          </a:bodyPr>
          <a:lstStyle/>
          <a:p>
            <a:r>
              <a:rPr lang="en-US" dirty="0" smtClean="0"/>
              <a:t>Client 1</a:t>
            </a:r>
            <a:endParaRPr lang="en-US" dirty="0"/>
          </a:p>
        </p:txBody>
      </p:sp>
    </p:spTree>
    <p:extLst>
      <p:ext uri="{BB962C8B-B14F-4D97-AF65-F5344CB8AC3E}">
        <p14:creationId xmlns:p14="http://schemas.microsoft.com/office/powerpoint/2010/main" val="2733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nodeType="afterEffect">
                                  <p:stCondLst>
                                    <p:cond delay="0"/>
                                  </p:stCondLst>
                                  <p:childTnLst>
                                    <p:animMotion origin="layout" path="M 6.23416E-19 2.46914E-6 L 0.19514 0.26018 " pathEditMode="relative" rAng="0" ptsTypes="AA">
                                      <p:cBhvr>
                                        <p:cTn id="13" dur="2000" fill="hold"/>
                                        <p:tgtEl>
                                          <p:spTgt spid="9"/>
                                        </p:tgtEl>
                                        <p:attrNameLst>
                                          <p:attrName>ppt_x</p:attrName>
                                          <p:attrName>ppt_y</p:attrName>
                                        </p:attrNameLst>
                                      </p:cBhvr>
                                      <p:rCtr x="9757" y="12870"/>
                                    </p:animMotion>
                                  </p:childTnLst>
                                </p:cTn>
                              </p:par>
                              <p:par>
                                <p:cTn id="14" presetID="42" presetClass="path" presetSubtype="0" accel="50000" decel="50000" fill="hold" nodeType="withEffect">
                                  <p:stCondLst>
                                    <p:cond delay="0"/>
                                  </p:stCondLst>
                                  <p:childTnLst>
                                    <p:animMotion origin="layout" path="M -3.05556E-6 1.97531E-6 L 0.01875 -0.15834 " pathEditMode="relative" rAng="0" ptsTypes="AA">
                                      <p:cBhvr>
                                        <p:cTn id="15" dur="2000" fill="hold"/>
                                        <p:tgtEl>
                                          <p:spTgt spid="51"/>
                                        </p:tgtEl>
                                        <p:attrNameLst>
                                          <p:attrName>ppt_x</p:attrName>
                                          <p:attrName>ppt_y</p:attrName>
                                        </p:attrNameLst>
                                      </p:cBhvr>
                                      <p:rCtr x="938" y="-7932"/>
                                    </p:animMotion>
                                  </p:childTnLst>
                                </p:cTn>
                              </p:par>
                              <p:par>
                                <p:cTn id="16" presetID="42" presetClass="path" presetSubtype="0" accel="50000" decel="50000" fill="hold" nodeType="withEffect">
                                  <p:stCondLst>
                                    <p:cond delay="0"/>
                                  </p:stCondLst>
                                  <p:childTnLst>
                                    <p:animMotion origin="layout" path="M -0.03455 0.00555 L -0.21094 0.01049 " pathEditMode="relative" rAng="0" ptsTypes="AA">
                                      <p:cBhvr>
                                        <p:cTn id="17" dur="2000" fill="hold"/>
                                        <p:tgtEl>
                                          <p:spTgt spid="10"/>
                                        </p:tgtEl>
                                        <p:attrNameLst>
                                          <p:attrName>ppt_x</p:attrName>
                                          <p:attrName>ppt_y</p:attrName>
                                        </p:attrNameLst>
                                      </p:cBhvr>
                                      <p:rCtr x="-8819" y="247"/>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lstStyle/>
          <a:p>
            <a:r>
              <a:rPr lang="en-US" dirty="0"/>
              <a:t>     Edge Nulling</a:t>
            </a:r>
          </a:p>
        </p:txBody>
      </p:sp>
      <p:graphicFrame>
        <p:nvGraphicFramePr>
          <p:cNvPr id="4" name="Chart 3"/>
          <p:cNvGraphicFramePr/>
          <p:nvPr>
            <p:extLst>
              <p:ext uri="{D42A27DB-BD31-4B8C-83A1-F6EECF244321}">
                <p14:modId xmlns:p14="http://schemas.microsoft.com/office/powerpoint/2010/main" val="1077199350"/>
              </p:ext>
            </p:extLst>
          </p:nvPr>
        </p:nvGraphicFramePr>
        <p:xfrm>
          <a:off x="1570299" y="829118"/>
          <a:ext cx="6937094"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3171463" y="2463296"/>
            <a:ext cx="1229086" cy="1157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86149" y="201767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5. 3 dB</a:t>
            </a:r>
          </a:p>
        </p:txBody>
      </p:sp>
    </p:spTree>
    <p:extLst>
      <p:ext uri="{BB962C8B-B14F-4D97-AF65-F5344CB8AC3E}">
        <p14:creationId xmlns:p14="http://schemas.microsoft.com/office/powerpoint/2010/main" val="8213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628650" y="1202964"/>
            <a:ext cx="8182841" cy="3263504"/>
          </a:xfrm>
        </p:spPr>
        <p:txBody>
          <a:bodyPr/>
          <a:lstStyle/>
          <a:p>
            <a:r>
              <a:rPr lang="en-US" dirty="0" smtClean="0"/>
              <a:t>R2F2 </a:t>
            </a:r>
            <a:r>
              <a:rPr lang="en-US" dirty="0"/>
              <a:t>e</a:t>
            </a:r>
            <a:r>
              <a:rPr lang="en-US" dirty="0" smtClean="0"/>
              <a:t>stimates channels on one frequency from channels on a different frequency</a:t>
            </a:r>
          </a:p>
          <a:p>
            <a:endParaRPr lang="en-US" dirty="0"/>
          </a:p>
          <a:p>
            <a:r>
              <a:rPr lang="en-US" dirty="0" smtClean="0"/>
              <a:t>R2F2 accurately estimates downlink LTE channels from uplink LTE channels</a:t>
            </a:r>
          </a:p>
          <a:p>
            <a:endParaRPr lang="en-US" dirty="0"/>
          </a:p>
          <a:p>
            <a:r>
              <a:rPr lang="en-US" dirty="0" smtClean="0"/>
              <a:t>R2F2 enables MIMO techniques for FDD systems with zero channel feedback</a:t>
            </a:r>
          </a:p>
          <a:p>
            <a:endParaRPr lang="en-US" dirty="0"/>
          </a:p>
        </p:txBody>
      </p:sp>
    </p:spTree>
    <p:extLst>
      <p:ext uri="{BB962C8B-B14F-4D97-AF65-F5344CB8AC3E}">
        <p14:creationId xmlns:p14="http://schemas.microsoft.com/office/powerpoint/2010/main" val="660928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lstStyle/>
          <a:p>
            <a:r>
              <a:rPr lang="en-US" dirty="0" smtClean="0"/>
              <a:t>Channel Acquisition</a:t>
            </a:r>
            <a:endParaRPr lang="en-US" dirty="0"/>
          </a:p>
        </p:txBody>
      </p:sp>
      <p:sp>
        <p:nvSpPr>
          <p:cNvPr id="7" name="Content Placeholder 2"/>
          <p:cNvSpPr>
            <a:spLocks noGrp="1"/>
          </p:cNvSpPr>
          <p:nvPr>
            <p:ph idx="1"/>
          </p:nvPr>
        </p:nvSpPr>
        <p:spPr>
          <a:xfrm>
            <a:off x="628650" y="1016482"/>
            <a:ext cx="7886700" cy="3263504"/>
          </a:xfrm>
        </p:spPr>
        <p:txBody>
          <a:bodyPr>
            <a:normAutofit/>
          </a:bodyPr>
          <a:lstStyle/>
          <a:p>
            <a:pPr marL="0" indent="0" algn="ctr">
              <a:buNone/>
            </a:pPr>
            <a:r>
              <a:rPr lang="en-US" sz="2800" dirty="0" smtClean="0"/>
              <a:t>Use feedback from the client</a:t>
            </a:r>
            <a:endParaRPr lang="en-US" sz="2800" dirty="0"/>
          </a:p>
        </p:txBody>
      </p:sp>
      <p:pic>
        <p:nvPicPr>
          <p:cNvPr id="10" name="Picture 9"/>
          <p:cNvPicPr>
            <a:picLocks noChangeAspect="1"/>
          </p:cNvPicPr>
          <p:nvPr/>
        </p:nvPicPr>
        <p:blipFill>
          <a:blip r:embed="rId3"/>
          <a:stretch>
            <a:fillRect/>
          </a:stretch>
        </p:blipFill>
        <p:spPr>
          <a:xfrm>
            <a:off x="1749503" y="2747726"/>
            <a:ext cx="733820" cy="640653"/>
          </a:xfrm>
          <a:prstGeom prst="rect">
            <a:avLst/>
          </a:prstGeom>
        </p:spPr>
      </p:pic>
      <p:grpSp>
        <p:nvGrpSpPr>
          <p:cNvPr id="6" name="Group 5"/>
          <p:cNvGrpSpPr/>
          <p:nvPr/>
        </p:nvGrpSpPr>
        <p:grpSpPr>
          <a:xfrm>
            <a:off x="6301437" y="1768570"/>
            <a:ext cx="1175717" cy="2758978"/>
            <a:chOff x="6667383" y="1944375"/>
            <a:chExt cx="1175717" cy="2758978"/>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1171"/>
            <a:stretch/>
          </p:blipFill>
          <p:spPr>
            <a:xfrm>
              <a:off x="6678023" y="2292633"/>
              <a:ext cx="1165077" cy="2410720"/>
            </a:xfrm>
            <a:prstGeom prst="rect">
              <a:avLst/>
            </a:prstGeom>
          </p:spPr>
        </p:pic>
        <p:grpSp>
          <p:nvGrpSpPr>
            <p:cNvPr id="3" name="Group 2"/>
            <p:cNvGrpSpPr/>
            <p:nvPr/>
          </p:nvGrpSpPr>
          <p:grpSpPr>
            <a:xfrm>
              <a:off x="6667383" y="1944375"/>
              <a:ext cx="1175717" cy="464496"/>
              <a:chOff x="983474" y="4156984"/>
              <a:chExt cx="1175717" cy="464496"/>
            </a:xfrm>
          </p:grpSpPr>
          <p:sp>
            <p:nvSpPr>
              <p:cNvPr id="11" name="Rectangle 10"/>
              <p:cNvSpPr/>
              <p:nvPr/>
            </p:nvSpPr>
            <p:spPr>
              <a:xfrm>
                <a:off x="983474" y="4412154"/>
                <a:ext cx="1163602" cy="209326"/>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grpSp>
            <p:nvGrpSpPr>
              <p:cNvPr id="12" name="Group 11"/>
              <p:cNvGrpSpPr/>
              <p:nvPr/>
            </p:nvGrpSpPr>
            <p:grpSpPr>
              <a:xfrm>
                <a:off x="992305" y="4158212"/>
                <a:ext cx="128808" cy="257730"/>
                <a:chOff x="2566279" y="2278058"/>
                <a:chExt cx="142964" cy="327654"/>
              </a:xfrm>
            </p:grpSpPr>
            <p:cxnSp>
              <p:nvCxnSpPr>
                <p:cNvPr id="13" name="Straight Connector 12"/>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 name="Isosceles Triangle 5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258423" y="4164554"/>
                <a:ext cx="128808" cy="257730"/>
                <a:chOff x="2566279" y="2278058"/>
                <a:chExt cx="142964" cy="327654"/>
              </a:xfrm>
            </p:grpSpPr>
            <p:cxnSp>
              <p:nvCxnSpPr>
                <p:cNvPr id="16" name="Straight Connector 15"/>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 name="Isosceles Triangle 56"/>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flipV="1">
                <a:off x="1857206" y="4236886"/>
                <a:ext cx="0" cy="1853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1781164" y="4160596"/>
                <a:ext cx="128808" cy="257730"/>
                <a:chOff x="2566279" y="2278058"/>
                <a:chExt cx="142964" cy="327654"/>
              </a:xfrm>
            </p:grpSpPr>
            <p:cxnSp>
              <p:nvCxnSpPr>
                <p:cNvPr id="22" name="Straight Connector 21"/>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Isosceles Triangle 62"/>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030383" y="4156984"/>
                <a:ext cx="128808" cy="257730"/>
                <a:chOff x="2566279" y="2278058"/>
                <a:chExt cx="142964" cy="327654"/>
              </a:xfrm>
            </p:grpSpPr>
            <p:cxnSp>
              <p:nvCxnSpPr>
                <p:cNvPr id="25" name="Straight Connector 24"/>
                <p:cNvCxnSpPr/>
                <p:nvPr/>
              </p:nvCxnSpPr>
              <p:spPr>
                <a:xfrm flipV="1">
                  <a:off x="2644837" y="2370020"/>
                  <a:ext cx="0" cy="2356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65"/>
                <p:cNvSpPr/>
                <p:nvPr/>
              </p:nvSpPr>
              <p:spPr>
                <a:xfrm flipV="1">
                  <a:off x="2566279" y="2278058"/>
                  <a:ext cx="142964" cy="128016"/>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7" name="Title 3"/>
          <p:cNvSpPr txBox="1">
            <a:spLocks/>
          </p:cNvSpPr>
          <p:nvPr/>
        </p:nvSpPr>
        <p:spPr>
          <a:xfrm>
            <a:off x="264962" y="3667623"/>
            <a:ext cx="8614075" cy="859925"/>
          </a:xfrm>
          <a:prstGeom prst="rect">
            <a:avLst/>
          </a:prstGeom>
          <a:solidFill>
            <a:srgbClr val="C00000"/>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smtClean="0">
                <a:solidFill>
                  <a:schemeClr val="bg1"/>
                </a:solidFill>
              </a:rPr>
              <a:t>Feedback overhead is overwhelming</a:t>
            </a:r>
            <a:endParaRPr lang="en-US" sz="3600" dirty="0">
              <a:solidFill>
                <a:schemeClr val="bg1"/>
              </a:solidFill>
            </a:endParaRPr>
          </a:p>
        </p:txBody>
      </p:sp>
      <p:cxnSp>
        <p:nvCxnSpPr>
          <p:cNvPr id="28" name="Straight Arrow Connector 27"/>
          <p:cNvCxnSpPr/>
          <p:nvPr/>
        </p:nvCxnSpPr>
        <p:spPr>
          <a:xfrm flipV="1">
            <a:off x="2637877" y="2337530"/>
            <a:ext cx="3419927" cy="567282"/>
          </a:xfrm>
          <a:prstGeom prst="straightConnector1">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21107213">
            <a:off x="2993108" y="2201445"/>
            <a:ext cx="2410275" cy="461665"/>
          </a:xfrm>
          <a:prstGeom prst="rect">
            <a:avLst/>
          </a:prstGeom>
          <a:noFill/>
        </p:spPr>
        <p:txBody>
          <a:bodyPr wrap="none" rtlCol="0">
            <a:spAutoFit/>
          </a:bodyPr>
          <a:lstStyle/>
          <a:p>
            <a:r>
              <a:rPr lang="en-US" sz="2400" dirty="0" smtClean="0"/>
              <a:t>Channel feedback</a:t>
            </a:r>
            <a:endParaRPr lang="en-US" sz="2400" dirty="0"/>
          </a:p>
        </p:txBody>
      </p:sp>
      <p:sp>
        <p:nvSpPr>
          <p:cNvPr id="30" name="TextBox 29"/>
          <p:cNvSpPr txBox="1"/>
          <p:nvPr/>
        </p:nvSpPr>
        <p:spPr>
          <a:xfrm>
            <a:off x="6741117" y="1692170"/>
            <a:ext cx="1343265" cy="369332"/>
          </a:xfrm>
          <a:prstGeom prst="rect">
            <a:avLst/>
          </a:prstGeom>
          <a:noFill/>
        </p:spPr>
        <p:txBody>
          <a:bodyPr wrap="square" rtlCol="0">
            <a:spAutoFit/>
          </a:bodyPr>
          <a:lstStyle/>
          <a:p>
            <a:r>
              <a:rPr lang="is-IS" smtClean="0"/>
              <a:t>…</a:t>
            </a:r>
            <a:endParaRPr lang="en-US" dirty="0"/>
          </a:p>
        </p:txBody>
      </p:sp>
    </p:spTree>
    <p:extLst>
      <p:ext uri="{BB962C8B-B14F-4D97-AF65-F5344CB8AC3E}">
        <p14:creationId xmlns:p14="http://schemas.microsoft.com/office/powerpoint/2010/main" val="71481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Feedback is Overwhelming</a:t>
            </a:r>
            <a:endParaRPr lang="en-US" dirty="0"/>
          </a:p>
        </p:txBody>
      </p:sp>
      <p:sp>
        <p:nvSpPr>
          <p:cNvPr id="3" name="Content Placeholder 2"/>
          <p:cNvSpPr>
            <a:spLocks noGrp="1"/>
          </p:cNvSpPr>
          <p:nvPr>
            <p:ph idx="1"/>
          </p:nvPr>
        </p:nvSpPr>
        <p:spPr>
          <a:xfrm>
            <a:off x="628650" y="994172"/>
            <a:ext cx="7886700" cy="3263504"/>
          </a:xfrm>
        </p:spPr>
        <p:txBody>
          <a:bodyPr/>
          <a:lstStyle/>
          <a:p>
            <a:r>
              <a:rPr lang="en-US" dirty="0" smtClean="0"/>
              <a:t>Large in current networks, uses </a:t>
            </a:r>
            <a:r>
              <a:rPr lang="en-US" dirty="0" err="1" smtClean="0"/>
              <a:t>lossy</a:t>
            </a:r>
            <a:r>
              <a:rPr lang="en-US" dirty="0" smtClean="0"/>
              <a:t> compression [3GPP TS 36.211 2010, </a:t>
            </a:r>
            <a:r>
              <a:rPr lang="en-US" dirty="0" err="1" smtClean="0"/>
              <a:t>Irmer</a:t>
            </a:r>
            <a:r>
              <a:rPr lang="en-US" dirty="0" smtClean="0"/>
              <a:t> et al IEEE Communications 2011]</a:t>
            </a:r>
          </a:p>
          <a:p>
            <a:endParaRPr lang="en-US" dirty="0" smtClean="0"/>
          </a:p>
          <a:p>
            <a:r>
              <a:rPr lang="en-US" dirty="0" smtClean="0"/>
              <a:t>Prohibitive for future deployments with up to 32 antennas</a:t>
            </a:r>
          </a:p>
          <a:p>
            <a:endParaRPr lang="en-US" dirty="0"/>
          </a:p>
          <a:p>
            <a:r>
              <a:rPr lang="en-US" dirty="0" smtClean="0"/>
              <a:t>According to LTE standard body, 3GPP:  </a:t>
            </a:r>
          </a:p>
        </p:txBody>
      </p:sp>
      <p:sp>
        <p:nvSpPr>
          <p:cNvPr id="4" name="Rectangle 3"/>
          <p:cNvSpPr/>
          <p:nvPr/>
        </p:nvSpPr>
        <p:spPr>
          <a:xfrm>
            <a:off x="891886" y="3426679"/>
            <a:ext cx="7360227" cy="830997"/>
          </a:xfrm>
          <a:prstGeom prst="rect">
            <a:avLst/>
          </a:prstGeom>
        </p:spPr>
        <p:txBody>
          <a:bodyPr wrap="square">
            <a:spAutoFit/>
          </a:bodyPr>
          <a:lstStyle/>
          <a:p>
            <a:pPr algn="ctr"/>
            <a:r>
              <a:rPr lang="en-US" sz="2400" dirty="0">
                <a:solidFill>
                  <a:srgbClr val="FF0000"/>
                </a:solidFill>
              </a:rPr>
              <a:t>“Identifying the potential issues of CSI acquisition and developing the proper solutions are of great importance</a:t>
            </a:r>
            <a:r>
              <a:rPr lang="en-US" sz="2400" b="1" dirty="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1914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R2F2</a:t>
            </a:r>
          </a:p>
        </p:txBody>
      </p:sp>
      <p:sp>
        <p:nvSpPr>
          <p:cNvPr id="3" name="Content Placeholder 2"/>
          <p:cNvSpPr>
            <a:spLocks noGrp="1"/>
          </p:cNvSpPr>
          <p:nvPr>
            <p:ph idx="1"/>
          </p:nvPr>
        </p:nvSpPr>
        <p:spPr>
          <a:xfrm>
            <a:off x="628650" y="994172"/>
            <a:ext cx="7886700" cy="3263504"/>
          </a:xfrm>
        </p:spPr>
        <p:txBody>
          <a:bodyPr>
            <a:normAutofit/>
          </a:bodyPr>
          <a:lstStyle/>
          <a:p>
            <a:r>
              <a:rPr lang="en-US" dirty="0"/>
              <a:t>Uses uplink channels to estimate </a:t>
            </a:r>
            <a:r>
              <a:rPr lang="en-US" dirty="0" smtClean="0"/>
              <a:t>downlink channels</a:t>
            </a:r>
          </a:p>
          <a:p>
            <a:r>
              <a:rPr lang="en-US" dirty="0" smtClean="0"/>
              <a:t>Removes feedback overhead</a:t>
            </a:r>
            <a:endParaRPr lang="en-US" dirty="0"/>
          </a:p>
          <a:p>
            <a:r>
              <a:rPr lang="en-US" dirty="0" smtClean="0"/>
              <a:t>Evaluated indoors </a:t>
            </a:r>
            <a:r>
              <a:rPr lang="en-US" dirty="0"/>
              <a:t>and </a:t>
            </a:r>
            <a:r>
              <a:rPr lang="en-US" dirty="0" smtClean="0"/>
              <a:t>outdoors in white spaces</a:t>
            </a:r>
            <a:endParaRPr lang="en-US" dirty="0"/>
          </a:p>
          <a:p>
            <a:endParaRPr lang="en-US" sz="2400" dirty="0"/>
          </a:p>
          <a:p>
            <a:endParaRPr lang="en-US" sz="2400" dirty="0"/>
          </a:p>
        </p:txBody>
      </p:sp>
      <p:grpSp>
        <p:nvGrpSpPr>
          <p:cNvPr id="7" name="Group 6"/>
          <p:cNvGrpSpPr/>
          <p:nvPr/>
        </p:nvGrpSpPr>
        <p:grpSpPr>
          <a:xfrm>
            <a:off x="1343891" y="2299855"/>
            <a:ext cx="6511636" cy="2449856"/>
            <a:chOff x="1343891" y="2286000"/>
            <a:chExt cx="6096000" cy="2449856"/>
          </a:xfrm>
        </p:grpSpPr>
        <p:graphicFrame>
          <p:nvGraphicFramePr>
            <p:cNvPr id="4" name="Chart 3"/>
            <p:cNvGraphicFramePr/>
            <p:nvPr>
              <p:extLst>
                <p:ext uri="{D42A27DB-BD31-4B8C-83A1-F6EECF244321}">
                  <p14:modId xmlns:p14="http://schemas.microsoft.com/office/powerpoint/2010/main" val="226524566"/>
                </p:ext>
              </p:extLst>
            </p:nvPr>
          </p:nvGraphicFramePr>
          <p:xfrm>
            <a:off x="1343891" y="2286000"/>
            <a:ext cx="6096000" cy="244985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953491" y="2812472"/>
              <a:ext cx="2230876" cy="84070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R2F2 testbed</a:t>
              </a:r>
              <a:endParaRPr lang="en-US" sz="2400" dirty="0">
                <a:solidFill>
                  <a:schemeClr val="tx1"/>
                </a:solidFill>
              </a:endParaRPr>
            </a:p>
          </p:txBody>
        </p:sp>
        <p:sp>
          <p:nvSpPr>
            <p:cNvPr id="6" name="Rectangle 5"/>
            <p:cNvSpPr/>
            <p:nvPr/>
          </p:nvSpPr>
          <p:spPr>
            <a:xfrm>
              <a:off x="4599414" y="2812472"/>
              <a:ext cx="2341711" cy="84070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Commercial Carriers</a:t>
              </a:r>
              <a:endParaRPr lang="en-US" sz="2400" dirty="0">
                <a:solidFill>
                  <a:schemeClr val="tx1"/>
                </a:solidFill>
              </a:endParaRPr>
            </a:p>
          </p:txBody>
        </p:sp>
      </p:grpSp>
    </p:spTree>
    <p:extLst>
      <p:ext uri="{BB962C8B-B14F-4D97-AF65-F5344CB8AC3E}">
        <p14:creationId xmlns:p14="http://schemas.microsoft.com/office/powerpoint/2010/main" val="9520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s://image.freepik.com/free-icon/wifi-router-with-signal_318-39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303" y="1696694"/>
            <a:ext cx="1795482" cy="17954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Idea: Use R</a:t>
            </a:r>
            <a:r>
              <a:rPr lang="en-US" dirty="0" smtClean="0"/>
              <a:t>eciprocity Like in </a:t>
            </a:r>
            <a:r>
              <a:rPr lang="en-US" dirty="0" err="1" smtClean="0"/>
              <a:t>WiFi</a:t>
            </a:r>
            <a:endParaRPr lang="en-US" dirty="0"/>
          </a:p>
        </p:txBody>
      </p:sp>
      <p:sp>
        <p:nvSpPr>
          <p:cNvPr id="6" name="Rectangle 5"/>
          <p:cNvSpPr/>
          <p:nvPr/>
        </p:nvSpPr>
        <p:spPr>
          <a:xfrm>
            <a:off x="2226527" y="4139122"/>
            <a:ext cx="3144644" cy="1082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198205" y="1676989"/>
            <a:ext cx="5850399" cy="886575"/>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98205" y="1676989"/>
            <a:ext cx="2768037" cy="2462133"/>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66242" y="2563564"/>
            <a:ext cx="3067619" cy="1575558"/>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628650" y="1370727"/>
            <a:ext cx="733820" cy="640653"/>
          </a:xfrm>
          <a:prstGeom prst="rect">
            <a:avLst/>
          </a:prstGeom>
        </p:spPr>
      </p:pic>
      <p:sp>
        <p:nvSpPr>
          <p:cNvPr id="34" name="TextBox 33"/>
          <p:cNvSpPr txBox="1"/>
          <p:nvPr/>
        </p:nvSpPr>
        <p:spPr>
          <a:xfrm>
            <a:off x="1751003" y="1033147"/>
            <a:ext cx="5641994" cy="461665"/>
          </a:xfrm>
          <a:prstGeom prst="rect">
            <a:avLst/>
          </a:prstGeom>
          <a:noFill/>
        </p:spPr>
        <p:txBody>
          <a:bodyPr wrap="none" rtlCol="0">
            <a:spAutoFit/>
          </a:bodyPr>
          <a:lstStyle/>
          <a:p>
            <a:r>
              <a:rPr lang="en-US" sz="2400" dirty="0" smtClean="0"/>
              <a:t>In </a:t>
            </a:r>
            <a:r>
              <a:rPr lang="en-US" sz="2400" dirty="0" err="1" smtClean="0"/>
              <a:t>WiFi</a:t>
            </a:r>
            <a:r>
              <a:rPr lang="en-US" sz="2400" dirty="0" smtClean="0"/>
              <a:t>, Uplink Channel = Downlink Channel</a:t>
            </a:r>
            <a:endParaRPr lang="en-US" sz="2400" dirty="0"/>
          </a:p>
        </p:txBody>
      </p:sp>
    </p:spTree>
    <p:extLst>
      <p:ext uri="{BB962C8B-B14F-4D97-AF65-F5344CB8AC3E}">
        <p14:creationId xmlns:p14="http://schemas.microsoft.com/office/powerpoint/2010/main" val="5192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par>
                                <p:cTn id="15" presetID="22" presetClass="entr" presetSubtype="8"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s://image.freepik.com/free-icon/wifi-router-with-signal_318-39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303" y="1696694"/>
            <a:ext cx="1795482" cy="17954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Idea: Use R</a:t>
            </a:r>
            <a:r>
              <a:rPr lang="en-US" dirty="0" smtClean="0"/>
              <a:t>eciprocity Like in </a:t>
            </a:r>
            <a:r>
              <a:rPr lang="en-US" dirty="0" err="1" smtClean="0"/>
              <a:t>WiFi</a:t>
            </a:r>
            <a:endParaRPr lang="en-US" dirty="0"/>
          </a:p>
        </p:txBody>
      </p:sp>
      <p:sp>
        <p:nvSpPr>
          <p:cNvPr id="6" name="Rectangle 5"/>
          <p:cNvSpPr/>
          <p:nvPr/>
        </p:nvSpPr>
        <p:spPr>
          <a:xfrm>
            <a:off x="2226527" y="4139122"/>
            <a:ext cx="3144644" cy="1082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198205" y="1676989"/>
            <a:ext cx="5850399" cy="886575"/>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98205" y="1676989"/>
            <a:ext cx="2768037" cy="2462133"/>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66242" y="2563564"/>
            <a:ext cx="3067619" cy="1575558"/>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628650" y="1370727"/>
            <a:ext cx="733820" cy="640653"/>
          </a:xfrm>
          <a:prstGeom prst="rect">
            <a:avLst/>
          </a:prstGeom>
        </p:spPr>
      </p:pic>
      <p:sp>
        <p:nvSpPr>
          <p:cNvPr id="9" name="Title 3"/>
          <p:cNvSpPr txBox="1">
            <a:spLocks/>
          </p:cNvSpPr>
          <p:nvPr/>
        </p:nvSpPr>
        <p:spPr>
          <a:xfrm>
            <a:off x="48491" y="3351343"/>
            <a:ext cx="9047018" cy="1376348"/>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smtClean="0">
                <a:solidFill>
                  <a:schemeClr val="bg1"/>
                </a:solidFill>
              </a:rPr>
              <a:t>Does not work for cellular networks:</a:t>
            </a:r>
          </a:p>
          <a:p>
            <a:pPr algn="ctr">
              <a:lnSpc>
                <a:spcPct val="100000"/>
              </a:lnSpc>
            </a:pPr>
            <a:r>
              <a:rPr lang="en-US" sz="3600" dirty="0" smtClean="0">
                <a:solidFill>
                  <a:schemeClr val="bg1"/>
                </a:solidFill>
              </a:rPr>
              <a:t>Uplink and downlink on different frequencies</a:t>
            </a:r>
            <a:endParaRPr lang="en-US" sz="3600" dirty="0">
              <a:solidFill>
                <a:schemeClr val="bg1"/>
              </a:solidFill>
            </a:endParaRPr>
          </a:p>
        </p:txBody>
      </p:sp>
      <p:sp>
        <p:nvSpPr>
          <p:cNvPr id="14" name="TextBox 13"/>
          <p:cNvSpPr txBox="1"/>
          <p:nvPr/>
        </p:nvSpPr>
        <p:spPr>
          <a:xfrm>
            <a:off x="1751003" y="1033147"/>
            <a:ext cx="5641994" cy="461665"/>
          </a:xfrm>
          <a:prstGeom prst="rect">
            <a:avLst/>
          </a:prstGeom>
          <a:noFill/>
        </p:spPr>
        <p:txBody>
          <a:bodyPr wrap="none" rtlCol="0">
            <a:spAutoFit/>
          </a:bodyPr>
          <a:lstStyle/>
          <a:p>
            <a:r>
              <a:rPr lang="en-US" sz="2400" dirty="0" smtClean="0"/>
              <a:t>In </a:t>
            </a:r>
            <a:r>
              <a:rPr lang="en-US" sz="2400" dirty="0" err="1" smtClean="0"/>
              <a:t>WiFi</a:t>
            </a:r>
            <a:r>
              <a:rPr lang="en-US" sz="2400" dirty="0" smtClean="0"/>
              <a:t>, Uplink Channel = Downlink Channel</a:t>
            </a:r>
            <a:endParaRPr lang="en-US" sz="2400" dirty="0"/>
          </a:p>
        </p:txBody>
      </p:sp>
    </p:spTree>
    <p:extLst>
      <p:ext uri="{BB962C8B-B14F-4D97-AF65-F5344CB8AC3E}">
        <p14:creationId xmlns:p14="http://schemas.microsoft.com/office/powerpoint/2010/main" val="12389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bg/>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11" name="TextBox 10"/>
          <p:cNvSpPr txBox="1"/>
          <p:nvPr/>
        </p:nvSpPr>
        <p:spPr>
          <a:xfrm>
            <a:off x="318655" y="2094697"/>
            <a:ext cx="8506690" cy="954107"/>
          </a:xfrm>
          <a:prstGeom prst="rect">
            <a:avLst/>
          </a:prstGeom>
          <a:noFill/>
        </p:spPr>
        <p:txBody>
          <a:bodyPr wrap="square" rtlCol="0">
            <a:spAutoFit/>
          </a:bodyPr>
          <a:lstStyle/>
          <a:p>
            <a:pPr algn="ctr"/>
            <a:r>
              <a:rPr lang="en-US" sz="2800" dirty="0" smtClean="0"/>
              <a:t>How do we estimate </a:t>
            </a:r>
            <a:r>
              <a:rPr lang="en-US" sz="2800" dirty="0" smtClean="0">
                <a:solidFill>
                  <a:srgbClr val="FF0000"/>
                </a:solidFill>
              </a:rPr>
              <a:t>channels on one frequency from channels on a different frequency</a:t>
            </a:r>
            <a:r>
              <a:rPr lang="en-US" sz="2800" dirty="0" smtClean="0"/>
              <a:t>?</a:t>
            </a:r>
            <a:endParaRPr lang="en-US" sz="2800" dirty="0"/>
          </a:p>
        </p:txBody>
      </p:sp>
    </p:spTree>
    <p:extLst>
      <p:ext uri="{BB962C8B-B14F-4D97-AF65-F5344CB8AC3E}">
        <p14:creationId xmlns:p14="http://schemas.microsoft.com/office/powerpoint/2010/main" val="648659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47185</TotalTime>
  <Words>2756</Words>
  <Application>Microsoft Office PowerPoint</Application>
  <PresentationFormat>全屏显示(16:9)</PresentationFormat>
  <Paragraphs>263</Paragraphs>
  <Slides>36</Slides>
  <Notes>36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宋体</vt:lpstr>
      <vt:lpstr>Arial</vt:lpstr>
      <vt:lpstr>Calibri</vt:lpstr>
      <vt:lpstr>Calibri Light</vt:lpstr>
      <vt:lpstr>Cambria Math</vt:lpstr>
      <vt:lpstr>Office Theme</vt:lpstr>
      <vt:lpstr>Eliminating Channel Feedback in Next Generation Cellular Networks </vt:lpstr>
      <vt:lpstr>Cellular Traffic is Increasing</vt:lpstr>
      <vt:lpstr>More Antennas</vt:lpstr>
      <vt:lpstr>Channel Acquisition</vt:lpstr>
      <vt:lpstr>Feedback is Overwhelming</vt:lpstr>
      <vt:lpstr>R2F2</vt:lpstr>
      <vt:lpstr>Idea: Use Reciprocity Like in WiFi</vt:lpstr>
      <vt:lpstr>Idea: Use Reciprocity Like in WiFi</vt:lpstr>
      <vt:lpstr>Problem Statement</vt:lpstr>
      <vt:lpstr>Problem Statement</vt:lpstr>
      <vt:lpstr>Idea: Same Paths on Uplink &amp; Downlink</vt:lpstr>
      <vt:lpstr>RF-based Localization Systems</vt:lpstr>
      <vt:lpstr>RF-based Localization Systems</vt:lpstr>
      <vt:lpstr>Paths to Channels: Ideal Representation</vt:lpstr>
      <vt:lpstr>Paths to Channels: Measured Representation</vt:lpstr>
      <vt:lpstr>Paths to Channels: Superposition</vt:lpstr>
      <vt:lpstr>Paths to Channels: FFT</vt:lpstr>
      <vt:lpstr>Uplink to Downlink Channels</vt:lpstr>
      <vt:lpstr>Channels to Paths</vt:lpstr>
      <vt:lpstr>Channels to Paths</vt:lpstr>
      <vt:lpstr>Getting Paths from Wireless Channels</vt:lpstr>
      <vt:lpstr>Uplink to Downlink Channels</vt:lpstr>
      <vt:lpstr>Evaluation</vt:lpstr>
      <vt:lpstr>Experimental Setup</vt:lpstr>
      <vt:lpstr>Frequency Separation </vt:lpstr>
      <vt:lpstr>Indoor Testbed</vt:lpstr>
      <vt:lpstr>Outdoor Testbed</vt:lpstr>
      <vt:lpstr>     Beamforming</vt:lpstr>
      <vt:lpstr>     Beamforming</vt:lpstr>
      <vt:lpstr>     Beamforming Comparison</vt:lpstr>
      <vt:lpstr>     Beamforming Comparison: Data Rate</vt:lpstr>
      <vt:lpstr>     Effect of Frequency Separation</vt:lpstr>
      <vt:lpstr>     Application: Edge Client Nulling</vt:lpstr>
      <vt:lpstr>     Application: Edge Client Nulling</vt:lpstr>
      <vt:lpstr>     Edge Nulling</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Decimeter-Level Localization with a Single WiFi Access Point</dc:title>
  <dc:creator>Deepak Vasisht</dc:creator>
  <cp:lastModifiedBy>yinziyu</cp:lastModifiedBy>
  <cp:revision>2809</cp:revision>
  <dcterms:created xsi:type="dcterms:W3CDTF">2016-02-29T18:42:28Z</dcterms:created>
  <dcterms:modified xsi:type="dcterms:W3CDTF">2017-06-05T06:48:25Z</dcterms:modified>
</cp:coreProperties>
</file>