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79" autoAdjust="0"/>
  </p:normalViewPr>
  <p:slideViewPr>
    <p:cSldViewPr snapToGrid="0">
      <p:cViewPr varScale="1">
        <p:scale>
          <a:sx n="115" d="100"/>
          <a:sy n="115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4CEB6-626B-435A-A685-60BC991D6002}" type="datetimeFigureOut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8FD5C-DE8D-4107-90AE-F2151A2BE3B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6655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8FD5C-DE8D-4107-90AE-F2151A2BE3B5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976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25914-EEC9-4E97-A045-5E0819BF454B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22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400D0-5526-4676-84AF-BC263062575A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945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62BF-5894-4779-84E1-9569BA7D6B9F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46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4698-F55A-4404-A3A7-84BFC04685B9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204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3F87-2EBD-4A39-9D63-7C451AD6EA56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919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614D-53E3-460E-AC88-F385E407ACCB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711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9A806-0799-43D9-A020-1435324A2E3E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072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B2D6-A069-4E08-9B80-45D4162F1293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254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3B444-13E6-452A-83CD-8E8153A3E8D1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2388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6203E-6E00-421C-820E-D3444556BD70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8243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07793-FC1F-497D-AADD-F3D50F33E46A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5418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D02C2-70AB-4F6B-9168-0409AF07391A}" type="datetime1">
              <a:rPr lang="zh-CN" altLang="en-US" smtClean="0"/>
              <a:t>2017/6/5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6EEA7-4647-4703-90AF-C63451F24A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001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User Interactions </a:t>
            </a:r>
            <a:r>
              <a:rPr lang="en-US" altLang="zh-CN" b="1" dirty="0" smtClean="0"/>
              <a:t>and Permission </a:t>
            </a:r>
            <a:r>
              <a:rPr lang="en-US" altLang="zh-CN" b="1" dirty="0"/>
              <a:t>Use on Android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640821"/>
          </a:xfrm>
        </p:spPr>
        <p:txBody>
          <a:bodyPr>
            <a:normAutofit/>
          </a:bodyPr>
          <a:lstStyle/>
          <a:p>
            <a:r>
              <a:rPr lang="en-US" altLang="zh-CN" dirty="0"/>
              <a:t>Kristopher </a:t>
            </a:r>
            <a:r>
              <a:rPr lang="en-US" altLang="zh-CN" dirty="0" err="1"/>
              <a:t>Micinski</a:t>
            </a:r>
            <a:r>
              <a:rPr lang="en-US" altLang="zh-CN" dirty="0"/>
              <a:t>, Daniel </a:t>
            </a:r>
            <a:r>
              <a:rPr lang="en-US" altLang="zh-CN" dirty="0" err="1"/>
              <a:t>Votipka</a:t>
            </a:r>
            <a:r>
              <a:rPr lang="en-US" altLang="zh-CN" dirty="0"/>
              <a:t>, Rock Stevens, Nikolaos </a:t>
            </a:r>
            <a:r>
              <a:rPr lang="en-US" altLang="zh-CN" dirty="0" err="1" smtClean="0"/>
              <a:t>Kofinas</a:t>
            </a:r>
            <a:r>
              <a:rPr lang="en-US" altLang="zh-CN" dirty="0" smtClean="0"/>
              <a:t>, Michelle </a:t>
            </a:r>
            <a:r>
              <a:rPr lang="en-US" altLang="zh-CN" dirty="0"/>
              <a:t>L. </a:t>
            </a:r>
            <a:r>
              <a:rPr lang="en-US" altLang="zh-CN" dirty="0" err="1"/>
              <a:t>Mazurek</a:t>
            </a:r>
            <a:r>
              <a:rPr lang="en-US" altLang="zh-CN" dirty="0"/>
              <a:t>, and Jeffrey S. Foster</a:t>
            </a:r>
          </a:p>
          <a:p>
            <a:r>
              <a:rPr lang="en-US" altLang="zh-CN" dirty="0"/>
              <a:t>University of Maryland, College </a:t>
            </a:r>
            <a:r>
              <a:rPr lang="en-US" altLang="zh-CN" dirty="0" smtClean="0"/>
              <a:t>Park</a:t>
            </a:r>
          </a:p>
          <a:p>
            <a:endParaRPr lang="en-US" altLang="zh-CN" dirty="0"/>
          </a:p>
          <a:p>
            <a:r>
              <a:rPr lang="en-US" altLang="zh-CN" dirty="0" smtClean="0"/>
              <a:t>Presented by Kai Zhang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765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APP MEASUREMENT SURVEY RESULTS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6915320" cy="4351338"/>
          </a:xfrm>
        </p:spPr>
        <p:txBody>
          <a:bodyPr>
            <a:normAutofit/>
          </a:bodyPr>
          <a:lstStyle/>
          <a:p>
            <a:r>
              <a:rPr lang="en-US" altLang="zh-CN" dirty="0"/>
              <a:t>Given the large amount of interactive resource use </a:t>
            </a:r>
            <a:r>
              <a:rPr lang="en-US" altLang="zh-CN" dirty="0" smtClean="0"/>
              <a:t>overall, there </a:t>
            </a:r>
            <a:r>
              <a:rPr lang="en-US" altLang="zh-CN" dirty="0"/>
              <a:t>seems to be a clear opportunity for better </a:t>
            </a:r>
            <a:r>
              <a:rPr lang="en-US" altLang="zh-CN" dirty="0" smtClean="0"/>
              <a:t>integrating authorization into the UI.</a:t>
            </a:r>
          </a:p>
          <a:p>
            <a:r>
              <a:rPr lang="en-US" altLang="zh-CN" dirty="0"/>
              <a:t>Moreover, apps sometimes use the </a:t>
            </a:r>
            <a:r>
              <a:rPr lang="en-US" altLang="zh-CN" dirty="0" smtClean="0"/>
              <a:t>same resource </a:t>
            </a:r>
            <a:r>
              <a:rPr lang="en-US" altLang="zh-CN" dirty="0"/>
              <a:t>both in the foreground and in the background, </a:t>
            </a:r>
            <a:r>
              <a:rPr lang="en-US" altLang="zh-CN" dirty="0" smtClean="0"/>
              <a:t>to different </a:t>
            </a:r>
            <a:r>
              <a:rPr lang="en-US" altLang="zh-CN" dirty="0"/>
              <a:t>purposes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This </a:t>
            </a:r>
            <a:r>
              <a:rPr lang="en-US" altLang="zh-CN" dirty="0"/>
              <a:t>suggests interactive and </a:t>
            </a:r>
            <a:r>
              <a:rPr lang="en-US" altLang="zh-CN" dirty="0" smtClean="0"/>
              <a:t>background uses </a:t>
            </a:r>
            <a:r>
              <a:rPr lang="en-US" altLang="zh-CN" dirty="0"/>
              <a:t>should be authorized separately.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3520" y="1690688"/>
            <a:ext cx="3600280" cy="4781622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144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USER EXPECTATIONS STUDY METHODOLOGY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49248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These results informed the design of our second study, a </a:t>
            </a:r>
            <a:r>
              <a:rPr lang="en-US" altLang="zh-CN" dirty="0" smtClean="0"/>
              <a:t>961-participant </a:t>
            </a:r>
            <a:r>
              <a:rPr lang="en-US" altLang="zh-CN" dirty="0"/>
              <a:t>online survey investigating participants’ </a:t>
            </a:r>
            <a:r>
              <a:rPr lang="en-US" altLang="zh-CN" dirty="0" smtClean="0"/>
              <a:t>expectations about </a:t>
            </a:r>
            <a:r>
              <a:rPr lang="en-US" altLang="zh-CN" dirty="0"/>
              <a:t>interactive and background permission </a:t>
            </a:r>
            <a:r>
              <a:rPr lang="en-US" altLang="zh-CN" dirty="0" smtClean="0"/>
              <a:t>uses.</a:t>
            </a:r>
          </a:p>
          <a:p>
            <a:r>
              <a:rPr lang="en-US" altLang="zh-CN" dirty="0"/>
              <a:t>Concretely, our </a:t>
            </a:r>
            <a:r>
              <a:rPr lang="en-US" altLang="zh-CN" dirty="0" smtClean="0"/>
              <a:t>user study </a:t>
            </a:r>
            <a:r>
              <a:rPr lang="en-US" altLang="zh-CN" dirty="0"/>
              <a:t>examined the following three hypotheses</a:t>
            </a:r>
            <a:r>
              <a:rPr lang="en-US" altLang="zh-CN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/>
              <a:t>H1. Users are more likely to expect resource accesses with </a:t>
            </a:r>
            <a:r>
              <a:rPr lang="en-US" altLang="zh-CN" dirty="0" smtClean="0"/>
              <a:t>an interactive </a:t>
            </a:r>
            <a:r>
              <a:rPr lang="en-US" altLang="zh-CN" dirty="0"/>
              <a:t>use pattern than without.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/>
              <a:t>H2. The more apps that use a resource (as measured in </a:t>
            </a:r>
            <a:r>
              <a:rPr lang="en-US" altLang="zh-CN" dirty="0" smtClean="0"/>
              <a:t>our app </a:t>
            </a:r>
            <a:r>
              <a:rPr lang="en-US" altLang="zh-CN" dirty="0"/>
              <a:t>survey), the more likely users are to expect </a:t>
            </a:r>
            <a:r>
              <a:rPr lang="en-US" altLang="zh-CN" dirty="0" smtClean="0"/>
              <a:t>less-interactive uses </a:t>
            </a:r>
            <a:r>
              <a:rPr lang="en-US" altLang="zh-CN" dirty="0"/>
              <a:t>of that resource.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/>
              <a:t>H3. Users are more likely to expect resource accesses </a:t>
            </a:r>
            <a:r>
              <a:rPr lang="en-US" altLang="zh-CN" dirty="0" smtClean="0"/>
              <a:t>they have </a:t>
            </a:r>
            <a:r>
              <a:rPr lang="en-US" altLang="zh-CN" dirty="0"/>
              <a:t>seen before.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157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USER EXPECTATIONS STUDY METHODOLOGY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7402112" cy="4351338"/>
          </a:xfrm>
        </p:spPr>
        <p:txBody>
          <a:bodyPr/>
          <a:lstStyle/>
          <a:p>
            <a:r>
              <a:rPr lang="en-US" altLang="zh-CN" dirty="0"/>
              <a:t>Each participant viewed a slideshow of two usage scenarios for a mock mobile app, where each scenario shows a short interaction (e.g., launching the app, clicking a button, etc.) and then asks if the participant expects microphone, location, and/or contacts to be used after the interaction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0312" y="1690688"/>
            <a:ext cx="2948619" cy="4728363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800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USER EXPECTATIONS STUDY METHODOLOGY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Participants were assigned round-robin to one of 42 </a:t>
            </a:r>
            <a:r>
              <a:rPr lang="en-US" altLang="zh-CN" dirty="0" smtClean="0"/>
              <a:t>conditions, which </a:t>
            </a:r>
            <a:r>
              <a:rPr lang="en-US" altLang="zh-CN" dirty="0"/>
              <a:t>varied across four variables: the app, the resource </a:t>
            </a:r>
            <a:r>
              <a:rPr lang="en-US" altLang="zh-CN" dirty="0" smtClean="0"/>
              <a:t>being accessed</a:t>
            </a:r>
            <a:r>
              <a:rPr lang="en-US" altLang="zh-CN" dirty="0"/>
              <a:t>, the authorization pattern, and the pair of </a:t>
            </a:r>
            <a:r>
              <a:rPr lang="en-US" altLang="zh-CN" dirty="0" smtClean="0"/>
              <a:t>interaction patterns.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538538"/>
            <a:ext cx="4572000" cy="2638425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796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USER EXPECTATIONS STUDY RESULTS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6607697" cy="4807931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/>
              <a:t>Each table shows the included </a:t>
            </a:r>
            <a:r>
              <a:rPr lang="en-US" altLang="zh-CN" dirty="0" smtClean="0"/>
              <a:t>input variables </a:t>
            </a:r>
            <a:r>
              <a:rPr lang="en-US" altLang="zh-CN" dirty="0"/>
              <a:t>and their values. Each variable includes a </a:t>
            </a:r>
            <a:r>
              <a:rPr lang="en-US" altLang="zh-CN" dirty="0" smtClean="0"/>
              <a:t>base case </a:t>
            </a:r>
            <a:r>
              <a:rPr lang="en-US" altLang="zh-CN" dirty="0"/>
              <a:t>value (identified by dashes in the remaining columns</a:t>
            </a:r>
            <a:r>
              <a:rPr lang="en-US" altLang="zh-CN" dirty="0" smtClean="0"/>
              <a:t>). The </a:t>
            </a:r>
            <a:r>
              <a:rPr lang="en-US" altLang="zh-CN" dirty="0"/>
              <a:t>odds ratio (OR) shows the observed effect of each </a:t>
            </a:r>
            <a:r>
              <a:rPr lang="en-US" altLang="zh-CN" dirty="0" smtClean="0"/>
              <a:t>value relative </a:t>
            </a:r>
            <a:r>
              <a:rPr lang="en-US" altLang="zh-CN" dirty="0"/>
              <a:t>to the base case, measured as odds of expectation </a:t>
            </a:r>
            <a:r>
              <a:rPr lang="en-US" altLang="zh-CN" dirty="0" smtClean="0"/>
              <a:t>increasing one </a:t>
            </a:r>
            <a:r>
              <a:rPr lang="en-US" altLang="zh-CN" dirty="0"/>
              <a:t>unit on our Likert scale. We also provide the </a:t>
            </a:r>
            <a:r>
              <a:rPr lang="en-US" altLang="zh-CN" dirty="0" smtClean="0"/>
              <a:t>95% confidence </a:t>
            </a:r>
            <a:r>
              <a:rPr lang="en-US" altLang="zh-CN" dirty="0"/>
              <a:t>interval (CI) and p-value for each measurement</a:t>
            </a:r>
            <a:r>
              <a:rPr lang="en-US" altLang="zh-CN" dirty="0" smtClean="0"/>
              <a:t>.</a:t>
            </a:r>
          </a:p>
          <a:p>
            <a:r>
              <a:rPr lang="en-US" altLang="zh-CN" dirty="0"/>
              <a:t>The second half of each table shows interactions between </a:t>
            </a:r>
            <a:r>
              <a:rPr lang="en-US" altLang="zh-CN" dirty="0" smtClean="0"/>
              <a:t>value pairs</a:t>
            </a:r>
            <a:r>
              <a:rPr lang="en-US" altLang="zh-CN" dirty="0"/>
              <a:t>, given as the two values separated by a colon. </a:t>
            </a:r>
            <a:r>
              <a:rPr lang="en-US" altLang="zh-CN" dirty="0" smtClean="0"/>
              <a:t>These odds </a:t>
            </a:r>
            <a:r>
              <a:rPr lang="en-US" altLang="zh-CN" dirty="0"/>
              <a:t>ratio indicate the change in likelihood when the </a:t>
            </a:r>
            <a:r>
              <a:rPr lang="en-US" altLang="zh-CN" dirty="0" smtClean="0"/>
              <a:t>two variables </a:t>
            </a:r>
            <a:r>
              <a:rPr lang="en-US" altLang="zh-CN" dirty="0"/>
              <a:t>co-occur, relative to considering them independently.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897" y="1825625"/>
            <a:ext cx="3907903" cy="4940935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974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USER EXPECTATIONS STUDY RESULTS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7808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We found that </a:t>
            </a:r>
            <a:r>
              <a:rPr lang="en-US" altLang="zh-CN" dirty="0"/>
              <a:t>H1 holds: users were the most likely to expect a </a:t>
            </a:r>
            <a:r>
              <a:rPr lang="en-US" altLang="zh-CN" dirty="0" smtClean="0"/>
              <a:t>resource use </a:t>
            </a:r>
            <a:r>
              <a:rPr lang="en-US" altLang="zh-CN" dirty="0"/>
              <a:t>when shown a more interactive int. pattern. In contrast, </a:t>
            </a:r>
            <a:r>
              <a:rPr lang="en-US" altLang="zh-CN" dirty="0" smtClean="0"/>
              <a:t>we observed </a:t>
            </a:r>
            <a:r>
              <a:rPr lang="en-US" altLang="zh-CN" dirty="0"/>
              <a:t>that while resource type does affect user </a:t>
            </a:r>
            <a:r>
              <a:rPr lang="en-US" altLang="zh-CN" dirty="0" smtClean="0"/>
              <a:t>expectation, H2 </a:t>
            </a:r>
            <a:r>
              <a:rPr lang="en-US" altLang="zh-CN" dirty="0"/>
              <a:t>was </a:t>
            </a:r>
            <a:r>
              <a:rPr lang="en-US" altLang="zh-CN" dirty="0">
                <a:solidFill>
                  <a:srgbClr val="FF0000"/>
                </a:solidFill>
              </a:rPr>
              <a:t>not</a:t>
            </a:r>
            <a:r>
              <a:rPr lang="en-US" altLang="zh-CN" dirty="0"/>
              <a:t> strongly supported. Finally, we found that H3 </a:t>
            </a:r>
            <a:r>
              <a:rPr lang="en-US" altLang="zh-CN" dirty="0" smtClean="0"/>
              <a:t>does </a:t>
            </a:r>
            <a:r>
              <a:rPr lang="en-US" altLang="zh-CN" dirty="0" smtClean="0">
                <a:solidFill>
                  <a:srgbClr val="FF0000"/>
                </a:solidFill>
              </a:rPr>
              <a:t>not</a:t>
            </a:r>
            <a:r>
              <a:rPr lang="en-US" altLang="zh-CN" dirty="0" smtClean="0"/>
              <a:t> </a:t>
            </a:r>
            <a:r>
              <a:rPr lang="en-US" altLang="zh-CN" dirty="0"/>
              <a:t>hold</a:t>
            </a:r>
            <a:r>
              <a:rPr lang="en-US" altLang="zh-CN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/>
              <a:t>H1. Users are more likely to expect resource accesses with an interactive use pattern than without.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/>
              <a:t>H2. The more apps that use a resource (as measured in our app survey), the more likely users are to expect less-interactive uses of that resource.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/>
              <a:t>H3. Users are more likely to expect resource accesses they have seen before.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67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USER EXPECTATIONS STUDY RESULTS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We </a:t>
            </a:r>
            <a:r>
              <a:rPr lang="en-US" altLang="zh-CN" dirty="0"/>
              <a:t>found that users are much more </a:t>
            </a:r>
            <a:r>
              <a:rPr lang="en-US" altLang="zh-CN" dirty="0" smtClean="0"/>
              <a:t>likely to </a:t>
            </a:r>
            <a:r>
              <a:rPr lang="en-US" altLang="zh-CN" dirty="0"/>
              <a:t>expect resources to be accessed after a related </a:t>
            </a:r>
            <a:r>
              <a:rPr lang="en-US" altLang="zh-CN" dirty="0" smtClean="0">
                <a:solidFill>
                  <a:srgbClr val="FF0000"/>
                </a:solidFill>
              </a:rPr>
              <a:t>interaction</a:t>
            </a:r>
            <a:r>
              <a:rPr lang="en-US" altLang="zh-CN" dirty="0" smtClean="0"/>
              <a:t> than </a:t>
            </a:r>
            <a:r>
              <a:rPr lang="en-US" altLang="zh-CN" dirty="0"/>
              <a:t>in the </a:t>
            </a:r>
            <a:r>
              <a:rPr lang="en-US" altLang="zh-CN" dirty="0" smtClean="0"/>
              <a:t>background.</a:t>
            </a:r>
          </a:p>
          <a:p>
            <a:r>
              <a:rPr lang="en-US" altLang="zh-CN" dirty="0" smtClean="0"/>
              <a:t>We </a:t>
            </a:r>
            <a:r>
              <a:rPr lang="en-US" altLang="zh-CN" dirty="0"/>
              <a:t>also found that </a:t>
            </a:r>
            <a:r>
              <a:rPr lang="en-US" altLang="zh-CN" dirty="0" smtClean="0"/>
              <a:t>seeing one </a:t>
            </a:r>
            <a:r>
              <a:rPr lang="en-US" altLang="zh-CN" dirty="0"/>
              <a:t>interactive use does not prime the user to expect a </a:t>
            </a:r>
            <a:r>
              <a:rPr lang="en-US" altLang="zh-CN" dirty="0" smtClean="0"/>
              <a:t>future background </a:t>
            </a:r>
            <a:r>
              <a:rPr lang="en-US" altLang="zh-CN" dirty="0"/>
              <a:t>use, indicating a potential weakness in </a:t>
            </a:r>
            <a:r>
              <a:rPr lang="en-US" altLang="zh-CN" dirty="0" smtClean="0"/>
              <a:t>the Android </a:t>
            </a:r>
            <a:r>
              <a:rPr lang="en-US" altLang="zh-CN" dirty="0"/>
              <a:t>M request-on-first-use authorization model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In contrast, our </a:t>
            </a:r>
            <a:r>
              <a:rPr lang="en-US" altLang="zh-CN" dirty="0"/>
              <a:t>findings show that an authorization request at </a:t>
            </a:r>
            <a:r>
              <a:rPr lang="en-US" altLang="zh-CN" dirty="0" smtClean="0">
                <a:solidFill>
                  <a:srgbClr val="FF0000"/>
                </a:solidFill>
              </a:rPr>
              <a:t>launch</a:t>
            </a:r>
            <a:r>
              <a:rPr lang="en-US" altLang="zh-CN" dirty="0" smtClean="0"/>
              <a:t> does </a:t>
            </a:r>
            <a:r>
              <a:rPr lang="en-US" altLang="zh-CN" dirty="0"/>
              <a:t>increase expectations for both interactive and </a:t>
            </a:r>
            <a:r>
              <a:rPr lang="en-US" altLang="zh-CN" dirty="0" smtClean="0"/>
              <a:t>background accesses</a:t>
            </a:r>
            <a:r>
              <a:rPr lang="en-US" altLang="zh-CN" dirty="0"/>
              <a:t>, perhaps because it better conveys the idea that </a:t>
            </a:r>
            <a:r>
              <a:rPr lang="en-US" altLang="zh-CN" dirty="0" smtClean="0"/>
              <a:t>the resource </a:t>
            </a:r>
            <a:r>
              <a:rPr lang="en-US" altLang="zh-CN" dirty="0"/>
              <a:t>could be accessed at any time.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638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CONCLUSIONS AND DESIGN RECOMMENDATIONS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First, resource uses should be made </a:t>
            </a:r>
            <a:r>
              <a:rPr lang="en-US" altLang="zh-CN" dirty="0" smtClean="0"/>
              <a:t>after associated </a:t>
            </a:r>
            <a:r>
              <a:rPr lang="en-US" altLang="zh-CN" dirty="0"/>
              <a:t>interactions as much as possible. Given the </a:t>
            </a:r>
            <a:r>
              <a:rPr lang="en-US" altLang="zh-CN" dirty="0" smtClean="0"/>
              <a:t>current makeup </a:t>
            </a:r>
            <a:r>
              <a:rPr lang="en-US" altLang="zh-CN" dirty="0"/>
              <a:t>of apps, this should be achievable for many </a:t>
            </a:r>
            <a:r>
              <a:rPr lang="en-US" altLang="zh-CN" dirty="0" smtClean="0"/>
              <a:t>commonly used </a:t>
            </a:r>
            <a:r>
              <a:rPr lang="en-US" altLang="zh-CN" dirty="0"/>
              <a:t>resources without extensive </a:t>
            </a:r>
            <a:r>
              <a:rPr lang="en-US" altLang="zh-CN" dirty="0" smtClean="0"/>
              <a:t>effort.</a:t>
            </a:r>
          </a:p>
          <a:p>
            <a:r>
              <a:rPr lang="en-US" altLang="zh-CN" dirty="0" smtClean="0"/>
              <a:t>Second</a:t>
            </a:r>
            <a:r>
              <a:rPr lang="en-US" altLang="zh-CN" dirty="0"/>
              <a:t>, if a resource use is </a:t>
            </a:r>
            <a:r>
              <a:rPr lang="en-US" altLang="zh-CN" dirty="0" smtClean="0"/>
              <a:t>interactive, then a separate authorization dialog can be eliminated.</a:t>
            </a:r>
          </a:p>
          <a:p>
            <a:r>
              <a:rPr lang="en-US" altLang="zh-CN" dirty="0" smtClean="0"/>
              <a:t>Finally, authorization </a:t>
            </a:r>
            <a:r>
              <a:rPr lang="en-US" altLang="zh-CN" dirty="0"/>
              <a:t>for background resource uses should be </a:t>
            </a:r>
            <a:r>
              <a:rPr lang="en-US" altLang="zh-CN" dirty="0" smtClean="0"/>
              <a:t>distinct from </a:t>
            </a:r>
            <a:r>
              <a:rPr lang="en-US" altLang="zh-CN" dirty="0"/>
              <a:t>authorization for interactive uses, and these </a:t>
            </a:r>
            <a:r>
              <a:rPr lang="en-US" altLang="zh-CN" dirty="0" smtClean="0"/>
              <a:t>background authorizations </a:t>
            </a:r>
            <a:r>
              <a:rPr lang="en-US" altLang="zh-CN" dirty="0"/>
              <a:t>may be most effective when the app is launched.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837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我的看法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4557"/>
          </a:xfrm>
        </p:spPr>
        <p:txBody>
          <a:bodyPr/>
          <a:lstStyle/>
          <a:p>
            <a:r>
              <a:rPr lang="zh-CN" altLang="en-US" dirty="0" smtClean="0"/>
              <a:t>论文整体思路：</a:t>
            </a:r>
            <a:r>
              <a:rPr lang="en-US" altLang="zh-CN" dirty="0" smtClean="0"/>
              <a:t>motivation</a:t>
            </a:r>
            <a:r>
              <a:rPr lang="zh-CN" altLang="en-US" dirty="0" smtClean="0"/>
              <a:t>，两个</a:t>
            </a:r>
            <a:r>
              <a:rPr lang="en-US" altLang="zh-CN" dirty="0" smtClean="0"/>
              <a:t>study</a:t>
            </a:r>
            <a:r>
              <a:rPr lang="zh-CN" altLang="en-US" dirty="0" smtClean="0"/>
              <a:t>，三个</a:t>
            </a:r>
            <a:r>
              <a:rPr lang="en-US" altLang="zh-CN" dirty="0" smtClean="0"/>
              <a:t>conclusion</a:t>
            </a:r>
          </a:p>
          <a:p>
            <a:r>
              <a:rPr lang="en-US" altLang="zh-CN" dirty="0" smtClean="0"/>
              <a:t>User study</a:t>
            </a:r>
            <a:r>
              <a:rPr lang="zh-CN" altLang="en-US" dirty="0" smtClean="0"/>
              <a:t>手法细腻：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dirty="0" smtClean="0"/>
              <a:t>在两个</a:t>
            </a:r>
            <a:r>
              <a:rPr lang="en-US" altLang="zh-CN" dirty="0" smtClean="0"/>
              <a:t>user action</a:t>
            </a:r>
            <a:r>
              <a:rPr lang="zh-CN" altLang="en-US" dirty="0" smtClean="0"/>
              <a:t>的问卷之间添加无关问题让</a:t>
            </a:r>
            <a:r>
              <a:rPr lang="en-US" altLang="zh-CN" dirty="0" smtClean="0"/>
              <a:t>participant</a:t>
            </a:r>
            <a:r>
              <a:rPr lang="zh-CN" altLang="en-US" dirty="0" smtClean="0"/>
              <a:t>平滑过渡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dirty="0" smtClean="0"/>
              <a:t>对</a:t>
            </a:r>
            <a:r>
              <a:rPr lang="en-US" altLang="zh-CN" dirty="0" smtClean="0"/>
              <a:t>user</a:t>
            </a:r>
            <a:r>
              <a:rPr lang="zh-CN" altLang="en-US" dirty="0" smtClean="0"/>
              <a:t>的问卷打分使用了</a:t>
            </a:r>
            <a:r>
              <a:rPr lang="en-US" altLang="zh-CN" dirty="0" smtClean="0"/>
              <a:t>logistic regression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dirty="0" smtClean="0"/>
          </a:p>
          <a:p>
            <a:r>
              <a:rPr lang="zh-CN" altLang="en-US" dirty="0" smtClean="0"/>
              <a:t>结论只是提出了设计建议而没有实现</a:t>
            </a:r>
            <a:endParaRPr lang="en-US" altLang="zh-CN" dirty="0" smtClean="0"/>
          </a:p>
          <a:p>
            <a:r>
              <a:rPr lang="zh-CN" altLang="en-US" dirty="0" smtClean="0"/>
              <a:t>后台资源使用每次打开应用都要授权，是否过于繁琐，造成重复性的劳动？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944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1822" y="229367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 smtClean="0"/>
              <a:t>Thank you!</a:t>
            </a:r>
            <a:endParaRPr lang="zh-CN" altLang="en-US" sz="7200" b="1" dirty="0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945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Android has a permission system that asks users for </a:t>
            </a:r>
            <a:r>
              <a:rPr lang="en-US" altLang="zh-CN" dirty="0" smtClean="0"/>
              <a:t>authorization before </a:t>
            </a:r>
            <a:r>
              <a:rPr lang="en-US" altLang="zh-CN" dirty="0"/>
              <a:t>an app uses sensitive resources such as contacts </a:t>
            </a:r>
            <a:r>
              <a:rPr lang="en-US" altLang="zh-CN" dirty="0" smtClean="0"/>
              <a:t>or GPS </a:t>
            </a:r>
            <a:r>
              <a:rPr lang="en-US" altLang="zh-CN" dirty="0"/>
              <a:t>location.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079" y="3098954"/>
            <a:ext cx="2057400" cy="36576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179" y="3098954"/>
            <a:ext cx="2060834" cy="3663704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579" y="3098954"/>
            <a:ext cx="2060833" cy="3663704"/>
          </a:xfrm>
          <a:prstGeom prst="rect">
            <a:avLst/>
          </a:prstGeom>
        </p:spPr>
      </p:pic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297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We hypothesize that such </a:t>
            </a:r>
            <a:r>
              <a:rPr lang="en-US" altLang="zh-CN" dirty="0" smtClean="0"/>
              <a:t>authorization systems </a:t>
            </a:r>
            <a:r>
              <a:rPr lang="en-US" altLang="zh-CN" dirty="0"/>
              <a:t>could be improved by becoming </a:t>
            </a:r>
            <a:r>
              <a:rPr lang="en-US" altLang="zh-CN" dirty="0" smtClean="0"/>
              <a:t>more integrated </a:t>
            </a:r>
            <a:r>
              <a:rPr lang="en-US" altLang="zh-CN" dirty="0"/>
              <a:t>with the app’s user interface</a:t>
            </a:r>
            <a:r>
              <a:rPr lang="en-US" altLang="zh-CN" dirty="0" smtClean="0"/>
              <a:t>.</a:t>
            </a:r>
          </a:p>
          <a:p>
            <a:r>
              <a:rPr lang="en-US" altLang="zh-CN" dirty="0"/>
              <a:t>In particular, in this paper we ask whether user </a:t>
            </a:r>
            <a:r>
              <a:rPr lang="en-US" altLang="zh-CN" dirty="0" smtClean="0"/>
              <a:t>interactions— button </a:t>
            </a:r>
            <a:r>
              <a:rPr lang="en-US" altLang="zh-CN" dirty="0"/>
              <a:t>clicks, page changes, dialog boxes, etc.—can be </a:t>
            </a:r>
            <a:r>
              <a:rPr lang="en-US" altLang="zh-CN" dirty="0" smtClean="0"/>
              <a:t>taken as </a:t>
            </a:r>
            <a:r>
              <a:rPr lang="en-US" altLang="zh-CN" dirty="0"/>
              <a:t>evidence of authorization to use certain sensitive resources</a:t>
            </a:r>
            <a:r>
              <a:rPr lang="en-US" altLang="zh-CN" dirty="0" smtClean="0"/>
              <a:t>.</a:t>
            </a:r>
          </a:p>
          <a:p>
            <a:r>
              <a:rPr lang="en-US" altLang="zh-CN" dirty="0"/>
              <a:t>Conversely, we ask whether sensitive resource </a:t>
            </a:r>
            <a:r>
              <a:rPr lang="en-US" altLang="zh-CN" dirty="0" smtClean="0"/>
              <a:t>use </a:t>
            </a:r>
            <a:r>
              <a:rPr lang="en-US" altLang="zh-CN" dirty="0"/>
              <a:t>without an associated interaction suggests a need for </a:t>
            </a:r>
            <a:r>
              <a:rPr lang="en-US" altLang="zh-CN" dirty="0" smtClean="0"/>
              <a:t>additional authorization </a:t>
            </a:r>
            <a:r>
              <a:rPr lang="en-US" altLang="zh-CN" dirty="0"/>
              <a:t>requests</a:t>
            </a:r>
            <a:r>
              <a:rPr lang="en-US" altLang="zh-CN" dirty="0" smtClean="0"/>
              <a:t>.</a:t>
            </a:r>
          </a:p>
          <a:p>
            <a:r>
              <a:rPr lang="en-US" altLang="zh-CN" dirty="0"/>
              <a:t>To answer these questions, we conducted two related studies.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15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RELATED WORK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Contextual Security on Mobile </a:t>
            </a:r>
            <a:r>
              <a:rPr lang="en-US" altLang="zh-CN" dirty="0" smtClean="0"/>
              <a:t>Devices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err="1"/>
              <a:t>Almuhimedi</a:t>
            </a:r>
            <a:r>
              <a:rPr lang="en-US" altLang="zh-CN" dirty="0"/>
              <a:t> et. al [3] showed users </a:t>
            </a:r>
            <a:r>
              <a:rPr lang="en-US" altLang="zh-CN" dirty="0" smtClean="0"/>
              <a:t>historical data </a:t>
            </a:r>
            <a:r>
              <a:rPr lang="en-US" altLang="zh-CN" dirty="0"/>
              <a:t>about how apps accessed their locations. </a:t>
            </a:r>
            <a:r>
              <a:rPr lang="en-US" altLang="zh-CN" dirty="0" smtClean="0"/>
              <a:t>They found </a:t>
            </a:r>
            <a:r>
              <a:rPr lang="en-US" altLang="zh-CN" dirty="0"/>
              <a:t>95% of users reassessed the apps’ need for </a:t>
            </a:r>
            <a:r>
              <a:rPr lang="en-US" altLang="zh-CN" dirty="0" smtClean="0"/>
              <a:t>location, with </a:t>
            </a:r>
            <a:r>
              <a:rPr lang="en-US" altLang="zh-CN" dirty="0"/>
              <a:t>58% of those users further restricting location access</a:t>
            </a:r>
            <a:r>
              <a:rPr lang="en-US" altLang="zh-CN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/>
              <a:t>Several researchers </a:t>
            </a:r>
            <a:r>
              <a:rPr lang="en-US" altLang="zh-CN" dirty="0" smtClean="0"/>
              <a:t>found </a:t>
            </a:r>
            <a:r>
              <a:rPr lang="en-US" altLang="zh-CN" dirty="0"/>
              <a:t>users are </a:t>
            </a:r>
            <a:r>
              <a:rPr lang="en-US" altLang="zh-CN" dirty="0" smtClean="0"/>
              <a:t>surprised by </a:t>
            </a:r>
            <a:r>
              <a:rPr lang="en-US" altLang="zh-CN" dirty="0"/>
              <a:t>some sensitive resource accesses that occur </a:t>
            </a:r>
            <a:r>
              <a:rPr lang="en-US" altLang="zh-CN" dirty="0" smtClean="0"/>
              <a:t>when apps </a:t>
            </a:r>
            <a:r>
              <a:rPr lang="en-US" altLang="zh-CN" dirty="0"/>
              <a:t>are in the background</a:t>
            </a:r>
            <a:r>
              <a:rPr lang="en-US" altLang="zh-CN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/>
              <a:t>Most closely related to this </a:t>
            </a:r>
            <a:r>
              <a:rPr lang="en-US" altLang="zh-CN" dirty="0" smtClean="0"/>
              <a:t>paper, in </a:t>
            </a:r>
            <a:r>
              <a:rPr lang="en-US" altLang="zh-CN" dirty="0"/>
              <a:t>a field study </a:t>
            </a:r>
            <a:r>
              <a:rPr lang="en-US" altLang="zh-CN" dirty="0" err="1"/>
              <a:t>Wijesekera</a:t>
            </a:r>
            <a:r>
              <a:rPr lang="en-US" altLang="zh-CN" dirty="0"/>
              <a:t> et al. </a:t>
            </a:r>
            <a:r>
              <a:rPr lang="en-US" altLang="zh-CN" dirty="0" smtClean="0"/>
              <a:t>found </a:t>
            </a:r>
            <a:r>
              <a:rPr lang="en-US" altLang="zh-CN" dirty="0"/>
              <a:t>that context is </a:t>
            </a:r>
            <a:r>
              <a:rPr lang="en-US" altLang="zh-CN" dirty="0" smtClean="0"/>
              <a:t>an important </a:t>
            </a:r>
            <a:r>
              <a:rPr lang="en-US" altLang="zh-CN" dirty="0"/>
              <a:t>factor in determining expectation of resource use.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965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RELATED WORK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Enforcing Contextual </a:t>
            </a:r>
            <a:r>
              <a:rPr lang="en-US" altLang="zh-CN" dirty="0" smtClean="0"/>
              <a:t>Security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/>
              <a:t>Chen et. al [8] present Pegasus, a static </a:t>
            </a:r>
            <a:r>
              <a:rPr lang="en-US" altLang="zh-CN" dirty="0" smtClean="0"/>
              <a:t>analysis </a:t>
            </a:r>
            <a:r>
              <a:rPr lang="en-US" altLang="zh-CN" dirty="0"/>
              <a:t>system for </a:t>
            </a:r>
            <a:r>
              <a:rPr lang="en-US" altLang="zh-CN" dirty="0" smtClean="0"/>
              <a:t>analyzing </a:t>
            </a:r>
            <a:r>
              <a:rPr lang="en-US" altLang="zh-CN" dirty="0"/>
              <a:t>apps and enforcing policies based </a:t>
            </a:r>
            <a:r>
              <a:rPr lang="en-US" altLang="zh-CN" dirty="0" smtClean="0"/>
              <a:t>on permission event graphs (PEGs).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err="1"/>
              <a:t>Roesner</a:t>
            </a:r>
            <a:r>
              <a:rPr lang="en-US" altLang="zh-CN" dirty="0"/>
              <a:t> et. al [27] expand </a:t>
            </a:r>
            <a:r>
              <a:rPr lang="en-US" altLang="zh-CN" dirty="0" smtClean="0"/>
              <a:t>user-driven access </a:t>
            </a:r>
            <a:r>
              <a:rPr lang="en-US" altLang="zh-CN" dirty="0"/>
              <a:t>control with Access Control Gadgets (ACGs</a:t>
            </a:r>
            <a:r>
              <a:rPr lang="en-US" altLang="zh-CN" dirty="0" smtClean="0"/>
              <a:t>), which </a:t>
            </a:r>
            <a:r>
              <a:rPr lang="en-US" altLang="zh-CN" dirty="0"/>
              <a:t>tie resource accesses to certain UI </a:t>
            </a:r>
            <a:r>
              <a:rPr lang="en-US" altLang="zh-CN" dirty="0" smtClean="0"/>
              <a:t>elements.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/>
              <a:t>The original ACG paper includes a user study measuring </a:t>
            </a:r>
            <a:r>
              <a:rPr lang="en-US" altLang="zh-CN" dirty="0" smtClean="0"/>
              <a:t>expectations related </a:t>
            </a:r>
            <a:r>
              <a:rPr lang="en-US" altLang="zh-CN" dirty="0"/>
              <a:t>to interactive permission uses; our </a:t>
            </a:r>
            <a:r>
              <a:rPr lang="en-US" altLang="zh-CN" dirty="0" smtClean="0"/>
              <a:t>work expands </a:t>
            </a:r>
            <a:r>
              <a:rPr lang="en-US" altLang="zh-CN" dirty="0"/>
              <a:t>on this idea to study a broader variety of factors </a:t>
            </a:r>
            <a:r>
              <a:rPr lang="en-US" altLang="zh-CN" dirty="0" smtClean="0"/>
              <a:t>and use </a:t>
            </a:r>
            <a:r>
              <a:rPr lang="en-US" altLang="zh-CN" dirty="0"/>
              <a:t>cases.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565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APP MEASUREMENT SURVEY METHODOLOGY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First, we reviewed 150 popular Android apps to </a:t>
            </a:r>
            <a:r>
              <a:rPr lang="en-US" altLang="zh-CN" dirty="0" smtClean="0"/>
              <a:t>determine whether </a:t>
            </a:r>
            <a:r>
              <a:rPr lang="en-US" altLang="zh-CN" dirty="0"/>
              <a:t>sensitive resource uses are related to user </a:t>
            </a:r>
            <a:r>
              <a:rPr lang="en-US" altLang="zh-CN" dirty="0" smtClean="0"/>
              <a:t>interactions in </a:t>
            </a:r>
            <a:r>
              <a:rPr lang="en-US" altLang="zh-CN" dirty="0"/>
              <a:t>existing apps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To carry </a:t>
            </a:r>
            <a:r>
              <a:rPr lang="en-US" altLang="zh-CN" dirty="0"/>
              <a:t>out this study, we developed </a:t>
            </a:r>
            <a:r>
              <a:rPr lang="en-US" altLang="zh-CN" dirty="0" err="1"/>
              <a:t>AppTracer</a:t>
            </a:r>
            <a:r>
              <a:rPr lang="en-US" altLang="zh-CN" dirty="0"/>
              <a:t>, a </a:t>
            </a:r>
            <a:r>
              <a:rPr lang="en-US" altLang="zh-CN" dirty="0" smtClean="0"/>
              <a:t>dynamic analysis </a:t>
            </a:r>
            <a:r>
              <a:rPr lang="en-US" altLang="zh-CN" dirty="0"/>
              <a:t>tool that instruments Android apps to log UI </a:t>
            </a:r>
            <a:r>
              <a:rPr lang="en-US" altLang="zh-CN" dirty="0" smtClean="0"/>
              <a:t>actions and </a:t>
            </a:r>
            <a:r>
              <a:rPr lang="en-US" altLang="zh-CN" dirty="0"/>
              <a:t>resource uses, and then visualizes the logs as graphs </a:t>
            </a:r>
            <a:r>
              <a:rPr lang="en-US" altLang="zh-CN" dirty="0" smtClean="0"/>
              <a:t>that show </a:t>
            </a:r>
            <a:r>
              <a:rPr lang="en-US" altLang="zh-CN" dirty="0"/>
              <a:t>temporal ordering of logged events.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2771" y="4611975"/>
            <a:ext cx="3731029" cy="2167487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294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APP MEASUREMENT SURVEY </a:t>
            </a:r>
            <a:r>
              <a:rPr lang="en-US" altLang="zh-CN" dirty="0" smtClean="0"/>
              <a:t>METHODOLOGY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Binary Rewriting and Execution </a:t>
            </a:r>
            <a:r>
              <a:rPr lang="en-US" altLang="zh-CN" dirty="0" smtClean="0"/>
              <a:t>Logging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err="1" smtClean="0"/>
              <a:t>AppTracer</a:t>
            </a:r>
            <a:r>
              <a:rPr lang="en-US" altLang="zh-CN" dirty="0" smtClean="0"/>
              <a:t> adds instrumentation using </a:t>
            </a:r>
            <a:r>
              <a:rPr lang="en-US" altLang="zh-CN" dirty="0" err="1" smtClean="0"/>
              <a:t>Redexer</a:t>
            </a:r>
            <a:r>
              <a:rPr lang="en-US" altLang="zh-CN" dirty="0" smtClean="0"/>
              <a:t>, a rewriting tool for </a:t>
            </a:r>
            <a:r>
              <a:rPr lang="en-US" altLang="zh-CN" dirty="0" err="1" smtClean="0"/>
              <a:t>Dalvik</a:t>
            </a:r>
            <a:r>
              <a:rPr lang="en-US" altLang="zh-CN" dirty="0" smtClean="0"/>
              <a:t> bytecode (the language to which Android apps are compiled).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err="1" smtClean="0"/>
              <a:t>AppTracer</a:t>
            </a:r>
            <a:r>
              <a:rPr lang="en-US" altLang="zh-CN" dirty="0" smtClean="0"/>
              <a:t> instruments </a:t>
            </a:r>
            <a:r>
              <a:rPr lang="en-US" altLang="zh-CN" dirty="0"/>
              <a:t>code by appending a log method to the </a:t>
            </a:r>
            <a:r>
              <a:rPr lang="en-US" altLang="zh-CN" dirty="0" smtClean="0"/>
              <a:t>bytecode and </a:t>
            </a:r>
            <a:r>
              <a:rPr lang="en-US" altLang="zh-CN" dirty="0"/>
              <a:t>inserting calls to log at the beginning of UI-related </a:t>
            </a:r>
            <a:r>
              <a:rPr lang="en-US" altLang="zh-CN" dirty="0" smtClean="0"/>
              <a:t>callbacks (e.g</a:t>
            </a:r>
            <a:r>
              <a:rPr lang="en-US" altLang="zh-CN" dirty="0"/>
              <a:t>., </a:t>
            </a:r>
            <a:r>
              <a:rPr lang="en-US" altLang="zh-CN" dirty="0" err="1"/>
              <a:t>onClick</a:t>
            </a:r>
            <a:r>
              <a:rPr lang="en-US" altLang="zh-CN" dirty="0"/>
              <a:t> handlers for button events) and just </a:t>
            </a:r>
            <a:r>
              <a:rPr lang="en-US" altLang="zh-CN" dirty="0" smtClean="0"/>
              <a:t>before calls </a:t>
            </a:r>
            <a:r>
              <a:rPr lang="en-US" altLang="zh-CN" dirty="0"/>
              <a:t>to permission-protected methods (e.g., </a:t>
            </a:r>
            <a:r>
              <a:rPr lang="en-US" altLang="zh-CN" dirty="0" err="1"/>
              <a:t>getLastLocation</a:t>
            </a:r>
            <a:r>
              <a:rPr lang="en-US" altLang="zh-CN" dirty="0"/>
              <a:t>).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56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APP MEASUREMENT SURVEY METHODOLOGY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Log </a:t>
            </a:r>
            <a:r>
              <a:rPr lang="en-US" altLang="zh-CN" dirty="0" smtClean="0"/>
              <a:t>Visualization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357618"/>
            <a:ext cx="3805064" cy="3954282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929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APP MEASUREMENT SURVEY METHODOLOGY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7932"/>
          </a:xfrm>
        </p:spPr>
        <p:txBody>
          <a:bodyPr/>
          <a:lstStyle/>
          <a:p>
            <a:r>
              <a:rPr lang="en-US" altLang="zh-CN" dirty="0"/>
              <a:t>Resource </a:t>
            </a:r>
            <a:r>
              <a:rPr lang="en-US" altLang="zh-CN" dirty="0" smtClean="0"/>
              <a:t>Uses</a:t>
            </a:r>
          </a:p>
          <a:p>
            <a:r>
              <a:rPr lang="en-US" altLang="zh-CN" dirty="0"/>
              <a:t>The next step is to examine the </a:t>
            </a:r>
            <a:r>
              <a:rPr lang="en-US" altLang="zh-CN" dirty="0" err="1"/>
              <a:t>AppTracer</a:t>
            </a:r>
            <a:r>
              <a:rPr lang="en-US" altLang="zh-CN" dirty="0"/>
              <a:t> graph and </a:t>
            </a:r>
            <a:r>
              <a:rPr lang="en-US" altLang="zh-CN" dirty="0" smtClean="0"/>
              <a:t>record a </a:t>
            </a:r>
            <a:r>
              <a:rPr lang="en-US" altLang="zh-CN" dirty="0"/>
              <a:t>set of codes that accurately categorize various resource accesses.</a:t>
            </a:r>
          </a:p>
          <a:p>
            <a:r>
              <a:rPr lang="en-US" altLang="zh-CN" dirty="0"/>
              <a:t>More precisely, for each red node in the graph, </a:t>
            </a:r>
            <a:r>
              <a:rPr lang="en-US" altLang="zh-CN" dirty="0" smtClean="0"/>
              <a:t>the coder </a:t>
            </a:r>
            <a:r>
              <a:rPr lang="en-US" altLang="zh-CN" dirty="0"/>
              <a:t>assigns a pair of the form (resource; pattern), </a:t>
            </a:r>
            <a:r>
              <a:rPr lang="en-US" altLang="zh-CN" dirty="0" smtClean="0"/>
              <a:t>where resource </a:t>
            </a:r>
            <a:r>
              <a:rPr lang="en-US" altLang="zh-CN" dirty="0"/>
              <a:t>indicates what is protected by the permission </a:t>
            </a:r>
            <a:r>
              <a:rPr lang="en-US" altLang="zh-CN" dirty="0" smtClean="0"/>
              <a:t>and pattern </a:t>
            </a:r>
            <a:r>
              <a:rPr lang="en-US" altLang="zh-CN" dirty="0"/>
              <a:t>is one of six different UI </a:t>
            </a:r>
            <a:r>
              <a:rPr lang="en-US" altLang="zh-CN" dirty="0" smtClean="0"/>
              <a:t>patterns: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altLang="zh-CN" i="1" dirty="0" smtClean="0"/>
              <a:t>interactive</a:t>
            </a:r>
            <a:r>
              <a:rPr lang="en-US" altLang="zh-CN" dirty="0" smtClean="0"/>
              <a:t> patterns: </a:t>
            </a:r>
            <a:r>
              <a:rPr lang="en-US" altLang="zh-CN" i="1" dirty="0"/>
              <a:t>Click</a:t>
            </a:r>
            <a:r>
              <a:rPr lang="en-US" altLang="zh-CN" dirty="0"/>
              <a:t> </a:t>
            </a:r>
            <a:r>
              <a:rPr lang="en-US" altLang="zh-CN" dirty="0" smtClean="0"/>
              <a:t>and </a:t>
            </a:r>
            <a:r>
              <a:rPr lang="en-US" altLang="zh-CN" i="1" dirty="0" smtClean="0"/>
              <a:t>Page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altLang="zh-CN" i="1" dirty="0"/>
              <a:t>background</a:t>
            </a:r>
            <a:r>
              <a:rPr lang="en-US" altLang="zh-CN" dirty="0"/>
              <a:t> patterns </a:t>
            </a:r>
            <a:r>
              <a:rPr lang="en-US" altLang="zh-CN" i="1" dirty="0"/>
              <a:t>Startup</a:t>
            </a:r>
            <a:r>
              <a:rPr lang="en-US" altLang="zh-CN" dirty="0"/>
              <a:t>, </a:t>
            </a:r>
            <a:r>
              <a:rPr lang="en-US" altLang="zh-CN" i="1" dirty="0" err="1"/>
              <a:t>Bg</a:t>
            </a:r>
            <a:r>
              <a:rPr lang="en-US" altLang="zh-CN" i="1" dirty="0"/>
              <a:t>-App</a:t>
            </a:r>
            <a:r>
              <a:rPr lang="en-US" altLang="zh-CN" dirty="0"/>
              <a:t>, and </a:t>
            </a:r>
            <a:r>
              <a:rPr lang="en-US" altLang="zh-CN" i="1" dirty="0" err="1" smtClean="0"/>
              <a:t>Bg</a:t>
            </a:r>
            <a:r>
              <a:rPr lang="en-US" altLang="zh-CN" i="1" dirty="0" smtClean="0"/>
              <a:t>-Ext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altLang="zh-CN" i="1" dirty="0" smtClean="0"/>
              <a:t>uncertain</a:t>
            </a:r>
            <a:r>
              <a:rPr lang="en-US" altLang="zh-CN" dirty="0" smtClean="0"/>
              <a:t> pattern</a:t>
            </a:r>
            <a:endParaRPr lang="zh-CN" altLang="en-US" i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6EEA7-4647-4703-90AF-C63451F24A9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257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1364</Words>
  <Application>Microsoft Office PowerPoint</Application>
  <PresentationFormat>宽屏</PresentationFormat>
  <Paragraphs>97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4" baseType="lpstr">
      <vt:lpstr>等线</vt:lpstr>
      <vt:lpstr>等线 Light</vt:lpstr>
      <vt:lpstr>Arial</vt:lpstr>
      <vt:lpstr>Wingdings</vt:lpstr>
      <vt:lpstr>Office 主题​​</vt:lpstr>
      <vt:lpstr>User Interactions and Permission Use on Android</vt:lpstr>
      <vt:lpstr>INTRODUCTION</vt:lpstr>
      <vt:lpstr>INTRODUCTION</vt:lpstr>
      <vt:lpstr>RELATED WORK</vt:lpstr>
      <vt:lpstr>RELATED WORK</vt:lpstr>
      <vt:lpstr>APP MEASUREMENT SURVEY METHODOLOGY</vt:lpstr>
      <vt:lpstr>APP MEASUREMENT SURVEY METHODOLOGY</vt:lpstr>
      <vt:lpstr>APP MEASUREMENT SURVEY METHODOLOGY</vt:lpstr>
      <vt:lpstr>APP MEASUREMENT SURVEY METHODOLOGY</vt:lpstr>
      <vt:lpstr>APP MEASUREMENT SURVEY RESULTS</vt:lpstr>
      <vt:lpstr>USER EXPECTATIONS STUDY METHODOLOGY</vt:lpstr>
      <vt:lpstr>USER EXPECTATIONS STUDY METHODOLOGY</vt:lpstr>
      <vt:lpstr>USER EXPECTATIONS STUDY METHODOLOGY</vt:lpstr>
      <vt:lpstr>USER EXPECTATIONS STUDY RESULTS</vt:lpstr>
      <vt:lpstr>USER EXPECTATIONS STUDY RESULTS</vt:lpstr>
      <vt:lpstr>USER EXPECTATIONS STUDY RESULTS</vt:lpstr>
      <vt:lpstr>CONCLUSIONS AND DESIGN RECOMMENDATIONS</vt:lpstr>
      <vt:lpstr>我的看法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 Interactions and Permission Use on Android</dc:title>
  <dc:creator>张凯</dc:creator>
  <cp:lastModifiedBy>张凯</cp:lastModifiedBy>
  <cp:revision>51</cp:revision>
  <dcterms:created xsi:type="dcterms:W3CDTF">2017-06-03T08:24:43Z</dcterms:created>
  <dcterms:modified xsi:type="dcterms:W3CDTF">2017-06-05T02:31:32Z</dcterms:modified>
</cp:coreProperties>
</file>