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87" r:id="rId5"/>
    <p:sldId id="260" r:id="rId6"/>
    <p:sldId id="261" r:id="rId7"/>
    <p:sldId id="262" r:id="rId8"/>
    <p:sldId id="265" r:id="rId9"/>
    <p:sldId id="266" r:id="rId10"/>
    <p:sldId id="267" r:id="rId11"/>
    <p:sldId id="284" r:id="rId12"/>
    <p:sldId id="285" r:id="rId13"/>
    <p:sldId id="286" r:id="rId14"/>
    <p:sldId id="269" r:id="rId15"/>
    <p:sldId id="271" r:id="rId16"/>
    <p:sldId id="272" r:id="rId17"/>
    <p:sldId id="276" r:id="rId18"/>
    <p:sldId id="277" r:id="rId19"/>
    <p:sldId id="281" r:id="rId20"/>
    <p:sldId id="282" r:id="rId21"/>
    <p:sldId id="283" r:id="rId22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69" autoAdjust="0"/>
  </p:normalViewPr>
  <p:slideViewPr>
    <p:cSldViewPr>
      <p:cViewPr varScale="1">
        <p:scale>
          <a:sx n="197" d="100"/>
          <a:sy n="197" d="100"/>
        </p:scale>
        <p:origin x="2088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60D43-769D-4998-9CB3-8C769B9B065D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03BA5-8AE8-4BC6-90F0-6B05F3F42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50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68F7B-B063-4506-9884-02CB6382DFD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433388"/>
            <a:ext cx="1555750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6AD33-5730-4264-B04C-BA6D9191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00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Non-Euclidean</a:t>
            </a:r>
            <a:r>
              <a:rPr lang="en-US" altLang="zh-CN" baseline="0" dirty="0" smtClean="0"/>
              <a:t> data </a:t>
            </a:r>
            <a:r>
              <a:rPr lang="zh-CN" altLang="en-US" baseline="0" dirty="0" smtClean="0"/>
              <a:t>的好处，</a:t>
            </a:r>
            <a:r>
              <a:rPr lang="en-US" altLang="zh-CN" dirty="0" smtClean="0"/>
              <a:t>Model </a:t>
            </a:r>
            <a:r>
              <a:rPr lang="zh-CN" altLang="en-US" dirty="0" smtClean="0"/>
              <a:t>的多样性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AD33-5730-4264-B04C-BA6D9191BE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15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AD33-5730-4264-B04C-BA6D9191BE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Non-Euclidean</a:t>
            </a:r>
            <a:r>
              <a:rPr lang="en-US" altLang="zh-CN" baseline="0" dirty="0" smtClean="0"/>
              <a:t> data </a:t>
            </a:r>
            <a:r>
              <a:rPr lang="zh-CN" altLang="en-US" baseline="0" dirty="0" smtClean="0"/>
              <a:t>的好处，</a:t>
            </a:r>
            <a:r>
              <a:rPr lang="en-US" altLang="zh-CN" dirty="0" smtClean="0"/>
              <a:t>Model </a:t>
            </a:r>
            <a:r>
              <a:rPr lang="zh-CN" altLang="en-US" dirty="0" smtClean="0"/>
              <a:t>的多样性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AD33-5730-4264-B04C-BA6D9191BE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AD33-5730-4264-B04C-BA6D9191BE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2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局部性</a:t>
            </a:r>
            <a:endParaRPr lang="en-US" altLang="zh-CN" dirty="0" smtClean="0"/>
          </a:p>
          <a:p>
            <a:r>
              <a:rPr lang="zh-CN" altLang="en-US" dirty="0" smtClean="0"/>
              <a:t>平稳性</a:t>
            </a:r>
            <a:endParaRPr lang="en-US" altLang="zh-CN" dirty="0" smtClean="0"/>
          </a:p>
          <a:p>
            <a:r>
              <a:rPr lang="zh-CN" altLang="en-US" dirty="0" smtClean="0"/>
              <a:t>复合型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AD33-5730-4264-B04C-BA6D9191B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zh-CN" altLang="en-US" dirty="0" smtClean="0"/>
              <a:t>卷积  </a:t>
            </a:r>
            <a:r>
              <a:rPr lang="en-US" altLang="zh-CN" dirty="0" smtClean="0"/>
              <a:t>2. </a:t>
            </a:r>
            <a:r>
              <a:rPr lang="zh-CN" altLang="en-US" dirty="0" smtClean="0"/>
              <a:t>激活函数 </a:t>
            </a:r>
            <a:r>
              <a:rPr lang="en-US" altLang="zh-CN" dirty="0" smtClean="0"/>
              <a:t>3. </a:t>
            </a:r>
            <a:r>
              <a:rPr lang="zh-CN" altLang="en-US" dirty="0" smtClean="0"/>
              <a:t>向下采样 </a:t>
            </a:r>
            <a:r>
              <a:rPr lang="en-US" altLang="zh-CN" dirty="0" smtClean="0"/>
              <a:t>4. </a:t>
            </a:r>
            <a:r>
              <a:rPr lang="zh-CN" altLang="en-US" dirty="0" smtClean="0"/>
              <a:t>池化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AD33-5730-4264-B04C-BA6D9191BE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AD33-5730-4264-B04C-BA6D9191BE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AD33-5730-4264-B04C-BA6D9191BE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5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AD33-5730-4264-B04C-BA6D9191BE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2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ul</a:t>
            </a:r>
            <a:r>
              <a:rPr lang="en-US" dirty="0" smtClean="0"/>
              <a:t>* 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zh-CN" altLang="en-US" dirty="0" smtClean="0"/>
              <a:t>转置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6AD33-5730-4264-B04C-BA6D9191BE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2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9994" y="1165079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>
                <a:moveTo>
                  <a:pt x="0" y="0"/>
                </a:moveTo>
                <a:lnTo>
                  <a:pt x="3888003" y="0"/>
                </a:lnTo>
              </a:path>
            </a:pathLst>
          </a:custGeom>
          <a:ln w="1799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5551" y="1427226"/>
            <a:ext cx="3558997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CC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0260" y="2361907"/>
            <a:ext cx="308957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B969-CBA9-45E6-BFBC-C25E6F73CED3}" type="datetime1">
              <a:rPr lang="en-US" smtClean="0"/>
              <a:t>5/16/2017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90"/>
              </a:lnSpc>
            </a:pPr>
            <a:fld id="{81D60167-4931-47E6-BA6A-407CBD079E47}" type="slidenum">
              <a:rPr spc="-15" dirty="0"/>
              <a:t>‹#›</a:t>
            </a:fld>
            <a:r>
              <a:rPr spc="-105" dirty="0"/>
              <a:t> </a:t>
            </a:r>
            <a:r>
              <a:rPr spc="125" dirty="0"/>
              <a:t>/</a:t>
            </a:r>
            <a:r>
              <a:rPr spc="-105" dirty="0"/>
              <a:t> </a:t>
            </a:r>
            <a:r>
              <a:rPr spc="-15" dirty="0"/>
              <a:t>32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DB47-51A9-45D6-8592-F6B7110E253B}" type="datetime1">
              <a:rPr lang="en-US" smtClean="0"/>
              <a:t>5/16/2017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90"/>
              </a:lnSpc>
            </a:pPr>
            <a:fld id="{81D60167-4931-47E6-BA6A-407CBD079E47}" type="slidenum">
              <a:rPr spc="-15" dirty="0"/>
              <a:t>‹#›</a:t>
            </a:fld>
            <a:r>
              <a:rPr spc="-105" dirty="0"/>
              <a:t> </a:t>
            </a:r>
            <a:r>
              <a:rPr spc="125" dirty="0"/>
              <a:t>/</a:t>
            </a:r>
            <a:r>
              <a:rPr spc="-105" dirty="0"/>
              <a:t> </a:t>
            </a:r>
            <a:r>
              <a:rPr spc="-15" dirty="0"/>
              <a:t>32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96ECC-D758-4245-BB4D-7926F917E32C}" type="datetime1">
              <a:rPr lang="en-US" smtClean="0"/>
              <a:t>5/16/2017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90"/>
              </a:lnSpc>
            </a:pPr>
            <a:fld id="{81D60167-4931-47E6-BA6A-407CBD079E47}" type="slidenum">
              <a:rPr spc="-15" dirty="0"/>
              <a:t>‹#›</a:t>
            </a:fld>
            <a:r>
              <a:rPr spc="-105" dirty="0"/>
              <a:t> </a:t>
            </a:r>
            <a:r>
              <a:rPr spc="125" dirty="0"/>
              <a:t>/</a:t>
            </a:r>
            <a:r>
              <a:rPr spc="-105" dirty="0"/>
              <a:t> </a:t>
            </a:r>
            <a:r>
              <a:rPr spc="-15" dirty="0"/>
              <a:t>32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5A097-6754-47A9-AB9F-8B8127C49D21}" type="datetime1">
              <a:rPr lang="en-US" smtClean="0"/>
              <a:t>5/16/2017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90"/>
              </a:lnSpc>
            </a:pPr>
            <a:fld id="{81D60167-4931-47E6-BA6A-407CBD079E47}" type="slidenum">
              <a:rPr spc="-15" dirty="0"/>
              <a:t>‹#›</a:t>
            </a:fld>
            <a:r>
              <a:rPr spc="-105" dirty="0"/>
              <a:t> </a:t>
            </a:r>
            <a:r>
              <a:rPr spc="125" dirty="0"/>
              <a:t>/</a:t>
            </a:r>
            <a:r>
              <a:rPr spc="-105" dirty="0"/>
              <a:t> </a:t>
            </a:r>
            <a:r>
              <a:rPr spc="-15" dirty="0"/>
              <a:t>32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CB89A-4A3E-452F-A184-F03CEC76B96C}" type="datetime1">
              <a:rPr lang="en-US" smtClean="0"/>
              <a:t>5/16/2017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90"/>
              </a:lnSpc>
            </a:pPr>
            <a:fld id="{81D60167-4931-47E6-BA6A-407CBD079E47}" type="slidenum">
              <a:rPr spc="-15" dirty="0"/>
              <a:t>‹#›</a:t>
            </a:fld>
            <a:r>
              <a:rPr spc="-105" dirty="0"/>
              <a:t> </a:t>
            </a:r>
            <a:r>
              <a:rPr spc="125" dirty="0"/>
              <a:t>/</a:t>
            </a:r>
            <a:r>
              <a:rPr spc="-105" dirty="0"/>
              <a:t> </a:t>
            </a:r>
            <a:r>
              <a:rPr spc="-15" dirty="0"/>
              <a:t>32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08195" cy="483234"/>
          </a:xfrm>
          <a:custGeom>
            <a:avLst/>
            <a:gdLst/>
            <a:ahLst/>
            <a:cxnLst/>
            <a:rect l="l" t="t" r="r" b="b"/>
            <a:pathLst>
              <a:path w="4608195" h="483234">
                <a:moveTo>
                  <a:pt x="0" y="482968"/>
                </a:moveTo>
                <a:lnTo>
                  <a:pt x="4608004" y="482968"/>
                </a:lnTo>
                <a:lnTo>
                  <a:pt x="4608004" y="0"/>
                </a:lnTo>
                <a:lnTo>
                  <a:pt x="0" y="0"/>
                </a:lnTo>
                <a:lnTo>
                  <a:pt x="0" y="482968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76974"/>
            <a:ext cx="441949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CC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94" y="583349"/>
            <a:ext cx="3915511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3333B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B160-20D9-46B7-9446-ABF5F0E53FDC}" type="datetime1">
              <a:rPr lang="en-US" smtClean="0"/>
              <a:t>5/16/2017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24934" y="3352446"/>
            <a:ext cx="22860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58419">
              <a:lnSpc>
                <a:spcPts val="590"/>
              </a:lnSpc>
            </a:pPr>
            <a:fld id="{81D60167-4931-47E6-BA6A-407CBD079E47}" type="slidenum">
              <a:rPr spc="-15" dirty="0"/>
              <a:t>‹#›</a:t>
            </a:fld>
            <a:r>
              <a:rPr spc="-105" dirty="0"/>
              <a:t> </a:t>
            </a:r>
            <a:r>
              <a:rPr spc="125" dirty="0"/>
              <a:t>/</a:t>
            </a:r>
            <a:r>
              <a:rPr spc="-105" dirty="0"/>
              <a:t> </a:t>
            </a:r>
            <a:r>
              <a:rPr spc="-15" dirty="0"/>
              <a:t>32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slide" Target="slide1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5" dirty="0"/>
              <a:t>Convolutional </a:t>
            </a:r>
            <a:r>
              <a:rPr spc="10" dirty="0"/>
              <a:t>Neural </a:t>
            </a:r>
            <a:r>
              <a:rPr dirty="0"/>
              <a:t>Networks </a:t>
            </a:r>
            <a:r>
              <a:rPr spc="45" dirty="0"/>
              <a:t>on</a:t>
            </a:r>
            <a:r>
              <a:rPr spc="-180" dirty="0"/>
              <a:t> </a:t>
            </a:r>
            <a:r>
              <a:rPr spc="15" dirty="0"/>
              <a:t>Graphs</a:t>
            </a:r>
          </a:p>
          <a:p>
            <a:pPr algn="ctr">
              <a:lnSpc>
                <a:spcPct val="100000"/>
              </a:lnSpc>
            </a:pPr>
            <a:r>
              <a:rPr spc="35" dirty="0">
                <a:latin typeface="Garamond"/>
                <a:cs typeface="Garamond"/>
              </a:rPr>
              <a:t>with </a:t>
            </a:r>
            <a:r>
              <a:rPr spc="5" dirty="0">
                <a:latin typeface="Garamond"/>
                <a:cs typeface="Garamond"/>
              </a:rPr>
              <a:t>Fast </a:t>
            </a:r>
            <a:r>
              <a:rPr spc="15" dirty="0">
                <a:latin typeface="Garamond"/>
                <a:cs typeface="Garamond"/>
              </a:rPr>
              <a:t>Localized </a:t>
            </a:r>
            <a:r>
              <a:rPr spc="25" dirty="0">
                <a:latin typeface="Garamond"/>
                <a:cs typeface="Garamond"/>
              </a:rPr>
              <a:t>Spectral</a:t>
            </a:r>
            <a:r>
              <a:rPr spc="-245" dirty="0">
                <a:latin typeface="Garamond"/>
                <a:cs typeface="Garamond"/>
              </a:rPr>
              <a:t> </a:t>
            </a:r>
            <a:r>
              <a:rPr spc="30" dirty="0">
                <a:latin typeface="Garamond"/>
                <a:cs typeface="Garamond"/>
              </a:rPr>
              <a:t>Filtering</a:t>
            </a:r>
          </a:p>
        </p:txBody>
      </p:sp>
      <p:sp>
        <p:nvSpPr>
          <p:cNvPr id="3" name="object 3"/>
          <p:cNvSpPr/>
          <p:nvPr/>
        </p:nvSpPr>
        <p:spPr>
          <a:xfrm>
            <a:off x="359994" y="2148160"/>
            <a:ext cx="3888104" cy="0"/>
          </a:xfrm>
          <a:custGeom>
            <a:avLst/>
            <a:gdLst/>
            <a:ahLst/>
            <a:cxnLst/>
            <a:rect l="l" t="t" r="r" b="b"/>
            <a:pathLst>
              <a:path w="3888104">
                <a:moveTo>
                  <a:pt x="0" y="0"/>
                </a:moveTo>
                <a:lnTo>
                  <a:pt x="3888003" y="0"/>
                </a:lnTo>
              </a:path>
            </a:pathLst>
          </a:custGeom>
          <a:ln w="1799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xfrm>
            <a:off x="628650" y="2337765"/>
            <a:ext cx="308957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5955" algn="ctr">
              <a:lnSpc>
                <a:spcPct val="100000"/>
              </a:lnSpc>
            </a:pPr>
            <a:r>
              <a:rPr sz="1000" spc="-40" dirty="0" err="1">
                <a:latin typeface="+mn-lt"/>
                <a:cs typeface="Tahoma"/>
              </a:rPr>
              <a:t>Michaël</a:t>
            </a:r>
            <a:r>
              <a:rPr sz="1000" spc="-40" dirty="0">
                <a:latin typeface="+mn-lt"/>
                <a:cs typeface="Tahoma"/>
              </a:rPr>
              <a:t> </a:t>
            </a:r>
            <a:r>
              <a:rPr sz="1000" spc="-40" dirty="0" err="1" smtClean="0">
                <a:latin typeface="+mn-lt"/>
                <a:cs typeface="Tahoma"/>
              </a:rPr>
              <a:t>Defferrard</a:t>
            </a:r>
            <a:endParaRPr sz="1000" spc="-40" dirty="0">
              <a:latin typeface="+mn-lt"/>
              <a:cs typeface="Tahoma"/>
            </a:endParaRPr>
          </a:p>
          <a:p>
            <a:pPr marL="655955" algn="ctr">
              <a:lnSpc>
                <a:spcPct val="100000"/>
              </a:lnSpc>
              <a:spcBef>
                <a:spcPts val="805"/>
              </a:spcBef>
            </a:pPr>
            <a:r>
              <a:rPr sz="1000" spc="-45" dirty="0">
                <a:latin typeface="+mn-lt"/>
                <a:cs typeface="Tahoma"/>
              </a:rPr>
              <a:t>Swiss </a:t>
            </a:r>
            <a:r>
              <a:rPr sz="1000" spc="-40" dirty="0">
                <a:latin typeface="+mn-lt"/>
                <a:cs typeface="Tahoma"/>
              </a:rPr>
              <a:t>Federal </a:t>
            </a:r>
            <a:r>
              <a:rPr sz="1000" spc="-35" dirty="0">
                <a:latin typeface="+mn-lt"/>
                <a:cs typeface="Tahoma"/>
              </a:rPr>
              <a:t>Institute </a:t>
            </a:r>
            <a:r>
              <a:rPr sz="1000" spc="-30" dirty="0">
                <a:latin typeface="+mn-lt"/>
                <a:cs typeface="Tahoma"/>
              </a:rPr>
              <a:t>of </a:t>
            </a:r>
            <a:r>
              <a:rPr sz="1000" spc="-40" dirty="0">
                <a:latin typeface="+mn-lt"/>
                <a:cs typeface="Tahoma"/>
              </a:rPr>
              <a:t>Technology </a:t>
            </a:r>
            <a:r>
              <a:rPr sz="1000" spc="-20" dirty="0">
                <a:latin typeface="+mn-lt"/>
                <a:cs typeface="Tahoma"/>
              </a:rPr>
              <a:t> </a:t>
            </a:r>
            <a:r>
              <a:rPr sz="1000" spc="35" dirty="0">
                <a:latin typeface="+mn-lt"/>
                <a:cs typeface="Tahoma"/>
              </a:rPr>
              <a:t>(EPFL)</a:t>
            </a:r>
            <a:endParaRPr sz="1000" dirty="0">
              <a:latin typeface="+mn-lt"/>
              <a:cs typeface="Tahoma"/>
            </a:endParaRPr>
          </a:p>
        </p:txBody>
      </p:sp>
      <p:sp>
        <p:nvSpPr>
          <p:cNvPr id="5" name="AutoShape 2" descr="“nips 2016”的图片搜索结果"/>
          <p:cNvSpPr>
            <a:spLocks noChangeAspect="1" noChangeArrowheads="1"/>
          </p:cNvSpPr>
          <p:nvPr/>
        </p:nvSpPr>
        <p:spPr bwMode="auto">
          <a:xfrm>
            <a:off x="760260" y="434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39" y="273049"/>
            <a:ext cx="628652" cy="62865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Definitions:</a:t>
            </a:r>
            <a:r>
              <a:rPr spc="125" dirty="0"/>
              <a:t> </a:t>
            </a:r>
            <a:r>
              <a:rPr spc="-60" dirty="0"/>
              <a:t>graph</a:t>
            </a: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spc="-20" dirty="0">
                <a:latin typeface="Arial"/>
                <a:cs typeface="Arial"/>
              </a:rPr>
              <a:t>Chung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  <a:hlinkClick r:id="rId3" action="ppaction://hlinksldjump"/>
              </a:rPr>
              <a:t>1997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14450" y="2263775"/>
            <a:ext cx="1477371" cy="783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71487" y="820412"/>
                <a:ext cx="3848026" cy="1349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spc="-40" dirty="0" smtClean="0">
                    <a:cs typeface="Tahoma"/>
                  </a:rPr>
                  <a:t> undirected </a:t>
                </a:r>
                <a:r>
                  <a:rPr lang="en-US" sz="1200" spc="-50" dirty="0">
                    <a:cs typeface="Tahoma"/>
                  </a:rPr>
                  <a:t>and </a:t>
                </a:r>
                <a:r>
                  <a:rPr lang="en-US" sz="1200" spc="-40" dirty="0">
                    <a:cs typeface="Tahoma"/>
                  </a:rPr>
                  <a:t>connected</a:t>
                </a:r>
                <a:r>
                  <a:rPr lang="en-US" sz="1200" spc="-160" dirty="0">
                    <a:cs typeface="Tahoma"/>
                  </a:rPr>
                  <a:t> </a:t>
                </a:r>
                <a:r>
                  <a:rPr lang="en-US" sz="1200" spc="-40" dirty="0" smtClean="0">
                    <a:cs typeface="Tahoma"/>
                  </a:rPr>
                  <a:t>graph</a:t>
                </a:r>
                <a:endParaRPr lang="en-US" sz="700" b="0" i="1" dirty="0" smtClean="0">
                  <a:latin typeface="Cambria Math" panose="02040503050406030204" pitchFamily="18" charset="0"/>
                  <a:cs typeface="Tahoma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cs typeface="Tahoma"/>
                      </a:rPr>
                      <m:t>𝑊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cs typeface="Tahoma"/>
                      </a:rPr>
                      <m:t>∈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𝑅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×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𝑤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200" dirty="0" smtClean="0">
                    <a:cs typeface="Tahoma"/>
                  </a:rPr>
                  <a:t> is the weight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𝑒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200" dirty="0" smtClean="0">
                    <a:cs typeface="Tahoma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cs typeface="Tahoma"/>
                      </a:rPr>
                      <m:t>𝐷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cs typeface="Tahoma"/>
                      </a:rPr>
                      <m:t>∈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𝑅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𝑛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×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200" dirty="0" smtClean="0">
                    <a:cs typeface="Tahoma"/>
                  </a:rPr>
                  <a:t> is a diagonal matrix,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𝑑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𝑖𝑖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cs typeface="Tahoma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200" b="0" i="1" smtClean="0">
                            <a:latin typeface="Cambria Math" panose="02040503050406030204" pitchFamily="18" charset="0"/>
                            <a:cs typeface="Tahoma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ahoma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cs typeface="Tahoma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sz="1200" dirty="0">
                  <a:cs typeface="Tahoma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400" dirty="0" smtClean="0"/>
                  <a:t>: 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Laplace Matrix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7" y="820412"/>
                <a:ext cx="3848026" cy="1349857"/>
              </a:xfrm>
              <a:prstGeom prst="rect">
                <a:avLst/>
              </a:prstGeom>
              <a:blipFill>
                <a:blip r:embed="rId5"/>
                <a:stretch>
                  <a:fillRect b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4166638" y="30914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" y="130175"/>
            <a:ext cx="44194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/>
              <a:t>Laplace Matrix</a:t>
            </a:r>
            <a:endParaRPr spc="-6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71436" y="1044377"/>
                <a:ext cx="4214813" cy="166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𝐿𝑣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200" dirty="0" smtClean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200" dirty="0" smtClean="0"/>
                  <a:t> is a semidefinite matrix, and has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 smtClean="0"/>
                  <a:t> non-negative eigenvalue</a:t>
                </a:r>
                <a:r>
                  <a:rPr lang="en-US" sz="1200" dirty="0" smtClean="0"/>
                  <a:t>.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=0,1,…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200" b="0" dirty="0" smtClean="0"/>
                  <a:t> 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200" b="0" dirty="0" smtClean="0"/>
                  <a:t>, if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d>
                      <m:d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altLang="zh-CN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sz="12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200" b="0" dirty="0" smtClean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6" y="1044377"/>
                <a:ext cx="4214813" cy="16638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1437" y="739775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Property</a:t>
            </a:r>
            <a:endParaRPr lang="en-US" sz="1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166638" y="3091418"/>
            <a:ext cx="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524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" y="130175"/>
            <a:ext cx="44194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pc="-20" dirty="0" smtClean="0"/>
              <a:t>Convolution</a:t>
            </a:r>
            <a:endParaRPr spc="-6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87375"/>
            <a:ext cx="1690688" cy="123426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1450" y="2112540"/>
            <a:ext cx="2514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 smtClean="0">
                <a:solidFill>
                  <a:srgbClr val="000000"/>
                </a:solidFill>
                <a:effectLst/>
              </a:rPr>
              <a:t>Convolution theorem</a:t>
            </a:r>
            <a:endParaRPr lang="en-US" sz="12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2465139"/>
            <a:ext cx="2085975" cy="419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t="23333" r="5085" b="2222"/>
          <a:stretch/>
        </p:blipFill>
        <p:spPr>
          <a:xfrm>
            <a:off x="171451" y="1849582"/>
            <a:ext cx="4267199" cy="18559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66638" y="3091418"/>
            <a:ext cx="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330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50" y="130175"/>
            <a:ext cx="44194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pc="-20" dirty="0" smtClean="0"/>
              <a:t>Convolution</a:t>
            </a:r>
            <a:endParaRPr spc="-6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892175"/>
            <a:ext cx="2933700" cy="602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1825076"/>
            <a:ext cx="2581275" cy="6033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2740225"/>
            <a:ext cx="1905000" cy="72211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3825" y="2382421"/>
            <a:ext cx="327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inverse graph Fourier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5" name="矩形 14"/>
          <p:cNvSpPr/>
          <p:nvPr/>
        </p:nvSpPr>
        <p:spPr>
          <a:xfrm>
            <a:off x="133350" y="1508043"/>
            <a:ext cx="1309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graph Fourier</a:t>
            </a:r>
            <a:endParaRPr 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171450" y="581457"/>
            <a:ext cx="7861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Fourier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2867025" y="1942077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025" y="1942077"/>
                <a:ext cx="1066800" cy="369332"/>
              </a:xfrm>
              <a:prstGeom prst="rect">
                <a:avLst/>
              </a:prstGeom>
              <a:blipFill>
                <a:blip r:embed="rId6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2285897" y="2893817"/>
                <a:ext cx="22526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897" y="2893817"/>
                <a:ext cx="2252663" cy="369332"/>
              </a:xfrm>
              <a:prstGeom prst="rect">
                <a:avLst/>
              </a:prstGeom>
              <a:blipFill>
                <a:blip r:embed="rId7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/>
        </p:nvSpPr>
        <p:spPr>
          <a:xfrm>
            <a:off x="4166638" y="3091418"/>
            <a:ext cx="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22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Definitions:  convolution </a:t>
            </a:r>
            <a:r>
              <a:rPr spc="-65" dirty="0"/>
              <a:t>on</a:t>
            </a:r>
            <a:r>
              <a:rPr spc="-100" dirty="0"/>
              <a:t> </a:t>
            </a:r>
            <a:r>
              <a:rPr spc="-70" dirty="0"/>
              <a:t>graphs</a:t>
            </a: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spc="-15" dirty="0">
                <a:latin typeface="Arial"/>
                <a:cs typeface="Arial"/>
              </a:rPr>
              <a:t>Shuman, Narang, </a:t>
            </a:r>
            <a:r>
              <a:rPr sz="800" spc="-30" dirty="0">
                <a:latin typeface="Arial"/>
                <a:cs typeface="Arial"/>
              </a:rPr>
              <a:t>Frossard, </a:t>
            </a:r>
            <a:r>
              <a:rPr sz="800" spc="-10" dirty="0">
                <a:latin typeface="Arial"/>
                <a:cs typeface="Arial"/>
              </a:rPr>
              <a:t>Ortega, </a:t>
            </a:r>
            <a:r>
              <a:rPr sz="800" spc="-20" dirty="0">
                <a:latin typeface="Arial"/>
                <a:cs typeface="Arial"/>
              </a:rPr>
              <a:t>and Vandergheynst  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  <a:hlinkClick r:id="rId2" action="ppaction://hlinksldjump"/>
              </a:rPr>
              <a:t>2013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739775"/>
            <a:ext cx="3357563" cy="245686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166638" y="3091418"/>
            <a:ext cx="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Polynomial </a:t>
            </a:r>
            <a:r>
              <a:rPr spc="-45" dirty="0"/>
              <a:t>parametrization </a:t>
            </a:r>
            <a:r>
              <a:rPr spc="-50" dirty="0"/>
              <a:t>for </a:t>
            </a:r>
            <a:r>
              <a:rPr spc="-30" dirty="0"/>
              <a:t>localized</a:t>
            </a:r>
            <a:r>
              <a:rPr spc="280" dirty="0"/>
              <a:t> </a:t>
            </a:r>
            <a:r>
              <a:rPr spc="-30" dirty="0"/>
              <a:t>filters</a:t>
            </a: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spc="-15" dirty="0">
                <a:latin typeface="Arial"/>
                <a:cs typeface="Arial"/>
              </a:rPr>
              <a:t>Shuman, Ricaud, </a:t>
            </a:r>
            <a:r>
              <a:rPr sz="800" spc="-20" dirty="0">
                <a:latin typeface="Arial"/>
                <a:cs typeface="Arial"/>
              </a:rPr>
              <a:t>and Vandergheynst 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  <a:hlinkClick r:id="rId3" action="ppaction://hlinksldjump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663575"/>
            <a:ext cx="2209800" cy="5993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214312" y="1349375"/>
                <a:ext cx="2143125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2" y="1349375"/>
                <a:ext cx="2143125" cy="764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0" y="2120230"/>
                <a:ext cx="335280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0230"/>
                <a:ext cx="3352800" cy="374270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307180" y="2644775"/>
            <a:ext cx="399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only consider k-order neighbors.</a:t>
            </a:r>
            <a:endParaRPr 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166638" y="3091418"/>
            <a:ext cx="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Filter</a:t>
            </a:r>
            <a:r>
              <a:rPr spc="-40" dirty="0"/>
              <a:t> </a:t>
            </a:r>
            <a:r>
              <a:rPr spc="-20" dirty="0"/>
              <a:t>localization</a:t>
            </a: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spc="-15" dirty="0">
                <a:latin typeface="Arial"/>
                <a:cs typeface="Arial"/>
              </a:rPr>
              <a:t>Shuman, Ricaud, </a:t>
            </a:r>
            <a:r>
              <a:rPr sz="800" spc="-20" dirty="0">
                <a:latin typeface="Arial"/>
                <a:cs typeface="Arial"/>
              </a:rPr>
              <a:t>and Vandergheynst 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  <a:hlinkClick r:id="rId2" action="ppaction://hlinksldjump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4" y="683499"/>
            <a:ext cx="1166236" cy="705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0799" y="683499"/>
            <a:ext cx="1166236" cy="705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81591" y="683499"/>
            <a:ext cx="1166236" cy="705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1872" y="1543493"/>
            <a:ext cx="224409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>
                <a:solidFill>
                  <a:srgbClr val="3333B2"/>
                </a:solidFill>
                <a:latin typeface="Arial"/>
                <a:cs typeface="Arial"/>
              </a:rPr>
              <a:t>Figure:</a:t>
            </a:r>
            <a:r>
              <a:rPr sz="900" spc="-20" dirty="0">
                <a:latin typeface="Arial"/>
                <a:cs typeface="Arial"/>
              </a:rPr>
              <a:t>Localization </a:t>
            </a:r>
            <a:r>
              <a:rPr sz="900" spc="-35" dirty="0">
                <a:latin typeface="Arial"/>
                <a:cs typeface="Arial"/>
              </a:rPr>
              <a:t>on </a:t>
            </a:r>
            <a:r>
              <a:rPr sz="900" spc="-30" dirty="0">
                <a:latin typeface="Arial"/>
                <a:cs typeface="Arial"/>
              </a:rPr>
              <a:t>regular Euclidean 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grid.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4" y="1986258"/>
            <a:ext cx="3887855" cy="865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7098" y="3005796"/>
            <a:ext cx="143211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>
                <a:solidFill>
                  <a:srgbClr val="3333B2"/>
                </a:solidFill>
                <a:latin typeface="Arial"/>
                <a:cs typeface="Arial"/>
              </a:rPr>
              <a:t>Figure:</a:t>
            </a:r>
            <a:r>
              <a:rPr sz="900" spc="-20" dirty="0">
                <a:latin typeface="Arial"/>
                <a:cs typeface="Arial"/>
              </a:rPr>
              <a:t>Localization </a:t>
            </a:r>
            <a:r>
              <a:rPr sz="900" spc="-35" dirty="0">
                <a:latin typeface="Arial"/>
                <a:cs typeface="Arial"/>
              </a:rPr>
              <a:t>on </a:t>
            </a:r>
            <a:r>
              <a:rPr sz="900" spc="-30" dirty="0" smtClean="0">
                <a:latin typeface="Arial"/>
                <a:cs typeface="Arial"/>
              </a:rPr>
              <a:t>graph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66638" y="3091418"/>
            <a:ext cx="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MNIST: </a:t>
            </a:r>
            <a:r>
              <a:rPr spc="-40" dirty="0"/>
              <a:t>revisiting </a:t>
            </a:r>
            <a:r>
              <a:rPr spc="-35" dirty="0"/>
              <a:t>Euclidean</a:t>
            </a:r>
            <a:r>
              <a:rPr spc="85" dirty="0"/>
              <a:t> </a:t>
            </a:r>
            <a:r>
              <a:rPr spc="-35" dirty="0"/>
              <a:t>ConvNets</a:t>
            </a:r>
          </a:p>
        </p:txBody>
      </p:sp>
      <p:sp>
        <p:nvSpPr>
          <p:cNvPr id="4" name="object 4"/>
          <p:cNvSpPr/>
          <p:nvPr/>
        </p:nvSpPr>
        <p:spPr>
          <a:xfrm>
            <a:off x="1332001" y="618001"/>
            <a:ext cx="1944034" cy="94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3203" y="1865084"/>
            <a:ext cx="2721582" cy="1116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4166638" y="3091418"/>
            <a:ext cx="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/>
              <a:t>MNIST: </a:t>
            </a:r>
            <a:r>
              <a:rPr spc="-30" dirty="0"/>
              <a:t>classification</a:t>
            </a:r>
            <a:r>
              <a:rPr spc="-15" dirty="0"/>
              <a:t> </a:t>
            </a:r>
            <a:r>
              <a:rPr spc="-50" dirty="0"/>
              <a:t>accuracy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81837" y="874344"/>
          <a:ext cx="3444314" cy="590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87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latin typeface="Tahoma"/>
                          <a:cs typeface="Tahoma"/>
                        </a:rPr>
                        <a:t>Model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0121">
                      <a:solidFill>
                        <a:srgbClr val="000000"/>
                      </a:solidFill>
                      <a:prstDash val="solid"/>
                    </a:lnT>
                    <a:lnB w="63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25" dirty="0">
                          <a:latin typeface="Tahoma"/>
                          <a:cs typeface="Tahoma"/>
                        </a:rPr>
                        <a:t>Architecture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0121">
                      <a:solidFill>
                        <a:srgbClr val="000000"/>
                      </a:solidFill>
                      <a:prstDash val="solid"/>
                    </a:lnT>
                    <a:lnB w="63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25" dirty="0">
                          <a:latin typeface="Tahoma"/>
                          <a:cs typeface="Tahoma"/>
                        </a:rPr>
                        <a:t>Accuracy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0121">
                      <a:solidFill>
                        <a:srgbClr val="000000"/>
                      </a:solidFill>
                      <a:prstDash val="solid"/>
                    </a:lnT>
                    <a:lnB w="63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61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20" dirty="0">
                          <a:latin typeface="Tahoma"/>
                          <a:cs typeface="Tahoma"/>
                        </a:rPr>
                        <a:t>Classical</a:t>
                      </a:r>
                      <a:r>
                        <a:rPr sz="10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5" dirty="0">
                          <a:latin typeface="Tahoma"/>
                          <a:cs typeface="Tahoma"/>
                        </a:rPr>
                        <a:t>CNN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15" dirty="0">
                          <a:latin typeface="Tahoma"/>
                          <a:cs typeface="Tahoma"/>
                        </a:rPr>
                        <a:t>C32-P4-C64-P4-FC512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000" spc="-45" dirty="0">
                          <a:latin typeface="Tahoma"/>
                          <a:cs typeface="Tahoma"/>
                        </a:rPr>
                        <a:t>99.33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63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554">
                <a:tc>
                  <a:txBody>
                    <a:bodyPr/>
                    <a:lstStyle/>
                    <a:p>
                      <a:pPr marL="75565">
                        <a:lnSpc>
                          <a:spcPts val="1085"/>
                        </a:lnSpc>
                      </a:pPr>
                      <a:r>
                        <a:rPr sz="1000" spc="-30" dirty="0">
                          <a:latin typeface="Tahoma"/>
                          <a:cs typeface="Tahoma"/>
                        </a:rPr>
                        <a:t>Proposed </a:t>
                      </a:r>
                      <a:r>
                        <a:rPr sz="1000" spc="-40" dirty="0">
                          <a:latin typeface="Tahoma"/>
                          <a:cs typeface="Tahoma"/>
                        </a:rPr>
                        <a:t>graph</a:t>
                      </a:r>
                      <a:r>
                        <a:rPr sz="10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000" spc="35" dirty="0">
                          <a:latin typeface="Tahoma"/>
                          <a:cs typeface="Tahoma"/>
                        </a:rPr>
                        <a:t>CNN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1012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085"/>
                        </a:lnSpc>
                      </a:pPr>
                      <a:r>
                        <a:rPr sz="1000" spc="-20" dirty="0">
                          <a:latin typeface="Tahoma"/>
                          <a:cs typeface="Tahoma"/>
                        </a:rPr>
                        <a:t>GC32-P4-GC64-P4-FC512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1012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</a:pPr>
                      <a:r>
                        <a:rPr sz="1000" spc="-45" dirty="0">
                          <a:latin typeface="Tahoma"/>
                          <a:cs typeface="Tahoma"/>
                        </a:rPr>
                        <a:t>99.14</a:t>
                      </a:r>
                      <a:endParaRPr sz="1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B w="10121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542808" y="1541094"/>
            <a:ext cx="152273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latin typeface="Arial"/>
                <a:cs typeface="Arial"/>
              </a:rPr>
              <a:t>Comparison </a:t>
            </a:r>
            <a:r>
              <a:rPr sz="900" spc="20" dirty="0">
                <a:latin typeface="Arial"/>
                <a:cs typeface="Arial"/>
              </a:rPr>
              <a:t>to </a:t>
            </a:r>
            <a:r>
              <a:rPr sz="900" spc="-45" dirty="0">
                <a:latin typeface="Arial"/>
                <a:cs typeface="Arial"/>
              </a:rPr>
              <a:t>classical</a:t>
            </a:r>
            <a:r>
              <a:rPr sz="900" spc="145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CNNs.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1481" y="2255227"/>
            <a:ext cx="23450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65" dirty="0">
                <a:solidFill>
                  <a:srgbClr val="339933"/>
                </a:solidFill>
                <a:latin typeface="Tahoma"/>
                <a:cs typeface="Tahoma"/>
              </a:rPr>
              <a:t>Comparable </a:t>
            </a:r>
            <a:r>
              <a:rPr sz="1200" spc="-25" dirty="0">
                <a:solidFill>
                  <a:srgbClr val="339933"/>
                </a:solidFill>
                <a:latin typeface="Tahoma"/>
                <a:cs typeface="Tahoma"/>
              </a:rPr>
              <a:t>to </a:t>
            </a:r>
            <a:r>
              <a:rPr sz="1200" spc="-45" dirty="0">
                <a:solidFill>
                  <a:srgbClr val="339933"/>
                </a:solidFill>
                <a:latin typeface="Tahoma"/>
                <a:cs typeface="Tahoma"/>
              </a:rPr>
              <a:t>classical</a:t>
            </a:r>
            <a:r>
              <a:rPr sz="1200" spc="105" dirty="0">
                <a:solidFill>
                  <a:srgbClr val="339933"/>
                </a:solidFill>
                <a:latin typeface="Tahoma"/>
                <a:cs typeface="Tahoma"/>
              </a:rPr>
              <a:t> </a:t>
            </a:r>
            <a:r>
              <a:rPr sz="1200" spc="-45" dirty="0" err="1">
                <a:solidFill>
                  <a:srgbClr val="339933"/>
                </a:solidFill>
                <a:latin typeface="Tahoma"/>
                <a:cs typeface="Tahoma"/>
              </a:rPr>
              <a:t>ConvNets</a:t>
            </a:r>
            <a:r>
              <a:rPr sz="1200" spc="-45" dirty="0" smtClean="0">
                <a:solidFill>
                  <a:srgbClr val="339933"/>
                </a:solidFill>
                <a:latin typeface="Tahoma"/>
                <a:cs typeface="Tahoma"/>
              </a:rPr>
              <a:t>!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66638" y="3091418"/>
            <a:ext cx="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Application: </a:t>
            </a:r>
            <a:r>
              <a:rPr spc="-60" dirty="0"/>
              <a:t>semi-supervised</a:t>
            </a:r>
            <a:r>
              <a:rPr spc="185" dirty="0"/>
              <a:t> </a:t>
            </a:r>
            <a:r>
              <a:rPr spc="-55" dirty="0"/>
              <a:t>learning</a:t>
            </a: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spc="25" dirty="0">
                <a:latin typeface="Arial"/>
                <a:cs typeface="Arial"/>
              </a:rPr>
              <a:t>Kipf </a:t>
            </a:r>
            <a:r>
              <a:rPr sz="800" spc="-20" dirty="0">
                <a:latin typeface="Arial"/>
                <a:cs typeface="Arial"/>
              </a:rPr>
              <a:t>and </a:t>
            </a:r>
            <a:r>
              <a:rPr sz="800" spc="-5" dirty="0">
                <a:latin typeface="Arial"/>
                <a:cs typeface="Arial"/>
              </a:rPr>
              <a:t>Welling</a:t>
            </a:r>
            <a:r>
              <a:rPr sz="800" spc="1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  <a:hlinkClick r:id="rId2" action="ppaction://hlinksldjump"/>
              </a:rPr>
              <a:t>2016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012" y="842289"/>
            <a:ext cx="2548890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 smtClean="0">
                <a:latin typeface="Tahoma"/>
                <a:cs typeface="Tahoma"/>
              </a:rPr>
              <a:t>Problem</a:t>
            </a:r>
            <a:r>
              <a:rPr sz="1000" spc="-30" dirty="0">
                <a:latin typeface="Tahoma"/>
                <a:cs typeface="Tahoma"/>
              </a:rPr>
              <a:t>:  </a:t>
            </a:r>
            <a:r>
              <a:rPr sz="1000" spc="-45" dirty="0">
                <a:latin typeface="Tahoma"/>
                <a:cs typeface="Tahoma"/>
              </a:rPr>
              <a:t>Semi-supervised</a:t>
            </a:r>
            <a:r>
              <a:rPr sz="1000" spc="-170" dirty="0">
                <a:latin typeface="Tahoma"/>
                <a:cs typeface="Tahoma"/>
              </a:rPr>
              <a:t> </a:t>
            </a:r>
            <a:r>
              <a:rPr sz="1000" spc="-25" dirty="0">
                <a:latin typeface="Tahoma"/>
                <a:cs typeface="Tahoma"/>
              </a:rPr>
              <a:t>classification.</a:t>
            </a:r>
            <a:endParaRPr sz="1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spc="-30" dirty="0" smtClean="0">
                <a:latin typeface="Tahoma"/>
                <a:cs typeface="Tahoma"/>
              </a:rPr>
              <a:t>Architecture</a:t>
            </a:r>
            <a:r>
              <a:rPr sz="1000" spc="-30" dirty="0">
                <a:latin typeface="Tahoma"/>
                <a:cs typeface="Tahoma"/>
              </a:rPr>
              <a:t>:  </a:t>
            </a:r>
            <a:r>
              <a:rPr sz="1000" spc="-50" dirty="0">
                <a:latin typeface="Tahoma"/>
                <a:cs typeface="Tahoma"/>
              </a:rPr>
              <a:t>two </a:t>
            </a:r>
            <a:r>
              <a:rPr sz="1000" spc="-40" dirty="0">
                <a:latin typeface="Tahoma"/>
                <a:cs typeface="Tahoma"/>
              </a:rPr>
              <a:t>graph </a:t>
            </a:r>
            <a:r>
              <a:rPr sz="1000" spc="-25" dirty="0">
                <a:latin typeface="Tahoma"/>
                <a:cs typeface="Tahoma"/>
              </a:rPr>
              <a:t>convolutional</a:t>
            </a:r>
            <a:r>
              <a:rPr sz="1000" spc="-80" dirty="0">
                <a:latin typeface="Tahoma"/>
                <a:cs typeface="Tahoma"/>
              </a:rPr>
              <a:t> </a:t>
            </a:r>
            <a:r>
              <a:rPr sz="1000" spc="-50" dirty="0">
                <a:latin typeface="Tahoma"/>
                <a:cs typeface="Tahoma"/>
              </a:rPr>
              <a:t>layers.</a:t>
            </a:r>
            <a:endParaRPr sz="1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000" spc="-20" dirty="0" smtClean="0">
                <a:latin typeface="Tahoma"/>
                <a:cs typeface="Tahoma"/>
              </a:rPr>
              <a:t>Filters</a:t>
            </a:r>
            <a:r>
              <a:rPr sz="1000" spc="-20" dirty="0">
                <a:latin typeface="Tahoma"/>
                <a:cs typeface="Tahoma"/>
              </a:rPr>
              <a:t>: </a:t>
            </a:r>
            <a:r>
              <a:rPr sz="1000" spc="-35" dirty="0">
                <a:latin typeface="Tahoma"/>
                <a:cs typeface="Tahoma"/>
              </a:rPr>
              <a:t>first-order approximation, i.e.  </a:t>
            </a:r>
            <a:r>
              <a:rPr sz="1000" i="1" spc="55" dirty="0">
                <a:latin typeface="Lucida Sans"/>
                <a:cs typeface="Lucida Sans"/>
              </a:rPr>
              <a:t>K </a:t>
            </a:r>
            <a:r>
              <a:rPr sz="1000" spc="-20" dirty="0">
                <a:latin typeface="Lucida Sans Unicode"/>
                <a:cs typeface="Lucida Sans Unicode"/>
              </a:rPr>
              <a:t>=</a:t>
            </a:r>
            <a:r>
              <a:rPr sz="1000" spc="25" dirty="0">
                <a:latin typeface="Lucida Sans Unicode"/>
                <a:cs typeface="Lucida Sans Unicode"/>
              </a:rPr>
              <a:t> </a:t>
            </a:r>
            <a:r>
              <a:rPr sz="1000" spc="-40" dirty="0">
                <a:latin typeface="Tahoma"/>
                <a:cs typeface="Tahoma"/>
              </a:rPr>
              <a:t>1.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4" y="1815515"/>
            <a:ext cx="3887876" cy="1015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4166638" y="3091418"/>
            <a:ext cx="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Structured</a:t>
            </a:r>
            <a:r>
              <a:rPr spc="-50" dirty="0"/>
              <a:t> </a:t>
            </a:r>
            <a:r>
              <a:rPr spc="-40" dirty="0"/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294" y="661441"/>
            <a:ext cx="3822065" cy="2146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000" spc="-15" dirty="0" smtClean="0">
                <a:solidFill>
                  <a:srgbClr val="3333B2"/>
                </a:solidFill>
                <a:cs typeface="Tahoma"/>
              </a:rPr>
              <a:t>    Majority </a:t>
            </a:r>
            <a:r>
              <a:rPr lang="en-US" sz="1000" spc="-30" dirty="0" smtClean="0">
                <a:solidFill>
                  <a:srgbClr val="3333B2"/>
                </a:solidFill>
                <a:cs typeface="Tahoma"/>
              </a:rPr>
              <a:t>of data is </a:t>
            </a:r>
            <a:r>
              <a:rPr lang="en-US" sz="1000" spc="-25" dirty="0" smtClean="0">
                <a:solidFill>
                  <a:srgbClr val="3333B2"/>
                </a:solidFill>
                <a:cs typeface="Tahoma"/>
              </a:rPr>
              <a:t>naturally </a:t>
            </a:r>
            <a:r>
              <a:rPr lang="en-US" sz="1000" spc="-35" dirty="0" smtClean="0">
                <a:solidFill>
                  <a:srgbClr val="3333B2"/>
                </a:solidFill>
                <a:cs typeface="Tahoma"/>
              </a:rPr>
              <a:t>unstructured, </a:t>
            </a:r>
            <a:r>
              <a:rPr lang="en-US" sz="1000" spc="-25" dirty="0" smtClean="0">
                <a:solidFill>
                  <a:srgbClr val="3333B2"/>
                </a:solidFill>
                <a:cs typeface="Tahoma"/>
              </a:rPr>
              <a:t>but </a:t>
            </a:r>
            <a:r>
              <a:rPr lang="en-US" sz="1000" spc="-40" dirty="0" smtClean="0">
                <a:solidFill>
                  <a:srgbClr val="3333B2"/>
                </a:solidFill>
                <a:cs typeface="Tahoma"/>
              </a:rPr>
              <a:t>can </a:t>
            </a:r>
            <a:r>
              <a:rPr lang="en-US" sz="1000" spc="-50" dirty="0" smtClean="0">
                <a:solidFill>
                  <a:srgbClr val="3333B2"/>
                </a:solidFill>
                <a:cs typeface="Tahoma"/>
              </a:rPr>
              <a:t>be </a:t>
            </a:r>
            <a:r>
              <a:rPr lang="en-US" sz="1000" spc="130" dirty="0" smtClean="0">
                <a:solidFill>
                  <a:srgbClr val="3333B2"/>
                </a:solidFill>
                <a:cs typeface="Tahoma"/>
              </a:rPr>
              <a:t> </a:t>
            </a:r>
            <a:r>
              <a:rPr lang="en-US" sz="1000" spc="-30" dirty="0" smtClean="0">
                <a:solidFill>
                  <a:srgbClr val="3333B2"/>
                </a:solidFill>
                <a:cs typeface="Tahoma"/>
              </a:rPr>
              <a:t>structured.</a:t>
            </a:r>
            <a:endParaRPr lang="en-US" sz="1000" dirty="0" smtClean="0"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200" spc="-40" dirty="0" smtClean="0">
                <a:solidFill>
                  <a:srgbClr val="3333B2"/>
                </a:solidFill>
                <a:cs typeface="Tahoma"/>
              </a:rPr>
              <a:t>   </a:t>
            </a:r>
            <a:r>
              <a:rPr sz="1200" spc="-40" dirty="0" smtClean="0">
                <a:solidFill>
                  <a:srgbClr val="3333B2"/>
                </a:solidFill>
                <a:cs typeface="Tahoma"/>
              </a:rPr>
              <a:t>Why </a:t>
            </a:r>
            <a:r>
              <a:rPr sz="1200" spc="-45" dirty="0">
                <a:solidFill>
                  <a:srgbClr val="3333B2"/>
                </a:solidFill>
                <a:cs typeface="Tahoma"/>
              </a:rPr>
              <a:t>structure data</a:t>
            </a:r>
            <a:r>
              <a:rPr sz="1200" spc="35" dirty="0">
                <a:solidFill>
                  <a:srgbClr val="3333B2"/>
                </a:solidFill>
                <a:cs typeface="Tahoma"/>
              </a:rPr>
              <a:t> </a:t>
            </a:r>
            <a:r>
              <a:rPr sz="1200" spc="-20" dirty="0">
                <a:solidFill>
                  <a:srgbClr val="3333B2"/>
                </a:solidFill>
                <a:cs typeface="Tahoma"/>
              </a:rPr>
              <a:t>?</a:t>
            </a:r>
            <a:endParaRPr sz="1200" dirty="0">
              <a:cs typeface="Tahoma"/>
            </a:endParaRPr>
          </a:p>
          <a:p>
            <a:pPr marL="294639" indent="-17145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1000" spc="-20" dirty="0" smtClean="0">
                <a:cs typeface="Tahoma"/>
              </a:rPr>
              <a:t>To </a:t>
            </a:r>
            <a:r>
              <a:rPr sz="1000" spc="-35" dirty="0">
                <a:cs typeface="Tahoma"/>
              </a:rPr>
              <a:t>incorporate </a:t>
            </a:r>
            <a:r>
              <a:rPr sz="1000" spc="-25" dirty="0">
                <a:cs typeface="Tahoma"/>
              </a:rPr>
              <a:t>additional</a:t>
            </a:r>
            <a:r>
              <a:rPr sz="1000" spc="-10" dirty="0">
                <a:cs typeface="Tahoma"/>
              </a:rPr>
              <a:t> </a:t>
            </a:r>
            <a:r>
              <a:rPr sz="1000" spc="-30" dirty="0" smtClean="0">
                <a:cs typeface="Tahoma"/>
              </a:rPr>
              <a:t>information.</a:t>
            </a:r>
            <a:endParaRPr lang="en-US" sz="1000" dirty="0">
              <a:cs typeface="Tahoma"/>
            </a:endParaRPr>
          </a:p>
          <a:p>
            <a:pPr marL="294639" indent="-17145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1000" spc="-20" dirty="0" smtClean="0">
                <a:cs typeface="Tahoma"/>
              </a:rPr>
              <a:t>To </a:t>
            </a:r>
            <a:r>
              <a:rPr sz="1000" spc="-45" dirty="0">
                <a:cs typeface="Tahoma"/>
              </a:rPr>
              <a:t>regularize </a:t>
            </a:r>
            <a:r>
              <a:rPr sz="1000" spc="-35" dirty="0">
                <a:cs typeface="Tahoma"/>
              </a:rPr>
              <a:t>the </a:t>
            </a:r>
            <a:r>
              <a:rPr sz="1000" spc="-45" dirty="0">
                <a:cs typeface="Tahoma"/>
              </a:rPr>
              <a:t>learning</a:t>
            </a:r>
            <a:r>
              <a:rPr sz="1000" spc="100" dirty="0">
                <a:cs typeface="Tahoma"/>
              </a:rPr>
              <a:t> </a:t>
            </a:r>
            <a:r>
              <a:rPr sz="1000" spc="-50" dirty="0">
                <a:cs typeface="Tahoma"/>
              </a:rPr>
              <a:t>process.</a:t>
            </a:r>
            <a:endParaRPr sz="1000" dirty="0">
              <a:cs typeface="Tahoma"/>
            </a:endParaRPr>
          </a:p>
          <a:p>
            <a:pPr marL="294639" indent="-171450">
              <a:lnSpc>
                <a:spcPct val="1000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000" spc="-20" dirty="0" smtClean="0">
                <a:cs typeface="Tahoma"/>
              </a:rPr>
              <a:t>To </a:t>
            </a:r>
            <a:r>
              <a:rPr sz="1000" spc="-60" dirty="0">
                <a:cs typeface="Tahoma"/>
              </a:rPr>
              <a:t>decrease </a:t>
            </a:r>
            <a:r>
              <a:rPr sz="1000" spc="-40" dirty="0">
                <a:cs typeface="Tahoma"/>
              </a:rPr>
              <a:t>learning </a:t>
            </a:r>
            <a:r>
              <a:rPr sz="1000" spc="-30" dirty="0">
                <a:cs typeface="Tahoma"/>
              </a:rPr>
              <a:t>complexity </a:t>
            </a:r>
            <a:r>
              <a:rPr sz="1000" spc="-55" dirty="0">
                <a:cs typeface="Tahoma"/>
              </a:rPr>
              <a:t>by </a:t>
            </a:r>
            <a:r>
              <a:rPr sz="1000" spc="-35" dirty="0">
                <a:cs typeface="Tahoma"/>
              </a:rPr>
              <a:t>making </a:t>
            </a:r>
            <a:r>
              <a:rPr sz="1000" spc="-40" dirty="0">
                <a:cs typeface="Tahoma"/>
              </a:rPr>
              <a:t>geometric </a:t>
            </a:r>
            <a:r>
              <a:rPr sz="1000" spc="25" dirty="0">
                <a:cs typeface="Tahoma"/>
              </a:rPr>
              <a:t> </a:t>
            </a:r>
            <a:r>
              <a:rPr sz="1000" spc="-45" dirty="0">
                <a:cs typeface="Tahoma"/>
              </a:rPr>
              <a:t>assumptions.</a:t>
            </a:r>
            <a:endParaRPr sz="1000" dirty="0">
              <a:cs typeface="Tahoma"/>
            </a:endParaRPr>
          </a:p>
          <a:p>
            <a:pPr marR="1596390" algn="ctr">
              <a:lnSpc>
                <a:spcPct val="100000"/>
              </a:lnSpc>
            </a:pPr>
            <a:endParaRPr lang="en-US" sz="1000" dirty="0">
              <a:cs typeface="Times New Roman"/>
            </a:endParaRPr>
          </a:p>
          <a:p>
            <a:pPr marR="1596390" algn="ctr">
              <a:lnSpc>
                <a:spcPct val="100000"/>
              </a:lnSpc>
            </a:pPr>
            <a:r>
              <a:rPr sz="1200" spc="-25" dirty="0" smtClean="0">
                <a:solidFill>
                  <a:srgbClr val="3333B2"/>
                </a:solidFill>
                <a:cs typeface="Tahoma"/>
              </a:rPr>
              <a:t>Data </a:t>
            </a:r>
            <a:r>
              <a:rPr sz="1200" spc="-50" dirty="0">
                <a:solidFill>
                  <a:srgbClr val="3333B2"/>
                </a:solidFill>
                <a:cs typeface="Tahoma"/>
              </a:rPr>
              <a:t>structured </a:t>
            </a:r>
            <a:r>
              <a:rPr sz="1200" spc="-80" dirty="0">
                <a:solidFill>
                  <a:srgbClr val="3333B2"/>
                </a:solidFill>
                <a:cs typeface="Tahoma"/>
              </a:rPr>
              <a:t>by </a:t>
            </a:r>
            <a:r>
              <a:rPr sz="1200" spc="-45" dirty="0">
                <a:solidFill>
                  <a:srgbClr val="3333B2"/>
                </a:solidFill>
                <a:cs typeface="Tahoma"/>
              </a:rPr>
              <a:t>Euclidean</a:t>
            </a:r>
            <a:r>
              <a:rPr sz="1200" spc="165" dirty="0">
                <a:solidFill>
                  <a:srgbClr val="3333B2"/>
                </a:solidFill>
                <a:cs typeface="Tahoma"/>
              </a:rPr>
              <a:t> </a:t>
            </a:r>
            <a:r>
              <a:rPr sz="1200" spc="-55" dirty="0">
                <a:solidFill>
                  <a:srgbClr val="3333B2"/>
                </a:solidFill>
                <a:cs typeface="Tahoma"/>
              </a:rPr>
              <a:t>grids.</a:t>
            </a:r>
            <a:endParaRPr sz="1200" dirty="0">
              <a:cs typeface="Tahoma"/>
            </a:endParaRPr>
          </a:p>
          <a:p>
            <a:pPr marL="294639" indent="-17145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1000" spc="-30" dirty="0" smtClean="0">
                <a:cs typeface="Tahoma"/>
              </a:rPr>
              <a:t>1D</a:t>
            </a:r>
            <a:r>
              <a:rPr sz="1000" spc="-30" dirty="0">
                <a:cs typeface="Tahoma"/>
              </a:rPr>
              <a:t>: </a:t>
            </a:r>
            <a:r>
              <a:rPr sz="1000" spc="-45" dirty="0">
                <a:cs typeface="Tahoma"/>
              </a:rPr>
              <a:t>sound,</a:t>
            </a:r>
            <a:r>
              <a:rPr sz="1000" spc="-60" dirty="0">
                <a:cs typeface="Tahoma"/>
              </a:rPr>
              <a:t> </a:t>
            </a:r>
            <a:r>
              <a:rPr sz="1000" spc="-45" dirty="0">
                <a:cs typeface="Tahoma"/>
              </a:rPr>
              <a:t>time-series.</a:t>
            </a:r>
            <a:endParaRPr sz="1000" dirty="0">
              <a:cs typeface="Tahoma"/>
            </a:endParaRPr>
          </a:p>
          <a:p>
            <a:pPr marL="294639" indent="-171450">
              <a:lnSpc>
                <a:spcPct val="1000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000" spc="-30" dirty="0" smtClean="0">
                <a:cs typeface="Tahoma"/>
              </a:rPr>
              <a:t>2D</a:t>
            </a:r>
            <a:r>
              <a:rPr sz="1000" spc="-30" dirty="0">
                <a:cs typeface="Tahoma"/>
              </a:rPr>
              <a:t>:</a:t>
            </a:r>
            <a:r>
              <a:rPr sz="1000" spc="-155" dirty="0">
                <a:cs typeface="Tahoma"/>
              </a:rPr>
              <a:t> </a:t>
            </a:r>
            <a:r>
              <a:rPr sz="1000" spc="-45" dirty="0" smtClean="0">
                <a:cs typeface="Tahoma"/>
              </a:rPr>
              <a:t>images.</a:t>
            </a:r>
            <a:endParaRPr lang="en-US" sz="1000" dirty="0">
              <a:cs typeface="Tahoma"/>
            </a:endParaRPr>
          </a:p>
          <a:p>
            <a:pPr marL="294639" indent="-171450">
              <a:lnSpc>
                <a:spcPct val="1000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000" spc="-30" dirty="0" smtClean="0">
                <a:cs typeface="Tahoma"/>
              </a:rPr>
              <a:t>3D</a:t>
            </a:r>
            <a:r>
              <a:rPr sz="1000" spc="-30" dirty="0">
                <a:cs typeface="Tahoma"/>
              </a:rPr>
              <a:t>: </a:t>
            </a:r>
            <a:r>
              <a:rPr sz="1000" spc="-40" dirty="0">
                <a:cs typeface="Tahoma"/>
              </a:rPr>
              <a:t>video, </a:t>
            </a:r>
            <a:r>
              <a:rPr sz="1000" spc="-35" dirty="0">
                <a:cs typeface="Tahoma"/>
              </a:rPr>
              <a:t>hyper-spectral</a:t>
            </a:r>
            <a:r>
              <a:rPr sz="1000" spc="5" dirty="0">
                <a:cs typeface="Tahoma"/>
              </a:rPr>
              <a:t> </a:t>
            </a:r>
            <a:r>
              <a:rPr sz="1000" spc="-45" dirty="0">
                <a:cs typeface="Tahoma"/>
              </a:rPr>
              <a:t>images.</a:t>
            </a:r>
            <a:endParaRPr sz="1000" dirty="0">
              <a:cs typeface="Tahom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66638" y="30914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Application: </a:t>
            </a:r>
            <a:r>
              <a:rPr spc="-50" dirty="0"/>
              <a:t>time-varying </a:t>
            </a:r>
            <a:r>
              <a:rPr spc="-60" dirty="0"/>
              <a:t>graph</a:t>
            </a:r>
            <a:r>
              <a:rPr spc="300" dirty="0"/>
              <a:t> </a:t>
            </a:r>
            <a:r>
              <a:rPr spc="-50" dirty="0"/>
              <a:t>signals</a:t>
            </a: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spc="-40" dirty="0">
                <a:latin typeface="Arial"/>
                <a:cs typeface="Arial"/>
              </a:rPr>
              <a:t>Seo,  </a:t>
            </a:r>
            <a:r>
              <a:rPr sz="800" spc="-5" dirty="0">
                <a:latin typeface="Arial"/>
                <a:cs typeface="Arial"/>
              </a:rPr>
              <a:t>Defferrard, </a:t>
            </a:r>
            <a:r>
              <a:rPr sz="800" spc="-25" dirty="0">
                <a:latin typeface="Arial"/>
                <a:cs typeface="Arial"/>
              </a:rPr>
              <a:t>Bresson, </a:t>
            </a:r>
            <a:r>
              <a:rPr sz="800" spc="-20" dirty="0">
                <a:latin typeface="Arial"/>
                <a:cs typeface="Arial"/>
              </a:rPr>
              <a:t>and Vandergheynst 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  <a:hlinkClick r:id="rId2" action="ppaction://hlinksldjump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176" y="609396"/>
            <a:ext cx="223774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3333B2"/>
                </a:solidFill>
                <a:latin typeface="Tahoma"/>
                <a:cs typeface="Tahoma"/>
              </a:rPr>
              <a:t>Stack </a:t>
            </a:r>
            <a:r>
              <a:rPr sz="1000" spc="-50" dirty="0">
                <a:solidFill>
                  <a:srgbClr val="3333B2"/>
                </a:solidFill>
                <a:latin typeface="Tahoma"/>
                <a:cs typeface="Tahoma"/>
              </a:rPr>
              <a:t>a </a:t>
            </a:r>
            <a:r>
              <a:rPr sz="1000" spc="25" dirty="0">
                <a:solidFill>
                  <a:srgbClr val="3333B2"/>
                </a:solidFill>
                <a:latin typeface="Tahoma"/>
                <a:cs typeface="Tahoma"/>
              </a:rPr>
              <a:t>RNN </a:t>
            </a:r>
            <a:r>
              <a:rPr sz="1000" spc="-45" dirty="0">
                <a:solidFill>
                  <a:srgbClr val="3333B2"/>
                </a:solidFill>
                <a:latin typeface="Tahoma"/>
                <a:cs typeface="Tahoma"/>
              </a:rPr>
              <a:t>on </a:t>
            </a:r>
            <a:r>
              <a:rPr sz="1000" spc="-20" dirty="0">
                <a:solidFill>
                  <a:srgbClr val="3333B2"/>
                </a:solidFill>
                <a:latin typeface="Tahoma"/>
                <a:cs typeface="Tahoma"/>
              </a:rPr>
              <a:t>top </a:t>
            </a:r>
            <a:r>
              <a:rPr sz="1000" spc="-30" dirty="0">
                <a:solidFill>
                  <a:srgbClr val="3333B2"/>
                </a:solidFill>
                <a:latin typeface="Tahoma"/>
                <a:cs typeface="Tahoma"/>
              </a:rPr>
              <a:t>of </a:t>
            </a:r>
            <a:r>
              <a:rPr sz="1000" spc="-50" dirty="0">
                <a:solidFill>
                  <a:srgbClr val="3333B2"/>
                </a:solidFill>
                <a:latin typeface="Tahoma"/>
                <a:cs typeface="Tahoma"/>
              </a:rPr>
              <a:t>a </a:t>
            </a:r>
            <a:r>
              <a:rPr sz="1000" spc="-40" dirty="0">
                <a:solidFill>
                  <a:srgbClr val="3333B2"/>
                </a:solidFill>
                <a:latin typeface="Tahoma"/>
                <a:cs typeface="Tahoma"/>
              </a:rPr>
              <a:t>graph </a:t>
            </a:r>
            <a:r>
              <a:rPr sz="1000" spc="-5" dirty="0">
                <a:solidFill>
                  <a:srgbClr val="3333B2"/>
                </a:solidFill>
                <a:latin typeface="Tahoma"/>
                <a:cs typeface="Tahoma"/>
              </a:rPr>
              <a:t> </a:t>
            </a:r>
            <a:r>
              <a:rPr sz="1000" spc="-20" dirty="0">
                <a:solidFill>
                  <a:srgbClr val="3333B2"/>
                </a:solidFill>
                <a:latin typeface="Tahoma"/>
                <a:cs typeface="Tahoma"/>
              </a:rPr>
              <a:t>ConvNet.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3517" y="1473052"/>
            <a:ext cx="250391" cy="250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6177" y="1473052"/>
            <a:ext cx="250391" cy="250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74925" y="1473052"/>
            <a:ext cx="250391" cy="250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77586" y="1473052"/>
            <a:ext cx="250391" cy="250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0246" y="1473052"/>
            <a:ext cx="250391" cy="250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2907" y="1473052"/>
            <a:ext cx="250391" cy="250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85567" y="1473052"/>
            <a:ext cx="250391" cy="250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8228" y="1473052"/>
            <a:ext cx="250391" cy="2503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0888" y="1473052"/>
            <a:ext cx="250391" cy="250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9637" y="1473052"/>
            <a:ext cx="250391" cy="2503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3517" y="1054430"/>
            <a:ext cx="250391" cy="2503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6177" y="1054430"/>
            <a:ext cx="250391" cy="2503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4925" y="1054430"/>
            <a:ext cx="250391" cy="250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7586" y="1054430"/>
            <a:ext cx="250391" cy="2503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80246" y="1054430"/>
            <a:ext cx="250391" cy="2503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82907" y="1054430"/>
            <a:ext cx="250391" cy="2503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85567" y="1054430"/>
            <a:ext cx="250391" cy="2503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88228" y="1054430"/>
            <a:ext cx="250391" cy="2503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90888" y="1054430"/>
            <a:ext cx="250391" cy="2503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9637" y="1054430"/>
            <a:ext cx="250391" cy="2503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1342" y="1746918"/>
            <a:ext cx="250391" cy="2503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80090" y="1746918"/>
            <a:ext cx="250391" cy="25039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78838" y="1750830"/>
            <a:ext cx="250391" cy="2503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77586" y="1750830"/>
            <a:ext cx="250391" cy="2503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95896" y="1750830"/>
            <a:ext cx="250391" cy="2503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86819" y="1750830"/>
            <a:ext cx="250391" cy="2503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85567" y="1750830"/>
            <a:ext cx="250391" cy="2503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8228" y="1750830"/>
            <a:ext cx="250391" cy="2503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90888" y="1754742"/>
            <a:ext cx="250391" cy="2503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9637" y="1758655"/>
            <a:ext cx="250391" cy="2503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1593" y="993788"/>
            <a:ext cx="2931795" cy="0"/>
          </a:xfrm>
          <a:custGeom>
            <a:avLst/>
            <a:gdLst/>
            <a:ahLst/>
            <a:cxnLst/>
            <a:rect l="l" t="t" r="r" b="b"/>
            <a:pathLst>
              <a:path w="2931795">
                <a:moveTo>
                  <a:pt x="0" y="0"/>
                </a:moveTo>
                <a:lnTo>
                  <a:pt x="2931661" y="0"/>
                </a:lnTo>
              </a:path>
            </a:pathLst>
          </a:custGeom>
          <a:ln w="35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51843" y="939015"/>
            <a:ext cx="814069" cy="86360"/>
          </a:xfrm>
          <a:custGeom>
            <a:avLst/>
            <a:gdLst/>
            <a:ahLst/>
            <a:cxnLst/>
            <a:rect l="l" t="t" r="r" b="b"/>
            <a:pathLst>
              <a:path w="814069" h="86359">
                <a:moveTo>
                  <a:pt x="807347" y="0"/>
                </a:moveTo>
                <a:lnTo>
                  <a:pt x="6424" y="0"/>
                </a:lnTo>
                <a:lnTo>
                  <a:pt x="0" y="6424"/>
                </a:lnTo>
                <a:lnTo>
                  <a:pt x="0" y="79647"/>
                </a:lnTo>
                <a:lnTo>
                  <a:pt x="6424" y="86071"/>
                </a:lnTo>
                <a:lnTo>
                  <a:pt x="807347" y="86071"/>
                </a:lnTo>
                <a:lnTo>
                  <a:pt x="813771" y="79647"/>
                </a:lnTo>
                <a:lnTo>
                  <a:pt x="813771" y="6424"/>
                </a:lnTo>
                <a:lnTo>
                  <a:pt x="807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1843" y="939015"/>
            <a:ext cx="814069" cy="86360"/>
          </a:xfrm>
          <a:custGeom>
            <a:avLst/>
            <a:gdLst/>
            <a:ahLst/>
            <a:cxnLst/>
            <a:rect l="l" t="t" r="r" b="b"/>
            <a:pathLst>
              <a:path w="814069" h="86359">
                <a:moveTo>
                  <a:pt x="0" y="14345"/>
                </a:moveTo>
                <a:lnTo>
                  <a:pt x="0" y="6422"/>
                </a:lnTo>
                <a:lnTo>
                  <a:pt x="6422" y="0"/>
                </a:lnTo>
                <a:lnTo>
                  <a:pt x="14345" y="0"/>
                </a:lnTo>
                <a:lnTo>
                  <a:pt x="799425" y="0"/>
                </a:lnTo>
                <a:lnTo>
                  <a:pt x="807348" y="0"/>
                </a:lnTo>
                <a:lnTo>
                  <a:pt x="813771" y="6422"/>
                </a:lnTo>
                <a:lnTo>
                  <a:pt x="813771" y="14345"/>
                </a:lnTo>
                <a:lnTo>
                  <a:pt x="813771" y="71726"/>
                </a:lnTo>
                <a:lnTo>
                  <a:pt x="813771" y="79649"/>
                </a:lnTo>
                <a:lnTo>
                  <a:pt x="807348" y="86072"/>
                </a:lnTo>
                <a:lnTo>
                  <a:pt x="799425" y="86072"/>
                </a:lnTo>
                <a:lnTo>
                  <a:pt x="14345" y="86072"/>
                </a:lnTo>
                <a:lnTo>
                  <a:pt x="6422" y="86072"/>
                </a:lnTo>
                <a:lnTo>
                  <a:pt x="0" y="79649"/>
                </a:lnTo>
                <a:lnTo>
                  <a:pt x="0" y="71726"/>
                </a:lnTo>
                <a:lnTo>
                  <a:pt x="0" y="14345"/>
                </a:lnTo>
                <a:close/>
              </a:path>
            </a:pathLst>
          </a:custGeom>
          <a:ln w="11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98129" y="933558"/>
            <a:ext cx="717550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-5" dirty="0">
                <a:latin typeface="Calibri"/>
                <a:cs typeface="Calibri"/>
              </a:rPr>
              <a:t>Encoder </a:t>
            </a:r>
            <a:r>
              <a:rPr sz="550" spc="-10" dirty="0">
                <a:latin typeface="Calibri"/>
                <a:cs typeface="Calibri"/>
              </a:rPr>
              <a:t>input</a:t>
            </a:r>
            <a:r>
              <a:rPr sz="550" spc="15" dirty="0">
                <a:latin typeface="Calibri"/>
                <a:cs typeface="Calibri"/>
              </a:rPr>
              <a:t> </a:t>
            </a:r>
            <a:r>
              <a:rPr sz="550" spc="-5" dirty="0">
                <a:latin typeface="Calibri"/>
                <a:cs typeface="Calibri"/>
              </a:rPr>
              <a:t>Sequence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91593" y="1428060"/>
            <a:ext cx="2931795" cy="0"/>
          </a:xfrm>
          <a:custGeom>
            <a:avLst/>
            <a:gdLst/>
            <a:ahLst/>
            <a:cxnLst/>
            <a:rect l="l" t="t" r="r" b="b"/>
            <a:pathLst>
              <a:path w="2931795">
                <a:moveTo>
                  <a:pt x="0" y="0"/>
                </a:moveTo>
                <a:lnTo>
                  <a:pt x="2931661" y="0"/>
                </a:lnTo>
              </a:path>
            </a:pathLst>
          </a:custGeom>
          <a:ln w="35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36193" y="1353725"/>
            <a:ext cx="868680" cy="90170"/>
          </a:xfrm>
          <a:custGeom>
            <a:avLst/>
            <a:gdLst/>
            <a:ahLst/>
            <a:cxnLst/>
            <a:rect l="l" t="t" r="r" b="b"/>
            <a:pathLst>
              <a:path w="868680" h="90169">
                <a:moveTo>
                  <a:pt x="861830" y="0"/>
                </a:moveTo>
                <a:lnTo>
                  <a:pt x="6713" y="0"/>
                </a:lnTo>
                <a:lnTo>
                  <a:pt x="0" y="6713"/>
                </a:lnTo>
                <a:lnTo>
                  <a:pt x="0" y="83270"/>
                </a:lnTo>
                <a:lnTo>
                  <a:pt x="6713" y="89984"/>
                </a:lnTo>
                <a:lnTo>
                  <a:pt x="861830" y="89984"/>
                </a:lnTo>
                <a:lnTo>
                  <a:pt x="868544" y="83270"/>
                </a:lnTo>
                <a:lnTo>
                  <a:pt x="868544" y="6713"/>
                </a:lnTo>
                <a:lnTo>
                  <a:pt x="861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36193" y="1353725"/>
            <a:ext cx="868680" cy="90170"/>
          </a:xfrm>
          <a:custGeom>
            <a:avLst/>
            <a:gdLst/>
            <a:ahLst/>
            <a:cxnLst/>
            <a:rect l="l" t="t" r="r" b="b"/>
            <a:pathLst>
              <a:path w="868680" h="90169">
                <a:moveTo>
                  <a:pt x="0" y="14997"/>
                </a:moveTo>
                <a:lnTo>
                  <a:pt x="0" y="6714"/>
                </a:lnTo>
                <a:lnTo>
                  <a:pt x="6714" y="0"/>
                </a:lnTo>
                <a:lnTo>
                  <a:pt x="14997" y="0"/>
                </a:lnTo>
                <a:lnTo>
                  <a:pt x="853548" y="0"/>
                </a:lnTo>
                <a:lnTo>
                  <a:pt x="861829" y="0"/>
                </a:lnTo>
                <a:lnTo>
                  <a:pt x="868544" y="6714"/>
                </a:lnTo>
                <a:lnTo>
                  <a:pt x="868544" y="14997"/>
                </a:lnTo>
                <a:lnTo>
                  <a:pt x="868544" y="74987"/>
                </a:lnTo>
                <a:lnTo>
                  <a:pt x="868544" y="83269"/>
                </a:lnTo>
                <a:lnTo>
                  <a:pt x="861829" y="89984"/>
                </a:lnTo>
                <a:lnTo>
                  <a:pt x="853548" y="89984"/>
                </a:lnTo>
                <a:lnTo>
                  <a:pt x="14997" y="89984"/>
                </a:lnTo>
                <a:lnTo>
                  <a:pt x="6714" y="89984"/>
                </a:lnTo>
                <a:lnTo>
                  <a:pt x="0" y="83269"/>
                </a:lnTo>
                <a:lnTo>
                  <a:pt x="0" y="74987"/>
                </a:lnTo>
                <a:lnTo>
                  <a:pt x="0" y="14997"/>
                </a:lnTo>
                <a:close/>
              </a:path>
            </a:pathLst>
          </a:custGeom>
          <a:ln w="11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79886" y="1351266"/>
            <a:ext cx="768985" cy="9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-5" dirty="0">
                <a:latin typeface="Calibri"/>
                <a:cs typeface="Calibri"/>
              </a:rPr>
              <a:t>Decoder </a:t>
            </a:r>
            <a:r>
              <a:rPr sz="550" spc="-10" dirty="0">
                <a:latin typeface="Calibri"/>
                <a:cs typeface="Calibri"/>
              </a:rPr>
              <a:t>output</a:t>
            </a:r>
            <a:r>
              <a:rPr sz="550" spc="15" dirty="0">
                <a:latin typeface="Calibri"/>
                <a:cs typeface="Calibri"/>
              </a:rPr>
              <a:t> </a:t>
            </a:r>
            <a:r>
              <a:rPr sz="550" spc="-5" dirty="0">
                <a:latin typeface="Calibri"/>
                <a:cs typeface="Calibri"/>
              </a:rPr>
              <a:t>Sequence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3736" y="1089826"/>
            <a:ext cx="95885" cy="182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dirty="0">
                <a:latin typeface="Arial"/>
                <a:cs typeface="Arial"/>
              </a:rPr>
              <a:t>I</a:t>
            </a:r>
            <a:r>
              <a:rPr sz="550" spc="-5" dirty="0">
                <a:latin typeface="Arial"/>
                <a:cs typeface="Arial"/>
              </a:rPr>
              <a:t>nput</a:t>
            </a:r>
            <a:endParaRPr sz="5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75232" y="1569387"/>
            <a:ext cx="99060" cy="482600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550" spc="-5" dirty="0">
                <a:latin typeface="Arial"/>
                <a:cs typeface="Arial"/>
              </a:rPr>
              <a:t>P</a:t>
            </a:r>
            <a:r>
              <a:rPr sz="550" dirty="0">
                <a:latin typeface="Arial"/>
                <a:cs typeface="Arial"/>
              </a:rPr>
              <a:t>r</a:t>
            </a:r>
            <a:r>
              <a:rPr sz="550" spc="-5" dirty="0">
                <a:latin typeface="Arial"/>
                <a:cs typeface="Arial"/>
              </a:rPr>
              <a:t>ed</a:t>
            </a:r>
            <a:r>
              <a:rPr sz="550" dirty="0">
                <a:latin typeface="Arial"/>
                <a:cs typeface="Arial"/>
              </a:rPr>
              <a:t>icti</a:t>
            </a:r>
            <a:r>
              <a:rPr sz="550" spc="-5" dirty="0">
                <a:latin typeface="Arial"/>
                <a:cs typeface="Arial"/>
              </a:rPr>
              <a:t>o</a:t>
            </a:r>
            <a:r>
              <a:rPr sz="550" dirty="0">
                <a:latin typeface="Arial"/>
                <a:cs typeface="Arial"/>
              </a:rPr>
              <a:t>n   </a:t>
            </a:r>
            <a:r>
              <a:rPr sz="550" spc="60" dirty="0">
                <a:latin typeface="Arial"/>
                <a:cs typeface="Arial"/>
              </a:rPr>
              <a:t> </a:t>
            </a:r>
            <a:r>
              <a:rPr sz="550" spc="-5" dirty="0">
                <a:latin typeface="Arial"/>
                <a:cs typeface="Arial"/>
              </a:rPr>
              <a:t>gt</a:t>
            </a:r>
            <a:endParaRPr sz="55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36862" y="2300857"/>
            <a:ext cx="2491105" cy="651510"/>
          </a:xfrm>
          <a:custGeom>
            <a:avLst/>
            <a:gdLst/>
            <a:ahLst/>
            <a:cxnLst/>
            <a:rect l="l" t="t" r="r" b="b"/>
            <a:pathLst>
              <a:path w="2491104" h="651510">
                <a:moveTo>
                  <a:pt x="0" y="0"/>
                </a:moveTo>
                <a:lnTo>
                  <a:pt x="207546" y="126374"/>
                </a:lnTo>
                <a:lnTo>
                  <a:pt x="415096" y="292744"/>
                </a:lnTo>
                <a:lnTo>
                  <a:pt x="622645" y="391125"/>
                </a:lnTo>
                <a:lnTo>
                  <a:pt x="830195" y="463909"/>
                </a:lnTo>
                <a:lnTo>
                  <a:pt x="1037742" y="471508"/>
                </a:lnTo>
                <a:lnTo>
                  <a:pt x="1245291" y="516701"/>
                </a:lnTo>
                <a:lnTo>
                  <a:pt x="1452841" y="545494"/>
                </a:lnTo>
                <a:lnTo>
                  <a:pt x="1660387" y="583486"/>
                </a:lnTo>
                <a:lnTo>
                  <a:pt x="1867937" y="563091"/>
                </a:lnTo>
                <a:lnTo>
                  <a:pt x="2075487" y="638676"/>
                </a:lnTo>
                <a:lnTo>
                  <a:pt x="2283037" y="630277"/>
                </a:lnTo>
                <a:lnTo>
                  <a:pt x="2490583" y="651073"/>
                </a:lnTo>
              </a:path>
            </a:pathLst>
          </a:custGeom>
          <a:ln w="347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26447" y="22904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26447" y="229044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33996" y="241681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33996" y="241681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41544" y="258318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1544" y="258318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49093" y="268156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49093" y="268156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56642" y="27543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56642" y="27543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64191" y="27619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64191" y="276195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71739" y="280714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71739" y="280714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79288" y="283593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79288" y="283593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86837" y="28739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86837" y="28739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94386" y="285353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94386" y="285353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01934" y="292911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01934" y="292911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09483" y="29207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09483" y="292071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17032" y="29415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17032" y="29415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36862" y="2245267"/>
            <a:ext cx="2491105" cy="548640"/>
          </a:xfrm>
          <a:custGeom>
            <a:avLst/>
            <a:gdLst/>
            <a:ahLst/>
            <a:cxnLst/>
            <a:rect l="l" t="t" r="r" b="b"/>
            <a:pathLst>
              <a:path w="2491104" h="548639">
                <a:moveTo>
                  <a:pt x="0" y="0"/>
                </a:moveTo>
                <a:lnTo>
                  <a:pt x="207546" y="94384"/>
                </a:lnTo>
                <a:lnTo>
                  <a:pt x="415096" y="147172"/>
                </a:lnTo>
                <a:lnTo>
                  <a:pt x="622645" y="189962"/>
                </a:lnTo>
                <a:lnTo>
                  <a:pt x="830195" y="254353"/>
                </a:lnTo>
                <a:lnTo>
                  <a:pt x="1037742" y="358332"/>
                </a:lnTo>
                <a:lnTo>
                  <a:pt x="1245291" y="395523"/>
                </a:lnTo>
                <a:lnTo>
                  <a:pt x="1452841" y="422320"/>
                </a:lnTo>
                <a:lnTo>
                  <a:pt x="1660387" y="460312"/>
                </a:lnTo>
                <a:lnTo>
                  <a:pt x="1867937" y="476709"/>
                </a:lnTo>
                <a:lnTo>
                  <a:pt x="2075487" y="511900"/>
                </a:lnTo>
                <a:lnTo>
                  <a:pt x="2283037" y="538696"/>
                </a:lnTo>
                <a:lnTo>
                  <a:pt x="2490583" y="548295"/>
                </a:lnTo>
              </a:path>
            </a:pathLst>
          </a:custGeom>
          <a:ln w="3471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26447" y="22348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26447" y="22348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33996" y="232923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33996" y="232923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41544" y="238202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41544" y="238202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49093" y="24248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49093" y="242481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56642" y="24892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56642" y="24892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64191" y="259318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64191" y="259318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71739" y="263037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71739" y="263037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79288" y="26571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79288" y="265717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86837" y="269516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86837" y="269516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94386" y="27115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94386" y="271155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01934" y="27467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01934" y="274675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09483" y="277354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09483" y="277354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17032" y="27831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17032" y="27831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36862" y="2385642"/>
            <a:ext cx="2491105" cy="666750"/>
          </a:xfrm>
          <a:custGeom>
            <a:avLst/>
            <a:gdLst/>
            <a:ahLst/>
            <a:cxnLst/>
            <a:rect l="l" t="t" r="r" b="b"/>
            <a:pathLst>
              <a:path w="2491104" h="666750">
                <a:moveTo>
                  <a:pt x="0" y="0"/>
                </a:moveTo>
                <a:lnTo>
                  <a:pt x="207546" y="254349"/>
                </a:lnTo>
                <a:lnTo>
                  <a:pt x="415096" y="372725"/>
                </a:lnTo>
                <a:lnTo>
                  <a:pt x="622645" y="424715"/>
                </a:lnTo>
                <a:lnTo>
                  <a:pt x="830195" y="503499"/>
                </a:lnTo>
                <a:lnTo>
                  <a:pt x="1037742" y="523897"/>
                </a:lnTo>
                <a:lnTo>
                  <a:pt x="1245291" y="573486"/>
                </a:lnTo>
                <a:lnTo>
                  <a:pt x="1452841" y="600681"/>
                </a:lnTo>
                <a:lnTo>
                  <a:pt x="1660387" y="612279"/>
                </a:lnTo>
                <a:lnTo>
                  <a:pt x="1867937" y="614678"/>
                </a:lnTo>
                <a:lnTo>
                  <a:pt x="2075487" y="650271"/>
                </a:lnTo>
                <a:lnTo>
                  <a:pt x="2283037" y="638674"/>
                </a:lnTo>
                <a:lnTo>
                  <a:pt x="2490583" y="666268"/>
                </a:lnTo>
              </a:path>
            </a:pathLst>
          </a:custGeom>
          <a:ln w="34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26447" y="23752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26447" y="237522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33996" y="262957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33996" y="262957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41544" y="274795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41544" y="274795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49093" y="27999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49093" y="279994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956642" y="28787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56642" y="287872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164191" y="28991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164191" y="2899125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371739" y="294871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371739" y="294871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79288" y="29759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79288" y="297591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86837" y="29875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86837" y="29875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994386" y="29899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94386" y="298990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01934" y="302550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201934" y="302550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09483" y="30139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09483" y="3013903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617032" y="304149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17032" y="304149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36862" y="2500418"/>
            <a:ext cx="2491105" cy="600710"/>
          </a:xfrm>
          <a:custGeom>
            <a:avLst/>
            <a:gdLst/>
            <a:ahLst/>
            <a:cxnLst/>
            <a:rect l="l" t="t" r="r" b="b"/>
            <a:pathLst>
              <a:path w="2491104" h="600710">
                <a:moveTo>
                  <a:pt x="0" y="0"/>
                </a:moveTo>
                <a:lnTo>
                  <a:pt x="207546" y="194361"/>
                </a:lnTo>
                <a:lnTo>
                  <a:pt x="415096" y="325537"/>
                </a:lnTo>
                <a:lnTo>
                  <a:pt x="622645" y="372326"/>
                </a:lnTo>
                <a:lnTo>
                  <a:pt x="830195" y="438714"/>
                </a:lnTo>
                <a:lnTo>
                  <a:pt x="1037742" y="488704"/>
                </a:lnTo>
                <a:lnTo>
                  <a:pt x="1245291" y="511500"/>
                </a:lnTo>
                <a:lnTo>
                  <a:pt x="1452841" y="537495"/>
                </a:lnTo>
                <a:lnTo>
                  <a:pt x="1660387" y="541094"/>
                </a:lnTo>
                <a:lnTo>
                  <a:pt x="1867937" y="563889"/>
                </a:lnTo>
                <a:lnTo>
                  <a:pt x="2075487" y="591884"/>
                </a:lnTo>
                <a:lnTo>
                  <a:pt x="2283037" y="596683"/>
                </a:lnTo>
                <a:lnTo>
                  <a:pt x="2490583" y="600282"/>
                </a:lnTo>
              </a:path>
            </a:pathLst>
          </a:custGeom>
          <a:ln w="3471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126447" y="24900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26447" y="24900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33996" y="268436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33996" y="268436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41544" y="281554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41544" y="281554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49093" y="28623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749093" y="286233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956642" y="292871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56642" y="292871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164191" y="297870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164191" y="297870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371739" y="30015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371739" y="30015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579288" y="30274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79288" y="3027499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86837" y="303109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86837" y="303109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994386" y="30538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94386" y="305389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201934" y="30818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201934" y="3081888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409483" y="30866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409483" y="30866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17032" y="30902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17032" y="3090287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903351" y="3133409"/>
            <a:ext cx="52069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15" dirty="0">
                <a:latin typeface="Verdana"/>
                <a:cs typeface="Verdana"/>
              </a:rPr>
              <a:t>0</a:t>
            </a:r>
            <a:endParaRPr sz="350">
              <a:latin typeface="Verdana"/>
              <a:cs typeface="Verdana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344408" y="3118409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44408" y="2132490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759507" y="3118409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59507" y="2132490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174604" y="3118409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174604" y="2132490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589703" y="3118409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589703" y="2132490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004799" y="3118409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04799" y="2132490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419899" y="3118409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419899" y="2132490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8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1318447" y="3133409"/>
            <a:ext cx="255587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27355" algn="l"/>
                <a:tab pos="842644" algn="l"/>
                <a:tab pos="1257935" algn="l"/>
                <a:tab pos="1659255" algn="l"/>
                <a:tab pos="2074545" algn="l"/>
                <a:tab pos="2489835" algn="l"/>
              </a:tabLst>
            </a:pPr>
            <a:r>
              <a:rPr sz="350" spc="-15" dirty="0">
                <a:latin typeface="Verdana"/>
                <a:cs typeface="Verdana"/>
              </a:rPr>
              <a:t>2	4	6	8	10	12	14</a:t>
            </a:r>
            <a:endParaRPr sz="350">
              <a:latin typeface="Verdana"/>
              <a:cs typeface="Verdana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2288521" y="3191124"/>
            <a:ext cx="18732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10" dirty="0">
                <a:latin typeface="Verdana"/>
                <a:cs typeface="Verdana"/>
              </a:rPr>
              <a:t>#epoch</a:t>
            </a:r>
            <a:endParaRPr sz="350">
              <a:latin typeface="Verdana"/>
              <a:cs typeface="Verdana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96628" y="3099345"/>
            <a:ext cx="13144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15" dirty="0">
                <a:latin typeface="Verdana"/>
                <a:cs typeface="Verdana"/>
              </a:rPr>
              <a:t>3500</a:t>
            </a:r>
            <a:endParaRPr sz="350">
              <a:latin typeface="Verdana"/>
              <a:cs typeface="Verdana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929312" y="2932334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29312" y="2932334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821109" y="293233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821109" y="2932334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138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796628" y="2899384"/>
            <a:ext cx="13144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15" dirty="0">
                <a:latin typeface="Verdana"/>
                <a:cs typeface="Verdana"/>
              </a:rPr>
              <a:t>4000</a:t>
            </a:r>
            <a:endParaRPr sz="350">
              <a:latin typeface="Verdana"/>
              <a:cs typeface="Verdana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929312" y="2732373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29312" y="2732373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821109" y="273237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821109" y="2732373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138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796628" y="2699421"/>
            <a:ext cx="13144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15" dirty="0">
                <a:latin typeface="Verdana"/>
                <a:cs typeface="Verdana"/>
              </a:rPr>
              <a:t>4500</a:t>
            </a:r>
            <a:endParaRPr sz="350">
              <a:latin typeface="Verdana"/>
              <a:cs typeface="Verdana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929312" y="2532412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29312" y="2532412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821109" y="2532412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821109" y="2532412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138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 txBox="1"/>
          <p:nvPr/>
        </p:nvSpPr>
        <p:spPr>
          <a:xfrm>
            <a:off x="796628" y="2499464"/>
            <a:ext cx="13144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15" dirty="0">
                <a:latin typeface="Verdana"/>
                <a:cs typeface="Verdana"/>
              </a:rPr>
              <a:t>5000</a:t>
            </a:r>
            <a:endParaRPr sz="350">
              <a:latin typeface="Verdana"/>
              <a:cs typeface="Verdana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929312" y="2332451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29312" y="2332451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1109" y="2332451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88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821109" y="2332451"/>
            <a:ext cx="13970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1388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796628" y="2299503"/>
            <a:ext cx="13144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15" dirty="0">
                <a:latin typeface="Verdana"/>
                <a:cs typeface="Verdana"/>
              </a:rPr>
              <a:t>5500</a:t>
            </a:r>
            <a:endParaRPr sz="350">
              <a:latin typeface="Verdana"/>
              <a:cs typeface="Verdana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796628" y="2099542"/>
            <a:ext cx="131445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-15" dirty="0">
                <a:latin typeface="Verdana"/>
                <a:cs typeface="Verdana"/>
              </a:rPr>
              <a:t>6000</a:t>
            </a:r>
            <a:endParaRPr sz="350">
              <a:latin typeface="Verdana"/>
              <a:cs typeface="Verdana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731889" y="2367464"/>
            <a:ext cx="74295" cy="53022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350" dirty="0">
                <a:latin typeface="Verdana"/>
                <a:cs typeface="Verdana"/>
              </a:rPr>
              <a:t>validation</a:t>
            </a:r>
            <a:r>
              <a:rPr sz="350" spc="-20" dirty="0">
                <a:latin typeface="Verdana"/>
                <a:cs typeface="Verdana"/>
              </a:rPr>
              <a:t> </a:t>
            </a:r>
            <a:r>
              <a:rPr sz="350" dirty="0">
                <a:latin typeface="Verdana"/>
                <a:cs typeface="Verdana"/>
              </a:rPr>
              <a:t>cross-entropy</a:t>
            </a:r>
            <a:endParaRPr sz="350">
              <a:latin typeface="Verdana"/>
              <a:cs typeface="Verdana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3062871" y="2157485"/>
            <a:ext cx="747395" cy="303530"/>
          </a:xfrm>
          <a:custGeom>
            <a:avLst/>
            <a:gdLst/>
            <a:ahLst/>
            <a:cxnLst/>
            <a:rect l="l" t="t" r="r" b="b"/>
            <a:pathLst>
              <a:path w="747395" h="303530">
                <a:moveTo>
                  <a:pt x="0" y="303093"/>
                </a:moveTo>
                <a:lnTo>
                  <a:pt x="747128" y="303093"/>
                </a:lnTo>
                <a:lnTo>
                  <a:pt x="747128" y="0"/>
                </a:lnTo>
                <a:lnTo>
                  <a:pt x="0" y="0"/>
                </a:lnTo>
                <a:lnTo>
                  <a:pt x="0" y="3030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097864" y="2196926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69986" y="0"/>
                </a:lnTo>
              </a:path>
            </a:pathLst>
          </a:custGeom>
          <a:ln w="347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87450" y="218651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87450" y="218651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57436" y="218651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157436" y="2186511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097864" y="2268946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69986" y="0"/>
                </a:lnTo>
              </a:path>
            </a:pathLst>
          </a:custGeom>
          <a:ln w="3471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087450" y="225853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087450" y="225853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157436" y="225853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157436" y="2258532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097864" y="2340970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69986" y="0"/>
                </a:lnTo>
              </a:path>
            </a:pathLst>
          </a:custGeom>
          <a:ln w="347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087450" y="23305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087450" y="23305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157436" y="23305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157436" y="233055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097864" y="2412994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69986" y="0"/>
                </a:lnTo>
              </a:path>
            </a:pathLst>
          </a:custGeom>
          <a:ln w="3471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087450" y="24025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87450" y="24025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157436" y="24025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3176" y="0"/>
                </a:moveTo>
                <a:lnTo>
                  <a:pt x="7652" y="0"/>
                </a:lnTo>
                <a:lnTo>
                  <a:pt x="5003" y="1097"/>
                </a:lnTo>
                <a:lnTo>
                  <a:pt x="1097" y="5003"/>
                </a:lnTo>
                <a:lnTo>
                  <a:pt x="0" y="7652"/>
                </a:lnTo>
                <a:lnTo>
                  <a:pt x="0" y="13176"/>
                </a:lnTo>
                <a:lnTo>
                  <a:pt x="1097" y="15825"/>
                </a:lnTo>
                <a:lnTo>
                  <a:pt x="5003" y="19731"/>
                </a:lnTo>
                <a:lnTo>
                  <a:pt x="7652" y="20829"/>
                </a:lnTo>
                <a:lnTo>
                  <a:pt x="13176" y="20829"/>
                </a:lnTo>
                <a:lnTo>
                  <a:pt x="15825" y="19731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7652"/>
                </a:lnTo>
                <a:lnTo>
                  <a:pt x="19731" y="5003"/>
                </a:lnTo>
                <a:lnTo>
                  <a:pt x="15825" y="1097"/>
                </a:lnTo>
                <a:lnTo>
                  <a:pt x="13176" y="0"/>
                </a:lnTo>
                <a:close/>
              </a:path>
            </a:pathLst>
          </a:custGeom>
          <a:solidFill>
            <a:srgbClr val="00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157436" y="240258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10414" y="20829"/>
                </a:moveTo>
                <a:lnTo>
                  <a:pt x="13176" y="20829"/>
                </a:lnTo>
                <a:lnTo>
                  <a:pt x="15825" y="19731"/>
                </a:lnTo>
                <a:lnTo>
                  <a:pt x="17778" y="17778"/>
                </a:lnTo>
                <a:lnTo>
                  <a:pt x="19731" y="15825"/>
                </a:lnTo>
                <a:lnTo>
                  <a:pt x="20829" y="13176"/>
                </a:lnTo>
                <a:lnTo>
                  <a:pt x="20829" y="10414"/>
                </a:lnTo>
                <a:lnTo>
                  <a:pt x="20829" y="7652"/>
                </a:lnTo>
                <a:lnTo>
                  <a:pt x="19731" y="5003"/>
                </a:lnTo>
                <a:lnTo>
                  <a:pt x="17778" y="3050"/>
                </a:lnTo>
                <a:lnTo>
                  <a:pt x="15825" y="1097"/>
                </a:lnTo>
                <a:lnTo>
                  <a:pt x="13176" y="0"/>
                </a:lnTo>
                <a:lnTo>
                  <a:pt x="10414" y="0"/>
                </a:lnTo>
                <a:lnTo>
                  <a:pt x="7652" y="0"/>
                </a:lnTo>
                <a:lnTo>
                  <a:pt x="5003" y="1097"/>
                </a:lnTo>
                <a:lnTo>
                  <a:pt x="3050" y="3050"/>
                </a:lnTo>
                <a:lnTo>
                  <a:pt x="1097" y="5003"/>
                </a:lnTo>
                <a:lnTo>
                  <a:pt x="0" y="7652"/>
                </a:lnTo>
                <a:lnTo>
                  <a:pt x="0" y="10414"/>
                </a:lnTo>
                <a:lnTo>
                  <a:pt x="0" y="13176"/>
                </a:lnTo>
                <a:lnTo>
                  <a:pt x="1097" y="15825"/>
                </a:lnTo>
                <a:lnTo>
                  <a:pt x="3050" y="17778"/>
                </a:lnTo>
                <a:lnTo>
                  <a:pt x="5003" y="19731"/>
                </a:lnTo>
                <a:lnTo>
                  <a:pt x="7652" y="20829"/>
                </a:lnTo>
                <a:lnTo>
                  <a:pt x="10414" y="20829"/>
                </a:lnTo>
                <a:close/>
              </a:path>
            </a:pathLst>
          </a:custGeom>
          <a:ln w="3175">
            <a:solidFill>
              <a:srgbClr val="00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929312" y="2132490"/>
            <a:ext cx="2905760" cy="1000125"/>
          </a:xfrm>
          <a:prstGeom prst="rect">
            <a:avLst/>
          </a:prstGeom>
          <a:ln w="3471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2291715" marR="34290">
              <a:lnSpc>
                <a:spcPct val="105000"/>
              </a:lnSpc>
              <a:spcBef>
                <a:spcPts val="155"/>
              </a:spcBef>
            </a:pPr>
            <a:r>
              <a:rPr sz="450" spc="-45" dirty="0">
                <a:latin typeface="Verdana"/>
                <a:cs typeface="Verdana"/>
              </a:rPr>
              <a:t>LSTM+CNN, </a:t>
            </a:r>
            <a:r>
              <a:rPr sz="450" spc="-35" dirty="0">
                <a:latin typeface="Verdana"/>
                <a:cs typeface="Verdana"/>
              </a:rPr>
              <a:t>5x5 </a:t>
            </a:r>
            <a:r>
              <a:rPr sz="450" spc="-25" dirty="0">
                <a:latin typeface="Verdana"/>
                <a:cs typeface="Verdana"/>
              </a:rPr>
              <a:t>filters  </a:t>
            </a:r>
            <a:r>
              <a:rPr sz="450" spc="-45" dirty="0">
                <a:latin typeface="Verdana"/>
                <a:cs typeface="Verdana"/>
              </a:rPr>
              <a:t>LSTM+GCNN, K=3  LSTM+GCNN, K=5  LSTM+GCNN,</a:t>
            </a:r>
            <a:r>
              <a:rPr sz="450" spc="-90" dirty="0">
                <a:latin typeface="Verdana"/>
                <a:cs typeface="Verdana"/>
              </a:rPr>
              <a:t> </a:t>
            </a:r>
            <a:r>
              <a:rPr sz="450" spc="-45" dirty="0">
                <a:latin typeface="Verdana"/>
                <a:cs typeface="Verdana"/>
              </a:rPr>
              <a:t>K=7</a:t>
            </a:r>
            <a:endParaRPr sz="450" dirty="0">
              <a:latin typeface="Verdana"/>
              <a:cs typeface="Verdana"/>
            </a:endParaRPr>
          </a:p>
        </p:txBody>
      </p:sp>
      <p:sp>
        <p:nvSpPr>
          <p:cNvPr id="215" name="文本框 214"/>
          <p:cNvSpPr txBox="1"/>
          <p:nvPr/>
        </p:nvSpPr>
        <p:spPr>
          <a:xfrm>
            <a:off x="4166638" y="3091418"/>
            <a:ext cx="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650" y="739775"/>
            <a:ext cx="321437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200000"/>
              </a:lnSpc>
              <a:buClr>
                <a:srgbClr val="3333B2"/>
              </a:buClr>
              <a:buAutoNum type="arabicPeriod"/>
              <a:tabLst>
                <a:tab pos="111760" algn="l"/>
              </a:tabLst>
            </a:pPr>
            <a:r>
              <a:rPr lang="en-US" sz="1000" spc="-25" dirty="0" smtClean="0">
                <a:cs typeface="Tahoma"/>
              </a:rPr>
              <a:t> </a:t>
            </a:r>
            <a:r>
              <a:rPr lang="zh-CN" altLang="en-US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相对完备的</a:t>
            </a:r>
            <a:r>
              <a:rPr lang="en-US" altLang="zh-CN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Graph Convolutional </a:t>
            </a:r>
            <a:r>
              <a:rPr lang="zh-CN" altLang="en-US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理论</a:t>
            </a:r>
            <a:r>
              <a:rPr lang="en-US" altLang="zh-CN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,</a:t>
            </a:r>
            <a:r>
              <a:rPr lang="zh-CN" altLang="en-US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并且具有较高的计算效率</a:t>
            </a:r>
            <a:endParaRPr lang="en-US" altLang="zh-CN" sz="1000" spc="-25" dirty="0" smtClean="0">
              <a:latin typeface="Microsoft YaHei UI" panose="020B0503020204020204" pitchFamily="34" charset="-122"/>
              <a:ea typeface="Microsoft YaHei UI" panose="020B0503020204020204" pitchFamily="34" charset="-122"/>
              <a:cs typeface="Tahoma"/>
            </a:endParaRPr>
          </a:p>
          <a:p>
            <a:pPr marL="12700">
              <a:lnSpc>
                <a:spcPct val="200000"/>
              </a:lnSpc>
              <a:buClr>
                <a:srgbClr val="3333B2"/>
              </a:buClr>
              <a:buAutoNum type="arabicPeriod"/>
              <a:tabLst>
                <a:tab pos="111760" algn="l"/>
              </a:tabLst>
            </a:pPr>
            <a:r>
              <a:rPr lang="en-US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 </a:t>
            </a:r>
            <a:r>
              <a:rPr lang="zh-CN" altLang="en-US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论文在传统的</a:t>
            </a:r>
            <a:r>
              <a:rPr lang="en-US" altLang="zh-CN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CNN</a:t>
            </a:r>
            <a:r>
              <a:rPr lang="zh-CN" altLang="en-US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领域取得了近似</a:t>
            </a:r>
            <a:r>
              <a:rPr lang="en-US" altLang="zh-CN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CNN</a:t>
            </a:r>
            <a:r>
              <a:rPr lang="zh-CN" altLang="en-US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的效果</a:t>
            </a:r>
            <a:endParaRPr lang="en-US" altLang="zh-CN" sz="1000" spc="-25" dirty="0" smtClean="0">
              <a:latin typeface="Microsoft YaHei UI" panose="020B0503020204020204" pitchFamily="34" charset="-122"/>
              <a:ea typeface="Microsoft YaHei UI" panose="020B0503020204020204" pitchFamily="34" charset="-122"/>
              <a:cs typeface="Tahoma"/>
            </a:endParaRPr>
          </a:p>
          <a:p>
            <a:pPr marL="12700">
              <a:lnSpc>
                <a:spcPct val="200000"/>
              </a:lnSpc>
              <a:buClr>
                <a:srgbClr val="3333B2"/>
              </a:buClr>
              <a:buAutoNum type="arabicPeriod"/>
              <a:tabLst>
                <a:tab pos="111760" algn="l"/>
              </a:tabLst>
            </a:pPr>
            <a:r>
              <a:rPr lang="en-US" altLang="zh-CN" sz="1000" spc="-25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 </a:t>
            </a:r>
            <a:r>
              <a:rPr lang="zh-CN" altLang="en-US" sz="1000" spc="-25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Tahoma"/>
              </a:rPr>
              <a:t>没有考虑有向图</a:t>
            </a:r>
            <a:endParaRPr lang="en-US" altLang="zh-CN" sz="1000" spc="-25" dirty="0" smtClean="0">
              <a:latin typeface="Microsoft YaHei UI" panose="020B0503020204020204" pitchFamily="34" charset="-122"/>
              <a:ea typeface="Microsoft YaHei UI" panose="020B0503020204020204" pitchFamily="34" charset="-122"/>
              <a:cs typeface="Tahom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66638" y="3091418"/>
            <a:ext cx="44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76974"/>
            <a:ext cx="44194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65" dirty="0"/>
              <a:t>G</a:t>
            </a:r>
            <a:r>
              <a:rPr spc="-65" dirty="0" smtClean="0"/>
              <a:t>raph</a:t>
            </a:r>
            <a:r>
              <a:rPr lang="en-US" spc="-65" dirty="0" smtClean="0"/>
              <a:t> Data</a:t>
            </a:r>
            <a:endParaRPr spc="-6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47294" y="583349"/>
            <a:ext cx="3915511" cy="1130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1000" spc="-20" dirty="0">
                <a:latin typeface="+mn-lt"/>
              </a:rPr>
              <a:t>Modeling </a:t>
            </a:r>
            <a:r>
              <a:rPr sz="1000" spc="-30" dirty="0">
                <a:latin typeface="+mn-lt"/>
              </a:rPr>
              <a:t>versatility</a:t>
            </a:r>
            <a:r>
              <a:rPr sz="1000" spc="-30" dirty="0">
                <a:solidFill>
                  <a:srgbClr val="000000"/>
                </a:solidFill>
                <a:latin typeface="+mn-lt"/>
              </a:rPr>
              <a:t>:  </a:t>
            </a:r>
            <a:r>
              <a:rPr sz="1000" spc="-50" dirty="0">
                <a:solidFill>
                  <a:srgbClr val="000000"/>
                </a:solidFill>
                <a:latin typeface="+mn-lt"/>
              </a:rPr>
              <a:t>graphs </a:t>
            </a:r>
            <a:r>
              <a:rPr sz="1000" spc="-40" dirty="0">
                <a:solidFill>
                  <a:srgbClr val="000000"/>
                </a:solidFill>
                <a:latin typeface="+mn-lt"/>
              </a:rPr>
              <a:t>model </a:t>
            </a:r>
            <a:r>
              <a:rPr sz="1000" spc="-60" dirty="0">
                <a:solidFill>
                  <a:srgbClr val="000000"/>
                </a:solidFill>
                <a:latin typeface="+mn-lt"/>
              </a:rPr>
              <a:t>heterogeneous </a:t>
            </a:r>
            <a:r>
              <a:rPr sz="1000" spc="-45" dirty="0">
                <a:solidFill>
                  <a:srgbClr val="000000"/>
                </a:solidFill>
                <a:latin typeface="+mn-lt"/>
              </a:rPr>
              <a:t>pairwise </a:t>
            </a:r>
            <a:r>
              <a:rPr sz="1000" spc="15" dirty="0">
                <a:solidFill>
                  <a:srgbClr val="000000"/>
                </a:solidFill>
                <a:latin typeface="+mn-lt"/>
              </a:rPr>
              <a:t> </a:t>
            </a:r>
            <a:r>
              <a:rPr sz="1000" spc="-40" dirty="0" smtClean="0">
                <a:solidFill>
                  <a:srgbClr val="000000"/>
                </a:solidFill>
                <a:latin typeface="+mn-lt"/>
              </a:rPr>
              <a:t>relationships</a:t>
            </a:r>
            <a:endParaRPr sz="1000" dirty="0">
              <a:latin typeface="+mn-lt"/>
            </a:endParaRPr>
          </a:p>
          <a:p>
            <a:pPr marL="184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000" spc="-35" dirty="0">
                <a:solidFill>
                  <a:srgbClr val="000000"/>
                </a:solidFill>
                <a:latin typeface="+mn-lt"/>
              </a:rPr>
              <a:t>Examples </a:t>
            </a:r>
            <a:r>
              <a:rPr sz="1000" spc="-30" dirty="0">
                <a:solidFill>
                  <a:srgbClr val="000000"/>
                </a:solidFill>
                <a:latin typeface="+mn-lt"/>
              </a:rPr>
              <a:t>of </a:t>
            </a:r>
            <a:r>
              <a:rPr sz="1000" spc="-40" dirty="0">
                <a:solidFill>
                  <a:srgbClr val="000000"/>
                </a:solidFill>
                <a:latin typeface="+mn-lt"/>
              </a:rPr>
              <a:t>irregular </a:t>
            </a:r>
            <a:r>
              <a:rPr sz="1000" spc="114" dirty="0">
                <a:solidFill>
                  <a:srgbClr val="000000"/>
                </a:solidFill>
                <a:latin typeface="+mn-lt"/>
              </a:rPr>
              <a:t>/ </a:t>
            </a:r>
            <a:r>
              <a:rPr sz="1000" spc="-35" dirty="0">
                <a:solidFill>
                  <a:srgbClr val="000000"/>
                </a:solidFill>
                <a:latin typeface="+mn-lt"/>
              </a:rPr>
              <a:t>graph-structured</a:t>
            </a:r>
            <a:r>
              <a:rPr sz="1000" spc="75" dirty="0">
                <a:solidFill>
                  <a:srgbClr val="000000"/>
                </a:solidFill>
                <a:latin typeface="+mn-lt"/>
              </a:rPr>
              <a:t> </a:t>
            </a:r>
            <a:r>
              <a:rPr sz="1000" spc="-45" dirty="0" smtClean="0">
                <a:solidFill>
                  <a:srgbClr val="000000"/>
                </a:solidFill>
                <a:latin typeface="+mn-lt"/>
              </a:rPr>
              <a:t>data:</a:t>
            </a:r>
            <a:endParaRPr lang="en-US" sz="1000" dirty="0">
              <a:latin typeface="+mn-lt"/>
            </a:endParaRPr>
          </a:p>
          <a:p>
            <a:pPr marL="184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000" spc="-15" dirty="0" smtClean="0">
                <a:solidFill>
                  <a:srgbClr val="000000"/>
                </a:solidFill>
                <a:latin typeface="+mn-lt"/>
              </a:rPr>
              <a:t>Social </a:t>
            </a:r>
            <a:r>
              <a:rPr sz="1000" spc="-55" dirty="0">
                <a:solidFill>
                  <a:srgbClr val="000000"/>
                </a:solidFill>
                <a:latin typeface="+mn-lt"/>
              </a:rPr>
              <a:t>networks:  </a:t>
            </a:r>
            <a:r>
              <a:rPr sz="1000" spc="-30" dirty="0">
                <a:solidFill>
                  <a:srgbClr val="000000"/>
                </a:solidFill>
                <a:latin typeface="+mn-lt"/>
              </a:rPr>
              <a:t>Facebook,</a:t>
            </a:r>
            <a:r>
              <a:rPr sz="1000" spc="-145" dirty="0">
                <a:solidFill>
                  <a:srgbClr val="000000"/>
                </a:solidFill>
                <a:latin typeface="+mn-lt"/>
              </a:rPr>
              <a:t> </a:t>
            </a:r>
            <a:r>
              <a:rPr sz="1000" spc="-20" dirty="0" smtClean="0">
                <a:solidFill>
                  <a:srgbClr val="000000"/>
                </a:solidFill>
                <a:latin typeface="+mn-lt"/>
              </a:rPr>
              <a:t>Twitter.</a:t>
            </a:r>
            <a:endParaRPr lang="en-US" sz="1000" dirty="0">
              <a:latin typeface="+mn-lt"/>
              <a:cs typeface="Arial"/>
            </a:endParaRPr>
          </a:p>
          <a:p>
            <a:pPr marL="184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000" spc="-15" dirty="0" smtClean="0">
                <a:solidFill>
                  <a:srgbClr val="000000"/>
                </a:solidFill>
                <a:latin typeface="+mn-lt"/>
              </a:rPr>
              <a:t>Biological </a:t>
            </a:r>
            <a:r>
              <a:rPr sz="1000" spc="-55" dirty="0">
                <a:solidFill>
                  <a:srgbClr val="000000"/>
                </a:solidFill>
                <a:latin typeface="+mn-lt"/>
              </a:rPr>
              <a:t>networks:  </a:t>
            </a:r>
            <a:r>
              <a:rPr sz="1000" spc="-60" dirty="0">
                <a:solidFill>
                  <a:srgbClr val="000000"/>
                </a:solidFill>
                <a:latin typeface="+mn-lt"/>
              </a:rPr>
              <a:t>genes, </a:t>
            </a:r>
            <a:r>
              <a:rPr sz="1000" spc="-40" dirty="0">
                <a:solidFill>
                  <a:srgbClr val="000000"/>
                </a:solidFill>
                <a:latin typeface="+mn-lt"/>
              </a:rPr>
              <a:t>molecules, brain</a:t>
            </a:r>
            <a:r>
              <a:rPr sz="1000" spc="20" dirty="0">
                <a:solidFill>
                  <a:srgbClr val="000000"/>
                </a:solidFill>
                <a:latin typeface="+mn-lt"/>
              </a:rPr>
              <a:t> </a:t>
            </a:r>
            <a:r>
              <a:rPr sz="1000" spc="-35" dirty="0" smtClean="0">
                <a:solidFill>
                  <a:srgbClr val="000000"/>
                </a:solidFill>
                <a:latin typeface="+mn-lt"/>
              </a:rPr>
              <a:t>connectivity.</a:t>
            </a:r>
            <a:endParaRPr lang="en-US" sz="1000" dirty="0">
              <a:latin typeface="+mn-lt"/>
              <a:cs typeface="Arial"/>
            </a:endParaRPr>
          </a:p>
          <a:p>
            <a:pPr marL="184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000" spc="-40" dirty="0" smtClean="0">
                <a:solidFill>
                  <a:srgbClr val="000000"/>
                </a:solidFill>
                <a:latin typeface="+mn-lt"/>
              </a:rPr>
              <a:t>Infrastructure </a:t>
            </a:r>
            <a:r>
              <a:rPr sz="1000" spc="-55" dirty="0">
                <a:solidFill>
                  <a:srgbClr val="000000"/>
                </a:solidFill>
                <a:latin typeface="+mn-lt"/>
              </a:rPr>
              <a:t>networks:  </a:t>
            </a:r>
            <a:r>
              <a:rPr sz="1000" spc="-65" dirty="0">
                <a:solidFill>
                  <a:srgbClr val="000000"/>
                </a:solidFill>
                <a:latin typeface="+mn-lt"/>
              </a:rPr>
              <a:t>energy, </a:t>
            </a:r>
            <a:r>
              <a:rPr sz="1000" spc="-30" dirty="0">
                <a:solidFill>
                  <a:srgbClr val="000000"/>
                </a:solidFill>
                <a:latin typeface="+mn-lt"/>
              </a:rPr>
              <a:t>transportation, </a:t>
            </a:r>
            <a:r>
              <a:rPr sz="1000" spc="-45" dirty="0">
                <a:solidFill>
                  <a:srgbClr val="000000"/>
                </a:solidFill>
                <a:latin typeface="+mn-lt"/>
              </a:rPr>
              <a:t>Internet,</a:t>
            </a:r>
            <a:r>
              <a:rPr sz="1000" spc="95" dirty="0">
                <a:solidFill>
                  <a:srgbClr val="000000"/>
                </a:solidFill>
                <a:latin typeface="+mn-lt"/>
              </a:rPr>
              <a:t> </a:t>
            </a:r>
            <a:r>
              <a:rPr sz="1000" spc="-45" dirty="0">
                <a:solidFill>
                  <a:srgbClr val="000000"/>
                </a:solidFill>
                <a:latin typeface="+mn-lt"/>
              </a:rPr>
              <a:t>telephony.</a:t>
            </a:r>
            <a:endParaRPr sz="1000" dirty="0">
              <a:latin typeface="+mn-lt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035" y="2095005"/>
            <a:ext cx="1223937" cy="719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9249" y="2874010"/>
            <a:ext cx="73596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latin typeface="Arial"/>
                <a:cs typeface="Arial"/>
              </a:rPr>
              <a:t>Social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network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1489" y="2095038"/>
            <a:ext cx="984995" cy="719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23300" y="2874010"/>
            <a:ext cx="76200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Arial"/>
                <a:cs typeface="Arial"/>
              </a:rPr>
              <a:t>Brain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structure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89033" y="2095018"/>
            <a:ext cx="1003424" cy="719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05619" y="2874010"/>
            <a:ext cx="97028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latin typeface="Arial"/>
                <a:cs typeface="Arial"/>
              </a:rPr>
              <a:t>Telecommunication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66638" y="30914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00" y="76974"/>
            <a:ext cx="44194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65" dirty="0"/>
              <a:t>G</a:t>
            </a:r>
            <a:r>
              <a:rPr spc="-65" dirty="0" smtClean="0"/>
              <a:t>raph</a:t>
            </a:r>
            <a:r>
              <a:rPr lang="en-US" spc="-65" dirty="0" smtClean="0"/>
              <a:t> Data</a:t>
            </a:r>
            <a:endParaRPr spc="-65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47650" y="587375"/>
            <a:ext cx="3915511" cy="553998"/>
          </a:xfrm>
        </p:spPr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Euclidean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Graph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Non-Euclidean Graph</a:t>
            </a:r>
            <a:endParaRPr 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166638" y="30914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bject 6"/>
          <p:cNvSpPr/>
          <p:nvPr/>
        </p:nvSpPr>
        <p:spPr>
          <a:xfrm>
            <a:off x="628650" y="1882774"/>
            <a:ext cx="822320" cy="82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/>
          <p:cNvSpPr/>
          <p:nvPr/>
        </p:nvSpPr>
        <p:spPr>
          <a:xfrm>
            <a:off x="2762250" y="1767242"/>
            <a:ext cx="1053385" cy="10533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72038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ConvNets </a:t>
            </a:r>
            <a:r>
              <a:rPr spc="-85" dirty="0"/>
              <a:t>are</a:t>
            </a:r>
            <a:r>
              <a:rPr spc="50" dirty="0"/>
              <a:t> </a:t>
            </a:r>
            <a:r>
              <a:rPr spc="-40" dirty="0"/>
              <a:t>ubiquitous</a:t>
            </a: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spc="-20" dirty="0">
                <a:latin typeface="Arial"/>
                <a:cs typeface="Arial"/>
              </a:rPr>
              <a:t>LeCun, </a:t>
            </a:r>
            <a:r>
              <a:rPr sz="800" spc="-10" dirty="0">
                <a:latin typeface="Arial"/>
                <a:cs typeface="Arial"/>
              </a:rPr>
              <a:t>Bengio, </a:t>
            </a:r>
            <a:r>
              <a:rPr sz="800" spc="-20" dirty="0">
                <a:latin typeface="Arial"/>
                <a:cs typeface="Arial"/>
              </a:rPr>
              <a:t>and </a:t>
            </a:r>
            <a:r>
              <a:rPr sz="800" spc="15" dirty="0">
                <a:latin typeface="Arial"/>
                <a:cs typeface="Arial"/>
              </a:rPr>
              <a:t>Hinton</a:t>
            </a:r>
            <a:r>
              <a:rPr sz="800" spc="23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  <a:hlinkClick r:id="rId3" action="ppaction://hlinksldjump"/>
              </a:rPr>
              <a:t>2015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0" y="663575"/>
            <a:ext cx="4000829" cy="255890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66638" y="30914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Why </a:t>
            </a:r>
            <a:r>
              <a:rPr spc="-85" dirty="0"/>
              <a:t>are </a:t>
            </a:r>
            <a:r>
              <a:rPr spc="-35" dirty="0"/>
              <a:t>ConvNets </a:t>
            </a:r>
            <a:r>
              <a:rPr spc="-45" dirty="0"/>
              <a:t>good</a:t>
            </a:r>
            <a:r>
              <a:rPr spc="195" dirty="0"/>
              <a:t> </a:t>
            </a:r>
            <a:r>
              <a:rPr spc="-5"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7769" y="677706"/>
            <a:ext cx="3613785" cy="437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000" spc="-25" dirty="0">
                <a:cs typeface="Tahoma"/>
              </a:rPr>
              <a:t>ConvNets </a:t>
            </a:r>
            <a:r>
              <a:rPr sz="1000" spc="-65" dirty="0">
                <a:cs typeface="Tahoma"/>
              </a:rPr>
              <a:t>are </a:t>
            </a:r>
            <a:r>
              <a:rPr sz="1000" spc="-40" dirty="0">
                <a:cs typeface="Tahoma"/>
              </a:rPr>
              <a:t>extremely </a:t>
            </a:r>
            <a:r>
              <a:rPr sz="1000" spc="-30" dirty="0">
                <a:cs typeface="Tahoma"/>
              </a:rPr>
              <a:t>efficient </a:t>
            </a:r>
            <a:r>
              <a:rPr sz="1000" spc="-15" dirty="0">
                <a:cs typeface="Tahoma"/>
              </a:rPr>
              <a:t>at </a:t>
            </a:r>
            <a:r>
              <a:rPr sz="1000" spc="-25" dirty="0">
                <a:cs typeface="Tahoma"/>
              </a:rPr>
              <a:t>extracting </a:t>
            </a:r>
            <a:r>
              <a:rPr sz="1000" spc="-40" dirty="0">
                <a:cs typeface="Tahoma"/>
              </a:rPr>
              <a:t>meaningful </a:t>
            </a:r>
            <a:r>
              <a:rPr sz="1000" spc="-15" dirty="0">
                <a:cs typeface="Tahoma"/>
              </a:rPr>
              <a:t>statistical  </a:t>
            </a:r>
            <a:r>
              <a:rPr sz="1000" spc="-35" dirty="0">
                <a:cs typeface="Tahoma"/>
              </a:rPr>
              <a:t>patterns </a:t>
            </a:r>
            <a:r>
              <a:rPr sz="1000" spc="-20" dirty="0">
                <a:cs typeface="Tahoma"/>
              </a:rPr>
              <a:t>in </a:t>
            </a:r>
            <a:r>
              <a:rPr sz="1000" spc="-50" dirty="0">
                <a:cs typeface="Tahoma"/>
              </a:rPr>
              <a:t>large-scale and </a:t>
            </a:r>
            <a:r>
              <a:rPr sz="1000" spc="-40" dirty="0">
                <a:cs typeface="Tahoma"/>
              </a:rPr>
              <a:t>high-dimensional </a:t>
            </a:r>
            <a:r>
              <a:rPr sz="1000" spc="10" dirty="0">
                <a:cs typeface="Tahoma"/>
              </a:rPr>
              <a:t> </a:t>
            </a:r>
            <a:r>
              <a:rPr sz="1000" spc="-45" dirty="0">
                <a:cs typeface="Tahoma"/>
              </a:rPr>
              <a:t>datasets.</a:t>
            </a:r>
            <a:endParaRPr sz="1000" dirty="0"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006" y="1403418"/>
            <a:ext cx="335915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5" dirty="0">
                <a:solidFill>
                  <a:srgbClr val="3333B2"/>
                </a:solidFill>
                <a:cs typeface="Tahoma"/>
              </a:rPr>
              <a:t>Because </a:t>
            </a:r>
            <a:r>
              <a:rPr sz="1000" spc="-35" dirty="0">
                <a:solidFill>
                  <a:srgbClr val="3333B2"/>
                </a:solidFill>
                <a:cs typeface="Tahoma"/>
              </a:rPr>
              <a:t>they </a:t>
            </a:r>
            <a:r>
              <a:rPr sz="1000" spc="-55" dirty="0">
                <a:solidFill>
                  <a:srgbClr val="3333B2"/>
                </a:solidFill>
                <a:cs typeface="Tahoma"/>
              </a:rPr>
              <a:t>make </a:t>
            </a:r>
            <a:r>
              <a:rPr sz="1000" spc="-70" dirty="0">
                <a:solidFill>
                  <a:srgbClr val="3333B2"/>
                </a:solidFill>
                <a:cs typeface="Tahoma"/>
              </a:rPr>
              <a:t>use </a:t>
            </a:r>
            <a:r>
              <a:rPr sz="1000" spc="-30" dirty="0">
                <a:solidFill>
                  <a:srgbClr val="3333B2"/>
                </a:solidFill>
                <a:cs typeface="Tahoma"/>
              </a:rPr>
              <a:t>of </a:t>
            </a:r>
            <a:r>
              <a:rPr sz="1000" spc="-35" dirty="0">
                <a:solidFill>
                  <a:srgbClr val="3333B2"/>
                </a:solidFill>
                <a:cs typeface="Tahoma"/>
              </a:rPr>
              <a:t>the </a:t>
            </a:r>
            <a:r>
              <a:rPr sz="1000" spc="-40" dirty="0">
                <a:solidFill>
                  <a:srgbClr val="3333B2"/>
                </a:solidFill>
                <a:cs typeface="Tahoma"/>
              </a:rPr>
              <a:t>underlying </a:t>
            </a:r>
            <a:r>
              <a:rPr sz="1000" spc="-30" dirty="0">
                <a:solidFill>
                  <a:srgbClr val="3333B2"/>
                </a:solidFill>
                <a:cs typeface="Tahoma"/>
              </a:rPr>
              <a:t>structure </a:t>
            </a:r>
            <a:r>
              <a:rPr sz="1000" spc="-20" dirty="0">
                <a:solidFill>
                  <a:srgbClr val="3333B2"/>
                </a:solidFill>
                <a:cs typeface="Tahoma"/>
              </a:rPr>
              <a:t>in </a:t>
            </a:r>
            <a:r>
              <a:rPr sz="1000" spc="-35" dirty="0">
                <a:solidFill>
                  <a:srgbClr val="3333B2"/>
                </a:solidFill>
                <a:cs typeface="Tahoma"/>
              </a:rPr>
              <a:t>the  </a:t>
            </a:r>
            <a:r>
              <a:rPr sz="1000" spc="-10" dirty="0">
                <a:solidFill>
                  <a:srgbClr val="3333B2"/>
                </a:solidFill>
                <a:cs typeface="Tahoma"/>
              </a:rPr>
              <a:t> </a:t>
            </a:r>
            <a:r>
              <a:rPr sz="1000" spc="-35" dirty="0">
                <a:solidFill>
                  <a:srgbClr val="3333B2"/>
                </a:solidFill>
                <a:cs typeface="Tahoma"/>
              </a:rPr>
              <a:t>data.</a:t>
            </a:r>
            <a:endParaRPr sz="1000" dirty="0"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94" y="1851532"/>
            <a:ext cx="2790825" cy="945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1200" spc="-20" dirty="0">
                <a:solidFill>
                  <a:srgbClr val="3333B2"/>
                </a:solidFill>
                <a:cs typeface="Tahoma"/>
              </a:rPr>
              <a:t>Statistical</a:t>
            </a:r>
            <a:r>
              <a:rPr sz="1200" spc="-75" dirty="0">
                <a:solidFill>
                  <a:srgbClr val="3333B2"/>
                </a:solidFill>
                <a:cs typeface="Tahoma"/>
              </a:rPr>
              <a:t> </a:t>
            </a:r>
            <a:r>
              <a:rPr sz="1200" spc="-65" dirty="0" smtClean="0">
                <a:solidFill>
                  <a:srgbClr val="3333B2"/>
                </a:solidFill>
                <a:cs typeface="Tahoma"/>
              </a:rPr>
              <a:t>assumptions</a:t>
            </a:r>
            <a:endParaRPr lang="en-US" sz="1200" dirty="0">
              <a:cs typeface="Tahoma"/>
            </a:endParaRPr>
          </a:p>
          <a:p>
            <a:pPr marL="184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000" spc="-20" dirty="0" smtClean="0">
                <a:solidFill>
                  <a:srgbClr val="3333B2"/>
                </a:solidFill>
                <a:cs typeface="Tahoma"/>
              </a:rPr>
              <a:t>Localization</a:t>
            </a:r>
            <a:r>
              <a:rPr sz="1000" spc="-20" dirty="0">
                <a:cs typeface="Tahoma"/>
              </a:rPr>
              <a:t>: </a:t>
            </a:r>
            <a:r>
              <a:rPr sz="1000" spc="-30" dirty="0">
                <a:cs typeface="Tahoma"/>
              </a:rPr>
              <a:t>compact </a:t>
            </a:r>
            <a:r>
              <a:rPr sz="1000" spc="-25" dirty="0">
                <a:cs typeface="Tahoma"/>
              </a:rPr>
              <a:t>filters </a:t>
            </a:r>
            <a:r>
              <a:rPr sz="1000" spc="-40" dirty="0">
                <a:cs typeface="Tahoma"/>
              </a:rPr>
              <a:t>for </a:t>
            </a:r>
            <a:r>
              <a:rPr sz="1000" spc="-45" dirty="0">
                <a:cs typeface="Tahoma"/>
              </a:rPr>
              <a:t>low  </a:t>
            </a:r>
            <a:r>
              <a:rPr sz="1000" spc="-30" dirty="0" smtClean="0">
                <a:cs typeface="Tahoma"/>
              </a:rPr>
              <a:t>complexity</a:t>
            </a:r>
            <a:endParaRPr lang="en-US" sz="1000" dirty="0">
              <a:cs typeface="Tahoma"/>
            </a:endParaRPr>
          </a:p>
          <a:p>
            <a:pPr marL="184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000" spc="-30" dirty="0" smtClean="0">
                <a:solidFill>
                  <a:srgbClr val="3333B2"/>
                </a:solidFill>
                <a:cs typeface="Tahoma"/>
              </a:rPr>
              <a:t>Stationarity</a:t>
            </a:r>
            <a:r>
              <a:rPr sz="1000" spc="-30" dirty="0">
                <a:cs typeface="Tahoma"/>
              </a:rPr>
              <a:t>:  </a:t>
            </a:r>
            <a:r>
              <a:rPr sz="1000" spc="-25" dirty="0">
                <a:cs typeface="Tahoma"/>
              </a:rPr>
              <a:t>translation</a:t>
            </a:r>
            <a:r>
              <a:rPr sz="1000" spc="-165" dirty="0">
                <a:cs typeface="Tahoma"/>
              </a:rPr>
              <a:t> </a:t>
            </a:r>
            <a:r>
              <a:rPr sz="1000" spc="-40" dirty="0" smtClean="0">
                <a:cs typeface="Tahoma"/>
              </a:rPr>
              <a:t>invariance</a:t>
            </a:r>
            <a:endParaRPr lang="en-US" sz="1000" dirty="0">
              <a:cs typeface="Tahoma"/>
            </a:endParaRPr>
          </a:p>
          <a:p>
            <a:pPr marL="184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000" spc="-25" dirty="0" smtClean="0">
                <a:solidFill>
                  <a:srgbClr val="3333B2"/>
                </a:solidFill>
                <a:cs typeface="Tahoma"/>
              </a:rPr>
              <a:t>Compositionality</a:t>
            </a:r>
            <a:r>
              <a:rPr sz="1000" spc="-25" dirty="0" smtClean="0">
                <a:cs typeface="Tahoma"/>
              </a:rPr>
              <a:t>:  </a:t>
            </a:r>
            <a:r>
              <a:rPr sz="1000" spc="-40" dirty="0" smtClean="0">
                <a:cs typeface="Tahoma"/>
              </a:rPr>
              <a:t>analysis </a:t>
            </a:r>
            <a:r>
              <a:rPr sz="1000" spc="-20" dirty="0" smtClean="0">
                <a:cs typeface="Tahoma"/>
              </a:rPr>
              <a:t>with </a:t>
            </a:r>
            <a:r>
              <a:rPr sz="1000" spc="-50" dirty="0" smtClean="0">
                <a:cs typeface="Tahoma"/>
              </a:rPr>
              <a:t>a</a:t>
            </a:r>
            <a:r>
              <a:rPr sz="1000" spc="-105" dirty="0" smtClean="0">
                <a:cs typeface="Tahoma"/>
              </a:rPr>
              <a:t> </a:t>
            </a:r>
            <a:r>
              <a:rPr sz="1000" spc="-25" dirty="0" err="1" smtClean="0">
                <a:cs typeface="Tahoma"/>
              </a:rPr>
              <a:t>filterbank</a:t>
            </a:r>
            <a:endParaRPr sz="1000" dirty="0">
              <a:cs typeface="Tahom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66638" y="30914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ConvNets:</a:t>
            </a:r>
            <a:r>
              <a:rPr spc="150" dirty="0"/>
              <a:t> </a:t>
            </a:r>
            <a:r>
              <a:rPr spc="-45" dirty="0"/>
              <a:t>architecture</a:t>
            </a:r>
          </a:p>
        </p:txBody>
      </p:sp>
      <p:sp>
        <p:nvSpPr>
          <p:cNvPr id="4" name="object 4"/>
          <p:cNvSpPr/>
          <p:nvPr/>
        </p:nvSpPr>
        <p:spPr>
          <a:xfrm>
            <a:off x="359994" y="643694"/>
            <a:ext cx="3888038" cy="119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294" y="2041880"/>
            <a:ext cx="1323340" cy="1004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70" dirty="0">
                <a:solidFill>
                  <a:srgbClr val="3333B2"/>
                </a:solidFill>
                <a:cs typeface="Tahoma"/>
              </a:rPr>
              <a:t>Ingredients</a:t>
            </a:r>
            <a:endParaRPr sz="1200" dirty="0">
              <a:cs typeface="Tahoma"/>
            </a:endParaRPr>
          </a:p>
          <a:p>
            <a:pPr marL="103505">
              <a:lnSpc>
                <a:spcPct val="100000"/>
              </a:lnSpc>
              <a:spcBef>
                <a:spcPts val="675"/>
              </a:spcBef>
              <a:buClr>
                <a:srgbClr val="3333B2"/>
              </a:buClr>
              <a:buAutoNum type="arabicPeriod"/>
              <a:tabLst>
                <a:tab pos="203200" algn="l"/>
              </a:tabLst>
            </a:pPr>
            <a:r>
              <a:rPr sz="1000" spc="-20" dirty="0">
                <a:cs typeface="Tahoma"/>
              </a:rPr>
              <a:t>Convolution</a:t>
            </a:r>
            <a:endParaRPr sz="1000" dirty="0">
              <a:cs typeface="Tahoma"/>
            </a:endParaRPr>
          </a:p>
          <a:p>
            <a:pPr marL="103505" marR="5080">
              <a:lnSpc>
                <a:spcPct val="124500"/>
              </a:lnSpc>
              <a:buClr>
                <a:srgbClr val="3333B2"/>
              </a:buClr>
              <a:buAutoNum type="arabicPeriod"/>
              <a:tabLst>
                <a:tab pos="203200" algn="l"/>
              </a:tabLst>
            </a:pPr>
            <a:r>
              <a:rPr sz="1000" spc="-30" dirty="0">
                <a:cs typeface="Tahoma"/>
              </a:rPr>
              <a:t>Non-linearity </a:t>
            </a:r>
            <a:r>
              <a:rPr sz="1000" dirty="0">
                <a:cs typeface="Tahoma"/>
              </a:rPr>
              <a:t>(ReLU)  </a:t>
            </a:r>
            <a:r>
              <a:rPr sz="1000" spc="-35" dirty="0">
                <a:solidFill>
                  <a:srgbClr val="3333B2"/>
                </a:solidFill>
                <a:cs typeface="Tahoma"/>
              </a:rPr>
              <a:t>3.</a:t>
            </a:r>
            <a:r>
              <a:rPr sz="1000" spc="-35" dirty="0">
                <a:cs typeface="Tahoma"/>
              </a:rPr>
              <a:t>Down-sampling  </a:t>
            </a:r>
            <a:r>
              <a:rPr sz="1000" spc="-20" dirty="0">
                <a:solidFill>
                  <a:srgbClr val="3333B2"/>
                </a:solidFill>
                <a:cs typeface="Tahoma"/>
              </a:rPr>
              <a:t>4.</a:t>
            </a:r>
            <a:r>
              <a:rPr sz="1000" spc="-20" dirty="0">
                <a:cs typeface="Tahoma"/>
              </a:rPr>
              <a:t>Pooling</a:t>
            </a:r>
            <a:endParaRPr sz="1000" dirty="0">
              <a:cs typeface="Tahom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66638" y="30914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ConvNets </a:t>
            </a:r>
            <a:r>
              <a:rPr spc="-65" dirty="0"/>
              <a:t>on</a:t>
            </a:r>
            <a:r>
              <a:rPr spc="50" dirty="0"/>
              <a:t> </a:t>
            </a:r>
            <a:r>
              <a:rPr spc="-70" dirty="0"/>
              <a:t>graphs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7294" y="762279"/>
            <a:ext cx="1728470" cy="91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3333B2"/>
                </a:solidFill>
                <a:cs typeface="Tahoma"/>
              </a:rPr>
              <a:t>Graphs </a:t>
            </a:r>
            <a:r>
              <a:rPr sz="1200" spc="-80" dirty="0">
                <a:solidFill>
                  <a:srgbClr val="3333B2"/>
                </a:solidFill>
                <a:cs typeface="Tahoma"/>
              </a:rPr>
              <a:t>vs </a:t>
            </a:r>
            <a:r>
              <a:rPr sz="1200" spc="-45" dirty="0">
                <a:solidFill>
                  <a:srgbClr val="3333B2"/>
                </a:solidFill>
                <a:cs typeface="Tahoma"/>
              </a:rPr>
              <a:t>Euclidean</a:t>
            </a:r>
            <a:r>
              <a:rPr sz="1200" spc="145" dirty="0">
                <a:solidFill>
                  <a:srgbClr val="3333B2"/>
                </a:solidFill>
                <a:cs typeface="Tahoma"/>
              </a:rPr>
              <a:t> </a:t>
            </a:r>
            <a:r>
              <a:rPr sz="1200" spc="-60" dirty="0">
                <a:solidFill>
                  <a:srgbClr val="3333B2"/>
                </a:solidFill>
                <a:cs typeface="Tahoma"/>
              </a:rPr>
              <a:t>grids</a:t>
            </a:r>
            <a:endParaRPr sz="1200" dirty="0">
              <a:cs typeface="Tahoma"/>
            </a:endParaRPr>
          </a:p>
          <a:p>
            <a:pPr marL="294639" indent="-17145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1000" spc="-50" dirty="0" smtClean="0">
                <a:cs typeface="Tahoma"/>
              </a:rPr>
              <a:t>Irregular</a:t>
            </a:r>
            <a:r>
              <a:rPr sz="1000" spc="-135" dirty="0" smtClean="0">
                <a:cs typeface="Tahoma"/>
              </a:rPr>
              <a:t> </a:t>
            </a:r>
            <a:r>
              <a:rPr sz="1000" spc="-35" dirty="0" smtClean="0">
                <a:cs typeface="Tahoma"/>
              </a:rPr>
              <a:t>sampling.</a:t>
            </a:r>
            <a:endParaRPr lang="en-US" sz="1000" dirty="0">
              <a:cs typeface="Tahoma"/>
            </a:endParaRPr>
          </a:p>
          <a:p>
            <a:pPr marL="294639" indent="-17145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1000" spc="-35" dirty="0" smtClean="0">
                <a:cs typeface="Tahoma"/>
              </a:rPr>
              <a:t>Weighted</a:t>
            </a:r>
            <a:r>
              <a:rPr sz="1000" spc="-135" dirty="0" smtClean="0">
                <a:cs typeface="Tahoma"/>
              </a:rPr>
              <a:t> </a:t>
            </a:r>
            <a:r>
              <a:rPr sz="1000" spc="-60" dirty="0" smtClean="0">
                <a:cs typeface="Tahoma"/>
              </a:rPr>
              <a:t>edges.</a:t>
            </a:r>
            <a:endParaRPr lang="en-US" sz="1000" dirty="0">
              <a:cs typeface="Tahoma"/>
            </a:endParaRPr>
          </a:p>
          <a:p>
            <a:pPr marL="294639" indent="-171450">
              <a:lnSpc>
                <a:spcPct val="10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1000" spc="-5" dirty="0" smtClean="0">
                <a:cs typeface="Tahoma"/>
              </a:rPr>
              <a:t>No </a:t>
            </a:r>
            <a:r>
              <a:rPr sz="1000" spc="-30" dirty="0">
                <a:cs typeface="Tahoma"/>
              </a:rPr>
              <a:t>orientation </a:t>
            </a:r>
            <a:r>
              <a:rPr sz="1000" spc="-10" dirty="0">
                <a:cs typeface="Tahoma"/>
              </a:rPr>
              <a:t>(in</a:t>
            </a:r>
            <a:r>
              <a:rPr sz="1000" spc="-70" dirty="0">
                <a:cs typeface="Tahoma"/>
              </a:rPr>
              <a:t> </a:t>
            </a:r>
            <a:r>
              <a:rPr sz="1000" spc="-40" dirty="0">
                <a:cs typeface="Tahoma"/>
              </a:rPr>
              <a:t>general).</a:t>
            </a:r>
            <a:endParaRPr sz="1000" dirty="0"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294" y="2047478"/>
            <a:ext cx="241495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1200" spc="-65" dirty="0" smtClean="0">
                <a:solidFill>
                  <a:srgbClr val="3333B2"/>
                </a:solidFill>
                <a:cs typeface="Tahoma"/>
              </a:rPr>
              <a:t>Challenges</a:t>
            </a:r>
            <a:endParaRPr lang="en-US" sz="1200" dirty="0">
              <a:cs typeface="Tahoma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00" spc="-35" dirty="0" smtClean="0">
                <a:cs typeface="Tahoma"/>
              </a:rPr>
              <a:t>Formulate </a:t>
            </a:r>
            <a:r>
              <a:rPr sz="1000" spc="-25" dirty="0">
                <a:cs typeface="Tahoma"/>
              </a:rPr>
              <a:t>convolution </a:t>
            </a:r>
            <a:r>
              <a:rPr sz="1000" spc="-50" dirty="0">
                <a:cs typeface="Tahoma"/>
              </a:rPr>
              <a:t>and  </a:t>
            </a:r>
            <a:r>
              <a:rPr sz="1000" spc="-45" dirty="0">
                <a:cs typeface="Tahoma"/>
              </a:rPr>
              <a:t>down-sampling on</a:t>
            </a:r>
            <a:r>
              <a:rPr sz="1000" spc="60" dirty="0">
                <a:cs typeface="Tahoma"/>
              </a:rPr>
              <a:t> </a:t>
            </a:r>
            <a:r>
              <a:rPr sz="1000" spc="-45" dirty="0" smtClean="0">
                <a:cs typeface="Tahoma"/>
              </a:rPr>
              <a:t>graphs.</a:t>
            </a:r>
            <a:endParaRPr lang="en-US" sz="1000" dirty="0">
              <a:cs typeface="Tahoma"/>
            </a:endParaRPr>
          </a:p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00" spc="-20" dirty="0" smtClean="0">
                <a:cs typeface="Tahoma"/>
              </a:rPr>
              <a:t>Make </a:t>
            </a:r>
            <a:r>
              <a:rPr sz="1000" spc="-40" dirty="0">
                <a:cs typeface="Tahoma"/>
              </a:rPr>
              <a:t>them</a:t>
            </a:r>
            <a:r>
              <a:rPr sz="1000" spc="-10" dirty="0">
                <a:cs typeface="Tahoma"/>
              </a:rPr>
              <a:t> </a:t>
            </a:r>
            <a:r>
              <a:rPr sz="1000" spc="-30" dirty="0">
                <a:cs typeface="Tahoma"/>
              </a:rPr>
              <a:t>efficient!</a:t>
            </a:r>
            <a:endParaRPr sz="1000" dirty="0"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6650" y="542700"/>
            <a:ext cx="822320" cy="822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0709" y="2047478"/>
            <a:ext cx="1053385" cy="1053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7402" y="1485799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465"/>
                </a:lnTo>
              </a:path>
            </a:pathLst>
          </a:custGeom>
          <a:ln w="23106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5147" y="1779733"/>
            <a:ext cx="105410" cy="158115"/>
          </a:xfrm>
          <a:custGeom>
            <a:avLst/>
            <a:gdLst/>
            <a:ahLst/>
            <a:cxnLst/>
            <a:rect l="l" t="t" r="r" b="b"/>
            <a:pathLst>
              <a:path w="105410" h="158114">
                <a:moveTo>
                  <a:pt x="105326" y="0"/>
                </a:moveTo>
                <a:lnTo>
                  <a:pt x="0" y="0"/>
                </a:lnTo>
                <a:lnTo>
                  <a:pt x="52254" y="157581"/>
                </a:lnTo>
                <a:lnTo>
                  <a:pt x="105326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4166638" y="30914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ConvNets </a:t>
            </a:r>
            <a:r>
              <a:rPr spc="-65" dirty="0"/>
              <a:t>on </a:t>
            </a:r>
            <a:r>
              <a:rPr spc="-75" dirty="0"/>
              <a:t>graphs:  </a:t>
            </a:r>
            <a:r>
              <a:rPr spc="-35" dirty="0"/>
              <a:t>spectral</a:t>
            </a:r>
            <a:r>
              <a:rPr spc="45" dirty="0"/>
              <a:t> </a:t>
            </a:r>
            <a:r>
              <a:rPr spc="-60" dirty="0"/>
              <a:t>approach</a:t>
            </a: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800" dirty="0">
                <a:latin typeface="Arial"/>
                <a:cs typeface="Arial"/>
              </a:rPr>
              <a:t>Bruna,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Zaremba,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Szlam,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and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LeCun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  <a:hlinkClick r:id="rId2" action="ppaction://hlinksldjump"/>
              </a:rPr>
              <a:t>2014</a:t>
            </a:r>
            <a:r>
              <a:rPr sz="800" spc="-20" dirty="0">
                <a:latin typeface="Arial"/>
                <a:cs typeface="Arial"/>
              </a:rPr>
              <a:t>;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Henaff,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Bruna,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and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LeCun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  <a:hlinkClick r:id="rId2" action="ppaction://hlinksldjump"/>
              </a:rPr>
              <a:t>2015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012" y="762368"/>
            <a:ext cx="319468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000" spc="-20" dirty="0" smtClean="0">
                <a:cs typeface="Tahoma"/>
              </a:rPr>
              <a:t>Spectral </a:t>
            </a:r>
            <a:r>
              <a:rPr sz="1000" spc="-40" dirty="0">
                <a:cs typeface="Tahoma"/>
              </a:rPr>
              <a:t>graph theory for </a:t>
            </a:r>
            <a:r>
              <a:rPr sz="1000" spc="-25" dirty="0">
                <a:cs typeface="Tahoma"/>
              </a:rPr>
              <a:t>convolution </a:t>
            </a:r>
            <a:r>
              <a:rPr sz="1000" spc="-45" dirty="0">
                <a:cs typeface="Tahoma"/>
              </a:rPr>
              <a:t>on</a:t>
            </a:r>
            <a:r>
              <a:rPr sz="1000" spc="110" dirty="0">
                <a:cs typeface="Tahoma"/>
              </a:rPr>
              <a:t> </a:t>
            </a:r>
            <a:r>
              <a:rPr sz="1000" spc="-45" dirty="0">
                <a:cs typeface="Tahoma"/>
              </a:rPr>
              <a:t>graphs.</a:t>
            </a:r>
            <a:endParaRPr sz="1000" dirty="0">
              <a:cs typeface="Tahoma"/>
            </a:endParaRPr>
          </a:p>
          <a:p>
            <a:pPr marL="184150" indent="-171450">
              <a:lnSpc>
                <a:spcPct val="1500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000" b="1" spc="-30" dirty="0" smtClean="0">
                <a:cs typeface="Tahoma"/>
              </a:rPr>
              <a:t>Balanced </a:t>
            </a:r>
            <a:r>
              <a:rPr sz="1000" b="1" spc="-15" dirty="0">
                <a:cs typeface="Tahoma"/>
              </a:rPr>
              <a:t>cut </a:t>
            </a:r>
            <a:r>
              <a:rPr sz="1000" spc="-40" dirty="0">
                <a:cs typeface="Tahoma"/>
              </a:rPr>
              <a:t>model for graph </a:t>
            </a:r>
            <a:r>
              <a:rPr sz="1000" spc="-50" dirty="0">
                <a:cs typeface="Tahoma"/>
              </a:rPr>
              <a:t>coarsening </a:t>
            </a:r>
            <a:r>
              <a:rPr sz="1000" spc="-40" dirty="0">
                <a:cs typeface="Tahoma"/>
              </a:rPr>
              <a:t> </a:t>
            </a:r>
            <a:r>
              <a:rPr sz="1000" spc="-35" dirty="0">
                <a:cs typeface="Tahoma"/>
              </a:rPr>
              <a:t>(sub-sampling).</a:t>
            </a:r>
            <a:endParaRPr sz="1000" dirty="0"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7917" y="1845785"/>
            <a:ext cx="1176616" cy="693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8244" y="2297105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595697" y="0"/>
                </a:moveTo>
                <a:lnTo>
                  <a:pt x="0" y="0"/>
                </a:lnTo>
              </a:path>
            </a:pathLst>
          </a:custGeom>
          <a:ln w="32172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7931" y="2224348"/>
            <a:ext cx="220979" cy="146685"/>
          </a:xfrm>
          <a:custGeom>
            <a:avLst/>
            <a:gdLst/>
            <a:ahLst/>
            <a:cxnLst/>
            <a:rect l="l" t="t" r="r" b="b"/>
            <a:pathLst>
              <a:path w="220980" h="146685">
                <a:moveTo>
                  <a:pt x="220544" y="0"/>
                </a:moveTo>
                <a:lnTo>
                  <a:pt x="0" y="72756"/>
                </a:lnTo>
                <a:lnTo>
                  <a:pt x="220544" y="146650"/>
                </a:lnTo>
                <a:lnTo>
                  <a:pt x="220544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9003" y="1483051"/>
            <a:ext cx="1466678" cy="14666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4984" y="2135676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4">
                <a:moveTo>
                  <a:pt x="0" y="0"/>
                </a:moveTo>
                <a:lnTo>
                  <a:pt x="594560" y="0"/>
                </a:lnTo>
              </a:path>
            </a:pathLst>
          </a:custGeom>
          <a:ln w="32172">
            <a:solidFill>
              <a:srgbClr val="00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450" y="2062919"/>
            <a:ext cx="219710" cy="146685"/>
          </a:xfrm>
          <a:custGeom>
            <a:avLst/>
            <a:gdLst/>
            <a:ahLst/>
            <a:cxnLst/>
            <a:rect l="l" t="t" r="r" b="b"/>
            <a:pathLst>
              <a:path w="219710" h="146685">
                <a:moveTo>
                  <a:pt x="0" y="0"/>
                </a:moveTo>
                <a:lnTo>
                  <a:pt x="0" y="146650"/>
                </a:lnTo>
                <a:lnTo>
                  <a:pt x="219407" y="72756"/>
                </a:lnTo>
                <a:lnTo>
                  <a:pt x="0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4166638" y="30914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597</Words>
  <Application>Microsoft Office PowerPoint</Application>
  <PresentationFormat>自定义</PresentationFormat>
  <Paragraphs>160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等线</vt:lpstr>
      <vt:lpstr>Lucida Sans</vt:lpstr>
      <vt:lpstr>Microsoft YaHei UI</vt:lpstr>
      <vt:lpstr>宋体</vt:lpstr>
      <vt:lpstr>Arial</vt:lpstr>
      <vt:lpstr>Calibri</vt:lpstr>
      <vt:lpstr>Cambria Math</vt:lpstr>
      <vt:lpstr>Garamond</vt:lpstr>
      <vt:lpstr>Lucida Sans Unicode</vt:lpstr>
      <vt:lpstr>Palatino Linotype</vt:lpstr>
      <vt:lpstr>Tahoma</vt:lpstr>
      <vt:lpstr>Times New Roman</vt:lpstr>
      <vt:lpstr>Verdana</vt:lpstr>
      <vt:lpstr>Office Theme</vt:lpstr>
      <vt:lpstr>Convolutional Neural Networks on Graphs with Fast Localized Spectral Filtering</vt:lpstr>
      <vt:lpstr>Structured data</vt:lpstr>
      <vt:lpstr>Graph Data</vt:lpstr>
      <vt:lpstr>Graph Data</vt:lpstr>
      <vt:lpstr>ConvNets are ubiquitous LeCun, Bengio, and Hinton 2015</vt:lpstr>
      <vt:lpstr>Why are ConvNets good ?</vt:lpstr>
      <vt:lpstr>ConvNets: architecture</vt:lpstr>
      <vt:lpstr>ConvNets on graphs</vt:lpstr>
      <vt:lpstr>ConvNets on graphs:  spectral approach Bruna, Zaremba, Szlam, and LeCun 2014; Henaff, Bruna, and LeCun 2015</vt:lpstr>
      <vt:lpstr>Definitions: graph Chung 1997</vt:lpstr>
      <vt:lpstr>Laplace Matrix</vt:lpstr>
      <vt:lpstr>Convolution</vt:lpstr>
      <vt:lpstr>Convolution</vt:lpstr>
      <vt:lpstr>Definitions:  convolution on graphs Shuman, Narang, Frossard, Ortega, and Vandergheynst   2013</vt:lpstr>
      <vt:lpstr>Polynomial parametrization for localized filters Shuman, Ricaud, and Vandergheynst  2016</vt:lpstr>
      <vt:lpstr>Filter localization Shuman, Ricaud, and Vandergheynst  2016</vt:lpstr>
      <vt:lpstr>MNIST: revisiting Euclidean ConvNets</vt:lpstr>
      <vt:lpstr>MNIST: classification accuracy</vt:lpstr>
      <vt:lpstr>Application: semi-supervised learning Kipf and Welling 2016</vt:lpstr>
      <vt:lpstr>Application: time-varying graph signals Seo,  Defferrard, Bresson, and Vandergheynst  2016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Convolutional Neural Networks on Graphs with Fast Localized Spectral Filtering</dc:title>
  <dc:subject>A Network Tour of Data Science (NTDS)</dc:subject>
  <dc:creator>Michaël Defferrard</dc:creator>
  <cp:lastModifiedBy>王需</cp:lastModifiedBy>
  <cp:revision>56</cp:revision>
  <dcterms:created xsi:type="dcterms:W3CDTF">2017-05-16T01:00:42Z</dcterms:created>
  <dcterms:modified xsi:type="dcterms:W3CDTF">2017-05-16T05:23:48Z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2016-12-22T00:00:00Z</vt:filetime>
  </property>
  <property fmtid="{D5CDD505-2E9C-101B-9397-08002B2CF9AE}" pid="3" name="Creator">
    <vt:lpwstr>LaTeX with Beamer class version 3.36</vt:lpwstr>
  </property>
  <property fmtid="{D5CDD505-2E9C-101B-9397-08002B2CF9AE}" pid="4" name="LastSaved">
    <vt:filetime>2017-05-16T00:00:00Z</vt:filetime>
  </property>
</Properties>
</file>