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633" r:id="rId2"/>
    <p:sldId id="510" r:id="rId3"/>
    <p:sldId id="632" r:id="rId4"/>
    <p:sldId id="671" r:id="rId5"/>
    <p:sldId id="672" r:id="rId6"/>
    <p:sldId id="637" r:id="rId7"/>
    <p:sldId id="656" r:id="rId8"/>
    <p:sldId id="661" r:id="rId9"/>
    <p:sldId id="683" r:id="rId10"/>
    <p:sldId id="673" r:id="rId11"/>
    <p:sldId id="662" r:id="rId12"/>
    <p:sldId id="641" r:id="rId13"/>
    <p:sldId id="680" r:id="rId14"/>
    <p:sldId id="678" r:id="rId15"/>
    <p:sldId id="676" r:id="rId16"/>
    <p:sldId id="677" r:id="rId17"/>
    <p:sldId id="666" r:id="rId18"/>
    <p:sldId id="665" r:id="rId19"/>
    <p:sldId id="645" r:id="rId20"/>
    <p:sldId id="646" r:id="rId21"/>
    <p:sldId id="682" r:id="rId22"/>
    <p:sldId id="647" r:id="rId23"/>
    <p:sldId id="679" r:id="rId24"/>
    <p:sldId id="655" r:id="rId25"/>
    <p:sldId id="650" r:id="rId26"/>
    <p:sldId id="6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EE6"/>
    <a:srgbClr val="D5F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94" autoAdjust="0"/>
    <p:restoredTop sz="54267" autoAdjust="0"/>
  </p:normalViewPr>
  <p:slideViewPr>
    <p:cSldViewPr snapToGrid="0" snapToObjects="1">
      <p:cViewPr varScale="1">
        <p:scale>
          <a:sx n="50" d="100"/>
          <a:sy n="50" d="100"/>
        </p:scale>
        <p:origin x="150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18486376851351"/>
          <c:y val="3.3925428907030104E-2"/>
          <c:w val="0.79144976236640252"/>
          <c:h val="0.70298610800608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x dimension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Sheet1!$C$2:$C$6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0.6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plus>
            <c:minus>
              <c:numRef>
                <c:f>Sheet1!$D$2:$D$6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0.6</c:v>
                  </c:pt>
                  <c:pt idx="2">
                    <c:v>2.78</c:v>
                  </c:pt>
                  <c:pt idx="3">
                    <c:v>0</c:v>
                  </c:pt>
                </c:numCache>
              </c:numRef>
            </c:minus>
          </c:errBars>
          <c:cat>
            <c:strRef>
              <c:f>Sheet1!$A$2:$A$5</c:f>
              <c:strCache>
                <c:ptCount val="4"/>
                <c:pt idx="0">
                  <c:v>NoBlockage</c:v>
                </c:pt>
                <c:pt idx="1">
                  <c:v>Hand</c:v>
                </c:pt>
                <c:pt idx="2">
                  <c:v>Head</c:v>
                </c:pt>
                <c:pt idx="3">
                  <c:v>Body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6.8</c:v>
                </c:pt>
                <c:pt idx="1">
                  <c:v>4.2</c:v>
                </c:pt>
                <c:pt idx="2">
                  <c:v>0.08</c:v>
                </c:pt>
                <c:pt idx="3">
                  <c:v>0.08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7877040"/>
        <c:axId val="217877432"/>
      </c:barChart>
      <c:catAx>
        <c:axId val="2178770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800" dirty="0" smtClean="0"/>
                  <a:t>Blockage Scenarios</a:t>
                </a:r>
                <a:endParaRPr lang="en-US" sz="2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7877432"/>
        <c:crosses val="autoZero"/>
        <c:auto val="1"/>
        <c:lblAlgn val="ctr"/>
        <c:lblOffset val="100"/>
        <c:noMultiLvlLbl val="0"/>
      </c:catAx>
      <c:valAx>
        <c:axId val="217877432"/>
        <c:scaling>
          <c:orientation val="minMax"/>
          <c:max val="7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800" b="1" i="0" baseline="0" dirty="0" smtClean="0">
                    <a:effectLst/>
                  </a:rPr>
                  <a:t>Data Rate (</a:t>
                </a:r>
                <a:r>
                  <a:rPr lang="en-US" sz="2800" b="1" i="0" baseline="0" dirty="0" err="1" smtClean="0">
                    <a:effectLst/>
                  </a:rPr>
                  <a:t>Gbps</a:t>
                </a:r>
                <a:r>
                  <a:rPr lang="en-US" sz="2800" b="1" i="0" baseline="0" dirty="0" smtClean="0">
                    <a:effectLst/>
                  </a:rPr>
                  <a:t>)</a:t>
                </a:r>
                <a:endParaRPr lang="en-US" sz="2800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17877040"/>
        <c:crosses val="autoZero"/>
        <c:crossBetween val="between"/>
        <c:majorUnit val="1"/>
      </c:valAx>
    </c:plotArea>
    <c:plotVisOnly val="1"/>
    <c:dispBlanksAs val="gap"/>
    <c:showDLblsOverMax val="0"/>
  </c:chart>
  <c:spPr>
    <a:solidFill>
      <a:srgbClr val="FFFFFF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13418635170604"/>
          <c:y val="4.186772694453797E-2"/>
          <c:w val="0.68652283246162393"/>
          <c:h val="0.72172679869424849"/>
        </c:manualLayout>
      </c:layout>
      <c:scatterChart>
        <c:scatterStyle val="lineMarker"/>
        <c:varyColors val="0"/>
        <c:ser>
          <c:idx val="0"/>
          <c:order val="0"/>
          <c:spPr>
            <a:ln>
              <a:solidFill>
                <a:srgbClr val="FF0000"/>
              </a:solidFill>
              <a:prstDash val="sysDot"/>
            </a:ln>
          </c:spPr>
          <c:marker>
            <c:symbol val="none"/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50</c:v>
                </c:pt>
                <c:pt idx="1">
                  <c:v>60</c:v>
                </c:pt>
                <c:pt idx="2">
                  <c:v>70</c:v>
                </c:pt>
                <c:pt idx="3">
                  <c:v>80</c:v>
                </c:pt>
                <c:pt idx="4">
                  <c:v>90</c:v>
                </c:pt>
                <c:pt idx="5">
                  <c:v>100</c:v>
                </c:pt>
                <c:pt idx="6">
                  <c:v>110</c:v>
                </c:pt>
                <c:pt idx="7">
                  <c:v>120</c:v>
                </c:pt>
                <c:pt idx="8">
                  <c:v>130</c:v>
                </c:pt>
              </c:numCache>
            </c:numRef>
          </c:xVal>
          <c:yVal>
            <c:numRef>
              <c:f>Sheet1!$B$2:$B$10</c:f>
              <c:numCache>
                <c:formatCode>General</c:formatCode>
                <c:ptCount val="9"/>
                <c:pt idx="0">
                  <c:v>50</c:v>
                </c:pt>
                <c:pt idx="1">
                  <c:v>60</c:v>
                </c:pt>
                <c:pt idx="2">
                  <c:v>70</c:v>
                </c:pt>
                <c:pt idx="3">
                  <c:v>80</c:v>
                </c:pt>
                <c:pt idx="4">
                  <c:v>90</c:v>
                </c:pt>
                <c:pt idx="5">
                  <c:v>100</c:v>
                </c:pt>
                <c:pt idx="6">
                  <c:v>110</c:v>
                </c:pt>
                <c:pt idx="7">
                  <c:v>120</c:v>
                </c:pt>
                <c:pt idx="8">
                  <c:v>130</c:v>
                </c:pt>
              </c:numCache>
            </c:numRef>
          </c:yVal>
          <c:smooth val="0"/>
        </c:ser>
        <c:ser>
          <c:idx val="1"/>
          <c:order val="1"/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50</c:v>
                </c:pt>
                <c:pt idx="1">
                  <c:v>60</c:v>
                </c:pt>
                <c:pt idx="2">
                  <c:v>70</c:v>
                </c:pt>
                <c:pt idx="3">
                  <c:v>80</c:v>
                </c:pt>
                <c:pt idx="4">
                  <c:v>90</c:v>
                </c:pt>
                <c:pt idx="5">
                  <c:v>100</c:v>
                </c:pt>
                <c:pt idx="6">
                  <c:v>110</c:v>
                </c:pt>
                <c:pt idx="7">
                  <c:v>120</c:v>
                </c:pt>
                <c:pt idx="8">
                  <c:v>130</c:v>
                </c:pt>
              </c:numCache>
            </c:numRef>
          </c:xVal>
          <c:yVal>
            <c:numRef>
              <c:f>Sheet1!$C$2:$C$10</c:f>
              <c:numCache>
                <c:formatCode>General</c:formatCode>
                <c:ptCount val="9"/>
                <c:pt idx="0">
                  <c:v>50</c:v>
                </c:pt>
                <c:pt idx="1">
                  <c:v>60</c:v>
                </c:pt>
                <c:pt idx="2">
                  <c:v>70</c:v>
                </c:pt>
                <c:pt idx="3">
                  <c:v>85</c:v>
                </c:pt>
                <c:pt idx="4">
                  <c:v>95</c:v>
                </c:pt>
                <c:pt idx="5">
                  <c:v>105</c:v>
                </c:pt>
                <c:pt idx="6">
                  <c:v>105</c:v>
                </c:pt>
                <c:pt idx="7">
                  <c:v>125</c:v>
                </c:pt>
                <c:pt idx="8">
                  <c:v>135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0958904"/>
        <c:axId val="220959296"/>
      </c:scatterChart>
      <c:valAx>
        <c:axId val="220958904"/>
        <c:scaling>
          <c:orientation val="minMax"/>
          <c:max val="140"/>
          <c:min val="40"/>
        </c:scaling>
        <c:delete val="0"/>
        <c:axPos val="b"/>
        <c:majorGridlines>
          <c:spPr>
            <a:ln>
              <a:solidFill>
                <a:schemeClr val="tx1">
                  <a:alpha val="1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2400" dirty="0" smtClean="0"/>
                  <a:t>Actual</a:t>
                </a:r>
                <a:r>
                  <a:rPr lang="en-US" sz="2400" baseline="0" dirty="0" smtClean="0"/>
                  <a:t> Angle(Degree)</a:t>
                </a:r>
                <a:endParaRPr lang="en-US" sz="2400" dirty="0"/>
              </a:p>
            </c:rich>
          </c:tx>
          <c:layout>
            <c:manualLayout>
              <c:xMode val="edge"/>
              <c:yMode val="edge"/>
              <c:x val="0.28660183781500603"/>
              <c:y val="0.8808679592141723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/>
        </c:spPr>
        <c:txPr>
          <a:bodyPr/>
          <a:lstStyle/>
          <a:p>
            <a:pPr>
              <a:defRPr sz="2400"/>
            </a:pPr>
            <a:endParaRPr lang="en-US"/>
          </a:p>
        </c:txPr>
        <c:crossAx val="220959296"/>
        <c:crosses val="autoZero"/>
        <c:crossBetween val="midCat"/>
        <c:majorUnit val="20"/>
      </c:valAx>
      <c:valAx>
        <c:axId val="220959296"/>
        <c:scaling>
          <c:orientation val="minMax"/>
          <c:max val="140"/>
          <c:min val="40"/>
        </c:scaling>
        <c:delete val="0"/>
        <c:axPos val="l"/>
        <c:majorGridlines>
          <c:spPr>
            <a:ln>
              <a:solidFill>
                <a:schemeClr val="tx1">
                  <a:alpha val="1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 b="1" i="0" baseline="0" dirty="0" smtClean="0">
                    <a:effectLst/>
                  </a:rPr>
                  <a:t>Estimated Angle (Degree)</a:t>
                </a:r>
                <a:endParaRPr lang="en-US" sz="24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4.7927893782556005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20958904"/>
        <c:crosses val="autoZero"/>
        <c:crossBetween val="midCat"/>
        <c:majorUnit val="20"/>
      </c:valAx>
      <c:spPr>
        <a:ln>
          <a:solidFill>
            <a:schemeClr val="accent1">
              <a:alpha val="97000"/>
            </a:schemeClr>
          </a:solidFill>
        </a:ln>
      </c:spPr>
    </c:plotArea>
    <c:plotVisOnly val="1"/>
    <c:dispBlanksAs val="gap"/>
    <c:showDLblsOverMax val="0"/>
  </c:chart>
  <c:spPr>
    <a:solidFill>
      <a:srgbClr val="FFFFFF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18486376851351"/>
          <c:y val="0.11685648924365888"/>
          <c:w val="0.79144976236640252"/>
          <c:h val="0.631594949578887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 Mirror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Sheet1!$C$2:$C$5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0.6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plus>
            <c:minus>
              <c:numRef>
                <c:f>Sheet1!$D$2:$D$5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0.6</c:v>
                  </c:pt>
                  <c:pt idx="2">
                    <c:v>2.78</c:v>
                  </c:pt>
                  <c:pt idx="3">
                    <c:v>0</c:v>
                  </c:pt>
                </c:numCache>
              </c:numRef>
            </c:minus>
          </c:errBars>
          <c:cat>
            <c:strRef>
              <c:f>Sheet1!$A$2:$A$5</c:f>
              <c:strCache>
                <c:ptCount val="4"/>
                <c:pt idx="0">
                  <c:v>NoBlockage</c:v>
                </c:pt>
                <c:pt idx="1">
                  <c:v>Hand</c:v>
                </c:pt>
                <c:pt idx="2">
                  <c:v>Head</c:v>
                </c:pt>
                <c:pt idx="3">
                  <c:v>Body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6.8</c:v>
                </c:pt>
                <c:pt idx="1">
                  <c:v>4.2</c:v>
                </c:pt>
                <c:pt idx="2">
                  <c:v>0.08</c:v>
                </c:pt>
                <c:pt idx="3">
                  <c:v>0.08</c:v>
                </c:pt>
              </c:numCache>
            </c:numRef>
          </c:val>
        </c:ser>
        <c:ser>
          <c:idx val="1"/>
          <c:order val="1"/>
          <c:tx>
            <c:strRef>
              <c:f>Sheet1!$E$1</c:f>
              <c:strCache>
                <c:ptCount val="1"/>
                <c:pt idx="0">
                  <c:v>With Mirror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Sheet1!$F$2:$F$5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plus>
            <c:minus>
              <c:numRef>
                <c:f>Sheet1!$G$2:$G$5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minus>
          </c:errBars>
          <c:val>
            <c:numRef>
              <c:f>Sheet1!$E$2:$E$5</c:f>
              <c:numCache>
                <c:formatCode>General</c:formatCode>
                <c:ptCount val="4"/>
                <c:pt idx="0">
                  <c:v>6.8</c:v>
                </c:pt>
                <c:pt idx="1">
                  <c:v>6.8</c:v>
                </c:pt>
                <c:pt idx="2">
                  <c:v>6.8</c:v>
                </c:pt>
                <c:pt idx="3">
                  <c:v>6.8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0960080"/>
        <c:axId val="220960472"/>
      </c:barChart>
      <c:catAx>
        <c:axId val="2209600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800" dirty="0" smtClean="0"/>
                  <a:t>Blockage Scenarios</a:t>
                </a:r>
                <a:endParaRPr lang="en-US" sz="28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20960472"/>
        <c:crosses val="autoZero"/>
        <c:auto val="1"/>
        <c:lblAlgn val="ctr"/>
        <c:lblOffset val="100"/>
        <c:noMultiLvlLbl val="0"/>
      </c:catAx>
      <c:valAx>
        <c:axId val="220960472"/>
        <c:scaling>
          <c:orientation val="minMax"/>
          <c:max val="7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800" b="1" i="0" baseline="0" dirty="0" smtClean="0">
                    <a:effectLst/>
                  </a:rPr>
                  <a:t>Data Rate (</a:t>
                </a:r>
                <a:r>
                  <a:rPr lang="en-US" sz="2800" b="1" i="0" baseline="0" dirty="0" err="1" smtClean="0">
                    <a:effectLst/>
                  </a:rPr>
                  <a:t>Gbps</a:t>
                </a:r>
                <a:r>
                  <a:rPr lang="en-US" sz="2800" b="1" i="0" baseline="0" dirty="0" smtClean="0">
                    <a:effectLst/>
                  </a:rPr>
                  <a:t>)</a:t>
                </a:r>
                <a:endParaRPr lang="en-US" sz="2800" dirty="0">
                  <a:effectLst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/>
            </a:pPr>
            <a:endParaRPr lang="en-US"/>
          </a:p>
        </c:txPr>
        <c:crossAx val="220960080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32318442008881909"/>
          <c:y val="2.0449024083841291E-2"/>
          <c:w val="0.45743051788953937"/>
          <c:h val="9.1235429529937628E-2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654A6-837C-614D-B89A-447790F16A41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56CE9-086F-7D49-A255-39BABC03E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59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463AD-C0E5-9A4B-89A6-FFF9FDCB7A5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27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10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24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33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99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30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93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11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47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27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67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76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81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287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164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97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00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078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463AD-C0E5-9A4B-89A6-FFF9FDCB7A5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17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62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30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5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58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57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28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56CE9-086F-7D49-A255-39BABC03E0F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45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F69-59BD-C047-9BE5-32B6EE6917F4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D35A-8467-A342-B838-42EA16E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00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F69-59BD-C047-9BE5-32B6EE6917F4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D35A-8467-A342-B838-42EA16E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62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F69-59BD-C047-9BE5-32B6EE6917F4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D35A-8467-A342-B838-42EA16E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94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F69-59BD-C047-9BE5-32B6EE6917F4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D35A-8467-A342-B838-42EA16E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7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F69-59BD-C047-9BE5-32B6EE6917F4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D35A-8467-A342-B838-42EA16E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9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F69-59BD-C047-9BE5-32B6EE6917F4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D35A-8467-A342-B838-42EA16E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45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F69-59BD-C047-9BE5-32B6EE6917F4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D35A-8467-A342-B838-42EA16E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74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F69-59BD-C047-9BE5-32B6EE6917F4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D35A-8467-A342-B838-42EA16E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49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F69-59BD-C047-9BE5-32B6EE6917F4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D35A-8467-A342-B838-42EA16E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02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F69-59BD-C047-9BE5-32B6EE6917F4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D35A-8467-A342-B838-42EA16E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40F69-59BD-C047-9BE5-32B6EE6917F4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D35A-8467-A342-B838-42EA16E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83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8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40F69-59BD-C047-9BE5-32B6EE6917F4}" type="datetimeFigureOut">
              <a:rPr lang="en-US" smtClean="0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4D35A-8467-A342-B838-42EA16E32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951780"/>
            <a:ext cx="9144000" cy="136027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Omid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Abari</a:t>
            </a: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Dinesh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Bharadia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Austin Duffield, Dina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Katabi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39" y="5987816"/>
            <a:ext cx="1454494" cy="752168"/>
          </a:xfrm>
          <a:prstGeom prst="rect">
            <a:avLst/>
          </a:prstGeom>
        </p:spPr>
      </p:pic>
      <p:pic>
        <p:nvPicPr>
          <p:cNvPr id="7" name="Picture 6" descr="logo.ps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48"/>
          <a:stretch/>
        </p:blipFill>
        <p:spPr>
          <a:xfrm>
            <a:off x="6963393" y="5505371"/>
            <a:ext cx="2163674" cy="135262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818320"/>
            <a:ext cx="914399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1F497D"/>
                </a:solidFill>
              </a:rPr>
              <a:t>Enabling High-Quality Untethered Virtual Reality</a:t>
            </a:r>
            <a:endParaRPr lang="en-US" sz="48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5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997617" y="1817954"/>
            <a:ext cx="5300404" cy="3808188"/>
            <a:chOff x="1066800" y="1600200"/>
            <a:chExt cx="4848225" cy="3228975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600200"/>
              <a:ext cx="4848225" cy="322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178" y="1602410"/>
              <a:ext cx="671722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4" t="9201" r="6862" b="2604"/>
            <a:stretch/>
          </p:blipFill>
          <p:spPr bwMode="auto">
            <a:xfrm>
              <a:off x="4603178" y="2188197"/>
              <a:ext cx="561976" cy="80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Freeform 34"/>
            <p:cNvSpPr/>
            <p:nvPr/>
          </p:nvSpPr>
          <p:spPr>
            <a:xfrm>
              <a:off x="5119106" y="2041451"/>
              <a:ext cx="218887" cy="520996"/>
            </a:xfrm>
            <a:custGeom>
              <a:avLst/>
              <a:gdLst>
                <a:gd name="connsiteX0" fmla="*/ 69582 w 218887"/>
                <a:gd name="connsiteY0" fmla="*/ 0 h 520996"/>
                <a:gd name="connsiteX1" fmla="*/ 218438 w 218887"/>
                <a:gd name="connsiteY1" fmla="*/ 212651 h 520996"/>
                <a:gd name="connsiteX2" fmla="*/ 27052 w 218887"/>
                <a:gd name="connsiteY2" fmla="*/ 404037 h 520996"/>
                <a:gd name="connsiteX3" fmla="*/ 5787 w 218887"/>
                <a:gd name="connsiteY3" fmla="*/ 520996 h 52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887" h="520996">
                  <a:moveTo>
                    <a:pt x="69582" y="0"/>
                  </a:moveTo>
                  <a:cubicBezTo>
                    <a:pt x="147554" y="72656"/>
                    <a:pt x="225526" y="145312"/>
                    <a:pt x="218438" y="212651"/>
                  </a:cubicBezTo>
                  <a:cubicBezTo>
                    <a:pt x="211350" y="279991"/>
                    <a:pt x="62494" y="352646"/>
                    <a:pt x="27052" y="404037"/>
                  </a:cubicBezTo>
                  <a:cubicBezTo>
                    <a:pt x="-8390" y="455428"/>
                    <a:pt x="-1302" y="488212"/>
                    <a:pt x="5787" y="520996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1212" y="1680341"/>
              <a:ext cx="140970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4876800" y="161186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AP</a:t>
              </a:r>
              <a:endParaRPr lang="en-US" dirty="0"/>
            </a:p>
          </p:txBody>
        </p:sp>
      </p:grpSp>
      <p:pic>
        <p:nvPicPr>
          <p:cNvPr id="29" name="Picture 2" descr="Image result for mm wave antenna array pcb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7" b="38734"/>
          <a:stretch/>
        </p:blipFill>
        <p:spPr bwMode="auto">
          <a:xfrm>
            <a:off x="3795429" y="2084543"/>
            <a:ext cx="191134" cy="25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3" b="-76100"/>
          <a:stretch/>
        </p:blipFill>
        <p:spPr bwMode="auto">
          <a:xfrm rot="14438242" flipH="1">
            <a:off x="5865120" y="74779"/>
            <a:ext cx="276048" cy="403565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8" name="Multiply 37"/>
          <p:cNvSpPr/>
          <p:nvPr/>
        </p:nvSpPr>
        <p:spPr>
          <a:xfrm>
            <a:off x="4145589" y="2825750"/>
            <a:ext cx="495300" cy="308238"/>
          </a:xfrm>
          <a:prstGeom prst="mathMultiply">
            <a:avLst>
              <a:gd name="adj1" fmla="val 824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 r="31195" b="41976"/>
          <a:stretch/>
        </p:blipFill>
        <p:spPr bwMode="auto">
          <a:xfrm rot="9909132">
            <a:off x="3952886" y="2261777"/>
            <a:ext cx="87603" cy="77762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1" name="Title 1"/>
          <p:cNvSpPr txBox="1">
            <a:spLocks/>
          </p:cNvSpPr>
          <p:nvPr/>
        </p:nvSpPr>
        <p:spPr>
          <a:xfrm>
            <a:off x="609600" y="1642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Idea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923" y="941543"/>
            <a:ext cx="3253508" cy="11430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mmWave</a:t>
            </a:r>
            <a:r>
              <a:rPr lang="en-US" sz="2400" dirty="0" smtClean="0">
                <a:solidFill>
                  <a:schemeClr val="tx1"/>
                </a:solidFill>
              </a:rPr>
              <a:t> Mirror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316961" y="1740003"/>
            <a:ext cx="412229" cy="3717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51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560000">
                                      <p:cBhvr>
                                        <p:cTn id="16" dur="2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0624" y="11860"/>
            <a:ext cx="8229600" cy="1143000"/>
          </a:xfrm>
        </p:spPr>
        <p:txBody>
          <a:bodyPr/>
          <a:lstStyle/>
          <a:p>
            <a:r>
              <a:rPr lang="en-US" dirty="0" err="1" smtClean="0"/>
              <a:t>MoVR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69821" y="2611743"/>
            <a:ext cx="8653461" cy="232355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 configurable </a:t>
            </a:r>
            <a:r>
              <a:rPr lang="en-US" sz="4000" dirty="0" err="1"/>
              <a:t>mmWave</a:t>
            </a:r>
            <a:r>
              <a:rPr lang="en-US" sz="4000" dirty="0"/>
              <a:t> </a:t>
            </a:r>
            <a:r>
              <a:rPr lang="en-US" sz="4000" dirty="0" smtClean="0"/>
              <a:t>mirror</a:t>
            </a:r>
          </a:p>
          <a:p>
            <a:pPr lvl="1"/>
            <a:r>
              <a:rPr lang="en-US" dirty="0"/>
              <a:t>Does not require the angle of reflection to be equal to the angle of incidence</a:t>
            </a:r>
          </a:p>
          <a:p>
            <a:pPr lvl="1"/>
            <a:r>
              <a:rPr lang="en-US" dirty="0"/>
              <a:t>Amplifies and reflects the signal</a:t>
            </a:r>
          </a:p>
          <a:p>
            <a:pPr lvl="1"/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69822" y="4935299"/>
            <a:ext cx="8653461" cy="192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Built and evaluated in a representative VR gaming setup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69822" y="1039246"/>
            <a:ext cx="8653461" cy="192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A system that </a:t>
            </a:r>
            <a:r>
              <a:rPr lang="en-US" sz="4000" dirty="0" smtClean="0"/>
              <a:t>enables high-</a:t>
            </a:r>
            <a:r>
              <a:rPr lang="en-US" sz="4000" dirty="0"/>
              <a:t>q</a:t>
            </a:r>
            <a:r>
              <a:rPr lang="en-US" sz="4000" dirty="0" smtClean="0"/>
              <a:t>uality untethered virtual reality</a:t>
            </a:r>
            <a:endParaRPr lang="en-US" sz="4000" dirty="0"/>
          </a:p>
          <a:p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10260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38012"/>
            <a:ext cx="8686800" cy="1143000"/>
          </a:xfrm>
        </p:spPr>
        <p:txBody>
          <a:bodyPr>
            <a:noAutofit/>
          </a:bodyPr>
          <a:lstStyle/>
          <a:p>
            <a:r>
              <a:rPr lang="en-US" dirty="0" err="1" smtClean="0"/>
              <a:t>MoVR</a:t>
            </a:r>
            <a:r>
              <a:rPr lang="en-US" dirty="0" smtClean="0"/>
              <a:t> Architecture</a:t>
            </a:r>
            <a:endParaRPr lang="en-US" dirty="0"/>
          </a:p>
        </p:txBody>
      </p:sp>
      <p:pic>
        <p:nvPicPr>
          <p:cNvPr id="2050" name="Picture 2" descr="Image result for mm wave antenna array pc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7" b="38734"/>
          <a:stretch/>
        </p:blipFill>
        <p:spPr bwMode="auto">
          <a:xfrm>
            <a:off x="3795165" y="3001296"/>
            <a:ext cx="799983" cy="97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 result for mm wave antenna array pc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4" b="38734"/>
          <a:stretch/>
        </p:blipFill>
        <p:spPr bwMode="auto">
          <a:xfrm>
            <a:off x="4591086" y="3001295"/>
            <a:ext cx="798248" cy="97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160538" y="3980513"/>
            <a:ext cx="1061969" cy="326860"/>
            <a:chOff x="4340611" y="3980513"/>
            <a:chExt cx="897360" cy="326860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4345697" y="4278543"/>
              <a:ext cx="282264" cy="3691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>
            <a:xfrm>
              <a:off x="4340611" y="3980513"/>
              <a:ext cx="0" cy="303684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>
            <a:xfrm>
              <a:off x="5237971" y="3980513"/>
              <a:ext cx="0" cy="32686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>
            <a:xfrm>
              <a:off x="4584097" y="4278543"/>
              <a:ext cx="632249" cy="5654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pic>
        <p:nvPicPr>
          <p:cNvPr id="46" name="Picture 45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3" b="-76100"/>
          <a:stretch/>
        </p:blipFill>
        <p:spPr bwMode="auto">
          <a:xfrm rot="2008090">
            <a:off x="4711010" y="1533173"/>
            <a:ext cx="393711" cy="403357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7" name="Picture 46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3" b="-76100"/>
          <a:stretch/>
        </p:blipFill>
        <p:spPr bwMode="auto">
          <a:xfrm rot="19711356">
            <a:off x="4338851" y="1458656"/>
            <a:ext cx="393711" cy="4182607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6" name="Group 5"/>
          <p:cNvGrpSpPr/>
          <p:nvPr/>
        </p:nvGrpSpPr>
        <p:grpSpPr>
          <a:xfrm>
            <a:off x="4190236" y="4038747"/>
            <a:ext cx="1116809" cy="838260"/>
            <a:chOff x="7748681" y="5171365"/>
            <a:chExt cx="1116809" cy="838260"/>
          </a:xfrm>
        </p:grpSpPr>
        <p:sp>
          <p:nvSpPr>
            <p:cNvPr id="14" name="Isosceles Triangle 13"/>
            <p:cNvSpPr/>
            <p:nvPr/>
          </p:nvSpPr>
          <p:spPr>
            <a:xfrm rot="5400000">
              <a:off x="7983479" y="5209465"/>
              <a:ext cx="495300" cy="419100"/>
            </a:xfrm>
            <a:prstGeom prst="triangle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/>
            <p:cNvCxnSpPr>
              <a:stCxn id="14" idx="0"/>
            </p:cNvCxnSpPr>
            <p:nvPr/>
          </p:nvCxnSpPr>
          <p:spPr>
            <a:xfrm>
              <a:off x="8440679" y="5419015"/>
              <a:ext cx="26670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sp>
          <p:nvSpPr>
            <p:cNvPr id="26" name="Rectangle 25"/>
            <p:cNvSpPr/>
            <p:nvPr/>
          </p:nvSpPr>
          <p:spPr>
            <a:xfrm>
              <a:off x="7748681" y="5609515"/>
              <a:ext cx="111680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prstClr val="black"/>
                  </a:solidFill>
                </a:rPr>
                <a:t>amplifier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8"/>
            <p:cNvSpPr txBox="1"/>
            <p:nvPr/>
          </p:nvSpPr>
          <p:spPr>
            <a:xfrm>
              <a:off x="7973954" y="5240183"/>
              <a:ext cx="3305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G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894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02326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38012"/>
            <a:ext cx="8686800" cy="1143000"/>
          </a:xfrm>
        </p:spPr>
        <p:txBody>
          <a:bodyPr>
            <a:noAutofit/>
          </a:bodyPr>
          <a:lstStyle/>
          <a:p>
            <a:r>
              <a:rPr lang="en-US" dirty="0" err="1" smtClean="0"/>
              <a:t>MoVR</a:t>
            </a:r>
            <a:r>
              <a:rPr lang="en-US" dirty="0" smtClean="0"/>
              <a:t> Architecture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795165" y="1458656"/>
            <a:ext cx="1803719" cy="4182607"/>
            <a:chOff x="3795165" y="1458656"/>
            <a:chExt cx="1803719" cy="4182607"/>
          </a:xfrm>
        </p:grpSpPr>
        <p:pic>
          <p:nvPicPr>
            <p:cNvPr id="2050" name="Picture 2" descr="Image result for mm wave antenna array pcb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47" b="38734"/>
            <a:stretch/>
          </p:blipFill>
          <p:spPr bwMode="auto">
            <a:xfrm>
              <a:off x="3795165" y="3001296"/>
              <a:ext cx="799983" cy="979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Image result for mm wave antenna array pcb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24" b="38734"/>
            <a:stretch/>
          </p:blipFill>
          <p:spPr bwMode="auto">
            <a:xfrm>
              <a:off x="4800636" y="3001295"/>
              <a:ext cx="798248" cy="978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4160538" y="3980513"/>
              <a:ext cx="1061969" cy="326860"/>
              <a:chOff x="4340611" y="3980513"/>
              <a:chExt cx="897360" cy="326860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4345697" y="4278543"/>
                <a:ext cx="282264" cy="3691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4340611" y="3980513"/>
                <a:ext cx="0" cy="303684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5237971" y="3980513"/>
                <a:ext cx="0" cy="32686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4584097" y="4278543"/>
                <a:ext cx="632249" cy="5654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" name="Group 5"/>
            <p:cNvGrpSpPr/>
            <p:nvPr/>
          </p:nvGrpSpPr>
          <p:grpSpPr>
            <a:xfrm>
              <a:off x="4190236" y="4038747"/>
              <a:ext cx="1116809" cy="838260"/>
              <a:chOff x="7748681" y="5171365"/>
              <a:chExt cx="1116809" cy="838260"/>
            </a:xfrm>
          </p:grpSpPr>
          <p:sp>
            <p:nvSpPr>
              <p:cNvPr id="14" name="Isosceles Triangle 13"/>
              <p:cNvSpPr/>
              <p:nvPr/>
            </p:nvSpPr>
            <p:spPr>
              <a:xfrm rot="5400000">
                <a:off x="7983479" y="5209465"/>
                <a:ext cx="495300" cy="419100"/>
              </a:xfrm>
              <a:prstGeom prst="triangle">
                <a:avLst/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6" name="Straight Arrow Connector 15"/>
              <p:cNvCxnSpPr>
                <a:stCxn id="14" idx="0"/>
              </p:cNvCxnSpPr>
              <p:nvPr/>
            </p:nvCxnSpPr>
            <p:spPr>
              <a:xfrm>
                <a:off x="8440679" y="5419015"/>
                <a:ext cx="266700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26" name="Rectangle 25"/>
              <p:cNvSpPr/>
              <p:nvPr/>
            </p:nvSpPr>
            <p:spPr>
              <a:xfrm>
                <a:off x="7748681" y="5609515"/>
                <a:ext cx="111680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prstClr val="black"/>
                    </a:solidFill>
                  </a:rPr>
                  <a:t>amplifier</a:t>
                </a:r>
                <a:endParaRPr lang="en-US" sz="20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TextBox 18"/>
              <p:cNvSpPr txBox="1"/>
              <p:nvPr/>
            </p:nvSpPr>
            <p:spPr>
              <a:xfrm>
                <a:off x="7973954" y="5240183"/>
                <a:ext cx="33054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43" b="-76100"/>
            <a:stretch/>
          </p:blipFill>
          <p:spPr bwMode="auto">
            <a:xfrm rot="2008090">
              <a:off x="4711010" y="1533173"/>
              <a:ext cx="393711" cy="4033572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43" b="-76100"/>
            <a:stretch/>
          </p:blipFill>
          <p:spPr bwMode="auto">
            <a:xfrm rot="19711356">
              <a:off x="4338851" y="1458656"/>
              <a:ext cx="393711" cy="4182607"/>
            </a:xfrm>
            <a:prstGeom prst="rect">
              <a:avLst/>
            </a:prstGeom>
            <a:noFill/>
            <a:ln>
              <a:noFill/>
            </a:ln>
            <a:extLst/>
          </p:spPr>
        </p:pic>
      </p:grpSp>
      <p:sp>
        <p:nvSpPr>
          <p:cNvPr id="51" name="Content Placeholder 2"/>
          <p:cNvSpPr txBox="1">
            <a:spLocks/>
          </p:cNvSpPr>
          <p:nvPr/>
        </p:nvSpPr>
        <p:spPr>
          <a:xfrm>
            <a:off x="3800116" y="2490428"/>
            <a:ext cx="5504338" cy="2583221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0" b="1" dirty="0" err="1">
                <a:solidFill>
                  <a:srgbClr val="FF0000"/>
                </a:solidFill>
              </a:rPr>
              <a:t>MoVR</a:t>
            </a:r>
            <a:r>
              <a:rPr lang="en-US" sz="8000" b="1" dirty="0">
                <a:solidFill>
                  <a:srgbClr val="FF0000"/>
                </a:solidFill>
              </a:rPr>
              <a:t> architecture is </a:t>
            </a:r>
            <a:r>
              <a:rPr lang="en-US" sz="8000" b="1" dirty="0" smtClean="0">
                <a:solidFill>
                  <a:srgbClr val="FF0000"/>
                </a:solidFill>
              </a:rPr>
              <a:t>simple:</a:t>
            </a:r>
            <a:endParaRPr lang="en-US" sz="8000" b="1" dirty="0" smtClean="0"/>
          </a:p>
          <a:p>
            <a:r>
              <a:rPr lang="en-US" sz="7000" dirty="0" smtClean="0"/>
              <a:t>No transmitter chain</a:t>
            </a:r>
          </a:p>
          <a:p>
            <a:r>
              <a:rPr lang="en-US" sz="7000" dirty="0" smtClean="0"/>
              <a:t>No receiver </a:t>
            </a:r>
            <a:r>
              <a:rPr lang="en-US" sz="7000" dirty="0"/>
              <a:t>c</a:t>
            </a:r>
            <a:r>
              <a:rPr lang="en-US" sz="7000" dirty="0" smtClean="0"/>
              <a:t>hain</a:t>
            </a:r>
          </a:p>
          <a:p>
            <a:r>
              <a:rPr lang="en-US" sz="7000" dirty="0" smtClean="0"/>
              <a:t>No baseband processor</a:t>
            </a:r>
          </a:p>
          <a:p>
            <a:r>
              <a:rPr lang="en-US" sz="7000" dirty="0" smtClean="0"/>
              <a:t>No coding/decoding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80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-0.28507 -0.0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3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771" y="66476"/>
            <a:ext cx="8686800" cy="1143000"/>
          </a:xfrm>
        </p:spPr>
        <p:txBody>
          <a:bodyPr>
            <a:noAutofit/>
          </a:bodyPr>
          <a:lstStyle/>
          <a:p>
            <a:r>
              <a:rPr lang="en-US" dirty="0"/>
              <a:t>Challenge 1: </a:t>
            </a:r>
            <a:r>
              <a:rPr lang="en-US" dirty="0" smtClean="0"/>
              <a:t>Beam Alignment</a:t>
            </a:r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2192600" y="1276085"/>
            <a:ext cx="5300404" cy="3808188"/>
            <a:chOff x="10035440" y="2445921"/>
            <a:chExt cx="4848225" cy="3228975"/>
          </a:xfrm>
        </p:grpSpPr>
        <p:grpSp>
          <p:nvGrpSpPr>
            <p:cNvPr id="52" name="Group 51"/>
            <p:cNvGrpSpPr/>
            <p:nvPr/>
          </p:nvGrpSpPr>
          <p:grpSpPr>
            <a:xfrm>
              <a:off x="10035440" y="2445921"/>
              <a:ext cx="4848225" cy="3228975"/>
              <a:chOff x="1066800" y="1600200"/>
              <a:chExt cx="4848225" cy="3228975"/>
            </a:xfrm>
          </p:grpSpPr>
          <p:pic>
            <p:nvPicPr>
              <p:cNvPr id="5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800" y="1600200"/>
                <a:ext cx="4848225" cy="3228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5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3178" y="1602410"/>
                <a:ext cx="671722" cy="58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24" t="9201" r="6862" b="2604"/>
              <a:stretch/>
            </p:blipFill>
            <p:spPr bwMode="auto">
              <a:xfrm>
                <a:off x="4603178" y="2188197"/>
                <a:ext cx="561976" cy="80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" name="Freeform 56"/>
              <p:cNvSpPr/>
              <p:nvPr/>
            </p:nvSpPr>
            <p:spPr>
              <a:xfrm>
                <a:off x="5119106" y="2041451"/>
                <a:ext cx="218887" cy="520996"/>
              </a:xfrm>
              <a:custGeom>
                <a:avLst/>
                <a:gdLst>
                  <a:gd name="connsiteX0" fmla="*/ 69582 w 218887"/>
                  <a:gd name="connsiteY0" fmla="*/ 0 h 520996"/>
                  <a:gd name="connsiteX1" fmla="*/ 218438 w 218887"/>
                  <a:gd name="connsiteY1" fmla="*/ 212651 h 520996"/>
                  <a:gd name="connsiteX2" fmla="*/ 27052 w 218887"/>
                  <a:gd name="connsiteY2" fmla="*/ 404037 h 520996"/>
                  <a:gd name="connsiteX3" fmla="*/ 5787 w 218887"/>
                  <a:gd name="connsiteY3" fmla="*/ 520996 h 52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887" h="520996">
                    <a:moveTo>
                      <a:pt x="69582" y="0"/>
                    </a:moveTo>
                    <a:cubicBezTo>
                      <a:pt x="147554" y="72656"/>
                      <a:pt x="225526" y="145312"/>
                      <a:pt x="218438" y="212651"/>
                    </a:cubicBezTo>
                    <a:cubicBezTo>
                      <a:pt x="211350" y="279991"/>
                      <a:pt x="62494" y="352646"/>
                      <a:pt x="27052" y="404037"/>
                    </a:cubicBezTo>
                    <a:cubicBezTo>
                      <a:pt x="-8390" y="455428"/>
                      <a:pt x="-1302" y="488212"/>
                      <a:pt x="5787" y="52099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8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1212" y="1680341"/>
                <a:ext cx="1409700" cy="2667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4876800" y="1611868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AP</a:t>
                </a:r>
                <a:endParaRPr lang="en-US" dirty="0"/>
              </a:p>
            </p:txBody>
          </p:sp>
        </p:grpSp>
        <p:pic>
          <p:nvPicPr>
            <p:cNvPr id="53" name="Picture 2" descr="Image result for mm wave antenna array pcb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47" b="38734"/>
            <a:stretch/>
          </p:blipFill>
          <p:spPr bwMode="auto">
            <a:xfrm>
              <a:off x="11886201" y="2695016"/>
              <a:ext cx="174828" cy="213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45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3" b="-76100"/>
          <a:stretch/>
        </p:blipFill>
        <p:spPr bwMode="auto">
          <a:xfrm rot="7578734">
            <a:off x="4118243" y="-269054"/>
            <a:ext cx="367834" cy="403357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7" name="Picture 46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3" b="-76100"/>
          <a:stretch/>
        </p:blipFill>
        <p:spPr bwMode="auto">
          <a:xfrm rot="13635153" flipH="1">
            <a:off x="4239176" y="812360"/>
            <a:ext cx="202039" cy="196825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0" name="Rectangle 59"/>
          <p:cNvSpPr/>
          <p:nvPr/>
        </p:nvSpPr>
        <p:spPr>
          <a:xfrm>
            <a:off x="0" y="566398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How </a:t>
            </a:r>
            <a:r>
              <a:rPr lang="en-US" sz="3600" dirty="0" smtClean="0">
                <a:latin typeface="+mj-lt"/>
              </a:rPr>
              <a:t>can the mirror </a:t>
            </a:r>
            <a:r>
              <a:rPr lang="en-US" sz="3600" dirty="0">
                <a:latin typeface="+mj-lt"/>
              </a:rPr>
              <a:t>find the </a:t>
            </a:r>
            <a:r>
              <a:rPr lang="en-US" sz="3600" dirty="0" smtClean="0">
                <a:latin typeface="+mj-lt"/>
              </a:rPr>
              <a:t>direction of AP and headset </a:t>
            </a:r>
            <a:r>
              <a:rPr lang="en-US" sz="3600" dirty="0"/>
              <a:t>given no transmitter and </a:t>
            </a:r>
            <a:r>
              <a:rPr lang="en-US" sz="3600" dirty="0" smtClean="0"/>
              <a:t>receiver</a:t>
            </a:r>
            <a:r>
              <a:rPr lang="en-US" sz="3600" dirty="0" smtClean="0">
                <a:latin typeface="+mj-lt"/>
              </a:rPr>
              <a:t>?</a:t>
            </a:r>
            <a:endParaRPr lang="en-US" sz="36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4137" y="4261919"/>
            <a:ext cx="84514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Existing schemes </a:t>
            </a:r>
            <a:r>
              <a:rPr lang="en-US" sz="3200" dirty="0" smtClean="0">
                <a:solidFill>
                  <a:srgbClr val="FF0000"/>
                </a:solidFill>
              </a:rPr>
              <a:t>require </a:t>
            </a:r>
            <a:r>
              <a:rPr lang="en-US" sz="3200" dirty="0">
                <a:solidFill>
                  <a:srgbClr val="FF0000"/>
                </a:solidFill>
              </a:rPr>
              <a:t>the node to </a:t>
            </a:r>
            <a:r>
              <a:rPr lang="en-US" sz="3200" dirty="0" smtClean="0">
                <a:solidFill>
                  <a:srgbClr val="FF0000"/>
                </a:solidFill>
              </a:rPr>
              <a:t>have a transmitter or receiver chain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6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520000">
                                      <p:cBhvr>
                                        <p:cTn id="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56"/>
            <a:ext cx="9144000" cy="1143000"/>
          </a:xfrm>
        </p:spPr>
        <p:txBody>
          <a:bodyPr>
            <a:noAutofit/>
          </a:bodyPr>
          <a:lstStyle/>
          <a:p>
            <a:r>
              <a:rPr lang="en-US" u="sng" dirty="0" smtClean="0"/>
              <a:t>Solution</a:t>
            </a:r>
            <a:r>
              <a:rPr lang="en-US" dirty="0"/>
              <a:t>: </a:t>
            </a:r>
            <a:r>
              <a:rPr lang="en-US" dirty="0" smtClean="0"/>
              <a:t>Delegate the </a:t>
            </a:r>
            <a:r>
              <a:rPr lang="en-US" dirty="0"/>
              <a:t>task of </a:t>
            </a:r>
            <a:r>
              <a:rPr lang="en-US" dirty="0" smtClean="0"/>
              <a:t>transmitting and receiving to the 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3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56"/>
            <a:ext cx="9144000" cy="1143000"/>
          </a:xfrm>
        </p:spPr>
        <p:txBody>
          <a:bodyPr>
            <a:noAutofit/>
          </a:bodyPr>
          <a:lstStyle/>
          <a:p>
            <a:r>
              <a:rPr lang="en-US" u="sng" dirty="0"/>
              <a:t>Solution</a:t>
            </a:r>
            <a:r>
              <a:rPr lang="en-US" dirty="0"/>
              <a:t>: </a:t>
            </a:r>
            <a:r>
              <a:rPr lang="en-US" dirty="0" smtClean="0"/>
              <a:t>Delegate </a:t>
            </a:r>
            <a:r>
              <a:rPr lang="en-US" dirty="0"/>
              <a:t>the task of transmitting and receiving to the AP</a:t>
            </a:r>
          </a:p>
        </p:txBody>
      </p:sp>
      <p:pic>
        <p:nvPicPr>
          <p:cNvPr id="55" name="Picture 2" descr="Image result for mm wave antenna array pc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7" b="38734"/>
          <a:stretch/>
        </p:blipFill>
        <p:spPr bwMode="auto">
          <a:xfrm>
            <a:off x="3195155" y="2817515"/>
            <a:ext cx="303003" cy="37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oup 55"/>
          <p:cNvGrpSpPr/>
          <p:nvPr/>
        </p:nvGrpSpPr>
        <p:grpSpPr>
          <a:xfrm flipH="1">
            <a:off x="5988836" y="1556190"/>
            <a:ext cx="1188690" cy="1047474"/>
            <a:chOff x="5026635" y="1935519"/>
            <a:chExt cx="634950" cy="585787"/>
          </a:xfrm>
        </p:grpSpPr>
        <p:pic>
          <p:nvPicPr>
            <p:cNvPr id="57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6635" y="1935519"/>
              <a:ext cx="634950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Rectangle 57"/>
            <p:cNvSpPr/>
            <p:nvPr/>
          </p:nvSpPr>
          <p:spPr>
            <a:xfrm>
              <a:off x="5486400" y="1935519"/>
              <a:ext cx="175185" cy="292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18"/>
          <p:cNvSpPr txBox="1"/>
          <p:nvPr/>
        </p:nvSpPr>
        <p:spPr>
          <a:xfrm>
            <a:off x="6535883" y="1797344"/>
            <a:ext cx="534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AP</a:t>
            </a:r>
            <a:endParaRPr lang="en-US" sz="2400" b="1" dirty="0"/>
          </a:p>
        </p:txBody>
      </p:sp>
      <p:sp>
        <p:nvSpPr>
          <p:cNvPr id="60" name="TextBox 18"/>
          <p:cNvSpPr txBox="1"/>
          <p:nvPr/>
        </p:nvSpPr>
        <p:spPr>
          <a:xfrm>
            <a:off x="2173646" y="2585956"/>
            <a:ext cx="110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 smtClean="0"/>
              <a:t>MoVR</a:t>
            </a:r>
            <a:r>
              <a:rPr lang="en-US" sz="2400" b="1" dirty="0" smtClean="0"/>
              <a:t> mirror</a:t>
            </a:r>
            <a:endParaRPr lang="en-US" sz="2400" b="1" dirty="0"/>
          </a:p>
        </p:txBody>
      </p:sp>
      <p:pic>
        <p:nvPicPr>
          <p:cNvPr id="61" name="Picture 60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3" b="-76100"/>
          <a:stretch/>
        </p:blipFill>
        <p:spPr bwMode="auto">
          <a:xfrm rot="2494755">
            <a:off x="3132745" y="1749763"/>
            <a:ext cx="435725" cy="257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3" b="-76100"/>
          <a:stretch/>
        </p:blipFill>
        <p:spPr bwMode="auto">
          <a:xfrm rot="5741287">
            <a:off x="3162897" y="1765711"/>
            <a:ext cx="348629" cy="2538932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63" name="Group 62"/>
          <p:cNvGrpSpPr/>
          <p:nvPr/>
        </p:nvGrpSpPr>
        <p:grpSpPr>
          <a:xfrm rot="19134365">
            <a:off x="5948178" y="1725653"/>
            <a:ext cx="489284" cy="518619"/>
            <a:chOff x="5550472" y="3987074"/>
            <a:chExt cx="489284" cy="518619"/>
          </a:xfrm>
        </p:grpSpPr>
        <p:sp>
          <p:nvSpPr>
            <p:cNvPr id="64" name="Arc 63"/>
            <p:cNvSpPr/>
            <p:nvPr/>
          </p:nvSpPr>
          <p:spPr>
            <a:xfrm rot="14069594">
              <a:off x="5535804" y="4001742"/>
              <a:ext cx="518619" cy="489284"/>
            </a:xfrm>
            <a:prstGeom prst="arc">
              <a:avLst/>
            </a:prstGeom>
            <a:ln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Arc 64"/>
            <p:cNvSpPr/>
            <p:nvPr/>
          </p:nvSpPr>
          <p:spPr>
            <a:xfrm rot="14257759">
              <a:off x="5749620" y="4140341"/>
              <a:ext cx="227914" cy="190789"/>
            </a:xfrm>
            <a:prstGeom prst="arc">
              <a:avLst/>
            </a:prstGeom>
            <a:ln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Arc 65"/>
            <p:cNvSpPr/>
            <p:nvPr/>
          </p:nvSpPr>
          <p:spPr>
            <a:xfrm rot="13888046">
              <a:off x="5666219" y="4039888"/>
              <a:ext cx="343920" cy="360760"/>
            </a:xfrm>
            <a:prstGeom prst="arc">
              <a:avLst/>
            </a:prstGeom>
            <a:ln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6160" y="3461796"/>
            <a:ext cx="970320" cy="727740"/>
          </a:xfrm>
          <a:prstGeom prst="rect">
            <a:avLst/>
          </a:prstGeom>
        </p:spPr>
      </p:pic>
      <p:cxnSp>
        <p:nvCxnSpPr>
          <p:cNvPr id="68" name="Straight Connector 67"/>
          <p:cNvCxnSpPr/>
          <p:nvPr/>
        </p:nvCxnSpPr>
        <p:spPr>
          <a:xfrm flipV="1">
            <a:off x="3645654" y="1924432"/>
            <a:ext cx="2649866" cy="982552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456644" y="2980629"/>
            <a:ext cx="1674437" cy="762588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38137" y="4225214"/>
            <a:ext cx="8467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Exploit the </a:t>
            </a:r>
            <a:r>
              <a:rPr lang="en-US" sz="3200" dirty="0" smtClean="0"/>
              <a:t>inherent </a:t>
            </a:r>
            <a:r>
              <a:rPr lang="en-US" sz="3200" dirty="0"/>
              <a:t>VR </a:t>
            </a:r>
            <a:r>
              <a:rPr lang="en-US" sz="3200" dirty="0" smtClean="0"/>
              <a:t>headset tracking </a:t>
            </a:r>
            <a:r>
              <a:rPr lang="en-US" sz="3200" dirty="0"/>
              <a:t>s</a:t>
            </a:r>
            <a:r>
              <a:rPr lang="en-US" sz="3200" dirty="0" smtClean="0"/>
              <a:t>ystem to track the beam alignment in real-time</a:t>
            </a:r>
            <a:endParaRPr lang="en-US" sz="3200" dirty="0"/>
          </a:p>
        </p:txBody>
      </p:sp>
      <p:sp>
        <p:nvSpPr>
          <p:cNvPr id="47" name="Rectangle 46"/>
          <p:cNvSpPr/>
          <p:nvPr/>
        </p:nvSpPr>
        <p:spPr>
          <a:xfrm>
            <a:off x="338137" y="5293674"/>
            <a:ext cx="8467725" cy="1431987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MoVR</a:t>
            </a:r>
            <a:r>
              <a:rPr lang="en-US" sz="3600" dirty="0" smtClean="0"/>
              <a:t> finds and tracks the beam alignment, despite lacking </a:t>
            </a:r>
            <a:r>
              <a:rPr lang="en-US" sz="3600" dirty="0"/>
              <a:t>transmit and </a:t>
            </a:r>
            <a:r>
              <a:rPr lang="en-US" sz="3600" dirty="0" smtClean="0"/>
              <a:t>receive chains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650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120000">
                                      <p:cBhvr>
                                        <p:cTn id="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1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1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1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800000">
                                      <p:cBhvr>
                                        <p:cTn id="1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0" dur="2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2" dur="2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3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856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 2: Amplify and reflect at the same time</a:t>
            </a:r>
            <a:endParaRPr lang="en-US" dirty="0"/>
          </a:p>
        </p:txBody>
      </p:sp>
      <p:sp>
        <p:nvSpPr>
          <p:cNvPr id="34" name="Isosceles Triangle 33"/>
          <p:cNvSpPr/>
          <p:nvPr/>
        </p:nvSpPr>
        <p:spPr>
          <a:xfrm rot="5400000">
            <a:off x="4486906" y="2262925"/>
            <a:ext cx="495300" cy="419100"/>
          </a:xfrm>
          <a:prstGeom prst="triangle">
            <a:avLst/>
          </a:prstGeom>
          <a:noFill/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18"/>
          <p:cNvSpPr txBox="1"/>
          <p:nvPr/>
        </p:nvSpPr>
        <p:spPr>
          <a:xfrm>
            <a:off x="4477381" y="2293643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" name="Straight Arrow Connector 35"/>
          <p:cNvCxnSpPr>
            <a:stCxn id="34" idx="0"/>
          </p:cNvCxnSpPr>
          <p:nvPr/>
        </p:nvCxnSpPr>
        <p:spPr>
          <a:xfrm>
            <a:off x="4944106" y="2472475"/>
            <a:ext cx="2667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>
          <a:xfrm>
            <a:off x="5172706" y="2482000"/>
            <a:ext cx="15489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38" name="Straight Arrow Connector 37"/>
          <p:cNvCxnSpPr/>
          <p:nvPr/>
        </p:nvCxnSpPr>
        <p:spPr>
          <a:xfrm flipV="1">
            <a:off x="4021092" y="2468784"/>
            <a:ext cx="275314" cy="868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4258306" y="2478309"/>
            <a:ext cx="2667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55" name="Rectangle 54"/>
          <p:cNvSpPr/>
          <p:nvPr/>
        </p:nvSpPr>
        <p:spPr>
          <a:xfrm>
            <a:off x="1242541" y="3067447"/>
            <a:ext cx="6591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From </a:t>
            </a:r>
            <a:r>
              <a:rPr lang="en-US" sz="3200" dirty="0" smtClean="0">
                <a:solidFill>
                  <a:schemeClr val="tx2"/>
                </a:solidFill>
              </a:rPr>
              <a:t>control theory: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67003" y="5748025"/>
            <a:ext cx="83351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How </a:t>
            </a:r>
            <a:r>
              <a:rPr lang="en-US" sz="4000" dirty="0" smtClean="0">
                <a:latin typeface="+mj-lt"/>
              </a:rPr>
              <a:t>can we avoid saturation?</a:t>
            </a:r>
            <a:endParaRPr lang="en-US" sz="4000" dirty="0">
              <a:latin typeface="+mj-lt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803973" y="3805826"/>
            <a:ext cx="2408546" cy="1304869"/>
            <a:chOff x="3820248" y="2907718"/>
            <a:chExt cx="2408546" cy="1304869"/>
          </a:xfrm>
        </p:grpSpPr>
        <p:cxnSp>
          <p:nvCxnSpPr>
            <p:cNvPr id="41" name="Straight Connector 40"/>
            <p:cNvCxnSpPr>
              <a:endCxn id="60" idx="4"/>
            </p:cNvCxnSpPr>
            <p:nvPr/>
          </p:nvCxnSpPr>
          <p:spPr>
            <a:xfrm flipH="1" flipV="1">
              <a:off x="4348524" y="3352800"/>
              <a:ext cx="10916" cy="61692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2" name="TextBox 18"/>
            <p:cNvSpPr txBox="1"/>
            <p:nvPr/>
          </p:nvSpPr>
          <p:spPr>
            <a:xfrm>
              <a:off x="4736016" y="3781371"/>
              <a:ext cx="638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 dB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5486400" y="3962400"/>
              <a:ext cx="26670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tailEnd type="arrow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>
            <a:xfrm>
              <a:off x="5581094" y="3969728"/>
              <a:ext cx="26670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Arrow Connector 44"/>
            <p:cNvCxnSpPr>
              <a:endCxn id="42" idx="1"/>
            </p:cNvCxnSpPr>
            <p:nvPr/>
          </p:nvCxnSpPr>
          <p:spPr>
            <a:xfrm>
              <a:off x="4355016" y="3962400"/>
              <a:ext cx="381000" cy="3637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tailEnd type="arrow"/>
            </a:ln>
            <a:effectLst/>
          </p:spPr>
        </p:cxnSp>
        <p:cxnSp>
          <p:nvCxnSpPr>
            <p:cNvPr id="46" name="Straight Arrow Connector 45"/>
            <p:cNvCxnSpPr>
              <a:endCxn id="57" idx="3"/>
            </p:cNvCxnSpPr>
            <p:nvPr/>
          </p:nvCxnSpPr>
          <p:spPr>
            <a:xfrm>
              <a:off x="4583637" y="3969304"/>
              <a:ext cx="216964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grpSp>
          <p:nvGrpSpPr>
            <p:cNvPr id="56" name="Group 55"/>
            <p:cNvGrpSpPr/>
            <p:nvPr/>
          </p:nvGrpSpPr>
          <p:grpSpPr>
            <a:xfrm rot="10800000">
              <a:off x="4487068" y="2907718"/>
              <a:ext cx="1456532" cy="579923"/>
              <a:chOff x="4543662" y="5302155"/>
              <a:chExt cx="1456532" cy="579923"/>
            </a:xfrm>
          </p:grpSpPr>
          <p:sp>
            <p:nvSpPr>
              <p:cNvPr id="63" name="Isosceles Triangle 5"/>
              <p:cNvSpPr/>
              <p:nvPr/>
            </p:nvSpPr>
            <p:spPr>
              <a:xfrm rot="5400000">
                <a:off x="4917265" y="5302069"/>
                <a:ext cx="579923" cy="580095"/>
              </a:xfrm>
              <a:prstGeom prst="triangle">
                <a:avLst/>
              </a:prstGeom>
              <a:noFill/>
              <a:ln w="25400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TextBox 18"/>
              <p:cNvSpPr txBox="1"/>
              <p:nvPr/>
            </p:nvSpPr>
            <p:spPr>
              <a:xfrm rot="10800000">
                <a:off x="4819082" y="5411100"/>
                <a:ext cx="6591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-L dB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>
                <a:off x="5504894" y="5600700"/>
                <a:ext cx="266700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66" name="Straight Arrow Connector 65"/>
              <p:cNvCxnSpPr/>
              <p:nvPr/>
            </p:nvCxnSpPr>
            <p:spPr>
              <a:xfrm>
                <a:off x="5733494" y="5610225"/>
                <a:ext cx="266700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4543662" y="5597009"/>
                <a:ext cx="381000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tailEnd type="arrow"/>
              </a:ln>
              <a:effectLst/>
            </p:spPr>
          </p:cxnSp>
        </p:grpSp>
        <p:sp>
          <p:nvSpPr>
            <p:cNvPr id="57" name="Isosceles Triangle 5"/>
            <p:cNvSpPr/>
            <p:nvPr/>
          </p:nvSpPr>
          <p:spPr>
            <a:xfrm rot="5400000">
              <a:off x="4892156" y="3634465"/>
              <a:ext cx="486566" cy="669677"/>
            </a:xfrm>
            <a:prstGeom prst="triangle">
              <a:avLst/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 flipV="1">
              <a:off x="5824378" y="3189096"/>
              <a:ext cx="0" cy="780632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9" name="Straight Arrow Connector 58"/>
            <p:cNvCxnSpPr/>
            <p:nvPr/>
          </p:nvCxnSpPr>
          <p:spPr>
            <a:xfrm>
              <a:off x="3820248" y="3183972"/>
              <a:ext cx="38100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60" name="Oval 59"/>
            <p:cNvSpPr/>
            <p:nvPr/>
          </p:nvSpPr>
          <p:spPr>
            <a:xfrm>
              <a:off x="4201248" y="3065876"/>
              <a:ext cx="294552" cy="286924"/>
            </a:xfrm>
            <a:prstGeom prst="ellipse">
              <a:avLst/>
            </a:prstGeom>
            <a:no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+</a:t>
              </a: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>
              <a:off x="5847794" y="3189096"/>
              <a:ext cx="38100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</p:grpSp>
      <p:sp>
        <p:nvSpPr>
          <p:cNvPr id="3" name="Rectangle 2"/>
          <p:cNvSpPr/>
          <p:nvPr/>
        </p:nvSpPr>
        <p:spPr>
          <a:xfrm>
            <a:off x="333829" y="3015639"/>
            <a:ext cx="8520024" cy="2354647"/>
          </a:xfrm>
          <a:prstGeom prst="rect">
            <a:avLst/>
          </a:prstGeom>
          <a:noFill/>
          <a:ln w="38100">
            <a:solidFill>
              <a:schemeClr val="tx2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319872" y="3698901"/>
            <a:ext cx="55126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If gain larger than leakage, </a:t>
            </a:r>
          </a:p>
          <a:p>
            <a:pPr algn="ctr"/>
            <a:r>
              <a:rPr lang="en-US" sz="3200" dirty="0" smtClean="0"/>
              <a:t>amplifier saturates</a:t>
            </a:r>
            <a:endParaRPr lang="en-US" sz="3200" dirty="0"/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4021092" y="2130213"/>
            <a:ext cx="0" cy="32686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68" name="Straight Arrow Connector 67"/>
          <p:cNvCxnSpPr/>
          <p:nvPr/>
        </p:nvCxnSpPr>
        <p:spPr>
          <a:xfrm>
            <a:off x="5327596" y="2206816"/>
            <a:ext cx="0" cy="26196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headEnd type="none" w="med" len="med"/>
            <a:tailEnd type="none" w="med" len="med"/>
          </a:ln>
          <a:effectLst/>
        </p:spPr>
      </p:cxnSp>
      <p:pic>
        <p:nvPicPr>
          <p:cNvPr id="47" name="Picture 2" descr="Image result for mm wave antenna array pc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7" b="38734"/>
          <a:stretch/>
        </p:blipFill>
        <p:spPr bwMode="auto">
          <a:xfrm>
            <a:off x="5070104" y="1659606"/>
            <a:ext cx="543371" cy="66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 result for mm wave antenna array pc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7" b="38734"/>
          <a:stretch/>
        </p:blipFill>
        <p:spPr bwMode="auto">
          <a:xfrm>
            <a:off x="3733510" y="1685657"/>
            <a:ext cx="532776" cy="65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ontent Placeholder 2"/>
          <p:cNvSpPr txBox="1">
            <a:spLocks/>
          </p:cNvSpPr>
          <p:nvPr/>
        </p:nvSpPr>
        <p:spPr>
          <a:xfrm>
            <a:off x="4056652" y="1721017"/>
            <a:ext cx="1232802" cy="439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Leakage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Arc 3"/>
          <p:cNvSpPr/>
          <p:nvPr/>
        </p:nvSpPr>
        <p:spPr>
          <a:xfrm rot="19024629">
            <a:off x="3793829" y="2066577"/>
            <a:ext cx="1600023" cy="1565461"/>
          </a:xfrm>
          <a:prstGeom prst="arc">
            <a:avLst/>
          </a:prstGeom>
          <a:ln>
            <a:solidFill>
              <a:srgbClr val="FF0000"/>
            </a:solidFill>
            <a:prstDash val="sysDot"/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 rot="21189665">
            <a:off x="4996903" y="2007758"/>
            <a:ext cx="348603" cy="405150"/>
            <a:chOff x="5550460" y="3987072"/>
            <a:chExt cx="489283" cy="518619"/>
          </a:xfrm>
        </p:grpSpPr>
        <p:sp>
          <p:nvSpPr>
            <p:cNvPr id="51" name="Arc 50"/>
            <p:cNvSpPr/>
            <p:nvPr/>
          </p:nvSpPr>
          <p:spPr>
            <a:xfrm rot="14069594">
              <a:off x="5535792" y="4001740"/>
              <a:ext cx="518619" cy="489283"/>
            </a:xfrm>
            <a:prstGeom prst="arc">
              <a:avLst/>
            </a:prstGeom>
            <a:ln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51"/>
            <p:cNvSpPr/>
            <p:nvPr/>
          </p:nvSpPr>
          <p:spPr>
            <a:xfrm rot="14257759">
              <a:off x="5749620" y="4140341"/>
              <a:ext cx="227914" cy="190789"/>
            </a:xfrm>
            <a:prstGeom prst="arc">
              <a:avLst/>
            </a:prstGeom>
            <a:ln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/>
            <p:cNvSpPr/>
            <p:nvPr/>
          </p:nvSpPr>
          <p:spPr>
            <a:xfrm rot="13888046">
              <a:off x="5666219" y="4039888"/>
              <a:ext cx="343920" cy="360760"/>
            </a:xfrm>
            <a:prstGeom prst="arc">
              <a:avLst/>
            </a:prstGeom>
            <a:ln>
              <a:solidFill>
                <a:srgbClr val="FF0000"/>
              </a:solidFill>
              <a:prstDash val="solid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41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22222E-6 L -0.07934 -2.22222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71" grpId="0"/>
      <p:bldP spid="3" grpId="0" animBg="1"/>
      <p:bldP spid="61" grpId="0"/>
      <p:bldP spid="54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45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u="sng" dirty="0" smtClean="0"/>
              <a:t>Solution</a:t>
            </a:r>
            <a:r>
              <a:rPr lang="en-US" sz="4000" dirty="0"/>
              <a:t>: </a:t>
            </a:r>
            <a:r>
              <a:rPr lang="en-US" sz="4000" dirty="0" smtClean="0"/>
              <a:t>Exploit amplifier’s characteristic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583097" y="938909"/>
            <a:ext cx="82227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</a:t>
            </a:r>
            <a:r>
              <a:rPr lang="en-US" sz="3200" dirty="0" smtClean="0"/>
              <a:t>mplifiers draw significantly higher current from the power supply as they get close </a:t>
            </a:r>
            <a:r>
              <a:rPr lang="en-US" sz="3200" dirty="0"/>
              <a:t>to </a:t>
            </a:r>
            <a:r>
              <a:rPr lang="en-US" sz="3200" dirty="0" smtClean="0"/>
              <a:t>saturation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8138" y="5215158"/>
            <a:ext cx="8467725" cy="1431987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The mirror amplifies and reflects the signal at the same time </a:t>
            </a:r>
            <a:endParaRPr lang="en-US" sz="3600" dirty="0"/>
          </a:p>
        </p:txBody>
      </p:sp>
      <p:grpSp>
        <p:nvGrpSpPr>
          <p:cNvPr id="3" name="Group 2"/>
          <p:cNvGrpSpPr/>
          <p:nvPr/>
        </p:nvGrpSpPr>
        <p:grpSpPr>
          <a:xfrm>
            <a:off x="3063936" y="2037054"/>
            <a:ext cx="3302086" cy="2797809"/>
            <a:chOff x="693961" y="1626509"/>
            <a:chExt cx="3302086" cy="2797809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1001982" y="3850567"/>
              <a:ext cx="2833748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1243942" y="1626509"/>
              <a:ext cx="0" cy="24744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944087" y="3962653"/>
              <a:ext cx="30519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/>
                <a:t>Amplifier’s Output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100440" y="2588682"/>
              <a:ext cx="164870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/>
                <a:t>Current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0"/>
          <p:cNvSpPr/>
          <p:nvPr/>
        </p:nvSpPr>
        <p:spPr>
          <a:xfrm>
            <a:off x="3855879" y="2458163"/>
            <a:ext cx="1796890" cy="1543792"/>
          </a:xfrm>
          <a:custGeom>
            <a:avLst/>
            <a:gdLst>
              <a:gd name="connsiteX0" fmla="*/ 0 w 1662545"/>
              <a:gd name="connsiteY0" fmla="*/ 1543792 h 1543792"/>
              <a:gd name="connsiteX1" fmla="*/ 1116280 w 1662545"/>
              <a:gd name="connsiteY1" fmla="*/ 1389413 h 1543792"/>
              <a:gd name="connsiteX2" fmla="*/ 1425039 w 1662545"/>
              <a:gd name="connsiteY2" fmla="*/ 1068779 h 1543792"/>
              <a:gd name="connsiteX3" fmla="*/ 1662545 w 1662545"/>
              <a:gd name="connsiteY3" fmla="*/ 0 h 1543792"/>
              <a:gd name="connsiteX4" fmla="*/ 1662545 w 1662545"/>
              <a:gd name="connsiteY4" fmla="*/ 0 h 154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2545" h="1543792">
                <a:moveTo>
                  <a:pt x="0" y="1543792"/>
                </a:moveTo>
                <a:cubicBezTo>
                  <a:pt x="439387" y="1506187"/>
                  <a:pt x="878774" y="1468582"/>
                  <a:pt x="1116280" y="1389413"/>
                </a:cubicBezTo>
                <a:cubicBezTo>
                  <a:pt x="1353787" y="1310244"/>
                  <a:pt x="1333995" y="1300348"/>
                  <a:pt x="1425039" y="1068779"/>
                </a:cubicBezTo>
                <a:cubicBezTo>
                  <a:pt x="1516083" y="837210"/>
                  <a:pt x="1662545" y="0"/>
                  <a:pt x="1662545" y="0"/>
                </a:cubicBezTo>
                <a:lnTo>
                  <a:pt x="1662545" y="0"/>
                </a:lnTo>
              </a:path>
            </a:pathLst>
          </a:custGeom>
          <a:noFill/>
          <a:ln w="317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326931" y="2037054"/>
            <a:ext cx="739236" cy="2224058"/>
            <a:chOff x="2956956" y="1626509"/>
            <a:chExt cx="739236" cy="2224058"/>
          </a:xfrm>
        </p:grpSpPr>
        <p:sp>
          <p:nvSpPr>
            <p:cNvPr id="17" name="Rectangle 16"/>
            <p:cNvSpPr/>
            <p:nvPr/>
          </p:nvSpPr>
          <p:spPr>
            <a:xfrm>
              <a:off x="2956956" y="1626509"/>
              <a:ext cx="739236" cy="2224058"/>
            </a:xfrm>
            <a:prstGeom prst="rect">
              <a:avLst/>
            </a:prstGeom>
            <a:solidFill>
              <a:srgbClr val="FF0000">
                <a:alpha val="2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rot="16200000">
              <a:off x="2495551" y="2493523"/>
              <a:ext cx="16487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Saturation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3858202" y="3906735"/>
            <a:ext cx="130628" cy="147679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841117" y="2954718"/>
            <a:ext cx="1648708" cy="811868"/>
            <a:chOff x="-3084560" y="2493522"/>
            <a:chExt cx="1648708" cy="811868"/>
          </a:xfrm>
        </p:grpSpPr>
        <p:sp>
          <p:nvSpPr>
            <p:cNvPr id="23" name="Rectangle 22"/>
            <p:cNvSpPr/>
            <p:nvPr/>
          </p:nvSpPr>
          <p:spPr>
            <a:xfrm rot="18994466">
              <a:off x="-3084560" y="2493522"/>
              <a:ext cx="16487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B050"/>
                  </a:solidFill>
                </a:rPr>
                <a:t>Optimal point</a:t>
              </a:r>
              <a:endParaRPr lang="en-US" sz="2000" dirty="0">
                <a:solidFill>
                  <a:srgbClr val="00B05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-2096955" y="2715779"/>
              <a:ext cx="468914" cy="4910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-1672927" y="3157711"/>
              <a:ext cx="130628" cy="14767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709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-3.05556E-6 0.00024 C 0.02396 -0.00092 0.04792 -0.00092 0.07188 -0.00254 C 0.07431 -0.00254 0.07639 -0.00439 0.07882 -0.00486 C 0.08403 -0.00578 0.08941 -0.00625 0.09462 -0.00717 C 0.09705 -0.00787 0.09948 -0.00833 0.10174 -0.00949 C 0.11007 -0.01365 0.10903 -0.01689 0.11927 -0.01875 L 0.13143 -0.02106 C 0.1375 -0.02384 0.13542 -0.02176 0.13854 -0.02569 L 0.15608 -0.04907 L 0.16841 -0.08171 " pathEditMode="relative" rAng="0" ptsTypes="AAAAAAAAAAA">
                                      <p:cBhvr>
                                        <p:cTn id="2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21" grpId="0" animBg="1"/>
      <p:bldP spid="18" grpId="0" animBg="1"/>
      <p:bldP spid="18" grpId="1" animBg="1"/>
      <p:bldP spid="18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343" y="284214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Experimental Results</a:t>
            </a:r>
          </a:p>
        </p:txBody>
      </p:sp>
    </p:spTree>
    <p:extLst>
      <p:ext uri="{BB962C8B-B14F-4D97-AF65-F5344CB8AC3E}">
        <p14:creationId xmlns:p14="http://schemas.microsoft.com/office/powerpoint/2010/main" val="424896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Virtual Reality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088" y="1154856"/>
            <a:ext cx="5022028" cy="376652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57302" y="5159558"/>
            <a:ext cx="8229600" cy="1207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prstClr val="black"/>
                </a:solidFill>
              </a:rPr>
              <a:t>Bloomberg </a:t>
            </a:r>
            <a:r>
              <a:rPr lang="en-US" dirty="0" smtClean="0">
                <a:solidFill>
                  <a:prstClr val="black"/>
                </a:solidFill>
              </a:rPr>
              <a:t>forecasts </a:t>
            </a:r>
            <a:r>
              <a:rPr lang="en-US" dirty="0">
                <a:solidFill>
                  <a:prstClr val="black"/>
                </a:solidFill>
              </a:rPr>
              <a:t>VR </a:t>
            </a:r>
            <a:r>
              <a:rPr lang="en-US" dirty="0" smtClean="0">
                <a:solidFill>
                  <a:prstClr val="black"/>
                </a:solidFill>
              </a:rPr>
              <a:t>headset </a:t>
            </a:r>
            <a:r>
              <a:rPr lang="en-US" dirty="0">
                <a:solidFill>
                  <a:prstClr val="black"/>
                </a:solidFill>
              </a:rPr>
              <a:t>sales </a:t>
            </a:r>
            <a:r>
              <a:rPr lang="en-US" dirty="0" smtClean="0">
                <a:solidFill>
                  <a:prstClr val="black"/>
                </a:solidFill>
              </a:rPr>
              <a:t>to </a:t>
            </a:r>
            <a:r>
              <a:rPr lang="en-US" dirty="0">
                <a:solidFill>
                  <a:prstClr val="black"/>
                </a:solidFill>
              </a:rPr>
              <a:t>hit 42 million units  by 2020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0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304592"/>
            <a:ext cx="8595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B</a:t>
            </a:r>
            <a:r>
              <a:rPr lang="en-US" sz="3200" dirty="0" smtClean="0">
                <a:solidFill>
                  <a:prstClr val="black"/>
                </a:solidFill>
              </a:rPr>
              <a:t>uilt </a:t>
            </a:r>
            <a:r>
              <a:rPr lang="en-US" sz="3200" dirty="0">
                <a:solidFill>
                  <a:prstClr val="black"/>
                </a:solidFill>
              </a:rPr>
              <a:t>a prototype of </a:t>
            </a:r>
            <a:r>
              <a:rPr lang="en-US" sz="3200" dirty="0" err="1" smtClean="0">
                <a:solidFill>
                  <a:prstClr val="black"/>
                </a:solidFill>
              </a:rPr>
              <a:t>MoVR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Used an HTC VIVE VR headset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Evaluated in a 5mx5m room</a:t>
            </a:r>
            <a:endParaRPr lang="en-US" sz="1000" dirty="0" smtClean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5" t="30761" r="4211" b="11695"/>
          <a:stretch/>
        </p:blipFill>
        <p:spPr>
          <a:xfrm rot="10800000">
            <a:off x="2749250" y="1620252"/>
            <a:ext cx="3645500" cy="19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9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1720165" y="1141423"/>
            <a:ext cx="6342858" cy="4457730"/>
            <a:chOff x="10551089" y="3654053"/>
            <a:chExt cx="6342858" cy="4684599"/>
          </a:xfrm>
        </p:grpSpPr>
        <p:grpSp>
          <p:nvGrpSpPr>
            <p:cNvPr id="47" name="Group 46"/>
            <p:cNvGrpSpPr/>
            <p:nvPr/>
          </p:nvGrpSpPr>
          <p:grpSpPr>
            <a:xfrm>
              <a:off x="10830783" y="4530464"/>
              <a:ext cx="5300404" cy="3808188"/>
              <a:chOff x="1066800" y="1600200"/>
              <a:chExt cx="4848225" cy="3228975"/>
            </a:xfrm>
          </p:grpSpPr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800" y="1600200"/>
                <a:ext cx="4848225" cy="3228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4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3178" y="1602410"/>
                <a:ext cx="671722" cy="58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24" t="9201" r="6862" b="2604"/>
              <a:stretch/>
            </p:blipFill>
            <p:spPr bwMode="auto">
              <a:xfrm>
                <a:off x="4603178" y="2188197"/>
                <a:ext cx="561976" cy="80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Freeform 50"/>
              <p:cNvSpPr/>
              <p:nvPr/>
            </p:nvSpPr>
            <p:spPr>
              <a:xfrm>
                <a:off x="5119106" y="2041451"/>
                <a:ext cx="218887" cy="520996"/>
              </a:xfrm>
              <a:custGeom>
                <a:avLst/>
                <a:gdLst>
                  <a:gd name="connsiteX0" fmla="*/ 69582 w 218887"/>
                  <a:gd name="connsiteY0" fmla="*/ 0 h 520996"/>
                  <a:gd name="connsiteX1" fmla="*/ 218438 w 218887"/>
                  <a:gd name="connsiteY1" fmla="*/ 212651 h 520996"/>
                  <a:gd name="connsiteX2" fmla="*/ 27052 w 218887"/>
                  <a:gd name="connsiteY2" fmla="*/ 404037 h 520996"/>
                  <a:gd name="connsiteX3" fmla="*/ 5787 w 218887"/>
                  <a:gd name="connsiteY3" fmla="*/ 520996 h 52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887" h="520996">
                    <a:moveTo>
                      <a:pt x="69582" y="0"/>
                    </a:moveTo>
                    <a:cubicBezTo>
                      <a:pt x="147554" y="72656"/>
                      <a:pt x="225526" y="145312"/>
                      <a:pt x="218438" y="212651"/>
                    </a:cubicBezTo>
                    <a:cubicBezTo>
                      <a:pt x="211350" y="279991"/>
                      <a:pt x="62494" y="352646"/>
                      <a:pt x="27052" y="404037"/>
                    </a:cubicBezTo>
                    <a:cubicBezTo>
                      <a:pt x="-8390" y="455428"/>
                      <a:pt x="-1302" y="488212"/>
                      <a:pt x="5787" y="52099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1212" y="1680341"/>
                <a:ext cx="1409700" cy="2667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4876800" y="1611868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AP</a:t>
                </a:r>
                <a:endParaRPr lang="en-US" dirty="0"/>
              </a:p>
            </p:txBody>
          </p:sp>
        </p:grpSp>
        <p:pic>
          <p:nvPicPr>
            <p:cNvPr id="54" name="Picture 2" descr="Image result for mm wave antenna array pcb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47" b="38734"/>
            <a:stretch/>
          </p:blipFill>
          <p:spPr bwMode="auto">
            <a:xfrm>
              <a:off x="12687589" y="4944538"/>
              <a:ext cx="191134" cy="252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54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43" b="-76100"/>
            <a:stretch/>
          </p:blipFill>
          <p:spPr bwMode="auto">
            <a:xfrm rot="15705529" flipH="1">
              <a:off x="14741108" y="2763915"/>
              <a:ext cx="270027" cy="4035651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57" name="Picture 56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44" r="31195" b="41976"/>
            <a:stretch/>
          </p:blipFill>
          <p:spPr bwMode="auto">
            <a:xfrm rot="9909132">
              <a:off x="12826924" y="5046145"/>
              <a:ext cx="144521" cy="777624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58" name="Title 1"/>
            <p:cNvSpPr txBox="1">
              <a:spLocks/>
            </p:cNvSpPr>
            <p:nvPr/>
          </p:nvSpPr>
          <p:spPr>
            <a:xfrm>
              <a:off x="10551089" y="3654053"/>
              <a:ext cx="3253508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 err="1" smtClean="0">
                  <a:solidFill>
                    <a:schemeClr val="tx1"/>
                  </a:solidFill>
                </a:rPr>
                <a:t>mmWave</a:t>
              </a:r>
              <a:r>
                <a:rPr lang="en-US" sz="2400" dirty="0" smtClean="0">
                  <a:solidFill>
                    <a:schemeClr val="tx1"/>
                  </a:solidFill>
                </a:rPr>
                <a:t> Mirror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12150127" y="4452513"/>
              <a:ext cx="412229" cy="3717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1734402" y="987963"/>
            <a:ext cx="6062016" cy="5103704"/>
            <a:chOff x="-7671911" y="-549500"/>
            <a:chExt cx="6062016" cy="4731204"/>
          </a:xfrm>
        </p:grpSpPr>
        <p:sp>
          <p:nvSpPr>
            <p:cNvPr id="63" name="Rectangle 62"/>
            <p:cNvSpPr/>
            <p:nvPr/>
          </p:nvSpPr>
          <p:spPr>
            <a:xfrm>
              <a:off x="-7389559" y="-549500"/>
              <a:ext cx="3626182" cy="816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-7671911" y="-418367"/>
              <a:ext cx="6062016" cy="4600071"/>
              <a:chOff x="-6821171" y="3050828"/>
              <a:chExt cx="6062016" cy="4600071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6583358" y="3622328"/>
                <a:ext cx="4847619" cy="4028571"/>
              </a:xfrm>
              <a:prstGeom prst="rect">
                <a:avLst/>
              </a:prstGeom>
            </p:spPr>
          </p:pic>
          <p:grpSp>
            <p:nvGrpSpPr>
              <p:cNvPr id="37" name="Group 36"/>
              <p:cNvGrpSpPr/>
              <p:nvPr/>
            </p:nvGrpSpPr>
            <p:grpSpPr>
              <a:xfrm>
                <a:off x="-6821171" y="3050828"/>
                <a:ext cx="3253508" cy="1479636"/>
                <a:chOff x="-5538652" y="-3798302"/>
                <a:chExt cx="3253508" cy="1479636"/>
              </a:xfrm>
            </p:grpSpPr>
            <p:pic>
              <p:nvPicPr>
                <p:cNvPr id="38" name="Picture 2" descr="Image result for mm wave antenna array pcb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947" b="38734"/>
                <a:stretch/>
              </p:blipFill>
              <p:spPr bwMode="auto">
                <a:xfrm>
                  <a:off x="-3507378" y="-2571051"/>
                  <a:ext cx="191134" cy="2523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9" name="Title 1"/>
                <p:cNvSpPr txBox="1">
                  <a:spLocks/>
                </p:cNvSpPr>
                <p:nvPr/>
              </p:nvSpPr>
              <p:spPr>
                <a:xfrm>
                  <a:off x="-5538652" y="-3798302"/>
                  <a:ext cx="3253508" cy="114300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algn="ctr" defTabSz="457200" rtl="0" eaLnBrk="1" latinLnBrk="0" hangingPunct="1">
                    <a:spcBef>
                      <a:spcPct val="0"/>
                    </a:spcBef>
                    <a:buNone/>
                    <a:defRPr sz="44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2400" dirty="0" err="1" smtClean="0">
                      <a:solidFill>
                        <a:schemeClr val="tx1"/>
                      </a:solidFill>
                    </a:rPr>
                    <a:t>mmWave</a:t>
                  </a:r>
                  <a:r>
                    <a:rPr lang="en-US" sz="2400" dirty="0" smtClean="0">
                      <a:solidFill>
                        <a:schemeClr val="tx1"/>
                      </a:solidFill>
                    </a:rPr>
                    <a:t> Mirror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-3939614" y="-2999842"/>
                  <a:ext cx="412229" cy="37172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2" name="Picture 41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43" b="-76100"/>
              <a:stretch/>
            </p:blipFill>
            <p:spPr bwMode="auto">
              <a:xfrm rot="15514906" flipH="1">
                <a:off x="-2837275" y="2066755"/>
                <a:ext cx="296389" cy="3859851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pic>
            <p:nvPicPr>
              <p:cNvPr id="44" name="Picture 43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43" b="-76100"/>
              <a:stretch/>
            </p:blipFill>
            <p:spPr bwMode="auto">
              <a:xfrm rot="13991453" flipH="1">
                <a:off x="-4862750" y="3762229"/>
                <a:ext cx="222725" cy="1436854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</p:grpSp>
      </p:grpSp>
      <p:grpSp>
        <p:nvGrpSpPr>
          <p:cNvPr id="66" name="Group 65"/>
          <p:cNvGrpSpPr/>
          <p:nvPr/>
        </p:nvGrpSpPr>
        <p:grpSpPr>
          <a:xfrm>
            <a:off x="1729535" y="651674"/>
            <a:ext cx="5983451" cy="5198812"/>
            <a:chOff x="10974349" y="2003578"/>
            <a:chExt cx="6186638" cy="4640103"/>
          </a:xfrm>
        </p:grpSpPr>
        <p:sp>
          <p:nvSpPr>
            <p:cNvPr id="65" name="Rectangle 64"/>
            <p:cNvSpPr/>
            <p:nvPr/>
          </p:nvSpPr>
          <p:spPr>
            <a:xfrm>
              <a:off x="10979381" y="2003578"/>
              <a:ext cx="3626182" cy="8165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0974349" y="2331736"/>
              <a:ext cx="6186638" cy="4311945"/>
              <a:chOff x="-2911865" y="-5790984"/>
              <a:chExt cx="6186638" cy="431194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2911865" y="-5469515"/>
                <a:ext cx="5114286" cy="3990476"/>
              </a:xfrm>
              <a:prstGeom prst="rect">
                <a:avLst/>
              </a:prstGeom>
            </p:spPr>
          </p:pic>
          <p:grpSp>
            <p:nvGrpSpPr>
              <p:cNvPr id="36" name="Group 35"/>
              <p:cNvGrpSpPr/>
              <p:nvPr/>
            </p:nvGrpSpPr>
            <p:grpSpPr>
              <a:xfrm>
                <a:off x="-2796308" y="-5790984"/>
                <a:ext cx="3253508" cy="1479636"/>
                <a:chOff x="-5538652" y="-3798302"/>
                <a:chExt cx="3253508" cy="1479636"/>
              </a:xfrm>
            </p:grpSpPr>
            <p:pic>
              <p:nvPicPr>
                <p:cNvPr id="27" name="Picture 2" descr="Image result for mm wave antenna array pcb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947" b="38734"/>
                <a:stretch/>
              </p:blipFill>
              <p:spPr bwMode="auto">
                <a:xfrm>
                  <a:off x="-3546772" y="-2571051"/>
                  <a:ext cx="191134" cy="2523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8" name="Title 1"/>
                <p:cNvSpPr txBox="1">
                  <a:spLocks/>
                </p:cNvSpPr>
                <p:nvPr/>
              </p:nvSpPr>
              <p:spPr>
                <a:xfrm>
                  <a:off x="-5538652" y="-3798302"/>
                  <a:ext cx="3253508" cy="114300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algn="ctr" defTabSz="457200" rtl="0" eaLnBrk="1" latinLnBrk="0" hangingPunct="1">
                    <a:spcBef>
                      <a:spcPct val="0"/>
                    </a:spcBef>
                    <a:buNone/>
                    <a:defRPr sz="44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2400" dirty="0" err="1" smtClean="0">
                      <a:solidFill>
                        <a:schemeClr val="tx1"/>
                      </a:solidFill>
                    </a:rPr>
                    <a:t>mmWave</a:t>
                  </a:r>
                  <a:r>
                    <a:rPr lang="en-US" sz="2400" dirty="0" smtClean="0">
                      <a:solidFill>
                        <a:schemeClr val="tx1"/>
                      </a:solidFill>
                    </a:rPr>
                    <a:t> Mirror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" name="Straight Arrow Connector 28"/>
                <p:cNvCxnSpPr/>
                <p:nvPr/>
              </p:nvCxnSpPr>
              <p:spPr>
                <a:xfrm>
                  <a:off x="-3939614" y="-2999842"/>
                  <a:ext cx="412229" cy="37172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1" name="Picture 40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43" b="-76100"/>
              <a:stretch/>
            </p:blipFill>
            <p:spPr bwMode="auto">
              <a:xfrm rot="15514906" flipH="1">
                <a:off x="1168748" y="-6740229"/>
                <a:ext cx="352200" cy="3859851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pic>
            <p:nvPicPr>
              <p:cNvPr id="43" name="Picture 42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43" b="-76100"/>
              <a:stretch/>
            </p:blipFill>
            <p:spPr bwMode="auto">
              <a:xfrm rot="8283327" flipH="1">
                <a:off x="-824808" y="-4989247"/>
                <a:ext cx="216012" cy="1280461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0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8686" y="-23313"/>
            <a:ext cx="8737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Beam Alignment Accuracy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3856" y="5611893"/>
            <a:ext cx="8726714" cy="1146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600" dirty="0" err="1" smtClean="0">
                <a:solidFill>
                  <a:srgbClr val="FF0000"/>
                </a:solidFill>
              </a:rPr>
              <a:t>MoVR</a:t>
            </a:r>
            <a:r>
              <a:rPr lang="en-US" sz="3600" dirty="0" smtClean="0">
                <a:solidFill>
                  <a:srgbClr val="FF0000"/>
                </a:solidFill>
              </a:rPr>
              <a:t> estimates </a:t>
            </a:r>
            <a:r>
              <a:rPr lang="en-US" sz="3600" dirty="0">
                <a:solidFill>
                  <a:srgbClr val="FF0000"/>
                </a:solidFill>
              </a:rPr>
              <a:t>the </a:t>
            </a:r>
            <a:r>
              <a:rPr lang="en-US" sz="3600" dirty="0" smtClean="0">
                <a:solidFill>
                  <a:srgbClr val="FF0000"/>
                </a:solidFill>
              </a:rPr>
              <a:t>angle of best beam alignment to within 2 degrees</a:t>
            </a:r>
            <a:endParaRPr lang="en-US" sz="3600" b="1" dirty="0">
              <a:solidFill>
                <a:srgbClr val="FF0000"/>
              </a:solidFill>
              <a:cs typeface="Calibri"/>
            </a:endParaRPr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4836512"/>
              </p:ext>
            </p:extLst>
          </p:nvPr>
        </p:nvGraphicFramePr>
        <p:xfrm>
          <a:off x="1663360" y="1119687"/>
          <a:ext cx="5847705" cy="4443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222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1" grpId="0" uiExpand="1">
        <p:bldSub>
          <a:bldChart bld="series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88686" y="5500323"/>
            <a:ext cx="8726714" cy="1146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err="1">
                <a:solidFill>
                  <a:srgbClr val="FF0000"/>
                </a:solidFill>
              </a:rPr>
              <a:t>MoVR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enables a </a:t>
            </a:r>
            <a:r>
              <a:rPr lang="en-US" sz="3600" dirty="0">
                <a:solidFill>
                  <a:srgbClr val="FF0000"/>
                </a:solidFill>
              </a:rPr>
              <a:t>high-data-rate link </a:t>
            </a:r>
            <a:r>
              <a:rPr lang="en-US" sz="3600" dirty="0" smtClean="0">
                <a:solidFill>
                  <a:srgbClr val="FF0000"/>
                </a:solidFill>
              </a:rPr>
              <a:t>even </a:t>
            </a:r>
            <a:r>
              <a:rPr lang="en-US" sz="3600" dirty="0">
                <a:solidFill>
                  <a:srgbClr val="FF0000"/>
                </a:solidFill>
              </a:rPr>
              <a:t>in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the presence of </a:t>
            </a:r>
            <a:r>
              <a:rPr lang="en-US" sz="3600" dirty="0" smtClean="0">
                <a:solidFill>
                  <a:srgbClr val="FF0000"/>
                </a:solidFill>
              </a:rPr>
              <a:t>blockage</a:t>
            </a:r>
            <a:endParaRPr lang="en-US" sz="3600" b="1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3840" y="11856"/>
            <a:ext cx="8737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Data Rate Performance</a:t>
            </a:r>
            <a:endParaRPr lang="en-US" dirty="0"/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9346717"/>
              </p:ext>
            </p:extLst>
          </p:nvPr>
        </p:nvGraphicFramePr>
        <p:xfrm>
          <a:off x="751011" y="996044"/>
          <a:ext cx="7699248" cy="4091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951692" y="1363461"/>
            <a:ext cx="6191250" cy="400110"/>
            <a:chOff x="1733550" y="1399319"/>
            <a:chExt cx="6191250" cy="40011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733550" y="1731899"/>
              <a:ext cx="609600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4267455" y="1399319"/>
              <a:ext cx="365734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Required data 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412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 uiExpand="1">
        <p:bldSub>
          <a:bldChart bld="seriesEl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172244"/>
            <a:ext cx="8435009" cy="4841422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mmWave</a:t>
            </a:r>
            <a:r>
              <a:rPr lang="en-US" sz="3600" dirty="0" smtClean="0"/>
              <a:t> communications</a:t>
            </a:r>
          </a:p>
          <a:p>
            <a:pPr lvl="1"/>
            <a:r>
              <a:rPr lang="en-US" sz="3200" dirty="0" smtClean="0"/>
              <a:t>They address static links where there is always a line-of-sight path such as data centers[D.H</a:t>
            </a:r>
            <a:r>
              <a:rPr lang="en-US" sz="3200" dirty="0"/>
              <a:t>. </a:t>
            </a:r>
            <a:r>
              <a:rPr lang="en-US" sz="3200" dirty="0" smtClean="0"/>
              <a:t>SIGCOMM’11, B.Z. </a:t>
            </a:r>
            <a:r>
              <a:rPr lang="en-US" sz="3200" dirty="0"/>
              <a:t>D.H. </a:t>
            </a:r>
            <a:r>
              <a:rPr lang="en-US" sz="3200" dirty="0" smtClean="0"/>
              <a:t>SIGCOMM’12, </a:t>
            </a:r>
            <a:r>
              <a:rPr lang="en-US" sz="3200" dirty="0" err="1" smtClean="0"/>
              <a:t>etc</a:t>
            </a:r>
            <a:r>
              <a:rPr lang="en-US" sz="3200" dirty="0" smtClean="0"/>
              <a:t> ].</a:t>
            </a:r>
            <a:endParaRPr lang="en-US" sz="2400" dirty="0" smtClean="0"/>
          </a:p>
          <a:p>
            <a:pPr lvl="1"/>
            <a:r>
              <a:rPr lang="en-US" sz="3200" dirty="0" smtClean="0"/>
              <a:t> or They target applications which can tolerate data rate drop due to blockage [S.S. NSDI’16, Y.Z. MobiCom’14</a:t>
            </a:r>
            <a:r>
              <a:rPr lang="en-US" sz="3200" dirty="0"/>
              <a:t>, </a:t>
            </a:r>
            <a:r>
              <a:rPr lang="en-US" sz="3200" dirty="0" smtClean="0"/>
              <a:t>K.H. MobiHoc’16</a:t>
            </a:r>
            <a:r>
              <a:rPr lang="en-US" sz="3200" dirty="0"/>
              <a:t>, S. </a:t>
            </a:r>
            <a:r>
              <a:rPr lang="en-US" sz="3200" dirty="0" smtClean="0"/>
              <a:t>S. </a:t>
            </a:r>
            <a:r>
              <a:rPr lang="en-US" sz="3200" dirty="0"/>
              <a:t>IT’16, X. </a:t>
            </a:r>
            <a:r>
              <a:rPr lang="en-US" sz="3200" dirty="0" smtClean="0"/>
              <a:t>Z. </a:t>
            </a:r>
            <a:r>
              <a:rPr lang="en-US" sz="3200" dirty="0"/>
              <a:t>SIGCOMM’12 </a:t>
            </a:r>
            <a:r>
              <a:rPr lang="en-US" sz="3200" dirty="0" err="1" smtClean="0"/>
              <a:t>etc</a:t>
            </a:r>
            <a:r>
              <a:rPr lang="en-US" sz="3200" dirty="0" smtClean="0"/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20231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8302"/>
            <a:ext cx="8391104" cy="445026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Blockage is a key problem in using </a:t>
            </a:r>
            <a:r>
              <a:rPr lang="en-US" dirty="0" err="1" smtClean="0"/>
              <a:t>mmWave</a:t>
            </a:r>
            <a:r>
              <a:rPr lang="en-US" dirty="0" smtClean="0"/>
              <a:t> technology in VR applications.</a:t>
            </a:r>
          </a:p>
          <a:p>
            <a:endParaRPr lang="en-US" dirty="0" smtClean="0"/>
          </a:p>
          <a:p>
            <a:r>
              <a:rPr lang="en-US" dirty="0" err="1" smtClean="0"/>
              <a:t>MoVR</a:t>
            </a:r>
            <a:r>
              <a:rPr lang="en-US" dirty="0" smtClean="0"/>
              <a:t>: A </a:t>
            </a:r>
            <a:r>
              <a:rPr lang="en-US" dirty="0" err="1" smtClean="0"/>
              <a:t>mmWave</a:t>
            </a:r>
            <a:r>
              <a:rPr lang="en-US" dirty="0" smtClean="0"/>
              <a:t> system that enables a high-data-rate </a:t>
            </a:r>
            <a:r>
              <a:rPr lang="en-US" dirty="0"/>
              <a:t>wireless </a:t>
            </a:r>
            <a:r>
              <a:rPr lang="en-US" dirty="0" smtClean="0"/>
              <a:t>link even in the presence of blockage.</a:t>
            </a:r>
          </a:p>
          <a:p>
            <a:endParaRPr lang="en-US" dirty="0"/>
          </a:p>
          <a:p>
            <a:r>
              <a:rPr lang="en-US" dirty="0" err="1" smtClean="0"/>
              <a:t>MoVR</a:t>
            </a:r>
            <a:r>
              <a:rPr lang="en-US" dirty="0" smtClean="0"/>
              <a:t> enables high-quality untethered virtual reality.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791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39" y="5987816"/>
            <a:ext cx="1454494" cy="752168"/>
          </a:xfrm>
          <a:prstGeom prst="rect">
            <a:avLst/>
          </a:prstGeom>
        </p:spPr>
      </p:pic>
      <p:pic>
        <p:nvPicPr>
          <p:cNvPr id="7" name="Picture 6" descr="logo.ps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48"/>
          <a:stretch/>
        </p:blipFill>
        <p:spPr>
          <a:xfrm>
            <a:off x="6963393" y="5505371"/>
            <a:ext cx="2163674" cy="135262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083307"/>
            <a:ext cx="914399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1F497D"/>
                </a:solidFill>
              </a:rPr>
              <a:t>Enabling High-Quality Untethered Virtual Reality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1365" y="2597378"/>
            <a:ext cx="5022028" cy="376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3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38012"/>
            <a:ext cx="86868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VR </a:t>
            </a:r>
            <a:r>
              <a:rPr lang="en-US" dirty="0"/>
              <a:t>headsets require a cable </a:t>
            </a:r>
            <a:r>
              <a:rPr lang="en-US" dirty="0" smtClean="0"/>
              <a:t>connection to </a:t>
            </a:r>
            <a:r>
              <a:rPr lang="en-US" dirty="0"/>
              <a:t>a PC</a:t>
            </a:r>
          </a:p>
        </p:txBody>
      </p:sp>
      <p:pic>
        <p:nvPicPr>
          <p:cNvPr id="5" name="My Mov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4312" y="1733550"/>
            <a:ext cx="6175375" cy="3473953"/>
          </a:xfrm>
        </p:spPr>
      </p:pic>
      <p:sp>
        <p:nvSpPr>
          <p:cNvPr id="3" name="Rectangle 2"/>
          <p:cNvSpPr/>
          <p:nvPr/>
        </p:nvSpPr>
        <p:spPr>
          <a:xfrm>
            <a:off x="513345" y="5853562"/>
            <a:ext cx="84020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The cable significantly limits the player’s mobility</a:t>
            </a:r>
          </a:p>
        </p:txBody>
      </p:sp>
    </p:spTree>
    <p:extLst>
      <p:ext uri="{BB962C8B-B14F-4D97-AF65-F5344CB8AC3E}">
        <p14:creationId xmlns:p14="http://schemas.microsoft.com/office/powerpoint/2010/main" val="77297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38012"/>
            <a:ext cx="86868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Why does VR headset need a cable?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599" y="5561175"/>
            <a:ext cx="84020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Stream 6.4 </a:t>
            </a:r>
            <a:r>
              <a:rPr lang="en-US" sz="3200" dirty="0" err="1" smtClean="0"/>
              <a:t>Gbps</a:t>
            </a:r>
            <a:r>
              <a:rPr lang="en-US" sz="3200" dirty="0" smtClean="0"/>
              <a:t> of data from PC to headset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649" y="1666732"/>
            <a:ext cx="6181880" cy="34750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17649" y="3038903"/>
            <a:ext cx="1841501" cy="563747"/>
            <a:chOff x="1517649" y="3038903"/>
            <a:chExt cx="1841501" cy="563747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2247898" y="3404243"/>
              <a:ext cx="114300" cy="19840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1517649" y="3038903"/>
              <a:ext cx="18415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Powerful PC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65744" y="2533650"/>
            <a:ext cx="2087643" cy="633038"/>
            <a:chOff x="1081005" y="3843609"/>
            <a:chExt cx="2087643" cy="633038"/>
          </a:xfrm>
        </p:grpSpPr>
        <p:cxnSp>
          <p:nvCxnSpPr>
            <p:cNvPr id="11" name="Straight Arrow Connector 10"/>
            <p:cNvCxnSpPr/>
            <p:nvPr/>
          </p:nvCxnSpPr>
          <p:spPr>
            <a:xfrm flipH="1" flipV="1">
              <a:off x="1081005" y="3843609"/>
              <a:ext cx="577857" cy="1713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327147" y="4014982"/>
              <a:ext cx="18415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0000"/>
                  </a:solidFill>
                </a:rPr>
                <a:t>HDMI Cable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87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1642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U</a:t>
            </a:r>
            <a:r>
              <a:rPr lang="en-US" dirty="0" smtClean="0"/>
              <a:t>ntethered Virtual Reality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666389"/>
            <a:ext cx="80323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err="1" smtClean="0">
                <a:solidFill>
                  <a:schemeClr val="tx1"/>
                </a:solidFill>
              </a:rPr>
              <a:t>mmWave</a:t>
            </a:r>
            <a:r>
              <a:rPr lang="en-US" sz="6000" b="1" dirty="0" smtClean="0">
                <a:solidFill>
                  <a:schemeClr val="tx1"/>
                </a:solidFill>
              </a:rPr>
              <a:t> Technology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0547" y="2508221"/>
            <a:ext cx="8428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Typical wireless systems: </a:t>
            </a:r>
            <a:r>
              <a:rPr lang="en-US" sz="3600" b="1" dirty="0" err="1" smtClean="0">
                <a:latin typeface="+mj-lt"/>
              </a:rPr>
              <a:t>WiFi</a:t>
            </a:r>
            <a:r>
              <a:rPr lang="en-US" sz="3600" b="1" dirty="0" smtClean="0">
                <a:latin typeface="+mj-lt"/>
              </a:rPr>
              <a:t>, cellular, etc.</a:t>
            </a:r>
            <a:endParaRPr lang="en-US" sz="3600" b="1" dirty="0"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734345" y="2352784"/>
            <a:ext cx="4269133" cy="957203"/>
            <a:chOff x="2807368" y="3879018"/>
            <a:chExt cx="3689685" cy="132556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807368" y="3925051"/>
              <a:ext cx="3689685" cy="127953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2843462" y="3879018"/>
              <a:ext cx="3617496" cy="132556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068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2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38012"/>
            <a:ext cx="8686800" cy="1143000"/>
          </a:xfrm>
        </p:spPr>
        <p:txBody>
          <a:bodyPr>
            <a:noAutofit/>
          </a:bodyPr>
          <a:lstStyle/>
          <a:p>
            <a:r>
              <a:rPr lang="en-US" dirty="0" err="1" smtClean="0"/>
              <a:t>mmWave</a:t>
            </a:r>
            <a:r>
              <a:rPr lang="en-US" dirty="0" smtClean="0"/>
              <a:t> Technology</a:t>
            </a:r>
            <a:endParaRPr lang="en-US" dirty="0"/>
          </a:p>
        </p:txBody>
      </p:sp>
      <p:grpSp>
        <p:nvGrpSpPr>
          <p:cNvPr id="92" name="Group 91"/>
          <p:cNvGrpSpPr/>
          <p:nvPr/>
        </p:nvGrpSpPr>
        <p:grpSpPr>
          <a:xfrm>
            <a:off x="3371942" y="1718854"/>
            <a:ext cx="3877336" cy="1386793"/>
            <a:chOff x="3281351" y="1486684"/>
            <a:chExt cx="3877336" cy="1386793"/>
          </a:xfrm>
        </p:grpSpPr>
        <p:sp>
          <p:nvSpPr>
            <p:cNvPr id="13" name="Rectangle 12"/>
            <p:cNvSpPr/>
            <p:nvPr/>
          </p:nvSpPr>
          <p:spPr>
            <a:xfrm>
              <a:off x="3545247" y="2220697"/>
              <a:ext cx="45719" cy="64643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303289" y="2227047"/>
              <a:ext cx="45719" cy="64643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065854" y="2227047"/>
              <a:ext cx="45719" cy="64643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5111596" y="2220697"/>
              <a:ext cx="637950" cy="6527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793826" y="2220697"/>
              <a:ext cx="269773" cy="64643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320418" y="2220697"/>
              <a:ext cx="269773" cy="64643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888780" y="2213812"/>
              <a:ext cx="196026" cy="64643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Left Brace 82"/>
            <p:cNvSpPr/>
            <p:nvPr/>
          </p:nvSpPr>
          <p:spPr>
            <a:xfrm rot="5400000">
              <a:off x="5156115" y="93536"/>
              <a:ext cx="127807" cy="3877336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682691" y="1486684"/>
              <a:ext cx="11741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 smtClean="0"/>
                <a:t>mmWave</a:t>
              </a:r>
              <a:endParaRPr lang="en-US" sz="2000" dirty="0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1683976" y="1800360"/>
            <a:ext cx="1470146" cy="1323320"/>
            <a:chOff x="1593385" y="1568190"/>
            <a:chExt cx="1470146" cy="1323320"/>
          </a:xfrm>
        </p:grpSpPr>
        <p:cxnSp>
          <p:nvCxnSpPr>
            <p:cNvPr id="75" name="Straight Connector 74"/>
            <p:cNvCxnSpPr/>
            <p:nvPr/>
          </p:nvCxnSpPr>
          <p:spPr>
            <a:xfrm flipV="1">
              <a:off x="2192059" y="2258315"/>
              <a:ext cx="0" cy="633195"/>
            </a:xfrm>
            <a:prstGeom prst="line">
              <a:avLst/>
            </a:prstGeom>
            <a:ln w="1905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2319059" y="2258315"/>
              <a:ext cx="0" cy="633195"/>
            </a:xfrm>
            <a:prstGeom prst="line">
              <a:avLst/>
            </a:prstGeom>
            <a:ln w="1905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2349913" y="2258315"/>
              <a:ext cx="0" cy="633195"/>
            </a:xfrm>
            <a:prstGeom prst="line">
              <a:avLst/>
            </a:prstGeom>
            <a:ln w="1905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Left Brace 81"/>
            <p:cNvSpPr/>
            <p:nvPr/>
          </p:nvSpPr>
          <p:spPr>
            <a:xfrm rot="5400000">
              <a:off x="2244518" y="1862207"/>
              <a:ext cx="127807" cy="389759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593385" y="1568190"/>
              <a:ext cx="1470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Today’s </a:t>
              </a:r>
              <a:r>
                <a:rPr lang="en-US" sz="2000" dirty="0" err="1" smtClean="0"/>
                <a:t>WiFi</a:t>
              </a:r>
              <a:endParaRPr lang="en-US" sz="2000" dirty="0"/>
            </a:p>
          </p:txBody>
        </p:sp>
      </p:grpSp>
      <p:sp>
        <p:nvSpPr>
          <p:cNvPr id="87" name="Rectangle 86"/>
          <p:cNvSpPr/>
          <p:nvPr/>
        </p:nvSpPr>
        <p:spPr>
          <a:xfrm>
            <a:off x="963537" y="5386718"/>
            <a:ext cx="7619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E</a:t>
            </a:r>
            <a:r>
              <a:rPr lang="en-US" sz="3600" dirty="0" smtClean="0"/>
              <a:t>nable </a:t>
            </a:r>
            <a:r>
              <a:rPr lang="en-US" sz="3600" dirty="0"/>
              <a:t>multi-</a:t>
            </a:r>
            <a:r>
              <a:rPr lang="en-US" sz="3600" dirty="0" err="1"/>
              <a:t>Gbps</a:t>
            </a:r>
            <a:r>
              <a:rPr lang="en-US" sz="3600" dirty="0"/>
              <a:t> </a:t>
            </a:r>
            <a:r>
              <a:rPr lang="en-US" sz="3600" dirty="0" smtClean="0"/>
              <a:t>wireless links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  <p:sp>
        <p:nvSpPr>
          <p:cNvPr id="88" name="Right Arrow 87"/>
          <p:cNvSpPr/>
          <p:nvPr/>
        </p:nvSpPr>
        <p:spPr>
          <a:xfrm rot="5400000">
            <a:off x="4448710" y="3913469"/>
            <a:ext cx="547895" cy="138270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/>
          <p:cNvGrpSpPr/>
          <p:nvPr/>
        </p:nvGrpSpPr>
        <p:grpSpPr>
          <a:xfrm>
            <a:off x="2019498" y="3108440"/>
            <a:ext cx="5788994" cy="568859"/>
            <a:chOff x="1928907" y="2876270"/>
            <a:chExt cx="5788994" cy="568859"/>
          </a:xfrm>
        </p:grpSpPr>
        <p:sp>
          <p:nvSpPr>
            <p:cNvPr id="9" name="TextBox 8"/>
            <p:cNvSpPr txBox="1"/>
            <p:nvPr/>
          </p:nvSpPr>
          <p:spPr>
            <a:xfrm>
              <a:off x="1928907" y="291875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0</a:t>
              </a:r>
              <a:endParaRPr lang="en-US" sz="1200" b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37847" y="2918754"/>
              <a:ext cx="596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10GHz</a:t>
              </a:r>
              <a:endParaRPr lang="en-US" sz="1200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877660" y="2917265"/>
              <a:ext cx="596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20GHz</a:t>
              </a:r>
              <a:endParaRPr lang="en-US" sz="1200" b="1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388263" y="2917265"/>
              <a:ext cx="596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30GHz</a:t>
              </a:r>
              <a:endParaRPr lang="en-US" sz="12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940713" y="2917265"/>
              <a:ext cx="596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40GHz</a:t>
              </a:r>
              <a:endParaRPr lang="en-US" sz="1200" b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470366" y="2915776"/>
              <a:ext cx="596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50GHz</a:t>
              </a:r>
              <a:endParaRPr lang="en-US" sz="1200" b="1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005510" y="2914110"/>
              <a:ext cx="596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60GHz</a:t>
              </a:r>
              <a:endParaRPr lang="en-US" sz="1200" b="1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519860" y="2914110"/>
              <a:ext cx="596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70GHz</a:t>
              </a:r>
              <a:endParaRPr lang="en-US" sz="1200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049513" y="2912621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80GHZ</a:t>
              </a:r>
              <a:endParaRPr lang="en-US" sz="1200" b="1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560116" y="2912621"/>
              <a:ext cx="5966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90GHz</a:t>
              </a:r>
              <a:endParaRPr lang="en-US" sz="1200" b="1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042716" y="2912621"/>
              <a:ext cx="6751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100GHz</a:t>
              </a:r>
              <a:endParaRPr lang="en-US" sz="1200" b="1" dirty="0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2065059" y="2882622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2584170" y="287627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3108046" y="2882622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3617636" y="2882624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4170084" y="2882622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4705071" y="2882624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5230434" y="2882622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V="1">
              <a:off x="5749545" y="2876270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6273421" y="2882622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6783011" y="2882624"/>
              <a:ext cx="0" cy="76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7335459" y="2876270"/>
              <a:ext cx="0" cy="825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2071409" y="2876270"/>
              <a:ext cx="5270400" cy="1524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/>
            <p:cNvSpPr/>
            <p:nvPr/>
          </p:nvSpPr>
          <p:spPr>
            <a:xfrm>
              <a:off x="3650534" y="3045019"/>
              <a:ext cx="23389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Frequency Spectrum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7458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38012"/>
            <a:ext cx="86868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Problem: Signal Blockage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254" y="5384517"/>
            <a:ext cx="76194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mmWave</a:t>
            </a:r>
            <a:r>
              <a:rPr lang="en-US" sz="3200" dirty="0" smtClean="0">
                <a:solidFill>
                  <a:srgbClr val="FF0000"/>
                </a:solidFill>
              </a:rPr>
              <a:t> Signal can be easily blocked  by even a small obstacle like the player’s hand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94696" y="1632328"/>
            <a:ext cx="5205491" cy="3484963"/>
            <a:chOff x="2542581" y="1590283"/>
            <a:chExt cx="5205491" cy="3484963"/>
          </a:xfrm>
        </p:grpSpPr>
        <p:grpSp>
          <p:nvGrpSpPr>
            <p:cNvPr id="8" name="Group 7"/>
            <p:cNvGrpSpPr/>
            <p:nvPr/>
          </p:nvGrpSpPr>
          <p:grpSpPr>
            <a:xfrm>
              <a:off x="2542581" y="1590283"/>
              <a:ext cx="5205491" cy="3484963"/>
              <a:chOff x="1051810" y="1600200"/>
              <a:chExt cx="4848225" cy="3228975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1810" y="1600200"/>
                <a:ext cx="4848225" cy="3228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2209800"/>
                <a:ext cx="1219200" cy="2143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3178" y="1602410"/>
                <a:ext cx="671722" cy="58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24" t="9201" r="6862" b="2604"/>
              <a:stretch/>
            </p:blipFill>
            <p:spPr bwMode="auto">
              <a:xfrm>
                <a:off x="4603178" y="2188197"/>
                <a:ext cx="561976" cy="80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5119106" y="2041451"/>
                <a:ext cx="218887" cy="520996"/>
              </a:xfrm>
              <a:custGeom>
                <a:avLst/>
                <a:gdLst>
                  <a:gd name="connsiteX0" fmla="*/ 69582 w 218887"/>
                  <a:gd name="connsiteY0" fmla="*/ 0 h 520996"/>
                  <a:gd name="connsiteX1" fmla="*/ 218438 w 218887"/>
                  <a:gd name="connsiteY1" fmla="*/ 212651 h 520996"/>
                  <a:gd name="connsiteX2" fmla="*/ 27052 w 218887"/>
                  <a:gd name="connsiteY2" fmla="*/ 404037 h 520996"/>
                  <a:gd name="connsiteX3" fmla="*/ 5787 w 218887"/>
                  <a:gd name="connsiteY3" fmla="*/ 520996 h 52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887" h="520996">
                    <a:moveTo>
                      <a:pt x="69582" y="0"/>
                    </a:moveTo>
                    <a:cubicBezTo>
                      <a:pt x="147554" y="72656"/>
                      <a:pt x="225526" y="145312"/>
                      <a:pt x="218438" y="212651"/>
                    </a:cubicBezTo>
                    <a:cubicBezTo>
                      <a:pt x="211350" y="279991"/>
                      <a:pt x="62494" y="352646"/>
                      <a:pt x="27052" y="404037"/>
                    </a:cubicBezTo>
                    <a:cubicBezTo>
                      <a:pt x="-8390" y="455428"/>
                      <a:pt x="-1302" y="488212"/>
                      <a:pt x="5787" y="520996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8"/>
            <p:cNvSpPr txBox="1"/>
            <p:nvPr/>
          </p:nvSpPr>
          <p:spPr>
            <a:xfrm>
              <a:off x="6634084" y="1594194"/>
              <a:ext cx="566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smtClean="0"/>
                <a:t>AP</a:t>
              </a:r>
              <a:endParaRPr lang="en-US" b="1" dirty="0"/>
            </a:p>
          </p:txBody>
        </p:sp>
        <p:sp>
          <p:nvSpPr>
            <p:cNvPr id="7" name="TextBox 18"/>
            <p:cNvSpPr txBox="1"/>
            <p:nvPr/>
          </p:nvSpPr>
          <p:spPr>
            <a:xfrm>
              <a:off x="4520096" y="2444150"/>
              <a:ext cx="566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/>
                <a:t>R</a:t>
              </a:r>
              <a:r>
                <a:rPr lang="en-US" b="1" dirty="0" smtClean="0"/>
                <a:t>X</a:t>
              </a:r>
              <a:endParaRPr lang="en-US" b="1" dirty="0"/>
            </a:p>
          </p:txBody>
        </p:sp>
      </p:grpSp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3" b="-76100"/>
          <a:stretch/>
        </p:blipFill>
        <p:spPr bwMode="auto">
          <a:xfrm rot="14438242" flipH="1">
            <a:off x="5814052" y="-25793"/>
            <a:ext cx="276048" cy="385985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18" name="Group 17"/>
          <p:cNvGrpSpPr/>
          <p:nvPr/>
        </p:nvGrpSpPr>
        <p:grpSpPr>
          <a:xfrm>
            <a:off x="1742511" y="1537139"/>
            <a:ext cx="6168501" cy="3731798"/>
            <a:chOff x="-4338203" y="1745485"/>
            <a:chExt cx="6168501" cy="373179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338203" y="1745485"/>
              <a:ext cx="5562756" cy="37317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43" b="-76100"/>
            <a:stretch/>
          </p:blipFill>
          <p:spPr bwMode="auto">
            <a:xfrm rot="14438242" flipH="1">
              <a:off x="-237651" y="20900"/>
              <a:ext cx="276048" cy="3859851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6" name="TextBox 18"/>
            <p:cNvSpPr txBox="1"/>
            <p:nvPr/>
          </p:nvSpPr>
          <p:spPr>
            <a:xfrm>
              <a:off x="-2350864" y="2702132"/>
              <a:ext cx="5661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/>
                <a:t>R</a:t>
              </a:r>
              <a:r>
                <a:rPr lang="en-US" b="1" dirty="0" smtClean="0"/>
                <a:t>X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0646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38012"/>
            <a:ext cx="86868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Impact of Blockage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4977" y="5413368"/>
            <a:ext cx="81531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Blocking </a:t>
            </a:r>
            <a:r>
              <a:rPr lang="en-US" sz="3200" dirty="0" err="1" smtClean="0">
                <a:solidFill>
                  <a:srgbClr val="FF0000"/>
                </a:solidFill>
              </a:rPr>
              <a:t>mmWave</a:t>
            </a:r>
            <a:r>
              <a:rPr lang="en-US" sz="3200" dirty="0" smtClean="0">
                <a:solidFill>
                  <a:srgbClr val="FF0000"/>
                </a:solidFill>
              </a:rPr>
              <a:t> signals </a:t>
            </a:r>
            <a:r>
              <a:rPr lang="en-US" sz="3200" dirty="0">
                <a:solidFill>
                  <a:srgbClr val="FF0000"/>
                </a:solidFill>
              </a:rPr>
              <a:t>results in a significant drop in </a:t>
            </a:r>
            <a:r>
              <a:rPr lang="en-US" sz="3200" dirty="0" smtClean="0">
                <a:solidFill>
                  <a:srgbClr val="FF0000"/>
                </a:solidFill>
              </a:rPr>
              <a:t>data rate</a:t>
            </a: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0224532"/>
              </p:ext>
            </p:extLst>
          </p:nvPr>
        </p:nvGraphicFramePr>
        <p:xfrm>
          <a:off x="522411" y="1317844"/>
          <a:ext cx="7699248" cy="3690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733550" y="1399319"/>
            <a:ext cx="6191250" cy="400110"/>
            <a:chOff x="1733550" y="1399319"/>
            <a:chExt cx="6191250" cy="40011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733550" y="1694544"/>
              <a:ext cx="609600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4267455" y="1399319"/>
              <a:ext cx="365734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FF0000"/>
                  </a:solidFill>
                </a:rPr>
                <a:t>Required data 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195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8" grpId="0" uiExpand="1">
        <p:bldSub>
          <a:bldChart bld="seriesEl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274054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How </a:t>
            </a:r>
            <a:r>
              <a:rPr lang="en-US" sz="3600" dirty="0" smtClean="0">
                <a:solidFill>
                  <a:schemeClr val="tx1"/>
                </a:solidFill>
              </a:rPr>
              <a:t>can </a:t>
            </a:r>
            <a:r>
              <a:rPr lang="en-US" sz="3600" dirty="0">
                <a:solidFill>
                  <a:schemeClr val="tx1"/>
                </a:solidFill>
              </a:rPr>
              <a:t>we solve </a:t>
            </a:r>
            <a:r>
              <a:rPr lang="en-US" sz="3600" dirty="0" smtClean="0">
                <a:solidFill>
                  <a:schemeClr val="tx1"/>
                </a:solidFill>
              </a:rPr>
              <a:t>the </a:t>
            </a:r>
            <a:r>
              <a:rPr lang="en-US" sz="3600" dirty="0">
                <a:solidFill>
                  <a:schemeClr val="tx1"/>
                </a:solidFill>
              </a:rPr>
              <a:t>blockage problem?</a:t>
            </a:r>
          </a:p>
        </p:txBody>
      </p:sp>
    </p:spTree>
    <p:extLst>
      <p:ext uri="{BB962C8B-B14F-4D97-AF65-F5344CB8AC3E}">
        <p14:creationId xmlns:p14="http://schemas.microsoft.com/office/powerpoint/2010/main" val="35580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46744</TotalTime>
  <Words>605</Words>
  <Application>Microsoft Office PowerPoint</Application>
  <PresentationFormat>On-screen Show (4:3)</PresentationFormat>
  <Paragraphs>145</Paragraphs>
  <Slides>26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Presentation</vt:lpstr>
      <vt:lpstr>Virtual Reality</vt:lpstr>
      <vt:lpstr>VR headsets require a cable connection to a PC</vt:lpstr>
      <vt:lpstr>Why does VR headset need a cable?</vt:lpstr>
      <vt:lpstr>PowerPoint Presentation</vt:lpstr>
      <vt:lpstr>mmWave Technology</vt:lpstr>
      <vt:lpstr>Problem: Signal Blockage</vt:lpstr>
      <vt:lpstr>Impact of Blockage</vt:lpstr>
      <vt:lpstr>How can we solve the blockage problem?</vt:lpstr>
      <vt:lpstr>mmWave Mirror</vt:lpstr>
      <vt:lpstr>MoVR</vt:lpstr>
      <vt:lpstr>MoVR Architecture</vt:lpstr>
      <vt:lpstr>MoVR Architecture</vt:lpstr>
      <vt:lpstr>Challenge 1: Beam Alignment</vt:lpstr>
      <vt:lpstr>Solution: Delegate the task of transmitting and receiving to the AP</vt:lpstr>
      <vt:lpstr>Solution: Delegate the task of transmitting and receiving to the AP</vt:lpstr>
      <vt:lpstr>Challenge 2: Amplify and reflect at the same time</vt:lpstr>
      <vt:lpstr>Solution: Exploit amplifier’s characteristic</vt:lpstr>
      <vt:lpstr>Experimental Results</vt:lpstr>
      <vt:lpstr>Evaluation</vt:lpstr>
      <vt:lpstr>Evaluation</vt:lpstr>
      <vt:lpstr>Beam Alignment Accuracy</vt:lpstr>
      <vt:lpstr>Data Rate Performance</vt:lpstr>
      <vt:lpstr>Related Work</vt:lpstr>
      <vt:lpstr>Conclusion</vt:lpstr>
      <vt:lpstr>PowerPoint Presentation</vt:lpstr>
    </vt:vector>
  </TitlesOfParts>
  <Company>MIT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Caraoke</dc:title>
  <dc:creator>Omid</dc:creator>
  <cp:lastModifiedBy>Omid</cp:lastModifiedBy>
  <cp:revision>4015</cp:revision>
  <cp:lastPrinted>2015-05-03T21:47:09Z</cp:lastPrinted>
  <dcterms:created xsi:type="dcterms:W3CDTF">2015-04-17T13:47:26Z</dcterms:created>
  <dcterms:modified xsi:type="dcterms:W3CDTF">2017-04-19T21:46:10Z</dcterms:modified>
</cp:coreProperties>
</file>