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0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1" r:id="rId26"/>
    <p:sldId id="279" r:id="rId2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59" autoAdjust="0"/>
    <p:restoredTop sz="77390" autoAdjust="0"/>
  </p:normalViewPr>
  <p:slideViewPr>
    <p:cSldViewPr snapToGrid="0">
      <p:cViewPr varScale="1">
        <p:scale>
          <a:sx n="40" d="100"/>
          <a:sy n="40" d="100"/>
        </p:scale>
        <p:origin x="15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大家好，我是董尔群。今天我给大家带来一篇关于声学定位的文章。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9" name="Shape 3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sz="2200" b="0" i="0" u="none" strike="noStrike" baseline="0" dirty="0" smtClean="0">
                <a:latin typeface="Helvetica Neue"/>
                <a:sym typeface="Helvetica Neue"/>
              </a:rPr>
              <a:t>第</a:t>
            </a:r>
            <a:r>
              <a:rPr lang="en-US" altLang="zh-CN" sz="2200" b="0" i="0" u="none" strike="noStrike" baseline="0" dirty="0" smtClean="0">
                <a:latin typeface="Helvetica Neue"/>
                <a:sym typeface="Helvetica Neue"/>
              </a:rPr>
              <a:t>10</a:t>
            </a:r>
            <a:r>
              <a:rPr lang="zh-CN" altLang="en-US" sz="2200" b="0" i="0" u="none" strike="noStrike" baseline="0" dirty="0" smtClean="0">
                <a:latin typeface="Helvetica Neue"/>
                <a:sym typeface="Helvetica Neue"/>
              </a:rPr>
              <a:t>页。</a:t>
            </a:r>
            <a:endParaRPr lang="en-US" altLang="zh-CN" sz="2200" b="0" i="0" u="none" strike="noStrike" baseline="0" dirty="0" smtClean="0">
              <a:latin typeface="Helvetica Neue"/>
              <a:sym typeface="Helvetica Neue"/>
            </a:endParaRPr>
          </a:p>
          <a:p>
            <a:r>
              <a:rPr lang="zh-CN" altLang="en-US" sz="2200" b="0" i="0" u="none" strike="noStrike" baseline="0" dirty="0" smtClean="0">
                <a:latin typeface="Helvetica Neue"/>
                <a:sym typeface="Helvetica Neue"/>
              </a:rPr>
              <a:t>接下来看一下整个系统的架构。</a:t>
            </a:r>
            <a:endParaRPr lang="en-US" altLang="zh-CN" sz="2200" b="0" i="0" u="none" strike="noStrike" baseline="0" dirty="0" smtClean="0">
              <a:latin typeface="Helvetica Neue"/>
              <a:sym typeface="Helvetica Neue"/>
            </a:endParaRPr>
          </a:p>
          <a:p>
            <a:r>
              <a:rPr lang="zh-CN" altLang="en-US" sz="2200" b="0" i="0" u="none" strike="noStrike" baseline="0" dirty="0" smtClean="0">
                <a:latin typeface="Helvetica Neue"/>
                <a:sym typeface="Helvetica Neue"/>
              </a:rPr>
              <a:t>一个</a:t>
            </a:r>
            <a:r>
              <a:rPr lang="en-US" altLang="zh-CN" sz="2200" b="0" i="0" u="none" strike="noStrike" baseline="0" dirty="0" smtClean="0">
                <a:latin typeface="Helvetica Neue"/>
                <a:sym typeface="Helvetica Neue"/>
              </a:rPr>
              <a:t>player</a:t>
            </a:r>
            <a:r>
              <a:rPr lang="zh-CN" altLang="en-US" sz="2200" b="0" i="0" u="none" strike="noStrike" baseline="0" dirty="0" smtClean="0">
                <a:latin typeface="Helvetica Neue"/>
                <a:sym typeface="Helvetica Neue"/>
              </a:rPr>
              <a:t>在运动中，用扬声器发出</a:t>
            </a:r>
            <a:r>
              <a:rPr lang="en-US" altLang="zh-CN" sz="2200" b="0" i="0" u="none" strike="noStrike" baseline="0" dirty="0" smtClean="0">
                <a:latin typeface="Helvetica Neue"/>
                <a:sym typeface="Helvetica Neue"/>
              </a:rPr>
              <a:t>beeps</a:t>
            </a:r>
            <a:r>
              <a:rPr lang="zh-CN" altLang="en-US" sz="2200" b="0" i="0" u="none" strike="noStrike" baseline="0" dirty="0" smtClean="0">
                <a:latin typeface="Helvetica Neue"/>
                <a:sym typeface="Helvetica Neue"/>
              </a:rPr>
              <a:t>，它的麦克风测量不同</a:t>
            </a:r>
            <a:r>
              <a:rPr lang="en-US" altLang="zh-CN" sz="2200" b="0" i="0" u="none" strike="noStrike" baseline="0" dirty="0" smtClean="0">
                <a:latin typeface="Helvetica Neue"/>
                <a:sym typeface="Helvetica Neue"/>
              </a:rPr>
              <a:t>beep</a:t>
            </a:r>
            <a:r>
              <a:rPr lang="zh-CN" altLang="en-US" sz="2200" b="0" i="0" u="none" strike="noStrike" baseline="0" dirty="0" smtClean="0">
                <a:latin typeface="Helvetica Neue"/>
                <a:sym typeface="Helvetica Neue"/>
              </a:rPr>
              <a:t>的时间间隔。</a:t>
            </a:r>
            <a:r>
              <a:rPr lang="en-US" altLang="zh-CN" sz="2200" b="0" i="0" u="none" strike="noStrike" baseline="0" dirty="0" smtClean="0">
                <a:latin typeface="Helvetica Neue"/>
                <a:sym typeface="Helvetica Neue"/>
              </a:rPr>
              <a:t>Player</a:t>
            </a:r>
            <a:r>
              <a:rPr lang="zh-CN" altLang="en-US" sz="2200" b="0" i="0" u="none" strike="noStrike" baseline="0" dirty="0" smtClean="0">
                <a:latin typeface="Helvetica Neue"/>
                <a:sym typeface="Helvetica Neue"/>
              </a:rPr>
              <a:t>也用</a:t>
            </a:r>
            <a:r>
              <a:rPr lang="en-US" altLang="zh-CN" sz="2200" b="0" i="0" u="none" strike="noStrike" baseline="0" dirty="0" smtClean="0">
                <a:latin typeface="Helvetica Neue"/>
                <a:sym typeface="Helvetica Neue"/>
              </a:rPr>
              <a:t>IMU</a:t>
            </a:r>
            <a:r>
              <a:rPr lang="zh-CN" altLang="en-US" sz="2200" b="0" i="0" u="none" strike="noStrike" baseline="0" dirty="0" smtClean="0">
                <a:latin typeface="Helvetica Neue"/>
                <a:sym typeface="Helvetica Neue"/>
              </a:rPr>
              <a:t>来测量手机在每次</a:t>
            </a:r>
            <a:r>
              <a:rPr lang="en-US" altLang="zh-CN" sz="2200" b="0" i="0" u="none" strike="noStrike" baseline="0" dirty="0" smtClean="0">
                <a:latin typeface="Helvetica Neue"/>
                <a:sym typeface="Helvetica Neue"/>
              </a:rPr>
              <a:t>beep</a:t>
            </a:r>
            <a:r>
              <a:rPr lang="zh-CN" altLang="en-US" sz="2200" b="0" i="0" u="none" strike="noStrike" baseline="0" dirty="0" smtClean="0">
                <a:latin typeface="Helvetica Neue"/>
                <a:sym typeface="Helvetica Neue"/>
              </a:rPr>
              <a:t>的位置。</a:t>
            </a:r>
            <a:r>
              <a:rPr lang="en-US" altLang="zh-CN" sz="2200" b="0" i="0" u="none" strike="noStrike" baseline="0" dirty="0" smtClean="0">
                <a:latin typeface="Helvetica Neue"/>
                <a:sym typeface="Helvetica Neue"/>
              </a:rPr>
              <a:t>Listener</a:t>
            </a:r>
            <a:r>
              <a:rPr lang="zh-CN" altLang="en-US" sz="2200" b="0" i="0" u="none" strike="noStrike" baseline="0" dirty="0" smtClean="0">
                <a:latin typeface="Helvetica Neue"/>
                <a:sym typeface="Helvetica Neue"/>
              </a:rPr>
              <a:t>也在测量它听到的</a:t>
            </a:r>
            <a:r>
              <a:rPr lang="en-US" altLang="zh-CN" sz="2200" b="0" i="0" u="none" strike="noStrike" baseline="0" dirty="0" smtClean="0">
                <a:latin typeface="Helvetica Neue"/>
                <a:sym typeface="Helvetica Neue"/>
              </a:rPr>
              <a:t>beep</a:t>
            </a:r>
            <a:r>
              <a:rPr lang="zh-CN" altLang="en-US" sz="2200" b="0" i="0" u="none" strike="noStrike" baseline="0" dirty="0" smtClean="0">
                <a:latin typeface="Helvetica Neue"/>
                <a:sym typeface="Helvetica Neue"/>
              </a:rPr>
              <a:t>的时间间隔，并用</a:t>
            </a:r>
            <a:r>
              <a:rPr lang="en-US" altLang="zh-CN" sz="2200" b="0" i="0" u="none" strike="noStrike" baseline="0" dirty="0" err="1" smtClean="0">
                <a:latin typeface="Helvetica Neue"/>
                <a:sym typeface="Helvetica Neue"/>
              </a:rPr>
              <a:t>wifi</a:t>
            </a:r>
            <a:r>
              <a:rPr lang="zh-CN" altLang="en-US" sz="2200" b="0" i="0" u="none" strike="noStrike" baseline="0" dirty="0" smtClean="0">
                <a:latin typeface="Helvetica Neue"/>
                <a:sym typeface="Helvetica Neue"/>
              </a:rPr>
              <a:t>将这个信息传回</a:t>
            </a:r>
            <a:r>
              <a:rPr lang="en-US" altLang="zh-CN" sz="2200" b="0" i="0" u="none" strike="noStrike" baseline="0" dirty="0" smtClean="0">
                <a:latin typeface="Helvetica Neue"/>
                <a:sym typeface="Helvetica Neue"/>
              </a:rPr>
              <a:t>player</a:t>
            </a:r>
            <a:r>
              <a:rPr lang="zh-CN" altLang="en-US" sz="2200" b="0" i="0" u="none" strike="noStrike" baseline="0" dirty="0" smtClean="0">
                <a:latin typeface="Helvetica Neue"/>
                <a:sym typeface="Helvetica Neue"/>
              </a:rPr>
              <a:t>。</a:t>
            </a:r>
            <a:endParaRPr lang="en-US" altLang="zh-CN" sz="2200" b="0" i="0" u="none" strike="noStrike" baseline="0" dirty="0" smtClean="0">
              <a:latin typeface="Helvetica Neue"/>
              <a:sym typeface="Helvetica Neue"/>
            </a:endParaRPr>
          </a:p>
          <a:p>
            <a:r>
              <a:rPr lang="zh-CN" altLang="en-US" sz="2200" b="0" i="0" u="none" strike="noStrike" baseline="0" dirty="0" smtClean="0">
                <a:latin typeface="Helvetica Neue"/>
                <a:sym typeface="Helvetica Neue"/>
              </a:rPr>
              <a:t>为了实现这个架构，文章用到了三个算法：运动追踪，时间间隔的测量，和定位算法。下面我们来看一下这几大算法。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9" name="Shape 3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11</a:t>
            </a:r>
            <a:r>
              <a:rPr lang="zh-CN" altLang="en-US" dirty="0" smtClean="0"/>
              <a:t>页。</a:t>
            </a:r>
            <a:endParaRPr lang="en-US" altLang="zh-CN" dirty="0" smtClean="0"/>
          </a:p>
          <a:p>
            <a:r>
              <a:rPr lang="zh-CN" altLang="en-US" dirty="0" smtClean="0"/>
              <a:t>首先看一下运动追踪算法。这个算法是将手机最初的位置记为坐标原点（</a:t>
            </a:r>
            <a:r>
              <a:rPr lang="en-US" altLang="zh-CN" dirty="0" smtClean="0"/>
              <a:t>0, 0</a:t>
            </a:r>
            <a:r>
              <a:rPr lang="zh-CN" altLang="en-US" dirty="0" smtClean="0"/>
              <a:t>），然后要计算之后</a:t>
            </a:r>
            <a:r>
              <a:rPr lang="en-US" altLang="zh-CN" dirty="0" smtClean="0"/>
              <a:t>player</a:t>
            </a:r>
            <a:r>
              <a:rPr lang="zh-CN" altLang="en-US" dirty="0" smtClean="0"/>
              <a:t>每次</a:t>
            </a:r>
            <a:r>
              <a:rPr lang="en-US" altLang="zh-CN" dirty="0" smtClean="0"/>
              <a:t>beep</a:t>
            </a:r>
            <a:r>
              <a:rPr lang="zh-CN" altLang="en-US" dirty="0" smtClean="0"/>
              <a:t>时的位置。</a:t>
            </a:r>
            <a:endParaRPr lang="en-US" altLang="zh-CN" dirty="0" smtClean="0"/>
          </a:p>
          <a:p>
            <a:r>
              <a:rPr lang="zh-CN" altLang="en-US" dirty="0" smtClean="0"/>
              <a:t>基本的想法还是对加速度进行二阶积分。</a:t>
            </a:r>
            <a:endParaRPr lang="en-US" altLang="zh-CN" dirty="0" smtClean="0"/>
          </a:p>
          <a:p>
            <a:r>
              <a:rPr lang="zh-CN" altLang="en-US" dirty="0" smtClean="0"/>
              <a:t>这里必须要做一些噪声处理，因为手机即使静止地拿在手里时也会有一些抖动，所以这里先用时间窗内加速度的标准差来检测手机的状态，是静止还是运动。</a:t>
            </a:r>
            <a:endParaRPr lang="en-US" altLang="zh-CN" dirty="0" smtClean="0"/>
          </a:p>
          <a:p>
            <a:r>
              <a:rPr lang="zh-CN" altLang="en-US" dirty="0" smtClean="0"/>
              <a:t>如果手机在运动，我们才去做二阶积分计算手机的位置。</a:t>
            </a:r>
            <a:endParaRPr lang="en-US" altLang="zh-CN" dirty="0" smtClean="0"/>
          </a:p>
          <a:p>
            <a:r>
              <a:rPr lang="zh-CN" altLang="en-US" dirty="0" smtClean="0"/>
              <a:t>但是这里有两个很关键的问题：第一，加速度计的读数包含了重力的分量；第二，加速度计是以手机坐标系给出的，它和原始的坐标系不一致。</a:t>
            </a:r>
            <a:endParaRPr lang="en-US" altLang="zh-CN" dirty="0" smtClean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因此我们必须解算出手机的姿态，这样才能从加速度计的读数中除去重力的分量（安卓开发文档中把这个除去重力后的加速度称为线性加速度），并将线性加速度变换到手机原始的坐标系中。文章中采用的姿态解算方法是对陀螺仪读数进行积分，得到</a:t>
            </a:r>
            <a:r>
              <a:rPr lang="en-US" altLang="zh-CN" dirty="0" smtClean="0"/>
              <a:t>roll</a:t>
            </a:r>
            <a:r>
              <a:rPr lang="zh-CN" altLang="en-US" dirty="0" smtClean="0"/>
              <a:t>翻滚角，</a:t>
            </a:r>
            <a:r>
              <a:rPr lang="en-US" altLang="zh-CN" dirty="0" smtClean="0"/>
              <a:t>pitch</a:t>
            </a:r>
            <a:r>
              <a:rPr lang="zh-CN" altLang="en-US" dirty="0" smtClean="0"/>
              <a:t>俯仰角，</a:t>
            </a:r>
            <a:r>
              <a:rPr lang="en-US" altLang="zh-CN" dirty="0" smtClean="0"/>
              <a:t>yaw</a:t>
            </a:r>
            <a:r>
              <a:rPr lang="zh-CN" altLang="en-US" dirty="0" smtClean="0"/>
              <a:t>偏航角三个角度。然后代入这三个矩阵算出手机坐标系的变换矩阵。用这个变换矩阵乘线性加速度向量，就得到在手机在原始坐标系中的加速度。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5" name="Shape 3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12</a:t>
            </a:r>
            <a:r>
              <a:rPr lang="zh-CN" altLang="en-US" dirty="0" smtClean="0"/>
              <a:t>页。</a:t>
            </a:r>
            <a:endParaRPr lang="en-US" altLang="zh-CN" dirty="0" smtClean="0"/>
          </a:p>
          <a:p>
            <a:r>
              <a:rPr lang="zh-CN" altLang="en-US" dirty="0" smtClean="0"/>
              <a:t>由于加速度二阶积分会有累积误差，文章中采用了一个线性补偿的方法来减小误差。</a:t>
            </a:r>
            <a:endParaRPr lang="en-US" altLang="zh-CN" dirty="0" smtClean="0"/>
          </a:p>
          <a:p>
            <a:r>
              <a:rPr lang="zh-CN" altLang="en-US" dirty="0" smtClean="0"/>
              <a:t>就是当手机出现短暂的静止时，加速度积分的速度可能还没有到</a:t>
            </a:r>
            <a:r>
              <a:rPr lang="en-US" altLang="zh-CN" dirty="0" smtClean="0"/>
              <a:t>0</a:t>
            </a:r>
            <a:r>
              <a:rPr lang="zh-CN" altLang="en-US" dirty="0" smtClean="0"/>
              <a:t>，于是作者就做了这么一个线性变换，强行把速度补偿成在静止时刻为</a:t>
            </a:r>
            <a:r>
              <a:rPr lang="en-US" altLang="zh-CN" dirty="0" smtClean="0"/>
              <a:t>0</a:t>
            </a:r>
            <a:r>
              <a:rPr lang="zh-CN" altLang="en-US" dirty="0" smtClean="0"/>
              <a:t>。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3" name="Shape 3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13</a:t>
            </a:r>
            <a:r>
              <a:rPr lang="zh-CN" altLang="en-US" dirty="0" smtClean="0"/>
              <a:t>页。</a:t>
            </a:r>
            <a:endParaRPr lang="en-US" altLang="zh-CN" dirty="0" smtClean="0"/>
          </a:p>
          <a:p>
            <a:r>
              <a:rPr lang="zh-CN" altLang="en-US" dirty="0" smtClean="0"/>
              <a:t>接下来是</a:t>
            </a:r>
            <a:r>
              <a:rPr lang="en-US" altLang="zh-CN" dirty="0" smtClean="0"/>
              <a:t>beep</a:t>
            </a:r>
            <a:r>
              <a:rPr lang="zh-CN" altLang="en-US" dirty="0" smtClean="0"/>
              <a:t>时间间隔的计算方法。</a:t>
            </a:r>
            <a:endParaRPr lang="en-US" altLang="zh-CN" dirty="0" smtClean="0"/>
          </a:p>
          <a:p>
            <a:r>
              <a:rPr lang="zh-CN" altLang="en-US" dirty="0" smtClean="0"/>
              <a:t>作者选用的</a:t>
            </a:r>
            <a:r>
              <a:rPr lang="en-US" altLang="zh-CN" dirty="0" smtClean="0"/>
              <a:t>beep</a:t>
            </a:r>
            <a:r>
              <a:rPr lang="zh-CN" altLang="en-US" dirty="0" smtClean="0"/>
              <a:t>信号是线性信号。检测是否收到</a:t>
            </a:r>
            <a:r>
              <a:rPr lang="en-US" altLang="zh-CN" dirty="0" smtClean="0"/>
              <a:t>beep</a:t>
            </a:r>
            <a:r>
              <a:rPr lang="zh-CN" altLang="en-US" dirty="0" smtClean="0"/>
              <a:t>信号的方法是，在</a:t>
            </a:r>
            <a:r>
              <a:rPr lang="en-US" altLang="zh-CN" dirty="0" smtClean="0"/>
              <a:t>player</a:t>
            </a:r>
            <a:r>
              <a:rPr lang="zh-CN" altLang="en-US" dirty="0" smtClean="0"/>
              <a:t>端监听信号，在</a:t>
            </a:r>
            <a:r>
              <a:rPr lang="en-US" altLang="zh-CN" dirty="0" smtClean="0"/>
              <a:t>listener</a:t>
            </a:r>
            <a:r>
              <a:rPr lang="zh-CN" altLang="en-US" dirty="0" smtClean="0"/>
              <a:t>端也监听信号。如果</a:t>
            </a:r>
            <a:r>
              <a:rPr lang="en-US" altLang="zh-CN" dirty="0" err="1" smtClean="0"/>
              <a:t>ui</a:t>
            </a:r>
            <a:r>
              <a:rPr lang="zh-CN" altLang="en-US" dirty="0" smtClean="0"/>
              <a:t>表示</a:t>
            </a:r>
            <a:r>
              <a:rPr lang="en-US" altLang="zh-CN" dirty="0" smtClean="0"/>
              <a:t>player</a:t>
            </a:r>
            <a:r>
              <a:rPr lang="zh-CN" altLang="en-US" dirty="0" smtClean="0"/>
              <a:t>端发射的信号，</a:t>
            </a:r>
            <a:r>
              <a:rPr lang="en-US" altLang="zh-CN" dirty="0" smtClean="0"/>
              <a:t>m</a:t>
            </a:r>
            <a:r>
              <a:rPr lang="zh-CN" altLang="en-US" dirty="0" smtClean="0"/>
              <a:t>表示发射信号的时长，也就是采样数。</a:t>
            </a:r>
            <a:r>
              <a:rPr lang="en-US" altLang="zh-CN" dirty="0" smtClean="0"/>
              <a:t>Vi</a:t>
            </a:r>
            <a:r>
              <a:rPr lang="zh-CN" altLang="en-US" dirty="0" smtClean="0"/>
              <a:t>在长为</a:t>
            </a:r>
            <a:r>
              <a:rPr lang="en-US" altLang="zh-CN" dirty="0" smtClean="0"/>
              <a:t>m</a:t>
            </a:r>
            <a:r>
              <a:rPr lang="zh-CN" altLang="en-US" dirty="0" smtClean="0"/>
              <a:t>的时间窗内，</a:t>
            </a:r>
            <a:r>
              <a:rPr lang="en-US" altLang="zh-CN" dirty="0" smtClean="0"/>
              <a:t>listener</a:t>
            </a:r>
            <a:r>
              <a:rPr lang="zh-CN" altLang="en-US" dirty="0" smtClean="0"/>
              <a:t>端接收到的信号。通过枚举这个时间窗的位置，计算每个时间窗中的互相关</a:t>
            </a:r>
            <a:r>
              <a:rPr lang="en-US" altLang="zh-CN" dirty="0" smtClean="0"/>
              <a:t>r</a:t>
            </a:r>
            <a:r>
              <a:rPr lang="zh-CN" altLang="en-US" dirty="0" smtClean="0"/>
              <a:t>，让</a:t>
            </a:r>
            <a:r>
              <a:rPr lang="en-US" altLang="zh-CN" dirty="0" smtClean="0"/>
              <a:t>r</a:t>
            </a:r>
            <a:r>
              <a:rPr lang="zh-CN" altLang="en-US" dirty="0" smtClean="0"/>
              <a:t>取得最大值处就是</a:t>
            </a:r>
            <a:r>
              <a:rPr lang="en-US" altLang="zh-CN" dirty="0" smtClean="0"/>
              <a:t>listener</a:t>
            </a:r>
            <a:r>
              <a:rPr lang="zh-CN" altLang="en-US" dirty="0" smtClean="0"/>
              <a:t>收到信号的时间窗。这样就检测到一次</a:t>
            </a:r>
            <a:r>
              <a:rPr lang="en-US" altLang="zh-CN" dirty="0" smtClean="0"/>
              <a:t>beep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如果把相邻两次接收到信号的时间间隔记为</a:t>
            </a:r>
            <a:r>
              <a:rPr lang="en-US" altLang="zh-CN" dirty="0" smtClean="0"/>
              <a:t>delta </a:t>
            </a:r>
            <a:r>
              <a:rPr lang="en-US" altLang="zh-CN" dirty="0" err="1" smtClean="0"/>
              <a:t>Ti</a:t>
            </a:r>
            <a:r>
              <a:rPr lang="zh-CN" altLang="en-US" dirty="0" smtClean="0"/>
              <a:t>。在</a:t>
            </a:r>
            <a:r>
              <a:rPr lang="en-US" altLang="zh-CN" dirty="0" smtClean="0"/>
              <a:t>player</a:t>
            </a:r>
            <a:r>
              <a:rPr lang="zh-CN" altLang="en-US" dirty="0" smtClean="0"/>
              <a:t>端，同样也这样进行检测，算出相邻两个</a:t>
            </a:r>
            <a:r>
              <a:rPr lang="en-US" altLang="zh-CN" dirty="0" smtClean="0"/>
              <a:t>beep</a:t>
            </a:r>
            <a:r>
              <a:rPr lang="zh-CN" altLang="en-US" dirty="0" smtClean="0"/>
              <a:t>的时间差为</a:t>
            </a:r>
            <a:r>
              <a:rPr lang="en-US" altLang="zh-CN" dirty="0" smtClean="0"/>
              <a:t>delta </a:t>
            </a:r>
            <a:r>
              <a:rPr lang="en-US" altLang="zh-CN" dirty="0" err="1" smtClean="0"/>
              <a:t>ti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则发出前一个</a:t>
            </a:r>
            <a:r>
              <a:rPr lang="en-US" altLang="zh-CN" dirty="0" smtClean="0"/>
              <a:t>beep</a:t>
            </a:r>
            <a:r>
              <a:rPr lang="zh-CN" altLang="en-US" dirty="0" smtClean="0"/>
              <a:t>的位置和发出后一个</a:t>
            </a:r>
            <a:r>
              <a:rPr lang="en-US" altLang="zh-CN" dirty="0" smtClean="0"/>
              <a:t>beep</a:t>
            </a:r>
            <a:r>
              <a:rPr lang="zh-CN" altLang="en-US" dirty="0" smtClean="0"/>
              <a:t>的位置和</a:t>
            </a:r>
            <a:r>
              <a:rPr lang="en-US" altLang="zh-CN" dirty="0" smtClean="0"/>
              <a:t>listener</a:t>
            </a:r>
            <a:r>
              <a:rPr lang="zh-CN" altLang="en-US" dirty="0" smtClean="0"/>
              <a:t>的距离差就是</a:t>
            </a:r>
            <a:r>
              <a:rPr lang="en-US" altLang="zh-CN" dirty="0" smtClean="0"/>
              <a:t>delta di</a:t>
            </a:r>
            <a:r>
              <a:rPr lang="zh-CN" altLang="en-US" dirty="0" smtClean="0"/>
              <a:t>。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3" name="Shape 3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14</a:t>
            </a:r>
            <a:r>
              <a:rPr lang="zh-CN" altLang="en-US" dirty="0" smtClean="0"/>
              <a:t>页。</a:t>
            </a:r>
            <a:endParaRPr lang="en-US" altLang="zh-CN" dirty="0" smtClean="0"/>
          </a:p>
          <a:p>
            <a:r>
              <a:rPr lang="zh-CN" altLang="en-US" dirty="0" smtClean="0"/>
              <a:t>刚才提到检测是否收到</a:t>
            </a:r>
            <a:r>
              <a:rPr lang="en-US" altLang="zh-CN" dirty="0" smtClean="0"/>
              <a:t>beep</a:t>
            </a:r>
            <a:r>
              <a:rPr lang="zh-CN" altLang="en-US" dirty="0" smtClean="0"/>
              <a:t>信号的方法是枚举时间窗，计算互相关。如果窗口长度为</a:t>
            </a:r>
            <a:r>
              <a:rPr lang="en-US" altLang="zh-CN" dirty="0" smtClean="0"/>
              <a:t>m</a:t>
            </a:r>
            <a:r>
              <a:rPr lang="zh-CN" altLang="en-US" dirty="0" smtClean="0"/>
              <a:t>，收到所有信号的长度为</a:t>
            </a:r>
            <a:r>
              <a:rPr lang="en-US" altLang="zh-CN" dirty="0" smtClean="0"/>
              <a:t>n</a:t>
            </a:r>
            <a:r>
              <a:rPr lang="zh-CN" altLang="en-US" dirty="0" smtClean="0"/>
              <a:t>，则时间复杂度为</a:t>
            </a:r>
            <a:r>
              <a:rPr lang="en-US" altLang="zh-CN" dirty="0" smtClean="0"/>
              <a:t>O(nm)</a:t>
            </a:r>
            <a:r>
              <a:rPr lang="zh-CN" altLang="en-US" dirty="0" smtClean="0"/>
              <a:t>，复杂度较高。</a:t>
            </a:r>
            <a:endParaRPr lang="en-US" altLang="zh-CN" dirty="0" smtClean="0"/>
          </a:p>
          <a:p>
            <a:r>
              <a:rPr lang="zh-CN" altLang="en-US" dirty="0" smtClean="0"/>
              <a:t>因此作者想的办法是，对发射信号做</a:t>
            </a:r>
            <a:r>
              <a:rPr lang="en-US" altLang="zh-CN" dirty="0" smtClean="0"/>
              <a:t>FFT</a:t>
            </a:r>
            <a:r>
              <a:rPr lang="zh-CN" altLang="en-US" dirty="0" smtClean="0"/>
              <a:t>，记下其频谱。然后，将接受到的信号按发射信号的长度分成若干个区间，对每个区间做</a:t>
            </a:r>
            <a:r>
              <a:rPr lang="en-US" altLang="zh-CN" dirty="0" smtClean="0"/>
              <a:t>FFT</a:t>
            </a:r>
            <a:r>
              <a:rPr lang="zh-CN" altLang="en-US" dirty="0" smtClean="0"/>
              <a:t>。把频谱和发射信号频谱最相近的区间取出来，加上其相邻两个区间构成候选区间。然后再在候选区间中做互相关。这样，时间复杂度就降到了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09945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2" name="Shape 4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15</a:t>
            </a:r>
            <a:r>
              <a:rPr lang="zh-CN" altLang="en-US" dirty="0" smtClean="0"/>
              <a:t>页。</a:t>
            </a:r>
            <a:endParaRPr lang="en-US" altLang="zh-CN" dirty="0" smtClean="0"/>
          </a:p>
          <a:p>
            <a:r>
              <a:rPr lang="zh-CN" altLang="en-US" dirty="0" smtClean="0"/>
              <a:t>定位算法。三次</a:t>
            </a:r>
            <a:r>
              <a:rPr lang="en-US" altLang="zh-CN" dirty="0" smtClean="0"/>
              <a:t>beep</a:t>
            </a:r>
            <a:r>
              <a:rPr lang="zh-CN" altLang="en-US" dirty="0" smtClean="0"/>
              <a:t>可以得到两个几何关系的方程。如果有更多</a:t>
            </a:r>
            <a:r>
              <a:rPr lang="en-US" altLang="zh-CN" dirty="0" smtClean="0"/>
              <a:t>beep</a:t>
            </a:r>
            <a:r>
              <a:rPr lang="zh-CN" altLang="en-US" dirty="0" smtClean="0"/>
              <a:t>，则我们得到右下角这样的一系列方程，应该是超定方程组，方程个数大于未知数的个数。文章中的解法是先去除不合理的方程，然后任选三次</a:t>
            </a:r>
            <a:r>
              <a:rPr lang="en-US" altLang="zh-CN" dirty="0" smtClean="0"/>
              <a:t>beep</a:t>
            </a:r>
            <a:r>
              <a:rPr lang="zh-CN" altLang="en-US" dirty="0" smtClean="0"/>
              <a:t>得到的两个方程来解。最后取所有结果的中心点，作为最终的定位结果。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1" name="Shape 4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16</a:t>
            </a:r>
            <a:r>
              <a:rPr lang="zh-CN" altLang="en-US" dirty="0" smtClean="0"/>
              <a:t>页。</a:t>
            </a:r>
            <a:endParaRPr lang="en-US" altLang="zh-CN" dirty="0" smtClean="0"/>
          </a:p>
          <a:p>
            <a:r>
              <a:rPr lang="zh-CN" altLang="en-US" dirty="0" smtClean="0"/>
              <a:t>以上就是手机的三大模块：运动追踪算法，时间间隔计算算法和定位算法。</a:t>
            </a:r>
            <a:endParaRPr lang="en-US" altLang="zh-CN" dirty="0" smtClean="0"/>
          </a:p>
          <a:p>
            <a:r>
              <a:rPr lang="zh-CN" altLang="en-US" dirty="0" smtClean="0"/>
              <a:t>接下来讨论一下手机</a:t>
            </a:r>
            <a:r>
              <a:rPr lang="zh-CN" altLang="en-US" dirty="0" smtClean="0"/>
              <a:t>运动的策略。先假设手机是在一条线段上运动的。</a:t>
            </a:r>
            <a:r>
              <a:rPr lang="en-US" altLang="zh-CN" dirty="0" smtClean="0"/>
              <a:t>Theta</a:t>
            </a:r>
            <a:r>
              <a:rPr lang="zh-CN" altLang="en-US" dirty="0" smtClean="0"/>
              <a:t>是运动方向和</a:t>
            </a:r>
            <a:r>
              <a:rPr lang="en-US" altLang="zh-CN" dirty="0" smtClean="0"/>
              <a:t>player</a:t>
            </a:r>
            <a:r>
              <a:rPr lang="zh-CN" altLang="en-US" dirty="0" smtClean="0"/>
              <a:t>到</a:t>
            </a:r>
            <a:r>
              <a:rPr lang="en-US" altLang="zh-CN" dirty="0" smtClean="0"/>
              <a:t>listener</a:t>
            </a:r>
            <a:r>
              <a:rPr lang="zh-CN" altLang="en-US" dirty="0" smtClean="0"/>
              <a:t>的夹角。</a:t>
            </a:r>
            <a:r>
              <a:rPr lang="en-US" altLang="zh-CN" dirty="0" smtClean="0"/>
              <a:t>Alpha</a:t>
            </a:r>
            <a:r>
              <a:rPr lang="zh-CN" altLang="en-US" dirty="0" smtClean="0"/>
              <a:t>是超定</a:t>
            </a:r>
            <a:r>
              <a:rPr lang="zh-CN" altLang="en-US" dirty="0" smtClean="0"/>
              <a:t>方程组两两组</a:t>
            </a:r>
            <a:r>
              <a:rPr lang="zh-CN" altLang="en-US" dirty="0" smtClean="0"/>
              <a:t>合算出的所有可能解相对于</a:t>
            </a:r>
            <a:r>
              <a:rPr lang="en-US" altLang="zh-CN" dirty="0" smtClean="0"/>
              <a:t>player</a:t>
            </a:r>
            <a:r>
              <a:rPr lang="zh-CN" altLang="en-US" dirty="0" smtClean="0"/>
              <a:t>形成的扇区的角度。</a:t>
            </a:r>
            <a:endParaRPr lang="en-US" altLang="zh-CN" dirty="0" smtClean="0"/>
          </a:p>
          <a:p>
            <a:r>
              <a:rPr lang="zh-CN" altLang="en-US" dirty="0" smtClean="0"/>
              <a:t>然后作者说他们对</a:t>
            </a:r>
            <a:r>
              <a:rPr lang="en-US" altLang="zh-CN" dirty="0" smtClean="0"/>
              <a:t>theta</a:t>
            </a:r>
            <a:r>
              <a:rPr lang="zh-CN" altLang="en-US" dirty="0" smtClean="0"/>
              <a:t>和</a:t>
            </a:r>
            <a:r>
              <a:rPr lang="en-US" altLang="zh-CN" dirty="0" smtClean="0"/>
              <a:t>alpha</a:t>
            </a:r>
            <a:r>
              <a:rPr lang="zh-CN" altLang="en-US" dirty="0" smtClean="0"/>
              <a:t>的关系做了一个仿真，就是右下角这张图，在</a:t>
            </a:r>
            <a:r>
              <a:rPr lang="en-US" altLang="zh-CN" dirty="0" err="1" smtClean="0"/>
              <a:t>thata</a:t>
            </a:r>
            <a:r>
              <a:rPr lang="zh-CN" altLang="en-US" dirty="0" smtClean="0"/>
              <a:t>为</a:t>
            </a:r>
            <a:r>
              <a:rPr lang="en-US" altLang="zh-CN" dirty="0" smtClean="0"/>
              <a:t>90°</a:t>
            </a:r>
            <a:r>
              <a:rPr lang="zh-CN" altLang="en-US" dirty="0" smtClean="0"/>
              <a:t>和</a:t>
            </a:r>
            <a:r>
              <a:rPr lang="en-US" altLang="zh-CN" dirty="0" smtClean="0"/>
              <a:t>-90°</a:t>
            </a:r>
            <a:r>
              <a:rPr lang="zh-CN" altLang="en-US" dirty="0" smtClean="0"/>
              <a:t>时，</a:t>
            </a:r>
            <a:r>
              <a:rPr lang="en-US" altLang="zh-CN" dirty="0" smtClean="0"/>
              <a:t>alpha</a:t>
            </a:r>
            <a:r>
              <a:rPr lang="zh-CN" altLang="en-US" dirty="0" smtClean="0"/>
              <a:t>最小，得出的结论是最好垂直于</a:t>
            </a:r>
            <a:r>
              <a:rPr lang="en-US" altLang="zh-CN" dirty="0" smtClean="0"/>
              <a:t>player</a:t>
            </a:r>
            <a:r>
              <a:rPr lang="zh-CN" altLang="en-US" dirty="0" smtClean="0"/>
              <a:t>和</a:t>
            </a:r>
            <a:r>
              <a:rPr lang="en-US" altLang="zh-CN" dirty="0" smtClean="0"/>
              <a:t>listener</a:t>
            </a:r>
            <a:r>
              <a:rPr lang="zh-CN" altLang="en-US" dirty="0" smtClean="0"/>
              <a:t>连线运动。</a:t>
            </a:r>
            <a:endParaRPr lang="en-US" altLang="zh-CN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7" name="Shape 4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17</a:t>
            </a:r>
            <a:r>
              <a:rPr lang="zh-CN" altLang="en-US" dirty="0" smtClean="0"/>
              <a:t>页。</a:t>
            </a:r>
            <a:endParaRPr lang="en-US" altLang="zh-CN" dirty="0" smtClean="0"/>
          </a:p>
          <a:p>
            <a:r>
              <a:rPr lang="zh-CN" altLang="en-US" dirty="0" smtClean="0"/>
              <a:t>如果是多人的会议室，就要尽量和</a:t>
            </a:r>
            <a:r>
              <a:rPr lang="zh-CN" altLang="en-US" dirty="0" smtClean="0"/>
              <a:t>每个人的连线垂直</a:t>
            </a:r>
            <a:r>
              <a:rPr lang="zh-CN" altLang="en-US" dirty="0" smtClean="0"/>
              <a:t>，所以这时，作者</a:t>
            </a:r>
            <a:r>
              <a:rPr lang="zh-CN" altLang="en-US" dirty="0" smtClean="0"/>
              <a:t>认为走</a:t>
            </a:r>
            <a:r>
              <a:rPr lang="zh-CN" altLang="en-US" dirty="0" smtClean="0"/>
              <a:t>一个</a:t>
            </a:r>
            <a:r>
              <a:rPr lang="zh-CN" altLang="en-US" dirty="0" smtClean="0"/>
              <a:t>三角形是最好的办法，</a:t>
            </a:r>
            <a:r>
              <a:rPr lang="zh-CN" altLang="en-US" dirty="0" smtClean="0"/>
              <a:t>这样总有一条边是和其他用户的夹角是</a:t>
            </a:r>
            <a:r>
              <a:rPr lang="zh-CN" altLang="en-US" dirty="0" smtClean="0"/>
              <a:t>接近</a:t>
            </a:r>
            <a:r>
              <a:rPr lang="en-US" altLang="zh-CN" dirty="0" smtClean="0"/>
              <a:t>90</a:t>
            </a:r>
            <a:r>
              <a:rPr lang="en-US" altLang="zh-CN" dirty="0" smtClean="0"/>
              <a:t>°</a:t>
            </a:r>
            <a:r>
              <a:rPr lang="zh-CN" altLang="en-US" dirty="0" smtClean="0"/>
              <a:t>的</a:t>
            </a:r>
            <a:r>
              <a:rPr lang="zh-CN" altLang="en-US" dirty="0" smtClean="0"/>
              <a:t>。比如看右下角这张图，底边和右腰这两条变和</a:t>
            </a:r>
            <a:r>
              <a:rPr lang="en-US" altLang="zh-CN" dirty="0" smtClean="0"/>
              <a:t>Target A</a:t>
            </a:r>
            <a:r>
              <a:rPr lang="zh-CN" altLang="en-US" dirty="0" smtClean="0"/>
              <a:t>的夹角都很小，但左腰就和</a:t>
            </a:r>
            <a:r>
              <a:rPr lang="en-US" altLang="zh-CN" dirty="0" smtClean="0"/>
              <a:t>Target A</a:t>
            </a:r>
            <a:r>
              <a:rPr lang="zh-CN" altLang="en-US" dirty="0" smtClean="0"/>
              <a:t>比较垂直。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4" name="Shape 42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18</a:t>
            </a:r>
            <a:r>
              <a:rPr lang="zh-CN" altLang="en-US" dirty="0" smtClean="0"/>
              <a:t>页。</a:t>
            </a:r>
            <a:endParaRPr lang="en-US" altLang="zh-CN" dirty="0" smtClean="0"/>
          </a:p>
          <a:p>
            <a:r>
              <a:rPr lang="zh-CN" altLang="en-US" sz="2200" b="0" i="0" u="none" strike="noStrike" baseline="0" dirty="0" smtClean="0">
                <a:latin typeface="Helvetica Neue"/>
                <a:ea typeface="Helvetica Neue"/>
                <a:cs typeface="Helvetica Neue"/>
                <a:sym typeface="Helvetica Neue"/>
              </a:rPr>
              <a:t>接下来的一个问题是，作者</a:t>
            </a:r>
            <a:r>
              <a:rPr lang="zh-CN" altLang="en-US" sz="2200" b="0" i="0" u="none" strike="noStrike" baseline="0" dirty="0" smtClean="0">
                <a:latin typeface="Helvetica Neue"/>
                <a:ea typeface="Helvetica Neue"/>
                <a:cs typeface="Helvetica Neue"/>
                <a:sym typeface="Helvetica Neue"/>
              </a:rPr>
              <a:t>发现，不同手机的麦克风可能会有采样频率的偏移，虽然它标称的采样频率是</a:t>
            </a:r>
            <a:r>
              <a:rPr lang="en-US" altLang="zh-CN" sz="2200" b="0" i="0" u="none" strike="noStrike" baseline="0" dirty="0" smtClean="0">
                <a:latin typeface="Helvetica Neue"/>
                <a:ea typeface="Helvetica Neue"/>
                <a:cs typeface="Helvetica Neue"/>
                <a:sym typeface="Helvetica Neue"/>
              </a:rPr>
              <a:t>44.1kHz</a:t>
            </a:r>
            <a:r>
              <a:rPr lang="zh-CN" altLang="en-US" sz="2200" b="0" i="0" u="none" strike="noStrike" baseline="0" dirty="0" smtClean="0">
                <a:latin typeface="Helvetica Neue"/>
                <a:ea typeface="Helvetica Neue"/>
                <a:cs typeface="Helvetica Neue"/>
                <a:sym typeface="Helvetica Neue"/>
              </a:rPr>
              <a:t>。这就是说，同样的时间，不同型号的手机可能多采几个样，或少几</a:t>
            </a:r>
            <a:r>
              <a:rPr lang="zh-CN" altLang="en-US" sz="2200" b="0" i="0" u="none" strike="noStrike" baseline="0" dirty="0" smtClean="0">
                <a:latin typeface="Helvetica Neue"/>
                <a:ea typeface="Helvetica Neue"/>
                <a:cs typeface="Helvetica Neue"/>
                <a:sym typeface="Helvetica Neue"/>
              </a:rPr>
              <a:t>个，就像这张表中所示。</a:t>
            </a:r>
            <a:r>
              <a:rPr lang="zh-CN" altLang="en-US" sz="2200" b="0" i="0" u="none" strike="noStrike" baseline="0" dirty="0" smtClean="0">
                <a:latin typeface="Helvetica Neue"/>
                <a:ea typeface="Helvetica Neue"/>
                <a:cs typeface="Helvetica Neue"/>
                <a:sym typeface="Helvetica Neue"/>
              </a:rPr>
              <a:t>但好在不同型号的手机，采样数的差异是和时间成正比的。于是作者说他们用了一个线性模型来校准不同的机型，但没具体说是怎么弄的。</a:t>
            </a:r>
            <a:endParaRPr lang="en-US" altLang="zh-CN" sz="2200" b="0" i="0" u="none" strike="noStrike" baseline="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zh-CN" altLang="en-US" sz="2200" b="0" i="0" u="none" strike="noStrike" baseline="0" dirty="0" smtClean="0">
                <a:latin typeface="Helvetica Neue"/>
                <a:sym typeface="Helvetica Neue"/>
              </a:rPr>
              <a:t>接下来，作者从</a:t>
            </a:r>
            <a:r>
              <a:rPr lang="en-US" altLang="zh-CN" sz="2200" b="0" i="0" u="none" strike="noStrike" baseline="0" dirty="0" smtClean="0">
                <a:latin typeface="Helvetica Neue"/>
                <a:sym typeface="Helvetica Neue"/>
              </a:rPr>
              <a:t>IMU</a:t>
            </a:r>
            <a:r>
              <a:rPr lang="zh-CN" altLang="en-US" sz="2200" b="0" i="0" u="none" strike="noStrike" baseline="0" dirty="0" smtClean="0">
                <a:latin typeface="Helvetica Neue"/>
                <a:sym typeface="Helvetica Neue"/>
              </a:rPr>
              <a:t>的误差、方向估计的准确性、定为的准确性和计算时间等几个方面评估了这个系统。</a:t>
            </a: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2" name="Shape 4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19</a:t>
            </a:r>
            <a:r>
              <a:rPr lang="zh-CN" altLang="en-US" dirty="0" smtClean="0"/>
              <a:t>页。</a:t>
            </a:r>
            <a:endParaRPr lang="en-US" altLang="zh-CN" dirty="0" smtClean="0"/>
          </a:p>
          <a:p>
            <a:r>
              <a:rPr lang="zh-CN" altLang="en-US" dirty="0" smtClean="0"/>
              <a:t>首先，作者评估了</a:t>
            </a:r>
            <a:r>
              <a:rPr lang="en-US" altLang="zh-CN" dirty="0" smtClean="0"/>
              <a:t>IMU</a:t>
            </a:r>
            <a:r>
              <a:rPr lang="zh-CN" altLang="en-US" dirty="0" smtClean="0"/>
              <a:t>计算位移的精度。</a:t>
            </a:r>
            <a:endParaRPr lang="en-US" altLang="zh-CN" dirty="0" smtClean="0"/>
          </a:p>
          <a:p>
            <a:r>
              <a:rPr lang="en-US" dirty="0" smtClean="0"/>
              <a:t>Ground truth</a:t>
            </a:r>
            <a:r>
              <a:rPr lang="zh-CN" altLang="en-US" baseline="0" dirty="0" smtClean="0"/>
              <a:t>是在桌子上画的路径。然后测试了三种运动方式下的误差。线段的运动轨迹的误差是最小的，三角形也比较小，圆形最大。这里由于线段和三角形是有速度为</a:t>
            </a:r>
            <a:r>
              <a:rPr lang="en-US" altLang="zh-CN" baseline="0" dirty="0" smtClean="0"/>
              <a:t>0</a:t>
            </a:r>
            <a:r>
              <a:rPr lang="zh-CN" altLang="en-US" baseline="0" dirty="0" smtClean="0"/>
              <a:t>的静止时刻的，而圆形是一口气走完的。所以得出的结论是，用这种有停歇的轨迹误差更小。</a:t>
            </a:r>
            <a:endParaRPr lang="en-US" altLang="zh-CN" baseline="0" dirty="0" smtClean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作者就根据这个结论又讨论了发射</a:t>
            </a:r>
            <a:r>
              <a:rPr lang="en-US" altLang="zh-CN" dirty="0" smtClean="0"/>
              <a:t>beep</a:t>
            </a:r>
            <a:r>
              <a:rPr lang="zh-CN" altLang="en-US" dirty="0" smtClean="0"/>
              <a:t>的时机。这篇文章就选择了在三角形的三个顶点处发射</a:t>
            </a:r>
            <a:r>
              <a:rPr lang="en-US" altLang="zh-CN" dirty="0" smtClean="0"/>
              <a:t>beep</a:t>
            </a:r>
            <a:r>
              <a:rPr lang="zh-CN" altLang="en-US" dirty="0" smtClean="0"/>
              <a:t>。这样的好处一方面，由之前提到的对速度的线性补偿，位置会算的更准；另一方面，对刚才提到的</a:t>
            </a:r>
            <a:r>
              <a:rPr lang="en-US" altLang="zh-CN" dirty="0" smtClean="0"/>
              <a:t>FFT</a:t>
            </a:r>
            <a:r>
              <a:rPr lang="zh-CN" altLang="en-US" dirty="0" smtClean="0"/>
              <a:t>加速信号匹配，在静止时发射</a:t>
            </a:r>
            <a:r>
              <a:rPr lang="en-US" altLang="zh-CN" dirty="0" smtClean="0"/>
              <a:t>beep</a:t>
            </a:r>
            <a:r>
              <a:rPr lang="zh-CN" altLang="en-US" dirty="0" smtClean="0"/>
              <a:t>的方法也没有引入多普勒频偏。</a:t>
            </a:r>
            <a:endParaRPr lang="en-US" altLang="zh-CN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2</a:t>
            </a:r>
            <a:r>
              <a:rPr lang="zh-CN" altLang="en-US" dirty="0" smtClean="0"/>
              <a:t>页。</a:t>
            </a:r>
            <a:endParaRPr lang="en-US" altLang="zh-CN" dirty="0" smtClean="0"/>
          </a:p>
          <a:p>
            <a:r>
              <a:rPr lang="zh-CN" altLang="en-US" dirty="0" smtClean="0"/>
              <a:t>这篇文章关注的问题是利用声音来进行设备间相对位置的定位。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20</a:t>
            </a:r>
            <a:r>
              <a:rPr lang="zh-CN" altLang="en-US" dirty="0" smtClean="0"/>
              <a:t>页。</a:t>
            </a:r>
            <a:endParaRPr lang="en-US" altLang="zh-CN" dirty="0" smtClean="0"/>
          </a:p>
          <a:p>
            <a:r>
              <a:rPr lang="zh-CN" altLang="en-US" dirty="0" smtClean="0"/>
              <a:t>接下来，作者评估了定位目标</a:t>
            </a:r>
            <a:r>
              <a:rPr lang="zh-CN" altLang="en-US" dirty="0" smtClean="0"/>
              <a:t>的方向准确性。</a:t>
            </a:r>
            <a:endParaRPr lang="en-US" altLang="zh-CN" dirty="0" smtClean="0"/>
          </a:p>
          <a:p>
            <a:r>
              <a:rPr lang="zh-CN" altLang="en-US" dirty="0" smtClean="0"/>
              <a:t>用了两种方法，分别是在一条线上运动，和按三角形运动。它们的误差分别</a:t>
            </a:r>
            <a:r>
              <a:rPr lang="zh-CN" altLang="en-US" dirty="0" smtClean="0"/>
              <a:t>是</a:t>
            </a:r>
            <a:r>
              <a:rPr lang="en-US" altLang="zh-CN" dirty="0" smtClean="0"/>
              <a:t>2°</a:t>
            </a:r>
            <a:r>
              <a:rPr lang="zh-CN" altLang="en-US" dirty="0" smtClean="0"/>
              <a:t>左右和</a:t>
            </a:r>
            <a:r>
              <a:rPr lang="en-US" altLang="zh-CN" dirty="0" smtClean="0"/>
              <a:t>5°</a:t>
            </a:r>
            <a:r>
              <a:rPr lang="zh-CN" altLang="en-US" dirty="0" smtClean="0"/>
              <a:t>左右。</a:t>
            </a:r>
            <a:endParaRPr lang="en-US" altLang="zh-CN" dirty="0" smtClean="0"/>
          </a:p>
          <a:p>
            <a:r>
              <a:rPr lang="zh-CN" altLang="en-US" dirty="0" smtClean="0"/>
              <a:t>另外，作者还尝试了增大动作的幅度，比如增大三角形的边长。发现越大的动作幅度，定位越准。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63879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21</a:t>
            </a:r>
            <a:r>
              <a:rPr lang="zh-CN" altLang="en-US" dirty="0" smtClean="0"/>
              <a:t>页。</a:t>
            </a:r>
            <a:endParaRPr lang="en-US" altLang="zh-CN" dirty="0" smtClean="0"/>
          </a:p>
          <a:p>
            <a:r>
              <a:rPr lang="zh-CN" altLang="en-US" dirty="0" smtClean="0"/>
              <a:t>然后作者又评估</a:t>
            </a:r>
            <a:r>
              <a:rPr lang="zh-CN" altLang="en-US" dirty="0" smtClean="0"/>
              <a:t>了定位误差。他对比了三种情况下的误差，分别是：第一种，是图中的蓝色矩形，在给定的</a:t>
            </a:r>
            <a:r>
              <a:rPr lang="en-US" altLang="zh-CN" dirty="0" smtClean="0"/>
              <a:t>ground truth</a:t>
            </a:r>
            <a:r>
              <a:rPr lang="zh-CN" altLang="en-US" dirty="0" smtClean="0"/>
              <a:t>的位置上做三角形运动，</a:t>
            </a:r>
            <a:r>
              <a:rPr lang="en-US" altLang="zh-CN" dirty="0" smtClean="0"/>
              <a:t>beep</a:t>
            </a:r>
            <a:r>
              <a:rPr lang="zh-CN" altLang="en-US" dirty="0" smtClean="0"/>
              <a:t>会在固定的位置发射；第二种，是图中的绿色矩形，在任意的三角形上运动，这时</a:t>
            </a:r>
            <a:r>
              <a:rPr lang="en-US" altLang="zh-CN" dirty="0" smtClean="0"/>
              <a:t>beep</a:t>
            </a:r>
            <a:r>
              <a:rPr lang="zh-CN" altLang="en-US" dirty="0" smtClean="0"/>
              <a:t>发射的位置要用</a:t>
            </a:r>
            <a:r>
              <a:rPr lang="en-US" altLang="zh-CN" dirty="0" smtClean="0"/>
              <a:t>IMU</a:t>
            </a:r>
            <a:r>
              <a:rPr lang="zh-CN" altLang="en-US" dirty="0" smtClean="0"/>
              <a:t>检测；第三种，在三角形上连续画三圈，目的是获得更多的锚节点。</a:t>
            </a:r>
            <a:endParaRPr lang="en-US" altLang="zh-CN" dirty="0" smtClean="0"/>
          </a:p>
          <a:p>
            <a:r>
              <a:rPr lang="zh-CN" altLang="en-US" dirty="0" smtClean="0"/>
              <a:t>对比的结果是，在</a:t>
            </a:r>
            <a:r>
              <a:rPr lang="en-US" altLang="zh-CN" dirty="0" smtClean="0"/>
              <a:t>3.66</a:t>
            </a:r>
            <a:r>
              <a:rPr lang="zh-CN" altLang="en-US" dirty="0" smtClean="0"/>
              <a:t>米以内，用</a:t>
            </a:r>
            <a:r>
              <a:rPr lang="en-US" altLang="zh-CN" dirty="0" smtClean="0"/>
              <a:t>IMU</a:t>
            </a:r>
            <a:r>
              <a:rPr lang="zh-CN" altLang="en-US" dirty="0" smtClean="0"/>
              <a:t>的定位误差和以</a:t>
            </a:r>
            <a:r>
              <a:rPr lang="en-US" altLang="zh-CN" dirty="0" smtClean="0"/>
              <a:t>ground truth</a:t>
            </a:r>
            <a:r>
              <a:rPr lang="zh-CN" altLang="en-US" dirty="0" smtClean="0"/>
              <a:t>运动时的误差差不多。但</a:t>
            </a:r>
            <a:r>
              <a:rPr lang="en-US" altLang="zh-CN" dirty="0" smtClean="0"/>
              <a:t>4.88</a:t>
            </a:r>
            <a:r>
              <a:rPr lang="zh-CN" altLang="en-US" dirty="0" smtClean="0"/>
              <a:t>米后，用</a:t>
            </a:r>
            <a:r>
              <a:rPr lang="en-US" altLang="zh-CN" dirty="0" smtClean="0"/>
              <a:t>IMU</a:t>
            </a:r>
            <a:r>
              <a:rPr lang="zh-CN" altLang="en-US" dirty="0" smtClean="0"/>
              <a:t>就比直接用</a:t>
            </a:r>
            <a:r>
              <a:rPr lang="en-US" altLang="zh-CN" dirty="0" smtClean="0"/>
              <a:t>ground truth</a:t>
            </a:r>
            <a:r>
              <a:rPr lang="zh-CN" altLang="en-US" dirty="0" smtClean="0"/>
              <a:t>差的多了。此外，作者还发现，画了</a:t>
            </a:r>
            <a:r>
              <a:rPr lang="en-US" altLang="zh-CN" dirty="0" smtClean="0"/>
              <a:t>3</a:t>
            </a:r>
            <a:r>
              <a:rPr lang="zh-CN" altLang="en-US" dirty="0" smtClean="0"/>
              <a:t>圈比只画</a:t>
            </a:r>
            <a:r>
              <a:rPr lang="en-US" altLang="zh-CN" dirty="0" smtClean="0"/>
              <a:t>1</a:t>
            </a:r>
            <a:r>
              <a:rPr lang="zh-CN" altLang="en-US" dirty="0" smtClean="0"/>
              <a:t>圈的定位效果好。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5854375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22</a:t>
            </a:r>
            <a:r>
              <a:rPr lang="zh-CN" altLang="en-US" dirty="0" smtClean="0"/>
              <a:t>页。</a:t>
            </a:r>
            <a:endParaRPr lang="en-US" altLang="zh-CN" dirty="0" smtClean="0"/>
          </a:p>
          <a:p>
            <a:r>
              <a:rPr lang="zh-CN" altLang="en-US" dirty="0" smtClean="0"/>
              <a:t>接下来</a:t>
            </a:r>
            <a:r>
              <a:rPr lang="zh-CN" altLang="en-US" dirty="0" smtClean="0"/>
              <a:t>是定位</a:t>
            </a:r>
            <a:r>
              <a:rPr lang="zh-CN" altLang="en-US" dirty="0" smtClean="0"/>
              <a:t>效果的可视化结果。</a:t>
            </a:r>
            <a:endParaRPr lang="en-US" altLang="zh-CN" dirty="0" smtClean="0"/>
          </a:p>
          <a:p>
            <a:r>
              <a:rPr lang="zh-CN" altLang="en-US" dirty="0" smtClean="0"/>
              <a:t>先看左边这张图，可以看到，近的目标比远的目标，定位更准。他认为他们的角度的误差比较小。</a:t>
            </a:r>
            <a:endParaRPr lang="en-US" altLang="zh-CN" dirty="0" smtClean="0"/>
          </a:p>
          <a:p>
            <a:r>
              <a:rPr lang="zh-CN" altLang="en-US" dirty="0" smtClean="0"/>
              <a:t>但是，如果画了</a:t>
            </a:r>
            <a:r>
              <a:rPr lang="en-US" altLang="zh-CN" dirty="0" smtClean="0"/>
              <a:t>3</a:t>
            </a:r>
            <a:r>
              <a:rPr lang="zh-CN" altLang="en-US" dirty="0" smtClean="0"/>
              <a:t>圈的三角形，能起到进一步减小误差的作用。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85094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23</a:t>
            </a:r>
            <a:r>
              <a:rPr lang="zh-CN" altLang="en-US" dirty="0" smtClean="0"/>
              <a:t>页。</a:t>
            </a:r>
            <a:endParaRPr lang="en-US" altLang="zh-CN" dirty="0" smtClean="0"/>
          </a:p>
          <a:p>
            <a:r>
              <a:rPr lang="zh-CN" altLang="en-US" dirty="0" smtClean="0"/>
              <a:t>接下来是对时间复杂度的评估。</a:t>
            </a:r>
            <a:endParaRPr lang="en-US" altLang="zh-CN" dirty="0" smtClean="0"/>
          </a:p>
          <a:p>
            <a:r>
              <a:rPr lang="zh-CN" altLang="en-US" dirty="0" smtClean="0"/>
              <a:t>用本文提出的</a:t>
            </a:r>
            <a:r>
              <a:rPr lang="en-US" altLang="zh-CN" dirty="0" smtClean="0"/>
              <a:t>FFT</a:t>
            </a:r>
            <a:r>
              <a:rPr lang="zh-CN" altLang="en-US" dirty="0" smtClean="0"/>
              <a:t>来加速的方法比不用</a:t>
            </a:r>
            <a:r>
              <a:rPr lang="en-US" altLang="zh-CN" dirty="0" smtClean="0"/>
              <a:t>FFT</a:t>
            </a:r>
            <a:r>
              <a:rPr lang="zh-CN" altLang="en-US" dirty="0" smtClean="0"/>
              <a:t>所用时间减少了</a:t>
            </a:r>
            <a:r>
              <a:rPr lang="en-US" altLang="zh-CN" dirty="0" smtClean="0"/>
              <a:t>90%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37505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24</a:t>
            </a:r>
            <a:r>
              <a:rPr lang="zh-CN" altLang="en-US" dirty="0" smtClean="0"/>
              <a:t>页。</a:t>
            </a:r>
            <a:endParaRPr lang="en-US" altLang="zh-CN" dirty="0" smtClean="0"/>
          </a:p>
          <a:p>
            <a:r>
              <a:rPr lang="zh-CN" altLang="en-US" dirty="0" smtClean="0"/>
              <a:t>这篇文章提出的</a:t>
            </a:r>
            <a:r>
              <a:rPr lang="en-US" altLang="zh-CN" dirty="0" smtClean="0"/>
              <a:t>AMIL</a:t>
            </a:r>
            <a:r>
              <a:rPr lang="zh-CN" altLang="en-US" dirty="0" smtClean="0"/>
              <a:t>系统通过做一个手势，借助扬声器、麦克风和</a:t>
            </a:r>
            <a:r>
              <a:rPr lang="en-US" altLang="zh-CN" dirty="0" smtClean="0"/>
              <a:t>IMU</a:t>
            </a:r>
            <a:r>
              <a:rPr lang="zh-CN" altLang="en-US" dirty="0" smtClean="0"/>
              <a:t>来定位附近的手机的相对位置。它能达到</a:t>
            </a:r>
            <a:r>
              <a:rPr lang="en-US" altLang="zh-CN" dirty="0" smtClean="0"/>
              <a:t>3°</a:t>
            </a:r>
            <a:r>
              <a:rPr lang="zh-CN" altLang="en-US" dirty="0" smtClean="0"/>
              <a:t>的角度误差和</a:t>
            </a:r>
            <a:r>
              <a:rPr lang="en-US" altLang="zh-CN" dirty="0" smtClean="0"/>
              <a:t>50cm</a:t>
            </a:r>
            <a:r>
              <a:rPr lang="zh-CN" altLang="en-US" dirty="0" smtClean="0"/>
              <a:t>的平均定位误差。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024545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25</a:t>
            </a:r>
            <a:r>
              <a:rPr lang="zh-CN" altLang="en-US" dirty="0" smtClean="0"/>
              <a:t>页。</a:t>
            </a:r>
            <a:endParaRPr lang="en-US" altLang="zh-CN" dirty="0" smtClean="0"/>
          </a:p>
          <a:p>
            <a:r>
              <a:rPr lang="zh-CN" altLang="en-US" dirty="0" smtClean="0"/>
              <a:t>定位精度感觉还有提升的空间。</a:t>
            </a:r>
            <a:endParaRPr lang="en-US" altLang="zh-CN" dirty="0" smtClean="0"/>
          </a:p>
          <a:p>
            <a:r>
              <a:rPr lang="en-US" altLang="zh-CN" dirty="0" smtClean="0"/>
              <a:t>IMU</a:t>
            </a:r>
            <a:r>
              <a:rPr lang="zh-CN" altLang="en-US" dirty="0" smtClean="0"/>
              <a:t>里面的姿态解算只是简单地将陀螺仪读数积分，如果用四元数是不是会更好。</a:t>
            </a:r>
            <a:endParaRPr lang="en-US" altLang="zh-CN" dirty="0" smtClean="0"/>
          </a:p>
          <a:p>
            <a:r>
              <a:rPr lang="zh-CN" altLang="en-US" dirty="0" smtClean="0"/>
              <a:t>超定方程组的解法比较巧妙。好像数值解法是要先猜一个比较接近的解，否则就可能收敛到局部极优。避免了高复杂度的数值解法。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4981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3</a:t>
            </a:r>
            <a:r>
              <a:rPr lang="zh-CN" altLang="en-US" dirty="0" smtClean="0"/>
              <a:t>页。</a:t>
            </a:r>
            <a:endParaRPr lang="en-US" altLang="zh-CN" dirty="0" smtClean="0"/>
          </a:p>
          <a:p>
            <a:r>
              <a:rPr lang="zh-CN" altLang="en-US" dirty="0" smtClean="0"/>
              <a:t>这篇文章的目标应用场景是在会议现场，比如像这样在</a:t>
            </a:r>
            <a:r>
              <a:rPr lang="en-US" altLang="zh-CN" dirty="0" smtClean="0"/>
              <a:t>ad hoc</a:t>
            </a:r>
            <a:r>
              <a:rPr lang="zh-CN" altLang="en-US" dirty="0" smtClean="0"/>
              <a:t>的网络中选定与会人的一个子集，完成共同的任务。或者比如用蓝牙交换文件时，如果是团队的一个新成员，必须逐个询问设备的主人。而我看了这篇文章时，也想了另外一个应用场景，就比如我前几次参加组会时，有的学长学姐还不认识，如果用这篇文章的方法对每个人的手机进行定位，也许我就能知道坐在哪里的是谁，更快地认识大家。</a:t>
            </a:r>
            <a:endParaRPr lang="en-US" altLang="zh-CN" dirty="0" smtClean="0"/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4</a:t>
            </a:r>
            <a:r>
              <a:rPr lang="zh-CN" altLang="en-US" dirty="0" smtClean="0"/>
              <a:t>页。</a:t>
            </a:r>
            <a:endParaRPr lang="en-US" altLang="zh-CN" dirty="0" smtClean="0"/>
          </a:p>
          <a:p>
            <a:r>
              <a:rPr lang="zh-CN" altLang="en-US" dirty="0" smtClean="0"/>
              <a:t>在这种应用场景下，如果是</a:t>
            </a:r>
            <a:r>
              <a:rPr lang="en-US" altLang="zh-CN" dirty="0" smtClean="0"/>
              <a:t>Wi-Fi</a:t>
            </a:r>
            <a:r>
              <a:rPr lang="zh-CN" altLang="en-US" dirty="0" smtClean="0"/>
              <a:t>定位就要先现场勘测，或者用</a:t>
            </a:r>
            <a:r>
              <a:rPr lang="en-US" altLang="zh-CN" dirty="0" smtClean="0"/>
              <a:t>RFID</a:t>
            </a:r>
            <a:r>
              <a:rPr lang="zh-CN" altLang="en-US" dirty="0" smtClean="0"/>
              <a:t>就要部署参考点，总之是有一些前提条件，需要一定的人力等成本；另一方面，它们提供的定位粒度可能不够。</a:t>
            </a:r>
            <a:endParaRPr lang="en-US" altLang="zh-CN" dirty="0" smtClean="0"/>
          </a:p>
          <a:p>
            <a:r>
              <a:rPr lang="zh-CN" altLang="en-US" dirty="0" smtClean="0"/>
              <a:t>所以这篇文章的作者考虑了基于声学的定位。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9" name="Shape 24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5</a:t>
            </a:r>
            <a:r>
              <a:rPr lang="zh-CN" altLang="en-US" dirty="0" smtClean="0"/>
              <a:t>页。</a:t>
            </a:r>
            <a:endParaRPr lang="en-US" altLang="zh-CN" dirty="0" smtClean="0"/>
          </a:p>
          <a:p>
            <a:r>
              <a:rPr lang="zh-CN" altLang="en-US" dirty="0" smtClean="0"/>
              <a:t>他们想到的第一个方案是用</a:t>
            </a:r>
            <a:r>
              <a:rPr lang="en-US" altLang="zh-CN" dirty="0" err="1" smtClean="0"/>
              <a:t>BeepBeep</a:t>
            </a:r>
            <a:r>
              <a:rPr lang="zh-CN" altLang="en-US" dirty="0" smtClean="0"/>
              <a:t>中的声学测距方法。这个方法是测两个设备间的距离的。它采用了</a:t>
            </a:r>
            <a:r>
              <a:rPr lang="en-US" altLang="zh-CN" sz="2200" b="0" i="0" u="none" strike="noStrike" baseline="0" dirty="0" smtClean="0">
                <a:latin typeface="Helvetica Neue"/>
                <a:ea typeface="Helvetica Neue"/>
                <a:cs typeface="Helvetica Neue"/>
                <a:sym typeface="Helvetica Neue"/>
              </a:rPr>
              <a:t>elapsed time between two time-of-arrival (ETOA)</a:t>
            </a:r>
            <a:r>
              <a:rPr lang="zh-CN" altLang="en-US" dirty="0" smtClean="0"/>
              <a:t>，就是两个信号到达时间的时间差。它的优点是不需要时间同步，也对软件处理时延有比较好的容忍度。</a:t>
            </a:r>
            <a:endParaRPr lang="en-US" altLang="zh-CN" dirty="0" smtClean="0"/>
          </a:p>
          <a:p>
            <a:r>
              <a:rPr lang="zh-CN" altLang="en-US" dirty="0" smtClean="0"/>
              <a:t>但这样的方法也不适用于这篇文章的场景。一方面，作者认为要测设备两两之间的距离，每个设备都要发射声音信号，随着设备数量增加，这样的方案不具有可扩展性。</a:t>
            </a:r>
            <a:endParaRPr lang="en-US" altLang="zh-CN" dirty="0" smtClean="0"/>
          </a:p>
          <a:p>
            <a:r>
              <a:rPr lang="zh-CN" altLang="en-US" dirty="0" smtClean="0"/>
              <a:t>另一方面，作者认为没有额外部署的锚节点来确定位置？但我感觉可以用多维尺度法来构造出它们的相对位置关系？</a:t>
            </a:r>
            <a:endParaRPr lang="en-US" altLang="zh-CN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3" name="Shape 30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6</a:t>
            </a:r>
            <a:r>
              <a:rPr lang="zh-CN" altLang="en-US" dirty="0" smtClean="0"/>
              <a:t>页。</a:t>
            </a:r>
            <a:endParaRPr lang="en-US" altLang="zh-CN" dirty="0" smtClean="0"/>
          </a:p>
          <a:p>
            <a:r>
              <a:rPr lang="zh-CN" altLang="en-US" dirty="0" smtClean="0"/>
              <a:t>这篇文章采用的方法是计算到达时间差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TDoA</a:t>
            </a:r>
            <a:r>
              <a:rPr lang="en-US" altLang="zh-CN" dirty="0" smtClean="0"/>
              <a:t>)</a:t>
            </a:r>
            <a:r>
              <a:rPr lang="zh-CN" altLang="en-US" dirty="0" smtClean="0"/>
              <a:t>。经典的信号到达时间差，需要三个锚节点。看左边这张图。比如有一个</a:t>
            </a:r>
            <a:r>
              <a:rPr lang="en-US" altLang="zh-CN" dirty="0" smtClean="0"/>
              <a:t>target</a:t>
            </a:r>
            <a:r>
              <a:rPr lang="zh-CN" altLang="en-US" dirty="0" smtClean="0"/>
              <a:t>需要定位，我们测得了这个</a:t>
            </a:r>
            <a:r>
              <a:rPr lang="en-US" altLang="zh-CN" dirty="0" smtClean="0"/>
              <a:t>target</a:t>
            </a:r>
            <a:r>
              <a:rPr lang="zh-CN" altLang="en-US" dirty="0" smtClean="0"/>
              <a:t>发出的声音到三个锚节点的时间差，比如我们知道了</a:t>
            </a:r>
            <a:r>
              <a:rPr lang="en-US" altLang="zh-CN" dirty="0" smtClean="0"/>
              <a:t>mic1</a:t>
            </a:r>
            <a:r>
              <a:rPr lang="zh-CN" altLang="en-US" dirty="0" smtClean="0"/>
              <a:t>，</a:t>
            </a:r>
            <a:r>
              <a:rPr lang="en-US" altLang="zh-CN" dirty="0" smtClean="0"/>
              <a:t>mic2</a:t>
            </a:r>
            <a:r>
              <a:rPr lang="zh-CN" altLang="en-US" dirty="0" smtClean="0"/>
              <a:t>的时间差，时间差乘声速，就是</a:t>
            </a:r>
            <a:r>
              <a:rPr lang="en-US" altLang="zh-CN" dirty="0" smtClean="0"/>
              <a:t>target</a:t>
            </a:r>
            <a:r>
              <a:rPr lang="zh-CN" altLang="en-US" dirty="0" smtClean="0"/>
              <a:t>到</a:t>
            </a:r>
            <a:r>
              <a:rPr lang="en-US" altLang="zh-CN" dirty="0" smtClean="0"/>
              <a:t>mic1</a:t>
            </a:r>
            <a:r>
              <a:rPr lang="zh-CN" altLang="en-US" dirty="0" smtClean="0"/>
              <a:t>和</a:t>
            </a:r>
            <a:r>
              <a:rPr lang="en-US" altLang="zh-CN" dirty="0" smtClean="0"/>
              <a:t>mic2</a:t>
            </a:r>
            <a:r>
              <a:rPr lang="zh-CN" altLang="en-US" dirty="0" smtClean="0"/>
              <a:t>的距离差，这样就可以以</a:t>
            </a:r>
            <a:r>
              <a:rPr lang="en-US" altLang="zh-CN" dirty="0" smtClean="0"/>
              <a:t>mic1</a:t>
            </a:r>
            <a:r>
              <a:rPr lang="zh-CN" altLang="en-US" dirty="0" smtClean="0"/>
              <a:t>和</a:t>
            </a:r>
            <a:r>
              <a:rPr lang="en-US" altLang="zh-CN" dirty="0" smtClean="0"/>
              <a:t>mic2</a:t>
            </a:r>
            <a:r>
              <a:rPr lang="zh-CN" altLang="en-US" dirty="0" smtClean="0"/>
              <a:t>为焦点作一条双曲线。同理，我们可以根据声音到</a:t>
            </a:r>
            <a:r>
              <a:rPr lang="en-US" altLang="zh-CN" dirty="0" smtClean="0"/>
              <a:t>mic2</a:t>
            </a:r>
            <a:r>
              <a:rPr lang="zh-CN" altLang="en-US" dirty="0" smtClean="0"/>
              <a:t>和</a:t>
            </a:r>
            <a:r>
              <a:rPr lang="en-US" altLang="zh-CN" dirty="0" smtClean="0"/>
              <a:t>mic3</a:t>
            </a:r>
            <a:r>
              <a:rPr lang="zh-CN" altLang="en-US" dirty="0" smtClean="0"/>
              <a:t>的时间差再作一条双曲线。两条双曲线的交点就是要定位的目标点。</a:t>
            </a:r>
            <a:endParaRPr lang="en-US" altLang="zh-CN" dirty="0" smtClean="0"/>
          </a:p>
          <a:p>
            <a:r>
              <a:rPr lang="zh-CN" altLang="en-US" dirty="0" smtClean="0"/>
              <a:t>根据这个思路，这篇文章的想法是让三个锚节点向目标节点发信号，测量信号不同锚节点信号到目标节点时经过的时间差。这篇文章的方法不需要做时间同步，也不需要锚节点同时发射信号。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9" name="Shape 3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7</a:t>
            </a:r>
            <a:r>
              <a:rPr lang="zh-CN" altLang="en-US" dirty="0" smtClean="0"/>
              <a:t>页。</a:t>
            </a:r>
            <a:endParaRPr lang="en-US" altLang="zh-CN" dirty="0" smtClean="0"/>
          </a:p>
          <a:p>
            <a:r>
              <a:rPr lang="zh-CN" altLang="en-US" dirty="0" smtClean="0"/>
              <a:t>他们想法是这样的，用户在定位时，需要做一个动作，在做动作时手机发出一系列的声音信号，发出声音的位置就可以作为虚拟的锚节点。只有一个设备发声，具有可扩展性，也不需要额外的硬件。</a:t>
            </a:r>
            <a:endParaRPr lang="en-US" altLang="zh-CN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0" name="Shape 3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8</a:t>
            </a:r>
            <a:r>
              <a:rPr lang="zh-CN" altLang="en-US" dirty="0" smtClean="0"/>
              <a:t>页。</a:t>
            </a:r>
            <a:endParaRPr lang="en-US" altLang="zh-CN" dirty="0" smtClean="0"/>
          </a:p>
          <a:p>
            <a:r>
              <a:rPr lang="en-US" altLang="zh-CN" dirty="0" err="1" smtClean="0"/>
              <a:t>TDoA</a:t>
            </a:r>
            <a:r>
              <a:rPr lang="zh-CN" altLang="en-US" dirty="0" smtClean="0"/>
              <a:t>在这个系统里是这样用的。</a:t>
            </a:r>
            <a:r>
              <a:rPr lang="en-US" altLang="zh-CN" dirty="0" smtClean="0"/>
              <a:t>Player</a:t>
            </a:r>
            <a:r>
              <a:rPr lang="zh-CN" altLang="en-US" dirty="0" smtClean="0"/>
              <a:t>是想做定位的人，</a:t>
            </a:r>
            <a:r>
              <a:rPr lang="en-US" altLang="zh-CN" dirty="0" smtClean="0"/>
              <a:t>Listener</a:t>
            </a:r>
            <a:r>
              <a:rPr lang="zh-CN" altLang="en-US" dirty="0" smtClean="0"/>
              <a:t>是现场的其他人。我们把</a:t>
            </a:r>
            <a:r>
              <a:rPr lang="en-US" altLang="zh-CN" dirty="0" smtClean="0"/>
              <a:t>player</a:t>
            </a:r>
            <a:r>
              <a:rPr lang="zh-CN" altLang="en-US" dirty="0" smtClean="0"/>
              <a:t>发出第一个声音信号</a:t>
            </a:r>
            <a:r>
              <a:rPr lang="en-US" altLang="zh-CN" dirty="0" smtClean="0"/>
              <a:t>beep</a:t>
            </a:r>
            <a:r>
              <a:rPr lang="zh-CN" altLang="en-US" dirty="0" smtClean="0"/>
              <a:t>的位置作为坐标原点，坐标轴也选成手机自己的</a:t>
            </a:r>
            <a:r>
              <a:rPr lang="en-US" altLang="zh-CN" dirty="0" smtClean="0"/>
              <a:t>x</a:t>
            </a:r>
            <a:r>
              <a:rPr lang="zh-CN" altLang="en-US" dirty="0" smtClean="0"/>
              <a:t>、</a:t>
            </a:r>
            <a:r>
              <a:rPr lang="en-US" altLang="zh-CN" dirty="0" smtClean="0"/>
              <a:t>y</a:t>
            </a:r>
            <a:r>
              <a:rPr lang="zh-CN" altLang="en-US" dirty="0" smtClean="0"/>
              <a:t>轴。看右上角这张时序图，在</a:t>
            </a:r>
            <a:r>
              <a:rPr lang="en-US" altLang="zh-CN" dirty="0" smtClean="0"/>
              <a:t>player</a:t>
            </a:r>
            <a:r>
              <a:rPr lang="zh-CN" altLang="en-US" dirty="0" smtClean="0"/>
              <a:t>端，可以测出发送的两个</a:t>
            </a:r>
            <a:r>
              <a:rPr lang="en-US" altLang="zh-CN" dirty="0" smtClean="0"/>
              <a:t>beep</a:t>
            </a:r>
            <a:r>
              <a:rPr lang="zh-CN" altLang="en-US" dirty="0" smtClean="0"/>
              <a:t>的时间间隔</a:t>
            </a:r>
            <a:r>
              <a:rPr lang="en-US" altLang="zh-CN" dirty="0" smtClean="0"/>
              <a:t>delta </a:t>
            </a:r>
            <a:r>
              <a:rPr lang="en-US" altLang="zh-CN" dirty="0" err="1" smtClean="0"/>
              <a:t>ti</a:t>
            </a:r>
            <a:r>
              <a:rPr lang="zh-CN" altLang="en-US" dirty="0" smtClean="0"/>
              <a:t>，在</a:t>
            </a:r>
            <a:r>
              <a:rPr lang="en-US" altLang="zh-CN" dirty="0" smtClean="0"/>
              <a:t>listener</a:t>
            </a:r>
            <a:r>
              <a:rPr lang="zh-CN" altLang="en-US" dirty="0" smtClean="0"/>
              <a:t>端，可以测出接收到的两个</a:t>
            </a:r>
            <a:r>
              <a:rPr lang="en-US" altLang="zh-CN" dirty="0" smtClean="0"/>
              <a:t>beep</a:t>
            </a:r>
            <a:r>
              <a:rPr lang="zh-CN" altLang="en-US" dirty="0" smtClean="0"/>
              <a:t>的时间间隔</a:t>
            </a:r>
            <a:r>
              <a:rPr lang="en-US" altLang="zh-CN" dirty="0" smtClean="0"/>
              <a:t>delta </a:t>
            </a:r>
            <a:r>
              <a:rPr lang="en-US" altLang="zh-CN" dirty="0" err="1" smtClean="0"/>
              <a:t>Ti</a:t>
            </a:r>
            <a:r>
              <a:rPr lang="zh-CN" altLang="en-US" dirty="0" smtClean="0"/>
              <a:t>。根据这个式子就可以算出</a:t>
            </a:r>
            <a:r>
              <a:rPr lang="en-US" altLang="zh-CN" dirty="0" smtClean="0"/>
              <a:t>listener</a:t>
            </a:r>
            <a:r>
              <a:rPr lang="zh-CN" altLang="en-US" dirty="0" smtClean="0"/>
              <a:t>到两个虚拟的锚节点的距离差。</a:t>
            </a:r>
            <a:endParaRPr lang="en-US" altLang="zh-CN" dirty="0" smtClean="0"/>
          </a:p>
          <a:p>
            <a:r>
              <a:rPr lang="zh-CN" altLang="en-US" dirty="0" smtClean="0"/>
              <a:t>另外，根据几何关系，如果</a:t>
            </a:r>
            <a:r>
              <a:rPr lang="en-US" altLang="zh-CN" dirty="0" smtClean="0"/>
              <a:t>listener</a:t>
            </a:r>
            <a:r>
              <a:rPr lang="zh-CN" altLang="en-US" dirty="0" smtClean="0"/>
              <a:t>的坐标是（</a:t>
            </a:r>
            <a:r>
              <a:rPr lang="en-US" altLang="zh-CN" dirty="0" smtClean="0"/>
              <a:t>x</a:t>
            </a:r>
            <a:r>
              <a:rPr lang="zh-CN" altLang="en-US" dirty="0" smtClean="0"/>
              <a:t>，</a:t>
            </a:r>
            <a:r>
              <a:rPr lang="en-US" altLang="zh-CN" dirty="0" smtClean="0"/>
              <a:t>y</a:t>
            </a:r>
            <a:r>
              <a:rPr lang="zh-CN" altLang="en-US" dirty="0" smtClean="0"/>
              <a:t>），后面的锚节点分别是（</a:t>
            </a:r>
            <a:r>
              <a:rPr lang="en-US" altLang="zh-CN" dirty="0" smtClean="0"/>
              <a:t>xi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yi</a:t>
            </a:r>
            <a:r>
              <a:rPr lang="zh-CN" altLang="en-US" dirty="0" smtClean="0"/>
              <a:t>），则有这个式子。</a:t>
            </a:r>
            <a:endParaRPr lang="en-US" altLang="zh-CN" dirty="0" smtClean="0"/>
          </a:p>
          <a:p>
            <a:r>
              <a:rPr lang="zh-CN" altLang="en-US" dirty="0" smtClean="0"/>
              <a:t>这里（</a:t>
            </a:r>
            <a:r>
              <a:rPr lang="en-US" altLang="zh-CN" dirty="0" smtClean="0"/>
              <a:t>xi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yi</a:t>
            </a:r>
            <a:r>
              <a:rPr lang="zh-CN" altLang="en-US" dirty="0" smtClean="0"/>
              <a:t>）将采用</a:t>
            </a:r>
            <a:r>
              <a:rPr lang="en-US" altLang="zh-CN" dirty="0" smtClean="0"/>
              <a:t>IMU</a:t>
            </a:r>
            <a:r>
              <a:rPr lang="zh-CN" altLang="en-US" dirty="0" smtClean="0"/>
              <a:t>的读数来计算。</a:t>
            </a:r>
            <a:endParaRPr lang="en-US" altLang="zh-CN" dirty="0" smtClean="0"/>
          </a:p>
          <a:p>
            <a:r>
              <a:rPr lang="zh-CN" altLang="en-US" dirty="0" smtClean="0"/>
              <a:t>如果有更多的锚节点，就可以做出更多的双曲线相交，从而确定</a:t>
            </a:r>
            <a:r>
              <a:rPr lang="en-US" altLang="zh-CN" dirty="0" smtClean="0"/>
              <a:t>listener</a:t>
            </a:r>
            <a:r>
              <a:rPr lang="zh-CN" altLang="en-US" dirty="0" smtClean="0"/>
              <a:t>的坐标。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9</a:t>
            </a:r>
            <a:r>
              <a:rPr lang="zh-CN" altLang="en-US" dirty="0" smtClean="0"/>
              <a:t>页。</a:t>
            </a:r>
            <a:endParaRPr lang="en-US" altLang="zh-CN" dirty="0" smtClean="0"/>
          </a:p>
          <a:p>
            <a:r>
              <a:rPr lang="zh-CN" altLang="en-US" dirty="0" smtClean="0"/>
              <a:t>所以现在，小结一下这篇文章的主要思想。</a:t>
            </a:r>
            <a:endParaRPr lang="en-US" altLang="zh-CN" dirty="0" smtClean="0"/>
          </a:p>
          <a:p>
            <a:r>
              <a:rPr lang="zh-CN" altLang="en-US" dirty="0" smtClean="0"/>
              <a:t>通过移动手机，来模拟很多的锚节点，并用</a:t>
            </a:r>
            <a:r>
              <a:rPr lang="en-US" altLang="zh-CN" dirty="0" smtClean="0"/>
              <a:t>IMU</a:t>
            </a:r>
            <a:r>
              <a:rPr lang="zh-CN" altLang="en-US" dirty="0" smtClean="0"/>
              <a:t>来计算锚节点的位移。在此基础上，用</a:t>
            </a:r>
            <a:r>
              <a:rPr lang="en-US" altLang="zh-CN" dirty="0" err="1" smtClean="0"/>
              <a:t>TDoA</a:t>
            </a:r>
            <a:r>
              <a:rPr lang="zh-CN" altLang="en-US" dirty="0" smtClean="0"/>
              <a:t>来定位其他设备。</a:t>
            </a:r>
            <a:endParaRPr lang="en-US" altLang="zh-CN" dirty="0" smtClean="0"/>
          </a:p>
          <a:p>
            <a:r>
              <a:rPr lang="zh-CN" altLang="en-US" dirty="0" smtClean="0"/>
              <a:t>只有</a:t>
            </a:r>
            <a:r>
              <a:rPr lang="en-US" altLang="zh-CN" dirty="0" smtClean="0"/>
              <a:t>player</a:t>
            </a:r>
            <a:r>
              <a:rPr lang="zh-CN" altLang="en-US" dirty="0" smtClean="0"/>
              <a:t>发了一系列的</a:t>
            </a:r>
            <a:r>
              <a:rPr lang="en-US" altLang="zh-CN" dirty="0" smtClean="0"/>
              <a:t>beep</a:t>
            </a:r>
            <a:r>
              <a:rPr lang="zh-CN" altLang="en-US" dirty="0" smtClean="0"/>
              <a:t>，其他的设备都是</a:t>
            </a:r>
            <a:r>
              <a:rPr lang="en-US" altLang="zh-CN" dirty="0" smtClean="0"/>
              <a:t>listeners</a:t>
            </a:r>
            <a:r>
              <a:rPr lang="zh-CN" altLang="en-US" dirty="0" smtClean="0"/>
              <a:t>，都只负责听。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9229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7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8.jpeg"/><Relationship Id="rId10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23.png"/><Relationship Id="rId1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5220"/>
            </a:lvl1pPr>
          </a:lstStyle>
          <a:p>
            <a:r>
              <a:t>AMIL: Localizing Neighboring Mobile Devices Through a Simple Gesture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ubTitle" sz="half" idx="1"/>
          </p:nvPr>
        </p:nvSpPr>
        <p:spPr>
          <a:xfrm>
            <a:off x="942627" y="5029200"/>
            <a:ext cx="11427173" cy="3302000"/>
          </a:xfrm>
          <a:prstGeom prst="rect">
            <a:avLst/>
          </a:prstGeom>
        </p:spPr>
        <p:txBody>
          <a:bodyPr/>
          <a:lstStyle/>
          <a:p>
            <a:r>
              <a:t>Hao Han,</a:t>
            </a:r>
            <a:r>
              <a:rPr>
                <a:solidFill>
                  <a:schemeClr val="accent2">
                    <a:hueOff val="-902888"/>
                    <a:satOff val="-15377"/>
                    <a:lumOff val="-12864"/>
                  </a:schemeClr>
                </a:solidFill>
              </a:rPr>
              <a:t> </a:t>
            </a:r>
            <a:r>
              <a:rPr u="sng">
                <a:solidFill>
                  <a:schemeClr val="accent2">
                    <a:hueOff val="-902888"/>
                    <a:satOff val="-15377"/>
                    <a:lumOff val="-12864"/>
                  </a:schemeClr>
                </a:solidFill>
              </a:rPr>
              <a:t>Shanhe Yi*</a:t>
            </a:r>
            <a:r>
              <a:rPr>
                <a:solidFill>
                  <a:schemeClr val="accent2">
                    <a:hueOff val="-902888"/>
                    <a:satOff val="-15377"/>
                    <a:lumOff val="-12864"/>
                  </a:schemeClr>
                </a:solidFill>
              </a:rPr>
              <a:t>, Qun Li*</a:t>
            </a:r>
            <a:r>
              <a:t>,</a:t>
            </a:r>
            <a:r>
              <a:rPr>
                <a:solidFill>
                  <a:schemeClr val="accent6">
                    <a:lumOff val="-8741"/>
                  </a:schemeClr>
                </a:solidFill>
              </a:rPr>
              <a:t> Guobin Shen**, Yunxin Liu**</a:t>
            </a:r>
            <a:r>
              <a:t> and </a:t>
            </a:r>
            <a:r>
              <a:rPr>
                <a:solidFill>
                  <a:schemeClr val="accent2">
                    <a:hueOff val="-902888"/>
                    <a:satOff val="-15377"/>
                    <a:lumOff val="-12864"/>
                  </a:schemeClr>
                </a:solidFill>
              </a:rPr>
              <a:t>Ed Novak*</a:t>
            </a:r>
          </a:p>
          <a:p>
            <a:endParaRPr>
              <a:solidFill>
                <a:schemeClr val="accent2">
                  <a:hueOff val="-902888"/>
                  <a:satOff val="-15377"/>
                  <a:lumOff val="-12864"/>
                </a:schemeClr>
              </a:solidFill>
            </a:endParaRPr>
          </a:p>
          <a:p>
            <a:r>
              <a:t>Intelligent Automation, Inc.</a:t>
            </a:r>
          </a:p>
          <a:p>
            <a:pPr>
              <a:defRPr>
                <a:solidFill>
                  <a:schemeClr val="accent2">
                    <a:hueOff val="-902888"/>
                    <a:satOff val="-15377"/>
                    <a:lumOff val="-12864"/>
                  </a:schemeClr>
                </a:solidFill>
              </a:defRPr>
            </a:pPr>
            <a:r>
              <a:t>*College of William and Mary</a:t>
            </a:r>
          </a:p>
          <a:p>
            <a:r>
              <a:t>**</a:t>
            </a:r>
            <a:r>
              <a:rPr>
                <a:solidFill>
                  <a:schemeClr val="accent6">
                    <a:lumOff val="-8741"/>
                  </a:schemeClr>
                </a:solidFill>
              </a:rPr>
              <a:t>Microsoft Research Asia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System Architecture</a:t>
            </a:r>
          </a:p>
        </p:txBody>
      </p:sp>
      <p:sp>
        <p:nvSpPr>
          <p:cNvPr id="366" name="Shape 366"/>
          <p:cNvSpPr>
            <a:spLocks noGrp="1"/>
          </p:cNvSpPr>
          <p:nvPr>
            <p:ph type="body" sz="half" idx="1"/>
          </p:nvPr>
        </p:nvSpPr>
        <p:spPr>
          <a:xfrm>
            <a:off x="6854759" y="2597150"/>
            <a:ext cx="5334001" cy="6286500"/>
          </a:xfrm>
          <a:prstGeom prst="rect">
            <a:avLst/>
          </a:prstGeom>
        </p:spPr>
        <p:txBody>
          <a:bodyPr/>
          <a:lstStyle/>
          <a:p>
            <a:r>
              <a:t>microphone/speaker</a:t>
            </a:r>
          </a:p>
          <a:p>
            <a:r>
              <a:t>accelerometer/gyroscope</a:t>
            </a:r>
          </a:p>
          <a:p>
            <a:r>
              <a:t>three algorithms</a:t>
            </a:r>
          </a:p>
          <a:p>
            <a:pPr lvl="1"/>
            <a:r>
              <a:t>movement tracking</a:t>
            </a:r>
          </a:p>
          <a:p>
            <a:pPr lvl="1"/>
            <a:r>
              <a:t>interval calculation</a:t>
            </a:r>
          </a:p>
          <a:p>
            <a:pPr lvl="1"/>
            <a:r>
              <a:t>positioning</a:t>
            </a:r>
          </a:p>
        </p:txBody>
      </p:sp>
      <p:pic>
        <p:nvPicPr>
          <p:cNvPr id="367" name="arch-eps-converted-to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3645" y="2936568"/>
            <a:ext cx="6305561" cy="52398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/>
          </p:cNvSpPr>
          <p:nvPr>
            <p:ph type="body" idx="1"/>
          </p:nvPr>
        </p:nvSpPr>
        <p:spPr>
          <a:xfrm>
            <a:off x="639382" y="2609850"/>
            <a:ext cx="11099801" cy="62865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93370" indent="-293370" defTabSz="385572">
              <a:spcBef>
                <a:spcPts val="2700"/>
              </a:spcBef>
              <a:defRPr sz="2376"/>
            </a:pPr>
            <a:r>
              <a:rPr dirty="0"/>
              <a:t>Accurately estimate the moving displacement of player is crucial to the localization accuracy.</a:t>
            </a:r>
          </a:p>
          <a:p>
            <a:pPr marL="586740" lvl="1" indent="-293370" defTabSz="385572">
              <a:spcBef>
                <a:spcPts val="2700"/>
              </a:spcBef>
              <a:defRPr sz="2376"/>
            </a:pPr>
            <a:r>
              <a:rPr dirty="0"/>
              <a:t>double integral: acceleration-&gt;speed-&gt;distance</a:t>
            </a:r>
          </a:p>
          <a:p>
            <a:pPr marL="293370" indent="-293370" defTabSz="385572">
              <a:spcBef>
                <a:spcPts val="2700"/>
              </a:spcBef>
              <a:defRPr sz="2376"/>
            </a:pPr>
            <a:r>
              <a:rPr dirty="0"/>
              <a:t> Need to cancel noise, gravity and rotation errors</a:t>
            </a:r>
          </a:p>
          <a:p>
            <a:pPr marL="586740" lvl="1" indent="-293370" defTabSz="385572">
              <a:spcBef>
                <a:spcPts val="2700"/>
              </a:spcBef>
              <a:defRPr sz="2376"/>
            </a:pPr>
            <a:r>
              <a:rPr dirty="0"/>
              <a:t>Windowing the accelerometer,  using a threshold on the </a:t>
            </a:r>
            <a:r>
              <a:rPr dirty="0" err="1"/>
              <a:t>std</a:t>
            </a:r>
            <a:r>
              <a:rPr dirty="0"/>
              <a:t>; only integrate chunks when motion is detected.</a:t>
            </a:r>
          </a:p>
          <a:p>
            <a:pPr marL="586740" lvl="1" indent="-293370" defTabSz="385572">
              <a:spcBef>
                <a:spcPts val="2700"/>
              </a:spcBef>
              <a:defRPr sz="2376"/>
            </a:pPr>
            <a:r>
              <a:rPr dirty="0"/>
              <a:t>Using gyroscope to rotation the phone’s frame to the initial orientation</a:t>
            </a:r>
          </a:p>
          <a:p>
            <a:pPr marL="880110" lvl="2" indent="-293370" defTabSz="385572">
              <a:spcBef>
                <a:spcPts val="2700"/>
              </a:spcBef>
              <a:defRPr sz="2376"/>
            </a:pPr>
            <a:r>
              <a:rPr dirty="0"/>
              <a:t>angle on </a:t>
            </a:r>
            <a:r>
              <a:rPr dirty="0" err="1"/>
              <a:t>x,y,z</a:t>
            </a:r>
            <a:r>
              <a:rPr dirty="0"/>
              <a:t> are roll, pitch and yaw</a:t>
            </a:r>
          </a:p>
          <a:p>
            <a:pPr marL="880110" lvl="2" indent="-293370" defTabSz="385572">
              <a:spcBef>
                <a:spcPts val="2700"/>
              </a:spcBef>
              <a:defRPr sz="2376"/>
            </a:pPr>
            <a:endParaRPr dirty="0"/>
          </a:p>
          <a:p>
            <a:pPr marL="880110" lvl="2" indent="-293370" defTabSz="385572">
              <a:spcBef>
                <a:spcPts val="2700"/>
              </a:spcBef>
              <a:defRPr sz="2376"/>
            </a:pPr>
            <a:r>
              <a:rPr dirty="0"/>
              <a:t>  </a:t>
            </a:r>
          </a:p>
        </p:txBody>
      </p:sp>
      <p:sp>
        <p:nvSpPr>
          <p:cNvPr id="372" name="Shape 3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61518">
              <a:defRPr sz="4740"/>
            </a:lvl1pPr>
          </a:lstStyle>
          <a:p>
            <a:r>
              <a:t>AMIL Algorithms: movement tracking algorithm - Estimate the moving distance</a:t>
            </a:r>
          </a:p>
        </p:txBody>
      </p:sp>
      <p:pic>
        <p:nvPicPr>
          <p:cNvPr id="373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88930" y="6989489"/>
            <a:ext cx="1181101" cy="43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4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37162" y="7769968"/>
            <a:ext cx="9247827" cy="12762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04061" y="3658155"/>
            <a:ext cx="1257301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944461" y="3244891"/>
            <a:ext cx="5479944" cy="374200"/>
          </a:xfrm>
          <a:prstGeom prst="rect">
            <a:avLst/>
          </a:prstGeom>
          <a:ln w="12700">
            <a:miter lim="400000"/>
          </a:ln>
        </p:spPr>
      </p:pic>
      <p:sp>
        <p:nvSpPr>
          <p:cNvPr id="377" name="Shape 377"/>
          <p:cNvSpPr/>
          <p:nvPr/>
        </p:nvSpPr>
        <p:spPr>
          <a:xfrm>
            <a:off x="7885403" y="3209740"/>
            <a:ext cx="2978048" cy="444501"/>
          </a:xfrm>
          <a:prstGeom prst="rect">
            <a:avLst/>
          </a:prstGeom>
          <a:ln w="25400">
            <a:solidFill>
              <a:schemeClr val="accent5">
                <a:hueOff val="-522602"/>
                <a:satOff val="-6700"/>
                <a:lumOff val="-2232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AMIL Algorithms: movement tracking algorithm - Cont’d</a:t>
            </a:r>
          </a:p>
        </p:txBody>
      </p:sp>
      <p:sp>
        <p:nvSpPr>
          <p:cNvPr id="382" name="Shape 38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91159" indent="-391159" defTabSz="514095">
              <a:spcBef>
                <a:spcPts val="3600"/>
              </a:spcBef>
              <a:defRPr sz="3168"/>
            </a:pPr>
            <a:r>
              <a:t>To further reduce the error in displacement estimation, we leverage pauses in movements to adjust the velocity.</a:t>
            </a:r>
          </a:p>
          <a:p>
            <a:pPr marL="782319" lvl="1" indent="-391159" defTabSz="514095">
              <a:spcBef>
                <a:spcPts val="3600"/>
              </a:spcBef>
              <a:defRPr sz="3168"/>
            </a:pPr>
            <a:r>
              <a:t>fact: in a series of drawings (e.g. triangle) there are natural pauses</a:t>
            </a:r>
          </a:p>
          <a:p>
            <a:pPr marL="782319" lvl="1" indent="-391159" defTabSz="514095">
              <a:spcBef>
                <a:spcPts val="3600"/>
              </a:spcBef>
              <a:defRPr sz="3168"/>
            </a:pPr>
            <a:r>
              <a:t>the velocities are non-zero due to acceleration residues caused by gravity and misalignment of sensors</a:t>
            </a:r>
          </a:p>
          <a:p>
            <a:pPr marL="782319" lvl="1" indent="-391159" defTabSz="514095">
              <a:spcBef>
                <a:spcPts val="3600"/>
              </a:spcBef>
              <a:defRPr sz="3168"/>
            </a:pPr>
            <a:r>
              <a:t>use a linear method to compensate the velocity of the last movement </a:t>
            </a:r>
          </a:p>
        </p:txBody>
      </p:sp>
      <p:pic>
        <p:nvPicPr>
          <p:cNvPr id="383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47924" y="8732345"/>
            <a:ext cx="5827607" cy="7730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AMIL Algorithms: interval calculation algorithm</a:t>
            </a:r>
          </a:p>
        </p:txBody>
      </p:sp>
      <p:sp>
        <p:nvSpPr>
          <p:cNvPr id="388" name="Shape 388"/>
          <p:cNvSpPr>
            <a:spLocks noGrp="1"/>
          </p:cNvSpPr>
          <p:nvPr>
            <p:ph type="body" idx="1"/>
          </p:nvPr>
        </p:nvSpPr>
        <p:spPr>
          <a:xfrm>
            <a:off x="639382" y="2609850"/>
            <a:ext cx="11099801" cy="6286500"/>
          </a:xfrm>
          <a:prstGeom prst="rect">
            <a:avLst/>
          </a:prstGeom>
        </p:spPr>
        <p:txBody>
          <a:bodyPr/>
          <a:lstStyle/>
          <a:p>
            <a:pPr marL="266700" indent="-266700" defTabSz="350520">
              <a:spcBef>
                <a:spcPts val="2500"/>
              </a:spcBef>
              <a:defRPr sz="2520"/>
            </a:pPr>
            <a:r>
              <a:rPr dirty="0"/>
              <a:t>determine the delta distance. </a:t>
            </a:r>
          </a:p>
          <a:p>
            <a:pPr marL="533400" lvl="1" indent="-266700" defTabSz="350520">
              <a:spcBef>
                <a:spcPts val="2500"/>
              </a:spcBef>
              <a:defRPr sz="2520"/>
            </a:pPr>
            <a:r>
              <a:rPr dirty="0"/>
              <a:t>beep detection: </a:t>
            </a:r>
          </a:p>
          <a:p>
            <a:pPr marL="800100" lvl="2" indent="-266700" defTabSz="350520">
              <a:spcBef>
                <a:spcPts val="2500"/>
              </a:spcBef>
              <a:defRPr sz="2520"/>
            </a:pPr>
            <a:r>
              <a:rPr dirty="0"/>
              <a:t>linear </a:t>
            </a:r>
            <a:r>
              <a:rPr dirty="0" err="1" smtClean="0"/>
              <a:t>chirp,cross</a:t>
            </a:r>
            <a:r>
              <a:rPr dirty="0" smtClean="0"/>
              <a:t>-correlation</a:t>
            </a:r>
            <a:endParaRPr lang="en-US" dirty="0"/>
          </a:p>
          <a:p>
            <a:pPr marL="800100" lvl="2" indent="-266700" defTabSz="350520">
              <a:spcBef>
                <a:spcPts val="2500"/>
              </a:spcBef>
              <a:defRPr sz="2520"/>
            </a:pPr>
            <a:endParaRPr lang="en-US" dirty="0" smtClean="0"/>
          </a:p>
          <a:p>
            <a:pPr marL="800100" lvl="2" indent="-266700" defTabSz="350520">
              <a:spcBef>
                <a:spcPts val="2500"/>
              </a:spcBef>
              <a:defRPr sz="2520"/>
            </a:pPr>
            <a:endParaRPr lang="en-US" dirty="0"/>
          </a:p>
          <a:p>
            <a:pPr marL="800100" lvl="2" indent="-266700" defTabSz="350520">
              <a:spcBef>
                <a:spcPts val="2500"/>
              </a:spcBef>
              <a:defRPr sz="2520"/>
            </a:pPr>
            <a:r>
              <a:rPr dirty="0" smtClean="0"/>
              <a:t>counting </a:t>
            </a:r>
            <a:r>
              <a:rPr dirty="0"/>
              <a:t>audio sample length differences (elapsed time) in two consecutive beeps at both player and listener side</a:t>
            </a:r>
          </a:p>
          <a:p>
            <a:pPr marL="800100" lvl="2" indent="-266700" defTabSz="350520">
              <a:spcBef>
                <a:spcPts val="2500"/>
              </a:spcBef>
              <a:defRPr sz="2520"/>
            </a:pPr>
            <a:r>
              <a:rPr dirty="0"/>
              <a:t>the difference of elapsed time at player and listener side can be used to calculate the delta distance.</a:t>
            </a:r>
          </a:p>
        </p:txBody>
      </p:sp>
      <p:pic>
        <p:nvPicPr>
          <p:cNvPr id="389" name="beepintervals-eps-converted-to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81441" y="2391873"/>
            <a:ext cx="6172956" cy="317855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组合 1"/>
          <p:cNvGrpSpPr/>
          <p:nvPr/>
        </p:nvGrpSpPr>
        <p:grpSpPr>
          <a:xfrm>
            <a:off x="8599896" y="5435716"/>
            <a:ext cx="4404904" cy="634768"/>
            <a:chOff x="8599896" y="5550673"/>
            <a:chExt cx="4404904" cy="634768"/>
          </a:xfrm>
        </p:grpSpPr>
        <p:pic>
          <p:nvPicPr>
            <p:cNvPr id="390" name="pasted-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599896" y="5633106"/>
              <a:ext cx="4254501" cy="4699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91" name="Shape 391"/>
            <p:cNvSpPr/>
            <p:nvPr/>
          </p:nvSpPr>
          <p:spPr>
            <a:xfrm>
              <a:off x="10484030" y="5550673"/>
              <a:ext cx="2520770" cy="634768"/>
            </a:xfrm>
            <a:prstGeom prst="rect">
              <a:avLst/>
            </a:prstGeom>
            <a:ln w="25400">
              <a:solidFill>
                <a:schemeClr val="accent5">
                  <a:hueOff val="-522602"/>
                  <a:satOff val="-6700"/>
                  <a:lumOff val="-22320"/>
                </a:schemeClr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400"/>
              </a:pPr>
              <a:endParaRPr/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002716"/>
              </p:ext>
            </p:extLst>
          </p:nvPr>
        </p:nvGraphicFramePr>
        <p:xfrm>
          <a:off x="1362427" y="4827808"/>
          <a:ext cx="6304060" cy="1773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" name="Equation" r:id="rId6" imgW="2133600" imgH="596900" progId="Equation.DSMT4">
                  <p:embed/>
                </p:oleObj>
              </mc:Choice>
              <mc:Fallback>
                <p:oleObj name="Equation" r:id="rId6" imgW="2133600" imgH="596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427" y="4827808"/>
                        <a:ext cx="6304060" cy="17730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AMIL Algorithms: interval calculation algorithm</a:t>
            </a:r>
          </a:p>
        </p:txBody>
      </p:sp>
      <p:sp>
        <p:nvSpPr>
          <p:cNvPr id="388" name="Shape 388"/>
          <p:cNvSpPr>
            <a:spLocks noGrp="1"/>
          </p:cNvSpPr>
          <p:nvPr>
            <p:ph type="body" idx="1"/>
          </p:nvPr>
        </p:nvSpPr>
        <p:spPr>
          <a:xfrm>
            <a:off x="639382" y="2609850"/>
            <a:ext cx="11099801" cy="6286500"/>
          </a:xfrm>
          <a:prstGeom prst="rect">
            <a:avLst/>
          </a:prstGeom>
        </p:spPr>
        <p:txBody>
          <a:bodyPr/>
          <a:lstStyle/>
          <a:p>
            <a:pPr marL="266700" indent="-266700" defTabSz="350520">
              <a:spcBef>
                <a:spcPts val="2500"/>
              </a:spcBef>
              <a:defRPr sz="2520"/>
            </a:pPr>
            <a:r>
              <a:rPr dirty="0"/>
              <a:t>determine the delta distance. </a:t>
            </a:r>
          </a:p>
          <a:p>
            <a:pPr marL="533400" lvl="1" indent="-266700" defTabSz="350520">
              <a:spcBef>
                <a:spcPts val="2500"/>
              </a:spcBef>
              <a:defRPr sz="2520"/>
            </a:pPr>
            <a:r>
              <a:rPr lang="en-US" dirty="0" smtClean="0"/>
              <a:t>Algorithm optimization</a:t>
            </a:r>
            <a:r>
              <a:rPr dirty="0" smtClean="0"/>
              <a:t>: </a:t>
            </a:r>
            <a:endParaRPr dirty="0"/>
          </a:p>
          <a:p>
            <a:pPr marL="800100" lvl="2" indent="-266700" defTabSz="350520">
              <a:spcBef>
                <a:spcPts val="2500"/>
              </a:spcBef>
              <a:defRPr sz="2520"/>
            </a:pPr>
            <a:r>
              <a:rPr lang="en-US" dirty="0" err="1" smtClean="0"/>
              <a:t>Temperal</a:t>
            </a:r>
            <a:r>
              <a:rPr lang="en-US" dirty="0" smtClean="0"/>
              <a:t> complexity O</a:t>
            </a:r>
            <a:r>
              <a:rPr lang="en-US" altLang="zh-CN" sz="2520" dirty="0" smtClean="0"/>
              <a:t>(</a:t>
            </a:r>
            <a:r>
              <a:rPr lang="en-US" altLang="zh-CN" sz="2520" dirty="0" err="1" smtClean="0"/>
              <a:t>n·m</a:t>
            </a:r>
            <a:r>
              <a:rPr lang="en-US" altLang="zh-CN" sz="2520" dirty="0"/>
              <a:t>)</a:t>
            </a:r>
            <a:endParaRPr lang="en-US" dirty="0"/>
          </a:p>
          <a:p>
            <a:pPr marL="800100" lvl="2" indent="-266700" defTabSz="350520">
              <a:spcBef>
                <a:spcPts val="2500"/>
              </a:spcBef>
              <a:defRPr sz="2520"/>
            </a:pPr>
            <a:r>
              <a:rPr dirty="0" smtClean="0"/>
              <a:t>FFT-based filter</a:t>
            </a:r>
            <a:endParaRPr lang="en-US" dirty="0" smtClean="0"/>
          </a:p>
          <a:p>
            <a:pPr marL="800100" lvl="2" indent="-266700" defTabSz="350520">
              <a:spcBef>
                <a:spcPts val="2500"/>
              </a:spcBef>
              <a:defRPr sz="2520"/>
            </a:pPr>
            <a:r>
              <a:rPr lang="en-US" dirty="0" smtClean="0"/>
              <a:t>O(n log(m) + m^2)</a:t>
            </a:r>
            <a:endParaRPr lang="en-US" dirty="0"/>
          </a:p>
          <a:p>
            <a:pPr marL="800100" lvl="2" indent="-266700" defTabSz="350520">
              <a:spcBef>
                <a:spcPts val="2500"/>
              </a:spcBef>
              <a:defRPr sz="2520"/>
            </a:pPr>
            <a:endParaRPr lang="en-US" dirty="0" smtClean="0"/>
          </a:p>
          <a:p>
            <a:pPr marL="800100" lvl="2" indent="-266700" defTabSz="350520">
              <a:spcBef>
                <a:spcPts val="2500"/>
              </a:spcBef>
              <a:defRPr sz="2520"/>
            </a:pPr>
            <a:endParaRPr lang="en-US" dirty="0"/>
          </a:p>
          <a:p>
            <a:pPr marL="800100" lvl="2" indent="-266700" defTabSz="350520">
              <a:spcBef>
                <a:spcPts val="2500"/>
              </a:spcBef>
              <a:defRPr sz="2520"/>
            </a:pPr>
            <a:endParaRPr lang="en-US" dirty="0" smtClean="0"/>
          </a:p>
          <a:p>
            <a:pPr marL="800100" lvl="2" indent="-266700" defTabSz="350520">
              <a:spcBef>
                <a:spcPts val="2500"/>
              </a:spcBef>
              <a:defRPr sz="2520"/>
            </a:pPr>
            <a:endParaRPr dirty="0"/>
          </a:p>
        </p:txBody>
      </p:sp>
      <p:pic>
        <p:nvPicPr>
          <p:cNvPr id="389" name="beepintervals-eps-converted-to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81441" y="2391873"/>
            <a:ext cx="6172956" cy="317855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组合 1"/>
          <p:cNvGrpSpPr/>
          <p:nvPr/>
        </p:nvGrpSpPr>
        <p:grpSpPr>
          <a:xfrm>
            <a:off x="8599896" y="5435716"/>
            <a:ext cx="4404904" cy="634768"/>
            <a:chOff x="8599896" y="5550673"/>
            <a:chExt cx="4404904" cy="634768"/>
          </a:xfrm>
        </p:grpSpPr>
        <p:pic>
          <p:nvPicPr>
            <p:cNvPr id="390" name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599896" y="5633106"/>
              <a:ext cx="4254501" cy="4699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91" name="Shape 391"/>
            <p:cNvSpPr/>
            <p:nvPr/>
          </p:nvSpPr>
          <p:spPr>
            <a:xfrm>
              <a:off x="10484030" y="5550673"/>
              <a:ext cx="2520770" cy="634768"/>
            </a:xfrm>
            <a:prstGeom prst="rect">
              <a:avLst/>
            </a:prstGeom>
            <a:ln w="25400">
              <a:solidFill>
                <a:schemeClr val="accent5">
                  <a:hueOff val="-522602"/>
                  <a:satOff val="-6700"/>
                  <a:lumOff val="-22320"/>
                </a:schemeClr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400"/>
              </a:pPr>
              <a:endParaRPr/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10" name="画布 1"/>
          <p:cNvGrpSpPr/>
          <p:nvPr/>
        </p:nvGrpSpPr>
        <p:grpSpPr>
          <a:xfrm>
            <a:off x="7198536" y="5988050"/>
            <a:ext cx="5655861" cy="3489755"/>
            <a:chOff x="0" y="0"/>
            <a:chExt cx="2898140" cy="1974850"/>
          </a:xfrm>
        </p:grpSpPr>
        <p:sp>
          <p:nvSpPr>
            <p:cNvPr id="11" name="矩形 10"/>
            <p:cNvSpPr/>
            <p:nvPr/>
          </p:nvSpPr>
          <p:spPr>
            <a:xfrm>
              <a:off x="0" y="0"/>
              <a:ext cx="2898140" cy="1974850"/>
            </a:xfrm>
            <a:prstGeom prst="rect">
              <a:avLst/>
            </a:prstGeom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12" name="直接箭头连接符 11"/>
            <p:cNvCxnSpPr/>
            <p:nvPr/>
          </p:nvCxnSpPr>
          <p:spPr>
            <a:xfrm>
              <a:off x="86264" y="750498"/>
              <a:ext cx="80225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 flipV="1">
              <a:off x="86264" y="0"/>
              <a:ext cx="0" cy="75049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86264" y="163902"/>
              <a:ext cx="603849" cy="5865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86264" y="921946"/>
              <a:ext cx="2063001" cy="967239"/>
              <a:chOff x="914400" y="1189362"/>
              <a:chExt cx="2063001" cy="967239"/>
            </a:xfrm>
          </p:grpSpPr>
          <p:cxnSp>
            <p:nvCxnSpPr>
              <p:cNvPr id="16" name="直接箭头连接符 15"/>
              <p:cNvCxnSpPr/>
              <p:nvPr/>
            </p:nvCxnSpPr>
            <p:spPr>
              <a:xfrm>
                <a:off x="914400" y="1939297"/>
                <a:ext cx="206300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箭头连接符 16"/>
              <p:cNvCxnSpPr/>
              <p:nvPr/>
            </p:nvCxnSpPr>
            <p:spPr>
              <a:xfrm flipV="1">
                <a:off x="914400" y="1189362"/>
                <a:ext cx="0" cy="74993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V="1">
                <a:off x="1664298" y="1352610"/>
                <a:ext cx="603250" cy="5861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V="1">
                <a:off x="1518249" y="1889185"/>
                <a:ext cx="0" cy="4953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2155198" y="1889185"/>
                <a:ext cx="0" cy="4953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2766405" y="1885744"/>
                <a:ext cx="0" cy="4953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左大括号 21"/>
              <p:cNvSpPr/>
              <p:nvPr/>
            </p:nvSpPr>
            <p:spPr>
              <a:xfrm rot="16200000">
                <a:off x="1776343" y="1777743"/>
                <a:ext cx="120768" cy="636948"/>
              </a:xfrm>
              <a:prstGeom prst="leftBrac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28849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/>
          </p:cNvSpPr>
          <p:nvPr>
            <p:ph type="body" idx="1"/>
          </p:nvPr>
        </p:nvSpPr>
        <p:spPr>
          <a:xfrm>
            <a:off x="639382" y="2609850"/>
            <a:ext cx="11099801" cy="6286500"/>
          </a:xfrm>
          <a:prstGeom prst="rect">
            <a:avLst/>
          </a:prstGeom>
        </p:spPr>
        <p:txBody>
          <a:bodyPr/>
          <a:lstStyle/>
          <a:p>
            <a:r>
              <a:t>three beeps</a:t>
            </a:r>
          </a:p>
          <a:p>
            <a:pPr lvl="1"/>
            <a:r>
              <a:t>one , two or zeros solutions</a:t>
            </a:r>
          </a:p>
          <a:p>
            <a:r>
              <a:t>Need more beeps</a:t>
            </a:r>
          </a:p>
          <a:p>
            <a:pPr lvl="1"/>
            <a:r>
              <a:t>select a set of three beeps</a:t>
            </a:r>
          </a:p>
          <a:p>
            <a:pPr lvl="1"/>
            <a:r>
              <a:t>get all candidates </a:t>
            </a:r>
          </a:p>
          <a:p>
            <a:pPr lvl="1"/>
            <a:r>
              <a:t>get the centroid</a:t>
            </a:r>
          </a:p>
        </p:txBody>
      </p:sp>
      <p:sp>
        <p:nvSpPr>
          <p:cNvPr id="396" name="Shape 3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r>
              <a:t>AMIL Algorithms: positioning algorithm</a:t>
            </a:r>
          </a:p>
        </p:txBody>
      </p:sp>
      <p:pic>
        <p:nvPicPr>
          <p:cNvPr id="397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7573560" y="6968293"/>
            <a:ext cx="4085754" cy="14308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41574" y="2676845"/>
            <a:ext cx="6845373" cy="458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33353" y="3278400"/>
            <a:ext cx="6845372" cy="458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459237" y="5138943"/>
            <a:ext cx="6256151" cy="4272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Moving strategy impacts the position accuracy</a:t>
            </a:r>
          </a:p>
        </p:txBody>
      </p:sp>
      <p:sp>
        <p:nvSpPr>
          <p:cNvPr id="405" name="Shape 405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6444568" cy="62865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t>    as the angle of the sector formed by all position candidates </a:t>
            </a:r>
          </a:p>
          <a:p>
            <a:r>
              <a:t>   as the angle between listener and the movement direction</a:t>
            </a:r>
          </a:p>
          <a:p>
            <a:r>
              <a:t>it is better to move perpendicular than parallel to the direction of the target</a:t>
            </a:r>
          </a:p>
        </p:txBody>
      </p:sp>
      <p:pic>
        <p:nvPicPr>
          <p:cNvPr id="406" name="Screenshot 2016-04-05 12.12.2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97653" y="2423725"/>
            <a:ext cx="4115921" cy="33168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07" name="Screenshot 2016-04-05 12.12.1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33006" y="5759263"/>
            <a:ext cx="4342070" cy="33168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08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29116" y="2948367"/>
            <a:ext cx="2794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05316" y="4926012"/>
            <a:ext cx="203201" cy="342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600"/>
            </a:lvl1pPr>
          </a:lstStyle>
          <a:p>
            <a:r>
              <a:t>Moving strategy impacts the position accuracy - Cont’d</a:t>
            </a:r>
          </a:p>
        </p:txBody>
      </p:sp>
      <p:sp>
        <p:nvSpPr>
          <p:cNvPr id="414" name="Shape 414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6444568" cy="6286500"/>
          </a:xfrm>
          <a:prstGeom prst="rect">
            <a:avLst/>
          </a:prstGeom>
        </p:spPr>
        <p:txBody>
          <a:bodyPr/>
          <a:lstStyle/>
          <a:p>
            <a:r>
              <a:t>if the location is known, draw a perpendicular line is the best</a:t>
            </a:r>
          </a:p>
          <a:p>
            <a:r>
              <a:t>if the location is not known, a triangle would achieve good result on average.</a:t>
            </a:r>
          </a:p>
        </p:txBody>
      </p:sp>
      <p:pic>
        <p:nvPicPr>
          <p:cNvPr id="415" name="Screenshot 2016-04-05 12.16.3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38627" y="3727404"/>
            <a:ext cx="5218949" cy="40386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Evaluation</a:t>
            </a:r>
          </a:p>
        </p:txBody>
      </p:sp>
      <p:sp>
        <p:nvSpPr>
          <p:cNvPr id="420" name="Shape 4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1159" indent="-391159" defTabSz="514095">
              <a:spcBef>
                <a:spcPts val="3600"/>
              </a:spcBef>
              <a:defRPr sz="3168"/>
            </a:pPr>
            <a:r>
              <a:rPr dirty="0"/>
              <a:t>Galaxy Nexus, Nexus S, Galaxy S2, HTC </a:t>
            </a:r>
            <a:r>
              <a:rPr dirty="0" err="1"/>
              <a:t>Evo</a:t>
            </a:r>
            <a:r>
              <a:rPr dirty="0"/>
              <a:t> 3D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rPr dirty="0"/>
              <a:t>sampling drift compensation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rPr dirty="0"/>
              <a:t>evaluation questions</a:t>
            </a:r>
          </a:p>
          <a:p>
            <a:pPr marL="782319" lvl="1" indent="-391159" defTabSz="514095">
              <a:spcBef>
                <a:spcPts val="3600"/>
              </a:spcBef>
              <a:defRPr sz="3168"/>
            </a:pPr>
            <a:r>
              <a:rPr dirty="0"/>
              <a:t>IMU sensor errors</a:t>
            </a:r>
          </a:p>
          <a:p>
            <a:pPr marL="782319" lvl="1" indent="-391159" defTabSz="514095">
              <a:spcBef>
                <a:spcPts val="3600"/>
              </a:spcBef>
              <a:defRPr sz="3168"/>
            </a:pPr>
            <a:r>
              <a:rPr dirty="0"/>
              <a:t>accuracy of direction</a:t>
            </a:r>
          </a:p>
          <a:p>
            <a:pPr marL="782319" lvl="1" indent="-391159" defTabSz="514095">
              <a:spcBef>
                <a:spcPts val="3600"/>
              </a:spcBef>
              <a:defRPr sz="3168"/>
            </a:pPr>
            <a:r>
              <a:rPr dirty="0"/>
              <a:t>accuracy of position</a:t>
            </a:r>
          </a:p>
          <a:p>
            <a:pPr marL="782319" lvl="1" indent="-391159" defTabSz="514095">
              <a:spcBef>
                <a:spcPts val="3600"/>
              </a:spcBef>
              <a:defRPr sz="3168"/>
            </a:pPr>
            <a:r>
              <a:rPr dirty="0"/>
              <a:t>computation time</a:t>
            </a:r>
          </a:p>
        </p:txBody>
      </p:sp>
      <p:pic>
        <p:nvPicPr>
          <p:cNvPr id="42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98389" y="4277647"/>
            <a:ext cx="6973367" cy="1786603"/>
          </a:xfrm>
          <a:prstGeom prst="rect">
            <a:avLst/>
          </a:prstGeom>
          <a:ln w="12700">
            <a:miter lim="400000"/>
          </a:ln>
        </p:spPr>
      </p:pic>
      <p:sp>
        <p:nvSpPr>
          <p:cNvPr id="422" name="Shape 422"/>
          <p:cNvSpPr/>
          <p:nvPr/>
        </p:nvSpPr>
        <p:spPr>
          <a:xfrm>
            <a:off x="6502400" y="6064250"/>
            <a:ext cx="5845582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sampling drift under different durations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Evaluation </a:t>
            </a:r>
          </a:p>
        </p:txBody>
      </p:sp>
      <p:sp>
        <p:nvSpPr>
          <p:cNvPr id="427" name="Shape 427"/>
          <p:cNvSpPr>
            <a:spLocks noGrp="1"/>
          </p:cNvSpPr>
          <p:nvPr>
            <p:ph type="body" sz="quarter" idx="1"/>
          </p:nvPr>
        </p:nvSpPr>
        <p:spPr>
          <a:xfrm>
            <a:off x="952500" y="2603500"/>
            <a:ext cx="5791200" cy="1931090"/>
          </a:xfrm>
          <a:prstGeom prst="rect">
            <a:avLst/>
          </a:prstGeom>
        </p:spPr>
        <p:txBody>
          <a:bodyPr/>
          <a:lstStyle/>
          <a:p>
            <a:r>
              <a:t>Accuracy of IMU sensors</a:t>
            </a:r>
          </a:p>
        </p:txBody>
      </p:sp>
      <p:pic>
        <p:nvPicPr>
          <p:cNvPr id="428" name="Screenshot 2016-04-05 12.16.3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43942" y="2354541"/>
            <a:ext cx="6108358" cy="4662209"/>
          </a:xfrm>
          <a:prstGeom prst="rect">
            <a:avLst/>
          </a:prstGeom>
          <a:ln w="12700">
            <a:miter lim="400000"/>
          </a:ln>
        </p:spPr>
      </p:pic>
      <p:sp>
        <p:nvSpPr>
          <p:cNvPr id="429" name="Shape 429"/>
          <p:cNvSpPr/>
          <p:nvPr/>
        </p:nvSpPr>
        <p:spPr>
          <a:xfrm>
            <a:off x="7870067" y="6769099"/>
            <a:ext cx="2897226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displacement error</a:t>
            </a:r>
          </a:p>
        </p:txBody>
      </p:sp>
      <p:sp>
        <p:nvSpPr>
          <p:cNvPr id="430" name="Shape 430"/>
          <p:cNvSpPr/>
          <p:nvPr/>
        </p:nvSpPr>
        <p:spPr>
          <a:xfrm>
            <a:off x="124237" y="7673339"/>
            <a:ext cx="12756326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0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using gestures with pauses  can significantly improve the displacement estimation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creenshot 2016-04-04 15.06.0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pic>
        <p:nvPicPr>
          <p:cNvPr id="125" name="Screenshot 2016-04-04 15.05.5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pic>
        <p:nvPicPr>
          <p:cNvPr id="126" name="Screenshot 2016-04-04 15.05.5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pic>
        <p:nvPicPr>
          <p:cNvPr id="127" name="Screenshot 2016-04-04 15.06.07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714096" y="851176"/>
            <a:ext cx="814950" cy="1052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Screenshot 2016-04-04 15.06.05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233561" y="3678745"/>
            <a:ext cx="1158836" cy="15727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Screenshot 2016-04-04 15.06.03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717430" y="2222743"/>
            <a:ext cx="1231901" cy="14205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Screenshot 2016-04-04 15.06.0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93424" y="347265"/>
            <a:ext cx="814950" cy="109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Screenshot 2016-04-04 15.05.5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53438" y="775450"/>
            <a:ext cx="964851" cy="12037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Screenshot 2016-04-04 15.05.5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25864" y="2843212"/>
            <a:ext cx="1358901" cy="165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lainicon.com-46317-256px-5c7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722094" y="7019363"/>
            <a:ext cx="814950" cy="814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plainicon.com-46317-256px-5c7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689860" y="4329735"/>
            <a:ext cx="814950" cy="814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plainicon.com-46317-256px-5c7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61835" y="3787609"/>
            <a:ext cx="814950" cy="814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plainicon.com-46317-256px-5c7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730760" y="1281735"/>
            <a:ext cx="814950" cy="814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plainicon.com-46317-256px-5c7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1188460" y="1269035"/>
            <a:ext cx="814950" cy="814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lainicon.com-46317-256px-5c7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01460" y="646735"/>
            <a:ext cx="814950" cy="814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lainicon.com-46317-256px-5c7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150594" y="2815663"/>
            <a:ext cx="814950" cy="81495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/>
        </p:nvSpPr>
        <p:spPr>
          <a:xfrm>
            <a:off x="5723893" y="8033460"/>
            <a:ext cx="81135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YOU</a:t>
            </a:r>
          </a:p>
        </p:txBody>
      </p:sp>
      <p:sp>
        <p:nvSpPr>
          <p:cNvPr id="141" name="Shape 141"/>
          <p:cNvSpPr/>
          <p:nvPr/>
        </p:nvSpPr>
        <p:spPr>
          <a:xfrm flipH="1" flipV="1">
            <a:off x="1971212" y="4502705"/>
            <a:ext cx="3648771" cy="274927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42" name="Shape 142"/>
          <p:cNvSpPr/>
          <p:nvPr/>
        </p:nvSpPr>
        <p:spPr>
          <a:xfrm flipH="1" flipV="1">
            <a:off x="2469836" y="1545065"/>
            <a:ext cx="3469192" cy="534966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43" name="Shape 143"/>
          <p:cNvSpPr/>
          <p:nvPr/>
        </p:nvSpPr>
        <p:spPr>
          <a:xfrm flipV="1">
            <a:off x="6147493" y="3696394"/>
            <a:ext cx="100917" cy="302231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44" name="Shape 144"/>
          <p:cNvSpPr/>
          <p:nvPr/>
        </p:nvSpPr>
        <p:spPr>
          <a:xfrm flipV="1">
            <a:off x="6427097" y="2146497"/>
            <a:ext cx="1410748" cy="463358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45" name="Shape 145"/>
          <p:cNvSpPr/>
          <p:nvPr/>
        </p:nvSpPr>
        <p:spPr>
          <a:xfrm flipV="1">
            <a:off x="6641593" y="1877213"/>
            <a:ext cx="4734880" cy="516730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46" name="Shape 146"/>
          <p:cNvSpPr/>
          <p:nvPr/>
        </p:nvSpPr>
        <p:spPr>
          <a:xfrm flipV="1">
            <a:off x="6648172" y="5404774"/>
            <a:ext cx="3235938" cy="205138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233871" y="6699884"/>
            <a:ext cx="4997077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Device-to-device location information is critical to many mobile applications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Evaluation </a:t>
            </a:r>
          </a:p>
        </p:txBody>
      </p:sp>
      <p:sp>
        <p:nvSpPr>
          <p:cNvPr id="435" name="Shape 435"/>
          <p:cNvSpPr>
            <a:spLocks noGrp="1"/>
          </p:cNvSpPr>
          <p:nvPr>
            <p:ph type="body" sz="quarter" idx="1"/>
          </p:nvPr>
        </p:nvSpPr>
        <p:spPr>
          <a:xfrm>
            <a:off x="952500" y="2109077"/>
            <a:ext cx="11099800" cy="1410391"/>
          </a:xfrm>
          <a:prstGeom prst="rect">
            <a:avLst/>
          </a:prstGeom>
        </p:spPr>
        <p:txBody>
          <a:bodyPr/>
          <a:lstStyle>
            <a:lvl1pPr marL="346709" indent="-346709" defTabSz="455675">
              <a:spcBef>
                <a:spcPts val="3200"/>
              </a:spcBef>
              <a:defRPr sz="2807"/>
            </a:lvl1pPr>
            <a:lvl2pPr marL="693419" indent="-346709" defTabSz="455675">
              <a:spcBef>
                <a:spcPts val="3200"/>
              </a:spcBef>
              <a:defRPr sz="2807"/>
            </a:lvl2pPr>
          </a:lstStyle>
          <a:p>
            <a:r>
              <a:rPr dirty="0"/>
              <a:t>Accuracy of direction</a:t>
            </a:r>
          </a:p>
          <a:p>
            <a:pPr lvl="1"/>
            <a:r>
              <a:rPr dirty="0"/>
              <a:t>line gesture, triangle gesture ,moving radius</a:t>
            </a:r>
          </a:p>
        </p:txBody>
      </p:sp>
      <p:sp>
        <p:nvSpPr>
          <p:cNvPr id="437" name="Shape 437"/>
          <p:cNvSpPr/>
          <p:nvPr/>
        </p:nvSpPr>
        <p:spPr>
          <a:xfrm>
            <a:off x="333340" y="7398027"/>
            <a:ext cx="3852165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line gesture, 40cm length</a:t>
            </a:r>
          </a:p>
        </p:txBody>
      </p:sp>
      <p:sp>
        <p:nvSpPr>
          <p:cNvPr id="438" name="Shape 438"/>
          <p:cNvSpPr/>
          <p:nvPr/>
        </p:nvSpPr>
        <p:spPr>
          <a:xfrm>
            <a:off x="4735010" y="7398027"/>
            <a:ext cx="443893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triangle gesture, 20cm radius</a:t>
            </a:r>
          </a:p>
        </p:txBody>
      </p:sp>
      <p:sp>
        <p:nvSpPr>
          <p:cNvPr id="439" name="Shape 439"/>
          <p:cNvSpPr/>
          <p:nvPr/>
        </p:nvSpPr>
        <p:spPr>
          <a:xfrm>
            <a:off x="10272951" y="7398027"/>
            <a:ext cx="2205787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moving radius</a:t>
            </a:r>
          </a:p>
        </p:txBody>
      </p:sp>
      <p:sp>
        <p:nvSpPr>
          <p:cNvPr id="440" name="Shape 440"/>
          <p:cNvSpPr/>
          <p:nvPr/>
        </p:nvSpPr>
        <p:spPr>
          <a:xfrm>
            <a:off x="1837486" y="8037321"/>
            <a:ext cx="9827579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average direction errors were within 2.5 ° using a ling gesture,  less than 6 ° using a triangle gesture. Larger radius has better accuracy.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59" y="3881437"/>
            <a:ext cx="4155641" cy="32898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081" y="3881437"/>
            <a:ext cx="4184033" cy="33472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1396" y="3881437"/>
            <a:ext cx="4233404" cy="337374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Evaluation</a:t>
            </a:r>
          </a:p>
        </p:txBody>
      </p:sp>
      <p:sp>
        <p:nvSpPr>
          <p:cNvPr id="443" name="Shape 443"/>
          <p:cNvSpPr>
            <a:spLocks noGrp="1"/>
          </p:cNvSpPr>
          <p:nvPr>
            <p:ph type="body" sz="quarter" idx="1"/>
          </p:nvPr>
        </p:nvSpPr>
        <p:spPr>
          <a:xfrm>
            <a:off x="952500" y="2603500"/>
            <a:ext cx="11099800" cy="1384300"/>
          </a:xfrm>
          <a:prstGeom prst="rect">
            <a:avLst/>
          </a:prstGeom>
        </p:spPr>
        <p:txBody>
          <a:bodyPr/>
          <a:lstStyle/>
          <a:p>
            <a:r>
              <a:t>absolute location error</a:t>
            </a:r>
          </a:p>
        </p:txBody>
      </p:sp>
      <p:pic>
        <p:nvPicPr>
          <p:cNvPr id="444" name="Screenshot 2016-04-05 13.30.3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59392" y="2341353"/>
            <a:ext cx="5945710" cy="4557192"/>
          </a:xfrm>
          <a:prstGeom prst="rect">
            <a:avLst/>
          </a:prstGeom>
          <a:ln w="12700">
            <a:miter lim="400000"/>
          </a:ln>
        </p:spPr>
      </p:pic>
      <p:sp>
        <p:nvSpPr>
          <p:cNvPr id="445" name="Shape 445"/>
          <p:cNvSpPr/>
          <p:nvPr/>
        </p:nvSpPr>
        <p:spPr>
          <a:xfrm>
            <a:off x="7832631" y="7034981"/>
            <a:ext cx="4634299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/>
            </a:pPr>
            <a:r>
              <a:t>triangle gesture, radius 30.5cm</a:t>
            </a:r>
          </a:p>
          <a:p>
            <a:pPr>
              <a:defRPr sz="2000"/>
            </a:pPr>
            <a:r>
              <a:t>w/: using sensor to estimate moving distance</a:t>
            </a:r>
          </a:p>
          <a:p>
            <a:pPr>
              <a:defRPr sz="2000"/>
            </a:pPr>
            <a:r>
              <a:t>w/o: accurate moving distance is supplied</a:t>
            </a:r>
          </a:p>
        </p:txBody>
      </p:sp>
      <p:sp>
        <p:nvSpPr>
          <p:cNvPr id="446" name="Shape 446"/>
          <p:cNvSpPr/>
          <p:nvPr/>
        </p:nvSpPr>
        <p:spPr>
          <a:xfrm>
            <a:off x="1249337" y="4648199"/>
            <a:ext cx="6209607" cy="375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Both error of sensor and beep detection contribute to the localization error.</a:t>
            </a:r>
          </a:p>
          <a:p>
            <a:pPr>
              <a:defRPr sz="30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Displacement error add more variations to the location error.</a:t>
            </a:r>
          </a:p>
          <a:p>
            <a:pPr>
              <a:defRPr sz="30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By combining three triangles, we can limit the error to less than 50cm for all cases.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Evaluation</a:t>
            </a:r>
          </a:p>
        </p:txBody>
      </p:sp>
      <p:sp>
        <p:nvSpPr>
          <p:cNvPr id="449" name="Shape 449"/>
          <p:cNvSpPr>
            <a:spLocks noGrp="1"/>
          </p:cNvSpPr>
          <p:nvPr>
            <p:ph type="body" sz="quarter" idx="1"/>
          </p:nvPr>
        </p:nvSpPr>
        <p:spPr>
          <a:xfrm>
            <a:off x="952500" y="2603500"/>
            <a:ext cx="11099800" cy="710159"/>
          </a:xfrm>
          <a:prstGeom prst="rect">
            <a:avLst/>
          </a:prstGeom>
        </p:spPr>
        <p:txBody>
          <a:bodyPr/>
          <a:lstStyle/>
          <a:p>
            <a:r>
              <a:t>field test</a:t>
            </a:r>
          </a:p>
        </p:txBody>
      </p:sp>
      <p:pic>
        <p:nvPicPr>
          <p:cNvPr id="450" name="Screenshot 2016-04-05 13.32.28.png"/>
          <p:cNvPicPr>
            <a:picLocks noChangeAspect="1"/>
          </p:cNvPicPr>
          <p:nvPr/>
        </p:nvPicPr>
        <p:blipFill>
          <a:blip r:embed="rId3">
            <a:extLst/>
          </a:blip>
          <a:srcRect l="3518" r="4694"/>
          <a:stretch>
            <a:fillRect/>
          </a:stretch>
        </p:blipFill>
        <p:spPr>
          <a:xfrm>
            <a:off x="1351160" y="3416300"/>
            <a:ext cx="10505835" cy="4026976"/>
          </a:xfrm>
          <a:prstGeom prst="rect">
            <a:avLst/>
          </a:prstGeom>
          <a:ln w="12700">
            <a:miter lim="400000"/>
          </a:ln>
        </p:spPr>
      </p:pic>
      <p:sp>
        <p:nvSpPr>
          <p:cNvPr id="451" name="Shape 451"/>
          <p:cNvSpPr/>
          <p:nvPr/>
        </p:nvSpPr>
        <p:spPr>
          <a:xfrm>
            <a:off x="2345550" y="7410450"/>
            <a:ext cx="323370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61 cm radius triangle</a:t>
            </a:r>
          </a:p>
        </p:txBody>
      </p:sp>
      <p:sp>
        <p:nvSpPr>
          <p:cNvPr id="452" name="Shape 452"/>
          <p:cNvSpPr/>
          <p:nvPr/>
        </p:nvSpPr>
        <p:spPr>
          <a:xfrm>
            <a:off x="7576413" y="7410450"/>
            <a:ext cx="4328974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61 cm radius, tree triangles  </a:t>
            </a:r>
          </a:p>
        </p:txBody>
      </p:sp>
      <p:sp>
        <p:nvSpPr>
          <p:cNvPr id="453" name="Shape 453"/>
          <p:cNvSpPr/>
          <p:nvPr/>
        </p:nvSpPr>
        <p:spPr>
          <a:xfrm>
            <a:off x="2432843" y="7945040"/>
            <a:ext cx="8342314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Have good result when target is near the sender. Confirm the accuracy of direction.</a:t>
            </a:r>
          </a:p>
          <a:p>
            <a:pPr>
              <a:defRPr sz="30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Multiple round can reduce the error.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Evaluation </a:t>
            </a:r>
          </a:p>
        </p:txBody>
      </p:sp>
      <p:sp>
        <p:nvSpPr>
          <p:cNvPr id="456" name="Shape 456"/>
          <p:cNvSpPr>
            <a:spLocks noGrp="1"/>
          </p:cNvSpPr>
          <p:nvPr>
            <p:ph type="body" sz="half" idx="1"/>
          </p:nvPr>
        </p:nvSpPr>
        <p:spPr>
          <a:xfrm>
            <a:off x="711200" y="2184400"/>
            <a:ext cx="11099800" cy="2616200"/>
          </a:xfrm>
          <a:prstGeom prst="rect">
            <a:avLst/>
          </a:prstGeom>
        </p:spPr>
        <p:txBody>
          <a:bodyPr/>
          <a:lstStyle/>
          <a:p>
            <a:r>
              <a:t>Computation cost</a:t>
            </a:r>
          </a:p>
        </p:txBody>
      </p:sp>
      <p:pic>
        <p:nvPicPr>
          <p:cNvPr id="45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2230" y="4470581"/>
            <a:ext cx="12020340" cy="1257535"/>
          </a:xfrm>
          <a:prstGeom prst="rect">
            <a:avLst/>
          </a:prstGeom>
          <a:ln w="12700">
            <a:miter lim="400000"/>
          </a:ln>
        </p:spPr>
      </p:pic>
      <p:sp>
        <p:nvSpPr>
          <p:cNvPr id="458" name="Shape 458"/>
          <p:cNvSpPr/>
          <p:nvPr/>
        </p:nvSpPr>
        <p:spPr>
          <a:xfrm>
            <a:off x="1298413" y="7595197"/>
            <a:ext cx="9925374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FFT-based correlation method can reduce the finish time by more than 90%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Conclusion</a:t>
            </a:r>
          </a:p>
        </p:txBody>
      </p:sp>
      <p:sp>
        <p:nvSpPr>
          <p:cNvPr id="461" name="Shape 4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95604" indent="-395604" defTabSz="519937">
              <a:spcBef>
                <a:spcPts val="3700"/>
              </a:spcBef>
              <a:defRPr sz="3204"/>
            </a:pPr>
            <a:r>
              <a:t>We have investigated the problem grouping and locating mobile phone users in proximity</a:t>
            </a:r>
          </a:p>
          <a:p>
            <a:pPr marL="395604" indent="-395604" defTabSz="519937">
              <a:spcBef>
                <a:spcPts val="3700"/>
              </a:spcBef>
              <a:defRPr sz="3204"/>
            </a:pPr>
            <a:r>
              <a:t>AMIL is proposed to leverage a simple gesture to perform localization with motion sensor and speaker/microphone</a:t>
            </a:r>
          </a:p>
          <a:p>
            <a:pPr marL="395604" indent="-395604" defTabSz="519937">
              <a:spcBef>
                <a:spcPts val="3700"/>
              </a:spcBef>
              <a:defRPr sz="3204"/>
            </a:pPr>
            <a:r>
              <a:t>We have designed, implemented and evaluated our system on commercial smartphones. </a:t>
            </a:r>
          </a:p>
          <a:p>
            <a:pPr marL="395604" indent="-395604" defTabSz="519937">
              <a:spcBef>
                <a:spcPts val="3700"/>
              </a:spcBef>
              <a:defRPr sz="3204"/>
            </a:pPr>
            <a:r>
              <a:t>Extensive experiments have shown that AMIL can achieve less than three degree error in orientation and 50cm error in distance.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My Opinion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Why I choose this paper:</a:t>
            </a:r>
          </a:p>
          <a:p>
            <a:pPr lvl="1">
              <a:lnSpc>
                <a:spcPts val="1000"/>
              </a:lnSpc>
            </a:pPr>
            <a:r>
              <a:rPr lang="en-US" altLang="zh-CN" dirty="0"/>
              <a:t>P</a:t>
            </a:r>
            <a:r>
              <a:rPr lang="en-US" altLang="zh-CN" dirty="0" smtClean="0"/>
              <a:t>ractical scenario</a:t>
            </a:r>
          </a:p>
          <a:p>
            <a:pPr lvl="1">
              <a:lnSpc>
                <a:spcPts val="1000"/>
              </a:lnSpc>
            </a:pPr>
            <a:r>
              <a:rPr lang="en-US" altLang="zh-CN" dirty="0"/>
              <a:t>U</a:t>
            </a:r>
            <a:r>
              <a:rPr lang="en-US" altLang="zh-CN" dirty="0" smtClean="0"/>
              <a:t>sing basic knowledge of localization</a:t>
            </a:r>
          </a:p>
          <a:p>
            <a:pPr lvl="1">
              <a:lnSpc>
                <a:spcPts val="1000"/>
              </a:lnSpc>
            </a:pPr>
            <a:r>
              <a:rPr lang="en-US" altLang="zh-CN" dirty="0"/>
              <a:t>S</a:t>
            </a:r>
            <a:r>
              <a:rPr lang="en-US" altLang="zh-CN" dirty="0" smtClean="0"/>
              <a:t>imilar idea of using static points </a:t>
            </a:r>
          </a:p>
          <a:p>
            <a:r>
              <a:rPr lang="en-US" altLang="zh-CN" dirty="0" smtClean="0"/>
              <a:t>My remarks:</a:t>
            </a:r>
          </a:p>
          <a:p>
            <a:pPr lvl="1">
              <a:lnSpc>
                <a:spcPts val="1000"/>
              </a:lnSpc>
            </a:pPr>
            <a:r>
              <a:rPr lang="en-US" altLang="zh-CN" dirty="0" smtClean="0"/>
              <a:t>Accuracy is not good enough</a:t>
            </a:r>
          </a:p>
          <a:p>
            <a:pPr lvl="1">
              <a:lnSpc>
                <a:spcPts val="1000"/>
              </a:lnSpc>
            </a:pPr>
            <a:r>
              <a:rPr lang="en-US" altLang="zh-CN" dirty="0" smtClean="0"/>
              <a:t>Not 3D</a:t>
            </a:r>
          </a:p>
          <a:p>
            <a:pPr lvl="1">
              <a:lnSpc>
                <a:spcPts val="1000"/>
              </a:lnSpc>
            </a:pPr>
            <a:r>
              <a:rPr lang="en-US" altLang="zh-CN" dirty="0" smtClean="0"/>
              <a:t>Compensation of velocity</a:t>
            </a:r>
          </a:p>
          <a:p>
            <a:pPr lvl="1">
              <a:lnSpc>
                <a:spcPts val="1000"/>
              </a:lnSpc>
            </a:pPr>
            <a:r>
              <a:rPr lang="en-US" altLang="zh-CN" dirty="0" smtClean="0"/>
              <a:t>The solution of overdetermined equation</a:t>
            </a:r>
          </a:p>
          <a:p>
            <a:pPr lvl="1">
              <a:lnSpc>
                <a:spcPts val="1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018195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>
            <a:spLocks noGrp="1"/>
          </p:cNvSpPr>
          <p:nvPr>
            <p:ph type="body" idx="13"/>
          </p:nvPr>
        </p:nvSpPr>
        <p:spPr>
          <a:xfrm>
            <a:off x="1270000" y="6362700"/>
            <a:ext cx="10464800" cy="812800"/>
          </a:xfrm>
          <a:prstGeom prst="rect">
            <a:avLst/>
          </a:prstGeom>
        </p:spPr>
        <p:txBody>
          <a:bodyPr/>
          <a:lstStyle>
            <a:lvl1pPr>
              <a:defRPr sz="4700"/>
            </a:lvl1pPr>
          </a:lstStyle>
          <a:p>
            <a:r>
              <a:t>Q&amp;A</a:t>
            </a:r>
          </a:p>
        </p:txBody>
      </p:sp>
      <p:sp>
        <p:nvSpPr>
          <p:cNvPr id="464" name="Shape 464"/>
          <p:cNvSpPr>
            <a:spLocks noGrp="1"/>
          </p:cNvSpPr>
          <p:nvPr>
            <p:ph type="body" idx="14"/>
          </p:nvPr>
        </p:nvSpPr>
        <p:spPr>
          <a:xfrm>
            <a:off x="1270000" y="4171949"/>
            <a:ext cx="10464800" cy="876301"/>
          </a:xfrm>
          <a:prstGeom prst="rect">
            <a:avLst/>
          </a:prstGeom>
        </p:spPr>
        <p:txBody>
          <a:bodyPr/>
          <a:lstStyle>
            <a:lvl1pPr>
              <a:defRPr sz="5100"/>
            </a:lvl1pPr>
          </a:lstStyle>
          <a:p>
            <a:r>
              <a:t>End. Thank you.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creenshot 2016-04-04 15.06.0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pic>
        <p:nvPicPr>
          <p:cNvPr id="152" name="Screenshot 2016-04-04 15.05.5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pic>
        <p:nvPicPr>
          <p:cNvPr id="153" name="Screenshot 2016-04-04 15.05.5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pic>
        <p:nvPicPr>
          <p:cNvPr id="154" name="Screenshot 2016-04-04 15.06.07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714096" y="851176"/>
            <a:ext cx="814950" cy="1052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Screenshot 2016-04-04 15.06.05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233561" y="3678745"/>
            <a:ext cx="1158836" cy="15727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Screenshot 2016-04-04 15.06.03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717430" y="2222743"/>
            <a:ext cx="1231901" cy="14205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Screenshot 2016-04-04 15.06.0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93424" y="347265"/>
            <a:ext cx="814950" cy="109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Screenshot 2016-04-04 15.05.5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53438" y="775450"/>
            <a:ext cx="964851" cy="12037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Screenshot 2016-04-04 15.05.5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25864" y="2843212"/>
            <a:ext cx="1358901" cy="165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lainicon.com-46317-256px-5c7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689860" y="4329735"/>
            <a:ext cx="814950" cy="814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lainicon.com-46317-256px-5c7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61835" y="3787609"/>
            <a:ext cx="814950" cy="814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plainicon.com-46317-256px-5c7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730760" y="1281735"/>
            <a:ext cx="814950" cy="814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plainicon.com-46317-256px-5c7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1188460" y="1269035"/>
            <a:ext cx="814950" cy="814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plainicon.com-46317-256px-5c7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01460" y="646735"/>
            <a:ext cx="814950" cy="814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plainicon.com-46317-256px-5c7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150594" y="2815663"/>
            <a:ext cx="814950" cy="814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locationAMIL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638404" y="4346977"/>
            <a:ext cx="3840554" cy="4817871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549982" y="6540820"/>
            <a:ext cx="2611637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Location Info</a:t>
            </a:r>
          </a:p>
          <a:p>
            <a:pPr>
              <a:defRPr sz="30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can help.</a:t>
            </a:r>
          </a:p>
        </p:txBody>
      </p:sp>
      <p:sp>
        <p:nvSpPr>
          <p:cNvPr id="168" name="Shape 168"/>
          <p:cNvSpPr/>
          <p:nvPr/>
        </p:nvSpPr>
        <p:spPr>
          <a:xfrm>
            <a:off x="7955742" y="5855020"/>
            <a:ext cx="4283186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8599" indent="-228599" algn="l">
              <a:buSzPct val="100000"/>
              <a:buChar char="•"/>
              <a:defRPr sz="3000"/>
            </a:pPr>
            <a:r>
              <a:t>Exchange contacts</a:t>
            </a:r>
          </a:p>
          <a:p>
            <a:pPr marL="228599" indent="-228599" algn="l">
              <a:buSzPct val="100000"/>
              <a:buChar char="•"/>
              <a:defRPr sz="3000"/>
            </a:pPr>
            <a:r>
              <a:t>Send documents</a:t>
            </a:r>
          </a:p>
          <a:p>
            <a:pPr marL="228599" indent="-228599" algn="l">
              <a:buSzPct val="100000"/>
              <a:buChar char="•"/>
              <a:defRPr sz="3000"/>
            </a:pPr>
            <a:r>
              <a:t>Create groups</a:t>
            </a:r>
          </a:p>
          <a:p>
            <a:pPr marL="228599" indent="-228599" algn="l">
              <a:buSzPct val="100000"/>
              <a:buChar char="•"/>
              <a:defRPr sz="3000"/>
            </a:pPr>
            <a:r>
              <a:t>Multiplayer games</a:t>
            </a:r>
          </a:p>
          <a:p>
            <a:pPr marL="228599" indent="-228599" algn="l">
              <a:buSzPct val="100000"/>
              <a:buChar char="•"/>
              <a:defRPr sz="3000"/>
            </a:pPr>
            <a:r>
              <a:t>and many more 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creenshot 2016-04-04 15.06.0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pic>
        <p:nvPicPr>
          <p:cNvPr id="173" name="Screenshot 2016-04-04 15.05.5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pic>
        <p:nvPicPr>
          <p:cNvPr id="174" name="Screenshot 2016-04-04 15.05.5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pic>
        <p:nvPicPr>
          <p:cNvPr id="175" name="Screenshot 2016-04-04 15.06.07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714096" y="851176"/>
            <a:ext cx="814950" cy="1052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Screenshot 2016-04-04 15.06.05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233561" y="3678745"/>
            <a:ext cx="1158836" cy="15727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Screenshot 2016-04-04 15.06.03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717430" y="2222743"/>
            <a:ext cx="1231901" cy="14205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Screenshot 2016-04-04 15.06.0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93424" y="347265"/>
            <a:ext cx="814950" cy="109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Screenshot 2016-04-04 15.05.5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53438" y="775450"/>
            <a:ext cx="964851" cy="12037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Screenshot 2016-04-04 15.05.5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25864" y="2843212"/>
            <a:ext cx="1358901" cy="165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plainicon.com-46317-256px-5c7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722094" y="7019363"/>
            <a:ext cx="814950" cy="814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plainicon.com-46317-256px-5c7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689860" y="4329735"/>
            <a:ext cx="814950" cy="814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plainicon.com-46317-256px-5c7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61835" y="3787609"/>
            <a:ext cx="814950" cy="814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lainicon.com-46317-256px-5c7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730760" y="1281735"/>
            <a:ext cx="814950" cy="814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plainicon.com-46317-256px-5c7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1188460" y="1269035"/>
            <a:ext cx="814950" cy="814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plainicon.com-46317-256px-5c7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01460" y="646735"/>
            <a:ext cx="814950" cy="814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plainicon.com-46317-256px-5c7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150594" y="2815663"/>
            <a:ext cx="814950" cy="814950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hape 188"/>
          <p:cNvSpPr/>
          <p:nvPr/>
        </p:nvSpPr>
        <p:spPr>
          <a:xfrm>
            <a:off x="5723893" y="8033460"/>
            <a:ext cx="81135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YOU</a:t>
            </a:r>
          </a:p>
        </p:txBody>
      </p:sp>
      <p:sp>
        <p:nvSpPr>
          <p:cNvPr id="189" name="Shape 189"/>
          <p:cNvSpPr/>
          <p:nvPr/>
        </p:nvSpPr>
        <p:spPr>
          <a:xfrm flipH="1" flipV="1">
            <a:off x="1971212" y="4502705"/>
            <a:ext cx="3648771" cy="274927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90" name="Shape 190"/>
          <p:cNvSpPr/>
          <p:nvPr/>
        </p:nvSpPr>
        <p:spPr>
          <a:xfrm flipH="1" flipV="1">
            <a:off x="2469836" y="1545065"/>
            <a:ext cx="3469192" cy="534966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91" name="Shape 191"/>
          <p:cNvSpPr/>
          <p:nvPr/>
        </p:nvSpPr>
        <p:spPr>
          <a:xfrm flipV="1">
            <a:off x="6147493" y="3696394"/>
            <a:ext cx="100917" cy="302231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92" name="Shape 192"/>
          <p:cNvSpPr/>
          <p:nvPr/>
        </p:nvSpPr>
        <p:spPr>
          <a:xfrm flipV="1">
            <a:off x="6427097" y="2146497"/>
            <a:ext cx="1410748" cy="463358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93" name="Shape 193"/>
          <p:cNvSpPr/>
          <p:nvPr/>
        </p:nvSpPr>
        <p:spPr>
          <a:xfrm flipV="1">
            <a:off x="6641593" y="1877213"/>
            <a:ext cx="4734880" cy="516730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94" name="Shape 194"/>
          <p:cNvSpPr/>
          <p:nvPr/>
        </p:nvSpPr>
        <p:spPr>
          <a:xfrm flipV="1">
            <a:off x="6648172" y="5404774"/>
            <a:ext cx="3235938" cy="205138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587215" y="7550012"/>
            <a:ext cx="365027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Scalable &amp; Efficient</a:t>
            </a:r>
          </a:p>
        </p:txBody>
      </p:sp>
      <p:sp>
        <p:nvSpPr>
          <p:cNvPr id="196" name="Shape 196"/>
          <p:cNvSpPr/>
          <p:nvPr/>
        </p:nvSpPr>
        <p:spPr>
          <a:xfrm>
            <a:off x="521983" y="8732798"/>
            <a:ext cx="5977943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Light weight, Infrastructure-free </a:t>
            </a:r>
          </a:p>
        </p:txBody>
      </p:sp>
      <p:pic>
        <p:nvPicPr>
          <p:cNvPr id="197" name="Screenshot 2016-04-04 15.05.5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78117" y="292570"/>
            <a:ext cx="1358901" cy="165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Screenshot 2016-04-04 15.06.0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68446" y="3122612"/>
            <a:ext cx="814950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Shape 199"/>
          <p:cNvSpPr/>
          <p:nvPr/>
        </p:nvSpPr>
        <p:spPr>
          <a:xfrm flipH="1" flipV="1">
            <a:off x="3240127" y="4195828"/>
            <a:ext cx="2377031" cy="282590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00" name="Shape 200"/>
          <p:cNvSpPr/>
          <p:nvPr/>
        </p:nvSpPr>
        <p:spPr>
          <a:xfrm flipH="1" flipV="1">
            <a:off x="4635217" y="2092837"/>
            <a:ext cx="1373879" cy="474096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201" name="Screenshot 2016-04-04 15.06.03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143433" y="2512853"/>
            <a:ext cx="1231901" cy="1420570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hape 202"/>
          <p:cNvSpPr/>
          <p:nvPr/>
        </p:nvSpPr>
        <p:spPr>
          <a:xfrm flipV="1">
            <a:off x="6502145" y="4372213"/>
            <a:ext cx="1899288" cy="247379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203" name="Screenshot 2016-04-04 15.06.05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123957" y="501357"/>
            <a:ext cx="1158835" cy="1572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Screenshot 2016-04-04 15.06.07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1835" y="1818382"/>
            <a:ext cx="814950" cy="1052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Screenshot 2016-04-04 15.05.5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226560" y="2107527"/>
            <a:ext cx="1358901" cy="165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anchor-icon-47238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334833" y="5866402"/>
            <a:ext cx="1420570" cy="14205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anchor-icon-47238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044888" y="4166515"/>
            <a:ext cx="1420570" cy="14205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anchor-icon-47238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317614" y="5218462"/>
            <a:ext cx="1420570" cy="1420570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hape 209"/>
          <p:cNvSpPr/>
          <p:nvPr/>
        </p:nvSpPr>
        <p:spPr>
          <a:xfrm>
            <a:off x="6820905" y="8016339"/>
            <a:ext cx="182991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Accuracy</a:t>
            </a:r>
          </a:p>
        </p:txBody>
      </p:sp>
      <p:sp>
        <p:nvSpPr>
          <p:cNvPr id="210" name="Shape 210"/>
          <p:cNvSpPr/>
          <p:nvPr/>
        </p:nvSpPr>
        <p:spPr>
          <a:xfrm>
            <a:off x="9270901" y="7581762"/>
            <a:ext cx="2775052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RF-based Method</a:t>
            </a:r>
          </a:p>
        </p:txBody>
      </p:sp>
      <p:sp>
        <p:nvSpPr>
          <p:cNvPr id="211" name="Shape 211"/>
          <p:cNvSpPr/>
          <p:nvPr/>
        </p:nvSpPr>
        <p:spPr>
          <a:xfrm>
            <a:off x="9270901" y="8364955"/>
            <a:ext cx="3656026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Acoustic-based Method</a:t>
            </a:r>
          </a:p>
        </p:txBody>
      </p:sp>
      <p:pic>
        <p:nvPicPr>
          <p:cNvPr id="212" name="897px-Not_facebook_not_like_thumbs_down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2048935" y="7416366"/>
            <a:ext cx="964851" cy="826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897px-Not_facebook_not_like_thumbs_down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 rot="10298864">
            <a:off x="8753979" y="8678301"/>
            <a:ext cx="964851" cy="826093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Shape 214"/>
          <p:cNvSpPr/>
          <p:nvPr/>
        </p:nvSpPr>
        <p:spPr>
          <a:xfrm>
            <a:off x="2304814" y="5634762"/>
            <a:ext cx="1142214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anchor</a:t>
            </a:r>
          </a:p>
        </p:txBody>
      </p:sp>
      <p:sp>
        <p:nvSpPr>
          <p:cNvPr id="215" name="Shape 215"/>
          <p:cNvSpPr/>
          <p:nvPr/>
        </p:nvSpPr>
        <p:spPr>
          <a:xfrm>
            <a:off x="5762274" y="4629150"/>
            <a:ext cx="1142214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anchor</a:t>
            </a:r>
          </a:p>
        </p:txBody>
      </p:sp>
      <p:sp>
        <p:nvSpPr>
          <p:cNvPr id="216" name="Shape 216"/>
          <p:cNvSpPr/>
          <p:nvPr/>
        </p:nvSpPr>
        <p:spPr>
          <a:xfrm>
            <a:off x="9526228" y="6329036"/>
            <a:ext cx="1142214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anchor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1" animBg="1" advAuto="0"/>
      <p:bldP spid="196" grpId="14" animBg="1" advAuto="0"/>
      <p:bldP spid="197" grpId="2" animBg="1" advAuto="0"/>
      <p:bldP spid="198" grpId="7" animBg="1" advAuto="0"/>
      <p:bldP spid="199" grpId="9" animBg="1" advAuto="0"/>
      <p:bldP spid="200" grpId="8" animBg="1" advAuto="0"/>
      <p:bldP spid="201" grpId="6" animBg="1" advAuto="0"/>
      <p:bldP spid="202" grpId="10" animBg="1" advAuto="0"/>
      <p:bldP spid="203" grpId="3" animBg="1" advAuto="0"/>
      <p:bldP spid="204" grpId="4" animBg="1" advAuto="0"/>
      <p:bldP spid="205" grpId="5" animBg="1" advAuto="0"/>
      <p:bldP spid="206" grpId="13" animBg="1" advAuto="0"/>
      <p:bldP spid="207" grpId="11" animBg="1" advAuto="0"/>
      <p:bldP spid="208" grpId="12" animBg="1" advAuto="0"/>
      <p:bldP spid="209" grpId="18" animBg="1" advAuto="0"/>
      <p:bldP spid="212" grpId="19" animBg="1" advAuto="0"/>
      <p:bldP spid="213" grpId="20" animBg="1" advAuto="0"/>
      <p:bldP spid="214" grpId="15" animBg="1" advAuto="0"/>
      <p:bldP spid="215" grpId="17" animBg="1" advAuto="0"/>
      <p:bldP spid="216" grpId="16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Screenshot 2016-04-04 15.06.0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pic>
        <p:nvPicPr>
          <p:cNvPr id="221" name="Screenshot 2016-04-04 15.05.5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pic>
        <p:nvPicPr>
          <p:cNvPr id="222" name="Screenshot 2016-04-04 15.05.5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pic>
        <p:nvPicPr>
          <p:cNvPr id="223" name="Screenshot 2016-04-04 15.06.07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714096" y="851176"/>
            <a:ext cx="814950" cy="1052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Screenshot 2016-04-04 15.06.05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233561" y="3678745"/>
            <a:ext cx="1158836" cy="15727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Screenshot 2016-04-04 15.06.03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717430" y="2222743"/>
            <a:ext cx="1231901" cy="14205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Screenshot 2016-04-04 15.06.0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93424" y="347265"/>
            <a:ext cx="814950" cy="109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Screenshot 2016-04-04 15.05.5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53438" y="775450"/>
            <a:ext cx="964851" cy="12037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Screenshot 2016-04-04 15.05.5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25864" y="2843212"/>
            <a:ext cx="1358901" cy="165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plainicon.com-46317-256px-5c7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722094" y="7019363"/>
            <a:ext cx="814950" cy="814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plainicon.com-46317-256px-5c7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689860" y="4329735"/>
            <a:ext cx="814950" cy="814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plainicon.com-46317-256px-5c7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61835" y="3787609"/>
            <a:ext cx="814950" cy="814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plainicon.com-46317-256px-5c7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730760" y="1281735"/>
            <a:ext cx="814950" cy="814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plainicon.com-46317-256px-5c7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1188460" y="1269035"/>
            <a:ext cx="814950" cy="814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plainicon.com-46317-256px-5c7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01460" y="646735"/>
            <a:ext cx="814950" cy="814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plainicon.com-46317-256px-5c7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150594" y="2815663"/>
            <a:ext cx="814950" cy="814950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Shape 236"/>
          <p:cNvSpPr/>
          <p:nvPr/>
        </p:nvSpPr>
        <p:spPr>
          <a:xfrm>
            <a:off x="5723893" y="8033460"/>
            <a:ext cx="81135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YOU</a:t>
            </a:r>
          </a:p>
        </p:txBody>
      </p:sp>
      <p:sp>
        <p:nvSpPr>
          <p:cNvPr id="237" name="Shape 237"/>
          <p:cNvSpPr/>
          <p:nvPr/>
        </p:nvSpPr>
        <p:spPr>
          <a:xfrm>
            <a:off x="1922594" y="8727909"/>
            <a:ext cx="8592974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Peng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et. al</a:t>
            </a:r>
            <a:r>
              <a:t>. BeepBeep: A High Accuracy Acoustic Ranging System</a:t>
            </a:r>
          </a:p>
          <a:p>
            <a:pPr>
              <a:defRPr sz="2200"/>
            </a:pPr>
            <a:r>
              <a:t>using COTS Mobile Devices, Sensys’07</a:t>
            </a:r>
          </a:p>
        </p:txBody>
      </p:sp>
      <p:sp>
        <p:nvSpPr>
          <p:cNvPr id="238" name="Shape 238"/>
          <p:cNvSpPr/>
          <p:nvPr/>
        </p:nvSpPr>
        <p:spPr>
          <a:xfrm flipH="1" flipV="1">
            <a:off x="1971212" y="4502705"/>
            <a:ext cx="3648771" cy="274927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39" name="Shape 239"/>
          <p:cNvSpPr/>
          <p:nvPr/>
        </p:nvSpPr>
        <p:spPr>
          <a:xfrm flipH="1" flipV="1">
            <a:off x="2469836" y="1545065"/>
            <a:ext cx="3469192" cy="534966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40" name="Shape 240"/>
          <p:cNvSpPr/>
          <p:nvPr/>
        </p:nvSpPr>
        <p:spPr>
          <a:xfrm flipV="1">
            <a:off x="6147493" y="3696394"/>
            <a:ext cx="100917" cy="302231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41" name="Shape 241"/>
          <p:cNvSpPr/>
          <p:nvPr/>
        </p:nvSpPr>
        <p:spPr>
          <a:xfrm flipV="1">
            <a:off x="6427097" y="2146497"/>
            <a:ext cx="1410748" cy="463358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42" name="Shape 242"/>
          <p:cNvSpPr/>
          <p:nvPr/>
        </p:nvSpPr>
        <p:spPr>
          <a:xfrm flipV="1">
            <a:off x="6641593" y="1877213"/>
            <a:ext cx="4734880" cy="516730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43" name="Shape 243"/>
          <p:cNvSpPr/>
          <p:nvPr/>
        </p:nvSpPr>
        <p:spPr>
          <a:xfrm flipV="1">
            <a:off x="6648172" y="5404774"/>
            <a:ext cx="3235938" cy="205138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3650648" y="4545624"/>
            <a:ext cx="5365466" cy="2260601"/>
          </a:xfrm>
          <a:prstGeom prst="rect">
            <a:avLst/>
          </a:prstGeom>
          <a:solidFill>
            <a:srgbClr val="FFFFFF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32152" indent="-432152" algn="l">
              <a:buSzPct val="75000"/>
              <a:buChar char="•"/>
              <a:defRPr sz="3500"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</a:defRPr>
            </a:pPr>
            <a:r>
              <a:t>not scalable, every device beeps.</a:t>
            </a:r>
          </a:p>
          <a:p>
            <a:pPr marL="432152" indent="-432152" algn="l">
              <a:buSzPct val="75000"/>
              <a:buChar char="•"/>
              <a:defRPr sz="3500"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</a:defRPr>
            </a:pPr>
            <a:r>
              <a:t>no anchor points to determine locations</a:t>
            </a:r>
          </a:p>
        </p:txBody>
      </p:sp>
      <p:sp>
        <p:nvSpPr>
          <p:cNvPr id="245" name="Shape 245"/>
          <p:cNvSpPr/>
          <p:nvPr/>
        </p:nvSpPr>
        <p:spPr>
          <a:xfrm>
            <a:off x="507026" y="7147437"/>
            <a:ext cx="322611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Acoustic ranging</a:t>
            </a:r>
          </a:p>
        </p:txBody>
      </p:sp>
      <p:pic>
        <p:nvPicPr>
          <p:cNvPr id="246" name="pasted-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3542032">
            <a:off x="3271216" y="3013587"/>
            <a:ext cx="14986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Shape 247"/>
          <p:cNvSpPr/>
          <p:nvPr/>
        </p:nvSpPr>
        <p:spPr>
          <a:xfrm>
            <a:off x="8235067" y="6852360"/>
            <a:ext cx="5155825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rPr dirty="0"/>
              <a:t>Elapsed </a:t>
            </a:r>
            <a:r>
              <a:rPr dirty="0" err="1"/>
              <a:t>ToA</a:t>
            </a:r>
            <a:r>
              <a:rPr dirty="0"/>
              <a:t> (ETOA)</a:t>
            </a:r>
          </a:p>
          <a:p>
            <a:pPr marL="228600" indent="-228600" algn="l">
              <a:buSzPct val="100000"/>
              <a:buChar char="•"/>
            </a:pPr>
            <a:r>
              <a:rPr dirty="0"/>
              <a:t>No clock synchronization needed</a:t>
            </a:r>
          </a:p>
          <a:p>
            <a:pPr marL="228600" indent="-228600" algn="l">
              <a:buSzPct val="100000"/>
              <a:buChar char="•"/>
            </a:pPr>
            <a:r>
              <a:rPr dirty="0"/>
              <a:t>Tolerate software delays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图片 250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542570">
            <a:off x="1406600" y="5219242"/>
            <a:ext cx="3065422" cy="352235"/>
          </a:xfrm>
          <a:prstGeom prst="rect">
            <a:avLst/>
          </a:prstGeom>
        </p:spPr>
      </p:pic>
      <p:sp>
        <p:nvSpPr>
          <p:cNvPr id="253" name="Shape 253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125975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08254">
              <a:defRPr sz="5220"/>
            </a:lvl1pPr>
          </a:lstStyle>
          <a:p>
            <a:r>
              <a:t>A prime on Time-Difference-of-Arrival</a:t>
            </a:r>
          </a:p>
        </p:txBody>
      </p:sp>
      <p:sp>
        <p:nvSpPr>
          <p:cNvPr id="254" name="Shape 254"/>
          <p:cNvSpPr/>
          <p:nvPr/>
        </p:nvSpPr>
        <p:spPr>
          <a:xfrm>
            <a:off x="2194728" y="3056018"/>
            <a:ext cx="1490473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speaker</a:t>
            </a:r>
          </a:p>
        </p:txBody>
      </p:sp>
      <p:sp>
        <p:nvSpPr>
          <p:cNvPr id="255" name="Shape 255"/>
          <p:cNvSpPr/>
          <p:nvPr/>
        </p:nvSpPr>
        <p:spPr>
          <a:xfrm>
            <a:off x="1596045" y="4966585"/>
            <a:ext cx="829845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mic1</a:t>
            </a:r>
          </a:p>
        </p:txBody>
      </p:sp>
      <p:sp>
        <p:nvSpPr>
          <p:cNvPr id="256" name="Shape 256"/>
          <p:cNvSpPr/>
          <p:nvPr/>
        </p:nvSpPr>
        <p:spPr>
          <a:xfrm>
            <a:off x="3523646" y="4966585"/>
            <a:ext cx="829844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mic2</a:t>
            </a:r>
          </a:p>
        </p:txBody>
      </p:sp>
      <p:pic>
        <p:nvPicPr>
          <p:cNvPr id="257" name="图片 256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7640652">
            <a:off x="1752990" y="4137932"/>
            <a:ext cx="1427330" cy="352234"/>
          </a:xfrm>
          <a:prstGeom prst="rect">
            <a:avLst/>
          </a:prstGeom>
        </p:spPr>
      </p:pic>
      <p:pic>
        <p:nvPicPr>
          <p:cNvPr id="259" name="图片 258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3166448">
            <a:off x="2681259" y="4137718"/>
            <a:ext cx="1431029" cy="352235"/>
          </a:xfrm>
          <a:prstGeom prst="rect">
            <a:avLst/>
          </a:prstGeom>
        </p:spPr>
      </p:pic>
      <p:sp>
        <p:nvSpPr>
          <p:cNvPr id="261" name="Shape 261"/>
          <p:cNvSpPr/>
          <p:nvPr/>
        </p:nvSpPr>
        <p:spPr>
          <a:xfrm>
            <a:off x="2389363" y="5214235"/>
            <a:ext cx="1306983" cy="1"/>
          </a:xfrm>
          <a:prstGeom prst="line">
            <a:avLst/>
          </a:prstGeom>
          <a:ln w="25400">
            <a:solidFill>
              <a:srgbClr val="000000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62" name="Shape 262"/>
          <p:cNvSpPr/>
          <p:nvPr/>
        </p:nvSpPr>
        <p:spPr>
          <a:xfrm>
            <a:off x="8764578" y="3087768"/>
            <a:ext cx="646254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mic</a:t>
            </a:r>
          </a:p>
        </p:txBody>
      </p:sp>
      <p:sp>
        <p:nvSpPr>
          <p:cNvPr id="263" name="Shape 263"/>
          <p:cNvSpPr/>
          <p:nvPr/>
        </p:nvSpPr>
        <p:spPr>
          <a:xfrm>
            <a:off x="7082623" y="4966585"/>
            <a:ext cx="1490574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speaker1</a:t>
            </a:r>
          </a:p>
        </p:txBody>
      </p:sp>
      <p:sp>
        <p:nvSpPr>
          <p:cNvPr id="264" name="Shape 264"/>
          <p:cNvSpPr/>
          <p:nvPr/>
        </p:nvSpPr>
        <p:spPr>
          <a:xfrm>
            <a:off x="9780279" y="4966585"/>
            <a:ext cx="1490574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speaker2</a:t>
            </a:r>
          </a:p>
        </p:txBody>
      </p:sp>
      <p:pic>
        <p:nvPicPr>
          <p:cNvPr id="265" name="图片 264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7640652">
            <a:off x="7900333" y="4137628"/>
            <a:ext cx="1427330" cy="352235"/>
          </a:xfrm>
          <a:prstGeom prst="rect">
            <a:avLst/>
          </a:prstGeom>
        </p:spPr>
      </p:pic>
      <p:pic>
        <p:nvPicPr>
          <p:cNvPr id="267" name="图片 266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3166448">
            <a:off x="8828601" y="4138021"/>
            <a:ext cx="1431029" cy="352234"/>
          </a:xfrm>
          <a:prstGeom prst="rect">
            <a:avLst/>
          </a:prstGeom>
        </p:spPr>
      </p:pic>
      <p:sp>
        <p:nvSpPr>
          <p:cNvPr id="269" name="Shape 269"/>
          <p:cNvSpPr/>
          <p:nvPr/>
        </p:nvSpPr>
        <p:spPr>
          <a:xfrm>
            <a:off x="8606710" y="5214235"/>
            <a:ext cx="1031596" cy="1"/>
          </a:xfrm>
          <a:prstGeom prst="line">
            <a:avLst/>
          </a:prstGeom>
          <a:ln w="25400">
            <a:solidFill>
              <a:srgbClr val="000000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98" name="Shape 298"/>
          <p:cNvSpPr/>
          <p:nvPr/>
        </p:nvSpPr>
        <p:spPr>
          <a:xfrm>
            <a:off x="8285549" y="2269075"/>
            <a:ext cx="872609" cy="49208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374" h="21600" extrusionOk="0">
                <a:moveTo>
                  <a:pt x="0" y="21600"/>
                </a:moveTo>
                <a:cubicBezTo>
                  <a:pt x="19583" y="16411"/>
                  <a:pt x="21600" y="9211"/>
                  <a:pt x="6050" y="0"/>
                </a:cubicBezTo>
              </a:path>
            </a:pathLst>
          </a:custGeom>
          <a:ln w="25400">
            <a:solidFill>
              <a:schemeClr val="accent5">
                <a:hueOff val="-176146"/>
                <a:satOff val="3665"/>
                <a:lumOff val="-13986"/>
              </a:schemeClr>
            </a:solidFill>
            <a:miter lim="400000"/>
          </a:ln>
        </p:spPr>
        <p:txBody>
          <a:bodyPr/>
          <a:lstStyle/>
          <a:p>
            <a:endParaRPr/>
          </a:p>
        </p:txBody>
      </p:sp>
      <p:pic>
        <p:nvPicPr>
          <p:cNvPr id="271" name="chirp.jpg"/>
          <p:cNvPicPr>
            <a:picLocks noChangeAspect="1"/>
          </p:cNvPicPr>
          <p:nvPr/>
        </p:nvPicPr>
        <p:blipFill>
          <a:blip r:embed="rId8">
            <a:extLst/>
          </a:blip>
          <a:srcRect l="22774" t="10051" r="18062" b="10051"/>
          <a:stretch>
            <a:fillRect/>
          </a:stretch>
        </p:blipFill>
        <p:spPr>
          <a:xfrm rot="18393133">
            <a:off x="8007679" y="4394207"/>
            <a:ext cx="775339" cy="444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chirp.jpg"/>
          <p:cNvPicPr>
            <a:picLocks noChangeAspect="1"/>
          </p:cNvPicPr>
          <p:nvPr/>
        </p:nvPicPr>
        <p:blipFill>
          <a:blip r:embed="rId8">
            <a:extLst/>
          </a:blip>
          <a:srcRect l="22774" t="10051" r="18062" b="10051"/>
          <a:stretch>
            <a:fillRect/>
          </a:stretch>
        </p:blipFill>
        <p:spPr>
          <a:xfrm rot="14208034">
            <a:off x="9368931" y="4394226"/>
            <a:ext cx="775339" cy="444474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Shape 273"/>
          <p:cNvSpPr/>
          <p:nvPr/>
        </p:nvSpPr>
        <p:spPr>
          <a:xfrm>
            <a:off x="2407666" y="7134780"/>
            <a:ext cx="829845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mic3</a:t>
            </a:r>
          </a:p>
        </p:txBody>
      </p:sp>
      <p:sp>
        <p:nvSpPr>
          <p:cNvPr id="274" name="Shape 274"/>
          <p:cNvSpPr/>
          <p:nvPr/>
        </p:nvSpPr>
        <p:spPr>
          <a:xfrm flipH="1">
            <a:off x="2877028" y="5333842"/>
            <a:ext cx="1009605" cy="1694032"/>
          </a:xfrm>
          <a:prstGeom prst="line">
            <a:avLst/>
          </a:prstGeom>
          <a:ln w="25400">
            <a:solidFill>
              <a:srgbClr val="000000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7082622" y="4363378"/>
            <a:ext cx="106857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beep1</a:t>
            </a:r>
          </a:p>
        </p:txBody>
      </p:sp>
      <p:sp>
        <p:nvSpPr>
          <p:cNvPr id="276" name="Shape 276"/>
          <p:cNvSpPr/>
          <p:nvPr/>
        </p:nvSpPr>
        <p:spPr>
          <a:xfrm>
            <a:off x="10074746" y="4368738"/>
            <a:ext cx="106857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beep2</a:t>
            </a:r>
          </a:p>
        </p:txBody>
      </p:sp>
      <p:pic>
        <p:nvPicPr>
          <p:cNvPr id="277" name="chirp.jpg"/>
          <p:cNvPicPr>
            <a:picLocks noChangeAspect="1"/>
          </p:cNvPicPr>
          <p:nvPr/>
        </p:nvPicPr>
        <p:blipFill>
          <a:blip r:embed="rId8">
            <a:extLst/>
          </a:blip>
          <a:srcRect l="22774" t="10051" r="18062" b="10051"/>
          <a:stretch>
            <a:fillRect/>
          </a:stretch>
        </p:blipFill>
        <p:spPr>
          <a:xfrm rot="6115214">
            <a:off x="2552324" y="3725340"/>
            <a:ext cx="775338" cy="444474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Shape 299"/>
          <p:cNvSpPr/>
          <p:nvPr/>
        </p:nvSpPr>
        <p:spPr>
          <a:xfrm>
            <a:off x="2604979" y="2340457"/>
            <a:ext cx="3269906" cy="46055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0924" y="21208"/>
                  <a:pt x="3724" y="14008"/>
                  <a:pt x="0" y="0"/>
                </a:cubicBezTo>
              </a:path>
            </a:pathLst>
          </a:custGeom>
          <a:ln w="25400">
            <a:solidFill>
              <a:schemeClr val="accent5">
                <a:hueOff val="-176146"/>
                <a:satOff val="3665"/>
                <a:lumOff val="-13986"/>
              </a:schemeClr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300" name="Shape 300"/>
          <p:cNvSpPr/>
          <p:nvPr/>
        </p:nvSpPr>
        <p:spPr>
          <a:xfrm>
            <a:off x="2137808" y="2284950"/>
            <a:ext cx="890106" cy="4904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411" h="21600" extrusionOk="0">
                <a:moveTo>
                  <a:pt x="0" y="21600"/>
                </a:moveTo>
                <a:cubicBezTo>
                  <a:pt x="19399" y="16444"/>
                  <a:pt x="21600" y="9244"/>
                  <a:pt x="6602" y="0"/>
                </a:cubicBezTo>
              </a:path>
            </a:pathLst>
          </a:custGeom>
          <a:ln w="25400">
            <a:solidFill>
              <a:schemeClr val="accent5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280" name="Shape 280"/>
          <p:cNvSpPr/>
          <p:nvPr/>
        </p:nvSpPr>
        <p:spPr>
          <a:xfrm>
            <a:off x="6645159" y="7988774"/>
            <a:ext cx="4954698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A variant of TDoA</a:t>
            </a:r>
          </a:p>
        </p:txBody>
      </p:sp>
      <p:sp>
        <p:nvSpPr>
          <p:cNvPr id="281" name="Shape 281"/>
          <p:cNvSpPr/>
          <p:nvPr/>
        </p:nvSpPr>
        <p:spPr>
          <a:xfrm>
            <a:off x="-113430" y="7988774"/>
            <a:ext cx="5872038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Classic TDoA</a:t>
            </a:r>
          </a:p>
        </p:txBody>
      </p:sp>
      <p:sp>
        <p:nvSpPr>
          <p:cNvPr id="282" name="Shape 282"/>
          <p:cNvSpPr/>
          <p:nvPr/>
        </p:nvSpPr>
        <p:spPr>
          <a:xfrm>
            <a:off x="3745628" y="3087767"/>
            <a:ext cx="97678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target</a:t>
            </a:r>
          </a:p>
        </p:txBody>
      </p:sp>
      <p:sp>
        <p:nvSpPr>
          <p:cNvPr id="283" name="Shape 283"/>
          <p:cNvSpPr/>
          <p:nvPr/>
        </p:nvSpPr>
        <p:spPr>
          <a:xfrm>
            <a:off x="4002325" y="5324902"/>
            <a:ext cx="114221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anchor</a:t>
            </a:r>
          </a:p>
        </p:txBody>
      </p:sp>
      <p:sp>
        <p:nvSpPr>
          <p:cNvPr id="284" name="Shape 284"/>
          <p:cNvSpPr/>
          <p:nvPr/>
        </p:nvSpPr>
        <p:spPr>
          <a:xfrm>
            <a:off x="9502601" y="3087768"/>
            <a:ext cx="97678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target</a:t>
            </a:r>
          </a:p>
        </p:txBody>
      </p:sp>
      <p:sp>
        <p:nvSpPr>
          <p:cNvPr id="285" name="Shape 285"/>
          <p:cNvSpPr/>
          <p:nvPr/>
        </p:nvSpPr>
        <p:spPr>
          <a:xfrm>
            <a:off x="9779558" y="5327340"/>
            <a:ext cx="1142214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anchor</a:t>
            </a:r>
          </a:p>
        </p:txBody>
      </p:sp>
      <p:sp>
        <p:nvSpPr>
          <p:cNvPr id="286" name="Shape 286"/>
          <p:cNvSpPr/>
          <p:nvPr/>
        </p:nvSpPr>
        <p:spPr>
          <a:xfrm>
            <a:off x="2810724" y="7345891"/>
            <a:ext cx="114221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anchor</a:t>
            </a:r>
          </a:p>
        </p:txBody>
      </p:sp>
      <p:sp>
        <p:nvSpPr>
          <p:cNvPr id="287" name="Shape 287"/>
          <p:cNvSpPr/>
          <p:nvPr/>
        </p:nvSpPr>
        <p:spPr>
          <a:xfrm>
            <a:off x="922028" y="5324902"/>
            <a:ext cx="114221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anchor</a:t>
            </a:r>
          </a:p>
        </p:txBody>
      </p:sp>
      <p:sp>
        <p:nvSpPr>
          <p:cNvPr id="288" name="Shape 288"/>
          <p:cNvSpPr/>
          <p:nvPr/>
        </p:nvSpPr>
        <p:spPr>
          <a:xfrm>
            <a:off x="7315051" y="5327340"/>
            <a:ext cx="1142214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anchor</a:t>
            </a:r>
          </a:p>
        </p:txBody>
      </p:sp>
      <p:sp>
        <p:nvSpPr>
          <p:cNvPr id="289" name="Shape 289"/>
          <p:cNvSpPr/>
          <p:nvPr/>
        </p:nvSpPr>
        <p:spPr>
          <a:xfrm>
            <a:off x="8342778" y="6954403"/>
            <a:ext cx="1490575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speaker3</a:t>
            </a:r>
          </a:p>
        </p:txBody>
      </p:sp>
      <p:sp>
        <p:nvSpPr>
          <p:cNvPr id="290" name="Shape 290"/>
          <p:cNvSpPr/>
          <p:nvPr/>
        </p:nvSpPr>
        <p:spPr>
          <a:xfrm>
            <a:off x="8342058" y="7315158"/>
            <a:ext cx="114221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anchor</a:t>
            </a:r>
          </a:p>
        </p:txBody>
      </p:sp>
      <p:pic>
        <p:nvPicPr>
          <p:cNvPr id="291" name="图片 290"/>
          <p:cNvPicPr>
            <a:picLocks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5542570">
            <a:off x="7484140" y="5126464"/>
            <a:ext cx="3065423" cy="352235"/>
          </a:xfrm>
          <a:prstGeom prst="rect">
            <a:avLst/>
          </a:prstGeom>
        </p:spPr>
      </p:pic>
      <p:pic>
        <p:nvPicPr>
          <p:cNvPr id="293" name="chirp.jpg"/>
          <p:cNvPicPr>
            <a:picLocks noChangeAspect="1"/>
          </p:cNvPicPr>
          <p:nvPr/>
        </p:nvPicPr>
        <p:blipFill>
          <a:blip r:embed="rId8">
            <a:extLst/>
          </a:blip>
          <a:srcRect l="22774" t="10051" r="18062" b="10051"/>
          <a:stretch>
            <a:fillRect/>
          </a:stretch>
        </p:blipFill>
        <p:spPr>
          <a:xfrm rot="16227823">
            <a:off x="8665018" y="6487957"/>
            <a:ext cx="641308" cy="374544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Shape 301"/>
          <p:cNvSpPr/>
          <p:nvPr/>
        </p:nvSpPr>
        <p:spPr>
          <a:xfrm>
            <a:off x="8777058" y="2568855"/>
            <a:ext cx="3269906" cy="46055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0924" y="21208"/>
                  <a:pt x="3724" y="14008"/>
                  <a:pt x="0" y="0"/>
                </a:cubicBezTo>
              </a:path>
            </a:pathLst>
          </a:custGeom>
          <a:ln w="25400">
            <a:solidFill>
              <a:schemeClr val="accent5">
                <a:hueOff val="-176146"/>
                <a:satOff val="3665"/>
                <a:lumOff val="-13986"/>
              </a:schemeClr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295" name="Shape 295"/>
          <p:cNvSpPr/>
          <p:nvPr/>
        </p:nvSpPr>
        <p:spPr>
          <a:xfrm flipH="1">
            <a:off x="9133417" y="5575491"/>
            <a:ext cx="1009605" cy="1694033"/>
          </a:xfrm>
          <a:prstGeom prst="line">
            <a:avLst/>
          </a:prstGeom>
          <a:ln w="25400">
            <a:solidFill>
              <a:srgbClr val="000000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96" name="Shape 296"/>
          <p:cNvSpPr/>
          <p:nvPr/>
        </p:nvSpPr>
        <p:spPr>
          <a:xfrm>
            <a:off x="375304" y="8695156"/>
            <a:ext cx="12254191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As long as the elapsed time between beeps can be measured, we don't need to send out beeps simultaneously </a:t>
            </a:r>
          </a:p>
        </p:txBody>
      </p:sp>
      <p:sp>
        <p:nvSpPr>
          <p:cNvPr id="297" name="Shape 297"/>
          <p:cNvSpPr/>
          <p:nvPr/>
        </p:nvSpPr>
        <p:spPr>
          <a:xfrm>
            <a:off x="5867400" y="1949657"/>
            <a:ext cx="6808963" cy="6747039"/>
          </a:xfrm>
          <a:prstGeom prst="rect">
            <a:avLst/>
          </a:prstGeom>
          <a:ln w="25400">
            <a:solidFill>
              <a:schemeClr val="accent5">
                <a:hueOff val="-176146"/>
                <a:satOff val="3665"/>
                <a:lumOff val="-13986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4" animBg="1" advAuto="0"/>
      <p:bldP spid="298" grpId="7" animBg="1" advAuto="0"/>
      <p:bldP spid="273" grpId="3" animBg="1" advAuto="0"/>
      <p:bldP spid="274" grpId="2" animBg="1" advAuto="0"/>
      <p:bldP spid="299" grpId="6" animBg="1" advAuto="0"/>
      <p:bldP spid="300" grpId="1" animBg="1" advAuto="0"/>
      <p:bldP spid="286" grpId="5" animBg="1" advAuto="0"/>
      <p:bldP spid="289" grpId="12" animBg="1" advAuto="0"/>
      <p:bldP spid="290" grpId="13" animBg="1" advAuto="0"/>
      <p:bldP spid="291" grpId="9" animBg="1" advAuto="0"/>
      <p:bldP spid="293" grpId="11" animBg="1" advAuto="0"/>
      <p:bldP spid="301" grpId="8" animBg="1" advAuto="0"/>
      <p:bldP spid="295" grpId="10" animBg="1" advAuto="0"/>
      <p:bldP spid="296" grpId="14" animBg="1" advAuto="0"/>
      <p:bldP spid="297" grpId="1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Screenshot 2016-04-04 15.06.0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17430" y="2222743"/>
            <a:ext cx="1231901" cy="142057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Screenshot 2016-04-04 15.06.0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93424" y="347265"/>
            <a:ext cx="814950" cy="109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Screenshot 2016-04-04 15.05.5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25864" y="2843212"/>
            <a:ext cx="1358901" cy="165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plainicon.com-46317-256px-5c7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855346" y="7044763"/>
            <a:ext cx="814951" cy="814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plainicon.com-46317-256px-5c7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1835" y="3787609"/>
            <a:ext cx="814950" cy="814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plainicon.com-46317-256px-5c7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01460" y="646735"/>
            <a:ext cx="814950" cy="814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plainicon.com-46317-256px-5c7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150594" y="2815663"/>
            <a:ext cx="814950" cy="814950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Shape 312"/>
          <p:cNvSpPr/>
          <p:nvPr/>
        </p:nvSpPr>
        <p:spPr>
          <a:xfrm>
            <a:off x="5723893" y="8033460"/>
            <a:ext cx="81135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YOU</a:t>
            </a:r>
          </a:p>
        </p:txBody>
      </p:sp>
      <p:sp>
        <p:nvSpPr>
          <p:cNvPr id="313" name="Shape 313"/>
          <p:cNvSpPr/>
          <p:nvPr/>
        </p:nvSpPr>
        <p:spPr>
          <a:xfrm flipH="1" flipV="1">
            <a:off x="2469836" y="1545064"/>
            <a:ext cx="3546035" cy="542095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314" name="plainicon.com-46317-256px-5c7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736358" y="7006842"/>
            <a:ext cx="814951" cy="814950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Shape 315"/>
          <p:cNvSpPr/>
          <p:nvPr/>
        </p:nvSpPr>
        <p:spPr>
          <a:xfrm>
            <a:off x="6680200" y="7249800"/>
            <a:ext cx="1270000" cy="608076"/>
          </a:xfrm>
          <a:prstGeom prst="rightArrow">
            <a:avLst>
              <a:gd name="adj1" fmla="val 33750"/>
              <a:gd name="adj2" fmla="val 62306"/>
            </a:avLst>
          </a:prstGeom>
          <a:blipFill>
            <a:blip r:embed="rId7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6" name="Shape 316"/>
          <p:cNvSpPr/>
          <p:nvPr/>
        </p:nvSpPr>
        <p:spPr>
          <a:xfrm flipH="1" flipV="1">
            <a:off x="2672586" y="1581677"/>
            <a:ext cx="5345641" cy="5345641"/>
          </a:xfrm>
          <a:prstGeom prst="line">
            <a:avLst/>
          </a:prstGeom>
          <a:ln w="25400">
            <a:solidFill>
              <a:srgbClr val="000000"/>
            </a:solidFill>
            <a:custDash>
              <a:ds d="600000" sp="600000"/>
            </a:custDash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17" name="Shape 317"/>
          <p:cNvSpPr/>
          <p:nvPr/>
        </p:nvSpPr>
        <p:spPr>
          <a:xfrm>
            <a:off x="200428" y="5842473"/>
            <a:ext cx="6282434" cy="375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0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Our method</a:t>
            </a:r>
          </a:p>
          <a:p>
            <a:pPr marL="228600" indent="-228600" algn="l">
              <a:buSzPct val="100000"/>
              <a:buChar char="•"/>
              <a:defRPr sz="30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generate only a few fixed number of beeps </a:t>
            </a:r>
          </a:p>
          <a:p>
            <a:pPr marL="228600" indent="-228600" algn="l">
              <a:buSzPct val="100000"/>
              <a:buChar char="•"/>
              <a:defRPr sz="30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only one device emits beeps</a:t>
            </a:r>
          </a:p>
          <a:p>
            <a:pPr marL="228600" indent="-228600" algn="l">
              <a:buSzPct val="100000"/>
              <a:buChar char="•"/>
              <a:defRPr sz="30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no need of anchor points or infrastructure</a:t>
            </a:r>
          </a:p>
          <a:p>
            <a:pPr marL="228600" indent="-228600" algn="l">
              <a:buSzPct val="100000"/>
              <a:buChar char="•"/>
              <a:defRPr sz="30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locate all other devices in a single gesture</a:t>
            </a:r>
          </a:p>
        </p:txBody>
      </p:sp>
      <p:sp>
        <p:nvSpPr>
          <p:cNvPr id="318" name="Shape 318"/>
          <p:cNvSpPr/>
          <p:nvPr/>
        </p:nvSpPr>
        <p:spPr>
          <a:xfrm>
            <a:off x="8604577" y="7147616"/>
            <a:ext cx="298551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/>
            </a:lvl1pPr>
          </a:lstStyle>
          <a:p>
            <a:r>
              <a:t>Virtual Anchor</a:t>
            </a:r>
          </a:p>
        </p:txBody>
      </p:sp>
      <p:pic>
        <p:nvPicPr>
          <p:cNvPr id="319" name="chirp.jpg"/>
          <p:cNvPicPr>
            <a:picLocks noChangeAspect="1"/>
          </p:cNvPicPr>
          <p:nvPr/>
        </p:nvPicPr>
        <p:blipFill>
          <a:blip r:embed="rId8">
            <a:extLst/>
          </a:blip>
          <a:srcRect l="22774" t="10051" r="18062" b="10051"/>
          <a:stretch>
            <a:fillRect/>
          </a:stretch>
        </p:blipFill>
        <p:spPr>
          <a:xfrm rot="14177086">
            <a:off x="4758507" y="5696700"/>
            <a:ext cx="1421267" cy="814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chirp.jpg"/>
          <p:cNvPicPr>
            <a:picLocks noChangeAspect="1"/>
          </p:cNvPicPr>
          <p:nvPr/>
        </p:nvPicPr>
        <p:blipFill>
          <a:blip r:embed="rId8">
            <a:extLst/>
          </a:blip>
          <a:srcRect l="22774" t="10051" r="18062" b="10051"/>
          <a:stretch>
            <a:fillRect/>
          </a:stretch>
        </p:blipFill>
        <p:spPr>
          <a:xfrm rot="13565237">
            <a:off x="6427573" y="5644348"/>
            <a:ext cx="1421268" cy="814762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Shape 321"/>
          <p:cNvSpPr/>
          <p:nvPr/>
        </p:nvSpPr>
        <p:spPr>
          <a:xfrm>
            <a:off x="6622437" y="8033460"/>
            <a:ext cx="1031596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Player</a:t>
            </a:r>
          </a:p>
        </p:txBody>
      </p:sp>
      <p:sp>
        <p:nvSpPr>
          <p:cNvPr id="322" name="Shape 322"/>
          <p:cNvSpPr/>
          <p:nvPr/>
        </p:nvSpPr>
        <p:spPr>
          <a:xfrm>
            <a:off x="2502182" y="645715"/>
            <a:ext cx="1288822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Listener</a:t>
            </a:r>
          </a:p>
        </p:txBody>
      </p:sp>
      <p:sp>
        <p:nvSpPr>
          <p:cNvPr id="327" name="Shape 327"/>
          <p:cNvSpPr/>
          <p:nvPr/>
        </p:nvSpPr>
        <p:spPr>
          <a:xfrm>
            <a:off x="2485032" y="1644338"/>
            <a:ext cx="4317771" cy="118205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35" h="21600" extrusionOk="0">
                <a:moveTo>
                  <a:pt x="2879" y="21600"/>
                </a:moveTo>
                <a:cubicBezTo>
                  <a:pt x="21600" y="16341"/>
                  <a:pt x="20640" y="9141"/>
                  <a:pt x="0" y="0"/>
                </a:cubicBezTo>
              </a:path>
            </a:pathLst>
          </a:custGeom>
          <a:ln w="25400">
            <a:solidFill>
              <a:schemeClr val="accent5">
                <a:hueOff val="-176146"/>
                <a:satOff val="3665"/>
                <a:lumOff val="-13986"/>
              </a:schemeClr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324" name="Shape 324"/>
          <p:cNvSpPr/>
          <p:nvPr/>
        </p:nvSpPr>
        <p:spPr>
          <a:xfrm>
            <a:off x="3713878" y="5381742"/>
            <a:ext cx="106857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beep1</a:t>
            </a:r>
          </a:p>
        </p:txBody>
      </p:sp>
      <p:sp>
        <p:nvSpPr>
          <p:cNvPr id="325" name="Shape 325"/>
          <p:cNvSpPr/>
          <p:nvPr/>
        </p:nvSpPr>
        <p:spPr>
          <a:xfrm>
            <a:off x="6603945" y="4846460"/>
            <a:ext cx="106857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beep2</a:t>
            </a:r>
          </a:p>
        </p:txBody>
      </p:sp>
      <p:pic>
        <p:nvPicPr>
          <p:cNvPr id="326" name="anchor-icon-47238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426367" y="7716087"/>
            <a:ext cx="495301" cy="495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" grpId="5" animBg="1" advAuto="0"/>
      <p:bldP spid="313" grpId="1" animBg="1" advAuto="0"/>
      <p:bldP spid="315" grpId="4" animBg="1" advAuto="0"/>
      <p:bldP spid="316" grpId="9" animBg="1" advAuto="0"/>
      <p:bldP spid="318" grpId="7" animBg="1" advAuto="0"/>
      <p:bldP spid="319" grpId="3" animBg="1" advAuto="0"/>
      <p:bldP spid="320" grpId="8" animBg="1" advAuto="0"/>
      <p:bldP spid="327" grpId="11" animBg="1" advAuto="0"/>
      <p:bldP spid="324" grpId="2" animBg="1" advAuto="0"/>
      <p:bldP spid="325" grpId="10" animBg="1" advAuto="0"/>
      <p:bldP spid="326" grpId="6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Screenshot 2016-04-04 15.06.0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93424" y="347265"/>
            <a:ext cx="814950" cy="109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plainicon.com-46317-256px-5c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55346" y="7044763"/>
            <a:ext cx="814951" cy="814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plainicon.com-46317-256px-5c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1460" y="646735"/>
            <a:ext cx="814950" cy="814951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Shape 334"/>
          <p:cNvSpPr/>
          <p:nvPr/>
        </p:nvSpPr>
        <p:spPr>
          <a:xfrm flipH="1" flipV="1">
            <a:off x="2469836" y="1545065"/>
            <a:ext cx="3588992" cy="542093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335" name="plainicon.com-46317-256px-5c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47494" y="6993963"/>
            <a:ext cx="814950" cy="814950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Shape 336"/>
          <p:cNvSpPr/>
          <p:nvPr/>
        </p:nvSpPr>
        <p:spPr>
          <a:xfrm flipH="1" flipV="1">
            <a:off x="2672586" y="1581677"/>
            <a:ext cx="5345641" cy="5345641"/>
          </a:xfrm>
          <a:prstGeom prst="line">
            <a:avLst/>
          </a:prstGeom>
          <a:ln w="25400">
            <a:solidFill>
              <a:srgbClr val="000000"/>
            </a:solidFill>
            <a:custDash>
              <a:ds d="600000" sp="600000"/>
            </a:custDash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37" name="Shape 337"/>
          <p:cNvSpPr/>
          <p:nvPr/>
        </p:nvSpPr>
        <p:spPr>
          <a:xfrm>
            <a:off x="6471485" y="7370781"/>
            <a:ext cx="13335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arrow"/>
            <a:tailEnd type="arrow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8300253" y="7298932"/>
            <a:ext cx="298551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/>
            </a:lvl1pPr>
          </a:lstStyle>
          <a:p>
            <a:r>
              <a:t>Virtual Anchor</a:t>
            </a:r>
          </a:p>
        </p:txBody>
      </p:sp>
      <p:sp>
        <p:nvSpPr>
          <p:cNvPr id="339" name="Shape 339"/>
          <p:cNvSpPr/>
          <p:nvPr/>
        </p:nvSpPr>
        <p:spPr>
          <a:xfrm>
            <a:off x="8039172" y="8315505"/>
            <a:ext cx="3802305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estimated by IMU sensor</a:t>
            </a:r>
          </a:p>
        </p:txBody>
      </p:sp>
      <p:pic>
        <p:nvPicPr>
          <p:cNvPr id="340" name="chirp.jpg"/>
          <p:cNvPicPr>
            <a:picLocks noChangeAspect="1"/>
          </p:cNvPicPr>
          <p:nvPr/>
        </p:nvPicPr>
        <p:blipFill>
          <a:blip r:embed="rId5">
            <a:extLst/>
          </a:blip>
          <a:srcRect l="22774" t="10051" r="18062" b="10051"/>
          <a:stretch>
            <a:fillRect/>
          </a:stretch>
        </p:blipFill>
        <p:spPr>
          <a:xfrm rot="14177086">
            <a:off x="4758507" y="5696700"/>
            <a:ext cx="1421267" cy="814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chirp.jpg"/>
          <p:cNvPicPr>
            <a:picLocks noChangeAspect="1"/>
          </p:cNvPicPr>
          <p:nvPr/>
        </p:nvPicPr>
        <p:blipFill>
          <a:blip r:embed="rId5">
            <a:extLst/>
          </a:blip>
          <a:srcRect l="22774" t="10051" r="18062" b="10051"/>
          <a:stretch>
            <a:fillRect/>
          </a:stretch>
        </p:blipFill>
        <p:spPr>
          <a:xfrm rot="13565237">
            <a:off x="6427573" y="5644348"/>
            <a:ext cx="1421268" cy="814762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Shape 342"/>
          <p:cNvSpPr/>
          <p:nvPr/>
        </p:nvSpPr>
        <p:spPr>
          <a:xfrm>
            <a:off x="5169234" y="7165321"/>
            <a:ext cx="3938002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43" name="Shape 343"/>
          <p:cNvSpPr/>
          <p:nvPr/>
        </p:nvSpPr>
        <p:spPr>
          <a:xfrm flipV="1">
            <a:off x="6154886" y="5257271"/>
            <a:ext cx="1" cy="321198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344" name="beepintervals-eps-converted-to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384297" y="465416"/>
            <a:ext cx="7148363" cy="3680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074000" y="4836428"/>
            <a:ext cx="4254501" cy="469901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Shape 346"/>
          <p:cNvSpPr/>
          <p:nvPr/>
        </p:nvSpPr>
        <p:spPr>
          <a:xfrm>
            <a:off x="6632792" y="1160495"/>
            <a:ext cx="2058747" cy="25029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7" y="159"/>
                </a:moveTo>
                <a:lnTo>
                  <a:pt x="8489" y="21600"/>
                </a:lnTo>
                <a:lnTo>
                  <a:pt x="21600" y="21356"/>
                </a:lnTo>
                <a:lnTo>
                  <a:pt x="9320" y="0"/>
                </a:lnTo>
                <a:lnTo>
                  <a:pt x="0" y="9"/>
                </a:lnTo>
              </a:path>
            </a:pathLst>
          </a:custGeom>
          <a:ln w="38100">
            <a:solidFill>
              <a:schemeClr val="accent5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47" name="Shape 347"/>
          <p:cNvSpPr/>
          <p:nvPr/>
        </p:nvSpPr>
        <p:spPr>
          <a:xfrm>
            <a:off x="7123010" y="7408671"/>
            <a:ext cx="626894" cy="88960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348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750228" y="7358753"/>
            <a:ext cx="939801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pasted-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378867" y="1717200"/>
            <a:ext cx="977901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pasted-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269932" y="6325466"/>
            <a:ext cx="1257301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pasted-image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142391" y="4758361"/>
            <a:ext cx="393701" cy="406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pasted-image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459827" y="4038865"/>
            <a:ext cx="342901" cy="406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pasted-image.pd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355805" y="8061975"/>
            <a:ext cx="5479944" cy="374200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Shape 358"/>
          <p:cNvSpPr/>
          <p:nvPr/>
        </p:nvSpPr>
        <p:spPr>
          <a:xfrm>
            <a:off x="2577198" y="1727083"/>
            <a:ext cx="3815278" cy="8117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794" h="21600" extrusionOk="0">
                <a:moveTo>
                  <a:pt x="10256" y="21600"/>
                </a:moveTo>
                <a:cubicBezTo>
                  <a:pt x="21600" y="17492"/>
                  <a:pt x="18181" y="10292"/>
                  <a:pt x="0" y="0"/>
                </a:cubicBezTo>
              </a:path>
            </a:pathLst>
          </a:custGeom>
          <a:ln w="25400">
            <a:solidFill>
              <a:schemeClr val="accent5">
                <a:hueOff val="-176146"/>
                <a:satOff val="3665"/>
                <a:lumOff val="-13986"/>
              </a:schemeClr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2502182" y="645715"/>
            <a:ext cx="1288822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Listener</a:t>
            </a:r>
          </a:p>
        </p:txBody>
      </p:sp>
      <p:sp>
        <p:nvSpPr>
          <p:cNvPr id="356" name="Shape 356"/>
          <p:cNvSpPr/>
          <p:nvPr/>
        </p:nvSpPr>
        <p:spPr>
          <a:xfrm>
            <a:off x="6622437" y="8033460"/>
            <a:ext cx="1031596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Player</a:t>
            </a:r>
          </a:p>
        </p:txBody>
      </p:sp>
      <p:pic>
        <p:nvPicPr>
          <p:cNvPr id="357" name="anchor-icon-47238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1038696" y="7317982"/>
            <a:ext cx="495301" cy="495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AMIL: Intuition</a:t>
            </a:r>
          </a:p>
        </p:txBody>
      </p:sp>
      <p:sp>
        <p:nvSpPr>
          <p:cNvPr id="363" name="Shape 3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dirty="0"/>
              <a:t>Create virtual anchor by moving the device</a:t>
            </a:r>
          </a:p>
          <a:p>
            <a:pPr lvl="1"/>
            <a:r>
              <a:rPr dirty="0"/>
              <a:t>Utilizing IMU sensors to track the displacement.</a:t>
            </a:r>
          </a:p>
          <a:p>
            <a:r>
              <a:rPr dirty="0"/>
              <a:t>Motion-induced </a:t>
            </a:r>
            <a:r>
              <a:rPr dirty="0" smtClean="0"/>
              <a:t>Time-</a:t>
            </a:r>
            <a:r>
              <a:rPr lang="en-US" dirty="0" smtClean="0"/>
              <a:t>difference</a:t>
            </a:r>
            <a:r>
              <a:rPr dirty="0" smtClean="0"/>
              <a:t> </a:t>
            </a:r>
            <a:r>
              <a:rPr dirty="0"/>
              <a:t>of Arrival (</a:t>
            </a:r>
            <a:r>
              <a:rPr dirty="0" err="1"/>
              <a:t>TDoA</a:t>
            </a:r>
            <a:r>
              <a:rPr dirty="0"/>
              <a:t>) to localize  all other devices in a single run</a:t>
            </a:r>
          </a:p>
          <a:p>
            <a:pPr lvl="1"/>
            <a:r>
              <a:rPr dirty="0"/>
              <a:t>Only the user sends out a fixed number of beeps.</a:t>
            </a:r>
          </a:p>
          <a:p>
            <a:pPr lvl="1"/>
            <a:r>
              <a:rPr dirty="0"/>
              <a:t>all other devices are listeners.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3614</Words>
  <Application>Microsoft Office PowerPoint</Application>
  <PresentationFormat>自定义</PresentationFormat>
  <Paragraphs>264</Paragraphs>
  <Slides>26</Slides>
  <Notes>25</Notes>
  <HiddenSlides>0</HiddenSlides>
  <MMClips>0</MMClips>
  <ScaleCrop>false</ScaleCrop>
  <HeadingPairs>
    <vt:vector size="8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1" baseType="lpstr">
      <vt:lpstr>Helvetica Light</vt:lpstr>
      <vt:lpstr>Helvetica Neue</vt:lpstr>
      <vt:lpstr>Helvetica</vt:lpstr>
      <vt:lpstr>White</vt:lpstr>
      <vt:lpstr>Equation</vt:lpstr>
      <vt:lpstr>AMIL: Localizing Neighboring Mobile Devices Through a Simple Gesture</vt:lpstr>
      <vt:lpstr>PowerPoint 演示文稿</vt:lpstr>
      <vt:lpstr>PowerPoint 演示文稿</vt:lpstr>
      <vt:lpstr>PowerPoint 演示文稿</vt:lpstr>
      <vt:lpstr>PowerPoint 演示文稿</vt:lpstr>
      <vt:lpstr>A prime on Time-Difference-of-Arrival</vt:lpstr>
      <vt:lpstr>PowerPoint 演示文稿</vt:lpstr>
      <vt:lpstr>PowerPoint 演示文稿</vt:lpstr>
      <vt:lpstr>AMIL: Intuition</vt:lpstr>
      <vt:lpstr>System Architecture</vt:lpstr>
      <vt:lpstr>AMIL Algorithms: movement tracking algorithm - Estimate the moving distance</vt:lpstr>
      <vt:lpstr>AMIL Algorithms: movement tracking algorithm - Cont’d</vt:lpstr>
      <vt:lpstr>AMIL Algorithms: interval calculation algorithm</vt:lpstr>
      <vt:lpstr>AMIL Algorithms: interval calculation algorithm</vt:lpstr>
      <vt:lpstr>AMIL Algorithms: positioning algorithm</vt:lpstr>
      <vt:lpstr>Moving strategy impacts the position accuracy</vt:lpstr>
      <vt:lpstr>Moving strategy impacts the position accuracy - Cont’d</vt:lpstr>
      <vt:lpstr>Evaluation</vt:lpstr>
      <vt:lpstr>Evaluation </vt:lpstr>
      <vt:lpstr>Evaluation </vt:lpstr>
      <vt:lpstr>Evaluation</vt:lpstr>
      <vt:lpstr>Evaluation</vt:lpstr>
      <vt:lpstr>Evaluation </vt:lpstr>
      <vt:lpstr>Conclusion</vt:lpstr>
      <vt:lpstr>My Opinion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AMIL: Localizing Neighboring Mobile Devices Through a Simple Gesture</dc:title>
  <cp:lastModifiedBy>董尔群</cp:lastModifiedBy>
  <cp:revision>330</cp:revision>
  <dcterms:modified xsi:type="dcterms:W3CDTF">2017-04-25T05:29:44Z</dcterms:modified>
</cp:coreProperties>
</file>